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docProps/custom.xml" ContentType="application/vnd.openxmlformats-officedocument.custom-properties+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tags/tag1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470" r:id="rId2"/>
    <p:sldId id="478" r:id="rId3"/>
    <p:sldId id="415" r:id="rId4"/>
    <p:sldId id="421" r:id="rId5"/>
    <p:sldId id="419" r:id="rId6"/>
    <p:sldId id="482" r:id="rId7"/>
    <p:sldId id="417" r:id="rId8"/>
    <p:sldId id="418" r:id="rId9"/>
    <p:sldId id="420" r:id="rId10"/>
    <p:sldId id="483" r:id="rId11"/>
    <p:sldId id="422" r:id="rId12"/>
    <p:sldId id="487" r:id="rId13"/>
    <p:sldId id="423" r:id="rId14"/>
    <p:sldId id="426" r:id="rId15"/>
    <p:sldId id="484" r:id="rId16"/>
    <p:sldId id="428" r:id="rId17"/>
    <p:sldId id="427" r:id="rId18"/>
    <p:sldId id="429" r:id="rId19"/>
    <p:sldId id="430" r:id="rId20"/>
    <p:sldId id="432" r:id="rId21"/>
    <p:sldId id="433" r:id="rId22"/>
    <p:sldId id="485" r:id="rId23"/>
    <p:sldId id="434" r:id="rId24"/>
    <p:sldId id="436" r:id="rId25"/>
    <p:sldId id="437" r:id="rId26"/>
    <p:sldId id="438" r:id="rId27"/>
    <p:sldId id="439" r:id="rId28"/>
    <p:sldId id="440" r:id="rId29"/>
    <p:sldId id="441" r:id="rId30"/>
    <p:sldId id="442" r:id="rId31"/>
    <p:sldId id="443" r:id="rId32"/>
    <p:sldId id="444" r:id="rId33"/>
    <p:sldId id="445" r:id="rId34"/>
    <p:sldId id="446" r:id="rId35"/>
    <p:sldId id="488" r:id="rId36"/>
    <p:sldId id="279" r:id="rId37"/>
  </p:sldIdLst>
  <p:sldSz cx="9144000" cy="6858000" type="screen4x3"/>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170A8E"/>
    <a:srgbClr val="D2DEEF"/>
    <a:srgbClr val="2B56F5"/>
    <a:srgbClr val="EAEFF7"/>
    <a:srgbClr val="FF33CC"/>
    <a:srgbClr val="1F4E79"/>
    <a:srgbClr val="3D74A7"/>
    <a:srgbClr val="CC9900"/>
    <a:srgbClr val="5B9BD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56" autoAdjust="0"/>
    <p:restoredTop sz="80895" autoAdjust="0"/>
  </p:normalViewPr>
  <p:slideViewPr>
    <p:cSldViewPr snapToGrid="0">
      <p:cViewPr varScale="1">
        <p:scale>
          <a:sx n="66" d="100"/>
          <a:sy n="66" d="100"/>
        </p:scale>
        <p:origin x="-1290" y="-96"/>
      </p:cViewPr>
      <p:guideLst>
        <p:guide orient="horz" pos="2160"/>
        <p:guide pos="2880"/>
      </p:guideLst>
    </p:cSldViewPr>
  </p:slideViewPr>
  <p:notesTextViewPr>
    <p:cViewPr>
      <p:scale>
        <a:sx n="3" d="2"/>
        <a:sy n="3" d="2"/>
      </p:scale>
      <p:origin x="0" y="0"/>
    </p:cViewPr>
  </p:notesTextViewPr>
  <p:sorterViewPr>
    <p:cViewPr>
      <p:scale>
        <a:sx n="91" d="100"/>
        <a:sy n="91"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pPr/>
              <a:t>2022/2/25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pPr/>
              <a:t>‹#›</a:t>
            </a:fld>
            <a:endParaRPr lang="zh-CN" altLang="en-US"/>
          </a:p>
        </p:txBody>
      </p:sp>
    </p:spTree>
    <p:extLst>
      <p:ext uri="{BB962C8B-B14F-4D97-AF65-F5344CB8AC3E}">
        <p14:creationId xmlns:p14="http://schemas.microsoft.com/office/powerpoint/2010/main" xmlns="" val="27432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a:t>
            </a:fld>
            <a:endParaRPr lang="zh-CN" altLang="en-US"/>
          </a:p>
        </p:txBody>
      </p:sp>
    </p:spTree>
    <p:extLst>
      <p:ext uri="{BB962C8B-B14F-4D97-AF65-F5344CB8AC3E}">
        <p14:creationId xmlns:p14="http://schemas.microsoft.com/office/powerpoint/2010/main" xmlns="" val="3586643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10</a:t>
            </a:fld>
            <a:endParaRPr lang="zh-CN" altLang="en-US"/>
          </a:p>
        </p:txBody>
      </p:sp>
    </p:spTree>
    <p:extLst>
      <p:ext uri="{BB962C8B-B14F-4D97-AF65-F5344CB8AC3E}">
        <p14:creationId xmlns:p14="http://schemas.microsoft.com/office/powerpoint/2010/main" xmlns="" val="3990074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606159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578106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810832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449519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15</a:t>
            </a:fld>
            <a:endParaRPr lang="zh-CN" altLang="en-US"/>
          </a:p>
        </p:txBody>
      </p:sp>
    </p:spTree>
    <p:extLst>
      <p:ext uri="{BB962C8B-B14F-4D97-AF65-F5344CB8AC3E}">
        <p14:creationId xmlns:p14="http://schemas.microsoft.com/office/powerpoint/2010/main" xmlns="" val="3127600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66635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82509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86190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44482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2</a:t>
            </a:fld>
            <a:endParaRPr lang="zh-CN" altLang="en-US"/>
          </a:p>
        </p:txBody>
      </p:sp>
    </p:spTree>
    <p:extLst>
      <p:ext uri="{BB962C8B-B14F-4D97-AF65-F5344CB8AC3E}">
        <p14:creationId xmlns:p14="http://schemas.microsoft.com/office/powerpoint/2010/main" xmlns="" val="3184607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362650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819775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22</a:t>
            </a:fld>
            <a:endParaRPr lang="zh-CN" altLang="en-US"/>
          </a:p>
        </p:txBody>
      </p:sp>
    </p:spTree>
    <p:extLst>
      <p:ext uri="{BB962C8B-B14F-4D97-AF65-F5344CB8AC3E}">
        <p14:creationId xmlns:p14="http://schemas.microsoft.com/office/powerpoint/2010/main" xmlns="" val="2051187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850736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842376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6145013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728160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81762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335605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132912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005451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7614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178072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77691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7192421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52454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8875274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36</a:t>
            </a:fld>
            <a:endParaRPr lang="zh-CN" altLang="en-US"/>
          </a:p>
        </p:txBody>
      </p:sp>
    </p:spTree>
    <p:extLst>
      <p:ext uri="{BB962C8B-B14F-4D97-AF65-F5344CB8AC3E}">
        <p14:creationId xmlns:p14="http://schemas.microsoft.com/office/powerpoint/2010/main" xmlns="" val="3381696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952187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79226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6</a:t>
            </a:fld>
            <a:endParaRPr lang="zh-CN" altLang="en-US"/>
          </a:p>
        </p:txBody>
      </p:sp>
    </p:spTree>
    <p:extLst>
      <p:ext uri="{BB962C8B-B14F-4D97-AF65-F5344CB8AC3E}">
        <p14:creationId xmlns:p14="http://schemas.microsoft.com/office/powerpoint/2010/main" xmlns="" val="2574924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814932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639114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67317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856079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249080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264698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1501068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43365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188691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324589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170352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1767996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2600495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180C721-00F0-49A5-8986-DFDB39C600B4}" type="datetimeFigureOut">
              <a:rPr lang="zh-CN" altLang="en-US" smtClean="0"/>
              <a:pPr/>
              <a:t>2022/2/25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136851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pPr/>
              <a:t>2022/2/25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2089695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oleObject" Target="../embeddings/oleObject8.bin"/><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png"/><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png"/><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2.png"/><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6.emf"/></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png"/><Relationship Id="rId4"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2.png"/><Relationship Id="rId4"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2.png"/><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2.png"/><Relationship Id="rId5" Type="http://schemas.openxmlformats.org/officeDocument/2006/relationships/image" Target="../media/image33.emf"/><Relationship Id="rId4" Type="http://schemas.openxmlformats.org/officeDocument/2006/relationships/oleObject" Target="../embeddings/oleObject20.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2.png"/><Relationship Id="rId5" Type="http://schemas.openxmlformats.org/officeDocument/2006/relationships/image" Target="../media/image35.emf"/><Relationship Id="rId4" Type="http://schemas.openxmlformats.org/officeDocument/2006/relationships/oleObject" Target="../embeddings/oleObject2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34.xml"/><Relationship Id="rId7" Type="http://schemas.openxmlformats.org/officeDocument/2006/relationships/image" Target="../media/image42.png"/><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2.png"/><Relationship Id="rId4" Type="http://schemas.openxmlformats.org/officeDocument/2006/relationships/oleObject" Target="../embeddings/oleObject23.bin"/><Relationship Id="rId9"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A_淘宝网chenying0907出品 3"/>
          <p:cNvSpPr/>
          <p:nvPr>
            <p:custDataLst>
              <p:tags r:id="rId1"/>
            </p:custDataLst>
          </p:nvPr>
        </p:nvSpPr>
        <p:spPr>
          <a:xfrm>
            <a:off x="0" y="2059709"/>
            <a:ext cx="233314" cy="29121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PA_淘宝网chenying0907出品 4"/>
          <p:cNvSpPr/>
          <p:nvPr>
            <p:custDataLst>
              <p:tags r:id="rId2"/>
            </p:custDataLst>
          </p:nvPr>
        </p:nvSpPr>
        <p:spPr>
          <a:xfrm>
            <a:off x="5791593" y="2059709"/>
            <a:ext cx="233314" cy="291214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PA_淘宝网chenying0907出品 7"/>
          <p:cNvSpPr/>
          <p:nvPr>
            <p:custDataLst>
              <p:tags r:id="rId3"/>
            </p:custDataLst>
          </p:nvPr>
        </p:nvSpPr>
        <p:spPr>
          <a:xfrm>
            <a:off x="6046707" y="3472713"/>
            <a:ext cx="289874" cy="1485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0" name="PA_直接连接符 9"/>
          <p:cNvCxnSpPr/>
          <p:nvPr>
            <p:custDataLst>
              <p:tags r:id="rId4"/>
            </p:custDataLst>
          </p:nvPr>
        </p:nvCxnSpPr>
        <p:spPr>
          <a:xfrm>
            <a:off x="6024908" y="4971855"/>
            <a:ext cx="3119093"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PA_淘宝网chenying0907出品 10"/>
          <p:cNvSpPr/>
          <p:nvPr>
            <p:custDataLst>
              <p:tags r:id="rId5"/>
            </p:custDataLst>
          </p:nvPr>
        </p:nvSpPr>
        <p:spPr>
          <a:xfrm>
            <a:off x="6350719" y="3526713"/>
            <a:ext cx="289874" cy="1431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PA_淘宝网chenying0907出品 11"/>
          <p:cNvSpPr/>
          <p:nvPr>
            <p:custDataLst>
              <p:tags r:id="rId6"/>
            </p:custDataLst>
          </p:nvPr>
        </p:nvSpPr>
        <p:spPr>
          <a:xfrm>
            <a:off x="6660738" y="3526713"/>
            <a:ext cx="289874" cy="1431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3" name="PA_淘宝网chenying0907出品 12"/>
          <p:cNvSpPr/>
          <p:nvPr>
            <p:custDataLst>
              <p:tags r:id="rId7"/>
            </p:custDataLst>
          </p:nvPr>
        </p:nvSpPr>
        <p:spPr>
          <a:xfrm>
            <a:off x="6965301" y="3553713"/>
            <a:ext cx="289874" cy="1404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PA_淘宝网chenying0907出品 13"/>
          <p:cNvSpPr/>
          <p:nvPr>
            <p:custDataLst>
              <p:tags r:id="rId8"/>
            </p:custDataLst>
          </p:nvPr>
        </p:nvSpPr>
        <p:spPr>
          <a:xfrm>
            <a:off x="7284553" y="3580713"/>
            <a:ext cx="289874" cy="1377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PA_淘宝网chenying0907出品 14"/>
          <p:cNvSpPr/>
          <p:nvPr>
            <p:custDataLst>
              <p:tags r:id="rId9"/>
            </p:custDataLst>
          </p:nvPr>
        </p:nvSpPr>
        <p:spPr>
          <a:xfrm>
            <a:off x="7601497" y="3607713"/>
            <a:ext cx="289874" cy="135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PA_淘宝网chenying0907出品 15"/>
          <p:cNvSpPr/>
          <p:nvPr>
            <p:custDataLst>
              <p:tags r:id="rId10"/>
            </p:custDataLst>
          </p:nvPr>
        </p:nvSpPr>
        <p:spPr>
          <a:xfrm rot="20959521">
            <a:off x="8008894" y="3646080"/>
            <a:ext cx="289874" cy="129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PA_淘宝网chenying0907出品 16"/>
          <p:cNvSpPr/>
          <p:nvPr>
            <p:custDataLst>
              <p:tags r:id="rId11"/>
            </p:custDataLst>
          </p:nvPr>
        </p:nvSpPr>
        <p:spPr>
          <a:xfrm rot="19779136">
            <a:off x="8519313" y="3677277"/>
            <a:ext cx="289874" cy="129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38" name="PA_直接连接符 17"/>
          <p:cNvCxnSpPr/>
          <p:nvPr>
            <p:custDataLst>
              <p:tags r:id="rId12"/>
            </p:custDataLst>
          </p:nvPr>
        </p:nvCxnSpPr>
        <p:spPr>
          <a:xfrm>
            <a:off x="233315" y="4971855"/>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9" name="PA_直接连接符 19"/>
          <p:cNvCxnSpPr>
            <a:cxnSpLocks/>
          </p:cNvCxnSpPr>
          <p:nvPr>
            <p:custDataLst>
              <p:tags r:id="rId13"/>
            </p:custDataLst>
          </p:nvPr>
        </p:nvCxnSpPr>
        <p:spPr>
          <a:xfrm>
            <a:off x="233313" y="2054706"/>
            <a:ext cx="5558280"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PA_直接连接符 20"/>
          <p:cNvCxnSpPr/>
          <p:nvPr>
            <p:custDataLst>
              <p:tags r:id="rId14"/>
            </p:custDataLst>
          </p:nvPr>
        </p:nvCxnSpPr>
        <p:spPr>
          <a:xfrm>
            <a:off x="233314" y="4421565"/>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1" name="PA_淘宝网chenying0907出品 21"/>
          <p:cNvSpPr txBox="1"/>
          <p:nvPr>
            <p:custDataLst>
              <p:tags r:id="rId15"/>
            </p:custDataLst>
          </p:nvPr>
        </p:nvSpPr>
        <p:spPr>
          <a:xfrm>
            <a:off x="182766" y="2448048"/>
            <a:ext cx="5725484" cy="784830"/>
          </a:xfrm>
          <a:prstGeom prst="rect">
            <a:avLst/>
          </a:prstGeom>
          <a:noFill/>
        </p:spPr>
        <p:txBody>
          <a:bodyPr wrap="square" rtlCol="0">
            <a:spAutoFit/>
          </a:bodyPr>
          <a:lstStyle/>
          <a:p>
            <a:pPr algn="ctr"/>
            <a:r>
              <a:rPr lang="zh-CN" altLang="en-US" sz="4500" b="1" dirty="0" smtClean="0">
                <a:solidFill>
                  <a:schemeClr val="accent1">
                    <a:lumMod val="50000"/>
                  </a:schemeClr>
                </a:solidFill>
                <a:latin typeface="微软雅黑" pitchFamily="34" charset="-122"/>
                <a:ea typeface="微软雅黑" pitchFamily="34" charset="-122"/>
              </a:rPr>
              <a:t>第二章  数字技术基础</a:t>
            </a:r>
            <a:endParaRPr lang="zh-CN" altLang="en-US" sz="4500" b="1" dirty="0">
              <a:solidFill>
                <a:schemeClr val="accent1">
                  <a:lumMod val="50000"/>
                </a:schemeClr>
              </a:solidFill>
              <a:latin typeface="微软雅黑" pitchFamily="34" charset="-122"/>
              <a:ea typeface="微软雅黑" pitchFamily="34" charset="-122"/>
            </a:endParaRPr>
          </a:p>
        </p:txBody>
      </p:sp>
      <p:sp>
        <p:nvSpPr>
          <p:cNvPr id="43" name="PA_淘宝网chenying0907出品 23"/>
          <p:cNvSpPr txBox="1"/>
          <p:nvPr>
            <p:custDataLst>
              <p:tags r:id="rId16"/>
            </p:custDataLst>
          </p:nvPr>
        </p:nvSpPr>
        <p:spPr>
          <a:xfrm>
            <a:off x="1072234" y="4524289"/>
            <a:ext cx="2269103" cy="369332"/>
          </a:xfrm>
          <a:prstGeom prst="rect">
            <a:avLst/>
          </a:prstGeom>
          <a:noFill/>
        </p:spPr>
        <p:txBody>
          <a:bodyPr wrap="square" rtlCol="0">
            <a:spAutoFit/>
          </a:bodyPr>
          <a:lstStyle/>
          <a:p>
            <a:r>
              <a:rPr lang="zh-CN" altLang="en-US" b="1" dirty="0">
                <a:latin typeface="微软雅黑" pitchFamily="34" charset="-122"/>
                <a:ea typeface="微软雅黑" pitchFamily="34" charset="-122"/>
              </a:rPr>
              <a:t>武汉大学计算机学院</a:t>
            </a:r>
          </a:p>
        </p:txBody>
      </p:sp>
      <p:sp>
        <p:nvSpPr>
          <p:cNvPr id="44" name="PA_淘宝网chenying0907出品 25"/>
          <p:cNvSpPr txBox="1"/>
          <p:nvPr>
            <p:custDataLst>
              <p:tags r:id="rId17"/>
            </p:custDataLst>
          </p:nvPr>
        </p:nvSpPr>
        <p:spPr>
          <a:xfrm>
            <a:off x="920433" y="265886"/>
            <a:ext cx="2085680" cy="646331"/>
          </a:xfrm>
          <a:prstGeom prst="rect">
            <a:avLst/>
          </a:prstGeom>
          <a:noFill/>
        </p:spPr>
        <p:txBody>
          <a:bodyPr wrap="square" rtlCol="0">
            <a:spAutoFit/>
          </a:bodyPr>
          <a:lstStyle/>
          <a:p>
            <a:r>
              <a:rPr lang="zh-CN" altLang="en-US" b="1" dirty="0">
                <a:latin typeface="华文行楷" pitchFamily="2" charset="-122"/>
                <a:ea typeface="华文行楷" pitchFamily="2" charset="-122"/>
              </a:rPr>
              <a:t>     武汉大学</a:t>
            </a:r>
            <a:endParaRPr lang="en-US" altLang="zh-CN" b="1" dirty="0">
              <a:latin typeface="华文行楷" pitchFamily="2" charset="-122"/>
              <a:ea typeface="华文行楷" pitchFamily="2" charset="-122"/>
            </a:endParaRPr>
          </a:p>
          <a:p>
            <a:r>
              <a:rPr lang="en-US" altLang="zh-CN" b="1" dirty="0">
                <a:latin typeface="华文行楷" pitchFamily="2" charset="-122"/>
                <a:ea typeface="华文行楷" pitchFamily="2" charset="-122"/>
              </a:rPr>
              <a:t>   Wuhan University</a:t>
            </a:r>
            <a:endParaRPr lang="zh-CN" altLang="en-US" b="1" dirty="0">
              <a:latin typeface="华文行楷" pitchFamily="2" charset="-122"/>
              <a:ea typeface="华文行楷" pitchFamily="2" charset="-122"/>
            </a:endParaRPr>
          </a:p>
        </p:txBody>
      </p:sp>
      <p:pic>
        <p:nvPicPr>
          <p:cNvPr id="45" name="图片 44">
            <a:extLst>
              <a:ext uri="{FF2B5EF4-FFF2-40B4-BE49-F238E27FC236}">
                <a16:creationId xmlns:a16="http://schemas.microsoft.com/office/drawing/2014/main" xmlns="" id="{CF9670B1-CE8E-482C-9228-D6509B7A7158}"/>
              </a:ext>
            </a:extLst>
          </p:cNvPr>
          <p:cNvPicPr>
            <a:picLocks noChangeAspect="1"/>
          </p:cNvPicPr>
          <p:nvPr/>
        </p:nvPicPr>
        <p:blipFill>
          <a:blip r:embed="rId20" cstate="print">
            <a:extLst>
              <a:ext uri="{28A0092B-C50C-407E-A947-70E740481C1C}">
                <a14:useLocalDpi xmlns:a14="http://schemas.microsoft.com/office/drawing/2010/main" xmlns="" val="0"/>
              </a:ext>
            </a:extLst>
          </a:blip>
          <a:stretch>
            <a:fillRect/>
          </a:stretch>
        </p:blipFill>
        <p:spPr>
          <a:xfrm>
            <a:off x="0" y="0"/>
            <a:ext cx="920433" cy="920433"/>
          </a:xfrm>
          <a:prstGeom prst="rect">
            <a:avLst/>
          </a:prstGeom>
        </p:spPr>
      </p:pic>
      <p:sp>
        <p:nvSpPr>
          <p:cNvPr id="47" name="文本框 46"/>
          <p:cNvSpPr txBox="1"/>
          <p:nvPr/>
        </p:nvSpPr>
        <p:spPr>
          <a:xfrm>
            <a:off x="1088501" y="3472713"/>
            <a:ext cx="3524416" cy="584775"/>
          </a:xfrm>
          <a:prstGeom prst="rect">
            <a:avLst/>
          </a:prstGeom>
          <a:noFill/>
        </p:spPr>
        <p:txBody>
          <a:bodyPr wrap="square" rtlCol="0">
            <a:spAutoFit/>
          </a:bodyPr>
          <a:lstStyle/>
          <a:p>
            <a:r>
              <a:rPr lang="en-US" altLang="zh-CN" sz="3200" b="1" dirty="0" smtClean="0"/>
              <a:t>2.2  </a:t>
            </a:r>
            <a:r>
              <a:rPr lang="zh-CN" altLang="en-US" sz="3200" b="1" dirty="0" smtClean="0"/>
              <a:t>逻辑代数</a:t>
            </a:r>
            <a:endParaRPr lang="zh-CN" altLang="en-US" sz="3200" b="1" dirty="0"/>
          </a:p>
        </p:txBody>
      </p:sp>
    </p:spTree>
    <p:extLst>
      <p:ext uri="{BB962C8B-B14F-4D97-AF65-F5344CB8AC3E}">
        <p14:creationId xmlns:p14="http://schemas.microsoft.com/office/powerpoint/2010/main" xmlns="" val="16001770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10"/>
          <p:cNvSpPr txBox="1"/>
          <p:nvPr/>
        </p:nvSpPr>
        <p:spPr>
          <a:xfrm>
            <a:off x="950159" y="3078790"/>
            <a:ext cx="2075207" cy="892552"/>
          </a:xfrm>
          <a:prstGeom prst="rect">
            <a:avLst/>
          </a:prstGeom>
          <a:noFill/>
        </p:spPr>
        <p:txBody>
          <a:bodyPr wrap="square" rtlCol="0">
            <a:spAutoFit/>
          </a:bodyPr>
          <a:lstStyle/>
          <a:p>
            <a:r>
              <a:rPr lang="zh-CN" altLang="en-US" sz="3600" b="1" dirty="0">
                <a:solidFill>
                  <a:schemeClr val="accent1">
                    <a:lumMod val="50000"/>
                  </a:schemeClr>
                </a:solidFill>
                <a:latin typeface="微软雅黑" pitchFamily="34" charset="-122"/>
                <a:ea typeface="微软雅黑" pitchFamily="34" charset="-122"/>
              </a:rPr>
              <a:t>主要内容</a:t>
            </a:r>
            <a:r>
              <a:rPr lang="en-US" altLang="zh-CN" sz="1600" b="1" dirty="0">
                <a:solidFill>
                  <a:schemeClr val="accent1">
                    <a:lumMod val="50000"/>
                  </a:schemeClr>
                </a:solidFill>
              </a:rPr>
              <a:t> Main Content</a:t>
            </a:r>
            <a:endParaRPr lang="zh-CN" altLang="en-US" sz="1600" dirty="0">
              <a:solidFill>
                <a:schemeClr val="accent1">
                  <a:lumMod val="50000"/>
                </a:schemeClr>
              </a:solidFill>
            </a:endParaRPr>
          </a:p>
        </p:txBody>
      </p:sp>
      <p:sp>
        <p:nvSpPr>
          <p:cNvPr id="12" name="淘宝网chenying0907出品 11"/>
          <p:cNvSpPr/>
          <p:nvPr/>
        </p:nvSpPr>
        <p:spPr>
          <a:xfrm>
            <a:off x="3025365" y="0"/>
            <a:ext cx="6118635"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6" name="直接连接符 15"/>
          <p:cNvCxnSpPr/>
          <p:nvPr/>
        </p:nvCxnSpPr>
        <p:spPr>
          <a:xfrm flipH="1">
            <a:off x="3025365" y="39481"/>
            <a:ext cx="2394626" cy="196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6840121" y="4809438"/>
            <a:ext cx="2303880" cy="2048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4379107" y="1302485"/>
            <a:ext cx="2681424"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基本概念</a:t>
            </a:r>
          </a:p>
        </p:txBody>
      </p:sp>
      <p:sp>
        <p:nvSpPr>
          <p:cNvPr id="26" name="淘宝网chenying0907出品 25"/>
          <p:cNvSpPr txBox="1"/>
          <p:nvPr/>
        </p:nvSpPr>
        <p:spPr>
          <a:xfrm>
            <a:off x="4379107" y="2112178"/>
            <a:ext cx="2481391"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基本逻辑运算</a:t>
            </a:r>
          </a:p>
        </p:txBody>
      </p:sp>
      <p:sp>
        <p:nvSpPr>
          <p:cNvPr id="30" name="淘宝网chenying0907出品 29"/>
          <p:cNvSpPr txBox="1"/>
          <p:nvPr/>
        </p:nvSpPr>
        <p:spPr>
          <a:xfrm>
            <a:off x="4379107" y="2921871"/>
            <a:ext cx="2992285" cy="523220"/>
          </a:xfrm>
          <a:prstGeom prst="rect">
            <a:avLst/>
          </a:prstGeom>
          <a:noFill/>
        </p:spPr>
        <p:txBody>
          <a:bodyPr wrap="square" rtlCol="0">
            <a:spAutoFit/>
          </a:bodyPr>
          <a:lstStyle>
            <a:defPPr>
              <a:defRPr lang="zh-CN"/>
            </a:defPPr>
            <a:lvl1pPr>
              <a:defRPr sz="2800" b="1">
                <a:solidFill>
                  <a:schemeClr val="bg1"/>
                </a:solidFill>
                <a:latin typeface="微软雅黑" pitchFamily="34" charset="-122"/>
                <a:ea typeface="微软雅黑" pitchFamily="34" charset="-122"/>
              </a:defRPr>
            </a:lvl1pPr>
          </a:lstStyle>
          <a:p>
            <a:r>
              <a:rPr lang="zh-CN" altLang="en-US" dirty="0"/>
              <a:t>复合逻辑运算</a:t>
            </a:r>
          </a:p>
        </p:txBody>
      </p:sp>
      <p:sp>
        <p:nvSpPr>
          <p:cNvPr id="22" name="淘宝网chenying0907出品 25"/>
          <p:cNvSpPr txBox="1"/>
          <p:nvPr/>
        </p:nvSpPr>
        <p:spPr>
          <a:xfrm>
            <a:off x="4421969" y="4541257"/>
            <a:ext cx="3973093"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基本定律、公式和规则</a:t>
            </a:r>
          </a:p>
        </p:txBody>
      </p:sp>
      <p:sp>
        <p:nvSpPr>
          <p:cNvPr id="24" name="淘宝网chenying0907出品 29"/>
          <p:cNvSpPr txBox="1"/>
          <p:nvPr/>
        </p:nvSpPr>
        <p:spPr>
          <a:xfrm>
            <a:off x="4421969" y="5332658"/>
            <a:ext cx="4008853"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smtClean="0"/>
              <a:t>逻辑函数的标准形式</a:t>
            </a:r>
            <a:endParaRPr lang="zh-CN" altLang="en-US" sz="2800" dirty="0"/>
          </a:p>
        </p:txBody>
      </p:sp>
      <p:sp>
        <p:nvSpPr>
          <p:cNvPr id="18" name="淘宝网chenying0907出品 29"/>
          <p:cNvSpPr txBox="1"/>
          <p:nvPr/>
        </p:nvSpPr>
        <p:spPr>
          <a:xfrm>
            <a:off x="4421969" y="3731564"/>
            <a:ext cx="2992285"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smtClean="0"/>
              <a:t>逻辑函数</a:t>
            </a:r>
            <a:endParaRPr lang="zh-CN" altLang="en-US" sz="2800" dirty="0"/>
          </a:p>
        </p:txBody>
      </p:sp>
    </p:spTree>
    <p:extLst>
      <p:ext uri="{BB962C8B-B14F-4D97-AF65-F5344CB8AC3E}">
        <p14:creationId xmlns:p14="http://schemas.microsoft.com/office/powerpoint/2010/main" xmlns="" val="2731770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187924" y="723724"/>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1. </a:t>
            </a:r>
            <a:r>
              <a:rPr lang="zh-CN" altLang="en-US" sz="3200" b="1" dirty="0"/>
              <a:t>“与非”</a:t>
            </a:r>
            <a:r>
              <a:rPr lang="zh-CN" altLang="en-US" sz="3200" b="1" dirty="0" smtClean="0"/>
              <a:t>运算（</a:t>
            </a:r>
            <a:r>
              <a:rPr lang="en-US" altLang="zh-CN" sz="3200" b="1" dirty="0" smtClean="0"/>
              <a:t>NAND</a:t>
            </a:r>
            <a:r>
              <a:rPr lang="zh-CN" altLang="en-US" sz="3200" b="1" dirty="0" smtClean="0"/>
              <a:t>）</a:t>
            </a:r>
            <a:endParaRPr lang="zh-CN" altLang="en-US" sz="3200" b="1" dirty="0"/>
          </a:p>
        </p:txBody>
      </p:sp>
      <p:cxnSp>
        <p:nvCxnSpPr>
          <p:cNvPr id="11" name="直接连接符 10"/>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2.2.2 </a:t>
            </a:r>
            <a:r>
              <a:rPr lang="zh-CN" altLang="en-US" sz="3600" b="1" dirty="0" smtClean="0">
                <a:solidFill>
                  <a:schemeClr val="accent5">
                    <a:lumMod val="75000"/>
                  </a:schemeClr>
                </a:solidFill>
                <a:latin typeface="微软雅黑" pitchFamily="34" charset="-122"/>
                <a:ea typeface="微软雅黑" pitchFamily="34" charset="-122"/>
              </a:rPr>
              <a:t>复合逻辑运算</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4" name="图片 13">
            <a:extLst>
              <a:ext uri="{FF2B5EF4-FFF2-40B4-BE49-F238E27FC236}">
                <a16:creationId xmlns:a16="http://schemas.microsoft.com/office/drawing/2014/main" xmlns="" id="{732DD48B-0048-401C-950A-66FCD0D964ED}"/>
              </a:ext>
            </a:extLst>
          </p:cNvPr>
          <p:cNvPicPr>
            <a:picLocks noChangeAspect="1"/>
          </p:cNvPicPr>
          <p:nvPr/>
        </p:nvPicPr>
        <p:blipFill>
          <a:blip r:embed="rId4" cstate="print"/>
          <a:stretch>
            <a:fillRect/>
          </a:stretch>
        </p:blipFill>
        <p:spPr>
          <a:xfrm>
            <a:off x="-12370" y="0"/>
            <a:ext cx="1435167" cy="619399"/>
          </a:xfrm>
          <a:prstGeom prst="rect">
            <a:avLst/>
          </a:prstGeom>
        </p:spPr>
      </p:pic>
      <p:grpSp>
        <p:nvGrpSpPr>
          <p:cNvPr id="60" name="Group 5"/>
          <p:cNvGrpSpPr>
            <a:grpSpLocks/>
          </p:cNvGrpSpPr>
          <p:nvPr/>
        </p:nvGrpSpPr>
        <p:grpSpPr bwMode="auto">
          <a:xfrm>
            <a:off x="4905833" y="1721982"/>
            <a:ext cx="3324225" cy="2900362"/>
            <a:chOff x="723" y="1539"/>
            <a:chExt cx="2094" cy="1827"/>
          </a:xfrm>
        </p:grpSpPr>
        <p:sp>
          <p:nvSpPr>
            <p:cNvPr id="61" name="Text Box 6"/>
            <p:cNvSpPr txBox="1">
              <a:spLocks noChangeArrowheads="1"/>
            </p:cNvSpPr>
            <p:nvPr/>
          </p:nvSpPr>
          <p:spPr bwMode="auto">
            <a:xfrm>
              <a:off x="738" y="1818"/>
              <a:ext cx="2079" cy="1538"/>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rPr>
                <a:t>   </a:t>
              </a:r>
              <a:r>
                <a:rPr kumimoji="1" lang="en-US" altLang="zh-CN" sz="2800" b="1" i="0" u="none" strike="noStrike" kern="0" cap="none" spc="0" normalizeH="0" baseline="0" noProof="0" dirty="0">
                  <a:ln>
                    <a:noFill/>
                  </a:ln>
                  <a:solidFill>
                    <a:srgbClr val="FF0000"/>
                  </a:solidFill>
                  <a:effectLst>
                    <a:outerShdw blurRad="38100" dist="38100" dir="2700000" algn="tl">
                      <a:srgbClr val="C0C0C0"/>
                    </a:outerShdw>
                  </a:effectLst>
                  <a:uLnTx/>
                  <a:uFillTx/>
                  <a:latin typeface="Times New Roman" pitchFamily="18" charset="0"/>
                </a:rPr>
                <a:t>A         B           Y</a:t>
              </a:r>
            </a:p>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rPr>
                <a:t>    </a:t>
              </a:r>
              <a:r>
                <a:rPr kumimoji="1" lang="en-US" altLang="zh-CN" sz="2800" b="1" i="0" u="none" strike="noStrike" kern="0" cap="none" spc="0" normalizeH="0" baseline="0" noProof="0" dirty="0">
                  <a:ln>
                    <a:noFill/>
                  </a:ln>
                  <a:solidFill>
                    <a:srgbClr val="040404"/>
                  </a:solidFill>
                  <a:effectLst>
                    <a:outerShdw blurRad="38100" dist="38100" dir="2700000" algn="tl">
                      <a:srgbClr val="C0C0C0"/>
                    </a:outerShdw>
                  </a:effectLst>
                  <a:uLnTx/>
                  <a:uFillTx/>
                  <a:latin typeface="Times New Roman" pitchFamily="18" charset="0"/>
                </a:rPr>
                <a:t>0         0            1</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40404"/>
                  </a:solidFill>
                  <a:effectLst>
                    <a:outerShdw blurRad="38100" dist="38100" dir="2700000" algn="tl">
                      <a:srgbClr val="C0C0C0"/>
                    </a:outerShdw>
                  </a:effectLst>
                  <a:uLnTx/>
                  <a:uFillTx/>
                  <a:latin typeface="Times New Roman" pitchFamily="18" charset="0"/>
                </a:rPr>
                <a:t>    0         1            1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40404"/>
                  </a:solidFill>
                  <a:effectLst>
                    <a:outerShdw blurRad="38100" dist="38100" dir="2700000" algn="tl">
                      <a:srgbClr val="C0C0C0"/>
                    </a:outerShdw>
                  </a:effectLst>
                  <a:uLnTx/>
                  <a:uFillTx/>
                  <a:latin typeface="Times New Roman" pitchFamily="18" charset="0"/>
                </a:rPr>
                <a:t>    1         0            1</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40404"/>
                  </a:solidFill>
                  <a:effectLst>
                    <a:outerShdw blurRad="38100" dist="38100" dir="2700000" algn="tl">
                      <a:srgbClr val="C0C0C0"/>
                    </a:outerShdw>
                  </a:effectLst>
                  <a:uLnTx/>
                  <a:uFillTx/>
                  <a:latin typeface="Times New Roman" pitchFamily="18" charset="0"/>
                </a:rPr>
                <a:t>    1         1            0</a:t>
              </a:r>
            </a:p>
          </p:txBody>
        </p:sp>
        <p:sp>
          <p:nvSpPr>
            <p:cNvPr id="62" name="Line 7"/>
            <p:cNvSpPr>
              <a:spLocks noChangeShapeType="1"/>
            </p:cNvSpPr>
            <p:nvPr/>
          </p:nvSpPr>
          <p:spPr bwMode="auto">
            <a:xfrm>
              <a:off x="729" y="2160"/>
              <a:ext cx="2025" cy="0"/>
            </a:xfrm>
            <a:prstGeom prst="line">
              <a:avLst/>
            </a:prstGeom>
            <a:noFill/>
            <a:ln w="12700"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63" name="Line 8"/>
            <p:cNvSpPr>
              <a:spLocks noChangeShapeType="1"/>
            </p:cNvSpPr>
            <p:nvPr/>
          </p:nvSpPr>
          <p:spPr bwMode="auto">
            <a:xfrm>
              <a:off x="735" y="3363"/>
              <a:ext cx="2025" cy="0"/>
            </a:xfrm>
            <a:prstGeom prst="line">
              <a:avLst/>
            </a:prstGeom>
            <a:noFill/>
            <a:ln w="12700"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64" name="Line 9"/>
            <p:cNvSpPr>
              <a:spLocks noChangeShapeType="1"/>
            </p:cNvSpPr>
            <p:nvPr/>
          </p:nvSpPr>
          <p:spPr bwMode="auto">
            <a:xfrm>
              <a:off x="723" y="1830"/>
              <a:ext cx="2025" cy="0"/>
            </a:xfrm>
            <a:prstGeom prst="line">
              <a:avLst/>
            </a:prstGeom>
            <a:noFill/>
            <a:ln w="12700"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65" name="Line 10"/>
            <p:cNvSpPr>
              <a:spLocks noChangeShapeType="1"/>
            </p:cNvSpPr>
            <p:nvPr/>
          </p:nvSpPr>
          <p:spPr bwMode="auto">
            <a:xfrm>
              <a:off x="2088" y="1836"/>
              <a:ext cx="0" cy="1530"/>
            </a:xfrm>
            <a:prstGeom prst="line">
              <a:avLst/>
            </a:prstGeom>
            <a:noFill/>
            <a:ln w="12700"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66" name="Text Box 11"/>
            <p:cNvSpPr txBox="1">
              <a:spLocks noChangeArrowheads="1"/>
            </p:cNvSpPr>
            <p:nvPr/>
          </p:nvSpPr>
          <p:spPr bwMode="auto">
            <a:xfrm>
              <a:off x="999" y="1539"/>
              <a:ext cx="1476"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smtClean="0">
                  <a:ln>
                    <a:noFill/>
                  </a:ln>
                  <a:solidFill>
                    <a:srgbClr val="800000"/>
                  </a:solidFill>
                  <a:effectLst/>
                  <a:uLnTx/>
                  <a:uFillTx/>
                  <a:latin typeface="Times New Roman" pitchFamily="18" charset="0"/>
                </a:rPr>
                <a:t>与非逻辑真值表</a:t>
              </a:r>
            </a:p>
          </p:txBody>
        </p:sp>
      </p:grpSp>
      <p:grpSp>
        <p:nvGrpSpPr>
          <p:cNvPr id="67" name="Group 12"/>
          <p:cNvGrpSpPr>
            <a:grpSpLocks/>
          </p:cNvGrpSpPr>
          <p:nvPr/>
        </p:nvGrpSpPr>
        <p:grpSpPr bwMode="auto">
          <a:xfrm>
            <a:off x="729108" y="1520635"/>
            <a:ext cx="3086100" cy="1223962"/>
            <a:chOff x="3198" y="845"/>
            <a:chExt cx="1944" cy="771"/>
          </a:xfrm>
        </p:grpSpPr>
        <p:sp>
          <p:nvSpPr>
            <p:cNvPr id="68" name="Text Box 13"/>
            <p:cNvSpPr txBox="1">
              <a:spLocks noChangeArrowheads="1"/>
            </p:cNvSpPr>
            <p:nvPr/>
          </p:nvSpPr>
          <p:spPr bwMode="auto">
            <a:xfrm>
              <a:off x="3198" y="845"/>
              <a:ext cx="1944" cy="288"/>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smtClean="0">
                  <a:ln>
                    <a:noFill/>
                  </a:ln>
                  <a:solidFill>
                    <a:srgbClr val="000000"/>
                  </a:solidFill>
                  <a:effectLst>
                    <a:outerShdw blurRad="38100" dist="38100" dir="2700000" algn="tl">
                      <a:srgbClr val="C0C0C0"/>
                    </a:outerShdw>
                  </a:effectLst>
                  <a:uLnTx/>
                  <a:uFillTx/>
                  <a:latin typeface="Times New Roman" pitchFamily="18" charset="0"/>
                </a:rPr>
                <a:t>与非逻辑表达式</a:t>
              </a:r>
              <a:endParaRPr kumimoji="1" lang="zh-CN" altLang="en-US" sz="2400" b="1" i="0" u="none" strike="noStrike" kern="0" cap="none" spc="0" normalizeH="0" baseline="0" noProof="0" dirty="0">
                <a:ln>
                  <a:noFill/>
                </a:ln>
                <a:solidFill>
                  <a:srgbClr val="000000"/>
                </a:solidFill>
                <a:effectLst>
                  <a:outerShdw blurRad="38100" dist="38100" dir="2700000" algn="tl">
                    <a:srgbClr val="C0C0C0"/>
                  </a:outerShdw>
                </a:effectLst>
                <a:uLnTx/>
                <a:uFillTx/>
                <a:latin typeface="Times New Roman" pitchFamily="18" charset="0"/>
              </a:endParaRPr>
            </a:p>
          </p:txBody>
        </p:sp>
        <p:graphicFrame>
          <p:nvGraphicFramePr>
            <p:cNvPr id="69" name="Object 14"/>
            <p:cNvGraphicFramePr>
              <a:graphicFrameLocks noChangeAspect="1"/>
            </p:cNvGraphicFramePr>
            <p:nvPr/>
          </p:nvGraphicFramePr>
          <p:xfrm>
            <a:off x="3833" y="1215"/>
            <a:ext cx="725" cy="355"/>
          </p:xfrm>
          <a:graphic>
            <a:graphicData uri="http://schemas.openxmlformats.org/presentationml/2006/ole">
              <p:oleObj spid="_x0000_s55333" name="公式" r:id="rId5" imgW="17466480" imgH="8523720" progId="">
                <p:embed/>
              </p:oleObj>
            </a:graphicData>
          </a:graphic>
        </p:graphicFrame>
        <p:sp>
          <p:nvSpPr>
            <p:cNvPr id="70" name="Rectangle 15"/>
            <p:cNvSpPr>
              <a:spLocks noChangeArrowheads="1"/>
            </p:cNvSpPr>
            <p:nvPr/>
          </p:nvSpPr>
          <p:spPr bwMode="auto">
            <a:xfrm>
              <a:off x="3606" y="1207"/>
              <a:ext cx="1224" cy="409"/>
            </a:xfrm>
            <a:prstGeom prst="rect">
              <a:avLst/>
            </a:prstGeom>
            <a:noFill/>
            <a:ln w="22225" cmpd="thickThin">
              <a:solidFill>
                <a:srgbClr val="170A8E"/>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pSp>
      <p:sp>
        <p:nvSpPr>
          <p:cNvPr id="71" name="Text Box 16"/>
          <p:cNvSpPr txBox="1">
            <a:spLocks noChangeArrowheads="1"/>
          </p:cNvSpPr>
          <p:nvPr/>
        </p:nvSpPr>
        <p:spPr bwMode="auto">
          <a:xfrm>
            <a:off x="5026026" y="5238751"/>
            <a:ext cx="3455988" cy="1126462"/>
          </a:xfrm>
          <a:prstGeom prst="rect">
            <a:avLst/>
          </a:prstGeom>
          <a:noFill/>
          <a:ln w="9525">
            <a:noFill/>
            <a:miter lim="800000"/>
            <a:headEnd/>
            <a:tailEnd/>
          </a:ln>
          <a:effectLst/>
        </p:spPr>
        <p:txBody>
          <a:bodyPr>
            <a:spAutoFit/>
          </a:bodyPr>
          <a:lstStyle/>
          <a:p>
            <a:pPr fontAlgn="base">
              <a:lnSpc>
                <a:spcPct val="60000"/>
              </a:lnSpc>
              <a:spcBef>
                <a:spcPct val="50000"/>
              </a:spcBef>
              <a:spcAft>
                <a:spcPct val="0"/>
              </a:spcAft>
              <a:defRPr/>
            </a:pPr>
            <a:r>
              <a:rPr lang="zh-CN" altLang="en-US" sz="2400" b="1" dirty="0">
                <a:effectLst>
                  <a:outerShdw blurRad="38100" dist="38100" dir="2700000" algn="tl">
                    <a:srgbClr val="C0C0C0"/>
                  </a:outerShdw>
                </a:effectLst>
                <a:latin typeface="宋体" pitchFamily="2" charset="-122"/>
              </a:rPr>
              <a:t>与非逻辑功能口诀：</a:t>
            </a:r>
          </a:p>
          <a:p>
            <a:pPr fontAlgn="base">
              <a:lnSpc>
                <a:spcPct val="60000"/>
              </a:lnSpc>
              <a:spcBef>
                <a:spcPct val="50000"/>
              </a:spcBef>
              <a:spcAft>
                <a:spcPct val="0"/>
              </a:spcAft>
              <a:defRPr/>
            </a:pPr>
            <a:r>
              <a:rPr lang="zh-CN" altLang="en-US" sz="2400" b="1" dirty="0">
                <a:solidFill>
                  <a:srgbClr val="FF3300"/>
                </a:solidFill>
                <a:effectLst>
                  <a:outerShdw blurRad="38100" dist="38100" dir="2700000" algn="tl">
                    <a:srgbClr val="C0C0C0"/>
                  </a:outerShdw>
                </a:effectLst>
                <a:latin typeface="宋体" pitchFamily="2" charset="-122"/>
              </a:rPr>
              <a:t>     有“</a:t>
            </a:r>
            <a:r>
              <a:rPr lang="en-US" altLang="zh-CN" sz="2400" b="1" dirty="0">
                <a:solidFill>
                  <a:srgbClr val="FF3300"/>
                </a:solidFill>
                <a:effectLst>
                  <a:outerShdw blurRad="38100" dist="38100" dir="2700000" algn="tl">
                    <a:srgbClr val="C0C0C0"/>
                  </a:outerShdw>
                </a:effectLst>
                <a:latin typeface="宋体" pitchFamily="2" charset="-122"/>
              </a:rPr>
              <a:t>0”</a:t>
            </a:r>
            <a:r>
              <a:rPr lang="zh-CN" altLang="en-US" sz="2400" b="1" dirty="0">
                <a:solidFill>
                  <a:srgbClr val="FF3300"/>
                </a:solidFill>
                <a:effectLst>
                  <a:outerShdw blurRad="38100" dist="38100" dir="2700000" algn="tl">
                    <a:srgbClr val="C0C0C0"/>
                  </a:outerShdw>
                </a:effectLst>
                <a:latin typeface="宋体" pitchFamily="2" charset="-122"/>
              </a:rPr>
              <a:t>出“</a:t>
            </a:r>
            <a:r>
              <a:rPr lang="en-US" altLang="zh-CN" sz="2400" b="1" dirty="0">
                <a:solidFill>
                  <a:srgbClr val="FF3300"/>
                </a:solidFill>
                <a:effectLst>
                  <a:outerShdw blurRad="38100" dist="38100" dir="2700000" algn="tl">
                    <a:srgbClr val="C0C0C0"/>
                  </a:outerShdw>
                </a:effectLst>
                <a:latin typeface="宋体" pitchFamily="2" charset="-122"/>
              </a:rPr>
              <a:t>1”</a:t>
            </a:r>
            <a:r>
              <a:rPr lang="zh-CN" altLang="en-US" sz="2400" b="1" dirty="0">
                <a:solidFill>
                  <a:srgbClr val="FF3300"/>
                </a:solidFill>
                <a:effectLst>
                  <a:outerShdw blurRad="38100" dist="38100" dir="2700000" algn="tl">
                    <a:srgbClr val="C0C0C0"/>
                  </a:outerShdw>
                </a:effectLst>
                <a:latin typeface="宋体" pitchFamily="2" charset="-122"/>
              </a:rPr>
              <a:t>；</a:t>
            </a:r>
          </a:p>
          <a:p>
            <a:pPr fontAlgn="base">
              <a:lnSpc>
                <a:spcPct val="60000"/>
              </a:lnSpc>
              <a:spcBef>
                <a:spcPct val="50000"/>
              </a:spcBef>
              <a:spcAft>
                <a:spcPct val="0"/>
              </a:spcAft>
              <a:defRPr/>
            </a:pPr>
            <a:r>
              <a:rPr lang="zh-CN" altLang="en-US" sz="2400" b="1" dirty="0">
                <a:solidFill>
                  <a:srgbClr val="FF3300"/>
                </a:solidFill>
                <a:effectLst>
                  <a:outerShdw blurRad="38100" dist="38100" dir="2700000" algn="tl">
                    <a:srgbClr val="C0C0C0"/>
                  </a:outerShdw>
                </a:effectLst>
                <a:latin typeface="宋体" pitchFamily="2" charset="-122"/>
              </a:rPr>
              <a:t>     全“</a:t>
            </a:r>
            <a:r>
              <a:rPr lang="en-US" altLang="zh-CN" sz="2400" b="1" dirty="0">
                <a:solidFill>
                  <a:srgbClr val="FF3300"/>
                </a:solidFill>
                <a:effectLst>
                  <a:outerShdw blurRad="38100" dist="38100" dir="2700000" algn="tl">
                    <a:srgbClr val="C0C0C0"/>
                  </a:outerShdw>
                </a:effectLst>
                <a:latin typeface="宋体" pitchFamily="2" charset="-122"/>
              </a:rPr>
              <a:t>1”</a:t>
            </a:r>
            <a:r>
              <a:rPr lang="zh-CN" altLang="en-US" sz="2400" b="1" dirty="0">
                <a:solidFill>
                  <a:srgbClr val="FF3300"/>
                </a:solidFill>
                <a:effectLst>
                  <a:outerShdw blurRad="38100" dist="38100" dir="2700000" algn="tl">
                    <a:srgbClr val="C0C0C0"/>
                  </a:outerShdw>
                </a:effectLst>
                <a:latin typeface="宋体" pitchFamily="2" charset="-122"/>
              </a:rPr>
              <a:t>出“</a:t>
            </a:r>
            <a:r>
              <a:rPr lang="en-US" altLang="zh-CN" sz="2400" b="1" dirty="0">
                <a:solidFill>
                  <a:srgbClr val="FF3300"/>
                </a:solidFill>
                <a:effectLst>
                  <a:outerShdw blurRad="38100" dist="38100" dir="2700000" algn="tl">
                    <a:srgbClr val="C0C0C0"/>
                  </a:outerShdw>
                </a:effectLst>
                <a:latin typeface="宋体" pitchFamily="2" charset="-122"/>
              </a:rPr>
              <a:t>0”</a:t>
            </a:r>
            <a:r>
              <a:rPr lang="zh-CN" altLang="en-US" sz="2400" b="1" dirty="0">
                <a:solidFill>
                  <a:srgbClr val="FF3300"/>
                </a:solidFill>
                <a:effectLst>
                  <a:outerShdw blurRad="38100" dist="38100" dir="2700000" algn="tl">
                    <a:srgbClr val="C0C0C0"/>
                  </a:outerShdw>
                </a:effectLst>
                <a:latin typeface="宋体" pitchFamily="2" charset="-122"/>
              </a:rPr>
              <a:t>。</a:t>
            </a:r>
            <a:r>
              <a:rPr lang="zh-CN" altLang="en-US" dirty="0">
                <a:solidFill>
                  <a:srgbClr val="000000"/>
                </a:solidFill>
                <a:latin typeface="宋体" pitchFamily="2" charset="-122"/>
              </a:rPr>
              <a:t> </a:t>
            </a:r>
          </a:p>
        </p:txBody>
      </p:sp>
      <p:grpSp>
        <p:nvGrpSpPr>
          <p:cNvPr id="72" name="Group 17"/>
          <p:cNvGrpSpPr>
            <a:grpSpLocks/>
          </p:cNvGrpSpPr>
          <p:nvPr/>
        </p:nvGrpSpPr>
        <p:grpSpPr bwMode="auto">
          <a:xfrm>
            <a:off x="764019" y="3120999"/>
            <a:ext cx="3251200" cy="3311525"/>
            <a:chOff x="657" y="1979"/>
            <a:chExt cx="2048" cy="2086"/>
          </a:xfrm>
        </p:grpSpPr>
        <p:grpSp>
          <p:nvGrpSpPr>
            <p:cNvPr id="73" name="Group 18"/>
            <p:cNvGrpSpPr>
              <a:grpSpLocks/>
            </p:cNvGrpSpPr>
            <p:nvPr/>
          </p:nvGrpSpPr>
          <p:grpSpPr bwMode="auto">
            <a:xfrm>
              <a:off x="987" y="2433"/>
              <a:ext cx="1374" cy="483"/>
              <a:chOff x="1143" y="1542"/>
              <a:chExt cx="1374" cy="483"/>
            </a:xfrm>
          </p:grpSpPr>
          <p:sp>
            <p:nvSpPr>
              <p:cNvPr id="94" name="Text Box 19"/>
              <p:cNvSpPr txBox="1">
                <a:spLocks noChangeArrowheads="1"/>
              </p:cNvSpPr>
              <p:nvPr/>
            </p:nvSpPr>
            <p:spPr bwMode="auto">
              <a:xfrm>
                <a:off x="1638" y="1647"/>
                <a:ext cx="270" cy="306"/>
              </a:xfrm>
              <a:prstGeom prst="rect">
                <a:avLst/>
              </a:prstGeom>
              <a:noFill/>
              <a:ln w="28575" cap="sq">
                <a:solidFill>
                  <a:srgbClr val="000000"/>
                </a:solid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Times New Roman" pitchFamily="18" charset="0"/>
                    <a:cs typeface="Times New Roman" pitchFamily="18" charset="0"/>
                  </a:rPr>
                  <a:t>&amp;</a:t>
                </a:r>
                <a:endParaRPr kumimoji="1" lang="en-US" altLang="zh-CN" sz="2400" b="1" i="0" u="none" strike="noStrike" kern="0" cap="none" spc="0" normalizeH="0" baseline="0" noProof="0" smtClean="0">
                  <a:ln>
                    <a:noFill/>
                  </a:ln>
                  <a:solidFill>
                    <a:srgbClr val="FF0000"/>
                  </a:solidFill>
                  <a:effectLst/>
                  <a:uLnTx/>
                  <a:uFillTx/>
                  <a:latin typeface="Times New Roman" pitchFamily="18" charset="0"/>
                </a:endParaRPr>
              </a:p>
            </p:txBody>
          </p:sp>
          <p:sp>
            <p:nvSpPr>
              <p:cNvPr id="95" name="Line 20"/>
              <p:cNvSpPr>
                <a:spLocks noChangeShapeType="1"/>
              </p:cNvSpPr>
              <p:nvPr/>
            </p:nvSpPr>
            <p:spPr bwMode="auto">
              <a:xfrm flipV="1">
                <a:off x="2007" y="1791"/>
                <a:ext cx="243"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96" name="Line 21"/>
              <p:cNvSpPr>
                <a:spLocks noChangeShapeType="1"/>
              </p:cNvSpPr>
              <p:nvPr/>
            </p:nvSpPr>
            <p:spPr bwMode="auto">
              <a:xfrm>
                <a:off x="1356" y="1851"/>
                <a:ext cx="270"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97" name="Line 22"/>
              <p:cNvSpPr>
                <a:spLocks noChangeShapeType="1"/>
              </p:cNvSpPr>
              <p:nvPr/>
            </p:nvSpPr>
            <p:spPr bwMode="auto">
              <a:xfrm>
                <a:off x="1371" y="1731"/>
                <a:ext cx="261"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98" name="Text Box 23"/>
              <p:cNvSpPr txBox="1">
                <a:spLocks noChangeArrowheads="1"/>
              </p:cNvSpPr>
              <p:nvPr/>
            </p:nvSpPr>
            <p:spPr bwMode="auto">
              <a:xfrm>
                <a:off x="1155" y="1542"/>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A</a:t>
                </a:r>
              </a:p>
            </p:txBody>
          </p:sp>
          <p:sp>
            <p:nvSpPr>
              <p:cNvPr id="99" name="Text Box 24"/>
              <p:cNvSpPr txBox="1">
                <a:spLocks noChangeArrowheads="1"/>
              </p:cNvSpPr>
              <p:nvPr/>
            </p:nvSpPr>
            <p:spPr bwMode="auto">
              <a:xfrm>
                <a:off x="2220" y="1662"/>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Y</a:t>
                </a:r>
              </a:p>
            </p:txBody>
          </p:sp>
          <p:sp>
            <p:nvSpPr>
              <p:cNvPr id="100" name="Text Box 25"/>
              <p:cNvSpPr txBox="1">
                <a:spLocks noChangeArrowheads="1"/>
              </p:cNvSpPr>
              <p:nvPr/>
            </p:nvSpPr>
            <p:spPr bwMode="auto">
              <a:xfrm>
                <a:off x="1143" y="1737"/>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B</a:t>
                </a:r>
              </a:p>
            </p:txBody>
          </p:sp>
          <p:sp>
            <p:nvSpPr>
              <p:cNvPr id="101" name="Oval 26"/>
              <p:cNvSpPr>
                <a:spLocks noChangeArrowheads="1"/>
              </p:cNvSpPr>
              <p:nvPr/>
            </p:nvSpPr>
            <p:spPr bwMode="auto">
              <a:xfrm>
                <a:off x="1917" y="1755"/>
                <a:ext cx="72" cy="72"/>
              </a:xfrm>
              <a:prstGeom prst="ellipse">
                <a:avLst/>
              </a:prstGeom>
              <a:noFill/>
              <a:ln w="28575"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pSp>
        <p:grpSp>
          <p:nvGrpSpPr>
            <p:cNvPr id="74" name="Group 27"/>
            <p:cNvGrpSpPr>
              <a:grpSpLocks/>
            </p:cNvGrpSpPr>
            <p:nvPr/>
          </p:nvGrpSpPr>
          <p:grpSpPr bwMode="auto">
            <a:xfrm>
              <a:off x="975" y="2977"/>
              <a:ext cx="1431" cy="483"/>
              <a:chOff x="1026" y="2928"/>
              <a:chExt cx="1431" cy="483"/>
            </a:xfrm>
          </p:grpSpPr>
          <p:sp>
            <p:nvSpPr>
              <p:cNvPr id="86" name="Line 28"/>
              <p:cNvSpPr>
                <a:spLocks noChangeShapeType="1"/>
              </p:cNvSpPr>
              <p:nvPr/>
            </p:nvSpPr>
            <p:spPr bwMode="auto">
              <a:xfrm>
                <a:off x="1926" y="3177"/>
                <a:ext cx="261"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87" name="Text Box 29"/>
              <p:cNvSpPr txBox="1">
                <a:spLocks noChangeArrowheads="1"/>
              </p:cNvSpPr>
              <p:nvPr/>
            </p:nvSpPr>
            <p:spPr bwMode="auto">
              <a:xfrm>
                <a:off x="2160" y="3033"/>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Y</a:t>
                </a:r>
              </a:p>
            </p:txBody>
          </p:sp>
          <p:sp>
            <p:nvSpPr>
              <p:cNvPr id="88" name="Text Box 30"/>
              <p:cNvSpPr txBox="1">
                <a:spLocks noChangeArrowheads="1"/>
              </p:cNvSpPr>
              <p:nvPr/>
            </p:nvSpPr>
            <p:spPr bwMode="auto">
              <a:xfrm>
                <a:off x="1038" y="2928"/>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A</a:t>
                </a:r>
              </a:p>
            </p:txBody>
          </p:sp>
          <p:sp>
            <p:nvSpPr>
              <p:cNvPr id="89" name="Text Box 31"/>
              <p:cNvSpPr txBox="1">
                <a:spLocks noChangeArrowheads="1"/>
              </p:cNvSpPr>
              <p:nvPr/>
            </p:nvSpPr>
            <p:spPr bwMode="auto">
              <a:xfrm>
                <a:off x="1026" y="3123"/>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B</a:t>
                </a:r>
              </a:p>
            </p:txBody>
          </p:sp>
          <p:sp>
            <p:nvSpPr>
              <p:cNvPr id="90" name="AutoShape 32"/>
              <p:cNvSpPr>
                <a:spLocks noChangeArrowheads="1"/>
              </p:cNvSpPr>
              <p:nvPr/>
            </p:nvSpPr>
            <p:spPr bwMode="auto">
              <a:xfrm>
                <a:off x="1521" y="3087"/>
                <a:ext cx="315" cy="198"/>
              </a:xfrm>
              <a:prstGeom prst="flowChartDelay">
                <a:avLst/>
              </a:prstGeom>
              <a:noFill/>
              <a:ln w="28575" cap="sq">
                <a:solidFill>
                  <a:srgbClr val="000000"/>
                </a:solidFill>
                <a:miter lim="800000"/>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91" name="Line 33"/>
              <p:cNvSpPr>
                <a:spLocks noChangeShapeType="1"/>
              </p:cNvSpPr>
              <p:nvPr/>
            </p:nvSpPr>
            <p:spPr bwMode="auto">
              <a:xfrm>
                <a:off x="1257" y="3228"/>
                <a:ext cx="261"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92" name="Line 34"/>
              <p:cNvSpPr>
                <a:spLocks noChangeShapeType="1"/>
              </p:cNvSpPr>
              <p:nvPr/>
            </p:nvSpPr>
            <p:spPr bwMode="auto">
              <a:xfrm>
                <a:off x="1263" y="3135"/>
                <a:ext cx="261"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93" name="Oval 35"/>
              <p:cNvSpPr>
                <a:spLocks noChangeArrowheads="1"/>
              </p:cNvSpPr>
              <p:nvPr/>
            </p:nvSpPr>
            <p:spPr bwMode="auto">
              <a:xfrm>
                <a:off x="1833" y="3138"/>
                <a:ext cx="72" cy="72"/>
              </a:xfrm>
              <a:prstGeom prst="ellipse">
                <a:avLst/>
              </a:prstGeom>
              <a:noFill/>
              <a:ln w="28575"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pSp>
        <p:sp>
          <p:nvSpPr>
            <p:cNvPr id="75" name="Text Box 36"/>
            <p:cNvSpPr txBox="1">
              <a:spLocks noChangeArrowheads="1"/>
            </p:cNvSpPr>
            <p:nvPr/>
          </p:nvSpPr>
          <p:spPr bwMode="auto">
            <a:xfrm>
              <a:off x="657" y="2020"/>
              <a:ext cx="1724" cy="327"/>
            </a:xfrm>
            <a:prstGeom prst="rect">
              <a:avLst/>
            </a:prstGeom>
            <a:noFill/>
            <a:ln w="9525">
              <a:no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rPr>
                <a:t>与非门逻辑符号</a:t>
              </a:r>
              <a:endParaRPr kumimoji="1" lang="zh-CN" altLang="en-US" sz="4400" b="0" i="0" u="none" strike="noStrike" kern="0" cap="none" spc="0" normalizeH="0" baseline="0" noProof="0" smtClean="0">
                <a:ln>
                  <a:noFill/>
                </a:ln>
                <a:solidFill>
                  <a:srgbClr val="000000"/>
                </a:solidFill>
                <a:effectLst/>
                <a:uLnTx/>
                <a:uFillTx/>
                <a:latin typeface="Times New Roman" pitchFamily="18" charset="0"/>
              </a:endParaRPr>
            </a:p>
          </p:txBody>
        </p:sp>
        <p:sp>
          <p:nvSpPr>
            <p:cNvPr id="76" name="Rectangle 37"/>
            <p:cNvSpPr>
              <a:spLocks noChangeArrowheads="1"/>
            </p:cNvSpPr>
            <p:nvPr/>
          </p:nvSpPr>
          <p:spPr bwMode="auto">
            <a:xfrm>
              <a:off x="664" y="1979"/>
              <a:ext cx="2041" cy="2086"/>
            </a:xfrm>
            <a:prstGeom prst="rect">
              <a:avLst/>
            </a:prstGeom>
            <a:noFill/>
            <a:ln w="19050" cmpd="thickThin">
              <a:solidFill>
                <a:srgbClr val="170A8E"/>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pSp>
          <p:nvGrpSpPr>
            <p:cNvPr id="77" name="Group 38"/>
            <p:cNvGrpSpPr>
              <a:grpSpLocks/>
            </p:cNvGrpSpPr>
            <p:nvPr/>
          </p:nvGrpSpPr>
          <p:grpSpPr bwMode="auto">
            <a:xfrm>
              <a:off x="967" y="3438"/>
              <a:ext cx="1374" cy="483"/>
              <a:chOff x="1143" y="1542"/>
              <a:chExt cx="1374" cy="483"/>
            </a:xfrm>
          </p:grpSpPr>
          <p:sp>
            <p:nvSpPr>
              <p:cNvPr id="78" name="Text Box 39"/>
              <p:cNvSpPr txBox="1">
                <a:spLocks noChangeArrowheads="1"/>
              </p:cNvSpPr>
              <p:nvPr/>
            </p:nvSpPr>
            <p:spPr bwMode="auto">
              <a:xfrm>
                <a:off x="1638" y="1647"/>
                <a:ext cx="270" cy="306"/>
              </a:xfrm>
              <a:prstGeom prst="rect">
                <a:avLst/>
              </a:prstGeom>
              <a:noFill/>
              <a:ln w="28575" cap="sq">
                <a:solidFill>
                  <a:srgbClr val="000000"/>
                </a:solid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zh-CN" sz="2400" b="1" i="0" u="none" strike="noStrike" kern="0" cap="none" spc="0" normalizeH="0" baseline="0" noProof="0" smtClean="0">
                  <a:ln>
                    <a:noFill/>
                  </a:ln>
                  <a:solidFill>
                    <a:srgbClr val="FF0000"/>
                  </a:solidFill>
                  <a:effectLst/>
                  <a:uLnTx/>
                  <a:uFillTx/>
                  <a:latin typeface="Times New Roman" pitchFamily="18" charset="0"/>
                </a:endParaRPr>
              </a:p>
            </p:txBody>
          </p:sp>
          <p:sp>
            <p:nvSpPr>
              <p:cNvPr id="79" name="Line 40"/>
              <p:cNvSpPr>
                <a:spLocks noChangeShapeType="1"/>
              </p:cNvSpPr>
              <p:nvPr/>
            </p:nvSpPr>
            <p:spPr bwMode="auto">
              <a:xfrm flipV="1">
                <a:off x="2007" y="1791"/>
                <a:ext cx="243"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80" name="Line 41"/>
              <p:cNvSpPr>
                <a:spLocks noChangeShapeType="1"/>
              </p:cNvSpPr>
              <p:nvPr/>
            </p:nvSpPr>
            <p:spPr bwMode="auto">
              <a:xfrm>
                <a:off x="1356" y="1851"/>
                <a:ext cx="270"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81" name="Line 42"/>
              <p:cNvSpPr>
                <a:spLocks noChangeShapeType="1"/>
              </p:cNvSpPr>
              <p:nvPr/>
            </p:nvSpPr>
            <p:spPr bwMode="auto">
              <a:xfrm>
                <a:off x="1371" y="1731"/>
                <a:ext cx="261"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82" name="Text Box 43"/>
              <p:cNvSpPr txBox="1">
                <a:spLocks noChangeArrowheads="1"/>
              </p:cNvSpPr>
              <p:nvPr/>
            </p:nvSpPr>
            <p:spPr bwMode="auto">
              <a:xfrm>
                <a:off x="1155" y="1542"/>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A</a:t>
                </a:r>
              </a:p>
            </p:txBody>
          </p:sp>
          <p:sp>
            <p:nvSpPr>
              <p:cNvPr id="83" name="Text Box 44"/>
              <p:cNvSpPr txBox="1">
                <a:spLocks noChangeArrowheads="1"/>
              </p:cNvSpPr>
              <p:nvPr/>
            </p:nvSpPr>
            <p:spPr bwMode="auto">
              <a:xfrm>
                <a:off x="2220" y="1662"/>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Y</a:t>
                </a:r>
              </a:p>
            </p:txBody>
          </p:sp>
          <p:sp>
            <p:nvSpPr>
              <p:cNvPr id="84" name="Text Box 45"/>
              <p:cNvSpPr txBox="1">
                <a:spLocks noChangeArrowheads="1"/>
              </p:cNvSpPr>
              <p:nvPr/>
            </p:nvSpPr>
            <p:spPr bwMode="auto">
              <a:xfrm>
                <a:off x="1143" y="1737"/>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B</a:t>
                </a:r>
              </a:p>
            </p:txBody>
          </p:sp>
          <p:sp>
            <p:nvSpPr>
              <p:cNvPr id="85" name="Oval 46"/>
              <p:cNvSpPr>
                <a:spLocks noChangeArrowheads="1"/>
              </p:cNvSpPr>
              <p:nvPr/>
            </p:nvSpPr>
            <p:spPr bwMode="auto">
              <a:xfrm>
                <a:off x="1917" y="1755"/>
                <a:ext cx="72" cy="72"/>
              </a:xfrm>
              <a:prstGeom prst="ellipse">
                <a:avLst/>
              </a:prstGeom>
              <a:noFill/>
              <a:ln w="28575"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pSp>
      </p:grpSp>
    </p:spTree>
    <p:extLst>
      <p:ext uri="{BB962C8B-B14F-4D97-AF65-F5344CB8AC3E}">
        <p14:creationId xmlns:p14="http://schemas.microsoft.com/office/powerpoint/2010/main" xmlns="" val="22844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187924" y="723724"/>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smtClean="0"/>
              <a:t>2. </a:t>
            </a:r>
            <a:r>
              <a:rPr lang="zh-CN" altLang="en-US" sz="3200" b="1" dirty="0" smtClean="0"/>
              <a:t>“或非”</a:t>
            </a:r>
            <a:r>
              <a:rPr lang="zh-CN" altLang="en-US" sz="3200" b="1" dirty="0"/>
              <a:t>运算</a:t>
            </a:r>
          </a:p>
        </p:txBody>
      </p:sp>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156098" y="1285875"/>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cxnSp>
        <p:nvCxnSpPr>
          <p:cNvPr id="11" name="直接连接符 10"/>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2.2.2 </a:t>
            </a:r>
            <a:r>
              <a:rPr lang="zh-CN" altLang="en-US" sz="3600" b="1" dirty="0" smtClean="0">
                <a:solidFill>
                  <a:schemeClr val="accent5">
                    <a:lumMod val="75000"/>
                  </a:schemeClr>
                </a:solidFill>
                <a:latin typeface="微软雅黑" pitchFamily="34" charset="-122"/>
                <a:ea typeface="微软雅黑" pitchFamily="34" charset="-122"/>
              </a:rPr>
              <a:t>复合逻辑运算</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4" name="图片 13">
            <a:extLst>
              <a:ext uri="{FF2B5EF4-FFF2-40B4-BE49-F238E27FC236}">
                <a16:creationId xmlns:a16="http://schemas.microsoft.com/office/drawing/2014/main" xmlns="" id="{732DD48B-0048-401C-950A-66FCD0D964ED}"/>
              </a:ext>
            </a:extLst>
          </p:cNvPr>
          <p:cNvPicPr>
            <a:picLocks noChangeAspect="1"/>
          </p:cNvPicPr>
          <p:nvPr/>
        </p:nvPicPr>
        <p:blipFill>
          <a:blip r:embed="rId4" cstate="print"/>
          <a:stretch>
            <a:fillRect/>
          </a:stretch>
        </p:blipFill>
        <p:spPr>
          <a:xfrm>
            <a:off x="-12370" y="0"/>
            <a:ext cx="1435167" cy="619399"/>
          </a:xfrm>
          <a:prstGeom prst="rect">
            <a:avLst/>
          </a:prstGeom>
        </p:spPr>
      </p:pic>
      <p:sp>
        <p:nvSpPr>
          <p:cNvPr id="64" name="Text Box 2"/>
          <p:cNvSpPr txBox="1">
            <a:spLocks noChangeArrowheads="1"/>
          </p:cNvSpPr>
          <p:nvPr/>
        </p:nvSpPr>
        <p:spPr bwMode="auto">
          <a:xfrm>
            <a:off x="5019918" y="5248721"/>
            <a:ext cx="3455987" cy="1126462"/>
          </a:xfrm>
          <a:prstGeom prst="rect">
            <a:avLst/>
          </a:prstGeom>
          <a:noFill/>
          <a:ln w="9525">
            <a:noFill/>
            <a:miter lim="800000"/>
            <a:headEnd/>
            <a:tailEnd/>
          </a:ln>
          <a:effectLst/>
        </p:spPr>
        <p:txBody>
          <a:bodyPr>
            <a:spAutoFit/>
          </a:bodyPr>
          <a:lstStyle/>
          <a:p>
            <a:pPr fontAlgn="base">
              <a:lnSpc>
                <a:spcPct val="60000"/>
              </a:lnSpc>
              <a:spcBef>
                <a:spcPct val="50000"/>
              </a:spcBef>
              <a:spcAft>
                <a:spcPct val="0"/>
              </a:spcAft>
              <a:defRPr/>
            </a:pPr>
            <a:r>
              <a:rPr lang="zh-CN" altLang="en-US" sz="2400" b="1" dirty="0">
                <a:effectLst>
                  <a:outerShdw blurRad="38100" dist="38100" dir="2700000" algn="tl">
                    <a:srgbClr val="C0C0C0"/>
                  </a:outerShdw>
                </a:effectLst>
                <a:latin typeface="宋体" pitchFamily="2" charset="-122"/>
              </a:rPr>
              <a:t>或非逻辑功能口诀：</a:t>
            </a:r>
          </a:p>
          <a:p>
            <a:pPr fontAlgn="base">
              <a:lnSpc>
                <a:spcPct val="60000"/>
              </a:lnSpc>
              <a:spcBef>
                <a:spcPct val="50000"/>
              </a:spcBef>
              <a:spcAft>
                <a:spcPct val="0"/>
              </a:spcAft>
              <a:defRPr/>
            </a:pPr>
            <a:r>
              <a:rPr lang="zh-CN" altLang="en-US" sz="2400" b="1" dirty="0">
                <a:solidFill>
                  <a:srgbClr val="FF3300"/>
                </a:solidFill>
                <a:effectLst>
                  <a:outerShdw blurRad="38100" dist="38100" dir="2700000" algn="tl">
                    <a:srgbClr val="C0C0C0"/>
                  </a:outerShdw>
                </a:effectLst>
                <a:latin typeface="宋体" pitchFamily="2" charset="-122"/>
              </a:rPr>
              <a:t>     有“</a:t>
            </a:r>
            <a:r>
              <a:rPr lang="en-US" altLang="zh-CN" sz="2400" b="1" dirty="0">
                <a:solidFill>
                  <a:srgbClr val="FF3300"/>
                </a:solidFill>
                <a:effectLst>
                  <a:outerShdw blurRad="38100" dist="38100" dir="2700000" algn="tl">
                    <a:srgbClr val="C0C0C0"/>
                  </a:outerShdw>
                </a:effectLst>
                <a:latin typeface="宋体" pitchFamily="2" charset="-122"/>
              </a:rPr>
              <a:t>1”</a:t>
            </a:r>
            <a:r>
              <a:rPr lang="zh-CN" altLang="en-US" sz="2400" b="1" dirty="0">
                <a:solidFill>
                  <a:srgbClr val="FF3300"/>
                </a:solidFill>
                <a:effectLst>
                  <a:outerShdw blurRad="38100" dist="38100" dir="2700000" algn="tl">
                    <a:srgbClr val="C0C0C0"/>
                  </a:outerShdw>
                </a:effectLst>
                <a:latin typeface="宋体" pitchFamily="2" charset="-122"/>
              </a:rPr>
              <a:t>出“</a:t>
            </a:r>
            <a:r>
              <a:rPr lang="en-US" altLang="zh-CN" sz="2400" b="1" dirty="0">
                <a:solidFill>
                  <a:srgbClr val="FF3300"/>
                </a:solidFill>
                <a:effectLst>
                  <a:outerShdw blurRad="38100" dist="38100" dir="2700000" algn="tl">
                    <a:srgbClr val="C0C0C0"/>
                  </a:outerShdw>
                </a:effectLst>
                <a:latin typeface="宋体" pitchFamily="2" charset="-122"/>
              </a:rPr>
              <a:t>0”</a:t>
            </a:r>
            <a:r>
              <a:rPr lang="zh-CN" altLang="en-US" sz="2400" b="1" dirty="0">
                <a:solidFill>
                  <a:srgbClr val="FF3300"/>
                </a:solidFill>
                <a:effectLst>
                  <a:outerShdw blurRad="38100" dist="38100" dir="2700000" algn="tl">
                    <a:srgbClr val="C0C0C0"/>
                  </a:outerShdw>
                </a:effectLst>
                <a:latin typeface="宋体" pitchFamily="2" charset="-122"/>
              </a:rPr>
              <a:t>；</a:t>
            </a:r>
          </a:p>
          <a:p>
            <a:pPr fontAlgn="base">
              <a:lnSpc>
                <a:spcPct val="60000"/>
              </a:lnSpc>
              <a:spcBef>
                <a:spcPct val="50000"/>
              </a:spcBef>
              <a:spcAft>
                <a:spcPct val="0"/>
              </a:spcAft>
              <a:defRPr/>
            </a:pPr>
            <a:r>
              <a:rPr lang="zh-CN" altLang="en-US" sz="2400" b="1" dirty="0">
                <a:solidFill>
                  <a:srgbClr val="FF3300"/>
                </a:solidFill>
                <a:effectLst>
                  <a:outerShdw blurRad="38100" dist="38100" dir="2700000" algn="tl">
                    <a:srgbClr val="C0C0C0"/>
                  </a:outerShdw>
                </a:effectLst>
                <a:latin typeface="宋体" pitchFamily="2" charset="-122"/>
              </a:rPr>
              <a:t>     全“</a:t>
            </a:r>
            <a:r>
              <a:rPr lang="en-US" altLang="zh-CN" sz="2400" b="1" dirty="0">
                <a:solidFill>
                  <a:srgbClr val="FF3300"/>
                </a:solidFill>
                <a:effectLst>
                  <a:outerShdw blurRad="38100" dist="38100" dir="2700000" algn="tl">
                    <a:srgbClr val="C0C0C0"/>
                  </a:outerShdw>
                </a:effectLst>
                <a:latin typeface="宋体" pitchFamily="2" charset="-122"/>
              </a:rPr>
              <a:t>0”</a:t>
            </a:r>
            <a:r>
              <a:rPr lang="zh-CN" altLang="en-US" sz="2400" b="1" dirty="0">
                <a:solidFill>
                  <a:srgbClr val="FF3300"/>
                </a:solidFill>
                <a:effectLst>
                  <a:outerShdw blurRad="38100" dist="38100" dir="2700000" algn="tl">
                    <a:srgbClr val="C0C0C0"/>
                  </a:outerShdw>
                </a:effectLst>
                <a:latin typeface="宋体" pitchFamily="2" charset="-122"/>
              </a:rPr>
              <a:t>出“</a:t>
            </a:r>
            <a:r>
              <a:rPr lang="en-US" altLang="zh-CN" sz="2400" b="1" dirty="0">
                <a:solidFill>
                  <a:srgbClr val="FF3300"/>
                </a:solidFill>
                <a:effectLst>
                  <a:outerShdw blurRad="38100" dist="38100" dir="2700000" algn="tl">
                    <a:srgbClr val="C0C0C0"/>
                  </a:outerShdw>
                </a:effectLst>
                <a:latin typeface="宋体" pitchFamily="2" charset="-122"/>
              </a:rPr>
              <a:t>1”</a:t>
            </a:r>
            <a:r>
              <a:rPr lang="zh-CN" altLang="en-US" sz="2400" b="1" dirty="0">
                <a:solidFill>
                  <a:srgbClr val="FF3300"/>
                </a:solidFill>
                <a:effectLst>
                  <a:outerShdw blurRad="38100" dist="38100" dir="2700000" algn="tl">
                    <a:srgbClr val="C0C0C0"/>
                  </a:outerShdw>
                </a:effectLst>
                <a:latin typeface="宋体" pitchFamily="2" charset="-122"/>
              </a:rPr>
              <a:t>。</a:t>
            </a:r>
            <a:r>
              <a:rPr lang="zh-CN" altLang="en-US" dirty="0">
                <a:solidFill>
                  <a:srgbClr val="000000"/>
                </a:solidFill>
                <a:latin typeface="宋体" pitchFamily="2" charset="-122"/>
              </a:rPr>
              <a:t> </a:t>
            </a:r>
          </a:p>
        </p:txBody>
      </p:sp>
      <p:grpSp>
        <p:nvGrpSpPr>
          <p:cNvPr id="65" name="Group 3"/>
          <p:cNvGrpSpPr>
            <a:grpSpLocks/>
          </p:cNvGrpSpPr>
          <p:nvPr/>
        </p:nvGrpSpPr>
        <p:grpSpPr bwMode="auto">
          <a:xfrm>
            <a:off x="4946893" y="1721296"/>
            <a:ext cx="3324225" cy="2900363"/>
            <a:chOff x="516" y="1260"/>
            <a:chExt cx="2094" cy="1827"/>
          </a:xfrm>
        </p:grpSpPr>
        <p:sp>
          <p:nvSpPr>
            <p:cNvPr id="66" name="Text Box 4"/>
            <p:cNvSpPr txBox="1">
              <a:spLocks noChangeArrowheads="1"/>
            </p:cNvSpPr>
            <p:nvPr/>
          </p:nvSpPr>
          <p:spPr bwMode="auto">
            <a:xfrm>
              <a:off x="531" y="1539"/>
              <a:ext cx="2079" cy="1538"/>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rPr>
                <a:t>   </a:t>
              </a:r>
              <a:r>
                <a:rPr kumimoji="1" lang="en-US" altLang="zh-CN" sz="2800" b="1" i="0" u="none" strike="noStrike" kern="0" cap="none" spc="0" normalizeH="0" baseline="0" noProof="0">
                  <a:ln>
                    <a:noFill/>
                  </a:ln>
                  <a:solidFill>
                    <a:srgbClr val="FF0000"/>
                  </a:solidFill>
                  <a:effectLst>
                    <a:outerShdw blurRad="38100" dist="38100" dir="2700000" algn="tl">
                      <a:srgbClr val="C0C0C0"/>
                    </a:outerShdw>
                  </a:effectLst>
                  <a:uLnTx/>
                  <a:uFillTx/>
                  <a:latin typeface="Times New Roman" pitchFamily="18" charset="0"/>
                </a:rPr>
                <a:t>A         B           Y</a:t>
              </a:r>
            </a:p>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rPr>
                <a:t>    </a:t>
              </a:r>
              <a:r>
                <a:rPr kumimoji="1" lang="en-US" altLang="zh-CN" sz="2800" b="1" i="0" u="none" strike="noStrike" kern="0" cap="none" spc="0" normalizeH="0" baseline="0" noProof="0">
                  <a:ln>
                    <a:noFill/>
                  </a:ln>
                  <a:solidFill>
                    <a:srgbClr val="040404"/>
                  </a:solidFill>
                  <a:effectLst>
                    <a:outerShdw blurRad="38100" dist="38100" dir="2700000" algn="tl">
                      <a:srgbClr val="C0C0C0"/>
                    </a:outerShdw>
                  </a:effectLst>
                  <a:uLnTx/>
                  <a:uFillTx/>
                  <a:latin typeface="Times New Roman" pitchFamily="18" charset="0"/>
                </a:rPr>
                <a:t>0         0            1</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40404"/>
                  </a:solidFill>
                  <a:effectLst>
                    <a:outerShdw blurRad="38100" dist="38100" dir="2700000" algn="tl">
                      <a:srgbClr val="C0C0C0"/>
                    </a:outerShdw>
                  </a:effectLst>
                  <a:uLnTx/>
                  <a:uFillTx/>
                  <a:latin typeface="Times New Roman" pitchFamily="18" charset="0"/>
                </a:rPr>
                <a:t>    0         1            0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40404"/>
                  </a:solidFill>
                  <a:effectLst>
                    <a:outerShdw blurRad="38100" dist="38100" dir="2700000" algn="tl">
                      <a:srgbClr val="C0C0C0"/>
                    </a:outerShdw>
                  </a:effectLst>
                  <a:uLnTx/>
                  <a:uFillTx/>
                  <a:latin typeface="Times New Roman" pitchFamily="18" charset="0"/>
                </a:rPr>
                <a:t>    1         0            0</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40404"/>
                  </a:solidFill>
                  <a:effectLst>
                    <a:outerShdw blurRad="38100" dist="38100" dir="2700000" algn="tl">
                      <a:srgbClr val="C0C0C0"/>
                    </a:outerShdw>
                  </a:effectLst>
                  <a:uLnTx/>
                  <a:uFillTx/>
                  <a:latin typeface="Times New Roman" pitchFamily="18" charset="0"/>
                </a:rPr>
                <a:t>    1         1            0</a:t>
              </a:r>
            </a:p>
          </p:txBody>
        </p:sp>
        <p:sp>
          <p:nvSpPr>
            <p:cNvPr id="67" name="Line 5"/>
            <p:cNvSpPr>
              <a:spLocks noChangeShapeType="1"/>
            </p:cNvSpPr>
            <p:nvPr/>
          </p:nvSpPr>
          <p:spPr bwMode="auto">
            <a:xfrm>
              <a:off x="522" y="1881"/>
              <a:ext cx="2025" cy="0"/>
            </a:xfrm>
            <a:prstGeom prst="line">
              <a:avLst/>
            </a:prstGeom>
            <a:noFill/>
            <a:ln w="12700"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68" name="Line 6"/>
            <p:cNvSpPr>
              <a:spLocks noChangeShapeType="1"/>
            </p:cNvSpPr>
            <p:nvPr/>
          </p:nvSpPr>
          <p:spPr bwMode="auto">
            <a:xfrm>
              <a:off x="528" y="3084"/>
              <a:ext cx="2025" cy="0"/>
            </a:xfrm>
            <a:prstGeom prst="line">
              <a:avLst/>
            </a:prstGeom>
            <a:noFill/>
            <a:ln w="12700"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69" name="Line 7"/>
            <p:cNvSpPr>
              <a:spLocks noChangeShapeType="1"/>
            </p:cNvSpPr>
            <p:nvPr/>
          </p:nvSpPr>
          <p:spPr bwMode="auto">
            <a:xfrm>
              <a:off x="516" y="1551"/>
              <a:ext cx="2025" cy="0"/>
            </a:xfrm>
            <a:prstGeom prst="line">
              <a:avLst/>
            </a:prstGeom>
            <a:noFill/>
            <a:ln w="12700"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70" name="Line 8"/>
            <p:cNvSpPr>
              <a:spLocks noChangeShapeType="1"/>
            </p:cNvSpPr>
            <p:nvPr/>
          </p:nvSpPr>
          <p:spPr bwMode="auto">
            <a:xfrm>
              <a:off x="1881" y="1557"/>
              <a:ext cx="0" cy="1530"/>
            </a:xfrm>
            <a:prstGeom prst="line">
              <a:avLst/>
            </a:prstGeom>
            <a:noFill/>
            <a:ln w="12700"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71" name="Text Box 9"/>
            <p:cNvSpPr txBox="1">
              <a:spLocks noChangeArrowheads="1"/>
            </p:cNvSpPr>
            <p:nvPr/>
          </p:nvSpPr>
          <p:spPr bwMode="auto">
            <a:xfrm>
              <a:off x="819" y="1260"/>
              <a:ext cx="1503"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smtClean="0">
                  <a:ln>
                    <a:noFill/>
                  </a:ln>
                  <a:solidFill>
                    <a:srgbClr val="800000"/>
                  </a:solidFill>
                  <a:effectLst/>
                  <a:uLnTx/>
                  <a:uFillTx/>
                  <a:latin typeface="Times New Roman" pitchFamily="18" charset="0"/>
                </a:rPr>
                <a:t>或非逻辑真值表</a:t>
              </a:r>
            </a:p>
          </p:txBody>
        </p:sp>
      </p:grpSp>
      <p:grpSp>
        <p:nvGrpSpPr>
          <p:cNvPr id="72" name="Group 11"/>
          <p:cNvGrpSpPr>
            <a:grpSpLocks/>
          </p:cNvGrpSpPr>
          <p:nvPr/>
        </p:nvGrpSpPr>
        <p:grpSpPr bwMode="auto">
          <a:xfrm>
            <a:off x="781293" y="1533532"/>
            <a:ext cx="3086100" cy="1223963"/>
            <a:chOff x="3198" y="845"/>
            <a:chExt cx="1944" cy="771"/>
          </a:xfrm>
        </p:grpSpPr>
        <p:sp>
          <p:nvSpPr>
            <p:cNvPr id="73" name="Rectangle 12"/>
            <p:cNvSpPr>
              <a:spLocks noChangeArrowheads="1"/>
            </p:cNvSpPr>
            <p:nvPr/>
          </p:nvSpPr>
          <p:spPr bwMode="auto">
            <a:xfrm>
              <a:off x="3561" y="1207"/>
              <a:ext cx="1315" cy="409"/>
            </a:xfrm>
            <a:prstGeom prst="rect">
              <a:avLst/>
            </a:prstGeom>
            <a:noFill/>
            <a:ln w="19050" cmpd="thickThin">
              <a:solidFill>
                <a:srgbClr val="170A8E"/>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aphicFrame>
          <p:nvGraphicFramePr>
            <p:cNvPr id="74" name="Object 13"/>
            <p:cNvGraphicFramePr>
              <a:graphicFrameLocks noChangeAspect="1"/>
            </p:cNvGraphicFramePr>
            <p:nvPr/>
          </p:nvGraphicFramePr>
          <p:xfrm>
            <a:off x="3644" y="1208"/>
            <a:ext cx="1144" cy="366"/>
          </p:xfrm>
          <a:graphic>
            <a:graphicData uri="http://schemas.openxmlformats.org/presentationml/2006/ole">
              <p:oleObj spid="_x0000_s56354" name="Equation" r:id="rId5" imgW="20311920" imgH="6491160" progId="">
                <p:embed/>
              </p:oleObj>
            </a:graphicData>
          </a:graphic>
        </p:graphicFrame>
        <p:sp>
          <p:nvSpPr>
            <p:cNvPr id="75" name="Text Box 14"/>
            <p:cNvSpPr txBox="1">
              <a:spLocks noChangeArrowheads="1"/>
            </p:cNvSpPr>
            <p:nvPr/>
          </p:nvSpPr>
          <p:spPr bwMode="auto">
            <a:xfrm>
              <a:off x="3198" y="845"/>
              <a:ext cx="1944" cy="288"/>
            </a:xfrm>
            <a:prstGeom prst="rect">
              <a:avLst/>
            </a:prstGeom>
            <a:noFill/>
            <a:ln w="12700" cap="sq">
              <a:noFill/>
              <a:miter lim="800000"/>
              <a:headEnd type="none" w="sm" len="sm"/>
              <a:tailEnd type="none" w="sm" len="sm"/>
            </a:ln>
            <a:effec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outerShdw blurRad="38100" dist="38100" dir="2700000" algn="tl">
                      <a:srgbClr val="C0C0C0"/>
                    </a:outerShdw>
                  </a:effectLst>
                  <a:uLnTx/>
                  <a:uFillTx/>
                  <a:latin typeface="Times New Roman" pitchFamily="18" charset="0"/>
                </a:rPr>
                <a:t>或非逻辑表达式</a:t>
              </a:r>
            </a:p>
          </p:txBody>
        </p:sp>
      </p:grpSp>
      <p:grpSp>
        <p:nvGrpSpPr>
          <p:cNvPr id="76" name="Group 16"/>
          <p:cNvGrpSpPr>
            <a:grpSpLocks/>
          </p:cNvGrpSpPr>
          <p:nvPr/>
        </p:nvGrpSpPr>
        <p:grpSpPr bwMode="auto">
          <a:xfrm>
            <a:off x="924168" y="3044832"/>
            <a:ext cx="3251200" cy="3313113"/>
            <a:chOff x="657" y="1842"/>
            <a:chExt cx="2048" cy="2087"/>
          </a:xfrm>
        </p:grpSpPr>
        <p:sp>
          <p:nvSpPr>
            <p:cNvPr id="77" name="Text Box 17"/>
            <p:cNvSpPr txBox="1">
              <a:spLocks noChangeArrowheads="1"/>
            </p:cNvSpPr>
            <p:nvPr/>
          </p:nvSpPr>
          <p:spPr bwMode="auto">
            <a:xfrm>
              <a:off x="657" y="1880"/>
              <a:ext cx="1724" cy="327"/>
            </a:xfrm>
            <a:prstGeom prst="rect">
              <a:avLst/>
            </a:prstGeom>
            <a:noFill/>
            <a:ln w="9525">
              <a:noFill/>
              <a:miter lim="800000"/>
              <a:headEnd/>
              <a:tailEnd/>
            </a:ln>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rPr>
                <a:t>或非门逻辑符号</a:t>
              </a:r>
              <a:endParaRPr kumimoji="1" lang="zh-CN" altLang="en-US" sz="4400" b="0" i="0" u="none" strike="noStrike" kern="0" cap="none" spc="0" normalizeH="0" baseline="0" noProof="0" smtClean="0">
                <a:ln>
                  <a:noFill/>
                </a:ln>
                <a:solidFill>
                  <a:srgbClr val="000000"/>
                </a:solidFill>
                <a:effectLst/>
                <a:uLnTx/>
                <a:uFillTx/>
                <a:latin typeface="Times New Roman" pitchFamily="18" charset="0"/>
              </a:endParaRPr>
            </a:p>
          </p:txBody>
        </p:sp>
        <p:sp>
          <p:nvSpPr>
            <p:cNvPr id="78" name="Rectangle 18"/>
            <p:cNvSpPr>
              <a:spLocks noChangeArrowheads="1"/>
            </p:cNvSpPr>
            <p:nvPr/>
          </p:nvSpPr>
          <p:spPr bwMode="auto">
            <a:xfrm>
              <a:off x="664" y="1842"/>
              <a:ext cx="2041" cy="2087"/>
            </a:xfrm>
            <a:prstGeom prst="rect">
              <a:avLst/>
            </a:prstGeom>
            <a:noFill/>
            <a:ln w="19050" cmpd="thickThin">
              <a:solidFill>
                <a:srgbClr val="170A8E"/>
              </a:solid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pSp>
          <p:nvGrpSpPr>
            <p:cNvPr id="79" name="Group 19"/>
            <p:cNvGrpSpPr>
              <a:grpSpLocks/>
            </p:cNvGrpSpPr>
            <p:nvPr/>
          </p:nvGrpSpPr>
          <p:grpSpPr bwMode="auto">
            <a:xfrm>
              <a:off x="975" y="2243"/>
              <a:ext cx="1386" cy="483"/>
              <a:chOff x="3405" y="2139"/>
              <a:chExt cx="1386" cy="483"/>
            </a:xfrm>
          </p:grpSpPr>
          <p:sp>
            <p:nvSpPr>
              <p:cNvPr id="101" name="Text Box 20"/>
              <p:cNvSpPr txBox="1">
                <a:spLocks noChangeArrowheads="1"/>
              </p:cNvSpPr>
              <p:nvPr/>
            </p:nvSpPr>
            <p:spPr bwMode="auto">
              <a:xfrm>
                <a:off x="3888" y="2241"/>
                <a:ext cx="342" cy="212"/>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1600" b="1" i="0" u="none" strike="noStrike" kern="0" cap="none" spc="0" normalizeH="0" baseline="0" noProof="0" smtClean="0">
                    <a:ln>
                      <a:noFill/>
                    </a:ln>
                    <a:solidFill>
                      <a:srgbClr val="FF0000"/>
                    </a:solidFill>
                    <a:effectLst/>
                    <a:uLnTx/>
                    <a:uFillTx/>
                    <a:latin typeface="宋体" pitchFamily="2" charset="-122"/>
                  </a:rPr>
                  <a:t>≥1</a:t>
                </a:r>
                <a:r>
                  <a:rPr kumimoji="1" lang="en-US" altLang="zh-CN" sz="1600" b="1" i="0" u="none" strike="noStrike" kern="0" cap="none" spc="0" normalizeH="0" baseline="0" noProof="0" smtClean="0">
                    <a:ln>
                      <a:noFill/>
                    </a:ln>
                    <a:solidFill>
                      <a:srgbClr val="FF0000"/>
                    </a:solidFill>
                    <a:effectLst/>
                    <a:uLnTx/>
                    <a:uFillTx/>
                    <a:latin typeface="Times New Roman" pitchFamily="18" charset="0"/>
                  </a:rPr>
                  <a:t> </a:t>
                </a:r>
              </a:p>
            </p:txBody>
          </p:sp>
          <p:sp>
            <p:nvSpPr>
              <p:cNvPr id="102" name="Text Box 21"/>
              <p:cNvSpPr txBox="1">
                <a:spLocks noChangeArrowheads="1"/>
              </p:cNvSpPr>
              <p:nvPr/>
            </p:nvSpPr>
            <p:spPr bwMode="auto">
              <a:xfrm>
                <a:off x="3912" y="2247"/>
                <a:ext cx="270" cy="306"/>
              </a:xfrm>
              <a:prstGeom prst="rect">
                <a:avLst/>
              </a:prstGeom>
              <a:noFill/>
              <a:ln w="28575" cap="sq">
                <a:solidFill>
                  <a:srgbClr val="000000"/>
                </a:solid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zh-CN" sz="2400" b="1" i="0" u="none" strike="noStrike" kern="0" cap="none" spc="0" normalizeH="0" baseline="0" noProof="0" smtClean="0">
                  <a:ln>
                    <a:noFill/>
                  </a:ln>
                  <a:solidFill>
                    <a:srgbClr val="FF0000"/>
                  </a:solidFill>
                  <a:effectLst/>
                  <a:uLnTx/>
                  <a:uFillTx/>
                  <a:latin typeface="Times New Roman" pitchFamily="18" charset="0"/>
                </a:endParaRPr>
              </a:p>
            </p:txBody>
          </p:sp>
          <p:sp>
            <p:nvSpPr>
              <p:cNvPr id="103" name="Line 22"/>
              <p:cNvSpPr>
                <a:spLocks noChangeShapeType="1"/>
              </p:cNvSpPr>
              <p:nvPr/>
            </p:nvSpPr>
            <p:spPr bwMode="auto">
              <a:xfrm flipV="1">
                <a:off x="4272" y="2400"/>
                <a:ext cx="243"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104" name="Line 23"/>
              <p:cNvSpPr>
                <a:spLocks noChangeShapeType="1"/>
              </p:cNvSpPr>
              <p:nvPr/>
            </p:nvSpPr>
            <p:spPr bwMode="auto">
              <a:xfrm>
                <a:off x="3648" y="2451"/>
                <a:ext cx="252"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105" name="Line 24"/>
              <p:cNvSpPr>
                <a:spLocks noChangeShapeType="1"/>
              </p:cNvSpPr>
              <p:nvPr/>
            </p:nvSpPr>
            <p:spPr bwMode="auto">
              <a:xfrm>
                <a:off x="3645" y="2331"/>
                <a:ext cx="261"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106" name="Text Box 25"/>
              <p:cNvSpPr txBox="1">
                <a:spLocks noChangeArrowheads="1"/>
              </p:cNvSpPr>
              <p:nvPr/>
            </p:nvSpPr>
            <p:spPr bwMode="auto">
              <a:xfrm>
                <a:off x="3417" y="2139"/>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A</a:t>
                </a:r>
              </a:p>
            </p:txBody>
          </p:sp>
          <p:sp>
            <p:nvSpPr>
              <p:cNvPr id="107" name="Text Box 26"/>
              <p:cNvSpPr txBox="1">
                <a:spLocks noChangeArrowheads="1"/>
              </p:cNvSpPr>
              <p:nvPr/>
            </p:nvSpPr>
            <p:spPr bwMode="auto">
              <a:xfrm>
                <a:off x="3405" y="2334"/>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B</a:t>
                </a:r>
              </a:p>
            </p:txBody>
          </p:sp>
          <p:sp>
            <p:nvSpPr>
              <p:cNvPr id="108" name="Text Box 27"/>
              <p:cNvSpPr txBox="1">
                <a:spLocks noChangeArrowheads="1"/>
              </p:cNvSpPr>
              <p:nvPr/>
            </p:nvSpPr>
            <p:spPr bwMode="auto">
              <a:xfrm>
                <a:off x="4494" y="2253"/>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Y</a:t>
                </a:r>
              </a:p>
            </p:txBody>
          </p:sp>
          <p:sp>
            <p:nvSpPr>
              <p:cNvPr id="109" name="Oval 28"/>
              <p:cNvSpPr>
                <a:spLocks noChangeArrowheads="1"/>
              </p:cNvSpPr>
              <p:nvPr/>
            </p:nvSpPr>
            <p:spPr bwMode="auto">
              <a:xfrm>
                <a:off x="4185" y="2367"/>
                <a:ext cx="72" cy="72"/>
              </a:xfrm>
              <a:prstGeom prst="ellipse">
                <a:avLst/>
              </a:prstGeom>
              <a:noFill/>
              <a:ln w="28575"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pSp>
        <p:grpSp>
          <p:nvGrpSpPr>
            <p:cNvPr id="80" name="Group 29"/>
            <p:cNvGrpSpPr>
              <a:grpSpLocks/>
            </p:cNvGrpSpPr>
            <p:nvPr/>
          </p:nvGrpSpPr>
          <p:grpSpPr bwMode="auto">
            <a:xfrm>
              <a:off x="965" y="2788"/>
              <a:ext cx="1416" cy="483"/>
              <a:chOff x="3552" y="3087"/>
              <a:chExt cx="1416" cy="483"/>
            </a:xfrm>
          </p:grpSpPr>
          <p:sp>
            <p:nvSpPr>
              <p:cNvPr id="90" name="Text Box 30"/>
              <p:cNvSpPr txBox="1">
                <a:spLocks noChangeArrowheads="1"/>
              </p:cNvSpPr>
              <p:nvPr/>
            </p:nvSpPr>
            <p:spPr bwMode="auto">
              <a:xfrm>
                <a:off x="4671" y="3186"/>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Y</a:t>
                </a:r>
              </a:p>
            </p:txBody>
          </p:sp>
          <p:sp>
            <p:nvSpPr>
              <p:cNvPr id="91" name="Text Box 31"/>
              <p:cNvSpPr txBox="1">
                <a:spLocks noChangeArrowheads="1"/>
              </p:cNvSpPr>
              <p:nvPr/>
            </p:nvSpPr>
            <p:spPr bwMode="auto">
              <a:xfrm>
                <a:off x="3564" y="3087"/>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A</a:t>
                </a:r>
              </a:p>
            </p:txBody>
          </p:sp>
          <p:sp>
            <p:nvSpPr>
              <p:cNvPr id="92" name="Text Box 32"/>
              <p:cNvSpPr txBox="1">
                <a:spLocks noChangeArrowheads="1"/>
              </p:cNvSpPr>
              <p:nvPr/>
            </p:nvSpPr>
            <p:spPr bwMode="auto">
              <a:xfrm>
                <a:off x="3552" y="3282"/>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B</a:t>
                </a:r>
              </a:p>
            </p:txBody>
          </p:sp>
          <p:grpSp>
            <p:nvGrpSpPr>
              <p:cNvPr id="93" name="Group 33"/>
              <p:cNvGrpSpPr>
                <a:grpSpLocks/>
              </p:cNvGrpSpPr>
              <p:nvPr/>
            </p:nvGrpSpPr>
            <p:grpSpPr bwMode="auto">
              <a:xfrm>
                <a:off x="4023" y="3204"/>
                <a:ext cx="330" cy="249"/>
                <a:chOff x="1404" y="3312"/>
                <a:chExt cx="330" cy="330"/>
              </a:xfrm>
            </p:grpSpPr>
            <p:sp>
              <p:nvSpPr>
                <p:cNvPr id="99" name="Freeform 34"/>
                <p:cNvSpPr>
                  <a:spLocks/>
                </p:cNvSpPr>
                <p:nvPr/>
              </p:nvSpPr>
              <p:spPr bwMode="auto">
                <a:xfrm>
                  <a:off x="1404" y="3312"/>
                  <a:ext cx="324" cy="162"/>
                </a:xfrm>
                <a:custGeom>
                  <a:avLst/>
                  <a:gdLst>
                    <a:gd name="T0" fmla="*/ 0 w 405"/>
                    <a:gd name="T1" fmla="*/ 0 h 198"/>
                    <a:gd name="T2" fmla="*/ 122 w 405"/>
                    <a:gd name="T3" fmla="*/ 32 h 198"/>
                    <a:gd name="T4" fmla="*/ 166 w 405"/>
                    <a:gd name="T5" fmla="*/ 89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100" name="Freeform 35"/>
                <p:cNvSpPr>
                  <a:spLocks/>
                </p:cNvSpPr>
                <p:nvPr/>
              </p:nvSpPr>
              <p:spPr bwMode="auto">
                <a:xfrm flipV="1">
                  <a:off x="1410" y="3480"/>
                  <a:ext cx="324" cy="162"/>
                </a:xfrm>
                <a:custGeom>
                  <a:avLst/>
                  <a:gdLst>
                    <a:gd name="T0" fmla="*/ 0 w 405"/>
                    <a:gd name="T1" fmla="*/ 0 h 198"/>
                    <a:gd name="T2" fmla="*/ 122 w 405"/>
                    <a:gd name="T3" fmla="*/ 32 h 198"/>
                    <a:gd name="T4" fmla="*/ 166 w 405"/>
                    <a:gd name="T5" fmla="*/ 89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pSp>
          <p:sp>
            <p:nvSpPr>
              <p:cNvPr id="94" name="Freeform 36"/>
              <p:cNvSpPr>
                <a:spLocks/>
              </p:cNvSpPr>
              <p:nvPr/>
            </p:nvSpPr>
            <p:spPr bwMode="auto">
              <a:xfrm>
                <a:off x="4005" y="3204"/>
                <a:ext cx="65" cy="252"/>
              </a:xfrm>
              <a:custGeom>
                <a:avLst/>
                <a:gdLst>
                  <a:gd name="T0" fmla="*/ 0 w 56"/>
                  <a:gd name="T1" fmla="*/ 0 h 252"/>
                  <a:gd name="T2" fmla="*/ 99 w 56"/>
                  <a:gd name="T3" fmla="*/ 135 h 252"/>
                  <a:gd name="T4" fmla="*/ 16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95" name="Line 37"/>
              <p:cNvSpPr>
                <a:spLocks noChangeShapeType="1"/>
              </p:cNvSpPr>
              <p:nvPr/>
            </p:nvSpPr>
            <p:spPr bwMode="auto">
              <a:xfrm>
                <a:off x="4449" y="3342"/>
                <a:ext cx="261"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96" name="Line 38"/>
              <p:cNvSpPr>
                <a:spLocks noChangeShapeType="1"/>
              </p:cNvSpPr>
              <p:nvPr/>
            </p:nvSpPr>
            <p:spPr bwMode="auto">
              <a:xfrm>
                <a:off x="3789" y="3411"/>
                <a:ext cx="261"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97" name="Line 39"/>
              <p:cNvSpPr>
                <a:spLocks noChangeShapeType="1"/>
              </p:cNvSpPr>
              <p:nvPr/>
            </p:nvSpPr>
            <p:spPr bwMode="auto">
              <a:xfrm>
                <a:off x="3786" y="3264"/>
                <a:ext cx="261"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98" name="Oval 40"/>
              <p:cNvSpPr>
                <a:spLocks noChangeArrowheads="1"/>
              </p:cNvSpPr>
              <p:nvPr/>
            </p:nvSpPr>
            <p:spPr bwMode="auto">
              <a:xfrm>
                <a:off x="4356" y="3294"/>
                <a:ext cx="72" cy="72"/>
              </a:xfrm>
              <a:prstGeom prst="ellipse">
                <a:avLst/>
              </a:prstGeom>
              <a:noFill/>
              <a:ln w="28575"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pSp>
        <p:sp>
          <p:nvSpPr>
            <p:cNvPr id="81" name="Text Box 41"/>
            <p:cNvSpPr txBox="1">
              <a:spLocks noChangeArrowheads="1"/>
            </p:cNvSpPr>
            <p:nvPr/>
          </p:nvSpPr>
          <p:spPr bwMode="auto">
            <a:xfrm>
              <a:off x="1490" y="3420"/>
              <a:ext cx="342"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smtClean="0">
                  <a:ln>
                    <a:noFill/>
                  </a:ln>
                  <a:solidFill>
                    <a:srgbClr val="FF0000"/>
                  </a:solidFill>
                  <a:effectLst/>
                  <a:uLnTx/>
                  <a:uFillTx/>
                  <a:latin typeface="宋体" pitchFamily="2" charset="-122"/>
                </a:rPr>
                <a:t>+</a:t>
              </a:r>
              <a:r>
                <a:rPr kumimoji="1" lang="en-US" altLang="zh-CN" sz="2400" b="1" i="0" u="none" strike="noStrike" kern="0" cap="none" spc="0" normalizeH="0" baseline="0" noProof="0" smtClean="0">
                  <a:ln>
                    <a:noFill/>
                  </a:ln>
                  <a:solidFill>
                    <a:srgbClr val="FF0000"/>
                  </a:solidFill>
                  <a:effectLst/>
                  <a:uLnTx/>
                  <a:uFillTx/>
                  <a:latin typeface="Times New Roman" pitchFamily="18" charset="0"/>
                </a:rPr>
                <a:t> </a:t>
              </a:r>
            </a:p>
          </p:txBody>
        </p:sp>
        <p:sp>
          <p:nvSpPr>
            <p:cNvPr id="82" name="Text Box 42"/>
            <p:cNvSpPr txBox="1">
              <a:spLocks noChangeArrowheads="1"/>
            </p:cNvSpPr>
            <p:nvPr/>
          </p:nvSpPr>
          <p:spPr bwMode="auto">
            <a:xfrm>
              <a:off x="1474" y="3410"/>
              <a:ext cx="270" cy="306"/>
            </a:xfrm>
            <a:prstGeom prst="rect">
              <a:avLst/>
            </a:prstGeom>
            <a:noFill/>
            <a:ln w="28575" cap="sq">
              <a:solidFill>
                <a:srgbClr val="000000"/>
              </a:solid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zh-CN" sz="2400" b="1" i="0" u="none" strike="noStrike" kern="0" cap="none" spc="0" normalizeH="0" baseline="0" noProof="0" smtClean="0">
                <a:ln>
                  <a:noFill/>
                </a:ln>
                <a:solidFill>
                  <a:srgbClr val="FF0000"/>
                </a:solidFill>
                <a:effectLst/>
                <a:uLnTx/>
                <a:uFillTx/>
                <a:latin typeface="Times New Roman" pitchFamily="18" charset="0"/>
              </a:endParaRPr>
            </a:p>
          </p:txBody>
        </p:sp>
        <p:sp>
          <p:nvSpPr>
            <p:cNvPr id="83" name="Line 43"/>
            <p:cNvSpPr>
              <a:spLocks noChangeShapeType="1"/>
            </p:cNvSpPr>
            <p:nvPr/>
          </p:nvSpPr>
          <p:spPr bwMode="auto">
            <a:xfrm flipV="1">
              <a:off x="1834" y="3563"/>
              <a:ext cx="243"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84" name="Line 44"/>
            <p:cNvSpPr>
              <a:spLocks noChangeShapeType="1"/>
            </p:cNvSpPr>
            <p:nvPr/>
          </p:nvSpPr>
          <p:spPr bwMode="auto">
            <a:xfrm>
              <a:off x="1210" y="3614"/>
              <a:ext cx="252"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85" name="Line 45"/>
            <p:cNvSpPr>
              <a:spLocks noChangeShapeType="1"/>
            </p:cNvSpPr>
            <p:nvPr/>
          </p:nvSpPr>
          <p:spPr bwMode="auto">
            <a:xfrm>
              <a:off x="1207" y="3494"/>
              <a:ext cx="261" cy="0"/>
            </a:xfrm>
            <a:prstGeom prst="line">
              <a:avLst/>
            </a:prstGeom>
            <a:noFill/>
            <a:ln w="28575" cap="sq">
              <a:solidFill>
                <a:srgbClr val="000000"/>
              </a:solidFill>
              <a:round/>
              <a:headEnd type="none" w="sm" len="sm"/>
              <a:tailEnd type="none" w="sm" len="sm"/>
            </a:ln>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sp>
          <p:nvSpPr>
            <p:cNvPr id="86" name="Text Box 46"/>
            <p:cNvSpPr txBox="1">
              <a:spLocks noChangeArrowheads="1"/>
            </p:cNvSpPr>
            <p:nvPr/>
          </p:nvSpPr>
          <p:spPr bwMode="auto">
            <a:xfrm>
              <a:off x="979" y="3302"/>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A</a:t>
              </a:r>
            </a:p>
          </p:txBody>
        </p:sp>
        <p:sp>
          <p:nvSpPr>
            <p:cNvPr id="87" name="Text Box 47"/>
            <p:cNvSpPr txBox="1">
              <a:spLocks noChangeArrowheads="1"/>
            </p:cNvSpPr>
            <p:nvPr/>
          </p:nvSpPr>
          <p:spPr bwMode="auto">
            <a:xfrm>
              <a:off x="967" y="3497"/>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B</a:t>
              </a:r>
            </a:p>
          </p:txBody>
        </p:sp>
        <p:sp>
          <p:nvSpPr>
            <p:cNvPr id="88" name="Text Box 48"/>
            <p:cNvSpPr txBox="1">
              <a:spLocks noChangeArrowheads="1"/>
            </p:cNvSpPr>
            <p:nvPr/>
          </p:nvSpPr>
          <p:spPr bwMode="auto">
            <a:xfrm>
              <a:off x="2056" y="3416"/>
              <a:ext cx="297" cy="288"/>
            </a:xfrm>
            <a:prstGeom prst="rect">
              <a:avLst/>
            </a:prstGeom>
            <a:noFill/>
            <a:ln w="12700" cap="sq">
              <a:noFill/>
              <a:miter lim="800000"/>
              <a:headEnd type="none" w="sm" len="sm"/>
              <a:tailEnd type="none" w="sm" len="sm"/>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smtClean="0">
                  <a:ln>
                    <a:noFill/>
                  </a:ln>
                  <a:solidFill>
                    <a:srgbClr val="FF0000"/>
                  </a:solidFill>
                  <a:effectLst/>
                  <a:uLnTx/>
                  <a:uFillTx/>
                  <a:latin typeface="Times New Roman" pitchFamily="18" charset="0"/>
                </a:rPr>
                <a:t>Y</a:t>
              </a:r>
            </a:p>
          </p:txBody>
        </p:sp>
        <p:sp>
          <p:nvSpPr>
            <p:cNvPr id="89" name="Oval 49"/>
            <p:cNvSpPr>
              <a:spLocks noChangeArrowheads="1"/>
            </p:cNvSpPr>
            <p:nvPr/>
          </p:nvSpPr>
          <p:spPr bwMode="auto">
            <a:xfrm>
              <a:off x="1747" y="3530"/>
              <a:ext cx="72" cy="72"/>
            </a:xfrm>
            <a:prstGeom prst="ellipse">
              <a:avLst/>
            </a:prstGeom>
            <a:noFill/>
            <a:ln w="28575" cap="sq">
              <a:solidFill>
                <a:srgbClr val="000000"/>
              </a:solidFill>
              <a:round/>
              <a:headEnd type="none" w="sm" len="sm"/>
              <a:tailEnd type="none" w="sm" len="sm"/>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charset="0"/>
              </a:endParaRPr>
            </a:p>
          </p:txBody>
        </p:sp>
      </p:grpSp>
    </p:spTree>
    <p:extLst>
      <p:ext uri="{BB962C8B-B14F-4D97-AF65-F5344CB8AC3E}">
        <p14:creationId xmlns:p14="http://schemas.microsoft.com/office/powerpoint/2010/main" xmlns="" val="128010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3" y="608960"/>
            <a:ext cx="5515055"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3. </a:t>
            </a:r>
            <a:r>
              <a:rPr lang="zh-CN" altLang="en-US" sz="3200" b="1" dirty="0"/>
              <a:t>“与或非”运算</a:t>
            </a:r>
          </a:p>
        </p:txBody>
      </p:sp>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156098" y="1285875"/>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grpSp>
        <p:nvGrpSpPr>
          <p:cNvPr id="6" name="组合 5"/>
          <p:cNvGrpSpPr/>
          <p:nvPr/>
        </p:nvGrpSpPr>
        <p:grpSpPr>
          <a:xfrm>
            <a:off x="160149" y="1307025"/>
            <a:ext cx="4178283" cy="1028561"/>
            <a:chOff x="160149" y="1307025"/>
            <a:chExt cx="4178283" cy="1028561"/>
          </a:xfrm>
        </p:grpSpPr>
        <p:graphicFrame>
          <p:nvGraphicFramePr>
            <p:cNvPr id="28" name="Object 5">
              <a:extLst>
                <a:ext uri="{FF2B5EF4-FFF2-40B4-BE49-F238E27FC236}">
                  <a16:creationId xmlns:a16="http://schemas.microsoft.com/office/drawing/2014/main" xmlns="" id="{07F8414F-4C60-4A3F-96C3-B5A7201AE5A3}"/>
                </a:ext>
              </a:extLst>
            </p:cNvPr>
            <p:cNvGraphicFramePr>
              <a:graphicFrameLocks noChangeAspect="1"/>
            </p:cNvGraphicFramePr>
            <p:nvPr>
              <p:extLst>
                <p:ext uri="{D42A27DB-BD31-4B8C-83A1-F6EECF244321}">
                  <p14:modId xmlns:p14="http://schemas.microsoft.com/office/powerpoint/2010/main" xmlns="" val="3091847183"/>
                </p:ext>
              </p:extLst>
            </p:nvPr>
          </p:nvGraphicFramePr>
          <p:xfrm>
            <a:off x="1485694" y="1774932"/>
            <a:ext cx="2852738" cy="560654"/>
          </p:xfrm>
          <a:graphic>
            <a:graphicData uri="http://schemas.openxmlformats.org/presentationml/2006/ole">
              <p:oleObj spid="_x0000_s9705" name="Equation" r:id="rId4" imgW="1066337" imgH="215806" progId="Equation.DSMT4">
                <p:embed/>
              </p:oleObj>
            </a:graphicData>
          </a:graphic>
        </p:graphicFrame>
        <p:sp>
          <p:nvSpPr>
            <p:cNvPr id="29" name="Rectangle 8">
              <a:extLst>
                <a:ext uri="{FF2B5EF4-FFF2-40B4-BE49-F238E27FC236}">
                  <a16:creationId xmlns:a16="http://schemas.microsoft.com/office/drawing/2014/main" xmlns="" id="{FE420871-1479-4597-8358-AFEE16A53823}"/>
                </a:ext>
              </a:extLst>
            </p:cNvPr>
            <p:cNvSpPr>
              <a:spLocks noChangeArrowheads="1"/>
            </p:cNvSpPr>
            <p:nvPr/>
          </p:nvSpPr>
          <p:spPr bwMode="auto">
            <a:xfrm>
              <a:off x="160149" y="1307025"/>
              <a:ext cx="28688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square">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smtClean="0"/>
                <a:t>与或非逻辑表达式：  </a:t>
              </a:r>
              <a:endParaRPr kumimoji="1" lang="zh-CN" altLang="en-US" sz="2400" dirty="0"/>
            </a:p>
          </p:txBody>
        </p:sp>
      </p:grpSp>
      <p:graphicFrame>
        <p:nvGraphicFramePr>
          <p:cNvPr id="2" name="表格 1">
            <a:extLst>
              <a:ext uri="{FF2B5EF4-FFF2-40B4-BE49-F238E27FC236}">
                <a16:creationId xmlns:a16="http://schemas.microsoft.com/office/drawing/2014/main" xmlns="" id="{AC668307-DFC1-47E3-94DE-134C91216422}"/>
              </a:ext>
            </a:extLst>
          </p:cNvPr>
          <p:cNvGraphicFramePr>
            <a:graphicFrameLocks noGrp="1"/>
          </p:cNvGraphicFramePr>
          <p:nvPr>
            <p:extLst>
              <p:ext uri="{D42A27DB-BD31-4B8C-83A1-F6EECF244321}">
                <p14:modId xmlns:p14="http://schemas.microsoft.com/office/powerpoint/2010/main" xmlns="" val="4257714770"/>
              </p:ext>
            </p:extLst>
          </p:nvPr>
        </p:nvGraphicFramePr>
        <p:xfrm>
          <a:off x="6365202" y="1433801"/>
          <a:ext cx="2608565" cy="5181600"/>
        </p:xfrm>
        <a:graphic>
          <a:graphicData uri="http://schemas.openxmlformats.org/drawingml/2006/table">
            <a:tbl>
              <a:tblPr firstRow="1" firstCol="1" bandRow="1">
                <a:tableStyleId>{5C22544A-7EE6-4342-B048-85BDC9FD1C3A}</a:tableStyleId>
              </a:tblPr>
              <a:tblGrid>
                <a:gridCol w="1302967">
                  <a:extLst>
                    <a:ext uri="{9D8B030D-6E8A-4147-A177-3AD203B41FA5}">
                      <a16:colId xmlns:a16="http://schemas.microsoft.com/office/drawing/2014/main" xmlns="" val="4129718430"/>
                    </a:ext>
                  </a:extLst>
                </a:gridCol>
                <a:gridCol w="1305598">
                  <a:extLst>
                    <a:ext uri="{9D8B030D-6E8A-4147-A177-3AD203B41FA5}">
                      <a16:colId xmlns:a16="http://schemas.microsoft.com/office/drawing/2014/main" xmlns="" val="4077715409"/>
                    </a:ext>
                  </a:extLst>
                </a:gridCol>
              </a:tblGrid>
              <a:tr h="205740">
                <a:tc>
                  <a:txBody>
                    <a:bodyPr/>
                    <a:lstStyle/>
                    <a:p>
                      <a:pPr indent="133350" algn="ctr">
                        <a:spcAft>
                          <a:spcPts val="0"/>
                        </a:spcAft>
                      </a:pPr>
                      <a:r>
                        <a:rPr lang="en-US" sz="2000" kern="100" dirty="0">
                          <a:effectLst/>
                        </a:rPr>
                        <a:t>A  B  C  D</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P</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3163251509"/>
                  </a:ext>
                </a:extLst>
              </a:tr>
              <a:tr h="205740">
                <a:tc>
                  <a:txBody>
                    <a:bodyPr/>
                    <a:lstStyle/>
                    <a:p>
                      <a:pPr algn="ctr">
                        <a:spcAft>
                          <a:spcPts val="0"/>
                        </a:spcAft>
                      </a:pPr>
                      <a:r>
                        <a:rPr lang="en-US" sz="2000" kern="100" dirty="0">
                          <a:effectLst/>
                        </a:rPr>
                        <a:t>  0  0  0  0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a:effectLst/>
                        </a:rPr>
                        <a:t>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2026473510"/>
                  </a:ext>
                </a:extLst>
              </a:tr>
              <a:tr h="205740">
                <a:tc>
                  <a:txBody>
                    <a:bodyPr/>
                    <a:lstStyle/>
                    <a:p>
                      <a:pPr algn="ctr">
                        <a:spcAft>
                          <a:spcPts val="0"/>
                        </a:spcAft>
                      </a:pPr>
                      <a:r>
                        <a:rPr lang="en-US" sz="2000" kern="100" dirty="0">
                          <a:effectLst/>
                        </a:rPr>
                        <a:t>  0  0  0  1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a:effectLst/>
                        </a:rPr>
                        <a:t>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1465359434"/>
                  </a:ext>
                </a:extLst>
              </a:tr>
              <a:tr h="205740">
                <a:tc>
                  <a:txBody>
                    <a:bodyPr/>
                    <a:lstStyle/>
                    <a:p>
                      <a:pPr algn="ctr">
                        <a:spcAft>
                          <a:spcPts val="0"/>
                        </a:spcAft>
                      </a:pPr>
                      <a:r>
                        <a:rPr lang="en-US" sz="2000" kern="100" dirty="0">
                          <a:effectLst/>
                        </a:rPr>
                        <a:t>  0  0  1  0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a:effectLst/>
                        </a:rPr>
                        <a:t>1</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518291539"/>
                  </a:ext>
                </a:extLst>
              </a:tr>
              <a:tr h="205740">
                <a:tc>
                  <a:txBody>
                    <a:bodyPr/>
                    <a:lstStyle/>
                    <a:p>
                      <a:pPr algn="ctr">
                        <a:spcAft>
                          <a:spcPts val="0"/>
                        </a:spcAft>
                      </a:pPr>
                      <a:r>
                        <a:rPr lang="en-US" sz="2000" kern="100" dirty="0">
                          <a:effectLst/>
                        </a:rPr>
                        <a:t>  0  0  1  1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3052813284"/>
                  </a:ext>
                </a:extLst>
              </a:tr>
              <a:tr h="205740">
                <a:tc>
                  <a:txBody>
                    <a:bodyPr/>
                    <a:lstStyle/>
                    <a:p>
                      <a:pPr algn="ctr">
                        <a:spcAft>
                          <a:spcPts val="0"/>
                        </a:spcAft>
                      </a:pPr>
                      <a:r>
                        <a:rPr lang="en-US" sz="2000" kern="100" dirty="0">
                          <a:effectLst/>
                        </a:rPr>
                        <a:t>  0  1  0  0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3561257421"/>
                  </a:ext>
                </a:extLst>
              </a:tr>
              <a:tr h="205740">
                <a:tc>
                  <a:txBody>
                    <a:bodyPr/>
                    <a:lstStyle/>
                    <a:p>
                      <a:pPr algn="ctr">
                        <a:spcAft>
                          <a:spcPts val="0"/>
                        </a:spcAft>
                      </a:pPr>
                      <a:r>
                        <a:rPr lang="en-US" sz="2000" kern="100" dirty="0">
                          <a:effectLst/>
                        </a:rPr>
                        <a:t>  0  1  0  1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1587263602"/>
                  </a:ext>
                </a:extLst>
              </a:tr>
              <a:tr h="205740">
                <a:tc>
                  <a:txBody>
                    <a:bodyPr/>
                    <a:lstStyle/>
                    <a:p>
                      <a:pPr algn="ctr">
                        <a:spcAft>
                          <a:spcPts val="0"/>
                        </a:spcAft>
                      </a:pPr>
                      <a:r>
                        <a:rPr lang="en-US" sz="2000" kern="100" dirty="0">
                          <a:effectLst/>
                        </a:rPr>
                        <a:t>  0  1  1  0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704632506"/>
                  </a:ext>
                </a:extLst>
              </a:tr>
              <a:tr h="205740">
                <a:tc>
                  <a:txBody>
                    <a:bodyPr/>
                    <a:lstStyle/>
                    <a:p>
                      <a:pPr algn="ctr">
                        <a:spcAft>
                          <a:spcPts val="0"/>
                        </a:spcAft>
                      </a:pPr>
                      <a:r>
                        <a:rPr lang="en-US" sz="2000" kern="100" dirty="0">
                          <a:effectLst/>
                        </a:rPr>
                        <a:t>  0  1  1  1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1743308723"/>
                  </a:ext>
                </a:extLst>
              </a:tr>
              <a:tr h="205740">
                <a:tc>
                  <a:txBody>
                    <a:bodyPr/>
                    <a:lstStyle/>
                    <a:p>
                      <a:pPr algn="ctr">
                        <a:spcAft>
                          <a:spcPts val="0"/>
                        </a:spcAft>
                      </a:pPr>
                      <a:r>
                        <a:rPr lang="en-US" sz="2000" kern="100" dirty="0">
                          <a:effectLst/>
                        </a:rPr>
                        <a:t>  1  0  0  0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863597279"/>
                  </a:ext>
                </a:extLst>
              </a:tr>
              <a:tr h="205740">
                <a:tc>
                  <a:txBody>
                    <a:bodyPr/>
                    <a:lstStyle/>
                    <a:p>
                      <a:pPr algn="ctr">
                        <a:spcAft>
                          <a:spcPts val="0"/>
                        </a:spcAft>
                      </a:pPr>
                      <a:r>
                        <a:rPr lang="en-US" sz="2000" kern="100" dirty="0">
                          <a:effectLst/>
                        </a:rPr>
                        <a:t>  1  0  0  1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1920069970"/>
                  </a:ext>
                </a:extLst>
              </a:tr>
              <a:tr h="205740">
                <a:tc>
                  <a:txBody>
                    <a:bodyPr/>
                    <a:lstStyle/>
                    <a:p>
                      <a:pPr algn="ctr">
                        <a:spcAft>
                          <a:spcPts val="0"/>
                        </a:spcAft>
                      </a:pPr>
                      <a:r>
                        <a:rPr lang="en-US" sz="2000" kern="100" dirty="0">
                          <a:effectLst/>
                        </a:rPr>
                        <a:t>  1  0  1  0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941078377"/>
                  </a:ext>
                </a:extLst>
              </a:tr>
              <a:tr h="205740">
                <a:tc>
                  <a:txBody>
                    <a:bodyPr/>
                    <a:lstStyle/>
                    <a:p>
                      <a:pPr algn="ctr">
                        <a:spcAft>
                          <a:spcPts val="0"/>
                        </a:spcAft>
                      </a:pPr>
                      <a:r>
                        <a:rPr lang="en-US" sz="2000" kern="100" dirty="0">
                          <a:effectLst/>
                        </a:rPr>
                        <a:t>  1  0  1  1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1836166193"/>
                  </a:ext>
                </a:extLst>
              </a:tr>
              <a:tr h="205740">
                <a:tc>
                  <a:txBody>
                    <a:bodyPr/>
                    <a:lstStyle/>
                    <a:p>
                      <a:pPr algn="ctr">
                        <a:spcAft>
                          <a:spcPts val="0"/>
                        </a:spcAft>
                      </a:pPr>
                      <a:r>
                        <a:rPr lang="en-US" sz="2000" kern="100" dirty="0">
                          <a:effectLst/>
                        </a:rPr>
                        <a:t>  1  1  0  0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3229972120"/>
                  </a:ext>
                </a:extLst>
              </a:tr>
              <a:tr h="205740">
                <a:tc>
                  <a:txBody>
                    <a:bodyPr/>
                    <a:lstStyle/>
                    <a:p>
                      <a:pPr algn="ctr">
                        <a:spcAft>
                          <a:spcPts val="0"/>
                        </a:spcAft>
                      </a:pPr>
                      <a:r>
                        <a:rPr lang="en-US" sz="2000" kern="100" dirty="0">
                          <a:effectLst/>
                        </a:rPr>
                        <a:t>  1  1  0  1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3691264202"/>
                  </a:ext>
                </a:extLst>
              </a:tr>
              <a:tr h="205740">
                <a:tc>
                  <a:txBody>
                    <a:bodyPr/>
                    <a:lstStyle/>
                    <a:p>
                      <a:pPr algn="ctr">
                        <a:spcAft>
                          <a:spcPts val="0"/>
                        </a:spcAft>
                      </a:pPr>
                      <a:r>
                        <a:rPr lang="en-US" sz="2000" kern="100" dirty="0">
                          <a:effectLst/>
                        </a:rPr>
                        <a:t>  1  1  1  0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2522818781"/>
                  </a:ext>
                </a:extLst>
              </a:tr>
              <a:tr h="205740">
                <a:tc>
                  <a:txBody>
                    <a:bodyPr/>
                    <a:lstStyle/>
                    <a:p>
                      <a:pPr algn="ctr">
                        <a:spcAft>
                          <a:spcPts val="0"/>
                        </a:spcAft>
                      </a:pPr>
                      <a:r>
                        <a:rPr lang="en-US" sz="2000" kern="100" dirty="0">
                          <a:effectLst/>
                        </a:rPr>
                        <a:t>  1  1  1  1</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000" kern="100" dirty="0">
                          <a:effectLst/>
                        </a:rPr>
                        <a:t>0</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2312058970"/>
                  </a:ext>
                </a:extLst>
              </a:tr>
            </a:tbl>
          </a:graphicData>
        </a:graphic>
      </p:graphicFrame>
      <p:sp>
        <p:nvSpPr>
          <p:cNvPr id="3" name="文本框 2">
            <a:extLst>
              <a:ext uri="{FF2B5EF4-FFF2-40B4-BE49-F238E27FC236}">
                <a16:creationId xmlns:a16="http://schemas.microsoft.com/office/drawing/2014/main" xmlns="" id="{D2508724-F5C7-47FC-A43E-4E335CD0EC0C}"/>
              </a:ext>
            </a:extLst>
          </p:cNvPr>
          <p:cNvSpPr txBox="1"/>
          <p:nvPr/>
        </p:nvSpPr>
        <p:spPr>
          <a:xfrm>
            <a:off x="6139441" y="901347"/>
            <a:ext cx="2875874"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“与或非”真值表</a:t>
            </a:r>
          </a:p>
        </p:txBody>
      </p:sp>
      <p:cxnSp>
        <p:nvCxnSpPr>
          <p:cNvPr id="15" name="直接连接符 14"/>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2.2.2 </a:t>
            </a:r>
            <a:r>
              <a:rPr lang="zh-CN" altLang="en-US" sz="3600" b="1" dirty="0" smtClean="0">
                <a:solidFill>
                  <a:schemeClr val="accent5">
                    <a:lumMod val="75000"/>
                  </a:schemeClr>
                </a:solidFill>
                <a:latin typeface="微软雅黑" pitchFamily="34" charset="-122"/>
                <a:ea typeface="微软雅黑" pitchFamily="34" charset="-122"/>
              </a:rPr>
              <a:t>复合逻辑运算</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7" name="图片 16">
            <a:extLst>
              <a:ext uri="{FF2B5EF4-FFF2-40B4-BE49-F238E27FC236}">
                <a16:creationId xmlns:a16="http://schemas.microsoft.com/office/drawing/2014/main" xmlns="" id="{732DD48B-0048-401C-950A-66FCD0D964ED}"/>
              </a:ext>
            </a:extLst>
          </p:cNvPr>
          <p:cNvPicPr>
            <a:picLocks noChangeAspect="1"/>
          </p:cNvPicPr>
          <p:nvPr/>
        </p:nvPicPr>
        <p:blipFill>
          <a:blip r:embed="rId5" cstate="print"/>
          <a:stretch>
            <a:fillRect/>
          </a:stretch>
        </p:blipFill>
        <p:spPr>
          <a:xfrm>
            <a:off x="-12370" y="0"/>
            <a:ext cx="1435167" cy="619399"/>
          </a:xfrm>
          <a:prstGeom prst="rect">
            <a:avLst/>
          </a:prstGeom>
        </p:spPr>
      </p:pic>
      <p:grpSp>
        <p:nvGrpSpPr>
          <p:cNvPr id="4" name="组合 3"/>
          <p:cNvGrpSpPr/>
          <p:nvPr/>
        </p:nvGrpSpPr>
        <p:grpSpPr>
          <a:xfrm>
            <a:off x="160149" y="2625725"/>
            <a:ext cx="6036119" cy="3914559"/>
            <a:chOff x="160149" y="2625725"/>
            <a:chExt cx="6036119" cy="3914559"/>
          </a:xfrm>
        </p:grpSpPr>
        <p:sp>
          <p:nvSpPr>
            <p:cNvPr id="30" name="Rectangle 10">
              <a:extLst>
                <a:ext uri="{FF2B5EF4-FFF2-40B4-BE49-F238E27FC236}">
                  <a16:creationId xmlns:a16="http://schemas.microsoft.com/office/drawing/2014/main" xmlns="" id="{B6187D77-6838-4359-A8F7-62B958AFFF22}"/>
                </a:ext>
              </a:extLst>
            </p:cNvPr>
            <p:cNvSpPr>
              <a:spLocks noChangeArrowheads="1"/>
            </p:cNvSpPr>
            <p:nvPr/>
          </p:nvSpPr>
          <p:spPr bwMode="auto">
            <a:xfrm>
              <a:off x="181654" y="3252789"/>
              <a:ext cx="289523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square">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dirty="0" smtClean="0"/>
                <a:t>与或非门逻辑符号</a:t>
              </a:r>
              <a:r>
                <a:rPr kumimoji="1" lang="en-US" altLang="zh-CN" sz="2400" dirty="0" smtClean="0"/>
                <a:t>:</a:t>
              </a:r>
              <a:endParaRPr kumimoji="1" lang="en-US" altLang="zh-CN" sz="2400" dirty="0"/>
            </a:p>
          </p:txBody>
        </p:sp>
        <p:sp>
          <p:nvSpPr>
            <p:cNvPr id="19" name="Rectangle 3"/>
            <p:cNvSpPr>
              <a:spLocks noChangeArrowheads="1"/>
            </p:cNvSpPr>
            <p:nvPr/>
          </p:nvSpPr>
          <p:spPr bwMode="auto">
            <a:xfrm>
              <a:off x="160149" y="2625725"/>
              <a:ext cx="6036119" cy="3914559"/>
            </a:xfrm>
            <a:prstGeom prst="rect">
              <a:avLst/>
            </a:prstGeom>
            <a:noFill/>
            <a:ln w="19050" cmpd="thickThin">
              <a:solidFill>
                <a:srgbClr val="170A8E"/>
              </a:solidFill>
              <a:miter lim="800000"/>
              <a:headEnd/>
              <a:tailEnd/>
            </a:ln>
          </p:spPr>
          <p:txBody>
            <a:bodyPr wrap="none" anchor="ctr"/>
            <a:lstStyle/>
            <a:p>
              <a:endParaRPr lang="zh-CN" altLang="en-US"/>
            </a:p>
          </p:txBody>
        </p:sp>
        <p:grpSp>
          <p:nvGrpSpPr>
            <p:cNvPr id="20" name="Group 6"/>
            <p:cNvGrpSpPr>
              <a:grpSpLocks/>
            </p:cNvGrpSpPr>
            <p:nvPr/>
          </p:nvGrpSpPr>
          <p:grpSpPr bwMode="auto">
            <a:xfrm>
              <a:off x="3046493" y="2707024"/>
              <a:ext cx="3131249" cy="1862138"/>
              <a:chOff x="909" y="2109"/>
              <a:chExt cx="2286" cy="1173"/>
            </a:xfrm>
          </p:grpSpPr>
          <p:sp>
            <p:nvSpPr>
              <p:cNvPr id="21" name="Line 7"/>
              <p:cNvSpPr>
                <a:spLocks noChangeShapeType="1"/>
              </p:cNvSpPr>
              <p:nvPr/>
            </p:nvSpPr>
            <p:spPr bwMode="auto">
              <a:xfrm>
                <a:off x="1737" y="2367"/>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22" name="Text Box 8"/>
              <p:cNvSpPr txBox="1">
                <a:spLocks noChangeArrowheads="1"/>
              </p:cNvSpPr>
              <p:nvPr/>
            </p:nvSpPr>
            <p:spPr bwMode="auto">
              <a:xfrm>
                <a:off x="921" y="2109"/>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23" name="Text Box 9"/>
              <p:cNvSpPr txBox="1">
                <a:spLocks noChangeArrowheads="1"/>
              </p:cNvSpPr>
              <p:nvPr/>
            </p:nvSpPr>
            <p:spPr bwMode="auto">
              <a:xfrm>
                <a:off x="909" y="2304"/>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sp>
            <p:nvSpPr>
              <p:cNvPr id="24" name="AutoShape 10"/>
              <p:cNvSpPr>
                <a:spLocks noChangeArrowheads="1"/>
              </p:cNvSpPr>
              <p:nvPr/>
            </p:nvSpPr>
            <p:spPr bwMode="auto">
              <a:xfrm>
                <a:off x="1404" y="2268"/>
                <a:ext cx="315" cy="198"/>
              </a:xfrm>
              <a:prstGeom prst="flowChartDelay">
                <a:avLst/>
              </a:prstGeom>
              <a:noFill/>
              <a:ln w="28575" cap="sq">
                <a:solidFill>
                  <a:schemeClr val="tx1"/>
                </a:solidFill>
                <a:miter lim="800000"/>
                <a:headEnd type="none" w="sm" len="sm"/>
                <a:tailEnd type="none" w="sm" len="sm"/>
              </a:ln>
            </p:spPr>
            <p:txBody>
              <a:bodyPr wrap="none" anchor="ctr"/>
              <a:lstStyle/>
              <a:p>
                <a:endParaRPr lang="zh-CN" altLang="en-US"/>
              </a:p>
            </p:txBody>
          </p:sp>
          <p:sp>
            <p:nvSpPr>
              <p:cNvPr id="25" name="Line 11"/>
              <p:cNvSpPr>
                <a:spLocks noChangeShapeType="1"/>
              </p:cNvSpPr>
              <p:nvPr/>
            </p:nvSpPr>
            <p:spPr bwMode="auto">
              <a:xfrm>
                <a:off x="1140" y="2409"/>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26" name="Line 12"/>
              <p:cNvSpPr>
                <a:spLocks noChangeShapeType="1"/>
              </p:cNvSpPr>
              <p:nvPr/>
            </p:nvSpPr>
            <p:spPr bwMode="auto">
              <a:xfrm>
                <a:off x="1146" y="2316"/>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27" name="Text Box 13"/>
              <p:cNvSpPr txBox="1">
                <a:spLocks noChangeArrowheads="1"/>
              </p:cNvSpPr>
              <p:nvPr/>
            </p:nvSpPr>
            <p:spPr bwMode="auto">
              <a:xfrm>
                <a:off x="963" y="2799"/>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C</a:t>
                </a:r>
              </a:p>
            </p:txBody>
          </p:sp>
          <p:sp>
            <p:nvSpPr>
              <p:cNvPr id="32" name="Text Box 14"/>
              <p:cNvSpPr txBox="1">
                <a:spLocks noChangeArrowheads="1"/>
              </p:cNvSpPr>
              <p:nvPr/>
            </p:nvSpPr>
            <p:spPr bwMode="auto">
              <a:xfrm>
                <a:off x="951" y="2994"/>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D</a:t>
                </a:r>
              </a:p>
            </p:txBody>
          </p:sp>
          <p:sp>
            <p:nvSpPr>
              <p:cNvPr id="33" name="Line 15"/>
              <p:cNvSpPr>
                <a:spLocks noChangeShapeType="1"/>
              </p:cNvSpPr>
              <p:nvPr/>
            </p:nvSpPr>
            <p:spPr bwMode="auto">
              <a:xfrm>
                <a:off x="1767" y="3054"/>
                <a:ext cx="243"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4" name="Line 16"/>
              <p:cNvSpPr>
                <a:spLocks noChangeShapeType="1"/>
              </p:cNvSpPr>
              <p:nvPr/>
            </p:nvSpPr>
            <p:spPr bwMode="auto">
              <a:xfrm>
                <a:off x="1188" y="3114"/>
                <a:ext cx="234"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5" name="Line 17"/>
              <p:cNvSpPr>
                <a:spLocks noChangeShapeType="1"/>
              </p:cNvSpPr>
              <p:nvPr/>
            </p:nvSpPr>
            <p:spPr bwMode="auto">
              <a:xfrm>
                <a:off x="1185" y="2985"/>
                <a:ext cx="234"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36" name="Text Box 18"/>
              <p:cNvSpPr txBox="1">
                <a:spLocks noChangeArrowheads="1"/>
              </p:cNvSpPr>
              <p:nvPr/>
            </p:nvSpPr>
            <p:spPr bwMode="auto">
              <a:xfrm>
                <a:off x="2898" y="2565"/>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grpSp>
            <p:nvGrpSpPr>
              <p:cNvPr id="37" name="Group 19"/>
              <p:cNvGrpSpPr>
                <a:grpSpLocks/>
              </p:cNvGrpSpPr>
              <p:nvPr/>
            </p:nvGrpSpPr>
            <p:grpSpPr bwMode="auto">
              <a:xfrm>
                <a:off x="2250" y="2583"/>
                <a:ext cx="330" cy="249"/>
                <a:chOff x="1404" y="3312"/>
                <a:chExt cx="330" cy="330"/>
              </a:xfrm>
            </p:grpSpPr>
            <p:sp>
              <p:nvSpPr>
                <p:cNvPr id="46" name="Freeform 20"/>
                <p:cNvSpPr>
                  <a:spLocks/>
                </p:cNvSpPr>
                <p:nvPr/>
              </p:nvSpPr>
              <p:spPr bwMode="auto">
                <a:xfrm>
                  <a:off x="1404" y="3312"/>
                  <a:ext cx="324" cy="162"/>
                </a:xfrm>
                <a:custGeom>
                  <a:avLst/>
                  <a:gdLst>
                    <a:gd name="T0" fmla="*/ 0 w 405"/>
                    <a:gd name="T1" fmla="*/ 0 h 198"/>
                    <a:gd name="T2" fmla="*/ 122 w 405"/>
                    <a:gd name="T3" fmla="*/ 32 h 198"/>
                    <a:gd name="T4" fmla="*/ 166 w 405"/>
                    <a:gd name="T5" fmla="*/ 89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47" name="Freeform 21"/>
                <p:cNvSpPr>
                  <a:spLocks/>
                </p:cNvSpPr>
                <p:nvPr/>
              </p:nvSpPr>
              <p:spPr bwMode="auto">
                <a:xfrm flipV="1">
                  <a:off x="1410" y="3480"/>
                  <a:ext cx="324" cy="162"/>
                </a:xfrm>
                <a:custGeom>
                  <a:avLst/>
                  <a:gdLst>
                    <a:gd name="T0" fmla="*/ 0 w 405"/>
                    <a:gd name="T1" fmla="*/ 0 h 198"/>
                    <a:gd name="T2" fmla="*/ 122 w 405"/>
                    <a:gd name="T3" fmla="*/ 32 h 198"/>
                    <a:gd name="T4" fmla="*/ 166 w 405"/>
                    <a:gd name="T5" fmla="*/ 89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p:spPr>
              <p:txBody>
                <a:bodyPr wrap="none"/>
                <a:lstStyle/>
                <a:p>
                  <a:endParaRPr lang="zh-CN" altLang="en-US"/>
                </a:p>
              </p:txBody>
            </p:sp>
          </p:grpSp>
          <p:sp>
            <p:nvSpPr>
              <p:cNvPr id="38" name="Freeform 22"/>
              <p:cNvSpPr>
                <a:spLocks/>
              </p:cNvSpPr>
              <p:nvPr/>
            </p:nvSpPr>
            <p:spPr bwMode="auto">
              <a:xfrm>
                <a:off x="2232" y="2583"/>
                <a:ext cx="65" cy="252"/>
              </a:xfrm>
              <a:custGeom>
                <a:avLst/>
                <a:gdLst>
                  <a:gd name="T0" fmla="*/ 0 w 56"/>
                  <a:gd name="T1" fmla="*/ 0 h 252"/>
                  <a:gd name="T2" fmla="*/ 99 w 56"/>
                  <a:gd name="T3" fmla="*/ 135 h 252"/>
                  <a:gd name="T4" fmla="*/ 16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39" name="Line 23"/>
              <p:cNvSpPr>
                <a:spLocks noChangeShapeType="1"/>
              </p:cNvSpPr>
              <p:nvPr/>
            </p:nvSpPr>
            <p:spPr bwMode="auto">
              <a:xfrm>
                <a:off x="2676" y="2721"/>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40" name="Line 24"/>
              <p:cNvSpPr>
                <a:spLocks noChangeShapeType="1"/>
              </p:cNvSpPr>
              <p:nvPr/>
            </p:nvSpPr>
            <p:spPr bwMode="auto">
              <a:xfrm>
                <a:off x="2016" y="2790"/>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41" name="Line 25"/>
              <p:cNvSpPr>
                <a:spLocks noChangeShapeType="1"/>
              </p:cNvSpPr>
              <p:nvPr/>
            </p:nvSpPr>
            <p:spPr bwMode="auto">
              <a:xfrm>
                <a:off x="2013" y="2643"/>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42" name="Oval 26"/>
              <p:cNvSpPr>
                <a:spLocks noChangeArrowheads="1"/>
              </p:cNvSpPr>
              <p:nvPr/>
            </p:nvSpPr>
            <p:spPr bwMode="auto">
              <a:xfrm>
                <a:off x="2583" y="2673"/>
                <a:ext cx="72" cy="72"/>
              </a:xfrm>
              <a:prstGeom prst="ellipse">
                <a:avLst/>
              </a:prstGeom>
              <a:noFill/>
              <a:ln w="28575" cap="sq">
                <a:solidFill>
                  <a:schemeClr val="tx1"/>
                </a:solidFill>
                <a:round/>
                <a:headEnd type="none" w="sm" len="sm"/>
                <a:tailEnd type="none" w="sm" len="sm"/>
              </a:ln>
            </p:spPr>
            <p:txBody>
              <a:bodyPr wrap="none" anchor="ctr"/>
              <a:lstStyle/>
              <a:p>
                <a:endParaRPr lang="zh-CN" altLang="en-US"/>
              </a:p>
            </p:txBody>
          </p:sp>
          <p:sp>
            <p:nvSpPr>
              <p:cNvPr id="43" name="Line 27"/>
              <p:cNvSpPr>
                <a:spLocks noChangeShapeType="1"/>
              </p:cNvSpPr>
              <p:nvPr/>
            </p:nvSpPr>
            <p:spPr bwMode="auto">
              <a:xfrm>
                <a:off x="2007" y="2367"/>
                <a:ext cx="0" cy="279"/>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44" name="Line 28"/>
              <p:cNvSpPr>
                <a:spLocks noChangeShapeType="1"/>
              </p:cNvSpPr>
              <p:nvPr/>
            </p:nvSpPr>
            <p:spPr bwMode="auto">
              <a:xfrm>
                <a:off x="2013" y="2787"/>
                <a:ext cx="0" cy="261"/>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45" name="AutoShape 29"/>
              <p:cNvSpPr>
                <a:spLocks noChangeArrowheads="1"/>
              </p:cNvSpPr>
              <p:nvPr/>
            </p:nvSpPr>
            <p:spPr bwMode="auto">
              <a:xfrm>
                <a:off x="1428" y="2949"/>
                <a:ext cx="315" cy="198"/>
              </a:xfrm>
              <a:prstGeom prst="flowChartDelay">
                <a:avLst/>
              </a:prstGeom>
              <a:noFill/>
              <a:ln w="28575" cap="sq">
                <a:solidFill>
                  <a:schemeClr val="tx1"/>
                </a:solidFill>
                <a:miter lim="800000"/>
                <a:headEnd type="none" w="sm" len="sm"/>
                <a:tailEnd type="none" w="sm" len="sm"/>
              </a:ln>
            </p:spPr>
            <p:txBody>
              <a:bodyPr wrap="none" anchor="ctr"/>
              <a:lstStyle/>
              <a:p>
                <a:endParaRPr lang="zh-CN" altLang="en-US"/>
              </a:p>
            </p:txBody>
          </p:sp>
        </p:grpSp>
        <p:grpSp>
          <p:nvGrpSpPr>
            <p:cNvPr id="48" name="Group 30"/>
            <p:cNvGrpSpPr>
              <a:grpSpLocks/>
            </p:cNvGrpSpPr>
            <p:nvPr/>
          </p:nvGrpSpPr>
          <p:grpSpPr bwMode="auto">
            <a:xfrm>
              <a:off x="410073" y="4795976"/>
              <a:ext cx="2557463" cy="1593850"/>
              <a:chOff x="3165" y="654"/>
              <a:chExt cx="1611" cy="1004"/>
            </a:xfrm>
          </p:grpSpPr>
          <p:sp>
            <p:nvSpPr>
              <p:cNvPr id="49" name="Text Box 31"/>
              <p:cNvSpPr txBox="1">
                <a:spLocks noChangeArrowheads="1"/>
              </p:cNvSpPr>
              <p:nvPr/>
            </p:nvSpPr>
            <p:spPr bwMode="auto">
              <a:xfrm>
                <a:off x="4479" y="1077"/>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50" name="Text Box 32"/>
              <p:cNvSpPr txBox="1">
                <a:spLocks noChangeArrowheads="1"/>
              </p:cNvSpPr>
              <p:nvPr/>
            </p:nvSpPr>
            <p:spPr bwMode="auto">
              <a:xfrm>
                <a:off x="3168" y="1370"/>
                <a:ext cx="252"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D</a:t>
                </a:r>
              </a:p>
            </p:txBody>
          </p:sp>
          <p:sp>
            <p:nvSpPr>
              <p:cNvPr id="51" name="Text Box 33"/>
              <p:cNvSpPr txBox="1">
                <a:spLocks noChangeArrowheads="1"/>
              </p:cNvSpPr>
              <p:nvPr/>
            </p:nvSpPr>
            <p:spPr bwMode="auto">
              <a:xfrm>
                <a:off x="3174" y="1140"/>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C</a:t>
                </a:r>
              </a:p>
            </p:txBody>
          </p:sp>
          <p:sp>
            <p:nvSpPr>
              <p:cNvPr id="52" name="Text Box 34"/>
              <p:cNvSpPr txBox="1">
                <a:spLocks noChangeArrowheads="1"/>
              </p:cNvSpPr>
              <p:nvPr/>
            </p:nvSpPr>
            <p:spPr bwMode="auto">
              <a:xfrm>
                <a:off x="3165" y="654"/>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53" name="Text Box 35"/>
              <p:cNvSpPr txBox="1">
                <a:spLocks noChangeArrowheads="1"/>
              </p:cNvSpPr>
              <p:nvPr/>
            </p:nvSpPr>
            <p:spPr bwMode="auto">
              <a:xfrm>
                <a:off x="3171" y="921"/>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sp>
            <p:nvSpPr>
              <p:cNvPr id="54" name="Rectangle 36"/>
              <p:cNvSpPr>
                <a:spLocks noChangeArrowheads="1"/>
              </p:cNvSpPr>
              <p:nvPr/>
            </p:nvSpPr>
            <p:spPr bwMode="auto">
              <a:xfrm>
                <a:off x="3636" y="738"/>
                <a:ext cx="585" cy="900"/>
              </a:xfrm>
              <a:prstGeom prst="rect">
                <a:avLst/>
              </a:prstGeom>
              <a:noFill/>
              <a:ln w="28575" cap="sq">
                <a:solidFill>
                  <a:schemeClr val="tx1"/>
                </a:solidFill>
                <a:miter lim="800000"/>
                <a:headEnd type="none" w="sm" len="sm"/>
                <a:tailEnd type="none" w="sm" len="sm"/>
              </a:ln>
            </p:spPr>
            <p:txBody>
              <a:bodyPr wrap="none" anchor="ctr"/>
              <a:lstStyle/>
              <a:p>
                <a:endParaRPr lang="zh-CN" altLang="en-US"/>
              </a:p>
            </p:txBody>
          </p:sp>
          <p:sp>
            <p:nvSpPr>
              <p:cNvPr id="55" name="Line 37"/>
              <p:cNvSpPr>
                <a:spLocks noChangeShapeType="1"/>
              </p:cNvSpPr>
              <p:nvPr/>
            </p:nvSpPr>
            <p:spPr bwMode="auto">
              <a:xfrm>
                <a:off x="3933" y="747"/>
                <a:ext cx="0" cy="873"/>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6" name="Line 38"/>
              <p:cNvSpPr>
                <a:spLocks noChangeShapeType="1"/>
              </p:cNvSpPr>
              <p:nvPr/>
            </p:nvSpPr>
            <p:spPr bwMode="auto">
              <a:xfrm flipV="1">
                <a:off x="3636" y="1179"/>
                <a:ext cx="29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7" name="Text Box 39"/>
              <p:cNvSpPr txBox="1">
                <a:spLocks noChangeArrowheads="1"/>
              </p:cNvSpPr>
              <p:nvPr/>
            </p:nvSpPr>
            <p:spPr bwMode="auto">
              <a:xfrm>
                <a:off x="3906" y="738"/>
                <a:ext cx="333" cy="212"/>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600" b="1">
                    <a:solidFill>
                      <a:srgbClr val="FF0000"/>
                    </a:solidFill>
                    <a:latin typeface="宋体" pitchFamily="2" charset="-122"/>
                  </a:rPr>
                  <a:t>≥1</a:t>
                </a:r>
              </a:p>
            </p:txBody>
          </p:sp>
          <p:sp>
            <p:nvSpPr>
              <p:cNvPr id="58" name="Text Box 40"/>
              <p:cNvSpPr txBox="1">
                <a:spLocks noChangeArrowheads="1"/>
              </p:cNvSpPr>
              <p:nvPr/>
            </p:nvSpPr>
            <p:spPr bwMode="auto">
              <a:xfrm>
                <a:off x="3609" y="693"/>
                <a:ext cx="306"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a:solidFill>
                      <a:srgbClr val="FF0000"/>
                    </a:solidFill>
                    <a:latin typeface="Times New Roman" pitchFamily="18" charset="0"/>
                    <a:cs typeface="Times New Roman" pitchFamily="18" charset="0"/>
                  </a:rPr>
                  <a:t>&amp;</a:t>
                </a:r>
              </a:p>
            </p:txBody>
          </p:sp>
          <p:sp>
            <p:nvSpPr>
              <p:cNvPr id="59" name="Oval 41"/>
              <p:cNvSpPr>
                <a:spLocks noChangeArrowheads="1"/>
              </p:cNvSpPr>
              <p:nvPr/>
            </p:nvSpPr>
            <p:spPr bwMode="auto">
              <a:xfrm>
                <a:off x="4230" y="1152"/>
                <a:ext cx="63" cy="72"/>
              </a:xfrm>
              <a:prstGeom prst="ellipse">
                <a:avLst/>
              </a:prstGeom>
              <a:noFill/>
              <a:ln w="28575" cap="sq">
                <a:solidFill>
                  <a:schemeClr val="tx1"/>
                </a:solidFill>
                <a:round/>
                <a:headEnd type="none" w="sm" len="sm"/>
                <a:tailEnd type="none" w="sm" len="sm"/>
              </a:ln>
            </p:spPr>
            <p:txBody>
              <a:bodyPr wrap="none" anchor="ctr"/>
              <a:lstStyle/>
              <a:p>
                <a:endParaRPr lang="zh-CN" altLang="en-US"/>
              </a:p>
            </p:txBody>
          </p:sp>
          <p:sp>
            <p:nvSpPr>
              <p:cNvPr id="60" name="Line 42"/>
              <p:cNvSpPr>
                <a:spLocks noChangeShapeType="1"/>
              </p:cNvSpPr>
              <p:nvPr/>
            </p:nvSpPr>
            <p:spPr bwMode="auto">
              <a:xfrm>
                <a:off x="4293" y="1197"/>
                <a:ext cx="20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1" name="Line 43"/>
              <p:cNvSpPr>
                <a:spLocks noChangeShapeType="1"/>
              </p:cNvSpPr>
              <p:nvPr/>
            </p:nvSpPr>
            <p:spPr bwMode="auto">
              <a:xfrm>
                <a:off x="3426" y="1491"/>
                <a:ext cx="20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2" name="Line 44"/>
              <p:cNvSpPr>
                <a:spLocks noChangeShapeType="1"/>
              </p:cNvSpPr>
              <p:nvPr/>
            </p:nvSpPr>
            <p:spPr bwMode="auto">
              <a:xfrm>
                <a:off x="3432" y="1317"/>
                <a:ext cx="20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3" name="Line 45"/>
              <p:cNvSpPr>
                <a:spLocks noChangeShapeType="1"/>
              </p:cNvSpPr>
              <p:nvPr/>
            </p:nvSpPr>
            <p:spPr bwMode="auto">
              <a:xfrm>
                <a:off x="3429" y="1026"/>
                <a:ext cx="20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4" name="Line 46"/>
              <p:cNvSpPr>
                <a:spLocks noChangeShapeType="1"/>
              </p:cNvSpPr>
              <p:nvPr/>
            </p:nvSpPr>
            <p:spPr bwMode="auto">
              <a:xfrm>
                <a:off x="3426" y="843"/>
                <a:ext cx="207"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65" name="Group 58"/>
            <p:cNvGrpSpPr>
              <a:grpSpLocks/>
            </p:cNvGrpSpPr>
            <p:nvPr/>
          </p:nvGrpSpPr>
          <p:grpSpPr bwMode="auto">
            <a:xfrm>
              <a:off x="3143748" y="4759392"/>
              <a:ext cx="2557463" cy="1593850"/>
              <a:chOff x="3424" y="2976"/>
              <a:chExt cx="1611" cy="1004"/>
            </a:xfrm>
          </p:grpSpPr>
          <p:sp>
            <p:nvSpPr>
              <p:cNvPr id="66" name="Text Box 59"/>
              <p:cNvSpPr txBox="1">
                <a:spLocks noChangeArrowheads="1"/>
              </p:cNvSpPr>
              <p:nvPr/>
            </p:nvSpPr>
            <p:spPr bwMode="auto">
              <a:xfrm>
                <a:off x="4738" y="3399"/>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67" name="Text Box 60"/>
              <p:cNvSpPr txBox="1">
                <a:spLocks noChangeArrowheads="1"/>
              </p:cNvSpPr>
              <p:nvPr/>
            </p:nvSpPr>
            <p:spPr bwMode="auto">
              <a:xfrm>
                <a:off x="3427" y="3692"/>
                <a:ext cx="252"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D</a:t>
                </a:r>
              </a:p>
            </p:txBody>
          </p:sp>
          <p:sp>
            <p:nvSpPr>
              <p:cNvPr id="68" name="Text Box 61"/>
              <p:cNvSpPr txBox="1">
                <a:spLocks noChangeArrowheads="1"/>
              </p:cNvSpPr>
              <p:nvPr/>
            </p:nvSpPr>
            <p:spPr bwMode="auto">
              <a:xfrm>
                <a:off x="3433" y="3462"/>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C</a:t>
                </a:r>
              </a:p>
            </p:txBody>
          </p:sp>
          <p:sp>
            <p:nvSpPr>
              <p:cNvPr id="69" name="Text Box 62"/>
              <p:cNvSpPr txBox="1">
                <a:spLocks noChangeArrowheads="1"/>
              </p:cNvSpPr>
              <p:nvPr/>
            </p:nvSpPr>
            <p:spPr bwMode="auto">
              <a:xfrm>
                <a:off x="3424" y="2976"/>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70" name="Text Box 63"/>
              <p:cNvSpPr txBox="1">
                <a:spLocks noChangeArrowheads="1"/>
              </p:cNvSpPr>
              <p:nvPr/>
            </p:nvSpPr>
            <p:spPr bwMode="auto">
              <a:xfrm>
                <a:off x="3430" y="3243"/>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sp>
            <p:nvSpPr>
              <p:cNvPr id="71" name="Rectangle 64"/>
              <p:cNvSpPr>
                <a:spLocks noChangeArrowheads="1"/>
              </p:cNvSpPr>
              <p:nvPr/>
            </p:nvSpPr>
            <p:spPr bwMode="auto">
              <a:xfrm>
                <a:off x="3895" y="3060"/>
                <a:ext cx="585" cy="900"/>
              </a:xfrm>
              <a:prstGeom prst="rect">
                <a:avLst/>
              </a:prstGeom>
              <a:noFill/>
              <a:ln w="28575" cap="sq">
                <a:solidFill>
                  <a:schemeClr val="tx1"/>
                </a:solidFill>
                <a:miter lim="800000"/>
                <a:headEnd type="none" w="sm" len="sm"/>
                <a:tailEnd type="none" w="sm" len="sm"/>
              </a:ln>
            </p:spPr>
            <p:txBody>
              <a:bodyPr wrap="none" anchor="ctr"/>
              <a:lstStyle/>
              <a:p>
                <a:endParaRPr lang="zh-CN" altLang="en-US"/>
              </a:p>
            </p:txBody>
          </p:sp>
          <p:sp>
            <p:nvSpPr>
              <p:cNvPr id="72" name="Line 65"/>
              <p:cNvSpPr>
                <a:spLocks noChangeShapeType="1"/>
              </p:cNvSpPr>
              <p:nvPr/>
            </p:nvSpPr>
            <p:spPr bwMode="auto">
              <a:xfrm>
                <a:off x="4192" y="3069"/>
                <a:ext cx="0" cy="873"/>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73" name="Line 66"/>
              <p:cNvSpPr>
                <a:spLocks noChangeShapeType="1"/>
              </p:cNvSpPr>
              <p:nvPr/>
            </p:nvSpPr>
            <p:spPr bwMode="auto">
              <a:xfrm flipV="1">
                <a:off x="3895" y="3501"/>
                <a:ext cx="29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74" name="Text Box 67"/>
              <p:cNvSpPr txBox="1">
                <a:spLocks noChangeArrowheads="1"/>
              </p:cNvSpPr>
              <p:nvPr/>
            </p:nvSpPr>
            <p:spPr bwMode="auto">
              <a:xfrm>
                <a:off x="4213" y="3330"/>
                <a:ext cx="333" cy="327"/>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800" b="1">
                    <a:solidFill>
                      <a:srgbClr val="FF0000"/>
                    </a:solidFill>
                    <a:latin typeface="宋体" pitchFamily="2" charset="-122"/>
                  </a:rPr>
                  <a:t>+</a:t>
                </a:r>
              </a:p>
            </p:txBody>
          </p:sp>
          <p:sp>
            <p:nvSpPr>
              <p:cNvPr id="75" name="Oval 68"/>
              <p:cNvSpPr>
                <a:spLocks noChangeArrowheads="1"/>
              </p:cNvSpPr>
              <p:nvPr/>
            </p:nvSpPr>
            <p:spPr bwMode="auto">
              <a:xfrm>
                <a:off x="4489" y="3474"/>
                <a:ext cx="63" cy="72"/>
              </a:xfrm>
              <a:prstGeom prst="ellipse">
                <a:avLst/>
              </a:prstGeom>
              <a:noFill/>
              <a:ln w="28575" cap="sq">
                <a:solidFill>
                  <a:schemeClr val="tx1"/>
                </a:solidFill>
                <a:round/>
                <a:headEnd type="none" w="sm" len="sm"/>
                <a:tailEnd type="none" w="sm" len="sm"/>
              </a:ln>
            </p:spPr>
            <p:txBody>
              <a:bodyPr wrap="none" anchor="ctr"/>
              <a:lstStyle/>
              <a:p>
                <a:endParaRPr lang="zh-CN" altLang="en-US"/>
              </a:p>
            </p:txBody>
          </p:sp>
          <p:sp>
            <p:nvSpPr>
              <p:cNvPr id="76" name="Line 69"/>
              <p:cNvSpPr>
                <a:spLocks noChangeShapeType="1"/>
              </p:cNvSpPr>
              <p:nvPr/>
            </p:nvSpPr>
            <p:spPr bwMode="auto">
              <a:xfrm>
                <a:off x="4552" y="3519"/>
                <a:ext cx="20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77" name="Line 70"/>
              <p:cNvSpPr>
                <a:spLocks noChangeShapeType="1"/>
              </p:cNvSpPr>
              <p:nvPr/>
            </p:nvSpPr>
            <p:spPr bwMode="auto">
              <a:xfrm>
                <a:off x="3685" y="3813"/>
                <a:ext cx="20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78" name="Line 71"/>
              <p:cNvSpPr>
                <a:spLocks noChangeShapeType="1"/>
              </p:cNvSpPr>
              <p:nvPr/>
            </p:nvSpPr>
            <p:spPr bwMode="auto">
              <a:xfrm>
                <a:off x="3691" y="3639"/>
                <a:ext cx="20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79" name="Line 72"/>
              <p:cNvSpPr>
                <a:spLocks noChangeShapeType="1"/>
              </p:cNvSpPr>
              <p:nvPr/>
            </p:nvSpPr>
            <p:spPr bwMode="auto">
              <a:xfrm>
                <a:off x="3688" y="3348"/>
                <a:ext cx="20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80" name="Line 73"/>
              <p:cNvSpPr>
                <a:spLocks noChangeShapeType="1"/>
              </p:cNvSpPr>
              <p:nvPr/>
            </p:nvSpPr>
            <p:spPr bwMode="auto">
              <a:xfrm>
                <a:off x="3685" y="3165"/>
                <a:ext cx="207"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spTree>
    <p:extLst>
      <p:ext uri="{BB962C8B-B14F-4D97-AF65-F5344CB8AC3E}">
        <p14:creationId xmlns:p14="http://schemas.microsoft.com/office/powerpoint/2010/main" xmlns="" val="294880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91083" y="684828"/>
            <a:ext cx="7895710"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4. </a:t>
            </a:r>
            <a:r>
              <a:rPr lang="zh-CN" altLang="en-US" sz="3200" b="1" dirty="0" smtClean="0"/>
              <a:t>“异或”</a:t>
            </a:r>
            <a:r>
              <a:rPr lang="en-US" altLang="zh-CN" sz="3200" b="1" dirty="0" smtClean="0"/>
              <a:t>(XOR)</a:t>
            </a:r>
            <a:r>
              <a:rPr lang="zh-CN" altLang="en-US" sz="3200" b="1" dirty="0" smtClean="0"/>
              <a:t>和“同或”</a:t>
            </a:r>
            <a:r>
              <a:rPr lang="en-US" altLang="zh-CN" sz="3200" b="1" dirty="0" smtClean="0"/>
              <a:t>(XNOR)</a:t>
            </a:r>
            <a:r>
              <a:rPr lang="zh-CN" altLang="en-US" sz="3200" b="1" dirty="0" smtClean="0"/>
              <a:t>运算</a:t>
            </a:r>
            <a:endParaRPr lang="zh-CN" altLang="en-US" sz="3200" b="1" dirty="0"/>
          </a:p>
        </p:txBody>
      </p:sp>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086856" y="1285824"/>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graphicFrame>
        <p:nvGraphicFramePr>
          <p:cNvPr id="19" name="Object 4">
            <a:extLst>
              <a:ext uri="{FF2B5EF4-FFF2-40B4-BE49-F238E27FC236}">
                <a16:creationId xmlns:a16="http://schemas.microsoft.com/office/drawing/2014/main" xmlns="" id="{681E8024-EF74-4431-B70C-427A3DF84BD4}"/>
              </a:ext>
            </a:extLst>
          </p:cNvPr>
          <p:cNvGraphicFramePr>
            <a:graphicFrameLocks noChangeAspect="1"/>
          </p:cNvGraphicFramePr>
          <p:nvPr>
            <p:extLst>
              <p:ext uri="{D42A27DB-BD31-4B8C-83A1-F6EECF244321}">
                <p14:modId xmlns:p14="http://schemas.microsoft.com/office/powerpoint/2010/main" xmlns="" val="1123425935"/>
              </p:ext>
            </p:extLst>
          </p:nvPr>
        </p:nvGraphicFramePr>
        <p:xfrm>
          <a:off x="315848" y="1305206"/>
          <a:ext cx="4020162" cy="499451"/>
        </p:xfrm>
        <a:graphic>
          <a:graphicData uri="http://schemas.openxmlformats.org/presentationml/2006/ole">
            <p:oleObj spid="_x0000_s57354" name="Equation" r:id="rId4" imgW="1346040" imgH="215640" progId="Equation.DSMT4">
              <p:embed/>
            </p:oleObj>
          </a:graphicData>
        </a:graphic>
      </p:graphicFrame>
      <p:cxnSp>
        <p:nvCxnSpPr>
          <p:cNvPr id="3" name="直接连接符 2">
            <a:extLst>
              <a:ext uri="{FF2B5EF4-FFF2-40B4-BE49-F238E27FC236}">
                <a16:creationId xmlns:a16="http://schemas.microsoft.com/office/drawing/2014/main" xmlns="" id="{B10E82CB-4629-489E-BB61-A2754015E24D}"/>
              </a:ext>
            </a:extLst>
          </p:cNvPr>
          <p:cNvCxnSpPr>
            <a:cxnSpLocks/>
          </p:cNvCxnSpPr>
          <p:nvPr/>
        </p:nvCxnSpPr>
        <p:spPr>
          <a:xfrm>
            <a:off x="4585763" y="1246015"/>
            <a:ext cx="21048" cy="4607178"/>
          </a:xfrm>
          <a:prstGeom prst="line">
            <a:avLst/>
          </a:prstGeom>
          <a:ln w="15875"/>
        </p:spPr>
        <p:style>
          <a:lnRef idx="1">
            <a:schemeClr val="accent1"/>
          </a:lnRef>
          <a:fillRef idx="0">
            <a:schemeClr val="accent1"/>
          </a:fillRef>
          <a:effectRef idx="0">
            <a:schemeClr val="accent1"/>
          </a:effectRef>
          <a:fontRef idx="minor">
            <a:schemeClr val="tx1"/>
          </a:fontRef>
        </p:style>
      </p:cxnSp>
      <p:graphicFrame>
        <p:nvGraphicFramePr>
          <p:cNvPr id="30" name="Object 4">
            <a:extLst>
              <a:ext uri="{FF2B5EF4-FFF2-40B4-BE49-F238E27FC236}">
                <a16:creationId xmlns:a16="http://schemas.microsoft.com/office/drawing/2014/main" xmlns="" id="{0E12C01A-D943-48A4-81A6-DF3740CFC182}"/>
              </a:ext>
            </a:extLst>
          </p:cNvPr>
          <p:cNvGraphicFramePr>
            <a:graphicFrameLocks noChangeAspect="1"/>
          </p:cNvGraphicFramePr>
          <p:nvPr>
            <p:extLst>
              <p:ext uri="{D42A27DB-BD31-4B8C-83A1-F6EECF244321}">
                <p14:modId xmlns:p14="http://schemas.microsoft.com/office/powerpoint/2010/main" xmlns="" val="2578427305"/>
              </p:ext>
            </p:extLst>
          </p:nvPr>
        </p:nvGraphicFramePr>
        <p:xfrm>
          <a:off x="5105517" y="1269304"/>
          <a:ext cx="3951197" cy="471698"/>
        </p:xfrm>
        <a:graphic>
          <a:graphicData uri="http://schemas.openxmlformats.org/presentationml/2006/ole">
            <p:oleObj spid="_x0000_s57355" name="Equation" r:id="rId5" imgW="1320480" imgH="203040" progId="Equation.DSMT4">
              <p:embed/>
            </p:oleObj>
          </a:graphicData>
        </a:graphic>
      </p:graphicFrame>
      <p:cxnSp>
        <p:nvCxnSpPr>
          <p:cNvPr id="22" name="直接连接符 21"/>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2.2.2 </a:t>
            </a:r>
            <a:r>
              <a:rPr lang="zh-CN" altLang="en-US" sz="3600" b="1" dirty="0" smtClean="0">
                <a:solidFill>
                  <a:schemeClr val="accent5">
                    <a:lumMod val="75000"/>
                  </a:schemeClr>
                </a:solidFill>
                <a:latin typeface="微软雅黑" pitchFamily="34" charset="-122"/>
                <a:ea typeface="微软雅黑" pitchFamily="34" charset="-122"/>
              </a:rPr>
              <a:t>复合逻辑运算</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24" name="图片 23">
            <a:extLst>
              <a:ext uri="{FF2B5EF4-FFF2-40B4-BE49-F238E27FC236}">
                <a16:creationId xmlns:a16="http://schemas.microsoft.com/office/drawing/2014/main" xmlns="" id="{732DD48B-0048-401C-950A-66FCD0D964ED}"/>
              </a:ext>
            </a:extLst>
          </p:cNvPr>
          <p:cNvPicPr>
            <a:picLocks noChangeAspect="1"/>
          </p:cNvPicPr>
          <p:nvPr/>
        </p:nvPicPr>
        <p:blipFill>
          <a:blip r:embed="rId6" cstate="print"/>
          <a:stretch>
            <a:fillRect/>
          </a:stretch>
        </p:blipFill>
        <p:spPr>
          <a:xfrm>
            <a:off x="-12370" y="0"/>
            <a:ext cx="1435167" cy="619399"/>
          </a:xfrm>
          <a:prstGeom prst="rect">
            <a:avLst/>
          </a:prstGeom>
        </p:spPr>
      </p:pic>
      <p:grpSp>
        <p:nvGrpSpPr>
          <p:cNvPr id="7" name="组合 6"/>
          <p:cNvGrpSpPr/>
          <p:nvPr/>
        </p:nvGrpSpPr>
        <p:grpSpPr>
          <a:xfrm>
            <a:off x="3453610" y="5983441"/>
            <a:ext cx="2540731" cy="507944"/>
            <a:chOff x="666250" y="5668995"/>
            <a:chExt cx="2870809" cy="581921"/>
          </a:xfrm>
        </p:grpSpPr>
        <p:graphicFrame>
          <p:nvGraphicFramePr>
            <p:cNvPr id="4" name="对象 3"/>
            <p:cNvGraphicFramePr>
              <a:graphicFrameLocks noChangeAspect="1"/>
            </p:cNvGraphicFramePr>
            <p:nvPr>
              <p:extLst>
                <p:ext uri="{D42A27DB-BD31-4B8C-83A1-F6EECF244321}">
                  <p14:modId xmlns:p14="http://schemas.microsoft.com/office/powerpoint/2010/main" xmlns="" val="3040069712"/>
                </p:ext>
              </p:extLst>
            </p:nvPr>
          </p:nvGraphicFramePr>
          <p:xfrm>
            <a:off x="666250" y="5668995"/>
            <a:ext cx="2870809" cy="581921"/>
          </p:xfrm>
          <a:graphic>
            <a:graphicData uri="http://schemas.openxmlformats.org/presentationml/2006/ole">
              <p:oleObj spid="_x0000_s57356" name="Equation" r:id="rId7" imgW="939600" imgH="190440" progId="Equation.DSMT4">
                <p:embed/>
              </p:oleObj>
            </a:graphicData>
          </a:graphic>
        </p:graphicFrame>
        <p:cxnSp>
          <p:nvCxnSpPr>
            <p:cNvPr id="6" name="直接连接符 5"/>
            <p:cNvCxnSpPr/>
            <p:nvPr/>
          </p:nvCxnSpPr>
          <p:spPr>
            <a:xfrm flipV="1">
              <a:off x="2387102" y="5721520"/>
              <a:ext cx="1097422" cy="4764"/>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Group 5"/>
          <p:cNvGrpSpPr>
            <a:grpSpLocks/>
          </p:cNvGrpSpPr>
          <p:nvPr/>
        </p:nvGrpSpPr>
        <p:grpSpPr bwMode="auto">
          <a:xfrm>
            <a:off x="-12370" y="2031620"/>
            <a:ext cx="2050721" cy="2597150"/>
            <a:chOff x="479" y="1280"/>
            <a:chExt cx="1742" cy="1636"/>
          </a:xfrm>
        </p:grpSpPr>
        <p:sp>
          <p:nvSpPr>
            <p:cNvPr id="26" name="Text Box 6"/>
            <p:cNvSpPr txBox="1">
              <a:spLocks noChangeArrowheads="1"/>
            </p:cNvSpPr>
            <p:nvPr/>
          </p:nvSpPr>
          <p:spPr bwMode="auto">
            <a:xfrm>
              <a:off x="531" y="1539"/>
              <a:ext cx="1672" cy="1377"/>
            </a:xfrm>
            <a:prstGeom prst="rect">
              <a:avLst/>
            </a:prstGeom>
            <a:noFill/>
            <a:ln w="12700" cap="sq">
              <a:noFill/>
              <a:miter lim="800000"/>
              <a:headEnd type="none" w="sm" len="sm"/>
              <a:tailEnd type="none" w="sm" len="sm"/>
            </a:ln>
            <a:effectLst/>
          </p:spPr>
          <p:txBody>
            <a:bodyPr wrap="square">
              <a:spAutoFit/>
            </a:bodyPr>
            <a:lstStyle/>
            <a:p>
              <a:pPr>
                <a:spcBef>
                  <a:spcPct val="50000"/>
                </a:spcBef>
                <a:defRPr/>
              </a:pPr>
              <a:r>
                <a:rPr kumimoji="1" lang="en-US" altLang="zh-CN" sz="2800" b="1" dirty="0" smtClean="0">
                  <a:effectLst>
                    <a:outerShdw blurRad="38100" dist="38100" dir="2700000" algn="tl">
                      <a:srgbClr val="C0C0C0"/>
                    </a:outerShdw>
                  </a:effectLst>
                  <a:latin typeface="Times New Roman" pitchFamily="18" charset="0"/>
                </a:rPr>
                <a:t> </a:t>
              </a:r>
              <a:r>
                <a:rPr kumimoji="1" lang="en-US" altLang="zh-CN" sz="2400" b="1" dirty="0">
                  <a:solidFill>
                    <a:srgbClr val="FF0000"/>
                  </a:solidFill>
                  <a:effectLst>
                    <a:outerShdw blurRad="38100" dist="38100" dir="2700000" algn="tl">
                      <a:srgbClr val="C0C0C0"/>
                    </a:outerShdw>
                  </a:effectLst>
                  <a:latin typeface="Times New Roman" pitchFamily="18" charset="0"/>
                </a:rPr>
                <a:t>A </a:t>
              </a:r>
              <a:r>
                <a:rPr kumimoji="1" lang="en-US" altLang="zh-CN" sz="2400" b="1" dirty="0" smtClean="0">
                  <a:solidFill>
                    <a:srgbClr val="FF0000"/>
                  </a:solidFill>
                  <a:effectLst>
                    <a:outerShdw blurRad="38100" dist="38100" dir="2700000" algn="tl">
                      <a:srgbClr val="C0C0C0"/>
                    </a:outerShdw>
                  </a:effectLst>
                  <a:latin typeface="Times New Roman" pitchFamily="18" charset="0"/>
                </a:rPr>
                <a:t>    </a:t>
              </a:r>
              <a:r>
                <a:rPr kumimoji="1" lang="en-US" altLang="zh-CN" sz="2400" b="1" dirty="0">
                  <a:solidFill>
                    <a:srgbClr val="FF0000"/>
                  </a:solidFill>
                  <a:effectLst>
                    <a:outerShdw blurRad="38100" dist="38100" dir="2700000" algn="tl">
                      <a:srgbClr val="C0C0C0"/>
                    </a:outerShdw>
                  </a:effectLst>
                  <a:latin typeface="Times New Roman" pitchFamily="18" charset="0"/>
                </a:rPr>
                <a:t>B </a:t>
              </a:r>
              <a:r>
                <a:rPr kumimoji="1" lang="en-US" altLang="zh-CN" sz="2400" b="1" dirty="0" smtClean="0">
                  <a:solidFill>
                    <a:srgbClr val="FF0000"/>
                  </a:solidFill>
                  <a:effectLst>
                    <a:outerShdw blurRad="38100" dist="38100" dir="2700000" algn="tl">
                      <a:srgbClr val="C0C0C0"/>
                    </a:outerShdw>
                  </a:effectLst>
                  <a:latin typeface="Times New Roman" pitchFamily="18" charset="0"/>
                </a:rPr>
                <a:t>     Y</a:t>
              </a:r>
              <a:endParaRPr kumimoji="1" lang="en-US" altLang="zh-CN" sz="2400" b="1" dirty="0">
                <a:solidFill>
                  <a:srgbClr val="FF0000"/>
                </a:solidFill>
                <a:effectLst>
                  <a:outerShdw blurRad="38100" dist="38100" dir="2700000" algn="tl">
                    <a:srgbClr val="C0C0C0"/>
                  </a:outerShdw>
                </a:effectLst>
                <a:latin typeface="Times New Roman" pitchFamily="18" charset="0"/>
              </a:endParaRPr>
            </a:p>
            <a:p>
              <a:pPr>
                <a:spcBef>
                  <a:spcPct val="50000"/>
                </a:spcBef>
                <a:defRPr/>
              </a:pPr>
              <a:r>
                <a:rPr kumimoji="1" lang="en-US" altLang="zh-CN" sz="2400" b="1" dirty="0" smtClean="0">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a:t>
              </a:r>
            </a:p>
            <a:p>
              <a:pPr eaLnBrk="0" hangingPunct="0">
                <a:defRPr/>
              </a:pP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 </a:t>
              </a:r>
            </a:p>
            <a:p>
              <a:pPr eaLnBrk="0" hangingPunct="0">
                <a:defRPr/>
              </a:pPr>
              <a:r>
                <a:rPr kumimoji="1" lang="en-US" altLang="zh-CN" sz="2400" b="1" dirty="0">
                  <a:solidFill>
                    <a:srgbClr val="040404"/>
                  </a:solidFill>
                  <a:effectLst>
                    <a:outerShdw blurRad="38100" dist="38100" dir="2700000" algn="tl">
                      <a:srgbClr val="C0C0C0"/>
                    </a:outerShdw>
                  </a:effectLst>
                  <a:latin typeface="Times New Roman" pitchFamily="18" charset="0"/>
                </a:rPr>
                <a:t>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a:t>
              </a:r>
            </a:p>
            <a:p>
              <a:pPr eaLnBrk="0" hangingPunct="0">
                <a:defRPr/>
              </a:pP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a:t>
              </a:r>
            </a:p>
          </p:txBody>
        </p:sp>
        <p:sp>
          <p:nvSpPr>
            <p:cNvPr id="31" name="Line 7"/>
            <p:cNvSpPr>
              <a:spLocks noChangeShapeType="1"/>
            </p:cNvSpPr>
            <p:nvPr/>
          </p:nvSpPr>
          <p:spPr bwMode="auto">
            <a:xfrm flipV="1">
              <a:off x="552" y="1892"/>
              <a:ext cx="1605"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2" name="Line 8"/>
            <p:cNvSpPr>
              <a:spLocks noChangeShapeType="1"/>
            </p:cNvSpPr>
            <p:nvPr/>
          </p:nvSpPr>
          <p:spPr bwMode="auto">
            <a:xfrm>
              <a:off x="531" y="2860"/>
              <a:ext cx="1515"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3" name="Line 9"/>
            <p:cNvSpPr>
              <a:spLocks noChangeShapeType="1"/>
            </p:cNvSpPr>
            <p:nvPr/>
          </p:nvSpPr>
          <p:spPr bwMode="auto">
            <a:xfrm>
              <a:off x="516" y="1551"/>
              <a:ext cx="1611" cy="1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4" name="Line 10"/>
            <p:cNvSpPr>
              <a:spLocks noChangeShapeType="1"/>
            </p:cNvSpPr>
            <p:nvPr/>
          </p:nvSpPr>
          <p:spPr bwMode="auto">
            <a:xfrm flipH="1">
              <a:off x="1536" y="1554"/>
              <a:ext cx="10" cy="1299"/>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35" name="Text Box 11"/>
            <p:cNvSpPr txBox="1">
              <a:spLocks noChangeArrowheads="1"/>
            </p:cNvSpPr>
            <p:nvPr/>
          </p:nvSpPr>
          <p:spPr bwMode="auto">
            <a:xfrm>
              <a:off x="479" y="1280"/>
              <a:ext cx="1742" cy="252"/>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zh-CN" altLang="en-US" sz="2000" b="1" dirty="0">
                  <a:solidFill>
                    <a:srgbClr val="800000"/>
                  </a:solidFill>
                  <a:latin typeface="Times New Roman" pitchFamily="18" charset="0"/>
                </a:rPr>
                <a:t>异或逻辑真值表</a:t>
              </a:r>
            </a:p>
          </p:txBody>
        </p:sp>
      </p:grpSp>
      <p:grpSp>
        <p:nvGrpSpPr>
          <p:cNvPr id="9" name="组合 8"/>
          <p:cNvGrpSpPr/>
          <p:nvPr/>
        </p:nvGrpSpPr>
        <p:grpSpPr>
          <a:xfrm>
            <a:off x="1882682" y="1980957"/>
            <a:ext cx="2736851" cy="2785008"/>
            <a:chOff x="2002154" y="2304772"/>
            <a:chExt cx="2736851" cy="2785008"/>
          </a:xfrm>
        </p:grpSpPr>
        <p:sp>
          <p:nvSpPr>
            <p:cNvPr id="37" name="Text Box 17"/>
            <p:cNvSpPr txBox="1">
              <a:spLocks noChangeArrowheads="1"/>
            </p:cNvSpPr>
            <p:nvPr/>
          </p:nvSpPr>
          <p:spPr bwMode="auto">
            <a:xfrm>
              <a:off x="2002154" y="2304772"/>
              <a:ext cx="2736851" cy="461963"/>
            </a:xfrm>
            <a:prstGeom prst="rect">
              <a:avLst/>
            </a:prstGeom>
            <a:noFill/>
            <a:ln w="9525">
              <a:noFill/>
              <a:miter lim="800000"/>
              <a:headEnd/>
              <a:tailEnd/>
            </a:ln>
          </p:spPr>
          <p:txBody>
            <a:bodyPr anchor="ctr">
              <a:spAutoFit/>
            </a:bodyPr>
            <a:lstStyle/>
            <a:p>
              <a:pPr algn="ctr"/>
              <a:r>
                <a:rPr kumimoji="1" lang="zh-CN" altLang="en-US" sz="2400" b="1" dirty="0">
                  <a:latin typeface="Times New Roman" pitchFamily="18" charset="0"/>
                </a:rPr>
                <a:t>异或门逻辑符号</a:t>
              </a:r>
              <a:endParaRPr kumimoji="1" lang="zh-CN" altLang="en-US" sz="4000" dirty="0">
                <a:latin typeface="Times New Roman" pitchFamily="18" charset="0"/>
              </a:endParaRPr>
            </a:p>
          </p:txBody>
        </p:sp>
        <p:sp>
          <p:nvSpPr>
            <p:cNvPr id="38" name="Rectangle 18"/>
            <p:cNvSpPr>
              <a:spLocks noChangeArrowheads="1"/>
            </p:cNvSpPr>
            <p:nvPr/>
          </p:nvSpPr>
          <p:spPr bwMode="auto">
            <a:xfrm>
              <a:off x="2135346" y="2309339"/>
              <a:ext cx="2506663" cy="2780441"/>
            </a:xfrm>
            <a:prstGeom prst="rect">
              <a:avLst/>
            </a:prstGeom>
            <a:noFill/>
            <a:ln w="19050" cmpd="thickThin">
              <a:solidFill>
                <a:srgbClr val="170A8E"/>
              </a:solidFill>
              <a:miter lim="800000"/>
              <a:headEnd/>
              <a:tailEnd/>
            </a:ln>
          </p:spPr>
          <p:txBody>
            <a:bodyPr wrap="none" anchor="ctr"/>
            <a:lstStyle/>
            <a:p>
              <a:endParaRPr lang="zh-CN" altLang="en-US"/>
            </a:p>
          </p:txBody>
        </p:sp>
        <p:grpSp>
          <p:nvGrpSpPr>
            <p:cNvPr id="39" name="Group 19"/>
            <p:cNvGrpSpPr>
              <a:grpSpLocks/>
            </p:cNvGrpSpPr>
            <p:nvPr/>
          </p:nvGrpSpPr>
          <p:grpSpPr bwMode="auto">
            <a:xfrm>
              <a:off x="2310922" y="3544876"/>
              <a:ext cx="2119313" cy="766763"/>
              <a:chOff x="3462" y="2727"/>
              <a:chExt cx="1335" cy="483"/>
            </a:xfrm>
          </p:grpSpPr>
          <p:grpSp>
            <p:nvGrpSpPr>
              <p:cNvPr id="56" name="Group 20"/>
              <p:cNvGrpSpPr>
                <a:grpSpLocks/>
              </p:cNvGrpSpPr>
              <p:nvPr/>
            </p:nvGrpSpPr>
            <p:grpSpPr bwMode="auto">
              <a:xfrm>
                <a:off x="3462" y="2727"/>
                <a:ext cx="1335" cy="483"/>
                <a:chOff x="933" y="3222"/>
                <a:chExt cx="1335" cy="483"/>
              </a:xfrm>
            </p:grpSpPr>
            <p:sp>
              <p:nvSpPr>
                <p:cNvPr id="58" name="Text Box 21"/>
                <p:cNvSpPr txBox="1">
                  <a:spLocks noChangeArrowheads="1"/>
                </p:cNvSpPr>
                <p:nvPr/>
              </p:nvSpPr>
              <p:spPr bwMode="auto">
                <a:xfrm>
                  <a:off x="1971" y="3330"/>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59" name="Text Box 22"/>
                <p:cNvSpPr txBox="1">
                  <a:spLocks noChangeArrowheads="1"/>
                </p:cNvSpPr>
                <p:nvPr/>
              </p:nvSpPr>
              <p:spPr bwMode="auto">
                <a:xfrm>
                  <a:off x="945" y="3222"/>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60" name="Text Box 23"/>
                <p:cNvSpPr txBox="1">
                  <a:spLocks noChangeArrowheads="1"/>
                </p:cNvSpPr>
                <p:nvPr/>
              </p:nvSpPr>
              <p:spPr bwMode="auto">
                <a:xfrm>
                  <a:off x="933" y="3417"/>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grpSp>
              <p:nvGrpSpPr>
                <p:cNvPr id="61" name="Group 24"/>
                <p:cNvGrpSpPr>
                  <a:grpSpLocks/>
                </p:cNvGrpSpPr>
                <p:nvPr/>
              </p:nvGrpSpPr>
              <p:grpSpPr bwMode="auto">
                <a:xfrm>
                  <a:off x="1404" y="3339"/>
                  <a:ext cx="330" cy="249"/>
                  <a:chOff x="1404" y="3312"/>
                  <a:chExt cx="330" cy="330"/>
                </a:xfrm>
              </p:grpSpPr>
              <p:sp>
                <p:nvSpPr>
                  <p:cNvPr id="66" name="Freeform 25"/>
                  <p:cNvSpPr>
                    <a:spLocks/>
                  </p:cNvSpPr>
                  <p:nvPr/>
                </p:nvSpPr>
                <p:spPr bwMode="auto">
                  <a:xfrm>
                    <a:off x="1404" y="3312"/>
                    <a:ext cx="324" cy="162"/>
                  </a:xfrm>
                  <a:custGeom>
                    <a:avLst/>
                    <a:gdLst>
                      <a:gd name="T0" fmla="*/ 0 w 405"/>
                      <a:gd name="T1" fmla="*/ 0 h 198"/>
                      <a:gd name="T2" fmla="*/ 122 w 405"/>
                      <a:gd name="T3" fmla="*/ 32 h 198"/>
                      <a:gd name="T4" fmla="*/ 166 w 405"/>
                      <a:gd name="T5" fmla="*/ 89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67" name="Freeform 26"/>
                  <p:cNvSpPr>
                    <a:spLocks/>
                  </p:cNvSpPr>
                  <p:nvPr/>
                </p:nvSpPr>
                <p:spPr bwMode="auto">
                  <a:xfrm flipV="1">
                    <a:off x="1410" y="3480"/>
                    <a:ext cx="324" cy="162"/>
                  </a:xfrm>
                  <a:custGeom>
                    <a:avLst/>
                    <a:gdLst>
                      <a:gd name="T0" fmla="*/ 0 w 405"/>
                      <a:gd name="T1" fmla="*/ 0 h 198"/>
                      <a:gd name="T2" fmla="*/ 122 w 405"/>
                      <a:gd name="T3" fmla="*/ 32 h 198"/>
                      <a:gd name="T4" fmla="*/ 166 w 405"/>
                      <a:gd name="T5" fmla="*/ 89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p:spPr>
                <p:txBody>
                  <a:bodyPr wrap="none"/>
                  <a:lstStyle/>
                  <a:p>
                    <a:endParaRPr lang="zh-CN" altLang="en-US"/>
                  </a:p>
                </p:txBody>
              </p:sp>
            </p:grpSp>
            <p:sp>
              <p:nvSpPr>
                <p:cNvPr id="62" name="Freeform 27"/>
                <p:cNvSpPr>
                  <a:spLocks/>
                </p:cNvSpPr>
                <p:nvPr/>
              </p:nvSpPr>
              <p:spPr bwMode="auto">
                <a:xfrm>
                  <a:off x="1386" y="3339"/>
                  <a:ext cx="65" cy="252"/>
                </a:xfrm>
                <a:custGeom>
                  <a:avLst/>
                  <a:gdLst>
                    <a:gd name="T0" fmla="*/ 0 w 56"/>
                    <a:gd name="T1" fmla="*/ 0 h 252"/>
                    <a:gd name="T2" fmla="*/ 99 w 56"/>
                    <a:gd name="T3" fmla="*/ 135 h 252"/>
                    <a:gd name="T4" fmla="*/ 16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63" name="Line 28"/>
                <p:cNvSpPr>
                  <a:spLocks noChangeShapeType="1"/>
                </p:cNvSpPr>
                <p:nvPr/>
              </p:nvSpPr>
              <p:spPr bwMode="auto">
                <a:xfrm>
                  <a:off x="1749" y="3477"/>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4" name="Line 29"/>
                <p:cNvSpPr>
                  <a:spLocks noChangeShapeType="1"/>
                </p:cNvSpPr>
                <p:nvPr/>
              </p:nvSpPr>
              <p:spPr bwMode="auto">
                <a:xfrm>
                  <a:off x="1170" y="3546"/>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5" name="Line 30"/>
                <p:cNvSpPr>
                  <a:spLocks noChangeShapeType="1"/>
                </p:cNvSpPr>
                <p:nvPr/>
              </p:nvSpPr>
              <p:spPr bwMode="auto">
                <a:xfrm>
                  <a:off x="1167" y="3399"/>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57" name="Freeform 31"/>
              <p:cNvSpPr>
                <a:spLocks/>
              </p:cNvSpPr>
              <p:nvPr/>
            </p:nvSpPr>
            <p:spPr bwMode="auto">
              <a:xfrm>
                <a:off x="3879" y="2862"/>
                <a:ext cx="63" cy="234"/>
              </a:xfrm>
              <a:custGeom>
                <a:avLst/>
                <a:gdLst>
                  <a:gd name="T0" fmla="*/ 0 w 63"/>
                  <a:gd name="T1" fmla="*/ 0 h 234"/>
                  <a:gd name="T2" fmla="*/ 63 w 63"/>
                  <a:gd name="T3" fmla="*/ 117 h 234"/>
                  <a:gd name="T4" fmla="*/ 0 w 63"/>
                  <a:gd name="T5" fmla="*/ 234 h 234"/>
                  <a:gd name="T6" fmla="*/ 0 60000 65536"/>
                  <a:gd name="T7" fmla="*/ 0 60000 65536"/>
                  <a:gd name="T8" fmla="*/ 0 60000 65536"/>
                  <a:gd name="T9" fmla="*/ 0 w 63"/>
                  <a:gd name="T10" fmla="*/ 0 h 234"/>
                  <a:gd name="T11" fmla="*/ 63 w 63"/>
                  <a:gd name="T12" fmla="*/ 234 h 234"/>
                </a:gdLst>
                <a:ahLst/>
                <a:cxnLst>
                  <a:cxn ang="T6">
                    <a:pos x="T0" y="T1"/>
                  </a:cxn>
                  <a:cxn ang="T7">
                    <a:pos x="T2" y="T3"/>
                  </a:cxn>
                  <a:cxn ang="T8">
                    <a:pos x="T4" y="T5"/>
                  </a:cxn>
                </a:cxnLst>
                <a:rect l="T9" t="T10" r="T11" b="T12"/>
                <a:pathLst>
                  <a:path w="63" h="234">
                    <a:moveTo>
                      <a:pt x="0" y="0"/>
                    </a:moveTo>
                    <a:cubicBezTo>
                      <a:pt x="31" y="39"/>
                      <a:pt x="63" y="78"/>
                      <a:pt x="63" y="117"/>
                    </a:cubicBezTo>
                    <a:cubicBezTo>
                      <a:pt x="63" y="156"/>
                      <a:pt x="31" y="195"/>
                      <a:pt x="0" y="234"/>
                    </a:cubicBezTo>
                  </a:path>
                </a:pathLst>
              </a:custGeom>
              <a:noFill/>
              <a:ln w="28575" cap="sq">
                <a:solidFill>
                  <a:schemeClr val="tx1"/>
                </a:solidFill>
                <a:round/>
                <a:headEnd type="none" w="sm" len="sm"/>
                <a:tailEnd type="none" w="sm" len="sm"/>
              </a:ln>
            </p:spPr>
            <p:txBody>
              <a:bodyPr wrap="none"/>
              <a:lstStyle/>
              <a:p>
                <a:endParaRPr lang="zh-CN" altLang="en-US"/>
              </a:p>
            </p:txBody>
          </p:sp>
        </p:grpSp>
        <p:grpSp>
          <p:nvGrpSpPr>
            <p:cNvPr id="40" name="Group 32"/>
            <p:cNvGrpSpPr>
              <a:grpSpLocks/>
            </p:cNvGrpSpPr>
            <p:nvPr/>
          </p:nvGrpSpPr>
          <p:grpSpPr bwMode="auto">
            <a:xfrm>
              <a:off x="2323623" y="2816861"/>
              <a:ext cx="1919288" cy="776288"/>
              <a:chOff x="2955" y="1944"/>
              <a:chExt cx="1209" cy="489"/>
            </a:xfrm>
          </p:grpSpPr>
          <p:sp>
            <p:nvSpPr>
              <p:cNvPr id="49" name="Text Box 33"/>
              <p:cNvSpPr txBox="1">
                <a:spLocks noChangeArrowheads="1"/>
              </p:cNvSpPr>
              <p:nvPr/>
            </p:nvSpPr>
            <p:spPr bwMode="auto">
              <a:xfrm>
                <a:off x="3402" y="2061"/>
                <a:ext cx="306" cy="268"/>
              </a:xfrm>
              <a:prstGeom prst="rect">
                <a:avLst/>
              </a:prstGeom>
              <a:noFill/>
              <a:ln w="28575" cap="sq">
                <a:solidFill>
                  <a:schemeClr val="tx1"/>
                </a:solidFill>
                <a:miter lim="800000"/>
                <a:headEnd type="none" w="sm" len="sm"/>
                <a:tailEnd type="none" w="sm" len="sm"/>
              </a:ln>
            </p:spPr>
            <p:txBody>
              <a:bodyPr>
                <a:spAutoFit/>
              </a:bodyPr>
              <a:lstStyle/>
              <a:p>
                <a:pPr>
                  <a:spcBef>
                    <a:spcPct val="50000"/>
                  </a:spcBef>
                </a:pPr>
                <a:r>
                  <a:rPr kumimoji="1" lang="en-US" altLang="zh-CN" sz="2000" dirty="0">
                    <a:solidFill>
                      <a:srgbClr val="FF0000"/>
                    </a:solidFill>
                    <a:latin typeface="Times New Roman" pitchFamily="18" charset="0"/>
                  </a:rPr>
                  <a:t>=1</a:t>
                </a:r>
              </a:p>
            </p:txBody>
          </p:sp>
          <p:sp>
            <p:nvSpPr>
              <p:cNvPr id="50" name="Line 34"/>
              <p:cNvSpPr>
                <a:spLocks noChangeShapeType="1"/>
              </p:cNvSpPr>
              <p:nvPr/>
            </p:nvSpPr>
            <p:spPr bwMode="auto">
              <a:xfrm>
                <a:off x="3186" y="2142"/>
                <a:ext cx="2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1" name="Line 35"/>
              <p:cNvSpPr>
                <a:spLocks noChangeShapeType="1"/>
              </p:cNvSpPr>
              <p:nvPr/>
            </p:nvSpPr>
            <p:spPr bwMode="auto">
              <a:xfrm>
                <a:off x="3174" y="2256"/>
                <a:ext cx="2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2" name="Line 36"/>
              <p:cNvSpPr>
                <a:spLocks noChangeShapeType="1"/>
              </p:cNvSpPr>
              <p:nvPr/>
            </p:nvSpPr>
            <p:spPr bwMode="auto">
              <a:xfrm>
                <a:off x="3720" y="2199"/>
                <a:ext cx="2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3" name="Text Box 37"/>
              <p:cNvSpPr txBox="1">
                <a:spLocks noChangeArrowheads="1"/>
              </p:cNvSpPr>
              <p:nvPr/>
            </p:nvSpPr>
            <p:spPr bwMode="auto">
              <a:xfrm>
                <a:off x="2979" y="1944"/>
                <a:ext cx="243"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54" name="Text Box 38"/>
              <p:cNvSpPr txBox="1">
                <a:spLocks noChangeArrowheads="1"/>
              </p:cNvSpPr>
              <p:nvPr/>
            </p:nvSpPr>
            <p:spPr bwMode="auto">
              <a:xfrm>
                <a:off x="3921" y="2040"/>
                <a:ext cx="243"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55" name="Text Box 39"/>
              <p:cNvSpPr txBox="1">
                <a:spLocks noChangeArrowheads="1"/>
              </p:cNvSpPr>
              <p:nvPr/>
            </p:nvSpPr>
            <p:spPr bwMode="auto">
              <a:xfrm>
                <a:off x="2955" y="2145"/>
                <a:ext cx="243"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grpSp>
        <p:grpSp>
          <p:nvGrpSpPr>
            <p:cNvPr id="8" name="组合 7"/>
            <p:cNvGrpSpPr/>
            <p:nvPr/>
          </p:nvGrpSpPr>
          <p:grpSpPr>
            <a:xfrm>
              <a:off x="2319161" y="4313492"/>
              <a:ext cx="1919289" cy="776288"/>
              <a:chOff x="2801986" y="5156872"/>
              <a:chExt cx="1919289" cy="776288"/>
            </a:xfrm>
          </p:grpSpPr>
          <p:sp>
            <p:nvSpPr>
              <p:cNvPr id="47" name="Text Box 46"/>
              <p:cNvSpPr txBox="1">
                <a:spLocks noChangeArrowheads="1"/>
              </p:cNvSpPr>
              <p:nvPr/>
            </p:nvSpPr>
            <p:spPr bwMode="auto">
              <a:xfrm>
                <a:off x="2801986" y="5475960"/>
                <a:ext cx="385763"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grpSp>
            <p:nvGrpSpPr>
              <p:cNvPr id="5" name="组合 4"/>
              <p:cNvGrpSpPr/>
              <p:nvPr/>
            </p:nvGrpSpPr>
            <p:grpSpPr>
              <a:xfrm>
                <a:off x="2840086" y="5156872"/>
                <a:ext cx="1881189" cy="642938"/>
                <a:chOff x="2840086" y="5156872"/>
                <a:chExt cx="1881189" cy="642938"/>
              </a:xfrm>
            </p:grpSpPr>
            <p:sp>
              <p:nvSpPr>
                <p:cNvPr id="41" name="Text Box 40"/>
                <p:cNvSpPr txBox="1">
                  <a:spLocks noChangeArrowheads="1"/>
                </p:cNvSpPr>
                <p:nvPr/>
              </p:nvSpPr>
              <p:spPr bwMode="auto">
                <a:xfrm>
                  <a:off x="3524299" y="5314035"/>
                  <a:ext cx="501650" cy="485775"/>
                </a:xfrm>
                <a:prstGeom prst="rect">
                  <a:avLst/>
                </a:prstGeom>
                <a:noFill/>
                <a:ln w="28575" cap="sq">
                  <a:solidFill>
                    <a:schemeClr val="tx1"/>
                  </a:solidFill>
                  <a:miter lim="800000"/>
                  <a:headEnd type="none" w="sm" len="sm"/>
                  <a:tailEnd type="none" w="sm" len="sm"/>
                </a:ln>
              </p:spPr>
              <p:txBody>
                <a:bodyPr>
                  <a:spAutoFit/>
                </a:bodyPr>
                <a:lstStyle/>
                <a:p>
                  <a:pPr algn="ctr">
                    <a:spcBef>
                      <a:spcPct val="50000"/>
                    </a:spcBef>
                  </a:pPr>
                  <a:endParaRPr kumimoji="1" lang="zh-CN" altLang="zh-CN" b="1"/>
                </a:p>
              </p:txBody>
            </p:sp>
            <p:sp>
              <p:nvSpPr>
                <p:cNvPr id="42" name="Line 41"/>
                <p:cNvSpPr>
                  <a:spLocks noChangeShapeType="1"/>
                </p:cNvSpPr>
                <p:nvPr/>
              </p:nvSpPr>
              <p:spPr bwMode="auto">
                <a:xfrm>
                  <a:off x="3168699" y="5471197"/>
                  <a:ext cx="342900"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43" name="Line 42"/>
                <p:cNvSpPr>
                  <a:spLocks noChangeShapeType="1"/>
                </p:cNvSpPr>
                <p:nvPr/>
              </p:nvSpPr>
              <p:spPr bwMode="auto">
                <a:xfrm>
                  <a:off x="3149649" y="5652172"/>
                  <a:ext cx="342900"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44" name="Line 43"/>
                <p:cNvSpPr>
                  <a:spLocks noChangeShapeType="1"/>
                </p:cNvSpPr>
                <p:nvPr/>
              </p:nvSpPr>
              <p:spPr bwMode="auto">
                <a:xfrm>
                  <a:off x="4029124" y="5561685"/>
                  <a:ext cx="342900"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45" name="Text Box 44"/>
                <p:cNvSpPr txBox="1">
                  <a:spLocks noChangeArrowheads="1"/>
                </p:cNvSpPr>
                <p:nvPr/>
              </p:nvSpPr>
              <p:spPr bwMode="auto">
                <a:xfrm>
                  <a:off x="2840086" y="5156872"/>
                  <a:ext cx="385763"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46" name="Text Box 45"/>
                <p:cNvSpPr txBox="1">
                  <a:spLocks noChangeArrowheads="1"/>
                </p:cNvSpPr>
                <p:nvPr/>
              </p:nvSpPr>
              <p:spPr bwMode="auto">
                <a:xfrm>
                  <a:off x="4335512" y="5309272"/>
                  <a:ext cx="385763"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48" name="Text Box 47"/>
                <p:cNvSpPr txBox="1">
                  <a:spLocks noChangeArrowheads="1"/>
                </p:cNvSpPr>
                <p:nvPr/>
              </p:nvSpPr>
              <p:spPr bwMode="auto">
                <a:xfrm>
                  <a:off x="3449687" y="5279110"/>
                  <a:ext cx="647700" cy="519113"/>
                </a:xfrm>
                <a:prstGeom prst="rect">
                  <a:avLst/>
                </a:prstGeom>
                <a:noFill/>
                <a:ln w="38100" algn="ctr">
                  <a:noFill/>
                  <a:miter lim="800000"/>
                  <a:headEnd/>
                  <a:tailEnd/>
                </a:ln>
              </p:spPr>
              <p:txBody>
                <a:bodyPr>
                  <a:spAutoFit/>
                </a:bodyPr>
                <a:lstStyle/>
                <a:p>
                  <a:pPr algn="ctr">
                    <a:spcBef>
                      <a:spcPct val="50000"/>
                    </a:spcBef>
                  </a:pPr>
                  <a:r>
                    <a:rPr lang="en-US" altLang="zh-CN" sz="2800" b="1"/>
                    <a:t>⊕</a:t>
                  </a:r>
                </a:p>
              </p:txBody>
            </p:sp>
          </p:grpSp>
        </p:grpSp>
      </p:grpSp>
      <p:sp>
        <p:nvSpPr>
          <p:cNvPr id="68" name="Text Box 2"/>
          <p:cNvSpPr txBox="1">
            <a:spLocks noChangeArrowheads="1"/>
          </p:cNvSpPr>
          <p:nvPr/>
        </p:nvSpPr>
        <p:spPr bwMode="auto">
          <a:xfrm>
            <a:off x="530308" y="5012991"/>
            <a:ext cx="3972173" cy="720197"/>
          </a:xfrm>
          <a:prstGeom prst="rect">
            <a:avLst/>
          </a:prstGeom>
          <a:noFill/>
          <a:ln w="9525">
            <a:noFill/>
            <a:miter lim="800000"/>
            <a:headEnd/>
            <a:tailEnd/>
          </a:ln>
          <a:effectLst/>
        </p:spPr>
        <p:txBody>
          <a:bodyPr wrap="square">
            <a:spAutoFit/>
          </a:bodyPr>
          <a:lstStyle/>
          <a:p>
            <a:pPr>
              <a:lnSpc>
                <a:spcPct val="60000"/>
              </a:lnSpc>
              <a:spcBef>
                <a:spcPct val="50000"/>
              </a:spcBef>
              <a:defRPr/>
            </a:pPr>
            <a:r>
              <a:rPr lang="zh-CN" altLang="en-US" sz="2400" b="1" dirty="0">
                <a:effectLst>
                  <a:outerShdw blurRad="38100" dist="38100" dir="2700000" algn="tl">
                    <a:srgbClr val="C0C0C0"/>
                  </a:outerShdw>
                </a:effectLst>
                <a:latin typeface="宋体" pitchFamily="2" charset="-122"/>
              </a:rPr>
              <a:t>异或逻辑功能口诀：</a:t>
            </a:r>
          </a:p>
          <a:p>
            <a:pPr>
              <a:lnSpc>
                <a:spcPct val="60000"/>
              </a:lnSpc>
              <a:spcBef>
                <a:spcPct val="50000"/>
              </a:spcBef>
              <a:defRPr/>
            </a:pPr>
            <a:r>
              <a:rPr lang="zh-CN" altLang="en-US" sz="2400" b="1" dirty="0">
                <a:solidFill>
                  <a:srgbClr val="FF3300"/>
                </a:solidFill>
                <a:effectLst>
                  <a:outerShdw blurRad="38100" dist="38100" dir="2700000" algn="tl">
                    <a:srgbClr val="C0C0C0"/>
                  </a:outerShdw>
                </a:effectLst>
                <a:latin typeface="宋体" pitchFamily="2" charset="-122"/>
              </a:rPr>
              <a:t>    </a:t>
            </a:r>
            <a:r>
              <a:rPr lang="zh-CN" altLang="en-US" sz="2400" b="1" dirty="0" smtClean="0">
                <a:solidFill>
                  <a:srgbClr val="FF3300"/>
                </a:solidFill>
                <a:effectLst>
                  <a:outerShdw blurRad="38100" dist="38100" dir="2700000" algn="tl">
                    <a:srgbClr val="C0C0C0"/>
                  </a:outerShdw>
                </a:effectLst>
                <a:latin typeface="宋体" pitchFamily="2" charset="-122"/>
              </a:rPr>
              <a:t>同</a:t>
            </a:r>
            <a:r>
              <a:rPr lang="zh-CN" altLang="en-US" sz="2400" b="1" dirty="0">
                <a:solidFill>
                  <a:srgbClr val="FF3300"/>
                </a:solidFill>
                <a:effectLst>
                  <a:outerShdw blurRad="38100" dist="38100" dir="2700000" algn="tl">
                    <a:srgbClr val="C0C0C0"/>
                  </a:outerShdw>
                </a:effectLst>
                <a:latin typeface="宋体" pitchFamily="2" charset="-122"/>
              </a:rPr>
              <a:t>为“</a:t>
            </a:r>
            <a:r>
              <a:rPr lang="en-US" altLang="zh-CN" sz="2400" b="1" dirty="0">
                <a:solidFill>
                  <a:srgbClr val="FF3300"/>
                </a:solidFill>
                <a:effectLst>
                  <a:outerShdw blurRad="38100" dist="38100" dir="2700000" algn="tl">
                    <a:srgbClr val="C0C0C0"/>
                  </a:outerShdw>
                </a:effectLst>
                <a:latin typeface="宋体" pitchFamily="2" charset="-122"/>
              </a:rPr>
              <a:t>0”</a:t>
            </a:r>
            <a:r>
              <a:rPr lang="zh-CN" altLang="en-US" sz="2400" b="1" dirty="0" smtClean="0">
                <a:solidFill>
                  <a:srgbClr val="FF3300"/>
                </a:solidFill>
                <a:effectLst>
                  <a:outerShdw blurRad="38100" dist="38100" dir="2700000" algn="tl">
                    <a:srgbClr val="C0C0C0"/>
                  </a:outerShdw>
                </a:effectLst>
                <a:latin typeface="宋体" pitchFamily="2" charset="-122"/>
              </a:rPr>
              <a:t>；异</a:t>
            </a:r>
            <a:r>
              <a:rPr lang="zh-CN" altLang="en-US" sz="2400" b="1" dirty="0">
                <a:solidFill>
                  <a:srgbClr val="FF3300"/>
                </a:solidFill>
                <a:effectLst>
                  <a:outerShdw blurRad="38100" dist="38100" dir="2700000" algn="tl">
                    <a:srgbClr val="C0C0C0"/>
                  </a:outerShdw>
                </a:effectLst>
                <a:latin typeface="宋体" pitchFamily="2" charset="-122"/>
              </a:rPr>
              <a:t>为“</a:t>
            </a:r>
            <a:r>
              <a:rPr lang="en-US" altLang="zh-CN" sz="2400" b="1" dirty="0">
                <a:solidFill>
                  <a:srgbClr val="FF3300"/>
                </a:solidFill>
                <a:effectLst>
                  <a:outerShdw blurRad="38100" dist="38100" dir="2700000" algn="tl">
                    <a:srgbClr val="C0C0C0"/>
                  </a:outerShdw>
                </a:effectLst>
                <a:latin typeface="宋体" pitchFamily="2" charset="-122"/>
              </a:rPr>
              <a:t>1”</a:t>
            </a:r>
            <a:r>
              <a:rPr lang="zh-CN" altLang="en-US" sz="2400" b="1" dirty="0">
                <a:solidFill>
                  <a:srgbClr val="FF3300"/>
                </a:solidFill>
                <a:effectLst>
                  <a:outerShdw blurRad="38100" dist="38100" dir="2700000" algn="tl">
                    <a:srgbClr val="C0C0C0"/>
                  </a:outerShdw>
                </a:effectLst>
                <a:latin typeface="宋体" pitchFamily="2" charset="-122"/>
              </a:rPr>
              <a:t>。</a:t>
            </a:r>
            <a:r>
              <a:rPr lang="zh-CN" altLang="en-US" sz="2400" dirty="0">
                <a:latin typeface="宋体" pitchFamily="2" charset="-122"/>
              </a:rPr>
              <a:t> </a:t>
            </a:r>
          </a:p>
        </p:txBody>
      </p:sp>
      <p:grpSp>
        <p:nvGrpSpPr>
          <p:cNvPr id="69" name="Group 5"/>
          <p:cNvGrpSpPr>
            <a:grpSpLocks/>
          </p:cNvGrpSpPr>
          <p:nvPr/>
        </p:nvGrpSpPr>
        <p:grpSpPr bwMode="auto">
          <a:xfrm>
            <a:off x="4590223" y="2060989"/>
            <a:ext cx="1989138" cy="2541588"/>
            <a:chOff x="470" y="1276"/>
            <a:chExt cx="1253" cy="1601"/>
          </a:xfrm>
        </p:grpSpPr>
        <p:sp>
          <p:nvSpPr>
            <p:cNvPr id="70" name="Text Box 6"/>
            <p:cNvSpPr txBox="1">
              <a:spLocks noChangeArrowheads="1"/>
            </p:cNvSpPr>
            <p:nvPr/>
          </p:nvSpPr>
          <p:spPr bwMode="auto">
            <a:xfrm>
              <a:off x="531" y="1539"/>
              <a:ext cx="1166" cy="1338"/>
            </a:xfrm>
            <a:prstGeom prst="rect">
              <a:avLst/>
            </a:prstGeom>
            <a:noFill/>
            <a:ln w="12700" cap="sq">
              <a:noFill/>
              <a:miter lim="800000"/>
              <a:headEnd type="none" w="sm" len="sm"/>
              <a:tailEnd type="none" w="sm" len="sm"/>
            </a:ln>
            <a:effectLst/>
          </p:spPr>
          <p:txBody>
            <a:bodyPr wrap="square">
              <a:spAutoFit/>
            </a:bodyPr>
            <a:lstStyle/>
            <a:p>
              <a:pPr>
                <a:spcBef>
                  <a:spcPct val="50000"/>
                </a:spcBef>
                <a:defRPr/>
              </a:pPr>
              <a:r>
                <a:rPr kumimoji="1" lang="en-US" altLang="zh-CN" sz="2000" b="1" dirty="0" smtClean="0">
                  <a:effectLst>
                    <a:outerShdw blurRad="38100" dist="38100" dir="2700000" algn="tl">
                      <a:srgbClr val="C0C0C0"/>
                    </a:outerShdw>
                  </a:effectLst>
                  <a:latin typeface="Times New Roman" pitchFamily="18" charset="0"/>
                </a:rPr>
                <a:t>  </a:t>
              </a:r>
              <a:r>
                <a:rPr kumimoji="1" lang="en-US" altLang="zh-CN" sz="2400" b="1" dirty="0">
                  <a:solidFill>
                    <a:srgbClr val="FF0000"/>
                  </a:solidFill>
                  <a:effectLst>
                    <a:outerShdw blurRad="38100" dist="38100" dir="2700000" algn="tl">
                      <a:srgbClr val="C0C0C0"/>
                    </a:outerShdw>
                  </a:effectLst>
                  <a:latin typeface="Times New Roman" pitchFamily="18" charset="0"/>
                </a:rPr>
                <a:t>A  </a:t>
              </a:r>
              <a:r>
                <a:rPr kumimoji="1" lang="en-US" altLang="zh-CN" sz="2400" b="1" dirty="0" smtClean="0">
                  <a:solidFill>
                    <a:srgbClr val="FF0000"/>
                  </a:solidFill>
                  <a:effectLst>
                    <a:outerShdw blurRad="38100" dist="38100" dir="2700000" algn="tl">
                      <a:srgbClr val="C0C0C0"/>
                    </a:outerShdw>
                  </a:effectLst>
                  <a:latin typeface="Times New Roman" pitchFamily="18" charset="0"/>
                </a:rPr>
                <a:t>  </a:t>
              </a:r>
              <a:r>
                <a:rPr kumimoji="1" lang="en-US" altLang="zh-CN" sz="2400" b="1" dirty="0">
                  <a:solidFill>
                    <a:srgbClr val="FF0000"/>
                  </a:solidFill>
                  <a:effectLst>
                    <a:outerShdw blurRad="38100" dist="38100" dir="2700000" algn="tl">
                      <a:srgbClr val="C0C0C0"/>
                    </a:outerShdw>
                  </a:effectLst>
                  <a:latin typeface="Times New Roman" pitchFamily="18" charset="0"/>
                </a:rPr>
                <a:t>B   </a:t>
              </a:r>
              <a:r>
                <a:rPr kumimoji="1" lang="en-US" altLang="zh-CN" sz="2400" b="1" dirty="0" smtClean="0">
                  <a:solidFill>
                    <a:srgbClr val="FF0000"/>
                  </a:solidFill>
                  <a:effectLst>
                    <a:outerShdw blurRad="38100" dist="38100" dir="2700000" algn="tl">
                      <a:srgbClr val="C0C0C0"/>
                    </a:outerShdw>
                  </a:effectLst>
                  <a:latin typeface="Times New Roman" pitchFamily="18" charset="0"/>
                </a:rPr>
                <a:t>   </a:t>
              </a:r>
              <a:r>
                <a:rPr kumimoji="1" lang="en-US" altLang="zh-CN" sz="2400" b="1" dirty="0">
                  <a:solidFill>
                    <a:srgbClr val="FF0000"/>
                  </a:solidFill>
                  <a:effectLst>
                    <a:outerShdw blurRad="38100" dist="38100" dir="2700000" algn="tl">
                      <a:srgbClr val="C0C0C0"/>
                    </a:outerShdw>
                  </a:effectLst>
                  <a:latin typeface="Times New Roman" pitchFamily="18" charset="0"/>
                </a:rPr>
                <a:t>Y</a:t>
              </a:r>
            </a:p>
            <a:p>
              <a:pPr>
                <a:spcBef>
                  <a:spcPct val="50000"/>
                </a:spcBef>
                <a:defRPr/>
              </a:pPr>
              <a:r>
                <a:rPr kumimoji="1" lang="en-US" altLang="zh-CN" sz="2400" b="1" dirty="0" smtClean="0">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a:t>
              </a:r>
            </a:p>
            <a:p>
              <a:pPr eaLnBrk="0" hangingPunct="0">
                <a:defRPr/>
              </a:pPr>
              <a:r>
                <a:rPr kumimoji="1" lang="en-US" altLang="zh-CN" sz="2400" b="1" dirty="0">
                  <a:solidFill>
                    <a:srgbClr val="040404"/>
                  </a:solidFill>
                  <a:effectLst>
                    <a:outerShdw blurRad="38100" dist="38100" dir="2700000" algn="tl">
                      <a:srgbClr val="C0C0C0"/>
                    </a:outerShdw>
                  </a:effectLst>
                  <a:latin typeface="Times New Roman" pitchFamily="18" charset="0"/>
                </a:rPr>
                <a:t>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 </a:t>
              </a:r>
            </a:p>
            <a:p>
              <a:pPr eaLnBrk="0" hangingPunct="0">
                <a:defRPr/>
              </a:pP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0</a:t>
              </a:r>
            </a:p>
            <a:p>
              <a:pPr eaLnBrk="0" hangingPunct="0">
                <a:defRPr/>
              </a:pPr>
              <a:r>
                <a:rPr kumimoji="1" lang="en-US" altLang="zh-CN" sz="2400" b="1" dirty="0">
                  <a:solidFill>
                    <a:srgbClr val="040404"/>
                  </a:solidFill>
                  <a:effectLst>
                    <a:outerShdw blurRad="38100" dist="38100" dir="2700000" algn="tl">
                      <a:srgbClr val="C0C0C0"/>
                    </a:outerShdw>
                  </a:effectLst>
                  <a:latin typeface="Times New Roman" pitchFamily="18" charset="0"/>
                </a:rPr>
                <a:t>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     </a:t>
              </a:r>
              <a:r>
                <a:rPr kumimoji="1" lang="en-US" altLang="zh-CN" sz="2400" b="1" dirty="0" smtClean="0">
                  <a:solidFill>
                    <a:srgbClr val="040404"/>
                  </a:solidFill>
                  <a:effectLst>
                    <a:outerShdw blurRad="38100" dist="38100" dir="2700000" algn="tl">
                      <a:srgbClr val="C0C0C0"/>
                    </a:outerShdw>
                  </a:effectLst>
                  <a:latin typeface="Times New Roman" pitchFamily="18" charset="0"/>
                </a:rPr>
                <a:t> </a:t>
              </a:r>
              <a:r>
                <a:rPr kumimoji="1" lang="en-US" altLang="zh-CN" sz="2400" b="1" dirty="0">
                  <a:solidFill>
                    <a:srgbClr val="040404"/>
                  </a:solidFill>
                  <a:effectLst>
                    <a:outerShdw blurRad="38100" dist="38100" dir="2700000" algn="tl">
                      <a:srgbClr val="C0C0C0"/>
                    </a:outerShdw>
                  </a:effectLst>
                  <a:latin typeface="Times New Roman" pitchFamily="18" charset="0"/>
                </a:rPr>
                <a:t>1</a:t>
              </a:r>
            </a:p>
          </p:txBody>
        </p:sp>
        <p:sp>
          <p:nvSpPr>
            <p:cNvPr id="71" name="Line 7"/>
            <p:cNvSpPr>
              <a:spLocks noChangeShapeType="1"/>
            </p:cNvSpPr>
            <p:nvPr/>
          </p:nvSpPr>
          <p:spPr bwMode="auto">
            <a:xfrm flipV="1">
              <a:off x="528" y="1863"/>
              <a:ext cx="1114" cy="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72" name="Line 8"/>
            <p:cNvSpPr>
              <a:spLocks noChangeShapeType="1"/>
            </p:cNvSpPr>
            <p:nvPr/>
          </p:nvSpPr>
          <p:spPr bwMode="auto">
            <a:xfrm>
              <a:off x="516" y="2832"/>
              <a:ext cx="1126" cy="0"/>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73" name="Line 9"/>
            <p:cNvSpPr>
              <a:spLocks noChangeShapeType="1"/>
            </p:cNvSpPr>
            <p:nvPr/>
          </p:nvSpPr>
          <p:spPr bwMode="auto">
            <a:xfrm>
              <a:off x="516" y="1551"/>
              <a:ext cx="1126" cy="3"/>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74" name="Line 10"/>
            <p:cNvSpPr>
              <a:spLocks noChangeShapeType="1"/>
            </p:cNvSpPr>
            <p:nvPr/>
          </p:nvSpPr>
          <p:spPr bwMode="auto">
            <a:xfrm>
              <a:off x="1240" y="1554"/>
              <a:ext cx="4" cy="1278"/>
            </a:xfrm>
            <a:prstGeom prst="line">
              <a:avLst/>
            </a:prstGeom>
            <a:noFill/>
            <a:ln w="12700" cap="sq">
              <a:solidFill>
                <a:schemeClr val="tx1"/>
              </a:solidFill>
              <a:round/>
              <a:headEnd type="none" w="sm" len="sm"/>
              <a:tailEnd type="none" w="sm" len="sm"/>
            </a:ln>
          </p:spPr>
          <p:txBody>
            <a:bodyPr wrap="none"/>
            <a:lstStyle/>
            <a:p>
              <a:endParaRPr lang="zh-CN" altLang="en-US"/>
            </a:p>
          </p:txBody>
        </p:sp>
        <p:sp>
          <p:nvSpPr>
            <p:cNvPr id="75" name="Text Box 11"/>
            <p:cNvSpPr txBox="1">
              <a:spLocks noChangeArrowheads="1"/>
            </p:cNvSpPr>
            <p:nvPr/>
          </p:nvSpPr>
          <p:spPr bwMode="auto">
            <a:xfrm>
              <a:off x="470" y="1276"/>
              <a:ext cx="1253" cy="252"/>
            </a:xfrm>
            <a:prstGeom prst="rect">
              <a:avLst/>
            </a:prstGeom>
            <a:noFill/>
            <a:ln w="12700" cap="sq">
              <a:noFill/>
              <a:miter lim="800000"/>
              <a:headEnd type="none" w="sm" len="sm"/>
              <a:tailEnd type="none" w="sm" len="sm"/>
            </a:ln>
          </p:spPr>
          <p:txBody>
            <a:bodyPr wrap="square">
              <a:spAutoFit/>
            </a:bodyPr>
            <a:lstStyle/>
            <a:p>
              <a:pPr>
                <a:spcBef>
                  <a:spcPct val="50000"/>
                </a:spcBef>
              </a:pPr>
              <a:r>
                <a:rPr kumimoji="1" lang="zh-CN" altLang="en-US" sz="2000" b="1" dirty="0">
                  <a:solidFill>
                    <a:srgbClr val="800000"/>
                  </a:solidFill>
                  <a:latin typeface="Times New Roman" pitchFamily="18" charset="0"/>
                </a:rPr>
                <a:t>同或逻辑真值表</a:t>
              </a:r>
            </a:p>
          </p:txBody>
        </p:sp>
      </p:grpSp>
      <p:grpSp>
        <p:nvGrpSpPr>
          <p:cNvPr id="16" name="组合 15"/>
          <p:cNvGrpSpPr/>
          <p:nvPr/>
        </p:nvGrpSpPr>
        <p:grpSpPr>
          <a:xfrm>
            <a:off x="6507210" y="1977862"/>
            <a:ext cx="2510008" cy="2788103"/>
            <a:chOff x="6507210" y="1977862"/>
            <a:chExt cx="2510008" cy="2788103"/>
          </a:xfrm>
        </p:grpSpPr>
        <p:sp>
          <p:nvSpPr>
            <p:cNvPr id="77" name="Text Box 24"/>
            <p:cNvSpPr txBox="1">
              <a:spLocks noChangeArrowheads="1"/>
            </p:cNvSpPr>
            <p:nvPr/>
          </p:nvSpPr>
          <p:spPr bwMode="auto">
            <a:xfrm>
              <a:off x="6592061" y="2055650"/>
              <a:ext cx="2335213" cy="461963"/>
            </a:xfrm>
            <a:prstGeom prst="rect">
              <a:avLst/>
            </a:prstGeom>
            <a:noFill/>
            <a:ln w="9525">
              <a:noFill/>
              <a:miter lim="800000"/>
              <a:headEnd/>
              <a:tailEnd/>
            </a:ln>
          </p:spPr>
          <p:txBody>
            <a:bodyPr wrap="square" anchor="ctr">
              <a:spAutoFit/>
            </a:bodyPr>
            <a:lstStyle/>
            <a:p>
              <a:r>
                <a:rPr kumimoji="1" lang="zh-CN" altLang="en-US" sz="2400" b="1" dirty="0">
                  <a:latin typeface="Times New Roman" pitchFamily="18" charset="0"/>
                </a:rPr>
                <a:t>同或门逻辑符号</a:t>
              </a:r>
              <a:endParaRPr kumimoji="1" lang="zh-CN" altLang="en-US" sz="4000" dirty="0">
                <a:latin typeface="Times New Roman" pitchFamily="18" charset="0"/>
              </a:endParaRPr>
            </a:p>
          </p:txBody>
        </p:sp>
        <p:sp>
          <p:nvSpPr>
            <p:cNvPr id="78" name="Rectangle 25"/>
            <p:cNvSpPr>
              <a:spLocks noChangeArrowheads="1"/>
            </p:cNvSpPr>
            <p:nvPr/>
          </p:nvSpPr>
          <p:spPr bwMode="auto">
            <a:xfrm>
              <a:off x="6507210" y="1977862"/>
              <a:ext cx="2510008" cy="2788103"/>
            </a:xfrm>
            <a:prstGeom prst="rect">
              <a:avLst/>
            </a:prstGeom>
            <a:noFill/>
            <a:ln w="19050" cmpd="thickThin">
              <a:solidFill>
                <a:srgbClr val="170A8E"/>
              </a:solidFill>
              <a:miter lim="800000"/>
              <a:headEnd/>
              <a:tailEnd/>
            </a:ln>
          </p:spPr>
          <p:txBody>
            <a:bodyPr wrap="none" anchor="ctr"/>
            <a:lstStyle/>
            <a:p>
              <a:endParaRPr lang="zh-CN" altLang="en-US"/>
            </a:p>
          </p:txBody>
        </p:sp>
        <p:grpSp>
          <p:nvGrpSpPr>
            <p:cNvPr id="15" name="组合 14"/>
            <p:cNvGrpSpPr/>
            <p:nvPr/>
          </p:nvGrpSpPr>
          <p:grpSpPr>
            <a:xfrm>
              <a:off x="6658738" y="3217929"/>
              <a:ext cx="2176463" cy="766762"/>
              <a:chOff x="7138161" y="3484400"/>
              <a:chExt cx="2176463" cy="766762"/>
            </a:xfrm>
          </p:grpSpPr>
          <p:sp>
            <p:nvSpPr>
              <p:cNvPr id="79" name="Text Box 36"/>
              <p:cNvSpPr txBox="1">
                <a:spLocks noChangeArrowheads="1"/>
              </p:cNvSpPr>
              <p:nvPr/>
            </p:nvSpPr>
            <p:spPr bwMode="auto">
              <a:xfrm>
                <a:off x="7157211" y="3484400"/>
                <a:ext cx="471488"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grpSp>
            <p:nvGrpSpPr>
              <p:cNvPr id="80" name="Group 59"/>
              <p:cNvGrpSpPr>
                <a:grpSpLocks/>
              </p:cNvGrpSpPr>
              <p:nvPr/>
            </p:nvGrpSpPr>
            <p:grpSpPr bwMode="auto">
              <a:xfrm>
                <a:off x="7138161" y="3641562"/>
                <a:ext cx="2176463" cy="609600"/>
                <a:chOff x="3822" y="1534"/>
                <a:chExt cx="1371" cy="384"/>
              </a:xfrm>
            </p:grpSpPr>
            <p:sp>
              <p:nvSpPr>
                <p:cNvPr id="100" name="Text Box 35"/>
                <p:cNvSpPr txBox="1">
                  <a:spLocks noChangeArrowheads="1"/>
                </p:cNvSpPr>
                <p:nvPr/>
              </p:nvSpPr>
              <p:spPr bwMode="auto">
                <a:xfrm>
                  <a:off x="4896" y="1534"/>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101" name="Text Box 37"/>
                <p:cNvSpPr txBox="1">
                  <a:spLocks noChangeArrowheads="1"/>
                </p:cNvSpPr>
                <p:nvPr/>
              </p:nvSpPr>
              <p:spPr bwMode="auto">
                <a:xfrm>
                  <a:off x="3822" y="1630"/>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grpSp>
              <p:nvGrpSpPr>
                <p:cNvPr id="102" name="Group 38"/>
                <p:cNvGrpSpPr>
                  <a:grpSpLocks/>
                </p:cNvGrpSpPr>
                <p:nvPr/>
              </p:nvGrpSpPr>
              <p:grpSpPr bwMode="auto">
                <a:xfrm>
                  <a:off x="4293" y="1552"/>
                  <a:ext cx="330" cy="249"/>
                  <a:chOff x="1404" y="3312"/>
                  <a:chExt cx="330" cy="330"/>
                </a:xfrm>
              </p:grpSpPr>
              <p:sp>
                <p:nvSpPr>
                  <p:cNvPr id="109" name="Freeform 39"/>
                  <p:cNvSpPr>
                    <a:spLocks/>
                  </p:cNvSpPr>
                  <p:nvPr/>
                </p:nvSpPr>
                <p:spPr bwMode="auto">
                  <a:xfrm>
                    <a:off x="1404" y="3312"/>
                    <a:ext cx="324" cy="162"/>
                  </a:xfrm>
                  <a:custGeom>
                    <a:avLst/>
                    <a:gdLst>
                      <a:gd name="T0" fmla="*/ 0 w 405"/>
                      <a:gd name="T1" fmla="*/ 0 h 198"/>
                      <a:gd name="T2" fmla="*/ 122 w 405"/>
                      <a:gd name="T3" fmla="*/ 32 h 198"/>
                      <a:gd name="T4" fmla="*/ 166 w 405"/>
                      <a:gd name="T5" fmla="*/ 89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110" name="Freeform 40"/>
                  <p:cNvSpPr>
                    <a:spLocks/>
                  </p:cNvSpPr>
                  <p:nvPr/>
                </p:nvSpPr>
                <p:spPr bwMode="auto">
                  <a:xfrm flipV="1">
                    <a:off x="1410" y="3480"/>
                    <a:ext cx="324" cy="162"/>
                  </a:xfrm>
                  <a:custGeom>
                    <a:avLst/>
                    <a:gdLst>
                      <a:gd name="T0" fmla="*/ 0 w 405"/>
                      <a:gd name="T1" fmla="*/ 0 h 198"/>
                      <a:gd name="T2" fmla="*/ 122 w 405"/>
                      <a:gd name="T3" fmla="*/ 32 h 198"/>
                      <a:gd name="T4" fmla="*/ 166 w 405"/>
                      <a:gd name="T5" fmla="*/ 89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p:spPr>
                <p:txBody>
                  <a:bodyPr wrap="none"/>
                  <a:lstStyle/>
                  <a:p>
                    <a:endParaRPr lang="zh-CN" altLang="en-US"/>
                  </a:p>
                </p:txBody>
              </p:sp>
            </p:grpSp>
            <p:sp>
              <p:nvSpPr>
                <p:cNvPr id="103" name="Freeform 41"/>
                <p:cNvSpPr>
                  <a:spLocks/>
                </p:cNvSpPr>
                <p:nvPr/>
              </p:nvSpPr>
              <p:spPr bwMode="auto">
                <a:xfrm>
                  <a:off x="4275" y="1552"/>
                  <a:ext cx="65" cy="252"/>
                </a:xfrm>
                <a:custGeom>
                  <a:avLst/>
                  <a:gdLst>
                    <a:gd name="T0" fmla="*/ 0 w 56"/>
                    <a:gd name="T1" fmla="*/ 0 h 252"/>
                    <a:gd name="T2" fmla="*/ 99 w 56"/>
                    <a:gd name="T3" fmla="*/ 135 h 252"/>
                    <a:gd name="T4" fmla="*/ 16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104" name="Line 42"/>
                <p:cNvSpPr>
                  <a:spLocks noChangeShapeType="1"/>
                </p:cNvSpPr>
                <p:nvPr/>
              </p:nvSpPr>
              <p:spPr bwMode="auto">
                <a:xfrm>
                  <a:off x="4674" y="1690"/>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05" name="Line 43"/>
                <p:cNvSpPr>
                  <a:spLocks noChangeShapeType="1"/>
                </p:cNvSpPr>
                <p:nvPr/>
              </p:nvSpPr>
              <p:spPr bwMode="auto">
                <a:xfrm>
                  <a:off x="4059" y="1759"/>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06" name="Line 44"/>
                <p:cNvSpPr>
                  <a:spLocks noChangeShapeType="1"/>
                </p:cNvSpPr>
                <p:nvPr/>
              </p:nvSpPr>
              <p:spPr bwMode="auto">
                <a:xfrm>
                  <a:off x="4056" y="1612"/>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07" name="Freeform 45"/>
                <p:cNvSpPr>
                  <a:spLocks/>
                </p:cNvSpPr>
                <p:nvPr/>
              </p:nvSpPr>
              <p:spPr bwMode="auto">
                <a:xfrm>
                  <a:off x="4239" y="1570"/>
                  <a:ext cx="63" cy="234"/>
                </a:xfrm>
                <a:custGeom>
                  <a:avLst/>
                  <a:gdLst>
                    <a:gd name="T0" fmla="*/ 0 w 63"/>
                    <a:gd name="T1" fmla="*/ 0 h 234"/>
                    <a:gd name="T2" fmla="*/ 63 w 63"/>
                    <a:gd name="T3" fmla="*/ 117 h 234"/>
                    <a:gd name="T4" fmla="*/ 0 w 63"/>
                    <a:gd name="T5" fmla="*/ 234 h 234"/>
                    <a:gd name="T6" fmla="*/ 0 60000 65536"/>
                    <a:gd name="T7" fmla="*/ 0 60000 65536"/>
                    <a:gd name="T8" fmla="*/ 0 60000 65536"/>
                    <a:gd name="T9" fmla="*/ 0 w 63"/>
                    <a:gd name="T10" fmla="*/ 0 h 234"/>
                    <a:gd name="T11" fmla="*/ 63 w 63"/>
                    <a:gd name="T12" fmla="*/ 234 h 234"/>
                  </a:gdLst>
                  <a:ahLst/>
                  <a:cxnLst>
                    <a:cxn ang="T6">
                      <a:pos x="T0" y="T1"/>
                    </a:cxn>
                    <a:cxn ang="T7">
                      <a:pos x="T2" y="T3"/>
                    </a:cxn>
                    <a:cxn ang="T8">
                      <a:pos x="T4" y="T5"/>
                    </a:cxn>
                  </a:cxnLst>
                  <a:rect l="T9" t="T10" r="T11" b="T12"/>
                  <a:pathLst>
                    <a:path w="63" h="234">
                      <a:moveTo>
                        <a:pt x="0" y="0"/>
                      </a:moveTo>
                      <a:cubicBezTo>
                        <a:pt x="31" y="39"/>
                        <a:pt x="63" y="78"/>
                        <a:pt x="63" y="117"/>
                      </a:cubicBezTo>
                      <a:cubicBezTo>
                        <a:pt x="63" y="156"/>
                        <a:pt x="31" y="195"/>
                        <a:pt x="0" y="234"/>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108" name="Oval 46"/>
                <p:cNvSpPr>
                  <a:spLocks noChangeArrowheads="1"/>
                </p:cNvSpPr>
                <p:nvPr/>
              </p:nvSpPr>
              <p:spPr bwMode="auto">
                <a:xfrm>
                  <a:off x="4617" y="1651"/>
                  <a:ext cx="56" cy="56"/>
                </a:xfrm>
                <a:prstGeom prst="ellipse">
                  <a:avLst/>
                </a:prstGeom>
                <a:noFill/>
                <a:ln w="28575" cap="sq">
                  <a:solidFill>
                    <a:schemeClr val="tx1"/>
                  </a:solidFill>
                  <a:round/>
                  <a:headEnd type="none" w="sm" len="sm"/>
                  <a:tailEnd type="none" w="sm" len="sm"/>
                </a:ln>
              </p:spPr>
              <p:txBody>
                <a:bodyPr wrap="none" anchor="ctr"/>
                <a:lstStyle/>
                <a:p>
                  <a:endParaRPr lang="zh-CN" altLang="en-US"/>
                </a:p>
              </p:txBody>
            </p:sp>
          </p:grpSp>
        </p:grpSp>
        <p:grpSp>
          <p:nvGrpSpPr>
            <p:cNvPr id="81" name="Group 60"/>
            <p:cNvGrpSpPr>
              <a:grpSpLocks/>
            </p:cNvGrpSpPr>
            <p:nvPr/>
          </p:nvGrpSpPr>
          <p:grpSpPr bwMode="auto">
            <a:xfrm>
              <a:off x="6663500" y="3925244"/>
              <a:ext cx="1919288" cy="776288"/>
              <a:chOff x="3838" y="1967"/>
              <a:chExt cx="1209" cy="489"/>
            </a:xfrm>
          </p:grpSpPr>
          <p:sp>
            <p:nvSpPr>
              <p:cNvPr id="91" name="Text Box 47"/>
              <p:cNvSpPr txBox="1">
                <a:spLocks noChangeArrowheads="1"/>
              </p:cNvSpPr>
              <p:nvPr/>
            </p:nvSpPr>
            <p:spPr bwMode="auto">
              <a:xfrm>
                <a:off x="3862" y="1967"/>
                <a:ext cx="243"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grpSp>
            <p:nvGrpSpPr>
              <p:cNvPr id="92" name="Group 48"/>
              <p:cNvGrpSpPr>
                <a:grpSpLocks/>
              </p:cNvGrpSpPr>
              <p:nvPr/>
            </p:nvGrpSpPr>
            <p:grpSpPr bwMode="auto">
              <a:xfrm>
                <a:off x="3838" y="2052"/>
                <a:ext cx="1209" cy="404"/>
                <a:chOff x="3838" y="1935"/>
                <a:chExt cx="1209" cy="404"/>
              </a:xfrm>
            </p:grpSpPr>
            <p:sp>
              <p:nvSpPr>
                <p:cNvPr id="93" name="Text Box 49"/>
                <p:cNvSpPr txBox="1">
                  <a:spLocks noChangeArrowheads="1"/>
                </p:cNvSpPr>
                <p:nvPr/>
              </p:nvSpPr>
              <p:spPr bwMode="auto">
                <a:xfrm>
                  <a:off x="4233" y="1965"/>
                  <a:ext cx="408" cy="250"/>
                </a:xfrm>
                <a:prstGeom prst="rect">
                  <a:avLst/>
                </a:prstGeom>
                <a:noFill/>
                <a:ln w="38100" algn="ctr">
                  <a:noFill/>
                  <a:miter lim="800000"/>
                  <a:headEnd/>
                  <a:tailEnd/>
                </a:ln>
              </p:spPr>
              <p:txBody>
                <a:bodyPr>
                  <a:spAutoFit/>
                </a:bodyPr>
                <a:lstStyle/>
                <a:p>
                  <a:pPr algn="ctr">
                    <a:spcBef>
                      <a:spcPct val="50000"/>
                    </a:spcBef>
                  </a:pPr>
                  <a:r>
                    <a:rPr lang="en-US" altLang="zh-CN" sz="2000" b="1"/>
                    <a:t>⊙</a:t>
                  </a:r>
                </a:p>
              </p:txBody>
            </p:sp>
            <p:sp>
              <p:nvSpPr>
                <p:cNvPr id="94" name="Text Box 50"/>
                <p:cNvSpPr txBox="1">
                  <a:spLocks noChangeArrowheads="1"/>
                </p:cNvSpPr>
                <p:nvPr/>
              </p:nvSpPr>
              <p:spPr bwMode="auto">
                <a:xfrm>
                  <a:off x="4285" y="1935"/>
                  <a:ext cx="306" cy="345"/>
                </a:xfrm>
                <a:prstGeom prst="rect">
                  <a:avLst/>
                </a:prstGeom>
                <a:noFill/>
                <a:ln w="28575" cap="sq">
                  <a:solidFill>
                    <a:schemeClr val="tx1"/>
                  </a:solidFill>
                  <a:miter lim="800000"/>
                  <a:headEnd type="none" w="sm" len="sm"/>
                  <a:tailEnd type="none" w="sm" len="sm"/>
                </a:ln>
              </p:spPr>
              <p:txBody>
                <a:bodyPr>
                  <a:spAutoFit/>
                </a:bodyPr>
                <a:lstStyle/>
                <a:p>
                  <a:pPr>
                    <a:spcBef>
                      <a:spcPct val="50000"/>
                    </a:spcBef>
                  </a:pPr>
                  <a:endParaRPr kumimoji="1" lang="zh-CN" altLang="zh-CN" sz="2800" b="1">
                    <a:solidFill>
                      <a:srgbClr val="FF0000"/>
                    </a:solidFill>
                    <a:latin typeface="Times New Roman" pitchFamily="18" charset="0"/>
                  </a:endParaRPr>
                </a:p>
              </p:txBody>
            </p:sp>
            <p:sp>
              <p:nvSpPr>
                <p:cNvPr id="95" name="Line 51"/>
                <p:cNvSpPr>
                  <a:spLocks noChangeShapeType="1"/>
                </p:cNvSpPr>
                <p:nvPr/>
              </p:nvSpPr>
              <p:spPr bwMode="auto">
                <a:xfrm>
                  <a:off x="4069" y="2048"/>
                  <a:ext cx="2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96" name="Line 52"/>
                <p:cNvSpPr>
                  <a:spLocks noChangeShapeType="1"/>
                </p:cNvSpPr>
                <p:nvPr/>
              </p:nvSpPr>
              <p:spPr bwMode="auto">
                <a:xfrm>
                  <a:off x="4057" y="2162"/>
                  <a:ext cx="2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97" name="Line 53"/>
                <p:cNvSpPr>
                  <a:spLocks noChangeShapeType="1"/>
                </p:cNvSpPr>
                <p:nvPr/>
              </p:nvSpPr>
              <p:spPr bwMode="auto">
                <a:xfrm>
                  <a:off x="4603" y="2105"/>
                  <a:ext cx="2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98" name="Text Box 54"/>
                <p:cNvSpPr txBox="1">
                  <a:spLocks noChangeArrowheads="1"/>
                </p:cNvSpPr>
                <p:nvPr/>
              </p:nvSpPr>
              <p:spPr bwMode="auto">
                <a:xfrm>
                  <a:off x="4804" y="1946"/>
                  <a:ext cx="243"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99" name="Text Box 55"/>
                <p:cNvSpPr txBox="1">
                  <a:spLocks noChangeArrowheads="1"/>
                </p:cNvSpPr>
                <p:nvPr/>
              </p:nvSpPr>
              <p:spPr bwMode="auto">
                <a:xfrm>
                  <a:off x="3838" y="2051"/>
                  <a:ext cx="243"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grpSp>
        </p:grpSp>
        <p:grpSp>
          <p:nvGrpSpPr>
            <p:cNvPr id="82" name="Group 58"/>
            <p:cNvGrpSpPr>
              <a:grpSpLocks/>
            </p:cNvGrpSpPr>
            <p:nvPr/>
          </p:nvGrpSpPr>
          <p:grpSpPr bwMode="auto">
            <a:xfrm>
              <a:off x="6658738" y="2541046"/>
              <a:ext cx="2281238" cy="776288"/>
              <a:chOff x="3847" y="855"/>
              <a:chExt cx="1437" cy="489"/>
            </a:xfrm>
          </p:grpSpPr>
          <p:sp>
            <p:nvSpPr>
              <p:cNvPr id="83" name="Text Box 27"/>
              <p:cNvSpPr txBox="1">
                <a:spLocks noChangeArrowheads="1"/>
              </p:cNvSpPr>
              <p:nvPr/>
            </p:nvSpPr>
            <p:spPr bwMode="auto">
              <a:xfrm>
                <a:off x="4379" y="948"/>
                <a:ext cx="363" cy="306"/>
              </a:xfrm>
              <a:prstGeom prst="rect">
                <a:avLst/>
              </a:prstGeom>
              <a:noFill/>
              <a:ln w="28575" cap="sq">
                <a:solidFill>
                  <a:schemeClr val="tx1"/>
                </a:solidFill>
                <a:miter lim="800000"/>
                <a:headEnd type="none" w="sm" len="sm"/>
                <a:tailEnd type="none" w="sm" len="sm"/>
              </a:ln>
            </p:spPr>
            <p:txBody>
              <a:bodyPr>
                <a:spAutoFit/>
              </a:bodyPr>
              <a:lstStyle/>
              <a:p>
                <a:pPr>
                  <a:spcBef>
                    <a:spcPct val="50000"/>
                  </a:spcBef>
                </a:pPr>
                <a:r>
                  <a:rPr kumimoji="1" lang="en-US" altLang="zh-CN" b="1">
                    <a:solidFill>
                      <a:srgbClr val="FF0000"/>
                    </a:solidFill>
                    <a:latin typeface="Times New Roman" pitchFamily="18" charset="0"/>
                  </a:rPr>
                  <a:t> =</a:t>
                </a:r>
              </a:p>
            </p:txBody>
          </p:sp>
          <p:sp>
            <p:nvSpPr>
              <p:cNvPr id="84" name="Line 28"/>
              <p:cNvSpPr>
                <a:spLocks noChangeShapeType="1"/>
              </p:cNvSpPr>
              <p:nvPr/>
            </p:nvSpPr>
            <p:spPr bwMode="auto">
              <a:xfrm>
                <a:off x="4122" y="1053"/>
                <a:ext cx="25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85" name="Line 29"/>
              <p:cNvSpPr>
                <a:spLocks noChangeShapeType="1"/>
              </p:cNvSpPr>
              <p:nvPr/>
            </p:nvSpPr>
            <p:spPr bwMode="auto">
              <a:xfrm>
                <a:off x="4108" y="1167"/>
                <a:ext cx="257"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86" name="Line 30"/>
              <p:cNvSpPr>
                <a:spLocks noChangeShapeType="1"/>
              </p:cNvSpPr>
              <p:nvPr/>
            </p:nvSpPr>
            <p:spPr bwMode="auto">
              <a:xfrm>
                <a:off x="4803" y="1089"/>
                <a:ext cx="25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87" name="Text Box 31"/>
              <p:cNvSpPr txBox="1">
                <a:spLocks noChangeArrowheads="1"/>
              </p:cNvSpPr>
              <p:nvPr/>
            </p:nvSpPr>
            <p:spPr bwMode="auto">
              <a:xfrm>
                <a:off x="3847" y="855"/>
                <a:ext cx="288"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dirty="0">
                    <a:solidFill>
                      <a:srgbClr val="FF0000"/>
                    </a:solidFill>
                    <a:latin typeface="Times New Roman" pitchFamily="18" charset="0"/>
                  </a:rPr>
                  <a:t>A</a:t>
                </a:r>
              </a:p>
            </p:txBody>
          </p:sp>
          <p:sp>
            <p:nvSpPr>
              <p:cNvPr id="88" name="Text Box 32"/>
              <p:cNvSpPr txBox="1">
                <a:spLocks noChangeArrowheads="1"/>
              </p:cNvSpPr>
              <p:nvPr/>
            </p:nvSpPr>
            <p:spPr bwMode="auto">
              <a:xfrm>
                <a:off x="4995" y="951"/>
                <a:ext cx="289"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89" name="Text Box 33"/>
              <p:cNvSpPr txBox="1">
                <a:spLocks noChangeArrowheads="1"/>
              </p:cNvSpPr>
              <p:nvPr/>
            </p:nvSpPr>
            <p:spPr bwMode="auto">
              <a:xfrm>
                <a:off x="3848" y="1056"/>
                <a:ext cx="289"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sp>
            <p:nvSpPr>
              <p:cNvPr id="90" name="Oval 57"/>
              <p:cNvSpPr>
                <a:spLocks noChangeArrowheads="1"/>
              </p:cNvSpPr>
              <p:nvPr/>
            </p:nvSpPr>
            <p:spPr bwMode="auto">
              <a:xfrm>
                <a:off x="4740" y="1071"/>
                <a:ext cx="56" cy="56"/>
              </a:xfrm>
              <a:prstGeom prst="ellipse">
                <a:avLst/>
              </a:prstGeom>
              <a:noFill/>
              <a:ln w="28575" cap="sq">
                <a:solidFill>
                  <a:schemeClr val="tx1"/>
                </a:solidFill>
                <a:round/>
                <a:headEnd type="none" w="sm" len="sm"/>
                <a:tailEnd type="none" w="sm" len="sm"/>
              </a:ln>
            </p:spPr>
            <p:txBody>
              <a:bodyPr wrap="none" anchor="ctr"/>
              <a:lstStyle/>
              <a:p>
                <a:endParaRPr lang="zh-CN" altLang="en-US"/>
              </a:p>
            </p:txBody>
          </p:sp>
        </p:grpSp>
      </p:grpSp>
      <p:sp>
        <p:nvSpPr>
          <p:cNvPr id="111" name="Text Box 2"/>
          <p:cNvSpPr txBox="1">
            <a:spLocks noChangeArrowheads="1"/>
          </p:cNvSpPr>
          <p:nvPr/>
        </p:nvSpPr>
        <p:spPr bwMode="auto">
          <a:xfrm>
            <a:off x="4712960" y="5062997"/>
            <a:ext cx="4427537" cy="720197"/>
          </a:xfrm>
          <a:prstGeom prst="rect">
            <a:avLst/>
          </a:prstGeom>
          <a:noFill/>
          <a:ln w="9525">
            <a:noFill/>
            <a:miter lim="800000"/>
            <a:headEnd/>
            <a:tailEnd/>
          </a:ln>
          <a:effectLst/>
        </p:spPr>
        <p:txBody>
          <a:bodyPr>
            <a:spAutoFit/>
          </a:bodyPr>
          <a:lstStyle/>
          <a:p>
            <a:pPr>
              <a:lnSpc>
                <a:spcPct val="60000"/>
              </a:lnSpc>
              <a:spcBef>
                <a:spcPct val="50000"/>
              </a:spcBef>
              <a:defRPr/>
            </a:pPr>
            <a:r>
              <a:rPr lang="zh-CN" altLang="en-US" sz="2400" b="1" dirty="0">
                <a:effectLst>
                  <a:outerShdw blurRad="38100" dist="38100" dir="2700000" algn="tl">
                    <a:srgbClr val="C0C0C0"/>
                  </a:outerShdw>
                </a:effectLst>
                <a:latin typeface="宋体" pitchFamily="2" charset="-122"/>
              </a:rPr>
              <a:t>同或逻辑功能口诀：</a:t>
            </a:r>
          </a:p>
          <a:p>
            <a:pPr>
              <a:lnSpc>
                <a:spcPct val="60000"/>
              </a:lnSpc>
              <a:spcBef>
                <a:spcPct val="50000"/>
              </a:spcBef>
              <a:defRPr/>
            </a:pPr>
            <a:r>
              <a:rPr lang="zh-CN" altLang="en-US" sz="2400" b="1" dirty="0">
                <a:solidFill>
                  <a:srgbClr val="FF3300"/>
                </a:solidFill>
                <a:effectLst>
                  <a:outerShdw blurRad="38100" dist="38100" dir="2700000" algn="tl">
                    <a:srgbClr val="C0C0C0"/>
                  </a:outerShdw>
                </a:effectLst>
                <a:latin typeface="宋体" pitchFamily="2" charset="-122"/>
              </a:rPr>
              <a:t>    同为“</a:t>
            </a:r>
            <a:r>
              <a:rPr lang="en-US" altLang="zh-CN" sz="2400" b="1" dirty="0">
                <a:solidFill>
                  <a:srgbClr val="FF3300"/>
                </a:solidFill>
                <a:effectLst>
                  <a:outerShdw blurRad="38100" dist="38100" dir="2700000" algn="tl">
                    <a:srgbClr val="C0C0C0"/>
                  </a:outerShdw>
                </a:effectLst>
                <a:latin typeface="宋体" pitchFamily="2" charset="-122"/>
              </a:rPr>
              <a:t>1”</a:t>
            </a:r>
            <a:r>
              <a:rPr lang="zh-CN" altLang="en-US" sz="2400" b="1" dirty="0">
                <a:solidFill>
                  <a:srgbClr val="FF3300"/>
                </a:solidFill>
                <a:effectLst>
                  <a:outerShdw blurRad="38100" dist="38100" dir="2700000" algn="tl">
                    <a:srgbClr val="C0C0C0"/>
                  </a:outerShdw>
                </a:effectLst>
                <a:latin typeface="宋体" pitchFamily="2" charset="-122"/>
              </a:rPr>
              <a:t>；异为“</a:t>
            </a:r>
            <a:r>
              <a:rPr lang="en-US" altLang="zh-CN" sz="2400" b="1" dirty="0">
                <a:solidFill>
                  <a:srgbClr val="FF3300"/>
                </a:solidFill>
                <a:effectLst>
                  <a:outerShdw blurRad="38100" dist="38100" dir="2700000" algn="tl">
                    <a:srgbClr val="C0C0C0"/>
                  </a:outerShdw>
                </a:effectLst>
                <a:latin typeface="宋体" pitchFamily="2" charset="-122"/>
              </a:rPr>
              <a:t>0”</a:t>
            </a:r>
            <a:r>
              <a:rPr lang="zh-CN" altLang="en-US" sz="2400" b="1" dirty="0">
                <a:solidFill>
                  <a:srgbClr val="FF3300"/>
                </a:solidFill>
                <a:effectLst>
                  <a:outerShdw blurRad="38100" dist="38100" dir="2700000" algn="tl">
                    <a:srgbClr val="C0C0C0"/>
                  </a:outerShdw>
                </a:effectLst>
                <a:latin typeface="宋体" pitchFamily="2" charset="-122"/>
              </a:rPr>
              <a:t>。</a:t>
            </a:r>
            <a:r>
              <a:rPr lang="zh-CN" altLang="en-US" sz="2400" dirty="0">
                <a:latin typeface="宋体" pitchFamily="2" charset="-122"/>
              </a:rPr>
              <a:t> </a:t>
            </a:r>
          </a:p>
        </p:txBody>
      </p:sp>
    </p:spTree>
    <p:extLst>
      <p:ext uri="{BB962C8B-B14F-4D97-AF65-F5344CB8AC3E}">
        <p14:creationId xmlns:p14="http://schemas.microsoft.com/office/powerpoint/2010/main" xmlns="" val="280358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fade">
                                      <p:cBhvr>
                                        <p:cTn id="32" dur="500"/>
                                        <p:tgtEl>
                                          <p:spTgt spid="6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1"/>
                                        </p:tgtEl>
                                        <p:attrNameLst>
                                          <p:attrName>style.visibility</p:attrName>
                                        </p:attrNameLst>
                                      </p:cBhvr>
                                      <p:to>
                                        <p:strVal val="visible"/>
                                      </p:to>
                                    </p:set>
                                    <p:animEffect transition="in" filter="fade">
                                      <p:cBhvr>
                                        <p:cTn id="42" dur="500"/>
                                        <p:tgtEl>
                                          <p:spTgt spid="1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utoUpdateAnimBg="0"/>
      <p:bldP spid="11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10"/>
          <p:cNvSpPr txBox="1"/>
          <p:nvPr/>
        </p:nvSpPr>
        <p:spPr>
          <a:xfrm>
            <a:off x="950159" y="3078790"/>
            <a:ext cx="2075207" cy="892552"/>
          </a:xfrm>
          <a:prstGeom prst="rect">
            <a:avLst/>
          </a:prstGeom>
          <a:noFill/>
        </p:spPr>
        <p:txBody>
          <a:bodyPr wrap="square" rtlCol="0">
            <a:spAutoFit/>
          </a:bodyPr>
          <a:lstStyle/>
          <a:p>
            <a:r>
              <a:rPr lang="zh-CN" altLang="en-US" sz="3600" b="1" dirty="0">
                <a:solidFill>
                  <a:schemeClr val="accent1">
                    <a:lumMod val="50000"/>
                  </a:schemeClr>
                </a:solidFill>
                <a:latin typeface="微软雅黑" pitchFamily="34" charset="-122"/>
                <a:ea typeface="微软雅黑" pitchFamily="34" charset="-122"/>
              </a:rPr>
              <a:t>主要内容</a:t>
            </a:r>
            <a:r>
              <a:rPr lang="en-US" altLang="zh-CN" sz="1600" b="1" dirty="0">
                <a:solidFill>
                  <a:schemeClr val="accent1">
                    <a:lumMod val="50000"/>
                  </a:schemeClr>
                </a:solidFill>
              </a:rPr>
              <a:t> Main Content</a:t>
            </a:r>
            <a:endParaRPr lang="zh-CN" altLang="en-US" sz="1600" dirty="0">
              <a:solidFill>
                <a:schemeClr val="accent1">
                  <a:lumMod val="50000"/>
                </a:schemeClr>
              </a:solidFill>
            </a:endParaRPr>
          </a:p>
        </p:txBody>
      </p:sp>
      <p:sp>
        <p:nvSpPr>
          <p:cNvPr id="12" name="淘宝网chenying0907出品 11"/>
          <p:cNvSpPr/>
          <p:nvPr/>
        </p:nvSpPr>
        <p:spPr>
          <a:xfrm>
            <a:off x="3025365" y="0"/>
            <a:ext cx="6118635"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6" name="直接连接符 15"/>
          <p:cNvCxnSpPr/>
          <p:nvPr/>
        </p:nvCxnSpPr>
        <p:spPr>
          <a:xfrm flipH="1">
            <a:off x="3025365" y="39481"/>
            <a:ext cx="2394626" cy="196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6840121" y="4809438"/>
            <a:ext cx="2303880" cy="2048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4379107" y="1302485"/>
            <a:ext cx="2681424"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基本概念</a:t>
            </a:r>
          </a:p>
        </p:txBody>
      </p:sp>
      <p:sp>
        <p:nvSpPr>
          <p:cNvPr id="26" name="淘宝网chenying0907出品 25"/>
          <p:cNvSpPr txBox="1"/>
          <p:nvPr/>
        </p:nvSpPr>
        <p:spPr>
          <a:xfrm>
            <a:off x="4379107" y="2112178"/>
            <a:ext cx="2481391"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基本逻辑运算</a:t>
            </a:r>
          </a:p>
        </p:txBody>
      </p:sp>
      <p:sp>
        <p:nvSpPr>
          <p:cNvPr id="30" name="淘宝网chenying0907出品 29"/>
          <p:cNvSpPr txBox="1"/>
          <p:nvPr/>
        </p:nvSpPr>
        <p:spPr>
          <a:xfrm>
            <a:off x="4379107" y="2921871"/>
            <a:ext cx="2992285"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复合逻辑运算</a:t>
            </a:r>
          </a:p>
        </p:txBody>
      </p:sp>
      <p:sp>
        <p:nvSpPr>
          <p:cNvPr id="22" name="淘宝网chenying0907出品 25"/>
          <p:cNvSpPr txBox="1"/>
          <p:nvPr/>
        </p:nvSpPr>
        <p:spPr>
          <a:xfrm>
            <a:off x="4421969" y="4541257"/>
            <a:ext cx="3973093"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基本定律、公式和规则</a:t>
            </a:r>
          </a:p>
        </p:txBody>
      </p:sp>
      <p:sp>
        <p:nvSpPr>
          <p:cNvPr id="24" name="淘宝网chenying0907出品 29"/>
          <p:cNvSpPr txBox="1"/>
          <p:nvPr/>
        </p:nvSpPr>
        <p:spPr>
          <a:xfrm>
            <a:off x="4421969" y="5332658"/>
            <a:ext cx="4008853"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smtClean="0"/>
              <a:t>逻辑函数的标准形式</a:t>
            </a:r>
            <a:endParaRPr lang="zh-CN" altLang="en-US" sz="2800" dirty="0"/>
          </a:p>
        </p:txBody>
      </p:sp>
      <p:sp>
        <p:nvSpPr>
          <p:cNvPr id="18" name="淘宝网chenying0907出品 29"/>
          <p:cNvSpPr txBox="1"/>
          <p:nvPr/>
        </p:nvSpPr>
        <p:spPr>
          <a:xfrm>
            <a:off x="4421969" y="3731564"/>
            <a:ext cx="2992285" cy="523220"/>
          </a:xfrm>
          <a:prstGeom prst="rect">
            <a:avLst/>
          </a:prstGeom>
          <a:noFill/>
        </p:spPr>
        <p:txBody>
          <a:bodyPr wrap="square" rtlCol="0">
            <a:spAutoFit/>
          </a:bodyPr>
          <a:lstStyle>
            <a:defPPr>
              <a:defRPr lang="zh-CN"/>
            </a:defPPr>
            <a:lvl1pPr>
              <a:defRPr sz="2800" b="1">
                <a:solidFill>
                  <a:schemeClr val="bg1"/>
                </a:solidFill>
                <a:latin typeface="微软雅黑" pitchFamily="34" charset="-122"/>
                <a:ea typeface="微软雅黑" pitchFamily="34" charset="-122"/>
              </a:defRPr>
            </a:lvl1pPr>
          </a:lstStyle>
          <a:p>
            <a:r>
              <a:rPr lang="zh-CN" altLang="en-US" dirty="0"/>
              <a:t>逻辑函数</a:t>
            </a:r>
          </a:p>
        </p:txBody>
      </p:sp>
    </p:spTree>
    <p:extLst>
      <p:ext uri="{BB962C8B-B14F-4D97-AF65-F5344CB8AC3E}">
        <p14:creationId xmlns:p14="http://schemas.microsoft.com/office/powerpoint/2010/main" xmlns="" val="1873884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0" y="60655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pPr marL="342900" indent="-342900">
              <a:buAutoNum type="arabicPeriod"/>
            </a:pPr>
            <a:r>
              <a:rPr lang="zh-CN" altLang="en-US" sz="3200" b="1" dirty="0"/>
              <a:t>基本概念</a:t>
            </a:r>
            <a:endParaRPr lang="en-US" altLang="zh-CN" sz="3200" b="1" dirty="0"/>
          </a:p>
        </p:txBody>
      </p:sp>
      <p:sp>
        <p:nvSpPr>
          <p:cNvPr id="16" name="Rectangle 3">
            <a:extLst>
              <a:ext uri="{FF2B5EF4-FFF2-40B4-BE49-F238E27FC236}">
                <a16:creationId xmlns:a16="http://schemas.microsoft.com/office/drawing/2014/main" xmlns="" id="{4F4CE942-6576-4396-B959-D17D6C98B291}"/>
              </a:ext>
            </a:extLst>
          </p:cNvPr>
          <p:cNvSpPr txBox="1">
            <a:spLocks noChangeArrowheads="1"/>
          </p:cNvSpPr>
          <p:nvPr/>
        </p:nvSpPr>
        <p:spPr bwMode="auto">
          <a:xfrm>
            <a:off x="340760" y="1356355"/>
            <a:ext cx="8388903" cy="192977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120000"/>
              </a:lnSpc>
              <a:spcBef>
                <a:spcPct val="0"/>
              </a:spcBef>
              <a:spcAft>
                <a:spcPct val="2000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0"/>
              </a:spcBef>
              <a:spcAft>
                <a:spcPct val="20000"/>
              </a:spcAft>
              <a:buClr>
                <a:srgbClr val="008000"/>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lnSpc>
                <a:spcPct val="120000"/>
              </a:lnSpc>
              <a:spcBef>
                <a:spcPct val="0"/>
              </a:spcBef>
              <a:spcAft>
                <a:spcPct val="20000"/>
              </a:spcAft>
              <a:buClr>
                <a:srgbClr val="FF3300"/>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0"/>
              </a:spcBef>
              <a:spcAft>
                <a:spcPct val="20000"/>
              </a:spcAft>
              <a:buClr>
                <a:srgbClr val="006666"/>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9pPr>
          </a:lstStyle>
          <a:p>
            <a:pPr marL="257175" indent="-257175" defTabSz="685800" eaLnBrk="1" hangingPunct="1">
              <a:lnSpc>
                <a:spcPct val="110000"/>
              </a:lnSpc>
              <a:spcBef>
                <a:spcPct val="10000"/>
              </a:spcBef>
              <a:spcAft>
                <a:spcPct val="10000"/>
              </a:spcAft>
              <a:buClr>
                <a:srgbClr val="3333CC"/>
              </a:buClr>
              <a:defRPr/>
            </a:pPr>
            <a:r>
              <a:rPr lang="zh-CN" altLang="en-US" sz="2800" b="1" kern="0" dirty="0">
                <a:solidFill>
                  <a:srgbClr val="FF3300"/>
                </a:solidFill>
                <a:latin typeface="Times New Roman"/>
                <a:ea typeface="宋体"/>
              </a:rPr>
              <a:t>逻辑表达式</a:t>
            </a:r>
          </a:p>
          <a:p>
            <a:pPr marL="557213" lvl="1" indent="-214313" defTabSz="685800" eaLnBrk="1" hangingPunct="1">
              <a:lnSpc>
                <a:spcPct val="110000"/>
              </a:lnSpc>
              <a:spcBef>
                <a:spcPct val="10000"/>
              </a:spcBef>
              <a:spcAft>
                <a:spcPct val="10000"/>
              </a:spcAft>
              <a:defRPr/>
            </a:pPr>
            <a:r>
              <a:rPr lang="zh-CN" altLang="en-US" sz="2400" b="1" kern="0" dirty="0">
                <a:solidFill>
                  <a:srgbClr val="000000"/>
                </a:solidFill>
                <a:latin typeface="Times New Roman"/>
                <a:ea typeface="宋体"/>
              </a:rPr>
              <a:t>用有限</a:t>
            </a:r>
            <a:r>
              <a:rPr lang="zh-CN" altLang="en-US" sz="2400" b="1" kern="0" dirty="0" smtClean="0">
                <a:solidFill>
                  <a:srgbClr val="000000"/>
                </a:solidFill>
                <a:latin typeface="Times New Roman"/>
                <a:ea typeface="宋体"/>
              </a:rPr>
              <a:t>个“与”、“或”、“非”等</a:t>
            </a:r>
            <a:r>
              <a:rPr lang="zh-CN" altLang="en-US" sz="2400" b="1" kern="0" dirty="0">
                <a:solidFill>
                  <a:srgbClr val="000000"/>
                </a:solidFill>
                <a:latin typeface="Times New Roman"/>
                <a:ea typeface="宋体"/>
              </a:rPr>
              <a:t>逻辑运算符，按某种逻辑关系将逻辑变量</a:t>
            </a:r>
            <a:r>
              <a:rPr lang="en-US" altLang="zh-CN" sz="2400" b="1" kern="0" dirty="0">
                <a:solidFill>
                  <a:srgbClr val="000000"/>
                </a:solidFill>
                <a:latin typeface="Times New Roman"/>
                <a:ea typeface="宋体"/>
              </a:rPr>
              <a:t>(A</a:t>
            </a:r>
            <a:r>
              <a:rPr lang="zh-CN" altLang="en-US" sz="2400" b="1" kern="0" dirty="0">
                <a:solidFill>
                  <a:srgbClr val="000000"/>
                </a:solidFill>
                <a:latin typeface="Times New Roman"/>
                <a:ea typeface="宋体"/>
              </a:rPr>
              <a:t>、</a:t>
            </a:r>
            <a:r>
              <a:rPr lang="en-US" altLang="zh-CN" sz="2400" b="1" kern="0" dirty="0">
                <a:solidFill>
                  <a:srgbClr val="000000"/>
                </a:solidFill>
                <a:latin typeface="Times New Roman"/>
                <a:ea typeface="宋体"/>
              </a:rPr>
              <a:t>B</a:t>
            </a:r>
            <a:r>
              <a:rPr lang="zh-CN" altLang="en-US" sz="2400" b="1" kern="0" dirty="0">
                <a:solidFill>
                  <a:srgbClr val="000000"/>
                </a:solidFill>
                <a:latin typeface="Times New Roman"/>
                <a:ea typeface="宋体"/>
              </a:rPr>
              <a:t>、</a:t>
            </a:r>
            <a:r>
              <a:rPr lang="en-US" altLang="zh-CN" sz="2400" b="1" kern="0" dirty="0">
                <a:solidFill>
                  <a:srgbClr val="000000"/>
                </a:solidFill>
                <a:latin typeface="Times New Roman"/>
                <a:ea typeface="宋体"/>
              </a:rPr>
              <a:t>…)</a:t>
            </a:r>
            <a:r>
              <a:rPr lang="zh-CN" altLang="en-US" sz="2400" b="1" kern="0" dirty="0">
                <a:solidFill>
                  <a:srgbClr val="000000"/>
                </a:solidFill>
                <a:latin typeface="Times New Roman"/>
                <a:ea typeface="宋体"/>
              </a:rPr>
              <a:t>和逻辑常量</a:t>
            </a:r>
            <a:r>
              <a:rPr lang="en-US" altLang="zh-CN" sz="2400" b="1" kern="0" dirty="0">
                <a:solidFill>
                  <a:srgbClr val="000000"/>
                </a:solidFill>
                <a:latin typeface="Times New Roman"/>
                <a:ea typeface="宋体"/>
              </a:rPr>
              <a:t>(0</a:t>
            </a:r>
            <a:r>
              <a:rPr lang="zh-CN" altLang="en-US" sz="2400" b="1" kern="0" dirty="0">
                <a:solidFill>
                  <a:srgbClr val="000000"/>
                </a:solidFill>
                <a:latin typeface="Times New Roman"/>
                <a:ea typeface="宋体"/>
              </a:rPr>
              <a:t>、</a:t>
            </a:r>
            <a:r>
              <a:rPr lang="en-US" altLang="zh-CN" sz="2400" b="1" kern="0" dirty="0">
                <a:solidFill>
                  <a:srgbClr val="000000"/>
                </a:solidFill>
                <a:latin typeface="Times New Roman"/>
                <a:ea typeface="宋体"/>
              </a:rPr>
              <a:t>1)</a:t>
            </a:r>
            <a:r>
              <a:rPr lang="zh-CN" altLang="en-US" sz="2400" b="1" kern="0" dirty="0">
                <a:solidFill>
                  <a:srgbClr val="000000"/>
                </a:solidFill>
                <a:latin typeface="Times New Roman"/>
                <a:ea typeface="宋体"/>
              </a:rPr>
              <a:t>连接起来，所得的表达式称为</a:t>
            </a:r>
            <a:r>
              <a:rPr lang="zh-CN" altLang="en-US" sz="2400" b="1" kern="0" dirty="0">
                <a:latin typeface="Times New Roman"/>
                <a:ea typeface="宋体"/>
              </a:rPr>
              <a:t>逻辑表达式</a:t>
            </a:r>
          </a:p>
        </p:txBody>
      </p:sp>
      <p:sp>
        <p:nvSpPr>
          <p:cNvPr id="17" name="Rectangle 4">
            <a:extLst>
              <a:ext uri="{FF2B5EF4-FFF2-40B4-BE49-F238E27FC236}">
                <a16:creationId xmlns:a16="http://schemas.microsoft.com/office/drawing/2014/main" xmlns="" id="{C66C413E-7B40-4BFB-9F44-DB16EB2F0B5A}"/>
              </a:ext>
            </a:extLst>
          </p:cNvPr>
          <p:cNvSpPr>
            <a:spLocks noChangeArrowheads="1"/>
          </p:cNvSpPr>
          <p:nvPr/>
        </p:nvSpPr>
        <p:spPr bwMode="auto">
          <a:xfrm>
            <a:off x="340760" y="3519806"/>
            <a:ext cx="8388903" cy="299529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marL="342900" indent="-342900">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marL="257175" indent="-257175" defTabSz="685800" fontAlgn="base">
              <a:spcBef>
                <a:spcPct val="0"/>
              </a:spcBef>
              <a:spcAft>
                <a:spcPct val="10000"/>
              </a:spcAft>
              <a:buClr>
                <a:srgbClr val="3333CC"/>
              </a:buClr>
              <a:defRPr/>
            </a:pPr>
            <a:r>
              <a:rPr lang="zh-CN" altLang="en-US" sz="2800" b="1" kern="0" dirty="0">
                <a:solidFill>
                  <a:srgbClr val="FF0000"/>
                </a:solidFill>
              </a:rPr>
              <a:t>逻辑函数</a:t>
            </a:r>
            <a:endParaRPr lang="zh-CN" altLang="en-US" sz="2800" b="1" kern="0" dirty="0">
              <a:solidFill>
                <a:srgbClr val="000000"/>
              </a:solidFill>
            </a:endParaRPr>
          </a:p>
          <a:p>
            <a:pPr marL="557213" lvl="1" indent="-214313" defTabSz="685800" fontAlgn="base">
              <a:spcBef>
                <a:spcPct val="0"/>
              </a:spcBef>
              <a:spcAft>
                <a:spcPct val="35000"/>
              </a:spcAft>
              <a:defRPr/>
            </a:pPr>
            <a:r>
              <a:rPr lang="zh-CN" altLang="en-US" sz="2400" b="1" kern="0" dirty="0">
                <a:solidFill>
                  <a:srgbClr val="000000"/>
                </a:solidFill>
              </a:rPr>
              <a:t>假设输出</a:t>
            </a:r>
            <a:r>
              <a:rPr lang="en-US" altLang="zh-CN" sz="2400" b="1" kern="0" dirty="0">
                <a:solidFill>
                  <a:srgbClr val="000000"/>
                </a:solidFill>
              </a:rPr>
              <a:t>F</a:t>
            </a:r>
            <a:r>
              <a:rPr lang="zh-CN" altLang="en-US" sz="2400" b="1" kern="0" dirty="0">
                <a:solidFill>
                  <a:srgbClr val="000000"/>
                </a:solidFill>
              </a:rPr>
              <a:t>由若干逻辑变量</a:t>
            </a:r>
            <a:r>
              <a:rPr lang="en-US" altLang="zh-CN" sz="2400" b="1" kern="0" dirty="0">
                <a:solidFill>
                  <a:srgbClr val="000000"/>
                </a:solidFill>
              </a:rPr>
              <a:t>A</a:t>
            </a:r>
            <a:r>
              <a:rPr lang="zh-CN" altLang="en-US" sz="2400" b="1" kern="0" dirty="0">
                <a:solidFill>
                  <a:srgbClr val="000000"/>
                </a:solidFill>
              </a:rPr>
              <a:t>、</a:t>
            </a:r>
            <a:r>
              <a:rPr lang="en-US" altLang="zh-CN" sz="2400" b="1" kern="0" dirty="0">
                <a:solidFill>
                  <a:srgbClr val="000000"/>
                </a:solidFill>
              </a:rPr>
              <a:t>B</a:t>
            </a:r>
            <a:r>
              <a:rPr lang="zh-CN" altLang="en-US" sz="2400" b="1" kern="0" dirty="0">
                <a:solidFill>
                  <a:srgbClr val="000000"/>
                </a:solidFill>
              </a:rPr>
              <a:t>、</a:t>
            </a:r>
            <a:r>
              <a:rPr lang="en-US" altLang="zh-CN" sz="2400" b="1" kern="0" dirty="0">
                <a:solidFill>
                  <a:srgbClr val="000000"/>
                </a:solidFill>
              </a:rPr>
              <a:t>C … </a:t>
            </a:r>
            <a:r>
              <a:rPr lang="zh-CN" altLang="en-US" sz="2400" b="1" kern="0" dirty="0">
                <a:solidFill>
                  <a:srgbClr val="000000"/>
                </a:solidFill>
              </a:rPr>
              <a:t>经过有限的逻辑运算所决定，即</a:t>
            </a:r>
            <a:r>
              <a:rPr lang="en-US" altLang="zh-CN" sz="2400" b="1" kern="0" dirty="0">
                <a:solidFill>
                  <a:srgbClr val="000000"/>
                </a:solidFill>
              </a:rPr>
              <a:t>F =</a:t>
            </a:r>
            <a:r>
              <a:rPr lang="en-US" altLang="zh-CN" sz="2400" b="1" kern="0" dirty="0">
                <a:solidFill>
                  <a:srgbClr val="333399"/>
                </a:solidFill>
              </a:rPr>
              <a:t>  </a:t>
            </a:r>
            <a:r>
              <a:rPr lang="en-US" altLang="zh-CN" sz="2400" b="1" i="1" kern="0" dirty="0">
                <a:solidFill>
                  <a:srgbClr val="333399"/>
                </a:solidFill>
              </a:rPr>
              <a:t>f</a:t>
            </a:r>
            <a:r>
              <a:rPr lang="en-US" altLang="zh-CN" sz="2400" b="1" kern="0" dirty="0">
                <a:solidFill>
                  <a:srgbClr val="333399"/>
                </a:solidFill>
              </a:rPr>
              <a:t>(A,B,C,…)</a:t>
            </a:r>
            <a:r>
              <a:rPr lang="zh-CN" altLang="en-US" sz="2400" b="1" kern="0" dirty="0">
                <a:solidFill>
                  <a:srgbClr val="000000"/>
                </a:solidFill>
              </a:rPr>
              <a:t>，若输入变量确定以后， </a:t>
            </a:r>
            <a:r>
              <a:rPr lang="en-US" altLang="zh-CN" sz="2400" b="1" kern="0" dirty="0">
                <a:solidFill>
                  <a:srgbClr val="000000"/>
                </a:solidFill>
              </a:rPr>
              <a:t>F</a:t>
            </a:r>
            <a:r>
              <a:rPr lang="zh-CN" altLang="en-US" sz="2400" b="1" kern="0" dirty="0">
                <a:solidFill>
                  <a:srgbClr val="000000"/>
                </a:solidFill>
              </a:rPr>
              <a:t>值也被</a:t>
            </a:r>
            <a:r>
              <a:rPr lang="zh-CN" altLang="en-US" sz="2400" b="1" kern="0" dirty="0">
                <a:solidFill>
                  <a:srgbClr val="FF0000"/>
                </a:solidFill>
              </a:rPr>
              <a:t>唯一确定</a:t>
            </a:r>
            <a:r>
              <a:rPr lang="zh-CN" altLang="en-US" sz="2400" b="1" kern="0" dirty="0">
                <a:solidFill>
                  <a:srgbClr val="000000"/>
                </a:solidFill>
              </a:rPr>
              <a:t>， 则称</a:t>
            </a:r>
            <a:r>
              <a:rPr lang="en-US" altLang="zh-CN" sz="2400" b="1" kern="0" dirty="0">
                <a:solidFill>
                  <a:srgbClr val="000000"/>
                </a:solidFill>
              </a:rPr>
              <a:t>F</a:t>
            </a:r>
            <a:r>
              <a:rPr lang="zh-CN" altLang="en-US" sz="2400" b="1" kern="0" dirty="0">
                <a:solidFill>
                  <a:srgbClr val="000000"/>
                </a:solidFill>
              </a:rPr>
              <a:t>是</a:t>
            </a:r>
            <a:r>
              <a:rPr lang="en-US" altLang="zh-CN" sz="2400" b="1" kern="0" dirty="0">
                <a:solidFill>
                  <a:srgbClr val="000000"/>
                </a:solidFill>
              </a:rPr>
              <a:t>A</a:t>
            </a:r>
            <a:r>
              <a:rPr lang="zh-CN" altLang="en-US" sz="2400" b="1" kern="0" dirty="0">
                <a:solidFill>
                  <a:srgbClr val="000000"/>
                </a:solidFill>
              </a:rPr>
              <a:t>、</a:t>
            </a:r>
            <a:r>
              <a:rPr lang="en-US" altLang="zh-CN" sz="2400" b="1" kern="0" dirty="0">
                <a:solidFill>
                  <a:srgbClr val="000000"/>
                </a:solidFill>
              </a:rPr>
              <a:t>B</a:t>
            </a:r>
            <a:r>
              <a:rPr lang="zh-CN" altLang="en-US" sz="2400" b="1" kern="0" dirty="0">
                <a:solidFill>
                  <a:srgbClr val="000000"/>
                </a:solidFill>
              </a:rPr>
              <a:t>、</a:t>
            </a:r>
            <a:r>
              <a:rPr lang="en-US" altLang="zh-CN" sz="2400" b="1" kern="0" dirty="0">
                <a:solidFill>
                  <a:srgbClr val="000000"/>
                </a:solidFill>
              </a:rPr>
              <a:t>C… </a:t>
            </a:r>
            <a:r>
              <a:rPr lang="zh-CN" altLang="en-US" sz="2400" b="1" kern="0" dirty="0">
                <a:solidFill>
                  <a:srgbClr val="000000"/>
                </a:solidFill>
              </a:rPr>
              <a:t>的逻辑函数</a:t>
            </a:r>
          </a:p>
          <a:p>
            <a:pPr marL="557213" lvl="1" indent="-214313" defTabSz="685800" fontAlgn="base">
              <a:spcBef>
                <a:spcPct val="10000"/>
              </a:spcBef>
              <a:spcAft>
                <a:spcPct val="10000"/>
              </a:spcAft>
              <a:defRPr/>
            </a:pPr>
            <a:r>
              <a:rPr lang="zh-CN" altLang="en-US" sz="2400" b="1" kern="0" dirty="0">
                <a:solidFill>
                  <a:srgbClr val="000000"/>
                </a:solidFill>
              </a:rPr>
              <a:t>逻辑函数的取值：逻辑</a:t>
            </a:r>
            <a:r>
              <a:rPr lang="en-US" altLang="zh-CN" sz="2400" b="1" kern="0" dirty="0">
                <a:solidFill>
                  <a:srgbClr val="FF0000"/>
                </a:solidFill>
              </a:rPr>
              <a:t>0</a:t>
            </a:r>
            <a:r>
              <a:rPr lang="zh-CN" altLang="en-US" sz="2400" b="1" kern="0" dirty="0">
                <a:solidFill>
                  <a:srgbClr val="000000"/>
                </a:solidFill>
              </a:rPr>
              <a:t>和逻辑</a:t>
            </a:r>
            <a:r>
              <a:rPr lang="en-US" altLang="zh-CN" sz="2400" b="1" kern="0" dirty="0">
                <a:solidFill>
                  <a:srgbClr val="FF0000"/>
                </a:solidFill>
              </a:rPr>
              <a:t>1</a:t>
            </a:r>
            <a:r>
              <a:rPr lang="zh-CN" altLang="en-US" sz="2400" b="1" kern="0" dirty="0">
                <a:solidFill>
                  <a:srgbClr val="000000"/>
                </a:solidFill>
              </a:rPr>
              <a:t>；它们</a:t>
            </a:r>
            <a:r>
              <a:rPr lang="zh-CN" altLang="en-US" sz="2400" b="1" kern="0" dirty="0">
                <a:solidFill>
                  <a:srgbClr val="0000FF"/>
                </a:solidFill>
              </a:rPr>
              <a:t>不代表数值大小</a:t>
            </a:r>
            <a:r>
              <a:rPr lang="zh-CN" altLang="en-US" sz="2400" b="1" kern="0" dirty="0">
                <a:solidFill>
                  <a:srgbClr val="000000"/>
                </a:solidFill>
              </a:rPr>
              <a:t>，仅表示相互矛盾、相互对立的两种逻辑状态</a:t>
            </a:r>
          </a:p>
        </p:txBody>
      </p:sp>
      <p:cxnSp>
        <p:nvCxnSpPr>
          <p:cNvPr id="11" name="直接连接符 10"/>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2.2.3 </a:t>
            </a:r>
            <a:r>
              <a:rPr lang="zh-CN" altLang="en-US" sz="3600" b="1" dirty="0" smtClean="0">
                <a:solidFill>
                  <a:schemeClr val="accent5">
                    <a:lumMod val="75000"/>
                  </a:schemeClr>
                </a:solidFill>
                <a:latin typeface="微软雅黑" pitchFamily="34" charset="-122"/>
                <a:ea typeface="微软雅黑" pitchFamily="34" charset="-122"/>
              </a:rPr>
              <a:t>逻辑</a:t>
            </a:r>
            <a:r>
              <a:rPr lang="zh-CN" altLang="en-US" sz="3600" b="1" dirty="0">
                <a:solidFill>
                  <a:schemeClr val="accent5">
                    <a:lumMod val="75000"/>
                  </a:schemeClr>
                </a:solidFill>
                <a:latin typeface="微软雅黑" pitchFamily="34" charset="-122"/>
                <a:ea typeface="微软雅黑" pitchFamily="34" charset="-122"/>
              </a:rPr>
              <a:t>函数</a:t>
            </a:r>
          </a:p>
        </p:txBody>
      </p:sp>
      <p:pic>
        <p:nvPicPr>
          <p:cNvPr id="14" name="图片 13">
            <a:extLst>
              <a:ext uri="{FF2B5EF4-FFF2-40B4-BE49-F238E27FC236}">
                <a16:creationId xmlns:a16="http://schemas.microsoft.com/office/drawing/2014/main" xmlns="" id="{732DD48B-0048-401C-950A-66FCD0D964ED}"/>
              </a:ext>
            </a:extLst>
          </p:cNvPr>
          <p:cNvPicPr>
            <a:picLocks noChangeAspect="1"/>
          </p:cNvPicPr>
          <p:nvPr/>
        </p:nvPicPr>
        <p:blipFill>
          <a:blip r:embed="rId3"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136428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12370" y="63301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2. </a:t>
            </a:r>
            <a:r>
              <a:rPr lang="zh-CN" altLang="en-US" sz="3200" b="1" dirty="0"/>
              <a:t>逻辑函数的表达方法</a:t>
            </a:r>
            <a:endParaRPr lang="en-US" altLang="zh-CN" sz="3200" b="1" dirty="0"/>
          </a:p>
        </p:txBody>
      </p:sp>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156098" y="1285875"/>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sp>
        <p:nvSpPr>
          <p:cNvPr id="3" name="矩形 2">
            <a:extLst>
              <a:ext uri="{FF2B5EF4-FFF2-40B4-BE49-F238E27FC236}">
                <a16:creationId xmlns:a16="http://schemas.microsoft.com/office/drawing/2014/main" xmlns="" id="{D89A8644-83CB-46A9-BB10-F51CC38C4825}"/>
              </a:ext>
            </a:extLst>
          </p:cNvPr>
          <p:cNvSpPr/>
          <p:nvPr/>
        </p:nvSpPr>
        <p:spPr>
          <a:xfrm>
            <a:off x="4854061" y="1423396"/>
            <a:ext cx="3672684" cy="1200329"/>
          </a:xfrm>
          <a:prstGeom prst="rect">
            <a:avLst/>
          </a:prstGeom>
          <a:ln w="12700">
            <a:solidFill>
              <a:schemeClr val="accent1">
                <a:lumMod val="75000"/>
              </a:schemeClr>
            </a:solidFill>
          </a:ln>
        </p:spPr>
        <p:txBody>
          <a:bodyPr wrap="square">
            <a:spAutoFit/>
          </a:bodyPr>
          <a:lstStyle/>
          <a:p>
            <a:pPr>
              <a:spcBef>
                <a:spcPct val="0"/>
              </a:spcBef>
              <a:defRPr/>
            </a:pPr>
            <a:r>
              <a:rPr lang="zh-CN" altLang="en-US" sz="2400" b="1" dirty="0">
                <a:solidFill>
                  <a:srgbClr val="FF0000"/>
                </a:solidFill>
                <a:latin typeface="黑体" panose="02010609060101010101" pitchFamily="49" charset="-122"/>
                <a:ea typeface="黑体" panose="02010609060101010101" pitchFamily="49" charset="-122"/>
              </a:rPr>
              <a:t>逻辑图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是由逻辑符号及它们之间的连</a:t>
            </a:r>
            <a:r>
              <a:rPr lang="zh-CN" altLang="en-US" sz="2400" b="1" dirty="0" smtClean="0">
                <a:latin typeface="黑体" panose="02010609060101010101" pitchFamily="49" charset="-122"/>
                <a:ea typeface="黑体" panose="02010609060101010101" pitchFamily="49" charset="-122"/>
              </a:rPr>
              <a:t>线构成</a:t>
            </a:r>
            <a:r>
              <a:rPr lang="zh-CN" altLang="en-US" sz="2400" b="1" dirty="0">
                <a:latin typeface="黑体" panose="02010609060101010101" pitchFamily="49" charset="-122"/>
                <a:ea typeface="黑体" panose="02010609060101010101" pitchFamily="49" charset="-122"/>
              </a:rPr>
              <a:t>的图形</a:t>
            </a:r>
          </a:p>
        </p:txBody>
      </p:sp>
      <p:sp>
        <p:nvSpPr>
          <p:cNvPr id="19" name="矩形 18">
            <a:extLst>
              <a:ext uri="{FF2B5EF4-FFF2-40B4-BE49-F238E27FC236}">
                <a16:creationId xmlns:a16="http://schemas.microsoft.com/office/drawing/2014/main" xmlns="" id="{4C801AFD-FE4B-4858-8971-8A644AFAE8AB}"/>
              </a:ext>
            </a:extLst>
          </p:cNvPr>
          <p:cNvSpPr/>
          <p:nvPr/>
        </p:nvSpPr>
        <p:spPr>
          <a:xfrm>
            <a:off x="115516" y="1403170"/>
            <a:ext cx="4226693" cy="1200329"/>
          </a:xfrm>
          <a:prstGeom prst="rect">
            <a:avLst/>
          </a:prstGeom>
          <a:ln w="15875">
            <a:solidFill>
              <a:schemeClr val="accent1">
                <a:lumMod val="75000"/>
              </a:schemeClr>
            </a:solidFill>
          </a:ln>
        </p:spPr>
        <p:txBody>
          <a:bodyPr wrap="square">
            <a:spAutoFit/>
          </a:bodyPr>
          <a:lstStyle/>
          <a:p>
            <a:pPr>
              <a:spcBef>
                <a:spcPct val="0"/>
              </a:spcBef>
              <a:defRPr/>
            </a:pPr>
            <a:r>
              <a:rPr kumimoji="1" lang="zh-CN" altLang="en-US" sz="2400" b="1" dirty="0">
                <a:solidFill>
                  <a:srgbClr val="FF0000"/>
                </a:solidFill>
                <a:latin typeface="黑体" panose="02010609060101010101" pitchFamily="49" charset="-122"/>
                <a:ea typeface="黑体" panose="02010609060101010101" pitchFamily="49" charset="-122"/>
              </a:rPr>
              <a:t>真值表</a:t>
            </a:r>
            <a:r>
              <a:rPr kumimoji="1" lang="en-US" altLang="zh-CN" sz="2400" b="1" dirty="0">
                <a:latin typeface="黑体" panose="02010609060101010101" pitchFamily="49" charset="-122"/>
                <a:ea typeface="黑体" panose="02010609060101010101" pitchFamily="49" charset="-122"/>
              </a:rPr>
              <a:t>——</a:t>
            </a:r>
            <a:r>
              <a:rPr kumimoji="1" lang="zh-CN" altLang="en-US" sz="2400" b="1" dirty="0">
                <a:latin typeface="黑体" panose="02010609060101010101" pitchFamily="49" charset="-122"/>
                <a:ea typeface="黑体" panose="02010609060101010101" pitchFamily="49" charset="-122"/>
              </a:rPr>
              <a:t>将输入逻辑变量的各种可能取值和相应的函数值排列在一起而组成的表格</a:t>
            </a:r>
          </a:p>
        </p:txBody>
      </p:sp>
      <p:sp>
        <p:nvSpPr>
          <p:cNvPr id="20" name="矩形 19">
            <a:extLst>
              <a:ext uri="{FF2B5EF4-FFF2-40B4-BE49-F238E27FC236}">
                <a16:creationId xmlns:a16="http://schemas.microsoft.com/office/drawing/2014/main" xmlns="" id="{D0F02C12-365A-4462-9D5C-9FED210CF431}"/>
              </a:ext>
            </a:extLst>
          </p:cNvPr>
          <p:cNvSpPr/>
          <p:nvPr/>
        </p:nvSpPr>
        <p:spPr>
          <a:xfrm>
            <a:off x="178292" y="5134332"/>
            <a:ext cx="4163917" cy="830997"/>
          </a:xfrm>
          <a:prstGeom prst="rect">
            <a:avLst/>
          </a:prstGeom>
          <a:ln w="12700">
            <a:solidFill>
              <a:schemeClr val="accent1">
                <a:lumMod val="75000"/>
              </a:schemeClr>
            </a:solidFill>
          </a:ln>
        </p:spPr>
        <p:txBody>
          <a:bodyPr wrap="square">
            <a:spAutoFit/>
          </a:bodyPr>
          <a:lstStyle/>
          <a:p>
            <a:pPr>
              <a:spcBef>
                <a:spcPct val="0"/>
              </a:spcBef>
              <a:defRPr/>
            </a:pPr>
            <a:r>
              <a:rPr kumimoji="1" lang="zh-CN" altLang="en-US" sz="2400" b="1" dirty="0">
                <a:solidFill>
                  <a:srgbClr val="FF0000"/>
                </a:solidFill>
              </a:rPr>
              <a:t>函数表达式</a:t>
            </a:r>
            <a:r>
              <a:rPr kumimoji="1" lang="en-US" altLang="zh-CN" sz="2400" b="1" dirty="0">
                <a:latin typeface="Arial"/>
              </a:rPr>
              <a:t>——</a:t>
            </a:r>
            <a:r>
              <a:rPr kumimoji="1" lang="zh-CN" altLang="en-US" sz="2400" b="1" dirty="0"/>
              <a:t>由</a:t>
            </a:r>
            <a:r>
              <a:rPr kumimoji="1" lang="zh-CN" altLang="en-US" sz="2400" b="1" dirty="0" smtClean="0"/>
              <a:t>逻辑变量和逻辑运算符</a:t>
            </a:r>
            <a:r>
              <a:rPr kumimoji="1" lang="zh-CN" altLang="en-US" sz="2400" b="1" dirty="0"/>
              <a:t>所构成的表达式</a:t>
            </a:r>
          </a:p>
        </p:txBody>
      </p:sp>
      <p:sp>
        <p:nvSpPr>
          <p:cNvPr id="21" name="矩形 20">
            <a:extLst>
              <a:ext uri="{FF2B5EF4-FFF2-40B4-BE49-F238E27FC236}">
                <a16:creationId xmlns:a16="http://schemas.microsoft.com/office/drawing/2014/main" xmlns="" id="{46709A79-F6A6-423E-81DA-8CDDCA4B38DC}"/>
              </a:ext>
            </a:extLst>
          </p:cNvPr>
          <p:cNvSpPr/>
          <p:nvPr/>
        </p:nvSpPr>
        <p:spPr>
          <a:xfrm>
            <a:off x="5937337" y="5442109"/>
            <a:ext cx="1341935" cy="523220"/>
          </a:xfrm>
          <a:prstGeom prst="rect">
            <a:avLst/>
          </a:prstGeom>
          <a:ln>
            <a:solidFill>
              <a:schemeClr val="accent2">
                <a:lumMod val="40000"/>
                <a:lumOff val="60000"/>
              </a:schemeClr>
            </a:solidFill>
          </a:ln>
        </p:spPr>
        <p:txBody>
          <a:bodyPr wrap="square">
            <a:spAutoFit/>
          </a:bodyPr>
          <a:lstStyle/>
          <a:p>
            <a:pPr>
              <a:defRPr/>
            </a:pPr>
            <a:r>
              <a:rPr kumimoji="1" lang="zh-CN" altLang="zh-CN" sz="2800" b="1" dirty="0">
                <a:solidFill>
                  <a:srgbClr val="2B56F5"/>
                </a:solidFill>
                <a:effectLst>
                  <a:outerShdw blurRad="38100" dist="38100" dir="2700000" algn="tl">
                    <a:srgbClr val="C0C0C0"/>
                  </a:outerShdw>
                </a:effectLst>
              </a:rPr>
              <a:t>卡诺图</a:t>
            </a:r>
          </a:p>
        </p:txBody>
      </p:sp>
      <mc:AlternateContent xmlns:mc="http://schemas.openxmlformats.org/markup-compatibility/2006">
        <mc:Choice xmlns:a14="http://schemas.microsoft.com/office/drawing/2010/main" xmlns="" Requires="a14">
          <p:sp>
            <p:nvSpPr>
              <p:cNvPr id="4" name="矩形 3">
                <a:extLst>
                  <a:ext uri="{FF2B5EF4-FFF2-40B4-BE49-F238E27FC236}">
                    <a16:creationId xmlns="" xmlns:a16="http://schemas.microsoft.com/office/drawing/2014/main" id="{034D42B0-1B29-4DA2-8664-68E58AB74581}"/>
                  </a:ext>
                </a:extLst>
              </p:cNvPr>
              <p:cNvSpPr/>
              <p:nvPr/>
            </p:nvSpPr>
            <p:spPr>
              <a:xfrm>
                <a:off x="1165635" y="6159366"/>
                <a:ext cx="1785891" cy="5241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zh-CN" altLang="en-US" sz="2800"/>
                        <m:t>Y</m:t>
                      </m:r>
                      <m:r>
                        <m:rPr>
                          <m:nor/>
                        </m:rPr>
                        <a:rPr lang="zh-CN" altLang="en-US" sz="2800"/>
                        <m:t>=</m:t>
                      </m:r>
                      <m:r>
                        <a:rPr lang="zh-CN" altLang="en-US" sz="2800" i="1">
                          <a:latin typeface="Cambria Math" panose="02040503050406030204" pitchFamily="18" charset="0"/>
                        </a:rPr>
                        <m:t>𝐴</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𝐵</m:t>
                          </m:r>
                        </m:e>
                      </m:acc>
                      <m:r>
                        <m:rPr>
                          <m:nor/>
                        </m:rPr>
                        <a:rPr lang="zh-CN" altLang="en-US" sz="2800" i="1">
                          <a:latin typeface="Cambria Math" panose="02040503050406030204" pitchFamily="18" charset="0"/>
                        </a:rPr>
                        <m:t>+</m:t>
                      </m:r>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𝐴</m:t>
                          </m:r>
                        </m:e>
                      </m:acc>
                      <m:r>
                        <a:rPr lang="zh-CN" altLang="en-US" sz="2800" i="1">
                          <a:latin typeface="Cambria Math" panose="02040503050406030204" pitchFamily="18" charset="0"/>
                        </a:rPr>
                        <m:t>𝐵</m:t>
                      </m:r>
                    </m:oMath>
                  </m:oMathPara>
                </a14:m>
                <a:endParaRPr lang="zh-CN" altLang="en-US" sz="2800" dirty="0"/>
              </a:p>
            </p:txBody>
          </p:sp>
        </mc:Choice>
        <mc:Fallback>
          <p:sp>
            <p:nvSpPr>
              <p:cNvPr id="4" name="矩形 3">
                <a:extLst>
                  <a:ext uri="{FF2B5EF4-FFF2-40B4-BE49-F238E27FC236}">
                    <a16:creationId xmlns:a14="http://schemas.microsoft.com/office/drawing/2010/main" xmlns:a16="http://schemas.microsoft.com/office/drawing/2014/main" xmlns="" id="{034D42B0-1B29-4DA2-8664-68E58AB74581}"/>
                  </a:ext>
                </a:extLst>
              </p:cNvPr>
              <p:cNvSpPr>
                <a:spLocks noRot="1" noChangeAspect="1" noMove="1" noResize="1" noEditPoints="1" noAdjustHandles="1" noChangeArrowheads="1" noChangeShapeType="1" noTextEdit="1"/>
              </p:cNvSpPr>
              <p:nvPr/>
            </p:nvSpPr>
            <p:spPr>
              <a:xfrm>
                <a:off x="1165635" y="6159366"/>
                <a:ext cx="1785891" cy="524118"/>
              </a:xfrm>
              <a:prstGeom prst="rect">
                <a:avLst/>
              </a:prstGeom>
              <a:blipFill rotWithShape="0">
                <a:blip r:embed="rId3" cstate="print"/>
                <a:stretch>
                  <a:fillRect/>
                </a:stretch>
              </a:blipFill>
            </p:spPr>
            <p:txBody>
              <a:bodyPr/>
              <a:lstStyle/>
              <a:p>
                <a:r>
                  <a:rPr lang="zh-CN" altLang="en-US">
                    <a:noFill/>
                  </a:rPr>
                  <a:t> </a:t>
                </a:r>
              </a:p>
            </p:txBody>
          </p:sp>
        </mc:Fallback>
      </mc:AlternateContent>
      <p:grpSp>
        <p:nvGrpSpPr>
          <p:cNvPr id="25" name="Group 12">
            <a:extLst>
              <a:ext uri="{FF2B5EF4-FFF2-40B4-BE49-F238E27FC236}">
                <a16:creationId xmlns:a16="http://schemas.microsoft.com/office/drawing/2014/main" xmlns="" id="{5F9F7BEE-EB2F-4D30-94F0-12E50402FB75}"/>
              </a:ext>
            </a:extLst>
          </p:cNvPr>
          <p:cNvGrpSpPr>
            <a:grpSpLocks/>
          </p:cNvGrpSpPr>
          <p:nvPr/>
        </p:nvGrpSpPr>
        <p:grpSpPr bwMode="auto">
          <a:xfrm>
            <a:off x="5270111" y="2835944"/>
            <a:ext cx="3041721" cy="1484142"/>
            <a:chOff x="728" y="2913"/>
            <a:chExt cx="2056" cy="806"/>
          </a:xfrm>
        </p:grpSpPr>
        <p:grpSp>
          <p:nvGrpSpPr>
            <p:cNvPr id="27" name="Group 13">
              <a:extLst>
                <a:ext uri="{FF2B5EF4-FFF2-40B4-BE49-F238E27FC236}">
                  <a16:creationId xmlns:a16="http://schemas.microsoft.com/office/drawing/2014/main" xmlns="" id="{6CB398E8-1C2E-4F5C-A943-86AC9BBB790F}"/>
                </a:ext>
              </a:extLst>
            </p:cNvPr>
            <p:cNvGrpSpPr>
              <a:grpSpLocks/>
            </p:cNvGrpSpPr>
            <p:nvPr/>
          </p:nvGrpSpPr>
          <p:grpSpPr bwMode="auto">
            <a:xfrm>
              <a:off x="1168" y="3376"/>
              <a:ext cx="545" cy="269"/>
              <a:chOff x="3984" y="1872"/>
              <a:chExt cx="960" cy="528"/>
            </a:xfrm>
          </p:grpSpPr>
          <p:sp>
            <p:nvSpPr>
              <p:cNvPr id="68" name="Rectangle 14">
                <a:extLst>
                  <a:ext uri="{FF2B5EF4-FFF2-40B4-BE49-F238E27FC236}">
                    <a16:creationId xmlns:a16="http://schemas.microsoft.com/office/drawing/2014/main" xmlns="" id="{142E48CD-7F0A-4566-AD8A-8654CA031F99}"/>
                  </a:ext>
                </a:extLst>
              </p:cNvPr>
              <p:cNvSpPr>
                <a:spLocks noChangeArrowheads="1"/>
              </p:cNvSpPr>
              <p:nvPr/>
            </p:nvSpPr>
            <p:spPr bwMode="auto">
              <a:xfrm>
                <a:off x="4224" y="1872"/>
                <a:ext cx="384" cy="528"/>
              </a:xfrm>
              <a:prstGeom prst="rect">
                <a:avLst/>
              </a:prstGeom>
              <a:solidFill>
                <a:srgbClr val="FFFFFF"/>
              </a:solidFill>
              <a:ln w="38100">
                <a:solidFill>
                  <a:schemeClr val="tx1"/>
                </a:solidFill>
                <a:miter lim="800000"/>
                <a:headEnd/>
                <a:tailEnd/>
              </a:ln>
            </p:spPr>
            <p:txBody>
              <a:bodyPr wrap="none" anchor="ct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900"/>
              </a:p>
            </p:txBody>
          </p:sp>
          <p:sp>
            <p:nvSpPr>
              <p:cNvPr id="69" name="Line 15">
                <a:extLst>
                  <a:ext uri="{FF2B5EF4-FFF2-40B4-BE49-F238E27FC236}">
                    <a16:creationId xmlns:a16="http://schemas.microsoft.com/office/drawing/2014/main" xmlns="" id="{3C0B21C1-0942-4F8C-AF7C-3FB4AF868C43}"/>
                  </a:ext>
                </a:extLst>
              </p:cNvPr>
              <p:cNvSpPr>
                <a:spLocks noChangeShapeType="1"/>
              </p:cNvSpPr>
              <p:nvPr/>
            </p:nvSpPr>
            <p:spPr bwMode="auto">
              <a:xfrm>
                <a:off x="3984" y="2112"/>
                <a:ext cx="24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70" name="Line 16">
                <a:extLst>
                  <a:ext uri="{FF2B5EF4-FFF2-40B4-BE49-F238E27FC236}">
                    <a16:creationId xmlns:a16="http://schemas.microsoft.com/office/drawing/2014/main" xmlns="" id="{C51EF523-E6CB-487F-9274-4C0E22797369}"/>
                  </a:ext>
                </a:extLst>
              </p:cNvPr>
              <p:cNvSpPr>
                <a:spLocks noChangeShapeType="1"/>
              </p:cNvSpPr>
              <p:nvPr/>
            </p:nvSpPr>
            <p:spPr bwMode="auto">
              <a:xfrm>
                <a:off x="4704" y="2112"/>
                <a:ext cx="24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71" name="Oval 17">
                <a:extLst>
                  <a:ext uri="{FF2B5EF4-FFF2-40B4-BE49-F238E27FC236}">
                    <a16:creationId xmlns:a16="http://schemas.microsoft.com/office/drawing/2014/main" xmlns="" id="{EB2D2B96-2FEE-473A-B9F2-4A2F44FC0CFF}"/>
                  </a:ext>
                </a:extLst>
              </p:cNvPr>
              <p:cNvSpPr>
                <a:spLocks noChangeArrowheads="1"/>
              </p:cNvSpPr>
              <p:nvPr/>
            </p:nvSpPr>
            <p:spPr bwMode="auto">
              <a:xfrm>
                <a:off x="4608" y="2064"/>
                <a:ext cx="96" cy="96"/>
              </a:xfrm>
              <a:prstGeom prst="ellipse">
                <a:avLst/>
              </a:prstGeom>
              <a:solidFill>
                <a:srgbClr val="FFFFFF"/>
              </a:solidFill>
              <a:ln w="38100">
                <a:solidFill>
                  <a:schemeClr val="tx1"/>
                </a:solidFill>
                <a:round/>
                <a:headEnd/>
                <a:tailEnd/>
              </a:ln>
            </p:spPr>
            <p:txBody>
              <a:bodyPr wrap="none" anchor="ct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900"/>
              </a:p>
            </p:txBody>
          </p:sp>
        </p:grpSp>
        <p:sp>
          <p:nvSpPr>
            <p:cNvPr id="28" name="Text Box 18">
              <a:extLst>
                <a:ext uri="{FF2B5EF4-FFF2-40B4-BE49-F238E27FC236}">
                  <a16:creationId xmlns:a16="http://schemas.microsoft.com/office/drawing/2014/main" xmlns="" id="{7117DFDA-6DB2-4E1D-BDA4-88268C6E7ED1}"/>
                </a:ext>
              </a:extLst>
            </p:cNvPr>
            <p:cNvSpPr txBox="1">
              <a:spLocks noChangeArrowheads="1"/>
            </p:cNvSpPr>
            <p:nvPr/>
          </p:nvSpPr>
          <p:spPr bwMode="auto">
            <a:xfrm>
              <a:off x="1339" y="3369"/>
              <a:ext cx="11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1350">
                  <a:latin typeface="楷体_GB2312" pitchFamily="1" charset="-122"/>
                  <a:ea typeface="楷体_GB2312" pitchFamily="1" charset="-122"/>
                </a:rPr>
                <a:t>1</a:t>
              </a:r>
            </a:p>
          </p:txBody>
        </p:sp>
        <p:sp>
          <p:nvSpPr>
            <p:cNvPr id="29" name="Rectangle 19">
              <a:extLst>
                <a:ext uri="{FF2B5EF4-FFF2-40B4-BE49-F238E27FC236}">
                  <a16:creationId xmlns:a16="http://schemas.microsoft.com/office/drawing/2014/main" xmlns="" id="{F7247770-D464-45D8-966F-4E5E05AA49A6}"/>
                </a:ext>
              </a:extLst>
            </p:cNvPr>
            <p:cNvSpPr>
              <a:spLocks noChangeArrowheads="1"/>
            </p:cNvSpPr>
            <p:nvPr/>
          </p:nvSpPr>
          <p:spPr bwMode="auto">
            <a:xfrm>
              <a:off x="1304" y="2920"/>
              <a:ext cx="218" cy="269"/>
            </a:xfrm>
            <a:prstGeom prst="rect">
              <a:avLst/>
            </a:prstGeom>
            <a:solidFill>
              <a:srgbClr val="FFFFFF"/>
            </a:solidFill>
            <a:ln w="38100">
              <a:solidFill>
                <a:schemeClr val="tx1"/>
              </a:solidFill>
              <a:miter lim="800000"/>
              <a:headEnd/>
              <a:tailEnd/>
            </a:ln>
          </p:spPr>
          <p:txBody>
            <a:bodyPr wrap="none" anchor="ct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900"/>
            </a:p>
          </p:txBody>
        </p:sp>
        <p:sp>
          <p:nvSpPr>
            <p:cNvPr id="30" name="Line 20">
              <a:extLst>
                <a:ext uri="{FF2B5EF4-FFF2-40B4-BE49-F238E27FC236}">
                  <a16:creationId xmlns:a16="http://schemas.microsoft.com/office/drawing/2014/main" xmlns="" id="{84CAD3E2-765B-4F61-BBA6-E6FFF1D4FDFA}"/>
                </a:ext>
              </a:extLst>
            </p:cNvPr>
            <p:cNvSpPr>
              <a:spLocks noChangeShapeType="1"/>
            </p:cNvSpPr>
            <p:nvPr/>
          </p:nvSpPr>
          <p:spPr bwMode="auto">
            <a:xfrm>
              <a:off x="927" y="3034"/>
              <a:ext cx="377" cy="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31" name="Line 21">
              <a:extLst>
                <a:ext uri="{FF2B5EF4-FFF2-40B4-BE49-F238E27FC236}">
                  <a16:creationId xmlns:a16="http://schemas.microsoft.com/office/drawing/2014/main" xmlns="" id="{5C8F9476-4FF5-443D-B622-83A62BA08211}"/>
                </a:ext>
              </a:extLst>
            </p:cNvPr>
            <p:cNvSpPr>
              <a:spLocks noChangeShapeType="1"/>
            </p:cNvSpPr>
            <p:nvPr/>
          </p:nvSpPr>
          <p:spPr bwMode="auto">
            <a:xfrm>
              <a:off x="1577" y="3042"/>
              <a:ext cx="1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32" name="Oval 22">
              <a:extLst>
                <a:ext uri="{FF2B5EF4-FFF2-40B4-BE49-F238E27FC236}">
                  <a16:creationId xmlns:a16="http://schemas.microsoft.com/office/drawing/2014/main" xmlns="" id="{76ED8E4B-ACFF-4870-BD05-A7B42198EA46}"/>
                </a:ext>
              </a:extLst>
            </p:cNvPr>
            <p:cNvSpPr>
              <a:spLocks noChangeArrowheads="1"/>
            </p:cNvSpPr>
            <p:nvPr/>
          </p:nvSpPr>
          <p:spPr bwMode="auto">
            <a:xfrm>
              <a:off x="1522" y="3018"/>
              <a:ext cx="55" cy="49"/>
            </a:xfrm>
            <a:prstGeom prst="ellipse">
              <a:avLst/>
            </a:prstGeom>
            <a:solidFill>
              <a:srgbClr val="FFFFFF"/>
            </a:solidFill>
            <a:ln w="38100">
              <a:solidFill>
                <a:schemeClr val="tx1"/>
              </a:solidFill>
              <a:round/>
              <a:headEnd/>
              <a:tailEnd/>
            </a:ln>
          </p:spPr>
          <p:txBody>
            <a:bodyPr wrap="none" anchor="ct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900"/>
            </a:p>
          </p:txBody>
        </p:sp>
        <p:sp>
          <p:nvSpPr>
            <p:cNvPr id="33" name="Text Box 23">
              <a:extLst>
                <a:ext uri="{FF2B5EF4-FFF2-40B4-BE49-F238E27FC236}">
                  <a16:creationId xmlns:a16="http://schemas.microsoft.com/office/drawing/2014/main" xmlns="" id="{2D1540DC-27C2-47D7-9945-E69DF2D38698}"/>
                </a:ext>
              </a:extLst>
            </p:cNvPr>
            <p:cNvSpPr txBox="1">
              <a:spLocks noChangeArrowheads="1"/>
            </p:cNvSpPr>
            <p:nvPr/>
          </p:nvSpPr>
          <p:spPr bwMode="auto">
            <a:xfrm>
              <a:off x="1338" y="2913"/>
              <a:ext cx="11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1350" dirty="0">
                  <a:latin typeface="楷体_GB2312" pitchFamily="1" charset="-122"/>
                  <a:ea typeface="楷体_GB2312" pitchFamily="1" charset="-122"/>
                </a:rPr>
                <a:t>1</a:t>
              </a:r>
            </a:p>
          </p:txBody>
        </p:sp>
        <p:sp>
          <p:nvSpPr>
            <p:cNvPr id="34" name="Line 24">
              <a:extLst>
                <a:ext uri="{FF2B5EF4-FFF2-40B4-BE49-F238E27FC236}">
                  <a16:creationId xmlns:a16="http://schemas.microsoft.com/office/drawing/2014/main" xmlns="" id="{B2CDFE7F-5B06-4A03-B06A-F70F115F936C}"/>
                </a:ext>
              </a:extLst>
            </p:cNvPr>
            <p:cNvSpPr>
              <a:spLocks noChangeShapeType="1"/>
            </p:cNvSpPr>
            <p:nvPr/>
          </p:nvSpPr>
          <p:spPr bwMode="auto">
            <a:xfrm>
              <a:off x="2066" y="3572"/>
              <a:ext cx="137"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35" name="Rectangle 25">
              <a:extLst>
                <a:ext uri="{FF2B5EF4-FFF2-40B4-BE49-F238E27FC236}">
                  <a16:creationId xmlns:a16="http://schemas.microsoft.com/office/drawing/2014/main" xmlns="" id="{6E726F34-0F60-4F56-B8DB-57B2B526EE16}"/>
                </a:ext>
              </a:extLst>
            </p:cNvPr>
            <p:cNvSpPr>
              <a:spLocks noChangeArrowheads="1"/>
            </p:cNvSpPr>
            <p:nvPr/>
          </p:nvSpPr>
          <p:spPr bwMode="auto">
            <a:xfrm>
              <a:off x="1848" y="3450"/>
              <a:ext cx="218" cy="269"/>
            </a:xfrm>
            <a:prstGeom prst="rect">
              <a:avLst/>
            </a:prstGeom>
            <a:solidFill>
              <a:srgbClr val="FFFFFF"/>
            </a:solidFill>
            <a:ln w="38100">
              <a:solidFill>
                <a:schemeClr val="tx1"/>
              </a:solidFill>
              <a:miter lim="800000"/>
              <a:headEnd/>
              <a:tailEnd/>
            </a:ln>
          </p:spPr>
          <p:txBody>
            <a:bodyPr wrap="none" anchor="ct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900"/>
            </a:p>
          </p:txBody>
        </p:sp>
        <p:sp>
          <p:nvSpPr>
            <p:cNvPr id="36" name="Line 26">
              <a:extLst>
                <a:ext uri="{FF2B5EF4-FFF2-40B4-BE49-F238E27FC236}">
                  <a16:creationId xmlns:a16="http://schemas.microsoft.com/office/drawing/2014/main" xmlns="" id="{F4DDBA67-D6C4-4F8B-9287-3B2A9E6C2E81}"/>
                </a:ext>
              </a:extLst>
            </p:cNvPr>
            <p:cNvSpPr>
              <a:spLocks noChangeShapeType="1"/>
            </p:cNvSpPr>
            <p:nvPr/>
          </p:nvSpPr>
          <p:spPr bwMode="auto">
            <a:xfrm>
              <a:off x="1712" y="3646"/>
              <a:ext cx="1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37" name="Line 27">
              <a:extLst>
                <a:ext uri="{FF2B5EF4-FFF2-40B4-BE49-F238E27FC236}">
                  <a16:creationId xmlns:a16="http://schemas.microsoft.com/office/drawing/2014/main" xmlns="" id="{7AFE9828-A734-42A4-A353-A89BAF8C405F}"/>
                </a:ext>
              </a:extLst>
            </p:cNvPr>
            <p:cNvSpPr>
              <a:spLocks noChangeShapeType="1"/>
            </p:cNvSpPr>
            <p:nvPr/>
          </p:nvSpPr>
          <p:spPr bwMode="auto">
            <a:xfrm>
              <a:off x="1712" y="3499"/>
              <a:ext cx="1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40" name="Text Box 28">
              <a:extLst>
                <a:ext uri="{FF2B5EF4-FFF2-40B4-BE49-F238E27FC236}">
                  <a16:creationId xmlns:a16="http://schemas.microsoft.com/office/drawing/2014/main" xmlns="" id="{4391545A-63A4-4F82-9C38-09FC0A86EE1E}"/>
                </a:ext>
              </a:extLst>
            </p:cNvPr>
            <p:cNvSpPr txBox="1">
              <a:spLocks noChangeArrowheads="1"/>
            </p:cNvSpPr>
            <p:nvPr/>
          </p:nvSpPr>
          <p:spPr bwMode="auto">
            <a:xfrm>
              <a:off x="1903" y="3427"/>
              <a:ext cx="21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1350">
                  <a:latin typeface="楷体_GB2312" pitchFamily="1" charset="-122"/>
                  <a:ea typeface="楷体_GB2312" pitchFamily="1" charset="-122"/>
                </a:rPr>
                <a:t>&amp;</a:t>
              </a:r>
            </a:p>
          </p:txBody>
        </p:sp>
        <p:sp>
          <p:nvSpPr>
            <p:cNvPr id="42" name="Line 29">
              <a:extLst>
                <a:ext uri="{FF2B5EF4-FFF2-40B4-BE49-F238E27FC236}">
                  <a16:creationId xmlns:a16="http://schemas.microsoft.com/office/drawing/2014/main" xmlns="" id="{6CBDD482-981A-45CC-A29F-E114AD25E6D8}"/>
                </a:ext>
              </a:extLst>
            </p:cNvPr>
            <p:cNvSpPr>
              <a:spLocks noChangeShapeType="1"/>
            </p:cNvSpPr>
            <p:nvPr/>
          </p:nvSpPr>
          <p:spPr bwMode="auto">
            <a:xfrm>
              <a:off x="2065" y="3117"/>
              <a:ext cx="137"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44" name="Rectangle 30">
              <a:extLst>
                <a:ext uri="{FF2B5EF4-FFF2-40B4-BE49-F238E27FC236}">
                  <a16:creationId xmlns:a16="http://schemas.microsoft.com/office/drawing/2014/main" xmlns="" id="{D8375192-3E4C-4F0D-A2EA-D5CCBF4B1ECC}"/>
                </a:ext>
              </a:extLst>
            </p:cNvPr>
            <p:cNvSpPr>
              <a:spLocks noChangeArrowheads="1"/>
            </p:cNvSpPr>
            <p:nvPr/>
          </p:nvSpPr>
          <p:spPr bwMode="auto">
            <a:xfrm>
              <a:off x="1847" y="2994"/>
              <a:ext cx="218" cy="270"/>
            </a:xfrm>
            <a:prstGeom prst="rect">
              <a:avLst/>
            </a:prstGeom>
            <a:solidFill>
              <a:srgbClr val="FFFFFF"/>
            </a:solidFill>
            <a:ln w="38100">
              <a:solidFill>
                <a:schemeClr val="tx1"/>
              </a:solidFill>
              <a:miter lim="800000"/>
              <a:headEnd/>
              <a:tailEnd/>
            </a:ln>
          </p:spPr>
          <p:txBody>
            <a:bodyPr wrap="none" anchor="ct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900"/>
            </a:p>
          </p:txBody>
        </p:sp>
        <p:sp>
          <p:nvSpPr>
            <p:cNvPr id="46" name="Line 31">
              <a:extLst>
                <a:ext uri="{FF2B5EF4-FFF2-40B4-BE49-F238E27FC236}">
                  <a16:creationId xmlns:a16="http://schemas.microsoft.com/office/drawing/2014/main" xmlns="" id="{5678CD9E-59C5-43BA-A6BF-C90D338C1682}"/>
                </a:ext>
              </a:extLst>
            </p:cNvPr>
            <p:cNvSpPr>
              <a:spLocks noChangeShapeType="1"/>
            </p:cNvSpPr>
            <p:nvPr/>
          </p:nvSpPr>
          <p:spPr bwMode="auto">
            <a:xfrm>
              <a:off x="1711" y="3190"/>
              <a:ext cx="1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47" name="Line 32">
              <a:extLst>
                <a:ext uri="{FF2B5EF4-FFF2-40B4-BE49-F238E27FC236}">
                  <a16:creationId xmlns:a16="http://schemas.microsoft.com/office/drawing/2014/main" xmlns="" id="{3D8DABFD-37AF-4A8C-B56F-D3DA8303DC4E}"/>
                </a:ext>
              </a:extLst>
            </p:cNvPr>
            <p:cNvSpPr>
              <a:spLocks noChangeShapeType="1"/>
            </p:cNvSpPr>
            <p:nvPr/>
          </p:nvSpPr>
          <p:spPr bwMode="auto">
            <a:xfrm>
              <a:off x="1711" y="3043"/>
              <a:ext cx="1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48" name="Text Box 33">
              <a:extLst>
                <a:ext uri="{FF2B5EF4-FFF2-40B4-BE49-F238E27FC236}">
                  <a16:creationId xmlns:a16="http://schemas.microsoft.com/office/drawing/2014/main" xmlns="" id="{4FF4BEAC-A535-466C-A084-AC52E4EB3B43}"/>
                </a:ext>
              </a:extLst>
            </p:cNvPr>
            <p:cNvSpPr txBox="1">
              <a:spLocks noChangeArrowheads="1"/>
            </p:cNvSpPr>
            <p:nvPr/>
          </p:nvSpPr>
          <p:spPr bwMode="auto">
            <a:xfrm>
              <a:off x="1902" y="2971"/>
              <a:ext cx="218"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1350">
                  <a:latin typeface="楷体_GB2312" pitchFamily="1" charset="-122"/>
                  <a:ea typeface="楷体_GB2312" pitchFamily="1" charset="-122"/>
                </a:rPr>
                <a:t>&amp;</a:t>
              </a:r>
            </a:p>
          </p:txBody>
        </p:sp>
        <p:sp>
          <p:nvSpPr>
            <p:cNvPr id="49" name="Rectangle 34">
              <a:extLst>
                <a:ext uri="{FF2B5EF4-FFF2-40B4-BE49-F238E27FC236}">
                  <a16:creationId xmlns:a16="http://schemas.microsoft.com/office/drawing/2014/main" xmlns="" id="{7BBE331F-2E09-4B10-A991-508D2D62AAA6}"/>
                </a:ext>
              </a:extLst>
            </p:cNvPr>
            <p:cNvSpPr>
              <a:spLocks noChangeArrowheads="1"/>
            </p:cNvSpPr>
            <p:nvPr/>
          </p:nvSpPr>
          <p:spPr bwMode="auto">
            <a:xfrm>
              <a:off x="2327" y="3218"/>
              <a:ext cx="219" cy="270"/>
            </a:xfrm>
            <a:prstGeom prst="rect">
              <a:avLst/>
            </a:prstGeom>
            <a:solidFill>
              <a:srgbClr val="FFFFFF"/>
            </a:solidFill>
            <a:ln w="38100">
              <a:solidFill>
                <a:schemeClr val="tx1"/>
              </a:solidFill>
              <a:miter lim="800000"/>
              <a:headEnd/>
              <a:tailEnd/>
            </a:ln>
          </p:spPr>
          <p:txBody>
            <a:bodyPr wrap="none" anchor="ct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900"/>
            </a:p>
          </p:txBody>
        </p:sp>
        <p:sp>
          <p:nvSpPr>
            <p:cNvPr id="50" name="Line 35">
              <a:extLst>
                <a:ext uri="{FF2B5EF4-FFF2-40B4-BE49-F238E27FC236}">
                  <a16:creationId xmlns:a16="http://schemas.microsoft.com/office/drawing/2014/main" xmlns="" id="{ED0BBB82-428A-406A-BF8E-222C3371CDFF}"/>
                </a:ext>
              </a:extLst>
            </p:cNvPr>
            <p:cNvSpPr>
              <a:spLocks noChangeShapeType="1"/>
            </p:cNvSpPr>
            <p:nvPr/>
          </p:nvSpPr>
          <p:spPr bwMode="auto">
            <a:xfrm>
              <a:off x="2546" y="3341"/>
              <a:ext cx="1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51" name="Line 36">
              <a:extLst>
                <a:ext uri="{FF2B5EF4-FFF2-40B4-BE49-F238E27FC236}">
                  <a16:creationId xmlns:a16="http://schemas.microsoft.com/office/drawing/2014/main" xmlns="" id="{602DF3EB-8B4C-4649-BC8A-A36784C0B001}"/>
                </a:ext>
              </a:extLst>
            </p:cNvPr>
            <p:cNvSpPr>
              <a:spLocks noChangeShapeType="1"/>
            </p:cNvSpPr>
            <p:nvPr/>
          </p:nvSpPr>
          <p:spPr bwMode="auto">
            <a:xfrm>
              <a:off x="2191" y="3439"/>
              <a:ext cx="1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52" name="Line 37">
              <a:extLst>
                <a:ext uri="{FF2B5EF4-FFF2-40B4-BE49-F238E27FC236}">
                  <a16:creationId xmlns:a16="http://schemas.microsoft.com/office/drawing/2014/main" xmlns="" id="{B1C6B4E7-0984-47AC-BBB3-27FB371A46F4}"/>
                </a:ext>
              </a:extLst>
            </p:cNvPr>
            <p:cNvSpPr>
              <a:spLocks noChangeShapeType="1"/>
            </p:cNvSpPr>
            <p:nvPr/>
          </p:nvSpPr>
          <p:spPr bwMode="auto">
            <a:xfrm>
              <a:off x="2191" y="3267"/>
              <a:ext cx="13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53" name="Text Box 38">
              <a:extLst>
                <a:ext uri="{FF2B5EF4-FFF2-40B4-BE49-F238E27FC236}">
                  <a16:creationId xmlns:a16="http://schemas.microsoft.com/office/drawing/2014/main" xmlns="" id="{577F9674-3F34-4BDB-97E4-49D3C53E39D3}"/>
                </a:ext>
              </a:extLst>
            </p:cNvPr>
            <p:cNvSpPr txBox="1">
              <a:spLocks noChangeArrowheads="1"/>
            </p:cNvSpPr>
            <p:nvPr/>
          </p:nvSpPr>
          <p:spPr bwMode="auto">
            <a:xfrm>
              <a:off x="2271" y="3219"/>
              <a:ext cx="381"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1350">
                  <a:latin typeface="楷体_GB2312" pitchFamily="1" charset="-122"/>
                  <a:ea typeface="楷体_GB2312" pitchFamily="1" charset="-122"/>
                </a:rPr>
                <a:t>≥1</a:t>
              </a:r>
            </a:p>
          </p:txBody>
        </p:sp>
        <p:sp>
          <p:nvSpPr>
            <p:cNvPr id="54" name="Line 39">
              <a:extLst>
                <a:ext uri="{FF2B5EF4-FFF2-40B4-BE49-F238E27FC236}">
                  <a16:creationId xmlns:a16="http://schemas.microsoft.com/office/drawing/2014/main" xmlns="" id="{08892ADA-0942-4AC1-A13A-52B2789E0825}"/>
                </a:ext>
              </a:extLst>
            </p:cNvPr>
            <p:cNvSpPr>
              <a:spLocks noChangeShapeType="1"/>
            </p:cNvSpPr>
            <p:nvPr/>
          </p:nvSpPr>
          <p:spPr bwMode="auto">
            <a:xfrm>
              <a:off x="893" y="3501"/>
              <a:ext cx="286"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55" name="Line 40">
              <a:extLst>
                <a:ext uri="{FF2B5EF4-FFF2-40B4-BE49-F238E27FC236}">
                  <a16:creationId xmlns:a16="http://schemas.microsoft.com/office/drawing/2014/main" xmlns="" id="{3854E6CA-646C-4280-8A04-7168D367B3EB}"/>
                </a:ext>
              </a:extLst>
            </p:cNvPr>
            <p:cNvSpPr>
              <a:spLocks noChangeShapeType="1"/>
            </p:cNvSpPr>
            <p:nvPr/>
          </p:nvSpPr>
          <p:spPr bwMode="auto">
            <a:xfrm flipV="1">
              <a:off x="1125" y="3267"/>
              <a:ext cx="0" cy="23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56" name="Line 41">
              <a:extLst>
                <a:ext uri="{FF2B5EF4-FFF2-40B4-BE49-F238E27FC236}">
                  <a16:creationId xmlns:a16="http://schemas.microsoft.com/office/drawing/2014/main" xmlns="" id="{EEBF8491-FFCE-4765-AE89-BF7368420BB2}"/>
                </a:ext>
              </a:extLst>
            </p:cNvPr>
            <p:cNvSpPr>
              <a:spLocks noChangeShapeType="1"/>
            </p:cNvSpPr>
            <p:nvPr/>
          </p:nvSpPr>
          <p:spPr bwMode="auto">
            <a:xfrm flipV="1">
              <a:off x="1125" y="3267"/>
              <a:ext cx="599"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57" name="Line 42">
              <a:extLst>
                <a:ext uri="{FF2B5EF4-FFF2-40B4-BE49-F238E27FC236}">
                  <a16:creationId xmlns:a16="http://schemas.microsoft.com/office/drawing/2014/main" xmlns="" id="{869E9F4C-1E7E-41AD-8A14-68D3BA62792D}"/>
                </a:ext>
              </a:extLst>
            </p:cNvPr>
            <p:cNvSpPr>
              <a:spLocks noChangeShapeType="1"/>
            </p:cNvSpPr>
            <p:nvPr/>
          </p:nvSpPr>
          <p:spPr bwMode="auto">
            <a:xfrm>
              <a:off x="1715" y="3193"/>
              <a:ext cx="0" cy="7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58" name="Line 43">
              <a:extLst>
                <a:ext uri="{FF2B5EF4-FFF2-40B4-BE49-F238E27FC236}">
                  <a16:creationId xmlns:a16="http://schemas.microsoft.com/office/drawing/2014/main" xmlns="" id="{C2A420D1-791F-4390-80D3-5F8CB15DF237}"/>
                </a:ext>
              </a:extLst>
            </p:cNvPr>
            <p:cNvSpPr>
              <a:spLocks noChangeShapeType="1"/>
            </p:cNvSpPr>
            <p:nvPr/>
          </p:nvSpPr>
          <p:spPr bwMode="auto">
            <a:xfrm>
              <a:off x="1041" y="3044"/>
              <a:ext cx="0" cy="67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59" name="Line 44">
              <a:extLst>
                <a:ext uri="{FF2B5EF4-FFF2-40B4-BE49-F238E27FC236}">
                  <a16:creationId xmlns:a16="http://schemas.microsoft.com/office/drawing/2014/main" xmlns="" id="{281BBF65-1FC0-430B-B090-2281CFA40FFF}"/>
                </a:ext>
              </a:extLst>
            </p:cNvPr>
            <p:cNvSpPr>
              <a:spLocks noChangeShapeType="1"/>
            </p:cNvSpPr>
            <p:nvPr/>
          </p:nvSpPr>
          <p:spPr bwMode="auto">
            <a:xfrm>
              <a:off x="1033" y="3714"/>
              <a:ext cx="691"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60" name="Line 45">
              <a:extLst>
                <a:ext uri="{FF2B5EF4-FFF2-40B4-BE49-F238E27FC236}">
                  <a16:creationId xmlns:a16="http://schemas.microsoft.com/office/drawing/2014/main" xmlns="" id="{44005CD8-72A0-4D14-A304-15B427DF6574}"/>
                </a:ext>
              </a:extLst>
            </p:cNvPr>
            <p:cNvSpPr>
              <a:spLocks noChangeShapeType="1"/>
            </p:cNvSpPr>
            <p:nvPr/>
          </p:nvSpPr>
          <p:spPr bwMode="auto">
            <a:xfrm>
              <a:off x="1715" y="3648"/>
              <a:ext cx="0" cy="66"/>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61" name="Line 46">
              <a:extLst>
                <a:ext uri="{FF2B5EF4-FFF2-40B4-BE49-F238E27FC236}">
                  <a16:creationId xmlns:a16="http://schemas.microsoft.com/office/drawing/2014/main" xmlns="" id="{9ABBFDF6-74DF-40DE-9704-FDFB0F90E023}"/>
                </a:ext>
              </a:extLst>
            </p:cNvPr>
            <p:cNvSpPr>
              <a:spLocks noChangeShapeType="1"/>
            </p:cNvSpPr>
            <p:nvPr/>
          </p:nvSpPr>
          <p:spPr bwMode="auto">
            <a:xfrm>
              <a:off x="2194" y="3118"/>
              <a:ext cx="0" cy="149"/>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62" name="Line 47">
              <a:extLst>
                <a:ext uri="{FF2B5EF4-FFF2-40B4-BE49-F238E27FC236}">
                  <a16:creationId xmlns:a16="http://schemas.microsoft.com/office/drawing/2014/main" xmlns="" id="{E36396A4-470C-42FB-ACAF-A8DF70272255}"/>
                </a:ext>
              </a:extLst>
            </p:cNvPr>
            <p:cNvSpPr>
              <a:spLocks noChangeShapeType="1"/>
            </p:cNvSpPr>
            <p:nvPr/>
          </p:nvSpPr>
          <p:spPr bwMode="auto">
            <a:xfrm>
              <a:off x="2194" y="3441"/>
              <a:ext cx="0" cy="13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350"/>
            </a:p>
          </p:txBody>
        </p:sp>
        <p:sp>
          <p:nvSpPr>
            <p:cNvPr id="63" name="Text Box 48">
              <a:extLst>
                <a:ext uri="{FF2B5EF4-FFF2-40B4-BE49-F238E27FC236}">
                  <a16:creationId xmlns:a16="http://schemas.microsoft.com/office/drawing/2014/main" xmlns="" id="{CA39205D-7233-4124-B017-650B404953FC}"/>
                </a:ext>
              </a:extLst>
            </p:cNvPr>
            <p:cNvSpPr txBox="1">
              <a:spLocks noChangeArrowheads="1"/>
            </p:cNvSpPr>
            <p:nvPr/>
          </p:nvSpPr>
          <p:spPr bwMode="auto">
            <a:xfrm>
              <a:off x="748" y="2921"/>
              <a:ext cx="19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1350">
                  <a:latin typeface="楷体_GB2312" pitchFamily="1" charset="-122"/>
                  <a:ea typeface="楷体_GB2312" pitchFamily="1" charset="-122"/>
                </a:rPr>
                <a:t>A</a:t>
              </a:r>
            </a:p>
          </p:txBody>
        </p:sp>
        <p:sp>
          <p:nvSpPr>
            <p:cNvPr id="64" name="Text Box 49">
              <a:extLst>
                <a:ext uri="{FF2B5EF4-FFF2-40B4-BE49-F238E27FC236}">
                  <a16:creationId xmlns:a16="http://schemas.microsoft.com/office/drawing/2014/main" xmlns="" id="{BB23804B-9B38-4EE1-826B-0B5A4F00F473}"/>
                </a:ext>
              </a:extLst>
            </p:cNvPr>
            <p:cNvSpPr txBox="1">
              <a:spLocks noChangeArrowheads="1"/>
            </p:cNvSpPr>
            <p:nvPr/>
          </p:nvSpPr>
          <p:spPr bwMode="auto">
            <a:xfrm>
              <a:off x="728" y="3383"/>
              <a:ext cx="203"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1350">
                  <a:latin typeface="楷体_GB2312" pitchFamily="1" charset="-122"/>
                  <a:ea typeface="楷体_GB2312" pitchFamily="1" charset="-122"/>
                </a:rPr>
                <a:t>B</a:t>
              </a:r>
            </a:p>
          </p:txBody>
        </p:sp>
        <p:sp>
          <p:nvSpPr>
            <p:cNvPr id="65" name="Oval 50">
              <a:extLst>
                <a:ext uri="{FF2B5EF4-FFF2-40B4-BE49-F238E27FC236}">
                  <a16:creationId xmlns:a16="http://schemas.microsoft.com/office/drawing/2014/main" xmlns="" id="{96FAC501-AB56-4599-8FE9-A0AFFA8163E0}"/>
                </a:ext>
              </a:extLst>
            </p:cNvPr>
            <p:cNvSpPr>
              <a:spLocks noChangeArrowheads="1"/>
            </p:cNvSpPr>
            <p:nvPr/>
          </p:nvSpPr>
          <p:spPr bwMode="auto">
            <a:xfrm>
              <a:off x="1111" y="3488"/>
              <a:ext cx="28" cy="25"/>
            </a:xfrm>
            <a:prstGeom prst="ellipse">
              <a:avLst/>
            </a:prstGeom>
            <a:solidFill>
              <a:schemeClr val="tx1"/>
            </a:solidFill>
            <a:ln w="38100">
              <a:solidFill>
                <a:schemeClr val="tx1"/>
              </a:solidFill>
              <a:round/>
              <a:headEnd/>
              <a:tailEnd/>
            </a:ln>
          </p:spPr>
          <p:txBody>
            <a:bodyPr wrap="none" anchor="ct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900"/>
            </a:p>
          </p:txBody>
        </p:sp>
        <p:sp>
          <p:nvSpPr>
            <p:cNvPr id="66" name="Oval 51">
              <a:extLst>
                <a:ext uri="{FF2B5EF4-FFF2-40B4-BE49-F238E27FC236}">
                  <a16:creationId xmlns:a16="http://schemas.microsoft.com/office/drawing/2014/main" xmlns="" id="{059C72C8-9059-4F29-B162-D27537768E37}"/>
                </a:ext>
              </a:extLst>
            </p:cNvPr>
            <p:cNvSpPr>
              <a:spLocks noChangeArrowheads="1"/>
            </p:cNvSpPr>
            <p:nvPr/>
          </p:nvSpPr>
          <p:spPr bwMode="auto">
            <a:xfrm>
              <a:off x="1028" y="3032"/>
              <a:ext cx="27" cy="25"/>
            </a:xfrm>
            <a:prstGeom prst="ellipse">
              <a:avLst/>
            </a:prstGeom>
            <a:solidFill>
              <a:schemeClr val="tx1"/>
            </a:solidFill>
            <a:ln w="38100">
              <a:solidFill>
                <a:schemeClr val="tx1"/>
              </a:solidFill>
              <a:round/>
              <a:headEnd/>
              <a:tailEnd/>
            </a:ln>
          </p:spPr>
          <p:txBody>
            <a:bodyPr wrap="none" anchor="ct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900"/>
            </a:p>
          </p:txBody>
        </p:sp>
        <p:sp>
          <p:nvSpPr>
            <p:cNvPr id="67" name="Text Box 52">
              <a:extLst>
                <a:ext uri="{FF2B5EF4-FFF2-40B4-BE49-F238E27FC236}">
                  <a16:creationId xmlns:a16="http://schemas.microsoft.com/office/drawing/2014/main" xmlns="" id="{3212DEF1-01FD-4574-B77D-8BEA2295B667}"/>
                </a:ext>
              </a:extLst>
            </p:cNvPr>
            <p:cNvSpPr txBox="1">
              <a:spLocks noChangeArrowheads="1"/>
            </p:cNvSpPr>
            <p:nvPr/>
          </p:nvSpPr>
          <p:spPr bwMode="auto">
            <a:xfrm>
              <a:off x="2590" y="3124"/>
              <a:ext cx="19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kumimoji="1" lang="en-US" altLang="zh-CN" sz="1350">
                  <a:latin typeface="楷体_GB2312" pitchFamily="1" charset="-122"/>
                  <a:ea typeface="楷体_GB2312" pitchFamily="1" charset="-122"/>
                </a:rPr>
                <a:t>Y</a:t>
              </a:r>
            </a:p>
          </p:txBody>
        </p:sp>
      </p:grpSp>
      <p:graphicFrame>
        <p:nvGraphicFramePr>
          <p:cNvPr id="5" name="表格 4">
            <a:extLst>
              <a:ext uri="{FF2B5EF4-FFF2-40B4-BE49-F238E27FC236}">
                <a16:creationId xmlns:a16="http://schemas.microsoft.com/office/drawing/2014/main" xmlns="" id="{46A4F518-3CAA-4F2A-B5E3-80AB095B7014}"/>
              </a:ext>
            </a:extLst>
          </p:cNvPr>
          <p:cNvGraphicFramePr>
            <a:graphicFrameLocks noGrp="1"/>
          </p:cNvGraphicFramePr>
          <p:nvPr>
            <p:extLst>
              <p:ext uri="{D42A27DB-BD31-4B8C-83A1-F6EECF244321}">
                <p14:modId xmlns:p14="http://schemas.microsoft.com/office/powerpoint/2010/main" xmlns="" val="1123040218"/>
              </p:ext>
            </p:extLst>
          </p:nvPr>
        </p:nvGraphicFramePr>
        <p:xfrm>
          <a:off x="1123839" y="2760242"/>
          <a:ext cx="2034061" cy="1828800"/>
        </p:xfrm>
        <a:graphic>
          <a:graphicData uri="http://schemas.openxmlformats.org/drawingml/2006/table">
            <a:tbl>
              <a:tblPr firstRow="1" firstCol="1" bandRow="1">
                <a:tableStyleId>{5C22544A-7EE6-4342-B048-85BDC9FD1C3A}</a:tableStyleId>
              </a:tblPr>
              <a:tblGrid>
                <a:gridCol w="1382004">
                  <a:extLst>
                    <a:ext uri="{9D8B030D-6E8A-4147-A177-3AD203B41FA5}">
                      <a16:colId xmlns:a16="http://schemas.microsoft.com/office/drawing/2014/main" xmlns="" val="1230631007"/>
                    </a:ext>
                  </a:extLst>
                </a:gridCol>
                <a:gridCol w="652057">
                  <a:extLst>
                    <a:ext uri="{9D8B030D-6E8A-4147-A177-3AD203B41FA5}">
                      <a16:colId xmlns:a16="http://schemas.microsoft.com/office/drawing/2014/main" xmlns="" val="1993585159"/>
                    </a:ext>
                  </a:extLst>
                </a:gridCol>
              </a:tblGrid>
              <a:tr h="228600">
                <a:tc>
                  <a:txBody>
                    <a:bodyPr/>
                    <a:lstStyle/>
                    <a:p>
                      <a:pPr algn="ctr">
                        <a:spcAft>
                          <a:spcPts val="0"/>
                        </a:spcAft>
                      </a:pPr>
                      <a:r>
                        <a:rPr lang="en-US" sz="2400" kern="100" dirty="0">
                          <a:effectLst/>
                        </a:rPr>
                        <a:t>A    B</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400" kern="100">
                          <a:effectLst/>
                        </a:rPr>
                        <a:t>Y</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2166385663"/>
                  </a:ext>
                </a:extLst>
              </a:tr>
              <a:tr h="228600">
                <a:tc>
                  <a:txBody>
                    <a:bodyPr/>
                    <a:lstStyle/>
                    <a:p>
                      <a:pPr algn="ctr">
                        <a:spcAft>
                          <a:spcPts val="0"/>
                        </a:spcAft>
                      </a:pPr>
                      <a:r>
                        <a:rPr lang="en-US" sz="2400" kern="100">
                          <a:effectLst/>
                        </a:rPr>
                        <a:t>0    0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400" kern="100">
                          <a:effectLst/>
                        </a:rPr>
                        <a:t>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303866210"/>
                  </a:ext>
                </a:extLst>
              </a:tr>
              <a:tr h="228600">
                <a:tc>
                  <a:txBody>
                    <a:bodyPr/>
                    <a:lstStyle/>
                    <a:p>
                      <a:pPr algn="ctr">
                        <a:spcAft>
                          <a:spcPts val="0"/>
                        </a:spcAft>
                      </a:pPr>
                      <a:r>
                        <a:rPr lang="en-US" sz="2400" kern="100">
                          <a:effectLst/>
                        </a:rPr>
                        <a:t>0    1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400" kern="100">
                          <a:effectLst/>
                        </a:rPr>
                        <a:t>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3445016006"/>
                  </a:ext>
                </a:extLst>
              </a:tr>
              <a:tr h="228600">
                <a:tc>
                  <a:txBody>
                    <a:bodyPr/>
                    <a:lstStyle/>
                    <a:p>
                      <a:pPr algn="ctr">
                        <a:spcAft>
                          <a:spcPts val="0"/>
                        </a:spcAft>
                      </a:pPr>
                      <a:r>
                        <a:rPr lang="en-US" sz="2400" kern="100">
                          <a:effectLst/>
                        </a:rPr>
                        <a:t>1    0</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400" kern="100">
                          <a:effectLst/>
                        </a:rPr>
                        <a:t>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3679774367"/>
                  </a:ext>
                </a:extLst>
              </a:tr>
              <a:tr h="228600">
                <a:tc>
                  <a:txBody>
                    <a:bodyPr/>
                    <a:lstStyle/>
                    <a:p>
                      <a:pPr algn="ctr">
                        <a:spcAft>
                          <a:spcPts val="0"/>
                        </a:spcAft>
                      </a:pPr>
                      <a:r>
                        <a:rPr lang="en-US" sz="2400" kern="100">
                          <a:effectLst/>
                        </a:rPr>
                        <a:t>1    1</a:t>
                      </a:r>
                      <a:endParaRPr lang="zh-CN" sz="2400" kern="10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tc>
                  <a:txBody>
                    <a:bodyPr/>
                    <a:lstStyle/>
                    <a:p>
                      <a:pPr algn="ctr">
                        <a:spcAft>
                          <a:spcPts val="0"/>
                        </a:spcAft>
                      </a:pPr>
                      <a:r>
                        <a:rPr lang="en-US" sz="2400" kern="100" dirty="0">
                          <a:effectLst/>
                        </a:rPr>
                        <a:t>0</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35" marR="51435" marT="0" marB="0"/>
                </a:tc>
                <a:extLst>
                  <a:ext uri="{0D108BD9-81ED-4DB2-BD59-A6C34878D82A}">
                    <a16:rowId xmlns:a16="http://schemas.microsoft.com/office/drawing/2014/main" xmlns="" val="1691410949"/>
                  </a:ext>
                </a:extLst>
              </a:tr>
            </a:tbl>
          </a:graphicData>
        </a:graphic>
      </p:graphicFrame>
      <p:cxnSp>
        <p:nvCxnSpPr>
          <p:cNvPr id="8" name="直接连接符 7">
            <a:extLst>
              <a:ext uri="{FF2B5EF4-FFF2-40B4-BE49-F238E27FC236}">
                <a16:creationId xmlns:a16="http://schemas.microsoft.com/office/drawing/2014/main" xmlns="" id="{48FBFBB0-3E7A-4C81-8216-262CB3EFDBED}"/>
              </a:ext>
            </a:extLst>
          </p:cNvPr>
          <p:cNvCxnSpPr/>
          <p:nvPr/>
        </p:nvCxnSpPr>
        <p:spPr>
          <a:xfrm flipH="1">
            <a:off x="4557719" y="1285875"/>
            <a:ext cx="8655" cy="547211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62526F15-DCBC-45E7-A4C2-8F44C3C08695}"/>
              </a:ext>
            </a:extLst>
          </p:cNvPr>
          <p:cNvCxnSpPr>
            <a:cxnSpLocks/>
          </p:cNvCxnSpPr>
          <p:nvPr/>
        </p:nvCxnSpPr>
        <p:spPr>
          <a:xfrm>
            <a:off x="115516" y="4773364"/>
            <a:ext cx="85725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2.2.3 </a:t>
            </a:r>
            <a:r>
              <a:rPr lang="zh-CN" altLang="en-US" sz="3600" b="1" dirty="0" smtClean="0">
                <a:solidFill>
                  <a:schemeClr val="accent5">
                    <a:lumMod val="75000"/>
                  </a:schemeClr>
                </a:solidFill>
                <a:latin typeface="微软雅黑" pitchFamily="34" charset="-122"/>
                <a:ea typeface="微软雅黑" pitchFamily="34" charset="-122"/>
              </a:rPr>
              <a:t>逻辑</a:t>
            </a:r>
            <a:r>
              <a:rPr lang="zh-CN" altLang="en-US" sz="3600" b="1" dirty="0">
                <a:solidFill>
                  <a:schemeClr val="accent5">
                    <a:lumMod val="75000"/>
                  </a:schemeClr>
                </a:solidFill>
                <a:latin typeface="微软雅黑" pitchFamily="34" charset="-122"/>
                <a:ea typeface="微软雅黑" pitchFamily="34" charset="-122"/>
              </a:rPr>
              <a:t>函数</a:t>
            </a:r>
          </a:p>
        </p:txBody>
      </p:sp>
      <p:pic>
        <p:nvPicPr>
          <p:cNvPr id="74" name="图片 73">
            <a:extLst>
              <a:ext uri="{FF2B5EF4-FFF2-40B4-BE49-F238E27FC236}">
                <a16:creationId xmlns:a16="http://schemas.microsoft.com/office/drawing/2014/main" xmlns="" id="{732DD48B-0048-401C-950A-66FCD0D964ED}"/>
              </a:ext>
            </a:extLst>
          </p:cNvPr>
          <p:cNvPicPr>
            <a:picLocks noChangeAspect="1"/>
          </p:cNvPicPr>
          <p:nvPr/>
        </p:nvPicPr>
        <p:blipFill>
          <a:blip r:embed="rId4"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109363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500" fill="hold"/>
                                        <p:tgtEl>
                                          <p:spTgt spid="21"/>
                                        </p:tgtEl>
                                        <p:attrNameLst>
                                          <p:attrName>ppt_x</p:attrName>
                                        </p:attrNameLst>
                                      </p:cBhvr>
                                      <p:tavLst>
                                        <p:tav tm="0">
                                          <p:val>
                                            <p:strVal val="#ppt_x"/>
                                          </p:val>
                                        </p:tav>
                                        <p:tav tm="100000">
                                          <p:val>
                                            <p:strVal val="#ppt_x"/>
                                          </p:val>
                                        </p:tav>
                                      </p:tavLst>
                                    </p:anim>
                                    <p:anim calcmode="lin" valueType="num">
                                      <p:cBhvr additive="base">
                                        <p:cTn id="3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0" grpId="0" animBg="1"/>
      <p:bldP spid="21"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0" y="611588"/>
            <a:ext cx="6987892"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3. </a:t>
            </a:r>
            <a:r>
              <a:rPr lang="zh-CN" altLang="en-US" sz="3200" b="1" dirty="0"/>
              <a:t>由真值表写出逻辑函数的表达式</a:t>
            </a:r>
            <a:endParaRPr lang="en-US" altLang="zh-CN" sz="3200" b="1" dirty="0"/>
          </a:p>
        </p:txBody>
      </p:sp>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156098" y="1285875"/>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sp>
        <p:nvSpPr>
          <p:cNvPr id="16" name="Rectangle 3">
            <a:extLst>
              <a:ext uri="{FF2B5EF4-FFF2-40B4-BE49-F238E27FC236}">
                <a16:creationId xmlns:a16="http://schemas.microsoft.com/office/drawing/2014/main" xmlns="" id="{49F445F5-6CCE-4E66-A6AC-062A7D293510}"/>
              </a:ext>
            </a:extLst>
          </p:cNvPr>
          <p:cNvSpPr txBox="1">
            <a:spLocks noChangeArrowheads="1"/>
          </p:cNvSpPr>
          <p:nvPr/>
        </p:nvSpPr>
        <p:spPr bwMode="auto">
          <a:xfrm>
            <a:off x="233362" y="2464018"/>
            <a:ext cx="3576637" cy="363198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57175" indent="-257175" algn="just" defTabSz="685800" eaLnBrk="1" hangingPunct="1">
              <a:lnSpc>
                <a:spcPct val="110000"/>
              </a:lnSpc>
              <a:buNone/>
              <a:defRPr/>
            </a:pPr>
            <a:r>
              <a:rPr lang="zh-CN" altLang="en-US" sz="2000" b="1" kern="0" dirty="0">
                <a:latin typeface="宋体" panose="02010600030101010101" pitchFamily="2" charset="-122"/>
                <a:ea typeface="宋体"/>
              </a:rPr>
              <a:t>解：</a:t>
            </a:r>
            <a:endParaRPr lang="en-US" altLang="zh-CN" sz="2000" b="1" kern="0" dirty="0">
              <a:latin typeface="宋体" panose="02010600030101010101" pitchFamily="2" charset="-122"/>
              <a:ea typeface="宋体"/>
            </a:endParaRPr>
          </a:p>
          <a:p>
            <a:pPr marL="257175" indent="-257175" algn="just" defTabSz="685800" eaLnBrk="1" hangingPunct="1">
              <a:lnSpc>
                <a:spcPct val="110000"/>
              </a:lnSpc>
              <a:buNone/>
              <a:defRPr/>
            </a:pPr>
            <a:r>
              <a:rPr lang="zh-CN" altLang="en-US" sz="2000" b="1" kern="0" dirty="0" smtClean="0">
                <a:solidFill>
                  <a:srgbClr val="000000"/>
                </a:solidFill>
                <a:latin typeface="宋体" panose="02010600030101010101" pitchFamily="2" charset="-122"/>
                <a:ea typeface="宋体"/>
              </a:rPr>
              <a:t>第一</a:t>
            </a:r>
            <a:r>
              <a:rPr lang="zh-CN" altLang="en-US" sz="2000" b="1" kern="0" dirty="0">
                <a:solidFill>
                  <a:srgbClr val="000000"/>
                </a:solidFill>
                <a:latin typeface="宋体" panose="02010600030101010101" pitchFamily="2" charset="-122"/>
                <a:ea typeface="宋体"/>
              </a:rPr>
              <a:t>步：设置自变量和因变量。</a:t>
            </a:r>
          </a:p>
          <a:p>
            <a:pPr marL="257175" indent="-257175" algn="just" defTabSz="685800" eaLnBrk="1" hangingPunct="1">
              <a:lnSpc>
                <a:spcPct val="110000"/>
              </a:lnSpc>
              <a:buNone/>
              <a:defRPr/>
            </a:pPr>
            <a:r>
              <a:rPr lang="zh-CN" altLang="en-US" sz="2000" b="1" kern="0" dirty="0" smtClean="0">
                <a:solidFill>
                  <a:srgbClr val="000000"/>
                </a:solidFill>
                <a:latin typeface="宋体" panose="02010600030101010101" pitchFamily="2" charset="-122"/>
                <a:ea typeface="宋体"/>
              </a:rPr>
              <a:t>第二</a:t>
            </a:r>
            <a:r>
              <a:rPr lang="zh-CN" altLang="en-US" sz="2000" b="1" kern="0" dirty="0">
                <a:solidFill>
                  <a:srgbClr val="000000"/>
                </a:solidFill>
                <a:latin typeface="宋体" panose="02010600030101010101" pitchFamily="2" charset="-122"/>
                <a:ea typeface="宋体"/>
              </a:rPr>
              <a:t>步：</a:t>
            </a:r>
            <a:r>
              <a:rPr lang="zh-CN" altLang="en-US" sz="2000" b="1" kern="0" dirty="0">
                <a:solidFill>
                  <a:srgbClr val="3333CC"/>
                </a:solidFill>
                <a:latin typeface="宋体" panose="02010600030101010101" pitchFamily="2" charset="-122"/>
                <a:ea typeface="宋体"/>
              </a:rPr>
              <a:t>状态赋值。</a:t>
            </a:r>
          </a:p>
          <a:p>
            <a:pPr marL="257175" indent="-257175" algn="just" defTabSz="685800" eaLnBrk="1" hangingPunct="1">
              <a:lnSpc>
                <a:spcPct val="110000"/>
              </a:lnSpc>
              <a:buNone/>
              <a:defRPr/>
            </a:pPr>
            <a:r>
              <a:rPr lang="zh-CN" altLang="en-US" sz="2000" b="1" kern="0" dirty="0">
                <a:solidFill>
                  <a:srgbClr val="3333CC"/>
                </a:solidFill>
                <a:latin typeface="宋体" panose="02010600030101010101" pitchFamily="2" charset="-122"/>
                <a:ea typeface="宋体"/>
              </a:rPr>
              <a:t>   </a:t>
            </a:r>
            <a:r>
              <a:rPr lang="zh-CN" altLang="en-US" sz="2000" b="1" kern="0" dirty="0">
                <a:solidFill>
                  <a:srgbClr val="FF0000"/>
                </a:solidFill>
                <a:latin typeface="宋体" panose="02010600030101010101" pitchFamily="2" charset="-122"/>
                <a:ea typeface="宋体"/>
              </a:rPr>
              <a:t>对于自变量</a:t>
            </a:r>
            <a:r>
              <a:rPr lang="en-US" altLang="zh-CN" sz="2000" b="1" i="1" kern="0" dirty="0">
                <a:solidFill>
                  <a:srgbClr val="FF0000"/>
                </a:solidFill>
                <a:latin typeface="宋体" panose="02010600030101010101" pitchFamily="2" charset="-122"/>
                <a:ea typeface="宋体"/>
              </a:rPr>
              <a:t>A</a:t>
            </a:r>
            <a:r>
              <a:rPr lang="zh-CN" altLang="en-US" sz="2000" b="1" kern="0" dirty="0">
                <a:solidFill>
                  <a:srgbClr val="FF0000"/>
                </a:solidFill>
                <a:latin typeface="宋体" panose="02010600030101010101" pitchFamily="2" charset="-122"/>
                <a:ea typeface="宋体"/>
              </a:rPr>
              <a:t>、</a:t>
            </a:r>
            <a:r>
              <a:rPr lang="en-US" altLang="zh-CN" sz="2000" b="1" i="1" kern="0" dirty="0">
                <a:solidFill>
                  <a:srgbClr val="FF0000"/>
                </a:solidFill>
                <a:latin typeface="宋体" panose="02010600030101010101" pitchFamily="2" charset="-122"/>
                <a:ea typeface="宋体"/>
              </a:rPr>
              <a:t>B</a:t>
            </a:r>
            <a:r>
              <a:rPr lang="zh-CN" altLang="en-US" sz="2000" b="1" kern="0" dirty="0">
                <a:solidFill>
                  <a:srgbClr val="FF0000"/>
                </a:solidFill>
                <a:latin typeface="宋体" panose="02010600030101010101" pitchFamily="2" charset="-122"/>
                <a:ea typeface="宋体"/>
              </a:rPr>
              <a:t>、</a:t>
            </a:r>
            <a:r>
              <a:rPr lang="en-US" altLang="zh-CN" sz="2000" b="1" i="1" kern="0" dirty="0">
                <a:solidFill>
                  <a:srgbClr val="FF0000"/>
                </a:solidFill>
                <a:latin typeface="宋体" panose="02010600030101010101" pitchFamily="2" charset="-122"/>
                <a:ea typeface="宋体"/>
              </a:rPr>
              <a:t>C</a:t>
            </a:r>
            <a:r>
              <a:rPr lang="zh-CN" altLang="en-US" sz="2000" b="1" kern="0" dirty="0">
                <a:solidFill>
                  <a:srgbClr val="FF0000"/>
                </a:solidFill>
                <a:latin typeface="宋体" panose="02010600030101010101" pitchFamily="2" charset="-122"/>
                <a:ea typeface="宋体"/>
              </a:rPr>
              <a:t>设：</a:t>
            </a:r>
          </a:p>
          <a:p>
            <a:pPr marL="257175" indent="-257175" algn="just" defTabSz="685800" eaLnBrk="1" hangingPunct="1">
              <a:lnSpc>
                <a:spcPct val="110000"/>
              </a:lnSpc>
              <a:buNone/>
              <a:defRPr/>
            </a:pPr>
            <a:r>
              <a:rPr lang="zh-CN" altLang="en-US" sz="2000" b="1" kern="0" dirty="0">
                <a:solidFill>
                  <a:srgbClr val="FF0000"/>
                </a:solidFill>
                <a:latin typeface="宋体" panose="02010600030101010101" pitchFamily="2" charset="-122"/>
                <a:ea typeface="宋体"/>
              </a:rPr>
              <a:t>   同意为逻辑</a:t>
            </a:r>
            <a:r>
              <a:rPr lang="zh-CN" altLang="en-US" sz="2000" b="1" kern="0" dirty="0">
                <a:solidFill>
                  <a:srgbClr val="FF0000"/>
                </a:solidFill>
                <a:latin typeface="Courier New" panose="02070309020205020404" pitchFamily="49" charset="0"/>
                <a:ea typeface="宋体"/>
              </a:rPr>
              <a:t>“</a:t>
            </a:r>
            <a:r>
              <a:rPr lang="en-US" altLang="zh-CN" sz="2000" b="1" kern="0" dirty="0">
                <a:solidFill>
                  <a:srgbClr val="FF0000"/>
                </a:solidFill>
                <a:latin typeface="宋体" panose="02010600030101010101" pitchFamily="2" charset="-122"/>
                <a:ea typeface="宋体"/>
              </a:rPr>
              <a:t>1</a:t>
            </a:r>
            <a:r>
              <a:rPr lang="en-US" altLang="zh-CN" sz="2000" b="1" kern="0" dirty="0">
                <a:solidFill>
                  <a:srgbClr val="FF0000"/>
                </a:solidFill>
                <a:latin typeface="Courier New" panose="02070309020205020404" pitchFamily="49" charset="0"/>
                <a:ea typeface="宋体"/>
              </a:rPr>
              <a:t>”</a:t>
            </a:r>
            <a:r>
              <a:rPr lang="zh-CN" altLang="en-US" sz="2000" b="1" kern="0" dirty="0">
                <a:solidFill>
                  <a:srgbClr val="FF0000"/>
                </a:solidFill>
                <a:latin typeface="宋体" panose="02010600030101010101" pitchFamily="2" charset="-122"/>
                <a:ea typeface="宋体"/>
              </a:rPr>
              <a:t>，</a:t>
            </a:r>
          </a:p>
          <a:p>
            <a:pPr marL="257175" indent="-257175" algn="just" defTabSz="685800" eaLnBrk="1" hangingPunct="1">
              <a:lnSpc>
                <a:spcPct val="110000"/>
              </a:lnSpc>
              <a:buNone/>
              <a:defRPr/>
            </a:pPr>
            <a:r>
              <a:rPr lang="zh-CN" altLang="en-US" sz="2000" b="1" kern="0" dirty="0">
                <a:solidFill>
                  <a:srgbClr val="FF0000"/>
                </a:solidFill>
                <a:latin typeface="宋体" panose="02010600030101010101" pitchFamily="2" charset="-122"/>
                <a:ea typeface="宋体"/>
              </a:rPr>
              <a:t>   不同意为逻辑</a:t>
            </a:r>
            <a:r>
              <a:rPr lang="zh-CN" altLang="en-US" sz="2000" b="1" kern="0" dirty="0">
                <a:solidFill>
                  <a:srgbClr val="FF0000"/>
                </a:solidFill>
                <a:latin typeface="Courier New" panose="02070309020205020404" pitchFamily="49" charset="0"/>
                <a:ea typeface="宋体"/>
              </a:rPr>
              <a:t>“</a:t>
            </a:r>
            <a:r>
              <a:rPr lang="en-US" altLang="zh-CN" sz="2000" b="1" kern="0" dirty="0">
                <a:solidFill>
                  <a:srgbClr val="FF0000"/>
                </a:solidFill>
                <a:latin typeface="宋体" panose="02010600030101010101" pitchFamily="2" charset="-122"/>
                <a:ea typeface="宋体"/>
              </a:rPr>
              <a:t>0</a:t>
            </a:r>
            <a:r>
              <a:rPr lang="en-US" altLang="zh-CN" sz="2000" b="1" kern="0" dirty="0">
                <a:solidFill>
                  <a:srgbClr val="FF0000"/>
                </a:solidFill>
                <a:latin typeface="Courier New" panose="02070309020205020404" pitchFamily="49" charset="0"/>
                <a:ea typeface="宋体"/>
              </a:rPr>
              <a:t>”</a:t>
            </a:r>
            <a:r>
              <a:rPr lang="zh-CN" altLang="en-US" sz="2000" b="1" kern="0" dirty="0">
                <a:solidFill>
                  <a:srgbClr val="FF0000"/>
                </a:solidFill>
                <a:latin typeface="宋体" panose="02010600030101010101" pitchFamily="2" charset="-122"/>
                <a:ea typeface="宋体"/>
              </a:rPr>
              <a:t>。</a:t>
            </a:r>
          </a:p>
          <a:p>
            <a:pPr marL="257175" indent="-257175" algn="just" defTabSz="685800" eaLnBrk="1" hangingPunct="1">
              <a:lnSpc>
                <a:spcPct val="110000"/>
              </a:lnSpc>
              <a:buNone/>
              <a:defRPr/>
            </a:pPr>
            <a:r>
              <a:rPr lang="zh-CN" altLang="en-US" sz="2000" b="1" kern="0" dirty="0">
                <a:solidFill>
                  <a:srgbClr val="3333CC"/>
                </a:solidFill>
                <a:latin typeface="宋体" panose="02010600030101010101" pitchFamily="2" charset="-122"/>
                <a:ea typeface="宋体"/>
              </a:rPr>
              <a:t>   对于因变量</a:t>
            </a:r>
            <a:r>
              <a:rPr lang="en-US" altLang="zh-CN" sz="2000" b="1" i="1" kern="0" dirty="0">
                <a:solidFill>
                  <a:srgbClr val="3333CC"/>
                </a:solidFill>
                <a:latin typeface="宋体" panose="02010600030101010101" pitchFamily="2" charset="-122"/>
                <a:ea typeface="宋体"/>
              </a:rPr>
              <a:t>L</a:t>
            </a:r>
            <a:r>
              <a:rPr lang="zh-CN" altLang="en-US" sz="2000" b="1" kern="0" dirty="0">
                <a:solidFill>
                  <a:srgbClr val="3333CC"/>
                </a:solidFill>
                <a:latin typeface="宋体" panose="02010600030101010101" pitchFamily="2" charset="-122"/>
                <a:ea typeface="宋体"/>
              </a:rPr>
              <a:t>设：</a:t>
            </a:r>
          </a:p>
          <a:p>
            <a:pPr marL="257175" indent="-257175" algn="just" defTabSz="685800" eaLnBrk="1" hangingPunct="1">
              <a:lnSpc>
                <a:spcPct val="110000"/>
              </a:lnSpc>
              <a:buNone/>
              <a:defRPr/>
            </a:pPr>
            <a:r>
              <a:rPr lang="zh-CN" altLang="en-US" sz="2000" b="1" kern="0" dirty="0">
                <a:solidFill>
                  <a:srgbClr val="3333CC"/>
                </a:solidFill>
                <a:latin typeface="宋体" panose="02010600030101010101" pitchFamily="2" charset="-122"/>
                <a:ea typeface="宋体"/>
              </a:rPr>
              <a:t>   事情通过为逻辑</a:t>
            </a:r>
            <a:r>
              <a:rPr lang="zh-CN" altLang="en-US" sz="2000" b="1" kern="0" dirty="0">
                <a:solidFill>
                  <a:srgbClr val="3333CC"/>
                </a:solidFill>
                <a:latin typeface="Courier New" panose="02070309020205020404" pitchFamily="49" charset="0"/>
                <a:ea typeface="宋体"/>
              </a:rPr>
              <a:t>“</a:t>
            </a:r>
            <a:r>
              <a:rPr lang="en-US" altLang="zh-CN" sz="2000" b="1" kern="0" dirty="0">
                <a:solidFill>
                  <a:srgbClr val="3333CC"/>
                </a:solidFill>
                <a:latin typeface="宋体" panose="02010600030101010101" pitchFamily="2" charset="-122"/>
                <a:ea typeface="宋体"/>
              </a:rPr>
              <a:t>1</a:t>
            </a:r>
            <a:r>
              <a:rPr lang="en-US" altLang="zh-CN" sz="2000" b="1" kern="0" dirty="0">
                <a:solidFill>
                  <a:srgbClr val="3333CC"/>
                </a:solidFill>
                <a:latin typeface="Courier New" panose="02070309020205020404" pitchFamily="49" charset="0"/>
                <a:ea typeface="宋体"/>
              </a:rPr>
              <a:t>”</a:t>
            </a:r>
            <a:r>
              <a:rPr lang="zh-CN" altLang="en-US" sz="2000" b="1" kern="0" dirty="0">
                <a:solidFill>
                  <a:srgbClr val="3333CC"/>
                </a:solidFill>
                <a:latin typeface="宋体" panose="02010600030101010101" pitchFamily="2" charset="-122"/>
                <a:ea typeface="宋体"/>
              </a:rPr>
              <a:t>，</a:t>
            </a:r>
          </a:p>
          <a:p>
            <a:pPr marL="257175" indent="-257175" algn="just" defTabSz="685800" eaLnBrk="1" hangingPunct="1">
              <a:lnSpc>
                <a:spcPct val="110000"/>
              </a:lnSpc>
              <a:buNone/>
              <a:defRPr/>
            </a:pPr>
            <a:r>
              <a:rPr lang="zh-CN" altLang="en-US" sz="2000" b="1" kern="0" dirty="0">
                <a:solidFill>
                  <a:srgbClr val="3333CC"/>
                </a:solidFill>
                <a:latin typeface="宋体" panose="02010600030101010101" pitchFamily="2" charset="-122"/>
                <a:ea typeface="宋体"/>
              </a:rPr>
              <a:t>   没通过为逻辑</a:t>
            </a:r>
            <a:r>
              <a:rPr lang="zh-CN" altLang="en-US" sz="2000" b="1" kern="0" dirty="0">
                <a:solidFill>
                  <a:srgbClr val="3333CC"/>
                </a:solidFill>
                <a:latin typeface="Courier New" panose="02070309020205020404" pitchFamily="49" charset="0"/>
                <a:ea typeface="宋体"/>
              </a:rPr>
              <a:t>“</a:t>
            </a:r>
            <a:r>
              <a:rPr lang="en-US" altLang="zh-CN" sz="2000" b="1" kern="0" dirty="0">
                <a:solidFill>
                  <a:srgbClr val="3333CC"/>
                </a:solidFill>
                <a:latin typeface="宋体" panose="02010600030101010101" pitchFamily="2" charset="-122"/>
                <a:ea typeface="宋体"/>
              </a:rPr>
              <a:t>0</a:t>
            </a:r>
            <a:r>
              <a:rPr lang="en-US" altLang="zh-CN" sz="2000" b="1" kern="0" dirty="0">
                <a:solidFill>
                  <a:srgbClr val="3333CC"/>
                </a:solidFill>
                <a:latin typeface="Courier New" panose="02070309020205020404" pitchFamily="49" charset="0"/>
                <a:ea typeface="宋体"/>
              </a:rPr>
              <a:t>”</a:t>
            </a:r>
            <a:r>
              <a:rPr lang="zh-CN" altLang="en-US" sz="2000" b="1" kern="0" dirty="0">
                <a:solidFill>
                  <a:srgbClr val="3333CC"/>
                </a:solidFill>
                <a:latin typeface="宋体" panose="02010600030101010101" pitchFamily="2" charset="-122"/>
                <a:ea typeface="宋体"/>
              </a:rPr>
              <a:t>。</a:t>
            </a:r>
            <a:endParaRPr lang="zh-CN" altLang="en-US" sz="2000" kern="0" dirty="0">
              <a:solidFill>
                <a:srgbClr val="3333CC"/>
              </a:solidFill>
              <a:latin typeface="Comic Sans MS"/>
              <a:ea typeface="宋体"/>
            </a:endParaRPr>
          </a:p>
        </p:txBody>
      </p:sp>
      <p:sp>
        <p:nvSpPr>
          <p:cNvPr id="17" name="Rectangle 5">
            <a:extLst>
              <a:ext uri="{FF2B5EF4-FFF2-40B4-BE49-F238E27FC236}">
                <a16:creationId xmlns:a16="http://schemas.microsoft.com/office/drawing/2014/main" xmlns="" id="{213FE641-7C51-40CD-AD61-45C0C626F8CA}"/>
              </a:ext>
            </a:extLst>
          </p:cNvPr>
          <p:cNvSpPr>
            <a:spLocks noChangeArrowheads="1"/>
          </p:cNvSpPr>
          <p:nvPr/>
        </p:nvSpPr>
        <p:spPr bwMode="auto">
          <a:xfrm>
            <a:off x="171853" y="1260495"/>
            <a:ext cx="8495897" cy="7840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fontAlgn="base">
              <a:spcBef>
                <a:spcPct val="0"/>
              </a:spcBef>
              <a:spcAft>
                <a:spcPct val="0"/>
              </a:spcAft>
              <a:buFontTx/>
              <a:buNone/>
            </a:pPr>
            <a:r>
              <a:rPr kumimoji="1" lang="zh-CN" altLang="en-US" sz="2400" b="1" dirty="0">
                <a:solidFill>
                  <a:srgbClr val="FF0000"/>
                </a:solidFill>
                <a:latin typeface="宋体" panose="02010600030101010101" pitchFamily="2" charset="-122"/>
              </a:rPr>
              <a:t>例 </a:t>
            </a:r>
            <a:r>
              <a:rPr kumimoji="1" lang="zh-CN" altLang="en-US" sz="2400" b="1" dirty="0">
                <a:solidFill>
                  <a:srgbClr val="000000"/>
                </a:solidFill>
                <a:latin typeface="宋体" panose="02010600030101010101" pitchFamily="2" charset="-122"/>
              </a:rPr>
              <a:t> 三个人表决一件事情，结果按</a:t>
            </a:r>
            <a:r>
              <a:rPr kumimoji="1" lang="zh-CN" altLang="en-US" sz="2400" b="1" dirty="0">
                <a:solidFill>
                  <a:srgbClr val="000000"/>
                </a:solidFill>
                <a:latin typeface="Impact" panose="020B0806030902050204" pitchFamily="34" charset="0"/>
              </a:rPr>
              <a:t>“</a:t>
            </a:r>
            <a:r>
              <a:rPr kumimoji="1" lang="zh-CN" altLang="en-US" sz="2400" b="1" dirty="0">
                <a:solidFill>
                  <a:srgbClr val="000000"/>
                </a:solidFill>
                <a:latin typeface="宋体" panose="02010600030101010101" pitchFamily="2" charset="-122"/>
              </a:rPr>
              <a:t>少数服从多数</a:t>
            </a:r>
            <a:r>
              <a:rPr kumimoji="1" lang="zh-CN" altLang="en-US" sz="2400" b="1" dirty="0">
                <a:solidFill>
                  <a:srgbClr val="000000"/>
                </a:solidFill>
                <a:latin typeface="Impact" panose="020B0806030902050204" pitchFamily="34" charset="0"/>
              </a:rPr>
              <a:t>”</a:t>
            </a:r>
            <a:r>
              <a:rPr kumimoji="1" lang="zh-CN" altLang="en-US" sz="2400" b="1" dirty="0">
                <a:solidFill>
                  <a:srgbClr val="000000"/>
                </a:solidFill>
                <a:latin typeface="宋体" panose="02010600030101010101" pitchFamily="2" charset="-122"/>
              </a:rPr>
              <a:t>的原则决定，试建立该逻辑函数。</a:t>
            </a:r>
          </a:p>
        </p:txBody>
      </p:sp>
      <p:sp>
        <p:nvSpPr>
          <p:cNvPr id="18" name="Rectangle 6">
            <a:extLst>
              <a:ext uri="{FF2B5EF4-FFF2-40B4-BE49-F238E27FC236}">
                <a16:creationId xmlns:a16="http://schemas.microsoft.com/office/drawing/2014/main" xmlns="" id="{04C4A695-1D33-4894-BB22-E01BB967E085}"/>
              </a:ext>
            </a:extLst>
          </p:cNvPr>
          <p:cNvSpPr>
            <a:spLocks noChangeArrowheads="1"/>
          </p:cNvSpPr>
          <p:nvPr/>
        </p:nvSpPr>
        <p:spPr bwMode="auto">
          <a:xfrm>
            <a:off x="3888632" y="3386138"/>
            <a:ext cx="1889104" cy="1809750"/>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just" fontAlgn="base">
              <a:lnSpc>
                <a:spcPct val="105000"/>
              </a:lnSpc>
              <a:spcAft>
                <a:spcPct val="0"/>
              </a:spcAft>
              <a:buFontTx/>
              <a:buNone/>
            </a:pPr>
            <a:r>
              <a:rPr kumimoji="1" lang="zh-CN" altLang="en-US" sz="2000" b="1" dirty="0">
                <a:solidFill>
                  <a:srgbClr val="000000"/>
                </a:solidFill>
                <a:latin typeface="宋体" panose="02010600030101010101" pitchFamily="2" charset="-122"/>
              </a:rPr>
              <a:t>第三步：</a:t>
            </a:r>
            <a:r>
              <a:rPr kumimoji="1" lang="zh-CN" altLang="en-US" sz="2000" b="1" dirty="0">
                <a:solidFill>
                  <a:srgbClr val="3333CC"/>
                </a:solidFill>
                <a:latin typeface="宋体" panose="02010600030101010101" pitchFamily="2" charset="-122"/>
              </a:rPr>
              <a:t>根据题义及上述规定列出函数的真值表</a:t>
            </a:r>
          </a:p>
        </p:txBody>
      </p:sp>
      <p:graphicFrame>
        <p:nvGraphicFramePr>
          <p:cNvPr id="19" name="Object 7">
            <a:extLst>
              <a:ext uri="{FF2B5EF4-FFF2-40B4-BE49-F238E27FC236}">
                <a16:creationId xmlns:a16="http://schemas.microsoft.com/office/drawing/2014/main" xmlns="" id="{102221A2-DEE3-47A1-9F95-BC7B33F1DCAE}"/>
              </a:ext>
            </a:extLst>
          </p:cNvPr>
          <p:cNvGraphicFramePr>
            <a:graphicFrameLocks noChangeAspect="1"/>
          </p:cNvGraphicFramePr>
          <p:nvPr>
            <p:extLst>
              <p:ext uri="{D42A27DB-BD31-4B8C-83A1-F6EECF244321}">
                <p14:modId xmlns:p14="http://schemas.microsoft.com/office/powerpoint/2010/main" xmlns="" val="569331090"/>
              </p:ext>
            </p:extLst>
          </p:nvPr>
        </p:nvGraphicFramePr>
        <p:xfrm>
          <a:off x="5856369" y="2171635"/>
          <a:ext cx="3179726" cy="4216748"/>
        </p:xfrm>
        <a:graphic>
          <a:graphicData uri="http://schemas.openxmlformats.org/presentationml/2006/ole">
            <p:oleObj spid="_x0000_s15817" name="位图图像" r:id="rId4" imgW="3076190" imgH="4342857" progId="PBrush">
              <p:embed/>
            </p:oleObj>
          </a:graphicData>
        </a:graphic>
      </p:graphicFrame>
      <p:cxnSp>
        <p:nvCxnSpPr>
          <p:cNvPr id="13" name="直接连接符 12"/>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2.2.3 </a:t>
            </a:r>
            <a:r>
              <a:rPr lang="zh-CN" altLang="en-US" sz="3600" b="1" dirty="0" smtClean="0">
                <a:solidFill>
                  <a:schemeClr val="accent5">
                    <a:lumMod val="75000"/>
                  </a:schemeClr>
                </a:solidFill>
                <a:latin typeface="微软雅黑" pitchFamily="34" charset="-122"/>
                <a:ea typeface="微软雅黑" pitchFamily="34" charset="-122"/>
              </a:rPr>
              <a:t>逻辑</a:t>
            </a:r>
            <a:r>
              <a:rPr lang="zh-CN" altLang="en-US" sz="3600" b="1" dirty="0">
                <a:solidFill>
                  <a:schemeClr val="accent5">
                    <a:lumMod val="75000"/>
                  </a:schemeClr>
                </a:solidFill>
                <a:latin typeface="微软雅黑" pitchFamily="34" charset="-122"/>
                <a:ea typeface="微软雅黑" pitchFamily="34" charset="-122"/>
              </a:rPr>
              <a:t>函数</a:t>
            </a:r>
          </a:p>
        </p:txBody>
      </p:sp>
      <p:pic>
        <p:nvPicPr>
          <p:cNvPr id="15" name="图片 14">
            <a:extLst>
              <a:ext uri="{FF2B5EF4-FFF2-40B4-BE49-F238E27FC236}">
                <a16:creationId xmlns:a16="http://schemas.microsoft.com/office/drawing/2014/main" xmlns="" id="{732DD48B-0048-401C-950A-66FCD0D964ED}"/>
              </a:ext>
            </a:extLst>
          </p:cNvPr>
          <p:cNvPicPr>
            <a:picLocks noChangeAspect="1"/>
          </p:cNvPicPr>
          <p:nvPr/>
        </p:nvPicPr>
        <p:blipFill>
          <a:blip r:embed="rId5"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160446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Rectangle 29">
            <a:extLst>
              <a:ext uri="{FF2B5EF4-FFF2-40B4-BE49-F238E27FC236}">
                <a16:creationId xmlns:a16="http://schemas.microsoft.com/office/drawing/2014/main" xmlns="" id="{F47C32DE-7EC0-4A5A-B790-7C4806A80529}"/>
              </a:ext>
            </a:extLst>
          </p:cNvPr>
          <p:cNvSpPr>
            <a:spLocks noChangeArrowheads="1"/>
          </p:cNvSpPr>
          <p:nvPr/>
        </p:nvSpPr>
        <p:spPr bwMode="auto">
          <a:xfrm>
            <a:off x="205869" y="1262745"/>
            <a:ext cx="8607500" cy="1865126"/>
          </a:xfrm>
          <a:prstGeom prst="rect">
            <a:avLst/>
          </a:prstGeom>
          <a:noFill/>
          <a:ln w="12700" algn="ctr">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lang="zh-CN" altLang="en-US" sz="2400" dirty="0"/>
              <a:t>第四步 </a:t>
            </a:r>
            <a:r>
              <a:rPr lang="en-US" altLang="zh-CN" sz="2400" dirty="0"/>
              <a:t>—</a:t>
            </a:r>
            <a:r>
              <a:rPr lang="zh-CN" altLang="en-US" sz="2400" dirty="0">
                <a:solidFill>
                  <a:srgbClr val="FF33CC"/>
                </a:solidFill>
                <a:latin typeface="黑体" panose="02010609060101010101" pitchFamily="49" charset="-122"/>
                <a:ea typeface="黑体" panose="02010609060101010101" pitchFamily="49" charset="-122"/>
              </a:rPr>
              <a:t>方法一</a:t>
            </a:r>
            <a:r>
              <a:rPr lang="zh-CN" altLang="en-US" sz="2400" dirty="0"/>
              <a:t>：由真值表写出</a:t>
            </a:r>
            <a:r>
              <a:rPr lang="zh-CN" altLang="en-US" sz="2400" dirty="0">
                <a:solidFill>
                  <a:srgbClr val="FF0000"/>
                </a:solidFill>
              </a:rPr>
              <a:t>“与</a:t>
            </a:r>
            <a:r>
              <a:rPr lang="en-US" altLang="zh-CN" sz="2400" dirty="0">
                <a:solidFill>
                  <a:srgbClr val="FF0000"/>
                </a:solidFill>
              </a:rPr>
              <a:t>-</a:t>
            </a:r>
            <a:r>
              <a:rPr lang="zh-CN" altLang="en-US" sz="2400" dirty="0">
                <a:solidFill>
                  <a:srgbClr val="FF0000"/>
                </a:solidFill>
              </a:rPr>
              <a:t>或表达式”</a:t>
            </a:r>
            <a:endParaRPr lang="en-US" altLang="zh-CN" sz="2400" dirty="0">
              <a:solidFill>
                <a:srgbClr val="FF0000"/>
              </a:solidFill>
            </a:endParaRPr>
          </a:p>
          <a:p>
            <a:pPr algn="just" eaLnBrk="1" hangingPunct="1">
              <a:lnSpc>
                <a:spcPct val="120000"/>
              </a:lnSpc>
            </a:pPr>
            <a:r>
              <a:rPr lang="zh-CN" altLang="en-US" sz="2400" dirty="0"/>
              <a:t>把每一组使</a:t>
            </a:r>
            <a:r>
              <a:rPr lang="zh-CN" altLang="en-US" sz="2400" dirty="0">
                <a:latin typeface="+mn-ea"/>
                <a:ea typeface="+mn-ea"/>
              </a:rPr>
              <a:t>输出变量</a:t>
            </a:r>
            <a:r>
              <a:rPr lang="en-US" altLang="zh-CN" sz="2400" dirty="0">
                <a:solidFill>
                  <a:srgbClr val="FF0000"/>
                </a:solidFill>
                <a:latin typeface="+mn-ea"/>
                <a:ea typeface="+mn-ea"/>
              </a:rPr>
              <a:t>L</a:t>
            </a:r>
            <a:r>
              <a:rPr lang="zh-CN" altLang="en-US" sz="2400" dirty="0">
                <a:solidFill>
                  <a:srgbClr val="FF0000"/>
                </a:solidFill>
                <a:latin typeface="+mn-ea"/>
                <a:ea typeface="+mn-ea"/>
              </a:rPr>
              <a:t>＝</a:t>
            </a:r>
            <a:r>
              <a:rPr lang="zh-CN" altLang="en-US" sz="2400" dirty="0">
                <a:solidFill>
                  <a:srgbClr val="FF0000"/>
                </a:solidFill>
              </a:rPr>
              <a:t>１</a:t>
            </a:r>
            <a:r>
              <a:rPr lang="zh-CN" altLang="en-US" sz="2400" dirty="0"/>
              <a:t>的输入变量取值组合以</a:t>
            </a:r>
            <a:r>
              <a:rPr lang="zh-CN" altLang="en-US" sz="2400" dirty="0">
                <a:solidFill>
                  <a:srgbClr val="FF0000"/>
                </a:solidFill>
              </a:rPr>
              <a:t>逻辑与</a:t>
            </a:r>
            <a:r>
              <a:rPr lang="zh-CN" altLang="en-US" sz="2400" dirty="0"/>
              <a:t>（相乘）的形式表示，如果变量取值为</a:t>
            </a:r>
            <a:r>
              <a:rPr lang="en-US" altLang="zh-CN" sz="2400" dirty="0">
                <a:solidFill>
                  <a:srgbClr val="FF0000"/>
                </a:solidFill>
              </a:rPr>
              <a:t>1</a:t>
            </a:r>
            <a:r>
              <a:rPr lang="zh-CN" altLang="en-US" sz="2400" dirty="0"/>
              <a:t>，则用原变量表示，否则用反变量表示；再将各组</a:t>
            </a:r>
            <a:r>
              <a:rPr lang="zh-CN" altLang="en-US" sz="2400" dirty="0">
                <a:solidFill>
                  <a:srgbClr val="7030A0"/>
                </a:solidFill>
              </a:rPr>
              <a:t>逻辑与</a:t>
            </a:r>
            <a:r>
              <a:rPr lang="zh-CN" altLang="en-US" sz="2400" dirty="0"/>
              <a:t>进行</a:t>
            </a:r>
            <a:r>
              <a:rPr lang="zh-CN" altLang="en-US" sz="2400" dirty="0">
                <a:solidFill>
                  <a:srgbClr val="FF0000"/>
                </a:solidFill>
              </a:rPr>
              <a:t>逻辑或</a:t>
            </a:r>
            <a:r>
              <a:rPr lang="zh-CN" altLang="en-US" sz="2400" dirty="0"/>
              <a:t>（相加）操作</a:t>
            </a:r>
            <a:endParaRPr lang="zh-CN" altLang="en-US" sz="2400" dirty="0">
              <a:solidFill>
                <a:srgbClr val="0000FF"/>
              </a:solidFill>
            </a:endParaRPr>
          </a:p>
        </p:txBody>
      </p:sp>
      <p:pic>
        <p:nvPicPr>
          <p:cNvPr id="2" name="图片 1">
            <a:extLst>
              <a:ext uri="{FF2B5EF4-FFF2-40B4-BE49-F238E27FC236}">
                <a16:creationId xmlns:a16="http://schemas.microsoft.com/office/drawing/2014/main" xmlns="" id="{F6D97296-D971-4D33-A75A-3B49F74F0DE7}"/>
              </a:ext>
            </a:extLst>
          </p:cNvPr>
          <p:cNvPicPr>
            <a:picLocks noChangeAspect="1"/>
          </p:cNvPicPr>
          <p:nvPr/>
        </p:nvPicPr>
        <p:blipFill>
          <a:blip r:embed="rId3" cstate="print"/>
          <a:stretch>
            <a:fillRect/>
          </a:stretch>
        </p:blipFill>
        <p:spPr>
          <a:xfrm>
            <a:off x="477182" y="3268119"/>
            <a:ext cx="2613681" cy="3470967"/>
          </a:xfrm>
          <a:prstGeom prst="rect">
            <a:avLst/>
          </a:prstGeom>
        </p:spPr>
      </p:pic>
      <mc:AlternateContent xmlns:mc="http://schemas.openxmlformats.org/markup-compatibility/2006">
        <mc:Choice xmlns:a14="http://schemas.microsoft.com/office/drawing/2010/main" xmlns="" Requires="a14">
          <p:sp>
            <p:nvSpPr>
              <p:cNvPr id="3" name="矩形 2">
                <a:extLst>
                  <a:ext uri="{FF2B5EF4-FFF2-40B4-BE49-F238E27FC236}">
                    <a16:creationId xmlns="" xmlns:a16="http://schemas.microsoft.com/office/drawing/2014/main" id="{F7FCFA26-6A81-4C20-A2A4-54861C7BA71F}"/>
                  </a:ext>
                </a:extLst>
              </p:cNvPr>
              <p:cNvSpPr/>
              <p:nvPr/>
            </p:nvSpPr>
            <p:spPr>
              <a:xfrm>
                <a:off x="3617169" y="4705710"/>
                <a:ext cx="4401718" cy="462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solidFill>
                            <a:srgbClr val="C00000"/>
                          </a:solidFill>
                          <a:latin typeface="Cambria Math" panose="02040503050406030204" pitchFamily="18" charset="0"/>
                        </a:rPr>
                        <m:t>𝑳</m:t>
                      </m:r>
                      <m:r>
                        <a:rPr lang="zh-CN" altLang="en-US" sz="2400" b="1">
                          <a:solidFill>
                            <a:srgbClr val="C00000"/>
                          </a:solidFill>
                          <a:latin typeface="Cambria Math" panose="02040503050406030204" pitchFamily="18" charset="0"/>
                        </a:rPr>
                        <m:t>=</m:t>
                      </m:r>
                      <m:acc>
                        <m:accPr>
                          <m:chr m:val="̅"/>
                          <m:ctrlPr>
                            <a:rPr lang="zh-CN" altLang="en-US" sz="2400" b="1" i="1">
                              <a:solidFill>
                                <a:srgbClr val="C00000"/>
                              </a:solidFill>
                              <a:latin typeface="Cambria Math" panose="02040503050406030204" pitchFamily="18" charset="0"/>
                            </a:rPr>
                          </m:ctrlPr>
                        </m:accPr>
                        <m:e>
                          <m:r>
                            <a:rPr lang="zh-CN" altLang="en-US" sz="2400" b="1" i="1">
                              <a:solidFill>
                                <a:srgbClr val="C00000"/>
                              </a:solidFill>
                              <a:latin typeface="Cambria Math" panose="02040503050406030204" pitchFamily="18" charset="0"/>
                            </a:rPr>
                            <m:t>𝑨</m:t>
                          </m:r>
                        </m:e>
                      </m:acc>
                      <m:r>
                        <a:rPr lang="zh-CN" altLang="en-US" sz="2400" b="1" i="1">
                          <a:solidFill>
                            <a:srgbClr val="C00000"/>
                          </a:solidFill>
                          <a:latin typeface="Cambria Math" panose="02040503050406030204" pitchFamily="18" charset="0"/>
                        </a:rPr>
                        <m:t>𝑩𝑪</m:t>
                      </m:r>
                      <m:r>
                        <a:rPr lang="zh-CN" altLang="en-US" sz="2400" b="1" smtClean="0">
                          <a:solidFill>
                            <a:srgbClr val="0000FF"/>
                          </a:solidFill>
                          <a:latin typeface="Cambria Math" panose="02040503050406030204" pitchFamily="18" charset="0"/>
                        </a:rPr>
                        <m:t>+</m:t>
                      </m:r>
                      <m:r>
                        <a:rPr lang="zh-CN" altLang="en-US" sz="2400" b="1" i="1">
                          <a:solidFill>
                            <a:srgbClr val="C00000"/>
                          </a:solidFill>
                          <a:latin typeface="Cambria Math" panose="02040503050406030204" pitchFamily="18" charset="0"/>
                        </a:rPr>
                        <m:t>𝑨</m:t>
                      </m:r>
                      <m:acc>
                        <m:accPr>
                          <m:chr m:val="̅"/>
                          <m:ctrlPr>
                            <a:rPr lang="zh-CN" altLang="en-US" sz="2400" b="1" i="1">
                              <a:solidFill>
                                <a:srgbClr val="C00000"/>
                              </a:solidFill>
                              <a:latin typeface="Cambria Math" panose="02040503050406030204" pitchFamily="18" charset="0"/>
                            </a:rPr>
                          </m:ctrlPr>
                        </m:accPr>
                        <m:e>
                          <m:r>
                            <a:rPr lang="zh-CN" altLang="en-US" sz="2400" b="1" i="1">
                              <a:solidFill>
                                <a:srgbClr val="C00000"/>
                              </a:solidFill>
                              <a:latin typeface="Cambria Math" panose="02040503050406030204" pitchFamily="18" charset="0"/>
                            </a:rPr>
                            <m:t>𝑩</m:t>
                          </m:r>
                        </m:e>
                      </m:acc>
                      <m:r>
                        <a:rPr lang="zh-CN" altLang="en-US" sz="2400" b="1" i="1">
                          <a:solidFill>
                            <a:srgbClr val="C00000"/>
                          </a:solidFill>
                          <a:latin typeface="Cambria Math" panose="02040503050406030204" pitchFamily="18" charset="0"/>
                        </a:rPr>
                        <m:t>𝑪</m:t>
                      </m:r>
                      <m:r>
                        <a:rPr lang="zh-CN" altLang="en-US" sz="2400" b="1" smtClean="0">
                          <a:solidFill>
                            <a:srgbClr val="0000FF"/>
                          </a:solidFill>
                          <a:latin typeface="Cambria Math" panose="02040503050406030204" pitchFamily="18" charset="0"/>
                        </a:rPr>
                        <m:t>+</m:t>
                      </m:r>
                      <m:r>
                        <a:rPr lang="zh-CN" altLang="en-US" sz="2400" b="1" i="1">
                          <a:solidFill>
                            <a:srgbClr val="C00000"/>
                          </a:solidFill>
                          <a:latin typeface="Cambria Math" panose="02040503050406030204" pitchFamily="18" charset="0"/>
                        </a:rPr>
                        <m:t>𝑨𝑩</m:t>
                      </m:r>
                      <m:acc>
                        <m:accPr>
                          <m:chr m:val="̅"/>
                          <m:ctrlPr>
                            <a:rPr lang="zh-CN" altLang="en-US" sz="2400" b="1" i="1">
                              <a:solidFill>
                                <a:srgbClr val="C00000"/>
                              </a:solidFill>
                              <a:latin typeface="Cambria Math" panose="02040503050406030204" pitchFamily="18" charset="0"/>
                            </a:rPr>
                          </m:ctrlPr>
                        </m:accPr>
                        <m:e>
                          <m:r>
                            <a:rPr lang="zh-CN" altLang="en-US" sz="2400" b="1" i="1">
                              <a:solidFill>
                                <a:srgbClr val="C00000"/>
                              </a:solidFill>
                              <a:latin typeface="Cambria Math" panose="02040503050406030204" pitchFamily="18" charset="0"/>
                            </a:rPr>
                            <m:t>𝑪</m:t>
                          </m:r>
                        </m:e>
                      </m:acc>
                      <m:r>
                        <a:rPr lang="zh-CN" altLang="en-US" sz="2400" b="1" smtClean="0">
                          <a:solidFill>
                            <a:srgbClr val="0000FF"/>
                          </a:solidFill>
                          <a:latin typeface="Cambria Math" panose="02040503050406030204" pitchFamily="18" charset="0"/>
                        </a:rPr>
                        <m:t>+</m:t>
                      </m:r>
                      <m:r>
                        <a:rPr lang="zh-CN" altLang="en-US" sz="2400" b="1" i="1">
                          <a:solidFill>
                            <a:srgbClr val="C00000"/>
                          </a:solidFill>
                          <a:latin typeface="Cambria Math" panose="02040503050406030204" pitchFamily="18" charset="0"/>
                        </a:rPr>
                        <m:t>𝑨𝑩𝑪</m:t>
                      </m:r>
                    </m:oMath>
                  </m:oMathPara>
                </a14:m>
                <a:endParaRPr lang="zh-CN" altLang="en-US" sz="2400" b="1" dirty="0">
                  <a:solidFill>
                    <a:srgbClr val="C00000"/>
                  </a:solidFill>
                </a:endParaRPr>
              </a:p>
            </p:txBody>
          </p:sp>
        </mc:Choice>
        <mc:Fallback>
          <p:sp>
            <p:nvSpPr>
              <p:cNvPr id="3" name="矩形 2">
                <a:extLst>
                  <a:ext uri="{FF2B5EF4-FFF2-40B4-BE49-F238E27FC236}">
                    <a16:creationId xmlns:a14="http://schemas.microsoft.com/office/drawing/2010/main" xmlns:a16="http://schemas.microsoft.com/office/drawing/2014/main" xmlns="" id="{F7FCFA26-6A81-4C20-A2A4-54861C7BA71F}"/>
                  </a:ext>
                </a:extLst>
              </p:cNvPr>
              <p:cNvSpPr>
                <a:spLocks noRot="1" noChangeAspect="1" noMove="1" noResize="1" noEditPoints="1" noAdjustHandles="1" noChangeArrowheads="1" noChangeShapeType="1" noTextEdit="1"/>
              </p:cNvSpPr>
              <p:nvPr/>
            </p:nvSpPr>
            <p:spPr>
              <a:xfrm>
                <a:off x="3617169" y="4705710"/>
                <a:ext cx="4401718" cy="462434"/>
              </a:xfrm>
              <a:prstGeom prst="rect">
                <a:avLst/>
              </a:prstGeom>
              <a:blipFill rotWithShape="0">
                <a:blip r:embed="rId4" cstate="print"/>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xmlns="" id="{0C1EAD81-23F3-46D1-9E49-BF225CC9FDAF}"/>
              </a:ext>
            </a:extLst>
          </p:cNvPr>
          <p:cNvSpPr txBox="1"/>
          <p:nvPr/>
        </p:nvSpPr>
        <p:spPr>
          <a:xfrm>
            <a:off x="3529333" y="4006498"/>
            <a:ext cx="3233417"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逻辑函数的表达式：</a:t>
            </a:r>
          </a:p>
        </p:txBody>
      </p:sp>
      <p:sp>
        <p:nvSpPr>
          <p:cNvPr id="13" name="文本框 12">
            <a:extLst>
              <a:ext uri="{FF2B5EF4-FFF2-40B4-BE49-F238E27FC236}">
                <a16:creationId xmlns:a16="http://schemas.microsoft.com/office/drawing/2014/main" xmlns="" id="{214DBB3E-8BC7-49E7-9D33-916D2B8CDF8F}"/>
              </a:ext>
            </a:extLst>
          </p:cNvPr>
          <p:cNvSpPr txBox="1"/>
          <p:nvPr/>
        </p:nvSpPr>
        <p:spPr>
          <a:xfrm>
            <a:off x="0" y="611588"/>
            <a:ext cx="6987892"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3. </a:t>
            </a:r>
            <a:r>
              <a:rPr lang="zh-CN" altLang="en-US" sz="3200" b="1" dirty="0"/>
              <a:t>由真值表写出逻辑函数的表达式</a:t>
            </a:r>
            <a:endParaRPr lang="en-US" altLang="zh-CN" sz="3200" b="1" dirty="0"/>
          </a:p>
        </p:txBody>
      </p:sp>
      <p:cxnSp>
        <p:nvCxnSpPr>
          <p:cNvPr id="14" name="直接连接符 13"/>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2.2.3 </a:t>
            </a:r>
            <a:r>
              <a:rPr lang="zh-CN" altLang="en-US" sz="3600" b="1" dirty="0" smtClean="0">
                <a:solidFill>
                  <a:schemeClr val="accent5">
                    <a:lumMod val="75000"/>
                  </a:schemeClr>
                </a:solidFill>
                <a:latin typeface="微软雅黑" pitchFamily="34" charset="-122"/>
                <a:ea typeface="微软雅黑" pitchFamily="34" charset="-122"/>
              </a:rPr>
              <a:t>逻辑</a:t>
            </a:r>
            <a:r>
              <a:rPr lang="zh-CN" altLang="en-US" sz="3600" b="1" dirty="0">
                <a:solidFill>
                  <a:schemeClr val="accent5">
                    <a:lumMod val="75000"/>
                  </a:schemeClr>
                </a:solidFill>
                <a:latin typeface="微软雅黑" pitchFamily="34" charset="-122"/>
                <a:ea typeface="微软雅黑" pitchFamily="34" charset="-122"/>
              </a:rPr>
              <a:t>函数</a:t>
            </a:r>
          </a:p>
        </p:txBody>
      </p:sp>
      <p:pic>
        <p:nvPicPr>
          <p:cNvPr id="16" name="图片 15">
            <a:extLst>
              <a:ext uri="{FF2B5EF4-FFF2-40B4-BE49-F238E27FC236}">
                <a16:creationId xmlns:a16="http://schemas.microsoft.com/office/drawing/2014/main" xmlns="" id="{732DD48B-0048-401C-950A-66FCD0D964ED}"/>
              </a:ext>
            </a:extLst>
          </p:cNvPr>
          <p:cNvPicPr>
            <a:picLocks noChangeAspect="1"/>
          </p:cNvPicPr>
          <p:nvPr/>
        </p:nvPicPr>
        <p:blipFill>
          <a:blip r:embed="rId5" cstate="print"/>
          <a:stretch>
            <a:fillRect/>
          </a:stretch>
        </p:blipFill>
        <p:spPr>
          <a:xfrm>
            <a:off x="-12370" y="0"/>
            <a:ext cx="1435167" cy="619399"/>
          </a:xfrm>
          <a:prstGeom prst="rect">
            <a:avLst/>
          </a:prstGeom>
        </p:spPr>
      </p:pic>
      <p:sp>
        <p:nvSpPr>
          <p:cNvPr id="5" name="弧形 4"/>
          <p:cNvSpPr/>
          <p:nvPr/>
        </p:nvSpPr>
        <p:spPr>
          <a:xfrm rot="21143926" flipV="1">
            <a:off x="2473106" y="4871886"/>
            <a:ext cx="2112456" cy="630621"/>
          </a:xfrm>
          <a:prstGeom prst="arc">
            <a:avLst>
              <a:gd name="adj1" fmla="val 10773842"/>
              <a:gd name="adj2" fmla="val 2154487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rot="21016124" flipV="1">
            <a:off x="2091493" y="4673120"/>
            <a:ext cx="3428899" cy="1192813"/>
          </a:xfrm>
          <a:prstGeom prst="arc">
            <a:avLst>
              <a:gd name="adj1" fmla="val 11504795"/>
              <a:gd name="adj2" fmla="val 2148267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p:nvSpPr>
        <p:spPr>
          <a:xfrm rot="21008351" flipV="1">
            <a:off x="1985695" y="4635240"/>
            <a:ext cx="4650368" cy="1486230"/>
          </a:xfrm>
          <a:prstGeom prst="arc">
            <a:avLst>
              <a:gd name="adj1" fmla="val 11616076"/>
              <a:gd name="adj2" fmla="val 2148267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p:nvSpPr>
        <p:spPr>
          <a:xfrm rot="21008351" flipV="1">
            <a:off x="1579441" y="4509734"/>
            <a:ext cx="6032931" cy="1890932"/>
          </a:xfrm>
          <a:prstGeom prst="arc">
            <a:avLst>
              <a:gd name="adj1" fmla="val 11704110"/>
              <a:gd name="adj2" fmla="val 2148267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xmlns="" val="267776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3" grpId="0" animBg="1"/>
      <p:bldP spid="4" grpId="0"/>
      <p:bldP spid="5" grpId="0" animBg="1"/>
      <p:bldP spid="17" grpId="0" animBg="1"/>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10"/>
          <p:cNvSpPr txBox="1"/>
          <p:nvPr/>
        </p:nvSpPr>
        <p:spPr>
          <a:xfrm>
            <a:off x="950159" y="3078790"/>
            <a:ext cx="2075207" cy="892552"/>
          </a:xfrm>
          <a:prstGeom prst="rect">
            <a:avLst/>
          </a:prstGeom>
          <a:noFill/>
        </p:spPr>
        <p:txBody>
          <a:bodyPr wrap="square" rtlCol="0">
            <a:spAutoFit/>
          </a:bodyPr>
          <a:lstStyle/>
          <a:p>
            <a:r>
              <a:rPr lang="zh-CN" altLang="en-US" sz="3600" b="1" dirty="0">
                <a:solidFill>
                  <a:schemeClr val="accent1">
                    <a:lumMod val="50000"/>
                  </a:schemeClr>
                </a:solidFill>
                <a:latin typeface="微软雅黑" pitchFamily="34" charset="-122"/>
                <a:ea typeface="微软雅黑" pitchFamily="34" charset="-122"/>
              </a:rPr>
              <a:t>主要内容</a:t>
            </a:r>
            <a:r>
              <a:rPr lang="en-US" altLang="zh-CN" sz="1600" b="1" dirty="0">
                <a:solidFill>
                  <a:schemeClr val="accent1">
                    <a:lumMod val="50000"/>
                  </a:schemeClr>
                </a:solidFill>
              </a:rPr>
              <a:t> Main Content</a:t>
            </a:r>
            <a:endParaRPr lang="zh-CN" altLang="en-US" sz="1600" dirty="0">
              <a:solidFill>
                <a:schemeClr val="accent1">
                  <a:lumMod val="50000"/>
                </a:schemeClr>
              </a:solidFill>
            </a:endParaRPr>
          </a:p>
        </p:txBody>
      </p:sp>
      <p:sp>
        <p:nvSpPr>
          <p:cNvPr id="12" name="淘宝网chenying0907出品 11"/>
          <p:cNvSpPr/>
          <p:nvPr/>
        </p:nvSpPr>
        <p:spPr>
          <a:xfrm>
            <a:off x="3025365" y="0"/>
            <a:ext cx="6118635"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6" name="直接连接符 15"/>
          <p:cNvCxnSpPr/>
          <p:nvPr/>
        </p:nvCxnSpPr>
        <p:spPr>
          <a:xfrm flipH="1">
            <a:off x="3025365" y="39481"/>
            <a:ext cx="2394626" cy="196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6840121" y="4809438"/>
            <a:ext cx="2303880" cy="2048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4379107" y="1302485"/>
            <a:ext cx="2681424" cy="523220"/>
          </a:xfrm>
          <a:prstGeom prst="rect">
            <a:avLst/>
          </a:prstGeom>
          <a:noFill/>
        </p:spPr>
        <p:txBody>
          <a:bodyPr wrap="square" rtlCol="0">
            <a:spAutoFit/>
          </a:bodyPr>
          <a:lstStyle>
            <a:defPPr>
              <a:defRPr lang="zh-CN"/>
            </a:defPPr>
            <a:lvl1pPr>
              <a:defRPr sz="2800" b="1">
                <a:solidFill>
                  <a:schemeClr val="bg1"/>
                </a:solidFill>
                <a:latin typeface="微软雅黑" pitchFamily="34" charset="-122"/>
                <a:ea typeface="微软雅黑" pitchFamily="34" charset="-122"/>
              </a:defRPr>
            </a:lvl1pPr>
          </a:lstStyle>
          <a:p>
            <a:r>
              <a:rPr lang="zh-CN" altLang="en-US" dirty="0"/>
              <a:t>基本概念</a:t>
            </a:r>
          </a:p>
        </p:txBody>
      </p:sp>
      <p:sp>
        <p:nvSpPr>
          <p:cNvPr id="26" name="淘宝网chenying0907出品 25"/>
          <p:cNvSpPr txBox="1"/>
          <p:nvPr/>
        </p:nvSpPr>
        <p:spPr>
          <a:xfrm>
            <a:off x="4379107" y="2112178"/>
            <a:ext cx="2481391"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a:t>
            </a:r>
            <a:r>
              <a:rPr lang="zh-CN" altLang="en-US" dirty="0" smtClean="0"/>
              <a:t>逻辑运算</a:t>
            </a:r>
            <a:endParaRPr lang="zh-CN" altLang="en-US" dirty="0"/>
          </a:p>
        </p:txBody>
      </p:sp>
      <p:sp>
        <p:nvSpPr>
          <p:cNvPr id="30" name="淘宝网chenying0907出品 29"/>
          <p:cNvSpPr txBox="1"/>
          <p:nvPr/>
        </p:nvSpPr>
        <p:spPr>
          <a:xfrm>
            <a:off x="4379107" y="2921871"/>
            <a:ext cx="2992285"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a:t>复合</a:t>
            </a:r>
            <a:r>
              <a:rPr lang="zh-CN" altLang="en-US" sz="2800" dirty="0" smtClean="0"/>
              <a:t>逻辑运算</a:t>
            </a:r>
            <a:endParaRPr lang="zh-CN" altLang="en-US" sz="2800" dirty="0"/>
          </a:p>
        </p:txBody>
      </p:sp>
      <p:sp>
        <p:nvSpPr>
          <p:cNvPr id="22" name="淘宝网chenying0907出品 25"/>
          <p:cNvSpPr txBox="1"/>
          <p:nvPr/>
        </p:nvSpPr>
        <p:spPr>
          <a:xfrm>
            <a:off x="4421969" y="4541257"/>
            <a:ext cx="3973093"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基本定律、公式和规则</a:t>
            </a:r>
          </a:p>
        </p:txBody>
      </p:sp>
      <p:sp>
        <p:nvSpPr>
          <p:cNvPr id="24" name="淘宝网chenying0907出品 29"/>
          <p:cNvSpPr txBox="1"/>
          <p:nvPr/>
        </p:nvSpPr>
        <p:spPr>
          <a:xfrm>
            <a:off x="4421969" y="5332658"/>
            <a:ext cx="4008853"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smtClean="0"/>
              <a:t>逻辑函数的标准形式</a:t>
            </a:r>
            <a:endParaRPr lang="zh-CN" altLang="en-US" sz="2800" dirty="0"/>
          </a:p>
        </p:txBody>
      </p:sp>
      <p:sp>
        <p:nvSpPr>
          <p:cNvPr id="18" name="淘宝网chenying0907出品 29"/>
          <p:cNvSpPr txBox="1"/>
          <p:nvPr/>
        </p:nvSpPr>
        <p:spPr>
          <a:xfrm>
            <a:off x="4421969" y="3731564"/>
            <a:ext cx="2992285"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smtClean="0"/>
              <a:t>逻辑函数</a:t>
            </a:r>
            <a:endParaRPr lang="zh-CN" altLang="en-US" sz="2800" dirty="0"/>
          </a:p>
        </p:txBody>
      </p:sp>
    </p:spTree>
    <p:extLst>
      <p:ext uri="{BB962C8B-B14F-4D97-AF65-F5344CB8AC3E}">
        <p14:creationId xmlns:p14="http://schemas.microsoft.com/office/powerpoint/2010/main" xmlns="" val="13279237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 name="Rectangle 29">
            <a:extLst>
              <a:ext uri="{FF2B5EF4-FFF2-40B4-BE49-F238E27FC236}">
                <a16:creationId xmlns:a16="http://schemas.microsoft.com/office/drawing/2014/main" xmlns="" id="{F47C32DE-7EC0-4A5A-B790-7C4806A80529}"/>
              </a:ext>
            </a:extLst>
          </p:cNvPr>
          <p:cNvSpPr>
            <a:spLocks noChangeArrowheads="1"/>
          </p:cNvSpPr>
          <p:nvPr/>
        </p:nvSpPr>
        <p:spPr bwMode="auto">
          <a:xfrm>
            <a:off x="111731" y="1195023"/>
            <a:ext cx="8803670" cy="1821076"/>
          </a:xfrm>
          <a:prstGeom prst="rect">
            <a:avLst/>
          </a:prstGeom>
          <a:noFill/>
          <a:ln w="12700" algn="ctr">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r>
              <a:rPr lang="zh-CN" altLang="en-US" sz="2400" dirty="0"/>
              <a:t>第四步 </a:t>
            </a:r>
            <a:r>
              <a:rPr lang="en-US" altLang="zh-CN" sz="2400" dirty="0"/>
              <a:t>—</a:t>
            </a:r>
            <a:r>
              <a:rPr lang="zh-CN" altLang="en-US" sz="2400" dirty="0">
                <a:solidFill>
                  <a:srgbClr val="FF33CC"/>
                </a:solidFill>
                <a:latin typeface="黑体" panose="02010609060101010101" pitchFamily="49" charset="-122"/>
                <a:ea typeface="黑体" panose="02010609060101010101" pitchFamily="49" charset="-122"/>
              </a:rPr>
              <a:t>方法二</a:t>
            </a:r>
            <a:r>
              <a:rPr lang="zh-CN" altLang="en-US" sz="2400" dirty="0"/>
              <a:t>：由真值表写出</a:t>
            </a:r>
            <a:r>
              <a:rPr lang="zh-CN" altLang="en-US" sz="2400" dirty="0">
                <a:solidFill>
                  <a:srgbClr val="FF0000"/>
                </a:solidFill>
              </a:rPr>
              <a:t>“或</a:t>
            </a:r>
            <a:r>
              <a:rPr lang="en-US" altLang="zh-CN" sz="2400" dirty="0">
                <a:solidFill>
                  <a:srgbClr val="FF0000"/>
                </a:solidFill>
              </a:rPr>
              <a:t>-</a:t>
            </a:r>
            <a:r>
              <a:rPr lang="zh-CN" altLang="en-US" sz="2400" dirty="0">
                <a:solidFill>
                  <a:srgbClr val="FF0000"/>
                </a:solidFill>
              </a:rPr>
              <a:t>与表达式”</a:t>
            </a:r>
            <a:endParaRPr lang="en-US" altLang="zh-CN" sz="2400" dirty="0">
              <a:solidFill>
                <a:srgbClr val="FF0000"/>
              </a:solidFill>
            </a:endParaRPr>
          </a:p>
          <a:p>
            <a:pPr algn="just" eaLnBrk="1" hangingPunct="1">
              <a:lnSpc>
                <a:spcPct val="120000"/>
              </a:lnSpc>
            </a:pPr>
            <a:r>
              <a:rPr lang="zh-CN" altLang="en-US" sz="2400" dirty="0"/>
              <a:t>把每一组使</a:t>
            </a:r>
            <a:r>
              <a:rPr lang="zh-CN" altLang="en-US" sz="2400" dirty="0">
                <a:latin typeface="+mn-ea"/>
                <a:ea typeface="+mn-ea"/>
              </a:rPr>
              <a:t>输出变量</a:t>
            </a:r>
            <a:r>
              <a:rPr lang="en-US" altLang="zh-CN" sz="2400" dirty="0">
                <a:solidFill>
                  <a:srgbClr val="FF0000"/>
                </a:solidFill>
                <a:latin typeface="+mn-ea"/>
                <a:ea typeface="+mn-ea"/>
              </a:rPr>
              <a:t>L</a:t>
            </a:r>
            <a:r>
              <a:rPr lang="zh-CN" altLang="en-US" sz="2400" dirty="0">
                <a:solidFill>
                  <a:srgbClr val="FF0000"/>
                </a:solidFill>
                <a:latin typeface="+mn-ea"/>
                <a:ea typeface="+mn-ea"/>
              </a:rPr>
              <a:t>＝</a:t>
            </a:r>
            <a:r>
              <a:rPr lang="en-US" altLang="zh-CN" sz="2400" dirty="0">
                <a:solidFill>
                  <a:srgbClr val="FF0000"/>
                </a:solidFill>
              </a:rPr>
              <a:t>0</a:t>
            </a:r>
            <a:r>
              <a:rPr lang="zh-CN" altLang="en-US" sz="2400" dirty="0"/>
              <a:t>的输入变量取值组合以</a:t>
            </a:r>
            <a:r>
              <a:rPr lang="zh-CN" altLang="en-US" sz="2400" dirty="0">
                <a:solidFill>
                  <a:srgbClr val="FF0000"/>
                </a:solidFill>
              </a:rPr>
              <a:t>逻辑或</a:t>
            </a:r>
            <a:r>
              <a:rPr lang="zh-CN" altLang="en-US" sz="2400" dirty="0"/>
              <a:t>（相加）的形式表示，如果变量取值为</a:t>
            </a:r>
            <a:r>
              <a:rPr lang="en-US" altLang="zh-CN" sz="2400" dirty="0">
                <a:solidFill>
                  <a:srgbClr val="FF0000"/>
                </a:solidFill>
              </a:rPr>
              <a:t>0</a:t>
            </a:r>
            <a:r>
              <a:rPr lang="zh-CN" altLang="en-US" sz="2400" dirty="0"/>
              <a:t>，则用原变量表示，否则用反变量表示；再将各组</a:t>
            </a:r>
            <a:r>
              <a:rPr lang="zh-CN" altLang="en-US" sz="2400" dirty="0">
                <a:solidFill>
                  <a:srgbClr val="7030A0"/>
                </a:solidFill>
              </a:rPr>
              <a:t>逻辑或</a:t>
            </a:r>
            <a:r>
              <a:rPr lang="zh-CN" altLang="en-US" sz="2400" dirty="0"/>
              <a:t>进行</a:t>
            </a:r>
            <a:r>
              <a:rPr lang="zh-CN" altLang="en-US" sz="2400" dirty="0">
                <a:solidFill>
                  <a:srgbClr val="FF0000"/>
                </a:solidFill>
              </a:rPr>
              <a:t>逻辑与</a:t>
            </a:r>
            <a:r>
              <a:rPr lang="zh-CN" altLang="en-US" sz="2400" dirty="0"/>
              <a:t>（相乘）操作</a:t>
            </a:r>
            <a:endParaRPr lang="zh-CN" altLang="en-US" sz="2400" dirty="0">
              <a:solidFill>
                <a:srgbClr val="0000FF"/>
              </a:solidFill>
            </a:endParaRPr>
          </a:p>
        </p:txBody>
      </p:sp>
      <p:sp>
        <p:nvSpPr>
          <p:cNvPr id="4" name="文本框 3">
            <a:extLst>
              <a:ext uri="{FF2B5EF4-FFF2-40B4-BE49-F238E27FC236}">
                <a16:creationId xmlns:a16="http://schemas.microsoft.com/office/drawing/2014/main" xmlns="" id="{0C1EAD81-23F3-46D1-9E49-BF225CC9FDAF}"/>
              </a:ext>
            </a:extLst>
          </p:cNvPr>
          <p:cNvSpPr txBox="1"/>
          <p:nvPr/>
        </p:nvSpPr>
        <p:spPr>
          <a:xfrm>
            <a:off x="3703495" y="3298008"/>
            <a:ext cx="3335479"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逻辑函数的表达式：</a:t>
            </a:r>
          </a:p>
        </p:txBody>
      </p:sp>
      <p:pic>
        <p:nvPicPr>
          <p:cNvPr id="5" name="图片 4">
            <a:extLst>
              <a:ext uri="{FF2B5EF4-FFF2-40B4-BE49-F238E27FC236}">
                <a16:creationId xmlns:a16="http://schemas.microsoft.com/office/drawing/2014/main" xmlns="" id="{0F38B77E-CD9D-42A1-B33F-B6FB72138E18}"/>
              </a:ext>
            </a:extLst>
          </p:cNvPr>
          <p:cNvPicPr>
            <a:picLocks noChangeAspect="1"/>
          </p:cNvPicPr>
          <p:nvPr/>
        </p:nvPicPr>
        <p:blipFill>
          <a:blip r:embed="rId3" cstate="print"/>
          <a:stretch>
            <a:fillRect/>
          </a:stretch>
        </p:blipFill>
        <p:spPr>
          <a:xfrm>
            <a:off x="422503" y="3165723"/>
            <a:ext cx="2746965" cy="3692277"/>
          </a:xfrm>
          <a:prstGeom prst="rect">
            <a:avLst/>
          </a:prstGeom>
        </p:spPr>
      </p:pic>
      <mc:AlternateContent xmlns:mc="http://schemas.openxmlformats.org/markup-compatibility/2006">
        <mc:Choice xmlns:a14="http://schemas.microsoft.com/office/drawing/2010/main" xmlns="" Requires="a14">
          <p:sp>
            <p:nvSpPr>
              <p:cNvPr id="8" name="矩形 7">
                <a:extLst>
                  <a:ext uri="{FF2B5EF4-FFF2-40B4-BE49-F238E27FC236}">
                    <a16:creationId xmlns="" xmlns:a16="http://schemas.microsoft.com/office/drawing/2014/main" id="{D884E19F-75B7-4EAE-B2A2-04362FF27553}"/>
                  </a:ext>
                </a:extLst>
              </p:cNvPr>
              <p:cNvSpPr/>
              <p:nvPr/>
            </p:nvSpPr>
            <p:spPr>
              <a:xfrm>
                <a:off x="3104153" y="3838881"/>
                <a:ext cx="6038063"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000" b="1" i="1">
                              <a:solidFill>
                                <a:srgbClr val="C00000"/>
                              </a:solidFill>
                              <a:latin typeface="Cambria Math" panose="02040503050406030204" pitchFamily="18" charset="0"/>
                            </a:rPr>
                          </m:ctrlPr>
                        </m:dPr>
                        <m:e>
                          <m:r>
                            <a:rPr lang="zh-CN" altLang="en-US" sz="2000" b="1" i="1">
                              <a:solidFill>
                                <a:srgbClr val="C00000"/>
                              </a:solidFill>
                              <a:latin typeface="Cambria Math" panose="02040503050406030204" pitchFamily="18" charset="0"/>
                            </a:rPr>
                            <m:t>𝑳</m:t>
                          </m:r>
                          <m:r>
                            <a:rPr lang="zh-CN" altLang="en-US" sz="2000" b="1">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𝑨</m:t>
                          </m:r>
                          <m:r>
                            <a:rPr lang="zh-CN" altLang="en-US" sz="2000" b="1">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𝑩</m:t>
                          </m:r>
                          <m:r>
                            <a:rPr lang="zh-CN" altLang="en-US" sz="2000" b="1">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𝑪</m:t>
                          </m:r>
                          <m:r>
                            <a:rPr lang="zh-CN" altLang="en-US" sz="2000" b="1">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𝑨</m:t>
                          </m:r>
                          <m:r>
                            <a:rPr lang="zh-CN" altLang="en-US" sz="2000" b="1">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𝑩</m:t>
                          </m:r>
                          <m:r>
                            <a:rPr lang="zh-CN" altLang="en-US" sz="2000" b="1">
                              <a:solidFill>
                                <a:srgbClr val="C00000"/>
                              </a:solidFill>
                              <a:latin typeface="Cambria Math" panose="02040503050406030204" pitchFamily="18" charset="0"/>
                            </a:rPr>
                            <m:t>+</m:t>
                          </m:r>
                          <m:acc>
                            <m:accPr>
                              <m:chr m:val="̅"/>
                              <m:ctrlPr>
                                <a:rPr lang="zh-CN" altLang="en-US" sz="2000" b="1" i="1">
                                  <a:solidFill>
                                    <a:srgbClr val="C00000"/>
                                  </a:solidFill>
                                  <a:latin typeface="Cambria Math" panose="02040503050406030204" pitchFamily="18" charset="0"/>
                                </a:rPr>
                              </m:ctrlPr>
                            </m:accPr>
                            <m:e>
                              <m:r>
                                <a:rPr lang="zh-CN" altLang="en-US" sz="2000" b="1" i="1">
                                  <a:solidFill>
                                    <a:srgbClr val="C00000"/>
                                  </a:solidFill>
                                  <a:latin typeface="Cambria Math" panose="02040503050406030204" pitchFamily="18" charset="0"/>
                                </a:rPr>
                                <m:t>𝑪</m:t>
                              </m:r>
                            </m:e>
                          </m:acc>
                          <m:r>
                            <a:rPr lang="zh-CN" altLang="en-US" sz="2000" b="1">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𝑨</m:t>
                          </m:r>
                          <m:r>
                            <a:rPr lang="zh-CN" altLang="en-US" sz="2000" b="1">
                              <a:solidFill>
                                <a:srgbClr val="C00000"/>
                              </a:solidFill>
                              <a:latin typeface="Cambria Math" panose="02040503050406030204" pitchFamily="18" charset="0"/>
                            </a:rPr>
                            <m:t>+</m:t>
                          </m:r>
                          <m:acc>
                            <m:accPr>
                              <m:chr m:val="̅"/>
                              <m:ctrlPr>
                                <a:rPr lang="zh-CN" altLang="en-US" sz="2000" b="1" i="1">
                                  <a:solidFill>
                                    <a:srgbClr val="C00000"/>
                                  </a:solidFill>
                                  <a:latin typeface="Cambria Math" panose="02040503050406030204" pitchFamily="18" charset="0"/>
                                </a:rPr>
                              </m:ctrlPr>
                            </m:accPr>
                            <m:e>
                              <m:r>
                                <a:rPr lang="zh-CN" altLang="en-US" sz="2000" b="1" i="1">
                                  <a:solidFill>
                                    <a:srgbClr val="C00000"/>
                                  </a:solidFill>
                                  <a:latin typeface="Cambria Math" panose="02040503050406030204" pitchFamily="18" charset="0"/>
                                </a:rPr>
                                <m:t>𝑩</m:t>
                              </m:r>
                            </m:e>
                          </m:acc>
                          <m:r>
                            <a:rPr lang="zh-CN" altLang="en-US" sz="2000" b="1">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𝑪</m:t>
                          </m:r>
                          <m:r>
                            <a:rPr lang="zh-CN" altLang="en-US" sz="2000" b="1">
                              <a:solidFill>
                                <a:srgbClr val="C00000"/>
                              </a:solidFill>
                              <a:latin typeface="Cambria Math" panose="02040503050406030204" pitchFamily="18" charset="0"/>
                            </a:rPr>
                            <m:t>)(</m:t>
                          </m:r>
                          <m:acc>
                            <m:accPr>
                              <m:chr m:val="̅"/>
                              <m:ctrlPr>
                                <a:rPr lang="zh-CN" altLang="en-US" sz="2000" b="1" i="1">
                                  <a:solidFill>
                                    <a:srgbClr val="C00000"/>
                                  </a:solidFill>
                                  <a:latin typeface="Cambria Math" panose="02040503050406030204" pitchFamily="18" charset="0"/>
                                </a:rPr>
                              </m:ctrlPr>
                            </m:accPr>
                            <m:e>
                              <m:r>
                                <a:rPr lang="zh-CN" altLang="en-US" sz="2000" b="1" i="1">
                                  <a:solidFill>
                                    <a:srgbClr val="C00000"/>
                                  </a:solidFill>
                                  <a:latin typeface="Cambria Math" panose="02040503050406030204" pitchFamily="18" charset="0"/>
                                </a:rPr>
                                <m:t>𝑨</m:t>
                              </m:r>
                            </m:e>
                          </m:acc>
                          <m:r>
                            <a:rPr lang="zh-CN" altLang="en-US" sz="2000" b="1">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𝑩</m:t>
                          </m:r>
                          <m:r>
                            <a:rPr lang="zh-CN" altLang="en-US" sz="2000" b="1">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𝑪</m:t>
                          </m:r>
                        </m:e>
                      </m:d>
                    </m:oMath>
                  </m:oMathPara>
                </a14:m>
                <a:endParaRPr lang="zh-CN" altLang="en-US" sz="2000" b="1" dirty="0">
                  <a:solidFill>
                    <a:srgbClr val="C00000"/>
                  </a:solidFill>
                </a:endParaRPr>
              </a:p>
            </p:txBody>
          </p:sp>
        </mc:Choice>
        <mc:Fallback>
          <p:sp>
            <p:nvSpPr>
              <p:cNvPr id="8" name="矩形 7">
                <a:extLst>
                  <a:ext uri="{FF2B5EF4-FFF2-40B4-BE49-F238E27FC236}">
                    <a16:creationId xmlns:a14="http://schemas.microsoft.com/office/drawing/2010/main" xmlns="" xmlns:a16="http://schemas.microsoft.com/office/drawing/2014/main" id="{D884E19F-75B7-4EAE-B2A2-04362FF27553}"/>
                  </a:ext>
                </a:extLst>
              </p:cNvPr>
              <p:cNvSpPr>
                <a:spLocks noRot="1" noChangeAspect="1" noMove="1" noResize="1" noEditPoints="1" noAdjustHandles="1" noChangeArrowheads="1" noChangeShapeType="1" noTextEdit="1"/>
              </p:cNvSpPr>
              <p:nvPr/>
            </p:nvSpPr>
            <p:spPr>
              <a:xfrm>
                <a:off x="3104153" y="3838881"/>
                <a:ext cx="6038063" cy="439736"/>
              </a:xfrm>
              <a:prstGeom prst="rect">
                <a:avLst/>
              </a:prstGeom>
              <a:blipFill rotWithShape="0">
                <a:blip r:embed="rId4" cstate="print"/>
                <a:stretch>
                  <a:fillRect t="-156944" r="-11907" b="-230556"/>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xmlns="" id="{214DBB3E-8BC7-49E7-9D33-916D2B8CDF8F}"/>
              </a:ext>
            </a:extLst>
          </p:cNvPr>
          <p:cNvSpPr txBox="1"/>
          <p:nvPr/>
        </p:nvSpPr>
        <p:spPr>
          <a:xfrm>
            <a:off x="0" y="611588"/>
            <a:ext cx="6987892"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3. </a:t>
            </a:r>
            <a:r>
              <a:rPr lang="zh-CN" altLang="en-US" sz="3200" b="1" dirty="0"/>
              <a:t>由真值表写出逻辑函数的表达式</a:t>
            </a:r>
            <a:endParaRPr lang="en-US" altLang="zh-CN" sz="3200" b="1" dirty="0"/>
          </a:p>
        </p:txBody>
      </p:sp>
      <p:cxnSp>
        <p:nvCxnSpPr>
          <p:cNvPr id="14" name="直接连接符 13"/>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2.2.3 </a:t>
            </a:r>
            <a:r>
              <a:rPr lang="zh-CN" altLang="en-US" sz="3600" b="1" dirty="0" smtClean="0">
                <a:solidFill>
                  <a:schemeClr val="accent5">
                    <a:lumMod val="75000"/>
                  </a:schemeClr>
                </a:solidFill>
                <a:latin typeface="微软雅黑" pitchFamily="34" charset="-122"/>
                <a:ea typeface="微软雅黑" pitchFamily="34" charset="-122"/>
              </a:rPr>
              <a:t>逻辑</a:t>
            </a:r>
            <a:r>
              <a:rPr lang="zh-CN" altLang="en-US" sz="3600" b="1" dirty="0">
                <a:solidFill>
                  <a:schemeClr val="accent5">
                    <a:lumMod val="75000"/>
                  </a:schemeClr>
                </a:solidFill>
                <a:latin typeface="微软雅黑" pitchFamily="34" charset="-122"/>
                <a:ea typeface="微软雅黑" pitchFamily="34" charset="-122"/>
              </a:rPr>
              <a:t>函数</a:t>
            </a:r>
          </a:p>
        </p:txBody>
      </p:sp>
      <p:pic>
        <p:nvPicPr>
          <p:cNvPr id="16" name="图片 15">
            <a:extLst>
              <a:ext uri="{FF2B5EF4-FFF2-40B4-BE49-F238E27FC236}">
                <a16:creationId xmlns:a16="http://schemas.microsoft.com/office/drawing/2014/main" xmlns="" id="{732DD48B-0048-401C-950A-66FCD0D964ED}"/>
              </a:ext>
            </a:extLst>
          </p:cNvPr>
          <p:cNvPicPr>
            <a:picLocks noChangeAspect="1"/>
          </p:cNvPicPr>
          <p:nvPr/>
        </p:nvPicPr>
        <p:blipFill>
          <a:blip r:embed="rId5" cstate="print"/>
          <a:stretch>
            <a:fillRect/>
          </a:stretch>
        </p:blipFill>
        <p:spPr>
          <a:xfrm>
            <a:off x="-12370" y="0"/>
            <a:ext cx="1435167" cy="619399"/>
          </a:xfrm>
          <a:prstGeom prst="rect">
            <a:avLst/>
          </a:prstGeom>
        </p:spPr>
      </p:pic>
      <p:cxnSp>
        <p:nvCxnSpPr>
          <p:cNvPr id="17" name="直接箭头连接符 16"/>
          <p:cNvCxnSpPr/>
          <p:nvPr/>
        </p:nvCxnSpPr>
        <p:spPr>
          <a:xfrm flipH="1">
            <a:off x="2386013" y="4175634"/>
            <a:ext cx="1785938" cy="134691"/>
          </a:xfrm>
          <a:prstGeom prst="straightConnector1">
            <a:avLst/>
          </a:prstGeom>
          <a:ln w="2222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2386013" y="4175634"/>
            <a:ext cx="3239770" cy="513749"/>
          </a:xfrm>
          <a:prstGeom prst="straightConnector1">
            <a:avLst/>
          </a:prstGeom>
          <a:ln w="2222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2386013" y="4175634"/>
            <a:ext cx="4519614" cy="836227"/>
          </a:xfrm>
          <a:prstGeom prst="straightConnector1">
            <a:avLst/>
          </a:prstGeom>
          <a:ln w="2222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2386013" y="4058749"/>
            <a:ext cx="5834062" cy="1481137"/>
          </a:xfrm>
          <a:prstGeom prst="straightConnector1">
            <a:avLst/>
          </a:prstGeom>
          <a:ln w="22225">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3502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right)">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righ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righ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right)">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4" grpId="0"/>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0" y="644370"/>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4. </a:t>
            </a:r>
            <a:r>
              <a:rPr lang="zh-CN" altLang="en-US" sz="3200" b="1" dirty="0"/>
              <a:t>逻辑函数的相等</a:t>
            </a:r>
            <a:endParaRPr lang="en-US" altLang="zh-CN" sz="3200" b="1" dirty="0"/>
          </a:p>
        </p:txBody>
      </p:sp>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156098" y="1285875"/>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sp>
        <p:nvSpPr>
          <p:cNvPr id="14" name="Rectangle 3">
            <a:extLst>
              <a:ext uri="{FF2B5EF4-FFF2-40B4-BE49-F238E27FC236}">
                <a16:creationId xmlns:a16="http://schemas.microsoft.com/office/drawing/2014/main" xmlns="" id="{923BB735-DAD8-4770-AD23-EC11F27EED18}"/>
              </a:ext>
            </a:extLst>
          </p:cNvPr>
          <p:cNvSpPr txBox="1">
            <a:spLocks noChangeArrowheads="1"/>
          </p:cNvSpPr>
          <p:nvPr/>
        </p:nvSpPr>
        <p:spPr bwMode="auto">
          <a:xfrm>
            <a:off x="304800" y="1934892"/>
            <a:ext cx="8617057" cy="23796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defTabSz="685800" eaLnBrk="1" hangingPunct="1">
              <a:buNone/>
              <a:defRPr/>
            </a:pPr>
            <a:r>
              <a:rPr lang="zh-CN" altLang="en-US" sz="2800" b="1" kern="0" dirty="0">
                <a:solidFill>
                  <a:srgbClr val="000000"/>
                </a:solidFill>
                <a:latin typeface="Comic Sans MS"/>
                <a:ea typeface="宋体"/>
              </a:rPr>
              <a:t>两个具有</a:t>
            </a:r>
            <a:r>
              <a:rPr lang="zh-CN" altLang="en-US" sz="2800" b="1" kern="0" dirty="0">
                <a:solidFill>
                  <a:srgbClr val="FF33CC"/>
                </a:solidFill>
                <a:latin typeface="Comic Sans MS"/>
                <a:ea typeface="宋体"/>
              </a:rPr>
              <a:t>相同变量</a:t>
            </a:r>
            <a:r>
              <a:rPr lang="zh-CN" altLang="en-US" sz="2800" b="1" kern="0" dirty="0">
                <a:solidFill>
                  <a:srgbClr val="000000"/>
                </a:solidFill>
                <a:latin typeface="Comic Sans MS"/>
                <a:ea typeface="宋体"/>
              </a:rPr>
              <a:t>的逻辑函数：</a:t>
            </a:r>
            <a:endParaRPr lang="en-US" altLang="zh-CN" sz="2800" b="1" kern="0" dirty="0">
              <a:solidFill>
                <a:srgbClr val="000000"/>
              </a:solidFill>
              <a:latin typeface="Comic Sans MS"/>
              <a:ea typeface="宋体"/>
            </a:endParaRPr>
          </a:p>
          <a:p>
            <a:pPr marL="0" indent="0" algn="ctr" defTabSz="685800" eaLnBrk="1" hangingPunct="1">
              <a:buNone/>
              <a:defRPr/>
            </a:pPr>
            <a:r>
              <a:rPr lang="zh-CN" altLang="en-US" sz="2800" b="1" kern="0" dirty="0">
                <a:solidFill>
                  <a:srgbClr val="FF0000"/>
                </a:solidFill>
                <a:latin typeface="Comic Sans MS"/>
                <a:ea typeface="宋体"/>
              </a:rPr>
              <a:t>Ｆ</a:t>
            </a:r>
            <a:r>
              <a:rPr lang="en-US" altLang="zh-CN" sz="2800" b="1" kern="0" dirty="0">
                <a:solidFill>
                  <a:srgbClr val="FF0000"/>
                </a:solidFill>
                <a:latin typeface="Comic Sans MS"/>
                <a:ea typeface="宋体"/>
              </a:rPr>
              <a:t>=f(</a:t>
            </a:r>
            <a:r>
              <a:rPr lang="zh-CN" altLang="en-US" sz="2800" b="1" kern="0" dirty="0">
                <a:solidFill>
                  <a:srgbClr val="FF0000"/>
                </a:solidFill>
                <a:latin typeface="Comic Sans MS"/>
                <a:ea typeface="宋体"/>
              </a:rPr>
              <a:t>Ａ</a:t>
            </a:r>
            <a:r>
              <a:rPr lang="en-US" altLang="zh-CN" sz="2800" b="1" kern="0" dirty="0">
                <a:solidFill>
                  <a:srgbClr val="FF0000"/>
                </a:solidFill>
                <a:latin typeface="Comic Sans MS"/>
                <a:ea typeface="宋体"/>
              </a:rPr>
              <a:t>1,</a:t>
            </a:r>
            <a:r>
              <a:rPr lang="zh-CN" altLang="en-US" sz="2800" b="1" kern="0" dirty="0">
                <a:solidFill>
                  <a:srgbClr val="FF0000"/>
                </a:solidFill>
                <a:latin typeface="Comic Sans MS"/>
                <a:ea typeface="宋体"/>
              </a:rPr>
              <a:t>Ａ</a:t>
            </a:r>
            <a:r>
              <a:rPr lang="en-US" altLang="zh-CN" sz="2800" b="1" kern="0" dirty="0">
                <a:solidFill>
                  <a:srgbClr val="FF0000"/>
                </a:solidFill>
                <a:latin typeface="Comic Sans MS"/>
                <a:ea typeface="宋体"/>
              </a:rPr>
              <a:t>2,</a:t>
            </a:r>
            <a:r>
              <a:rPr lang="en-US" altLang="zh-CN" sz="2800" b="1" kern="0" dirty="0">
                <a:solidFill>
                  <a:srgbClr val="FF0000"/>
                </a:solidFill>
                <a:latin typeface="Arial" panose="020B0604020202020204" pitchFamily="34" charset="0"/>
                <a:ea typeface="宋体"/>
              </a:rPr>
              <a:t>…</a:t>
            </a:r>
            <a:r>
              <a:rPr lang="zh-CN" altLang="en-US" sz="2800" b="1" kern="0" dirty="0">
                <a:solidFill>
                  <a:srgbClr val="FF0000"/>
                </a:solidFill>
                <a:latin typeface="Comic Sans MS"/>
                <a:ea typeface="宋体"/>
              </a:rPr>
              <a:t>Ａ</a:t>
            </a:r>
            <a:r>
              <a:rPr lang="en-US" altLang="zh-CN" sz="2800" b="1" kern="0" dirty="0">
                <a:solidFill>
                  <a:srgbClr val="FF0000"/>
                </a:solidFill>
                <a:latin typeface="Comic Sans MS"/>
                <a:ea typeface="宋体"/>
              </a:rPr>
              <a:t>n)</a:t>
            </a:r>
            <a:endParaRPr lang="en-US" altLang="zh-CN" sz="2800" b="1" kern="0" dirty="0">
              <a:solidFill>
                <a:srgbClr val="000000"/>
              </a:solidFill>
              <a:latin typeface="Comic Sans MS"/>
              <a:ea typeface="宋体"/>
            </a:endParaRPr>
          </a:p>
          <a:p>
            <a:pPr marL="0" indent="0" algn="ctr" defTabSz="685800" eaLnBrk="1" hangingPunct="1">
              <a:buNone/>
              <a:defRPr/>
            </a:pPr>
            <a:r>
              <a:rPr lang="zh-CN" altLang="en-US" sz="2800" b="1" kern="0" dirty="0">
                <a:solidFill>
                  <a:srgbClr val="FF0000"/>
                </a:solidFill>
                <a:latin typeface="Comic Sans MS"/>
                <a:ea typeface="宋体"/>
              </a:rPr>
              <a:t>Ｇ</a:t>
            </a:r>
            <a:r>
              <a:rPr lang="en-US" altLang="zh-CN" sz="2800" b="1" kern="0" dirty="0">
                <a:solidFill>
                  <a:srgbClr val="FF0000"/>
                </a:solidFill>
                <a:latin typeface="Comic Sans MS"/>
                <a:ea typeface="宋体"/>
              </a:rPr>
              <a:t>=g(</a:t>
            </a:r>
            <a:r>
              <a:rPr lang="zh-CN" altLang="en-US" sz="2800" b="1" kern="0" dirty="0">
                <a:solidFill>
                  <a:srgbClr val="FF0000"/>
                </a:solidFill>
                <a:latin typeface="Comic Sans MS"/>
                <a:ea typeface="宋体"/>
              </a:rPr>
              <a:t>Ａ</a:t>
            </a:r>
            <a:r>
              <a:rPr lang="en-US" altLang="zh-CN" sz="2800" b="1" kern="0" dirty="0">
                <a:solidFill>
                  <a:srgbClr val="FF0000"/>
                </a:solidFill>
                <a:latin typeface="Comic Sans MS"/>
                <a:ea typeface="宋体"/>
              </a:rPr>
              <a:t>1,</a:t>
            </a:r>
            <a:r>
              <a:rPr lang="zh-CN" altLang="en-US" sz="2800" b="1" kern="0" dirty="0">
                <a:solidFill>
                  <a:srgbClr val="FF0000"/>
                </a:solidFill>
                <a:latin typeface="Comic Sans MS"/>
                <a:ea typeface="宋体"/>
              </a:rPr>
              <a:t>Ａ</a:t>
            </a:r>
            <a:r>
              <a:rPr lang="en-US" altLang="zh-CN" sz="2800" b="1" kern="0" dirty="0">
                <a:solidFill>
                  <a:srgbClr val="FF0000"/>
                </a:solidFill>
                <a:latin typeface="Comic Sans MS"/>
                <a:ea typeface="宋体"/>
              </a:rPr>
              <a:t>2,</a:t>
            </a:r>
            <a:r>
              <a:rPr lang="en-US" altLang="zh-CN" sz="2800" b="1" kern="0" dirty="0">
                <a:solidFill>
                  <a:srgbClr val="FF0000"/>
                </a:solidFill>
                <a:latin typeface="Arial" panose="020B0604020202020204" pitchFamily="34" charset="0"/>
                <a:ea typeface="宋体"/>
              </a:rPr>
              <a:t>…</a:t>
            </a:r>
            <a:r>
              <a:rPr lang="zh-CN" altLang="en-US" sz="2800" b="1" kern="0" dirty="0">
                <a:solidFill>
                  <a:srgbClr val="FF0000"/>
                </a:solidFill>
                <a:latin typeface="Comic Sans MS"/>
                <a:ea typeface="宋体"/>
              </a:rPr>
              <a:t>Ａ</a:t>
            </a:r>
            <a:r>
              <a:rPr lang="en-US" altLang="zh-CN" sz="2800" b="1" kern="0" dirty="0">
                <a:solidFill>
                  <a:srgbClr val="FF0000"/>
                </a:solidFill>
                <a:latin typeface="Comic Sans MS"/>
                <a:ea typeface="宋体"/>
              </a:rPr>
              <a:t>n)</a:t>
            </a:r>
            <a:endParaRPr lang="en-US" altLang="zh-CN" sz="2800" b="1" kern="0" dirty="0">
              <a:solidFill>
                <a:srgbClr val="000000"/>
              </a:solidFill>
              <a:latin typeface="Comic Sans MS"/>
              <a:ea typeface="宋体"/>
            </a:endParaRPr>
          </a:p>
          <a:p>
            <a:pPr marL="0" indent="0" defTabSz="685800" eaLnBrk="1" hangingPunct="1">
              <a:buNone/>
              <a:defRPr/>
            </a:pPr>
            <a:r>
              <a:rPr lang="zh-CN" altLang="en-US" sz="2800" b="1" kern="0" dirty="0">
                <a:solidFill>
                  <a:srgbClr val="000000"/>
                </a:solidFill>
                <a:latin typeface="Comic Sans MS"/>
                <a:ea typeface="宋体"/>
              </a:rPr>
              <a:t>如果对应于Ａ</a:t>
            </a:r>
            <a:r>
              <a:rPr lang="en-US" altLang="zh-CN" sz="2800" b="1" kern="0" dirty="0">
                <a:solidFill>
                  <a:srgbClr val="000000"/>
                </a:solidFill>
                <a:latin typeface="Comic Sans MS"/>
                <a:ea typeface="宋体"/>
              </a:rPr>
              <a:t>1</a:t>
            </a:r>
            <a:r>
              <a:rPr lang="zh-CN" altLang="en-US" sz="2800" b="1" kern="0" dirty="0">
                <a:solidFill>
                  <a:srgbClr val="000000"/>
                </a:solidFill>
                <a:latin typeface="Comic Sans MS"/>
                <a:ea typeface="宋体"/>
              </a:rPr>
              <a:t>，Ａ</a:t>
            </a:r>
            <a:r>
              <a:rPr lang="en-US" altLang="zh-CN" sz="2800" b="1" kern="0" dirty="0">
                <a:solidFill>
                  <a:srgbClr val="000000"/>
                </a:solidFill>
                <a:latin typeface="Comic Sans MS"/>
                <a:ea typeface="宋体"/>
              </a:rPr>
              <a:t>2</a:t>
            </a:r>
            <a:r>
              <a:rPr lang="zh-CN" altLang="en-US" sz="2800" b="1" kern="0" dirty="0">
                <a:solidFill>
                  <a:srgbClr val="000000"/>
                </a:solidFill>
                <a:latin typeface="Comic Sans MS"/>
                <a:ea typeface="宋体"/>
              </a:rPr>
              <a:t>，</a:t>
            </a:r>
            <a:r>
              <a:rPr lang="en-US" altLang="zh-CN" sz="2800" b="1" kern="0" dirty="0">
                <a:solidFill>
                  <a:srgbClr val="000000"/>
                </a:solidFill>
                <a:latin typeface="Arial" panose="020B0604020202020204" pitchFamily="34" charset="0"/>
                <a:ea typeface="宋体"/>
              </a:rPr>
              <a:t>…</a:t>
            </a:r>
            <a:r>
              <a:rPr lang="zh-CN" altLang="en-US" sz="2800" b="1" kern="0" dirty="0">
                <a:solidFill>
                  <a:srgbClr val="000000"/>
                </a:solidFill>
                <a:latin typeface="Comic Sans MS"/>
                <a:ea typeface="宋体"/>
              </a:rPr>
              <a:t>Ａ</a:t>
            </a:r>
            <a:r>
              <a:rPr lang="en-US" altLang="zh-CN" sz="2800" b="1" kern="0" dirty="0">
                <a:solidFill>
                  <a:srgbClr val="000000"/>
                </a:solidFill>
                <a:latin typeface="Comic Sans MS"/>
                <a:ea typeface="宋体"/>
              </a:rPr>
              <a:t>n</a:t>
            </a:r>
            <a:r>
              <a:rPr lang="zh-CN" altLang="en-US" sz="2800" b="1" kern="0" dirty="0">
                <a:solidFill>
                  <a:srgbClr val="000000"/>
                </a:solidFill>
                <a:latin typeface="Comic Sans MS"/>
                <a:ea typeface="宋体"/>
              </a:rPr>
              <a:t>的任一组状态组合，Ｆ和Ｇ的值都相同，则称Ｆ和Ｇ是</a:t>
            </a:r>
            <a:r>
              <a:rPr lang="zh-CN" altLang="en-US" sz="2800" b="1" kern="0" dirty="0">
                <a:solidFill>
                  <a:srgbClr val="FF0000"/>
                </a:solidFill>
                <a:latin typeface="Comic Sans MS"/>
                <a:ea typeface="宋体"/>
              </a:rPr>
              <a:t>等值</a:t>
            </a:r>
            <a:r>
              <a:rPr lang="zh-CN" altLang="en-US" sz="2800" b="1" kern="0" dirty="0">
                <a:solidFill>
                  <a:srgbClr val="000000"/>
                </a:solidFill>
                <a:latin typeface="Comic Sans MS"/>
                <a:ea typeface="宋体"/>
              </a:rPr>
              <a:t>的，或</a:t>
            </a:r>
            <a:r>
              <a:rPr lang="zh-CN" altLang="en-US" sz="2800" b="1" kern="0" dirty="0">
                <a:solidFill>
                  <a:srgbClr val="FF0000"/>
                </a:solidFill>
                <a:latin typeface="Comic Sans MS"/>
                <a:ea typeface="宋体"/>
              </a:rPr>
              <a:t>相等</a:t>
            </a:r>
            <a:r>
              <a:rPr lang="zh-CN" altLang="en-US" sz="2800" b="1" kern="0" dirty="0" smtClean="0">
                <a:solidFill>
                  <a:srgbClr val="000000"/>
                </a:solidFill>
                <a:latin typeface="Comic Sans MS"/>
                <a:ea typeface="宋体"/>
              </a:rPr>
              <a:t>的。</a:t>
            </a:r>
            <a:endParaRPr lang="zh-CN" altLang="en-US" sz="2800" b="1" kern="0" dirty="0">
              <a:solidFill>
                <a:srgbClr val="000000"/>
              </a:solidFill>
              <a:latin typeface="Comic Sans MS"/>
              <a:ea typeface="宋体"/>
            </a:endParaRPr>
          </a:p>
          <a:p>
            <a:pPr marL="257175" indent="-257175" defTabSz="685800" eaLnBrk="1" hangingPunct="1">
              <a:buNone/>
              <a:defRPr/>
            </a:pPr>
            <a:endParaRPr lang="zh-CN" altLang="en-US" sz="2800" b="1" kern="0" dirty="0">
              <a:solidFill>
                <a:srgbClr val="000000"/>
              </a:solidFill>
              <a:latin typeface="Comic Sans MS"/>
              <a:ea typeface="宋体"/>
            </a:endParaRPr>
          </a:p>
        </p:txBody>
      </p:sp>
      <p:grpSp>
        <p:nvGrpSpPr>
          <p:cNvPr id="4" name="组合 3">
            <a:extLst>
              <a:ext uri="{FF2B5EF4-FFF2-40B4-BE49-F238E27FC236}">
                <a16:creationId xmlns:a16="http://schemas.microsoft.com/office/drawing/2014/main" xmlns="" id="{5048729C-D8BE-45D8-A907-2F632615344C}"/>
              </a:ext>
            </a:extLst>
          </p:cNvPr>
          <p:cNvGrpSpPr/>
          <p:nvPr/>
        </p:nvGrpSpPr>
        <p:grpSpPr>
          <a:xfrm>
            <a:off x="1246562" y="5282903"/>
            <a:ext cx="6613569" cy="785575"/>
            <a:chOff x="1708148" y="4870766"/>
            <a:chExt cx="8818090" cy="1047432"/>
          </a:xfrm>
        </p:grpSpPr>
        <p:sp>
          <p:nvSpPr>
            <p:cNvPr id="2" name="矩形 1">
              <a:extLst>
                <a:ext uri="{FF2B5EF4-FFF2-40B4-BE49-F238E27FC236}">
                  <a16:creationId xmlns:a16="http://schemas.microsoft.com/office/drawing/2014/main" xmlns="" id="{E0D8E581-BC38-46A5-A2A4-5A8E6CC23C2D}"/>
                </a:ext>
              </a:extLst>
            </p:cNvPr>
            <p:cNvSpPr/>
            <p:nvPr/>
          </p:nvSpPr>
          <p:spPr>
            <a:xfrm>
              <a:off x="1708148" y="5054440"/>
              <a:ext cx="3310157" cy="863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70A8E"/>
                  </a:solidFill>
                  <a:latin typeface="黑体" panose="02010609060101010101" pitchFamily="49" charset="-122"/>
                  <a:ea typeface="黑体" panose="02010609060101010101" pitchFamily="49" charset="-122"/>
                </a:rPr>
                <a:t>两逻辑函数相等</a:t>
              </a:r>
            </a:p>
          </p:txBody>
        </p:sp>
        <p:sp>
          <p:nvSpPr>
            <p:cNvPr id="15" name="矩形 14">
              <a:extLst>
                <a:ext uri="{FF2B5EF4-FFF2-40B4-BE49-F238E27FC236}">
                  <a16:creationId xmlns:a16="http://schemas.microsoft.com/office/drawing/2014/main" xmlns="" id="{CBE337C5-726B-47FF-80C9-C45A6B047130}"/>
                </a:ext>
              </a:extLst>
            </p:cNvPr>
            <p:cNvSpPr/>
            <p:nvPr/>
          </p:nvSpPr>
          <p:spPr>
            <a:xfrm>
              <a:off x="6562072" y="5054440"/>
              <a:ext cx="3964166" cy="8637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170A8E"/>
                  </a:solidFill>
                  <a:latin typeface="黑体" panose="02010609060101010101" pitchFamily="49" charset="-122"/>
                  <a:ea typeface="黑体" panose="02010609060101010101" pitchFamily="49" charset="-122"/>
                </a:rPr>
                <a:t>两函数的真值表相同</a:t>
              </a:r>
            </a:p>
          </p:txBody>
        </p:sp>
        <p:sp>
          <p:nvSpPr>
            <p:cNvPr id="3" name="箭头: 左右 2">
              <a:extLst>
                <a:ext uri="{FF2B5EF4-FFF2-40B4-BE49-F238E27FC236}">
                  <a16:creationId xmlns:a16="http://schemas.microsoft.com/office/drawing/2014/main" xmlns="" id="{FDF6C2CA-E816-4E07-A7E6-2EAE7E35867D}"/>
                </a:ext>
              </a:extLst>
            </p:cNvPr>
            <p:cNvSpPr/>
            <p:nvPr/>
          </p:nvSpPr>
          <p:spPr>
            <a:xfrm>
              <a:off x="5167499" y="5340463"/>
              <a:ext cx="1245378" cy="29171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文本框 10">
              <a:extLst>
                <a:ext uri="{FF2B5EF4-FFF2-40B4-BE49-F238E27FC236}">
                  <a16:creationId xmlns:a16="http://schemas.microsoft.com/office/drawing/2014/main" xmlns="" id="{D274E566-E6D2-41B0-8D40-1A15B8288B0C}"/>
                </a:ext>
              </a:extLst>
            </p:cNvPr>
            <p:cNvSpPr txBox="1"/>
            <p:nvPr/>
          </p:nvSpPr>
          <p:spPr>
            <a:xfrm>
              <a:off x="5242309" y="4870766"/>
              <a:ext cx="1095760" cy="615553"/>
            </a:xfrm>
            <a:prstGeom prst="rect">
              <a:avLst/>
            </a:prstGeom>
            <a:noFill/>
          </p:spPr>
          <p:txBody>
            <a:bodyPr wrap="square" rtlCol="0">
              <a:spAutoFit/>
            </a:bodyPr>
            <a:lstStyle/>
            <a:p>
              <a:r>
                <a:rPr lang="zh-CN" altLang="en-US" sz="2400" b="1" dirty="0">
                  <a:solidFill>
                    <a:srgbClr val="FF0000"/>
                  </a:solidFill>
                  <a:latin typeface="华文楷体" panose="02010600040101010101" pitchFamily="2" charset="-122"/>
                  <a:ea typeface="华文楷体" panose="02010600040101010101" pitchFamily="2" charset="-122"/>
                </a:rPr>
                <a:t>等价</a:t>
              </a:r>
            </a:p>
          </p:txBody>
        </p:sp>
      </p:grpSp>
      <p:cxnSp>
        <p:nvCxnSpPr>
          <p:cNvPr id="16" name="直接连接符 15"/>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2.2.3 </a:t>
            </a:r>
            <a:r>
              <a:rPr lang="zh-CN" altLang="en-US" sz="3600" b="1" dirty="0" smtClean="0">
                <a:solidFill>
                  <a:schemeClr val="accent5">
                    <a:lumMod val="75000"/>
                  </a:schemeClr>
                </a:solidFill>
                <a:latin typeface="微软雅黑" pitchFamily="34" charset="-122"/>
                <a:ea typeface="微软雅黑" pitchFamily="34" charset="-122"/>
              </a:rPr>
              <a:t>逻辑</a:t>
            </a:r>
            <a:r>
              <a:rPr lang="zh-CN" altLang="en-US" sz="3600" b="1" dirty="0">
                <a:solidFill>
                  <a:schemeClr val="accent5">
                    <a:lumMod val="75000"/>
                  </a:schemeClr>
                </a:solidFill>
                <a:latin typeface="微软雅黑" pitchFamily="34" charset="-122"/>
                <a:ea typeface="微软雅黑" pitchFamily="34" charset="-122"/>
              </a:rPr>
              <a:t>函数</a:t>
            </a:r>
          </a:p>
        </p:txBody>
      </p:sp>
      <p:pic>
        <p:nvPicPr>
          <p:cNvPr id="18" name="图片 17">
            <a:extLst>
              <a:ext uri="{FF2B5EF4-FFF2-40B4-BE49-F238E27FC236}">
                <a16:creationId xmlns:a16="http://schemas.microsoft.com/office/drawing/2014/main" xmlns="" id="{732DD48B-0048-401C-950A-66FCD0D964ED}"/>
              </a:ext>
            </a:extLst>
          </p:cNvPr>
          <p:cNvPicPr>
            <a:picLocks noChangeAspect="1"/>
          </p:cNvPicPr>
          <p:nvPr/>
        </p:nvPicPr>
        <p:blipFill>
          <a:blip r:embed="rId3"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279851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10"/>
          <p:cNvSpPr txBox="1"/>
          <p:nvPr/>
        </p:nvSpPr>
        <p:spPr>
          <a:xfrm>
            <a:off x="950159" y="3078790"/>
            <a:ext cx="2075207" cy="892552"/>
          </a:xfrm>
          <a:prstGeom prst="rect">
            <a:avLst/>
          </a:prstGeom>
          <a:noFill/>
        </p:spPr>
        <p:txBody>
          <a:bodyPr wrap="square" rtlCol="0">
            <a:spAutoFit/>
          </a:bodyPr>
          <a:lstStyle/>
          <a:p>
            <a:r>
              <a:rPr lang="zh-CN" altLang="en-US" sz="3600" b="1" dirty="0">
                <a:solidFill>
                  <a:schemeClr val="accent1">
                    <a:lumMod val="50000"/>
                  </a:schemeClr>
                </a:solidFill>
                <a:latin typeface="微软雅黑" pitchFamily="34" charset="-122"/>
                <a:ea typeface="微软雅黑" pitchFamily="34" charset="-122"/>
              </a:rPr>
              <a:t>主要内容</a:t>
            </a:r>
            <a:r>
              <a:rPr lang="en-US" altLang="zh-CN" sz="1600" b="1" dirty="0">
                <a:solidFill>
                  <a:schemeClr val="accent1">
                    <a:lumMod val="50000"/>
                  </a:schemeClr>
                </a:solidFill>
              </a:rPr>
              <a:t> Main Content</a:t>
            </a:r>
            <a:endParaRPr lang="zh-CN" altLang="en-US" sz="1600" dirty="0">
              <a:solidFill>
                <a:schemeClr val="accent1">
                  <a:lumMod val="50000"/>
                </a:schemeClr>
              </a:solidFill>
            </a:endParaRPr>
          </a:p>
        </p:txBody>
      </p:sp>
      <p:sp>
        <p:nvSpPr>
          <p:cNvPr id="12" name="淘宝网chenying0907出品 11"/>
          <p:cNvSpPr/>
          <p:nvPr/>
        </p:nvSpPr>
        <p:spPr>
          <a:xfrm>
            <a:off x="3025365" y="0"/>
            <a:ext cx="6118635"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6" name="直接连接符 15"/>
          <p:cNvCxnSpPr/>
          <p:nvPr/>
        </p:nvCxnSpPr>
        <p:spPr>
          <a:xfrm flipH="1">
            <a:off x="3025365" y="39481"/>
            <a:ext cx="2394626" cy="196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6840121" y="4809438"/>
            <a:ext cx="2303880" cy="2048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4379107" y="1302485"/>
            <a:ext cx="2681424"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基本概念</a:t>
            </a:r>
          </a:p>
        </p:txBody>
      </p:sp>
      <p:sp>
        <p:nvSpPr>
          <p:cNvPr id="26" name="淘宝网chenying0907出品 25"/>
          <p:cNvSpPr txBox="1"/>
          <p:nvPr/>
        </p:nvSpPr>
        <p:spPr>
          <a:xfrm>
            <a:off x="4379107" y="2112178"/>
            <a:ext cx="2481391"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基本逻辑运算</a:t>
            </a:r>
          </a:p>
        </p:txBody>
      </p:sp>
      <p:sp>
        <p:nvSpPr>
          <p:cNvPr id="30" name="淘宝网chenying0907出品 29"/>
          <p:cNvSpPr txBox="1"/>
          <p:nvPr/>
        </p:nvSpPr>
        <p:spPr>
          <a:xfrm>
            <a:off x="4379107" y="2921871"/>
            <a:ext cx="2992285"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复合逻辑运算</a:t>
            </a:r>
          </a:p>
        </p:txBody>
      </p:sp>
      <p:sp>
        <p:nvSpPr>
          <p:cNvPr id="22" name="淘宝网chenying0907出品 25"/>
          <p:cNvSpPr txBox="1"/>
          <p:nvPr/>
        </p:nvSpPr>
        <p:spPr>
          <a:xfrm>
            <a:off x="4421969" y="4541257"/>
            <a:ext cx="3973093" cy="523220"/>
          </a:xfrm>
          <a:prstGeom prst="rect">
            <a:avLst/>
          </a:prstGeom>
          <a:noFill/>
        </p:spPr>
        <p:txBody>
          <a:bodyPr wrap="square" rtlCol="0">
            <a:spAutoFit/>
          </a:bodyPr>
          <a:lstStyle>
            <a:defPPr>
              <a:defRPr lang="zh-CN"/>
            </a:defPPr>
            <a:lvl1pPr>
              <a:defRPr sz="2800" b="1">
                <a:solidFill>
                  <a:schemeClr val="bg1"/>
                </a:solidFill>
                <a:latin typeface="微软雅黑" pitchFamily="34" charset="-122"/>
                <a:ea typeface="微软雅黑" pitchFamily="34" charset="-122"/>
              </a:defRPr>
            </a:lvl1pPr>
          </a:lstStyle>
          <a:p>
            <a:r>
              <a:rPr lang="zh-CN" altLang="en-US" dirty="0"/>
              <a:t>基本定律、公式和规则</a:t>
            </a:r>
          </a:p>
        </p:txBody>
      </p:sp>
      <p:sp>
        <p:nvSpPr>
          <p:cNvPr id="24" name="淘宝网chenying0907出品 29"/>
          <p:cNvSpPr txBox="1"/>
          <p:nvPr/>
        </p:nvSpPr>
        <p:spPr>
          <a:xfrm>
            <a:off x="4421969" y="5332658"/>
            <a:ext cx="4008853"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smtClean="0"/>
              <a:t>逻辑函数的标准形式</a:t>
            </a:r>
            <a:endParaRPr lang="zh-CN" altLang="en-US" sz="2800" dirty="0"/>
          </a:p>
        </p:txBody>
      </p:sp>
      <p:sp>
        <p:nvSpPr>
          <p:cNvPr id="18" name="淘宝网chenying0907出品 29"/>
          <p:cNvSpPr txBox="1"/>
          <p:nvPr/>
        </p:nvSpPr>
        <p:spPr>
          <a:xfrm>
            <a:off x="4421969" y="3731564"/>
            <a:ext cx="2992285"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逻辑函数</a:t>
            </a:r>
          </a:p>
        </p:txBody>
      </p:sp>
    </p:spTree>
    <p:extLst>
      <p:ext uri="{BB962C8B-B14F-4D97-AF65-F5344CB8AC3E}">
        <p14:creationId xmlns:p14="http://schemas.microsoft.com/office/powerpoint/2010/main" xmlns="" val="3035446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1. </a:t>
            </a:r>
            <a:r>
              <a:rPr lang="zh-CN" altLang="en-US" sz="3200" b="1" dirty="0"/>
              <a:t>逻辑代数的基本定律</a:t>
            </a:r>
            <a:endParaRPr lang="en-US" altLang="zh-CN" sz="3200" b="1" dirty="0"/>
          </a:p>
        </p:txBody>
      </p:sp>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156098" y="1285875"/>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grpSp>
        <p:nvGrpSpPr>
          <p:cNvPr id="2" name="组合 1">
            <a:extLst>
              <a:ext uri="{FF2B5EF4-FFF2-40B4-BE49-F238E27FC236}">
                <a16:creationId xmlns:a16="http://schemas.microsoft.com/office/drawing/2014/main" xmlns="" id="{042C5E70-7291-4EF0-9097-19BCCFCCAAF7}"/>
              </a:ext>
            </a:extLst>
          </p:cNvPr>
          <p:cNvGrpSpPr/>
          <p:nvPr/>
        </p:nvGrpSpPr>
        <p:grpSpPr>
          <a:xfrm>
            <a:off x="1118629" y="1850029"/>
            <a:ext cx="6182008" cy="1076961"/>
            <a:chOff x="1491505" y="1844823"/>
            <a:chExt cx="5733384" cy="1435947"/>
          </a:xfrm>
        </p:grpSpPr>
        <p:sp>
          <p:nvSpPr>
            <p:cNvPr id="44" name="文本框 97283">
              <a:extLst>
                <a:ext uri="{FF2B5EF4-FFF2-40B4-BE49-F238E27FC236}">
                  <a16:creationId xmlns:a16="http://schemas.microsoft.com/office/drawing/2014/main" xmlns="" id="{39A69A42-4B53-4397-B2B3-D9275F2C08F6}"/>
                </a:ext>
              </a:extLst>
            </p:cNvPr>
            <p:cNvSpPr txBox="1">
              <a:spLocks noChangeArrowheads="1"/>
            </p:cNvSpPr>
            <p:nvPr/>
          </p:nvSpPr>
          <p:spPr bwMode="auto">
            <a:xfrm>
              <a:off x="3262489" y="1844823"/>
              <a:ext cx="3962400" cy="14359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gn="ctr">
                <a:tabLst>
                  <a:tab pos="1339850" algn="l"/>
                </a:tabLst>
                <a:defRPr sz="2800">
                  <a:solidFill>
                    <a:schemeClr val="tx1"/>
                  </a:solidFill>
                  <a:latin typeface="Times New Roman" panose="02020603050405020304" pitchFamily="18" charset="0"/>
                  <a:ea typeface="黑体" panose="02010609060101010101" pitchFamily="49" charset="-122"/>
                </a:defRPr>
              </a:lvl1pPr>
              <a:lvl2pPr algn="ctr">
                <a:tabLst>
                  <a:tab pos="1339850" algn="l"/>
                </a:tabLst>
                <a:defRPr sz="2800">
                  <a:solidFill>
                    <a:schemeClr val="tx1"/>
                  </a:solidFill>
                  <a:latin typeface="Times New Roman" panose="02020603050405020304" pitchFamily="18" charset="0"/>
                  <a:ea typeface="黑体" panose="02010609060101010101" pitchFamily="49" charset="-122"/>
                </a:defRPr>
              </a:lvl2pPr>
              <a:lvl3pPr algn="ctr">
                <a:tabLst>
                  <a:tab pos="1339850" algn="l"/>
                </a:tabLst>
                <a:defRPr sz="2800">
                  <a:solidFill>
                    <a:schemeClr val="tx1"/>
                  </a:solidFill>
                  <a:latin typeface="Times New Roman" panose="02020603050405020304" pitchFamily="18" charset="0"/>
                  <a:ea typeface="黑体" panose="02010609060101010101" pitchFamily="49" charset="-122"/>
                </a:defRPr>
              </a:lvl3pPr>
              <a:lvl4pPr algn="ctr">
                <a:tabLst>
                  <a:tab pos="1339850" algn="l"/>
                </a:tabLst>
                <a:defRPr sz="2800">
                  <a:solidFill>
                    <a:schemeClr val="tx1"/>
                  </a:solidFill>
                  <a:latin typeface="Times New Roman" panose="02020603050405020304" pitchFamily="18" charset="0"/>
                  <a:ea typeface="黑体" panose="02010609060101010101" pitchFamily="49" charset="-122"/>
                </a:defRPr>
              </a:lvl4pPr>
              <a:lvl5pPr algn="ctr">
                <a:tabLst>
                  <a:tab pos="1339850" algn="l"/>
                </a:tabLst>
                <a:defRPr sz="2800">
                  <a:solidFill>
                    <a:schemeClr val="tx1"/>
                  </a:solidFill>
                  <a:latin typeface="Times New Roman" panose="02020603050405020304" pitchFamily="18" charset="0"/>
                  <a:ea typeface="黑体" panose="02010609060101010101" pitchFamily="49" charset="-122"/>
                </a:defRPr>
              </a:lvl5pPr>
              <a:lvl6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6pPr>
              <a:lvl7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7pPr>
              <a:lvl8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8pPr>
              <a:lvl9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9pPr>
            </a:lstStyle>
            <a:p>
              <a:pPr algn="l" defTabSz="685800" fontAlgn="base">
                <a:lnSpc>
                  <a:spcPct val="120000"/>
                </a:lnSpc>
                <a:spcBef>
                  <a:spcPct val="0"/>
                </a:spcBef>
                <a:spcAft>
                  <a:spcPct val="0"/>
                </a:spcAft>
                <a:tabLst>
                  <a:tab pos="1004888" algn="l"/>
                </a:tabLst>
                <a:defRPr/>
              </a:pPr>
              <a:r>
                <a:rPr lang="en-US" altLang="zh-CN" b="1" i="1" kern="0" dirty="0">
                  <a:solidFill>
                    <a:srgbClr val="000000"/>
                  </a:solidFill>
                  <a:ea typeface="宋体" panose="02010600030101010101" pitchFamily="2" charset="-122"/>
                  <a:sym typeface="Symbol" panose="05050102010706020507" pitchFamily="18" charset="2"/>
                </a:rPr>
                <a:t>0  A </a:t>
              </a:r>
              <a:r>
                <a:rPr lang="zh-CN" altLang="en-US" b="1" kern="0" dirty="0">
                  <a:solidFill>
                    <a:srgbClr val="000000"/>
                  </a:solidFill>
                  <a:ea typeface="宋体" panose="02010600030101010101" pitchFamily="2" charset="-122"/>
                  <a:sym typeface="Symbol" panose="05050102010706020507" pitchFamily="18" charset="2"/>
                </a:rPr>
                <a:t>＝</a:t>
              </a:r>
              <a:r>
                <a:rPr lang="en-US" altLang="zh-CN" b="1" i="1" kern="0" dirty="0">
                  <a:solidFill>
                    <a:srgbClr val="000000"/>
                  </a:solidFill>
                  <a:ea typeface="宋体" panose="02010600030101010101" pitchFamily="2" charset="-122"/>
                  <a:sym typeface="Symbol" panose="05050102010706020507" pitchFamily="18" charset="2"/>
                </a:rPr>
                <a:t>0     </a:t>
              </a:r>
              <a:r>
                <a:rPr lang="en-US" altLang="zh-CN" b="1" i="1" kern="0" dirty="0">
                  <a:solidFill>
                    <a:srgbClr val="000000"/>
                  </a:solidFill>
                  <a:ea typeface="宋体" panose="02010600030101010101" pitchFamily="2" charset="-122"/>
                </a:rPr>
                <a:t>0</a:t>
              </a:r>
              <a:r>
                <a:rPr lang="zh-CN" altLang="en-US" b="1" kern="0" dirty="0">
                  <a:solidFill>
                    <a:srgbClr val="000000"/>
                  </a:solidFill>
                  <a:ea typeface="宋体" panose="02010600030101010101" pitchFamily="2" charset="-122"/>
                </a:rPr>
                <a:t>＋</a:t>
              </a:r>
              <a:r>
                <a:rPr lang="en-US" altLang="zh-CN" b="1" i="1" kern="0" dirty="0">
                  <a:solidFill>
                    <a:srgbClr val="000000"/>
                  </a:solidFill>
                  <a:ea typeface="宋体" panose="02010600030101010101" pitchFamily="2" charset="-122"/>
                </a:rPr>
                <a:t>A</a:t>
              </a:r>
              <a:r>
                <a:rPr lang="zh-CN" altLang="en-US" b="1" kern="0" dirty="0">
                  <a:solidFill>
                    <a:srgbClr val="000000"/>
                  </a:solidFill>
                  <a:ea typeface="宋体" panose="02010600030101010101" pitchFamily="2" charset="-122"/>
                </a:rPr>
                <a:t>＝</a:t>
              </a:r>
              <a:r>
                <a:rPr lang="en-US" altLang="zh-CN" b="1" i="1" kern="0" dirty="0">
                  <a:solidFill>
                    <a:srgbClr val="000000"/>
                  </a:solidFill>
                  <a:ea typeface="宋体" panose="02010600030101010101" pitchFamily="2" charset="-122"/>
                </a:rPr>
                <a:t>A </a:t>
              </a:r>
            </a:p>
            <a:p>
              <a:pPr algn="l" defTabSz="685800" fontAlgn="base">
                <a:lnSpc>
                  <a:spcPct val="120000"/>
                </a:lnSpc>
                <a:spcBef>
                  <a:spcPct val="0"/>
                </a:spcBef>
                <a:spcAft>
                  <a:spcPct val="0"/>
                </a:spcAft>
                <a:tabLst>
                  <a:tab pos="1004888" algn="l"/>
                </a:tabLst>
                <a:defRPr/>
              </a:pPr>
              <a:r>
                <a:rPr lang="en-US" altLang="zh-CN" b="1" i="1" kern="0" dirty="0">
                  <a:solidFill>
                    <a:srgbClr val="000000"/>
                  </a:solidFill>
                  <a:ea typeface="宋体" panose="02010600030101010101" pitchFamily="2" charset="-122"/>
                </a:rPr>
                <a:t>1 </a:t>
              </a:r>
              <a:r>
                <a:rPr lang="en-US" altLang="zh-CN" b="1" i="1" kern="0" dirty="0">
                  <a:solidFill>
                    <a:srgbClr val="000000"/>
                  </a:solidFill>
                  <a:ea typeface="宋体" panose="02010600030101010101" pitchFamily="2" charset="-122"/>
                  <a:sym typeface="Symbol" panose="05050102010706020507" pitchFamily="18" charset="2"/>
                </a:rPr>
                <a:t></a:t>
              </a:r>
              <a:r>
                <a:rPr lang="en-US" altLang="zh-CN" b="1" i="1" kern="0" dirty="0">
                  <a:solidFill>
                    <a:srgbClr val="000000"/>
                  </a:solidFill>
                  <a:ea typeface="宋体" panose="02010600030101010101" pitchFamily="2" charset="-122"/>
                </a:rPr>
                <a:t> </a:t>
              </a:r>
              <a:r>
                <a:rPr lang="en-US" altLang="zh-CN" b="1" i="1" kern="0" dirty="0">
                  <a:solidFill>
                    <a:srgbClr val="000000"/>
                  </a:solidFill>
                  <a:ea typeface="宋体" panose="02010600030101010101" pitchFamily="2" charset="-122"/>
                  <a:sym typeface="Symbol" panose="05050102010706020507" pitchFamily="18" charset="2"/>
                </a:rPr>
                <a:t>A </a:t>
              </a:r>
              <a:r>
                <a:rPr lang="zh-CN" altLang="en-US" b="1" kern="0" dirty="0">
                  <a:solidFill>
                    <a:srgbClr val="000000"/>
                  </a:solidFill>
                  <a:ea typeface="宋体" panose="02010600030101010101" pitchFamily="2" charset="-122"/>
                  <a:sym typeface="Symbol" panose="05050102010706020507" pitchFamily="18" charset="2"/>
                </a:rPr>
                <a:t>＝</a:t>
              </a:r>
              <a:r>
                <a:rPr lang="en-US" altLang="zh-CN" b="1" i="1" kern="0" dirty="0">
                  <a:solidFill>
                    <a:srgbClr val="000000"/>
                  </a:solidFill>
                  <a:ea typeface="宋体" panose="02010600030101010101" pitchFamily="2" charset="-122"/>
                  <a:sym typeface="Symbol" panose="05050102010706020507" pitchFamily="18" charset="2"/>
                </a:rPr>
                <a:t>A </a:t>
              </a:r>
              <a:r>
                <a:rPr lang="en-US" altLang="zh-CN" b="1" i="1" kern="0" dirty="0">
                  <a:solidFill>
                    <a:srgbClr val="000000"/>
                  </a:solidFill>
                  <a:ea typeface="宋体" panose="02010600030101010101" pitchFamily="2" charset="-122"/>
                </a:rPr>
                <a:t>    1</a:t>
              </a:r>
              <a:r>
                <a:rPr lang="zh-CN" altLang="en-US" b="1" kern="0" dirty="0">
                  <a:solidFill>
                    <a:srgbClr val="000000"/>
                  </a:solidFill>
                  <a:ea typeface="宋体" panose="02010600030101010101" pitchFamily="2" charset="-122"/>
                </a:rPr>
                <a:t>＋</a:t>
              </a:r>
              <a:r>
                <a:rPr lang="en-US" altLang="zh-CN" b="1" i="1" kern="0" dirty="0">
                  <a:solidFill>
                    <a:srgbClr val="000000"/>
                  </a:solidFill>
                  <a:ea typeface="宋体" panose="02010600030101010101" pitchFamily="2" charset="-122"/>
                </a:rPr>
                <a:t>A</a:t>
              </a:r>
              <a:r>
                <a:rPr lang="zh-CN" altLang="en-US" b="1" kern="0" dirty="0">
                  <a:solidFill>
                    <a:srgbClr val="000000"/>
                  </a:solidFill>
                  <a:ea typeface="宋体" panose="02010600030101010101" pitchFamily="2" charset="-122"/>
                </a:rPr>
                <a:t>＝</a:t>
              </a:r>
              <a:r>
                <a:rPr lang="en-US" altLang="zh-CN" b="1" i="1" kern="0" dirty="0">
                  <a:solidFill>
                    <a:srgbClr val="000000"/>
                  </a:solidFill>
                  <a:ea typeface="宋体" panose="02010600030101010101" pitchFamily="2" charset="-122"/>
                </a:rPr>
                <a:t>1 </a:t>
              </a:r>
            </a:p>
          </p:txBody>
        </p:sp>
        <p:sp>
          <p:nvSpPr>
            <p:cNvPr id="4" name="矩形 3">
              <a:extLst>
                <a:ext uri="{FF2B5EF4-FFF2-40B4-BE49-F238E27FC236}">
                  <a16:creationId xmlns:a16="http://schemas.microsoft.com/office/drawing/2014/main" xmlns="" id="{C636A071-473E-4F87-BBF4-8DC5C596A880}"/>
                </a:ext>
              </a:extLst>
            </p:cNvPr>
            <p:cNvSpPr/>
            <p:nvPr/>
          </p:nvSpPr>
          <p:spPr>
            <a:xfrm>
              <a:off x="1491505" y="2235618"/>
              <a:ext cx="1485900" cy="652809"/>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FF00"/>
                  </a:solidFill>
                  <a:latin typeface="黑体" panose="02010609060101010101" pitchFamily="49" charset="-122"/>
                  <a:ea typeface="黑体" panose="02010609060101010101" pitchFamily="49" charset="-122"/>
                </a:rPr>
                <a:t>0-1</a:t>
              </a:r>
              <a:r>
                <a:rPr lang="zh-CN" altLang="en-US" sz="2800" b="1" dirty="0">
                  <a:solidFill>
                    <a:srgbClr val="FFFF00"/>
                  </a:solidFill>
                  <a:latin typeface="黑体" panose="02010609060101010101" pitchFamily="49" charset="-122"/>
                  <a:ea typeface="黑体" panose="02010609060101010101" pitchFamily="49" charset="-122"/>
                </a:rPr>
                <a:t>律</a:t>
              </a:r>
            </a:p>
          </p:txBody>
        </p:sp>
      </p:grpSp>
      <p:grpSp>
        <p:nvGrpSpPr>
          <p:cNvPr id="3" name="组合 2">
            <a:extLst>
              <a:ext uri="{FF2B5EF4-FFF2-40B4-BE49-F238E27FC236}">
                <a16:creationId xmlns:a16="http://schemas.microsoft.com/office/drawing/2014/main" xmlns="" id="{629B895A-EDBA-4285-9691-95A769D6C519}"/>
              </a:ext>
            </a:extLst>
          </p:cNvPr>
          <p:cNvGrpSpPr/>
          <p:nvPr/>
        </p:nvGrpSpPr>
        <p:grpSpPr>
          <a:xfrm>
            <a:off x="1144227" y="3565965"/>
            <a:ext cx="5652623" cy="580510"/>
            <a:chOff x="1525636" y="3611618"/>
            <a:chExt cx="7536831" cy="774012"/>
          </a:xfrm>
        </p:grpSpPr>
        <p:sp>
          <p:nvSpPr>
            <p:cNvPr id="53" name="文本框 97294">
              <a:extLst>
                <a:ext uri="{FF2B5EF4-FFF2-40B4-BE49-F238E27FC236}">
                  <a16:creationId xmlns:a16="http://schemas.microsoft.com/office/drawing/2014/main" xmlns="" id="{5D1AFF82-DE3A-4E76-B608-5ED8C75744CC}"/>
                </a:ext>
              </a:extLst>
            </p:cNvPr>
            <p:cNvSpPr txBox="1">
              <a:spLocks noChangeArrowheads="1"/>
            </p:cNvSpPr>
            <p:nvPr/>
          </p:nvSpPr>
          <p:spPr bwMode="auto">
            <a:xfrm>
              <a:off x="4037584" y="3611618"/>
              <a:ext cx="5024883" cy="746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gn="ctr">
                <a:tabLst>
                  <a:tab pos="1339850" algn="l"/>
                </a:tabLst>
                <a:defRPr sz="2800">
                  <a:solidFill>
                    <a:schemeClr val="tx1"/>
                  </a:solidFill>
                  <a:latin typeface="Times New Roman" panose="02020603050405020304" pitchFamily="18" charset="0"/>
                  <a:ea typeface="黑体" panose="02010609060101010101" pitchFamily="49" charset="-122"/>
                </a:defRPr>
              </a:lvl1pPr>
              <a:lvl2pPr algn="ctr">
                <a:tabLst>
                  <a:tab pos="1339850" algn="l"/>
                </a:tabLst>
                <a:defRPr sz="2800">
                  <a:solidFill>
                    <a:schemeClr val="tx1"/>
                  </a:solidFill>
                  <a:latin typeface="Times New Roman" panose="02020603050405020304" pitchFamily="18" charset="0"/>
                  <a:ea typeface="黑体" panose="02010609060101010101" pitchFamily="49" charset="-122"/>
                </a:defRPr>
              </a:lvl2pPr>
              <a:lvl3pPr algn="ctr">
                <a:tabLst>
                  <a:tab pos="1339850" algn="l"/>
                </a:tabLst>
                <a:defRPr sz="2800">
                  <a:solidFill>
                    <a:schemeClr val="tx1"/>
                  </a:solidFill>
                  <a:latin typeface="Times New Roman" panose="02020603050405020304" pitchFamily="18" charset="0"/>
                  <a:ea typeface="黑体" panose="02010609060101010101" pitchFamily="49" charset="-122"/>
                </a:defRPr>
              </a:lvl3pPr>
              <a:lvl4pPr algn="ctr">
                <a:tabLst>
                  <a:tab pos="1339850" algn="l"/>
                </a:tabLst>
                <a:defRPr sz="2800">
                  <a:solidFill>
                    <a:schemeClr val="tx1"/>
                  </a:solidFill>
                  <a:latin typeface="Times New Roman" panose="02020603050405020304" pitchFamily="18" charset="0"/>
                  <a:ea typeface="黑体" panose="02010609060101010101" pitchFamily="49" charset="-122"/>
                </a:defRPr>
              </a:lvl4pPr>
              <a:lvl5pPr algn="ctr">
                <a:tabLst>
                  <a:tab pos="1339850" algn="l"/>
                </a:tabLst>
                <a:defRPr sz="2800">
                  <a:solidFill>
                    <a:schemeClr val="tx1"/>
                  </a:solidFill>
                  <a:latin typeface="Times New Roman" panose="02020603050405020304" pitchFamily="18" charset="0"/>
                  <a:ea typeface="黑体" panose="02010609060101010101" pitchFamily="49" charset="-122"/>
                </a:defRPr>
              </a:lvl5pPr>
              <a:lvl6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6pPr>
              <a:lvl7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7pPr>
              <a:lvl8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8pPr>
              <a:lvl9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9pPr>
            </a:lstStyle>
            <a:p>
              <a:pPr algn="l" defTabSz="685800" fontAlgn="base">
                <a:lnSpc>
                  <a:spcPct val="120000"/>
                </a:lnSpc>
                <a:spcBef>
                  <a:spcPct val="0"/>
                </a:spcBef>
                <a:spcAft>
                  <a:spcPct val="0"/>
                </a:spcAft>
                <a:tabLst>
                  <a:tab pos="1004888" algn="l"/>
                </a:tabLst>
                <a:defRPr/>
              </a:pPr>
              <a:r>
                <a:rPr lang="en-US" altLang="zh-CN" b="1" i="1" kern="0" dirty="0">
                  <a:solidFill>
                    <a:srgbClr val="000000"/>
                  </a:solidFill>
                  <a:ea typeface="宋体" panose="02010600030101010101" pitchFamily="2" charset="-122"/>
                  <a:sym typeface="Symbol" panose="05050102010706020507" pitchFamily="18" charset="2"/>
                </a:rPr>
                <a:t>A  A </a:t>
              </a:r>
              <a:r>
                <a:rPr lang="zh-CN" altLang="en-US" b="1" kern="0" dirty="0">
                  <a:solidFill>
                    <a:srgbClr val="000000"/>
                  </a:solidFill>
                  <a:ea typeface="宋体" panose="02010600030101010101" pitchFamily="2" charset="-122"/>
                  <a:sym typeface="Symbol" panose="05050102010706020507" pitchFamily="18" charset="2"/>
                </a:rPr>
                <a:t>＝</a:t>
              </a:r>
              <a:r>
                <a:rPr lang="en-US" altLang="zh-CN" b="1" i="1" kern="0" dirty="0">
                  <a:solidFill>
                    <a:srgbClr val="000000"/>
                  </a:solidFill>
                  <a:ea typeface="宋体" panose="02010600030101010101" pitchFamily="2" charset="-122"/>
                  <a:sym typeface="Symbol" panose="05050102010706020507" pitchFamily="18" charset="2"/>
                </a:rPr>
                <a:t>A     </a:t>
              </a:r>
              <a:r>
                <a:rPr lang="en-US" altLang="zh-CN" b="1" i="1" kern="0" dirty="0" err="1">
                  <a:solidFill>
                    <a:srgbClr val="000000"/>
                  </a:solidFill>
                  <a:ea typeface="宋体" panose="02010600030101010101" pitchFamily="2" charset="-122"/>
                  <a:sym typeface="Symbol" panose="05050102010706020507" pitchFamily="18" charset="2"/>
                </a:rPr>
                <a:t>A</a:t>
              </a:r>
              <a:r>
                <a:rPr lang="zh-CN" altLang="en-US" b="1" kern="0" dirty="0">
                  <a:solidFill>
                    <a:srgbClr val="000000"/>
                  </a:solidFill>
                  <a:ea typeface="宋体" panose="02010600030101010101" pitchFamily="2" charset="-122"/>
                </a:rPr>
                <a:t>＋</a:t>
              </a:r>
              <a:r>
                <a:rPr lang="en-US" altLang="zh-CN" b="1" i="1" kern="0" dirty="0">
                  <a:solidFill>
                    <a:srgbClr val="000000"/>
                  </a:solidFill>
                  <a:ea typeface="宋体" panose="02010600030101010101" pitchFamily="2" charset="-122"/>
                </a:rPr>
                <a:t>A</a:t>
              </a:r>
              <a:r>
                <a:rPr lang="zh-CN" altLang="en-US" b="1" kern="0" dirty="0">
                  <a:solidFill>
                    <a:srgbClr val="000000"/>
                  </a:solidFill>
                  <a:ea typeface="宋体" panose="02010600030101010101" pitchFamily="2" charset="-122"/>
                </a:rPr>
                <a:t>＝</a:t>
              </a:r>
              <a:r>
                <a:rPr lang="en-US" altLang="zh-CN" b="1" i="1" kern="0" dirty="0">
                  <a:solidFill>
                    <a:srgbClr val="000000"/>
                  </a:solidFill>
                  <a:ea typeface="宋体" panose="02010600030101010101" pitchFamily="2" charset="-122"/>
                </a:rPr>
                <a:t>A</a:t>
              </a:r>
            </a:p>
          </p:txBody>
        </p:sp>
        <p:sp>
          <p:nvSpPr>
            <p:cNvPr id="71" name="矩形 70">
              <a:extLst>
                <a:ext uri="{FF2B5EF4-FFF2-40B4-BE49-F238E27FC236}">
                  <a16:creationId xmlns:a16="http://schemas.microsoft.com/office/drawing/2014/main" xmlns="" id="{3966137B-2AF0-4E2F-B22A-D6B6031267BC}"/>
                </a:ext>
              </a:extLst>
            </p:cNvPr>
            <p:cNvSpPr/>
            <p:nvPr/>
          </p:nvSpPr>
          <p:spPr>
            <a:xfrm>
              <a:off x="1525636" y="3681333"/>
              <a:ext cx="2102092" cy="704297"/>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latin typeface="黑体" panose="02010609060101010101" pitchFamily="49" charset="-122"/>
                  <a:ea typeface="黑体" panose="02010609060101010101" pitchFamily="49" charset="-122"/>
                </a:rPr>
                <a:t>重叠律</a:t>
              </a:r>
            </a:p>
          </p:txBody>
        </p:sp>
      </p:grpSp>
      <p:grpSp>
        <p:nvGrpSpPr>
          <p:cNvPr id="5" name="组合 4">
            <a:extLst>
              <a:ext uri="{FF2B5EF4-FFF2-40B4-BE49-F238E27FC236}">
                <a16:creationId xmlns:a16="http://schemas.microsoft.com/office/drawing/2014/main" xmlns="" id="{62954548-1B7B-4EA1-A9C1-AD06DF185E80}"/>
              </a:ext>
            </a:extLst>
          </p:cNvPr>
          <p:cNvGrpSpPr/>
          <p:nvPr/>
        </p:nvGrpSpPr>
        <p:grpSpPr>
          <a:xfrm>
            <a:off x="1144227" y="4986663"/>
            <a:ext cx="5561801" cy="609601"/>
            <a:chOff x="1525637" y="4858184"/>
            <a:chExt cx="7415734" cy="812801"/>
          </a:xfrm>
        </p:grpSpPr>
        <p:sp>
          <p:nvSpPr>
            <p:cNvPr id="72" name="矩形 71">
              <a:extLst>
                <a:ext uri="{FF2B5EF4-FFF2-40B4-BE49-F238E27FC236}">
                  <a16:creationId xmlns:a16="http://schemas.microsoft.com/office/drawing/2014/main" xmlns="" id="{897DFCD0-46BB-4496-928C-39A99F6671BF}"/>
                </a:ext>
              </a:extLst>
            </p:cNvPr>
            <p:cNvSpPr/>
            <p:nvPr/>
          </p:nvSpPr>
          <p:spPr>
            <a:xfrm>
              <a:off x="1525637" y="4913747"/>
              <a:ext cx="2102090" cy="743684"/>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latin typeface="黑体" panose="02010609060101010101" pitchFamily="49" charset="-122"/>
                  <a:ea typeface="黑体" panose="02010609060101010101" pitchFamily="49" charset="-122"/>
                </a:rPr>
                <a:t>互补律</a:t>
              </a:r>
            </a:p>
          </p:txBody>
        </p:sp>
        <p:grpSp>
          <p:nvGrpSpPr>
            <p:cNvPr id="75" name="组合 97288">
              <a:extLst>
                <a:ext uri="{FF2B5EF4-FFF2-40B4-BE49-F238E27FC236}">
                  <a16:creationId xmlns:a16="http://schemas.microsoft.com/office/drawing/2014/main" xmlns="" id="{0709A169-5E4A-45E3-BE60-9AB1B8735740}"/>
                </a:ext>
              </a:extLst>
            </p:cNvPr>
            <p:cNvGrpSpPr>
              <a:grpSpLocks/>
            </p:cNvGrpSpPr>
            <p:nvPr/>
          </p:nvGrpSpPr>
          <p:grpSpPr bwMode="auto">
            <a:xfrm>
              <a:off x="4221733" y="4858184"/>
              <a:ext cx="4719638" cy="812801"/>
              <a:chOff x="572" y="320"/>
              <a:chExt cx="2973" cy="512"/>
            </a:xfrm>
          </p:grpSpPr>
          <p:sp>
            <p:nvSpPr>
              <p:cNvPr id="80" name="文本框 97294">
                <a:extLst>
                  <a:ext uri="{FF2B5EF4-FFF2-40B4-BE49-F238E27FC236}">
                    <a16:creationId xmlns:a16="http://schemas.microsoft.com/office/drawing/2014/main" xmlns="" id="{502B773E-4C58-43D2-9AA6-A291AAF5E27B}"/>
                  </a:ext>
                </a:extLst>
              </p:cNvPr>
              <p:cNvSpPr txBox="1">
                <a:spLocks noChangeArrowheads="1"/>
              </p:cNvSpPr>
              <p:nvPr/>
            </p:nvSpPr>
            <p:spPr bwMode="auto">
              <a:xfrm>
                <a:off x="572" y="320"/>
                <a:ext cx="2973"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gn="ctr">
                  <a:tabLst>
                    <a:tab pos="1339850" algn="l"/>
                  </a:tabLst>
                  <a:defRPr sz="2800">
                    <a:solidFill>
                      <a:schemeClr val="tx1"/>
                    </a:solidFill>
                    <a:latin typeface="Times New Roman" panose="02020603050405020304" pitchFamily="18" charset="0"/>
                    <a:ea typeface="黑体" panose="02010609060101010101" pitchFamily="49" charset="-122"/>
                  </a:defRPr>
                </a:lvl1pPr>
                <a:lvl2pPr algn="ctr">
                  <a:tabLst>
                    <a:tab pos="1339850" algn="l"/>
                  </a:tabLst>
                  <a:defRPr sz="2800">
                    <a:solidFill>
                      <a:schemeClr val="tx1"/>
                    </a:solidFill>
                    <a:latin typeface="Times New Roman" panose="02020603050405020304" pitchFamily="18" charset="0"/>
                    <a:ea typeface="黑体" panose="02010609060101010101" pitchFamily="49" charset="-122"/>
                  </a:defRPr>
                </a:lvl2pPr>
                <a:lvl3pPr algn="ctr">
                  <a:tabLst>
                    <a:tab pos="1339850" algn="l"/>
                  </a:tabLst>
                  <a:defRPr sz="2800">
                    <a:solidFill>
                      <a:schemeClr val="tx1"/>
                    </a:solidFill>
                    <a:latin typeface="Times New Roman" panose="02020603050405020304" pitchFamily="18" charset="0"/>
                    <a:ea typeface="黑体" panose="02010609060101010101" pitchFamily="49" charset="-122"/>
                  </a:defRPr>
                </a:lvl3pPr>
                <a:lvl4pPr algn="ctr">
                  <a:tabLst>
                    <a:tab pos="1339850" algn="l"/>
                  </a:tabLst>
                  <a:defRPr sz="2800">
                    <a:solidFill>
                      <a:schemeClr val="tx1"/>
                    </a:solidFill>
                    <a:latin typeface="Times New Roman" panose="02020603050405020304" pitchFamily="18" charset="0"/>
                    <a:ea typeface="黑体" panose="02010609060101010101" pitchFamily="49" charset="-122"/>
                  </a:defRPr>
                </a:lvl4pPr>
                <a:lvl5pPr algn="ctr">
                  <a:tabLst>
                    <a:tab pos="1339850" algn="l"/>
                  </a:tabLst>
                  <a:defRPr sz="2800">
                    <a:solidFill>
                      <a:schemeClr val="tx1"/>
                    </a:solidFill>
                    <a:latin typeface="Times New Roman" panose="02020603050405020304" pitchFamily="18" charset="0"/>
                    <a:ea typeface="黑体" panose="02010609060101010101" pitchFamily="49" charset="-122"/>
                  </a:defRPr>
                </a:lvl5pPr>
                <a:lvl6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6pPr>
                <a:lvl7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7pPr>
                <a:lvl8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8pPr>
                <a:lvl9pPr algn="ctr" fontAlgn="base">
                  <a:spcBef>
                    <a:spcPct val="0"/>
                  </a:spcBef>
                  <a:spcAft>
                    <a:spcPct val="0"/>
                  </a:spcAft>
                  <a:buFont typeface="Arial" panose="020B0604020202020204" pitchFamily="34" charset="0"/>
                  <a:tabLst>
                    <a:tab pos="1339850" algn="l"/>
                  </a:tabLst>
                  <a:defRPr sz="2800">
                    <a:solidFill>
                      <a:schemeClr val="tx1"/>
                    </a:solidFill>
                    <a:latin typeface="Times New Roman" panose="02020603050405020304" pitchFamily="18" charset="0"/>
                    <a:ea typeface="黑体" panose="02010609060101010101" pitchFamily="49" charset="-122"/>
                  </a:defRPr>
                </a:lvl9pPr>
              </a:lstStyle>
              <a:p>
                <a:pPr algn="l" defTabSz="685800" fontAlgn="base">
                  <a:lnSpc>
                    <a:spcPct val="120000"/>
                  </a:lnSpc>
                  <a:spcBef>
                    <a:spcPct val="0"/>
                  </a:spcBef>
                  <a:spcAft>
                    <a:spcPct val="0"/>
                  </a:spcAft>
                  <a:tabLst>
                    <a:tab pos="1004888" algn="l"/>
                  </a:tabLst>
                  <a:defRPr/>
                </a:pPr>
                <a:r>
                  <a:rPr lang="en-US" altLang="zh-CN" b="1" i="1" kern="0" dirty="0">
                    <a:solidFill>
                      <a:srgbClr val="000000"/>
                    </a:solidFill>
                    <a:ea typeface="宋体" panose="02010600030101010101" pitchFamily="2" charset="-122"/>
                    <a:sym typeface="Symbol" panose="05050102010706020507" pitchFamily="18" charset="2"/>
                  </a:rPr>
                  <a:t>A</a:t>
                </a:r>
                <a:r>
                  <a:rPr lang="en-US" altLang="zh-CN" b="1" i="1" kern="0" dirty="0">
                    <a:solidFill>
                      <a:srgbClr val="000000"/>
                    </a:solidFill>
                    <a:ea typeface="宋体" panose="02010600030101010101" pitchFamily="2" charset="-122"/>
                  </a:rPr>
                  <a:t> </a:t>
                </a:r>
                <a:r>
                  <a:rPr lang="en-US" altLang="zh-CN" b="1" i="1" kern="0" dirty="0">
                    <a:solidFill>
                      <a:srgbClr val="000000"/>
                    </a:solidFill>
                    <a:ea typeface="宋体" panose="02010600030101010101" pitchFamily="2" charset="-122"/>
                    <a:sym typeface="Symbol" panose="05050102010706020507" pitchFamily="18" charset="2"/>
                  </a:rPr>
                  <a:t></a:t>
                </a:r>
                <a:r>
                  <a:rPr lang="en-US" altLang="zh-CN" b="1" i="1" kern="0" dirty="0">
                    <a:solidFill>
                      <a:srgbClr val="000000"/>
                    </a:solidFill>
                    <a:ea typeface="宋体" panose="02010600030101010101" pitchFamily="2" charset="-122"/>
                  </a:rPr>
                  <a:t> </a:t>
                </a:r>
                <a:r>
                  <a:rPr lang="en-US" altLang="zh-CN" b="1" i="1" kern="0" dirty="0">
                    <a:solidFill>
                      <a:srgbClr val="000000"/>
                    </a:solidFill>
                    <a:ea typeface="宋体" panose="02010600030101010101" pitchFamily="2" charset="-122"/>
                    <a:sym typeface="Symbol" panose="05050102010706020507" pitchFamily="18" charset="2"/>
                  </a:rPr>
                  <a:t>A </a:t>
                </a:r>
                <a:r>
                  <a:rPr lang="zh-CN" altLang="en-US" b="1" kern="0" dirty="0">
                    <a:solidFill>
                      <a:srgbClr val="000000"/>
                    </a:solidFill>
                    <a:ea typeface="宋体" panose="02010600030101010101" pitchFamily="2" charset="-122"/>
                    <a:sym typeface="Symbol" panose="05050102010706020507" pitchFamily="18" charset="2"/>
                  </a:rPr>
                  <a:t>＝</a:t>
                </a:r>
                <a:r>
                  <a:rPr lang="en-US" altLang="zh-CN" b="1" i="1" kern="0" dirty="0">
                    <a:solidFill>
                      <a:srgbClr val="000000"/>
                    </a:solidFill>
                    <a:ea typeface="宋体" panose="02010600030101010101" pitchFamily="2" charset="-122"/>
                    <a:sym typeface="Symbol" panose="05050102010706020507" pitchFamily="18" charset="2"/>
                  </a:rPr>
                  <a:t>0     A</a:t>
                </a:r>
                <a:r>
                  <a:rPr lang="zh-CN" altLang="en-US" b="1" kern="0" dirty="0">
                    <a:solidFill>
                      <a:srgbClr val="000000"/>
                    </a:solidFill>
                    <a:ea typeface="宋体" panose="02010600030101010101" pitchFamily="2" charset="-122"/>
                  </a:rPr>
                  <a:t>＋</a:t>
                </a:r>
                <a:r>
                  <a:rPr lang="en-US" altLang="zh-CN" b="1" i="1" kern="0" dirty="0">
                    <a:solidFill>
                      <a:srgbClr val="000000"/>
                    </a:solidFill>
                    <a:ea typeface="宋体" panose="02010600030101010101" pitchFamily="2" charset="-122"/>
                  </a:rPr>
                  <a:t>A</a:t>
                </a:r>
                <a:r>
                  <a:rPr lang="zh-CN" altLang="en-US" b="1" kern="0" dirty="0">
                    <a:solidFill>
                      <a:srgbClr val="000000"/>
                    </a:solidFill>
                    <a:ea typeface="宋体" panose="02010600030101010101" pitchFamily="2" charset="-122"/>
                  </a:rPr>
                  <a:t>＝</a:t>
                </a:r>
                <a:r>
                  <a:rPr lang="en-US" altLang="zh-CN" b="1" i="1" kern="0" dirty="0" smtClean="0">
                    <a:solidFill>
                      <a:srgbClr val="000000"/>
                    </a:solidFill>
                    <a:ea typeface="宋体" panose="02010600030101010101" pitchFamily="2" charset="-122"/>
                  </a:rPr>
                  <a:t>1</a:t>
                </a:r>
                <a:endParaRPr lang="en-US" altLang="zh-CN" b="1" i="1" kern="0" dirty="0">
                  <a:solidFill>
                    <a:srgbClr val="000000"/>
                  </a:solidFill>
                  <a:ea typeface="宋体" panose="02010600030101010101" pitchFamily="2" charset="-122"/>
                </a:endParaRPr>
              </a:p>
            </p:txBody>
          </p:sp>
          <p:sp>
            <p:nvSpPr>
              <p:cNvPr id="81" name="直接连接符 97295">
                <a:extLst>
                  <a:ext uri="{FF2B5EF4-FFF2-40B4-BE49-F238E27FC236}">
                    <a16:creationId xmlns:a16="http://schemas.microsoft.com/office/drawing/2014/main" xmlns="" id="{573B6DFD-6E4F-4E28-A3EB-B5BB9C5F80A0}"/>
                  </a:ext>
                </a:extLst>
              </p:cNvPr>
              <p:cNvSpPr>
                <a:spLocks noChangeShapeType="1"/>
              </p:cNvSpPr>
              <p:nvPr/>
            </p:nvSpPr>
            <p:spPr bwMode="auto">
              <a:xfrm>
                <a:off x="1194" y="412"/>
                <a:ext cx="144"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fontAlgn="base">
                  <a:spcBef>
                    <a:spcPct val="0"/>
                  </a:spcBef>
                  <a:spcAft>
                    <a:spcPct val="0"/>
                  </a:spcAft>
                  <a:defRPr/>
                </a:pPr>
                <a:endParaRPr lang="zh-CN" altLang="en-US" sz="2100" kern="0">
                  <a:solidFill>
                    <a:srgbClr val="000000"/>
                  </a:solidFill>
                  <a:latin typeface="Times New Roman" panose="02020603050405020304" pitchFamily="18" charset="0"/>
                  <a:ea typeface="黑体" panose="02010609060101010101" pitchFamily="49" charset="-122"/>
                </a:endParaRPr>
              </a:p>
            </p:txBody>
          </p:sp>
          <p:sp>
            <p:nvSpPr>
              <p:cNvPr id="82" name="直接连接符 97296">
                <a:extLst>
                  <a:ext uri="{FF2B5EF4-FFF2-40B4-BE49-F238E27FC236}">
                    <a16:creationId xmlns:a16="http://schemas.microsoft.com/office/drawing/2014/main" xmlns="" id="{7989C354-9E56-4166-8A81-9F3713AAB711}"/>
                  </a:ext>
                </a:extLst>
              </p:cNvPr>
              <p:cNvSpPr>
                <a:spLocks noChangeShapeType="1"/>
              </p:cNvSpPr>
              <p:nvPr/>
            </p:nvSpPr>
            <p:spPr bwMode="auto">
              <a:xfrm>
                <a:off x="2746" y="420"/>
                <a:ext cx="144" cy="0"/>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pPr defTabSz="685800" fontAlgn="base">
                  <a:spcBef>
                    <a:spcPct val="0"/>
                  </a:spcBef>
                  <a:spcAft>
                    <a:spcPct val="0"/>
                  </a:spcAft>
                  <a:defRPr/>
                </a:pPr>
                <a:endParaRPr lang="zh-CN" altLang="en-US" sz="2100" kern="0">
                  <a:solidFill>
                    <a:srgbClr val="000000"/>
                  </a:solidFill>
                  <a:latin typeface="Times New Roman" panose="02020603050405020304" pitchFamily="18" charset="0"/>
                  <a:ea typeface="黑体" panose="02010609060101010101" pitchFamily="49" charset="-122"/>
                </a:endParaRPr>
              </a:p>
            </p:txBody>
          </p:sp>
        </p:grpSp>
      </p:grpSp>
      <p:cxnSp>
        <p:nvCxnSpPr>
          <p:cNvPr id="20" name="直接连接符 19"/>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22" name="图片 21">
            <a:extLst>
              <a:ext uri="{FF2B5EF4-FFF2-40B4-BE49-F238E27FC236}">
                <a16:creationId xmlns:a16="http://schemas.microsoft.com/office/drawing/2014/main" xmlns="" id="{732DD48B-0048-401C-950A-66FCD0D964ED}"/>
              </a:ext>
            </a:extLst>
          </p:cNvPr>
          <p:cNvPicPr>
            <a:picLocks noChangeAspect="1"/>
          </p:cNvPicPr>
          <p:nvPr/>
        </p:nvPicPr>
        <p:blipFill>
          <a:blip r:embed="rId3"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390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xmlns="" id="{7C77C9C4-EF49-49A8-A602-704114001AD9}"/>
              </a:ext>
            </a:extLst>
          </p:cNvPr>
          <p:cNvCxnSpPr/>
          <p:nvPr/>
        </p:nvCxnSpPr>
        <p:spPr>
          <a:xfrm>
            <a:off x="3957638" y="1509713"/>
            <a:ext cx="47625" cy="4919662"/>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xmlns="" id="{7179B8E4-A1D0-42DE-AC65-BE8B43262AF0}"/>
              </a:ext>
            </a:extLst>
          </p:cNvPr>
          <p:cNvGrpSpPr/>
          <p:nvPr/>
        </p:nvGrpSpPr>
        <p:grpSpPr>
          <a:xfrm>
            <a:off x="4481536" y="2414951"/>
            <a:ext cx="3566681" cy="3028589"/>
            <a:chOff x="6106431" y="2052828"/>
            <a:chExt cx="3869928" cy="3297378"/>
          </a:xfrm>
        </p:grpSpPr>
        <p:sp>
          <p:nvSpPr>
            <p:cNvPr id="71" name="矩形 70">
              <a:extLst>
                <a:ext uri="{FF2B5EF4-FFF2-40B4-BE49-F238E27FC236}">
                  <a16:creationId xmlns:a16="http://schemas.microsoft.com/office/drawing/2014/main" xmlns="" id="{3966137B-2AF0-4E2F-B22A-D6B6031267BC}"/>
                </a:ext>
              </a:extLst>
            </p:cNvPr>
            <p:cNvSpPr/>
            <p:nvPr/>
          </p:nvSpPr>
          <p:spPr>
            <a:xfrm>
              <a:off x="6779181" y="2052828"/>
              <a:ext cx="2241416" cy="791309"/>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latin typeface="黑体" panose="02010609060101010101" pitchFamily="49" charset="-122"/>
                  <a:ea typeface="黑体" panose="02010609060101010101" pitchFamily="49" charset="-122"/>
                </a:rPr>
                <a:t>结合律</a:t>
              </a:r>
            </a:p>
          </p:txBody>
        </p:sp>
        <p:pic>
          <p:nvPicPr>
            <p:cNvPr id="25" name="图片 24">
              <a:extLst>
                <a:ext uri="{FF2B5EF4-FFF2-40B4-BE49-F238E27FC236}">
                  <a16:creationId xmlns:a16="http://schemas.microsoft.com/office/drawing/2014/main" xmlns="" id="{3D927677-54A7-44EA-9B34-B2391C9E3DB3}"/>
                </a:ext>
              </a:extLst>
            </p:cNvPr>
            <p:cNvPicPr>
              <a:picLocks noChangeAspect="1"/>
            </p:cNvPicPr>
            <p:nvPr/>
          </p:nvPicPr>
          <p:blipFill>
            <a:blip r:embed="rId3" cstate="print"/>
            <a:stretch>
              <a:fillRect/>
            </a:stretch>
          </p:blipFill>
          <p:spPr>
            <a:xfrm>
              <a:off x="6106431" y="3313623"/>
              <a:ext cx="3869928" cy="2036583"/>
            </a:xfrm>
            <a:prstGeom prst="rect">
              <a:avLst/>
            </a:prstGeom>
          </p:spPr>
        </p:pic>
      </p:grpSp>
      <p:grpSp>
        <p:nvGrpSpPr>
          <p:cNvPr id="2" name="组合 1">
            <a:extLst>
              <a:ext uri="{FF2B5EF4-FFF2-40B4-BE49-F238E27FC236}">
                <a16:creationId xmlns:a16="http://schemas.microsoft.com/office/drawing/2014/main" xmlns="" id="{DFAFD143-4F42-4DB3-8B61-BB93CACAC34C}"/>
              </a:ext>
            </a:extLst>
          </p:cNvPr>
          <p:cNvGrpSpPr/>
          <p:nvPr/>
        </p:nvGrpSpPr>
        <p:grpSpPr>
          <a:xfrm>
            <a:off x="1066801" y="2414590"/>
            <a:ext cx="2320717" cy="3028949"/>
            <a:chOff x="1442839" y="2076451"/>
            <a:chExt cx="2299784" cy="3420537"/>
          </a:xfrm>
        </p:grpSpPr>
        <p:sp>
          <p:nvSpPr>
            <p:cNvPr id="4" name="矩形 3">
              <a:extLst>
                <a:ext uri="{FF2B5EF4-FFF2-40B4-BE49-F238E27FC236}">
                  <a16:creationId xmlns:a16="http://schemas.microsoft.com/office/drawing/2014/main" xmlns="" id="{C636A071-473E-4F87-BBF4-8DC5C596A880}"/>
                </a:ext>
              </a:extLst>
            </p:cNvPr>
            <p:cNvSpPr/>
            <p:nvPr/>
          </p:nvSpPr>
          <p:spPr>
            <a:xfrm>
              <a:off x="1541463" y="2076451"/>
              <a:ext cx="2044048" cy="815331"/>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latin typeface="黑体" panose="02010609060101010101" pitchFamily="49" charset="-122"/>
                  <a:ea typeface="黑体" panose="02010609060101010101" pitchFamily="49" charset="-122"/>
                </a:rPr>
                <a:t>交换律</a:t>
              </a:r>
            </a:p>
          </p:txBody>
        </p:sp>
        <p:pic>
          <p:nvPicPr>
            <p:cNvPr id="27" name="图片 26">
              <a:extLst>
                <a:ext uri="{FF2B5EF4-FFF2-40B4-BE49-F238E27FC236}">
                  <a16:creationId xmlns:a16="http://schemas.microsoft.com/office/drawing/2014/main" xmlns="" id="{E90A3797-4694-4BCD-9F59-5A6D4AC5A322}"/>
                </a:ext>
              </a:extLst>
            </p:cNvPr>
            <p:cNvPicPr>
              <a:picLocks noChangeAspect="1"/>
            </p:cNvPicPr>
            <p:nvPr/>
          </p:nvPicPr>
          <p:blipFill>
            <a:blip r:embed="rId4" cstate="print"/>
            <a:stretch>
              <a:fillRect/>
            </a:stretch>
          </p:blipFill>
          <p:spPr>
            <a:xfrm>
              <a:off x="1442839" y="3384590"/>
              <a:ext cx="2299784" cy="2112398"/>
            </a:xfrm>
            <a:prstGeom prst="rect">
              <a:avLst/>
            </a:prstGeom>
          </p:spPr>
        </p:pic>
      </p:grpSp>
      <p:sp>
        <p:nvSpPr>
          <p:cNvPr id="15" name="文本框 14">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1. </a:t>
            </a:r>
            <a:r>
              <a:rPr lang="zh-CN" altLang="en-US" sz="3200" b="1" dirty="0"/>
              <a:t>逻辑代数的基本定律</a:t>
            </a:r>
            <a:endParaRPr lang="en-US" altLang="zh-CN" sz="3200" b="1" dirty="0"/>
          </a:p>
        </p:txBody>
      </p:sp>
      <p:cxnSp>
        <p:nvCxnSpPr>
          <p:cNvPr id="16" name="直接连接符 15"/>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8" name="图片 17">
            <a:extLst>
              <a:ext uri="{FF2B5EF4-FFF2-40B4-BE49-F238E27FC236}">
                <a16:creationId xmlns:a16="http://schemas.microsoft.com/office/drawing/2014/main" xmlns="" id="{732DD48B-0048-401C-950A-66FCD0D964ED}"/>
              </a:ext>
            </a:extLst>
          </p:cNvPr>
          <p:cNvPicPr>
            <a:picLocks noChangeAspect="1"/>
          </p:cNvPicPr>
          <p:nvPr/>
        </p:nvPicPr>
        <p:blipFill>
          <a:blip r:embed="rId5"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308701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3" name="直接连接符 12">
            <a:extLst>
              <a:ext uri="{FF2B5EF4-FFF2-40B4-BE49-F238E27FC236}">
                <a16:creationId xmlns:a16="http://schemas.microsoft.com/office/drawing/2014/main" xmlns="" id="{7C77C9C4-EF49-49A8-A602-704114001AD9}"/>
              </a:ext>
            </a:extLst>
          </p:cNvPr>
          <p:cNvCxnSpPr>
            <a:cxnSpLocks/>
          </p:cNvCxnSpPr>
          <p:nvPr/>
        </p:nvCxnSpPr>
        <p:spPr>
          <a:xfrm>
            <a:off x="5675808" y="1438275"/>
            <a:ext cx="39046" cy="5062538"/>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xmlns="" id="{E7DE749E-8BC4-4A72-9514-50B31C43C445}"/>
              </a:ext>
            </a:extLst>
          </p:cNvPr>
          <p:cNvGrpSpPr/>
          <p:nvPr/>
        </p:nvGrpSpPr>
        <p:grpSpPr>
          <a:xfrm>
            <a:off x="6229138" y="2366964"/>
            <a:ext cx="1981101" cy="2422902"/>
            <a:chOff x="6481855" y="2012952"/>
            <a:chExt cx="2641468" cy="3230536"/>
          </a:xfrm>
        </p:grpSpPr>
        <p:sp>
          <p:nvSpPr>
            <p:cNvPr id="4" name="矩形 3">
              <a:extLst>
                <a:ext uri="{FF2B5EF4-FFF2-40B4-BE49-F238E27FC236}">
                  <a16:creationId xmlns:a16="http://schemas.microsoft.com/office/drawing/2014/main" xmlns="" id="{C636A071-473E-4F87-BBF4-8DC5C596A880}"/>
                </a:ext>
              </a:extLst>
            </p:cNvPr>
            <p:cNvSpPr/>
            <p:nvPr/>
          </p:nvSpPr>
          <p:spPr>
            <a:xfrm>
              <a:off x="6666288" y="2012952"/>
              <a:ext cx="2272604" cy="942793"/>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latin typeface="黑体" panose="02010609060101010101" pitchFamily="49" charset="-122"/>
                  <a:ea typeface="黑体" panose="02010609060101010101" pitchFamily="49" charset="-122"/>
                </a:rPr>
                <a:t>反演律</a:t>
              </a:r>
            </a:p>
          </p:txBody>
        </p:sp>
        <p:pic>
          <p:nvPicPr>
            <p:cNvPr id="3" name="图片 2">
              <a:extLst>
                <a:ext uri="{FF2B5EF4-FFF2-40B4-BE49-F238E27FC236}">
                  <a16:creationId xmlns:a16="http://schemas.microsoft.com/office/drawing/2014/main" xmlns="" id="{271FEBC1-49E2-481F-AC4A-EFA9E40B0F3B}"/>
                </a:ext>
              </a:extLst>
            </p:cNvPr>
            <p:cNvPicPr>
              <a:picLocks noChangeAspect="1"/>
            </p:cNvPicPr>
            <p:nvPr/>
          </p:nvPicPr>
          <p:blipFill>
            <a:blip r:embed="rId3" cstate="print"/>
            <a:stretch>
              <a:fillRect/>
            </a:stretch>
          </p:blipFill>
          <p:spPr>
            <a:xfrm>
              <a:off x="6481855" y="3728965"/>
              <a:ext cx="2641468" cy="1514523"/>
            </a:xfrm>
            <a:prstGeom prst="rect">
              <a:avLst/>
            </a:prstGeom>
          </p:spPr>
        </p:pic>
      </p:grpSp>
      <p:grpSp>
        <p:nvGrpSpPr>
          <p:cNvPr id="2" name="组合 1">
            <a:extLst>
              <a:ext uri="{FF2B5EF4-FFF2-40B4-BE49-F238E27FC236}">
                <a16:creationId xmlns:a16="http://schemas.microsoft.com/office/drawing/2014/main" xmlns="" id="{73B48A12-BE59-4C87-9688-506DADD92F34}"/>
              </a:ext>
            </a:extLst>
          </p:cNvPr>
          <p:cNvGrpSpPr/>
          <p:nvPr/>
        </p:nvGrpSpPr>
        <p:grpSpPr>
          <a:xfrm>
            <a:off x="857005" y="2247509"/>
            <a:ext cx="3934091" cy="2962684"/>
            <a:chOff x="1142673" y="1879079"/>
            <a:chExt cx="5245455" cy="3950246"/>
          </a:xfrm>
        </p:grpSpPr>
        <p:sp>
          <p:nvSpPr>
            <p:cNvPr id="20" name="矩形 19">
              <a:extLst>
                <a:ext uri="{FF2B5EF4-FFF2-40B4-BE49-F238E27FC236}">
                  <a16:creationId xmlns:a16="http://schemas.microsoft.com/office/drawing/2014/main" xmlns="" id="{88B91767-1647-4773-8AA2-9FD091371892}"/>
                </a:ext>
              </a:extLst>
            </p:cNvPr>
            <p:cNvSpPr/>
            <p:nvPr/>
          </p:nvSpPr>
          <p:spPr>
            <a:xfrm>
              <a:off x="2066294" y="1879079"/>
              <a:ext cx="2348813" cy="942795"/>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latin typeface="黑体" panose="02010609060101010101" pitchFamily="49" charset="-122"/>
                  <a:ea typeface="黑体" panose="02010609060101010101" pitchFamily="49" charset="-122"/>
                </a:rPr>
                <a:t>分配律</a:t>
              </a:r>
            </a:p>
          </p:txBody>
        </p:sp>
        <p:pic>
          <p:nvPicPr>
            <p:cNvPr id="22" name="图片 21">
              <a:extLst>
                <a:ext uri="{FF2B5EF4-FFF2-40B4-BE49-F238E27FC236}">
                  <a16:creationId xmlns:a16="http://schemas.microsoft.com/office/drawing/2014/main" xmlns="" id="{CC0D728B-A1BC-460D-8AC6-722E8680528D}"/>
                </a:ext>
              </a:extLst>
            </p:cNvPr>
            <p:cNvPicPr>
              <a:picLocks noChangeAspect="1"/>
            </p:cNvPicPr>
            <p:nvPr/>
          </p:nvPicPr>
          <p:blipFill>
            <a:blip r:embed="rId4" cstate="print"/>
            <a:stretch>
              <a:fillRect/>
            </a:stretch>
          </p:blipFill>
          <p:spPr>
            <a:xfrm>
              <a:off x="1142673" y="3444627"/>
              <a:ext cx="5245455" cy="2384698"/>
            </a:xfrm>
            <a:prstGeom prst="rect">
              <a:avLst/>
            </a:prstGeom>
          </p:spPr>
        </p:pic>
      </p:grpSp>
      <p:cxnSp>
        <p:nvCxnSpPr>
          <p:cNvPr id="11" name="直接连接符 10">
            <a:extLst>
              <a:ext uri="{FF2B5EF4-FFF2-40B4-BE49-F238E27FC236}">
                <a16:creationId xmlns:a16="http://schemas.microsoft.com/office/drawing/2014/main" xmlns="" id="{F55EACAC-BA6C-4631-A5B0-15A55A7E99A8}"/>
              </a:ext>
            </a:extLst>
          </p:cNvPr>
          <p:cNvCxnSpPr/>
          <p:nvPr/>
        </p:nvCxnSpPr>
        <p:spPr>
          <a:xfrm>
            <a:off x="857005" y="3774093"/>
            <a:ext cx="26815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对话气泡: 矩形 14">
            <a:extLst>
              <a:ext uri="{FF2B5EF4-FFF2-40B4-BE49-F238E27FC236}">
                <a16:creationId xmlns:a16="http://schemas.microsoft.com/office/drawing/2014/main" xmlns="" id="{D1B73891-3F7C-49BF-97A4-98D384587477}"/>
              </a:ext>
            </a:extLst>
          </p:cNvPr>
          <p:cNvSpPr/>
          <p:nvPr/>
        </p:nvSpPr>
        <p:spPr>
          <a:xfrm>
            <a:off x="3833347" y="2876567"/>
            <a:ext cx="1406270" cy="815912"/>
          </a:xfrm>
          <a:prstGeom prst="wedgeRectCallout">
            <a:avLst>
              <a:gd name="adj1" fmla="val -77500"/>
              <a:gd name="adj2" fmla="val 3521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FF0000"/>
                </a:solidFill>
                <a:latin typeface="黑体" panose="02010609060101010101" pitchFamily="49" charset="-122"/>
                <a:ea typeface="黑体" panose="02010609060101010101" pitchFamily="49" charset="-122"/>
              </a:rPr>
              <a:t>用真值表证明</a:t>
            </a:r>
          </a:p>
        </p:txBody>
      </p:sp>
      <p:sp>
        <p:nvSpPr>
          <p:cNvPr id="17" name="文本框 16">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1. </a:t>
            </a:r>
            <a:r>
              <a:rPr lang="zh-CN" altLang="en-US" sz="3200" b="1" dirty="0"/>
              <a:t>逻辑代数的基本定律</a:t>
            </a:r>
            <a:endParaRPr lang="en-US" altLang="zh-CN" sz="3200" b="1" dirty="0"/>
          </a:p>
        </p:txBody>
      </p:sp>
      <p:cxnSp>
        <p:nvCxnSpPr>
          <p:cNvPr id="18" name="直接连接符 17"/>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21" name="图片 20">
            <a:extLst>
              <a:ext uri="{FF2B5EF4-FFF2-40B4-BE49-F238E27FC236}">
                <a16:creationId xmlns:a16="http://schemas.microsoft.com/office/drawing/2014/main" xmlns="" id="{732DD48B-0048-401C-950A-66FCD0D964ED}"/>
              </a:ext>
            </a:extLst>
          </p:cNvPr>
          <p:cNvPicPr>
            <a:picLocks noChangeAspect="1"/>
          </p:cNvPicPr>
          <p:nvPr/>
        </p:nvPicPr>
        <p:blipFill>
          <a:blip r:embed="rId5"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54831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C636A071-473E-4F87-BBF4-8DC5C596A880}"/>
              </a:ext>
            </a:extLst>
          </p:cNvPr>
          <p:cNvSpPr/>
          <p:nvPr/>
        </p:nvSpPr>
        <p:spPr>
          <a:xfrm>
            <a:off x="554563" y="2577893"/>
            <a:ext cx="1646418" cy="660692"/>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latin typeface="黑体" panose="02010609060101010101" pitchFamily="49" charset="-122"/>
                <a:ea typeface="黑体" panose="02010609060101010101" pitchFamily="49" charset="-122"/>
              </a:rPr>
              <a:t>反演律</a:t>
            </a:r>
          </a:p>
        </p:txBody>
      </p:sp>
      <p:pic>
        <p:nvPicPr>
          <p:cNvPr id="3" name="图片 2">
            <a:extLst>
              <a:ext uri="{FF2B5EF4-FFF2-40B4-BE49-F238E27FC236}">
                <a16:creationId xmlns:a16="http://schemas.microsoft.com/office/drawing/2014/main" xmlns="" id="{271FEBC1-49E2-481F-AC4A-EFA9E40B0F3B}"/>
              </a:ext>
            </a:extLst>
          </p:cNvPr>
          <p:cNvPicPr>
            <a:picLocks noChangeAspect="1"/>
          </p:cNvPicPr>
          <p:nvPr/>
        </p:nvPicPr>
        <p:blipFill>
          <a:blip r:embed="rId3" cstate="print"/>
          <a:stretch>
            <a:fillRect/>
          </a:stretch>
        </p:blipFill>
        <p:spPr>
          <a:xfrm>
            <a:off x="673478" y="3753582"/>
            <a:ext cx="1796496" cy="1030045"/>
          </a:xfrm>
          <a:prstGeom prst="rect">
            <a:avLst/>
          </a:prstGeom>
        </p:spPr>
      </p:pic>
      <p:sp>
        <p:nvSpPr>
          <p:cNvPr id="2" name="文本框 1">
            <a:extLst>
              <a:ext uri="{FF2B5EF4-FFF2-40B4-BE49-F238E27FC236}">
                <a16:creationId xmlns:a16="http://schemas.microsoft.com/office/drawing/2014/main" xmlns="" id="{2668A4DE-EC4D-494F-AE0B-242A96EFC411}"/>
              </a:ext>
            </a:extLst>
          </p:cNvPr>
          <p:cNvSpPr txBox="1"/>
          <p:nvPr/>
        </p:nvSpPr>
        <p:spPr>
          <a:xfrm>
            <a:off x="360166" y="1418435"/>
            <a:ext cx="4830051" cy="461665"/>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基本定律的证明方法：</a:t>
            </a:r>
            <a:r>
              <a:rPr lang="zh-CN" altLang="en-US" sz="2400" b="1" dirty="0">
                <a:solidFill>
                  <a:srgbClr val="FF0000"/>
                </a:solidFill>
                <a:latin typeface="华文楷体" panose="02010600040101010101" pitchFamily="2" charset="-122"/>
                <a:ea typeface="华文楷体" panose="02010600040101010101" pitchFamily="2" charset="-122"/>
              </a:rPr>
              <a:t>利用真值表</a:t>
            </a:r>
          </a:p>
        </p:txBody>
      </p:sp>
      <p:grpSp>
        <p:nvGrpSpPr>
          <p:cNvPr id="14" name="Group 3">
            <a:extLst>
              <a:ext uri="{FF2B5EF4-FFF2-40B4-BE49-F238E27FC236}">
                <a16:creationId xmlns:a16="http://schemas.microsoft.com/office/drawing/2014/main" xmlns="" id="{4CF17527-B9F0-4C54-855A-C90549CB543C}"/>
              </a:ext>
            </a:extLst>
          </p:cNvPr>
          <p:cNvGrpSpPr>
            <a:grpSpLocks/>
          </p:cNvGrpSpPr>
          <p:nvPr/>
        </p:nvGrpSpPr>
        <p:grpSpPr bwMode="auto">
          <a:xfrm>
            <a:off x="3041923" y="2431275"/>
            <a:ext cx="4691832" cy="3448752"/>
            <a:chOff x="1104" y="717"/>
            <a:chExt cx="4630" cy="3199"/>
          </a:xfrm>
        </p:grpSpPr>
        <p:sp>
          <p:nvSpPr>
            <p:cNvPr id="15" name="Text Box 4">
              <a:extLst>
                <a:ext uri="{FF2B5EF4-FFF2-40B4-BE49-F238E27FC236}">
                  <a16:creationId xmlns:a16="http://schemas.microsoft.com/office/drawing/2014/main" xmlns="" id="{3A8D5355-92A8-4D3D-BB3A-5DF42BD17955}"/>
                </a:ext>
              </a:extLst>
            </p:cNvPr>
            <p:cNvSpPr txBox="1">
              <a:spLocks noChangeArrowheads="1"/>
            </p:cNvSpPr>
            <p:nvPr/>
          </p:nvSpPr>
          <p:spPr bwMode="auto">
            <a:xfrm>
              <a:off x="1402" y="717"/>
              <a:ext cx="4332"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defTabSz="685800" fontAlgn="base">
                <a:lnSpc>
                  <a:spcPct val="100000"/>
                </a:lnSpc>
                <a:spcBef>
                  <a:spcPct val="0"/>
                </a:spcBef>
                <a:spcAft>
                  <a:spcPct val="0"/>
                </a:spcAft>
                <a:buClrTx/>
                <a:buSzTx/>
                <a:buNone/>
                <a:defRPr/>
              </a:pPr>
              <a:r>
                <a:rPr lang="zh-CN" altLang="en-US" sz="2400" b="1" kern="0" dirty="0">
                  <a:solidFill>
                    <a:srgbClr val="000000"/>
                  </a:solidFill>
                  <a:latin typeface="宋体" panose="02010600030101010101" pitchFamily="2" charset="-122"/>
                </a:rPr>
                <a:t>例：用真值表证明反演律</a:t>
              </a:r>
              <a:endParaRPr lang="zh-CN" altLang="en-US" sz="2400" kern="0" dirty="0">
                <a:solidFill>
                  <a:srgbClr val="000000"/>
                </a:solidFill>
                <a:latin typeface="宋体" panose="02010600030101010101" pitchFamily="2" charset="-122"/>
              </a:endParaRPr>
            </a:p>
          </p:txBody>
        </p:sp>
        <p:sp>
          <p:nvSpPr>
            <p:cNvPr id="16" name="Rectangle 5">
              <a:extLst>
                <a:ext uri="{FF2B5EF4-FFF2-40B4-BE49-F238E27FC236}">
                  <a16:creationId xmlns:a16="http://schemas.microsoft.com/office/drawing/2014/main" xmlns="" id="{5646EE15-C044-4DB7-B827-9D9D5A470FDC}"/>
                </a:ext>
              </a:extLst>
            </p:cNvPr>
            <p:cNvSpPr>
              <a:spLocks noChangeArrowheads="1"/>
            </p:cNvSpPr>
            <p:nvPr/>
          </p:nvSpPr>
          <p:spPr bwMode="auto">
            <a:xfrm>
              <a:off x="1104" y="1008"/>
              <a:ext cx="4464" cy="2784"/>
            </a:xfrm>
            <a:prstGeom prst="rect">
              <a:avLst/>
            </a:prstGeom>
            <a:noFill/>
            <a:ln w="31750" cmpd="thinThick">
              <a:no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defTabSz="685800" fontAlgn="base">
                <a:lnSpc>
                  <a:spcPct val="100000"/>
                </a:lnSpc>
                <a:spcBef>
                  <a:spcPct val="0"/>
                </a:spcBef>
                <a:spcAft>
                  <a:spcPct val="0"/>
                </a:spcAft>
                <a:buClrTx/>
                <a:buSzTx/>
                <a:buNone/>
                <a:defRPr/>
              </a:pPr>
              <a:endParaRPr lang="zh-CN" altLang="en-US" sz="1800" kern="0">
                <a:solidFill>
                  <a:srgbClr val="000000"/>
                </a:solidFill>
                <a:latin typeface="Tahoma" panose="020B0604030504040204" pitchFamily="34" charset="0"/>
              </a:endParaRPr>
            </a:p>
          </p:txBody>
        </p:sp>
        <p:sp>
          <p:nvSpPr>
            <p:cNvPr id="17" name="Text Box 6">
              <a:extLst>
                <a:ext uri="{FF2B5EF4-FFF2-40B4-BE49-F238E27FC236}">
                  <a16:creationId xmlns:a16="http://schemas.microsoft.com/office/drawing/2014/main" xmlns="" id="{F259C515-731F-4627-8F91-BBF258FCE6D5}"/>
                </a:ext>
              </a:extLst>
            </p:cNvPr>
            <p:cNvSpPr txBox="1">
              <a:spLocks noChangeArrowheads="1"/>
            </p:cNvSpPr>
            <p:nvPr/>
          </p:nvSpPr>
          <p:spPr bwMode="auto">
            <a:xfrm>
              <a:off x="1452" y="1447"/>
              <a:ext cx="662" cy="3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000" b="1" kern="0" dirty="0">
                  <a:solidFill>
                    <a:srgbClr val="000000"/>
                  </a:solidFill>
                </a:rPr>
                <a:t>A </a:t>
              </a:r>
              <a:r>
                <a:rPr lang="en-US" altLang="zh-CN" sz="2000" b="1" kern="0" dirty="0" smtClean="0">
                  <a:solidFill>
                    <a:srgbClr val="000000"/>
                  </a:solidFill>
                </a:rPr>
                <a:t> </a:t>
              </a:r>
              <a:r>
                <a:rPr lang="en-US" altLang="zh-CN" sz="2000" b="1" kern="0" dirty="0">
                  <a:solidFill>
                    <a:srgbClr val="000000"/>
                  </a:solidFill>
                </a:rPr>
                <a:t>B</a:t>
              </a:r>
              <a:endParaRPr lang="en-US" altLang="zh-CN" sz="2000" kern="0" dirty="0">
                <a:solidFill>
                  <a:srgbClr val="000000"/>
                </a:solidFill>
              </a:endParaRPr>
            </a:p>
          </p:txBody>
        </p:sp>
        <p:grpSp>
          <p:nvGrpSpPr>
            <p:cNvPr id="18" name="Group 7">
              <a:extLst>
                <a:ext uri="{FF2B5EF4-FFF2-40B4-BE49-F238E27FC236}">
                  <a16:creationId xmlns:a16="http://schemas.microsoft.com/office/drawing/2014/main" xmlns="" id="{7A8C66B7-8F7B-4430-9ABE-F5F745BF66F8}"/>
                </a:ext>
              </a:extLst>
            </p:cNvPr>
            <p:cNvGrpSpPr>
              <a:grpSpLocks/>
            </p:cNvGrpSpPr>
            <p:nvPr/>
          </p:nvGrpSpPr>
          <p:grpSpPr bwMode="auto">
            <a:xfrm>
              <a:off x="2058" y="1446"/>
              <a:ext cx="779" cy="371"/>
              <a:chOff x="1578" y="1686"/>
              <a:chExt cx="779" cy="371"/>
            </a:xfrm>
          </p:grpSpPr>
          <p:sp>
            <p:nvSpPr>
              <p:cNvPr id="76" name="Text Box 8">
                <a:extLst>
                  <a:ext uri="{FF2B5EF4-FFF2-40B4-BE49-F238E27FC236}">
                    <a16:creationId xmlns:a16="http://schemas.microsoft.com/office/drawing/2014/main" xmlns="" id="{BF294DAB-1DAE-4F72-8F3E-D39BB891209B}"/>
                  </a:ext>
                </a:extLst>
              </p:cNvPr>
              <p:cNvSpPr txBox="1">
                <a:spLocks noChangeArrowheads="1"/>
              </p:cNvSpPr>
              <p:nvPr/>
            </p:nvSpPr>
            <p:spPr bwMode="auto">
              <a:xfrm>
                <a:off x="1578" y="1686"/>
                <a:ext cx="779" cy="3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lvl="0" algn="ctr" fontAlgn="base">
                  <a:lnSpc>
                    <a:spcPct val="100000"/>
                  </a:lnSpc>
                  <a:spcBef>
                    <a:spcPct val="0"/>
                  </a:spcBef>
                  <a:spcAft>
                    <a:spcPct val="0"/>
                  </a:spcAft>
                  <a:buClrTx/>
                  <a:buSzTx/>
                  <a:buNone/>
                  <a:defRPr/>
                </a:pPr>
                <a:r>
                  <a:rPr lang="en-US" altLang="zh-CN" sz="2000" b="1" kern="0" dirty="0">
                    <a:solidFill>
                      <a:srgbClr val="008000"/>
                    </a:solidFill>
                  </a:rPr>
                  <a:t>A</a:t>
                </a:r>
                <a:r>
                  <a:rPr lang="en-US" altLang="zh-CN" sz="2000" b="1" kern="0" dirty="0">
                    <a:solidFill>
                      <a:srgbClr val="333399"/>
                    </a:solidFill>
                    <a:sym typeface="Symbol" panose="05050102010706020507" pitchFamily="18" charset="2"/>
                  </a:rPr>
                  <a:t> </a:t>
                </a:r>
                <a:r>
                  <a:rPr lang="en-US" altLang="zh-CN" sz="2000" b="1" kern="0" dirty="0">
                    <a:solidFill>
                      <a:srgbClr val="00B050"/>
                    </a:solidFill>
                    <a:sym typeface="Symbol" panose="05050102010706020507" pitchFamily="18" charset="2"/>
                  </a:rPr>
                  <a:t></a:t>
                </a:r>
                <a:r>
                  <a:rPr lang="en-US" altLang="zh-CN" sz="2000" b="1" kern="0" dirty="0">
                    <a:solidFill>
                      <a:srgbClr val="333399"/>
                    </a:solidFill>
                    <a:sym typeface="Symbol" panose="05050102010706020507" pitchFamily="18" charset="2"/>
                  </a:rPr>
                  <a:t> </a:t>
                </a:r>
                <a:r>
                  <a:rPr lang="en-US" altLang="zh-CN" sz="2000" b="1" kern="0" dirty="0">
                    <a:solidFill>
                      <a:srgbClr val="008000"/>
                    </a:solidFill>
                  </a:rPr>
                  <a:t>B</a:t>
                </a:r>
              </a:p>
            </p:txBody>
          </p:sp>
          <p:sp>
            <p:nvSpPr>
              <p:cNvPr id="77" name="Line 9">
                <a:extLst>
                  <a:ext uri="{FF2B5EF4-FFF2-40B4-BE49-F238E27FC236}">
                    <a16:creationId xmlns:a16="http://schemas.microsoft.com/office/drawing/2014/main" xmlns="" id="{3F93A678-EFB9-4C6B-B30A-0AF20C6E635A}"/>
                  </a:ext>
                </a:extLst>
              </p:cNvPr>
              <p:cNvSpPr>
                <a:spLocks noChangeShapeType="1"/>
              </p:cNvSpPr>
              <p:nvPr/>
            </p:nvSpPr>
            <p:spPr bwMode="auto">
              <a:xfrm flipV="1">
                <a:off x="1713" y="1767"/>
                <a:ext cx="541" cy="5"/>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grpSp>
        <p:grpSp>
          <p:nvGrpSpPr>
            <p:cNvPr id="19" name="Group 10">
              <a:extLst>
                <a:ext uri="{FF2B5EF4-FFF2-40B4-BE49-F238E27FC236}">
                  <a16:creationId xmlns:a16="http://schemas.microsoft.com/office/drawing/2014/main" xmlns="" id="{385338BB-36AF-4098-B909-F3792E5F2998}"/>
                </a:ext>
              </a:extLst>
            </p:cNvPr>
            <p:cNvGrpSpPr>
              <a:grpSpLocks/>
            </p:cNvGrpSpPr>
            <p:nvPr/>
          </p:nvGrpSpPr>
          <p:grpSpPr bwMode="auto">
            <a:xfrm>
              <a:off x="2771" y="1447"/>
              <a:ext cx="805" cy="371"/>
              <a:chOff x="2291" y="1687"/>
              <a:chExt cx="805" cy="371"/>
            </a:xfrm>
          </p:grpSpPr>
          <p:sp>
            <p:nvSpPr>
              <p:cNvPr id="73" name="Text Box 11">
                <a:extLst>
                  <a:ext uri="{FF2B5EF4-FFF2-40B4-BE49-F238E27FC236}">
                    <a16:creationId xmlns:a16="http://schemas.microsoft.com/office/drawing/2014/main" xmlns="" id="{12FEF006-DDE0-44C7-BAD5-08BB1162A532}"/>
                  </a:ext>
                </a:extLst>
              </p:cNvPr>
              <p:cNvSpPr txBox="1">
                <a:spLocks noChangeArrowheads="1"/>
              </p:cNvSpPr>
              <p:nvPr/>
            </p:nvSpPr>
            <p:spPr bwMode="auto">
              <a:xfrm>
                <a:off x="2291" y="1687"/>
                <a:ext cx="805" cy="3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000" b="1" kern="0" dirty="0">
                    <a:solidFill>
                      <a:srgbClr val="333399"/>
                    </a:solidFill>
                  </a:rPr>
                  <a:t> </a:t>
                </a:r>
                <a:r>
                  <a:rPr lang="en-US" altLang="zh-CN" sz="2000" b="1" kern="0" dirty="0">
                    <a:solidFill>
                      <a:srgbClr val="008000"/>
                    </a:solidFill>
                  </a:rPr>
                  <a:t>A+ B</a:t>
                </a:r>
              </a:p>
            </p:txBody>
          </p:sp>
          <p:sp>
            <p:nvSpPr>
              <p:cNvPr id="74" name="Line 12">
                <a:extLst>
                  <a:ext uri="{FF2B5EF4-FFF2-40B4-BE49-F238E27FC236}">
                    <a16:creationId xmlns:a16="http://schemas.microsoft.com/office/drawing/2014/main" xmlns="" id="{C3D90E92-D341-48F8-ADD9-37C300F7C54F}"/>
                  </a:ext>
                </a:extLst>
              </p:cNvPr>
              <p:cNvSpPr>
                <a:spLocks noChangeShapeType="1"/>
              </p:cNvSpPr>
              <p:nvPr/>
            </p:nvSpPr>
            <p:spPr bwMode="auto">
              <a:xfrm flipV="1">
                <a:off x="2802" y="1742"/>
                <a:ext cx="183" cy="7"/>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75" name="Line 13">
                <a:extLst>
                  <a:ext uri="{FF2B5EF4-FFF2-40B4-BE49-F238E27FC236}">
                    <a16:creationId xmlns:a16="http://schemas.microsoft.com/office/drawing/2014/main" xmlns="" id="{710FB3D9-2DCB-41FF-8768-83CA7DC9C394}"/>
                  </a:ext>
                </a:extLst>
              </p:cNvPr>
              <p:cNvSpPr>
                <a:spLocks noChangeShapeType="1"/>
              </p:cNvSpPr>
              <p:nvPr/>
            </p:nvSpPr>
            <p:spPr bwMode="auto">
              <a:xfrm flipV="1">
                <a:off x="2416" y="1759"/>
                <a:ext cx="218"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grpSp>
        <p:grpSp>
          <p:nvGrpSpPr>
            <p:cNvPr id="20" name="Group 14">
              <a:extLst>
                <a:ext uri="{FF2B5EF4-FFF2-40B4-BE49-F238E27FC236}">
                  <a16:creationId xmlns:a16="http://schemas.microsoft.com/office/drawing/2014/main" xmlns="" id="{6BBF918A-9378-4368-89FF-8E9B81510D3C}"/>
                </a:ext>
              </a:extLst>
            </p:cNvPr>
            <p:cNvGrpSpPr>
              <a:grpSpLocks/>
            </p:cNvGrpSpPr>
            <p:nvPr/>
          </p:nvGrpSpPr>
          <p:grpSpPr bwMode="auto">
            <a:xfrm>
              <a:off x="3607" y="1446"/>
              <a:ext cx="715" cy="371"/>
              <a:chOff x="3052" y="1734"/>
              <a:chExt cx="715" cy="371"/>
            </a:xfrm>
          </p:grpSpPr>
          <p:sp>
            <p:nvSpPr>
              <p:cNvPr id="69" name="Text Box 15">
                <a:extLst>
                  <a:ext uri="{FF2B5EF4-FFF2-40B4-BE49-F238E27FC236}">
                    <a16:creationId xmlns:a16="http://schemas.microsoft.com/office/drawing/2014/main" xmlns="" id="{BAE19A63-D466-4481-82CE-9CA036519ED8}"/>
                  </a:ext>
                </a:extLst>
              </p:cNvPr>
              <p:cNvSpPr txBox="1">
                <a:spLocks noChangeArrowheads="1"/>
              </p:cNvSpPr>
              <p:nvPr/>
            </p:nvSpPr>
            <p:spPr bwMode="auto">
              <a:xfrm>
                <a:off x="3052" y="1734"/>
                <a:ext cx="715" cy="3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000" b="1" kern="0" dirty="0">
                    <a:solidFill>
                      <a:srgbClr val="FF0000"/>
                    </a:solidFill>
                  </a:rPr>
                  <a:t>A</a:t>
                </a:r>
                <a:r>
                  <a:rPr lang="en-US" altLang="zh-CN" sz="2000" b="1" kern="0" dirty="0">
                    <a:solidFill>
                      <a:srgbClr val="FF0000"/>
                    </a:solidFill>
                    <a:sym typeface="Symbol" panose="05050102010706020507" pitchFamily="18" charset="2"/>
                  </a:rPr>
                  <a:t> B</a:t>
                </a:r>
                <a:endParaRPr lang="en-US" altLang="zh-CN" sz="1600" b="1" kern="0" dirty="0">
                  <a:solidFill>
                    <a:srgbClr val="FF0000"/>
                  </a:solidFill>
                </a:endParaRPr>
              </a:p>
            </p:txBody>
          </p:sp>
          <p:sp>
            <p:nvSpPr>
              <p:cNvPr id="70" name="Line 16">
                <a:extLst>
                  <a:ext uri="{FF2B5EF4-FFF2-40B4-BE49-F238E27FC236}">
                    <a16:creationId xmlns:a16="http://schemas.microsoft.com/office/drawing/2014/main" xmlns="" id="{1DB4B028-F750-479E-8A6A-854BF6C9CD5A}"/>
                  </a:ext>
                </a:extLst>
              </p:cNvPr>
              <p:cNvSpPr>
                <a:spLocks noChangeShapeType="1"/>
              </p:cNvSpPr>
              <p:nvPr/>
            </p:nvSpPr>
            <p:spPr bwMode="auto">
              <a:xfrm flipV="1">
                <a:off x="3112" y="1807"/>
                <a:ext cx="221"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72" name="Line 17">
                <a:extLst>
                  <a:ext uri="{FF2B5EF4-FFF2-40B4-BE49-F238E27FC236}">
                    <a16:creationId xmlns:a16="http://schemas.microsoft.com/office/drawing/2014/main" xmlns="" id="{24066915-AF9C-4272-BBBD-2FEF401720C3}"/>
                  </a:ext>
                </a:extLst>
              </p:cNvPr>
              <p:cNvSpPr>
                <a:spLocks noChangeShapeType="1"/>
              </p:cNvSpPr>
              <p:nvPr/>
            </p:nvSpPr>
            <p:spPr bwMode="auto">
              <a:xfrm flipV="1">
                <a:off x="3475" y="1810"/>
                <a:ext cx="204"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grpSp>
        <p:grpSp>
          <p:nvGrpSpPr>
            <p:cNvPr id="21" name="Group 18">
              <a:extLst>
                <a:ext uri="{FF2B5EF4-FFF2-40B4-BE49-F238E27FC236}">
                  <a16:creationId xmlns:a16="http://schemas.microsoft.com/office/drawing/2014/main" xmlns="" id="{5ED47380-0ADC-49A1-BEAE-75FA50B96BB8}"/>
                </a:ext>
              </a:extLst>
            </p:cNvPr>
            <p:cNvGrpSpPr>
              <a:grpSpLocks/>
            </p:cNvGrpSpPr>
            <p:nvPr/>
          </p:nvGrpSpPr>
          <p:grpSpPr bwMode="auto">
            <a:xfrm>
              <a:off x="1440" y="1440"/>
              <a:ext cx="3744" cy="1824"/>
              <a:chOff x="960" y="1680"/>
              <a:chExt cx="3744" cy="1824"/>
            </a:xfrm>
          </p:grpSpPr>
          <p:sp>
            <p:nvSpPr>
              <p:cNvPr id="62" name="Line 19">
                <a:extLst>
                  <a:ext uri="{FF2B5EF4-FFF2-40B4-BE49-F238E27FC236}">
                    <a16:creationId xmlns:a16="http://schemas.microsoft.com/office/drawing/2014/main" xmlns="" id="{990B1A9E-1852-4ABC-ABA2-6D66D8F78D2E}"/>
                  </a:ext>
                </a:extLst>
              </p:cNvPr>
              <p:cNvSpPr>
                <a:spLocks noChangeShapeType="1"/>
              </p:cNvSpPr>
              <p:nvPr/>
            </p:nvSpPr>
            <p:spPr bwMode="auto">
              <a:xfrm>
                <a:off x="960" y="2016"/>
                <a:ext cx="374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grpSp>
            <p:nvGrpSpPr>
              <p:cNvPr id="63" name="Group 20">
                <a:extLst>
                  <a:ext uri="{FF2B5EF4-FFF2-40B4-BE49-F238E27FC236}">
                    <a16:creationId xmlns:a16="http://schemas.microsoft.com/office/drawing/2014/main" xmlns="" id="{9B217FA5-8776-4DEE-9591-5CA18EAE8535}"/>
                  </a:ext>
                </a:extLst>
              </p:cNvPr>
              <p:cNvGrpSpPr>
                <a:grpSpLocks/>
              </p:cNvGrpSpPr>
              <p:nvPr/>
            </p:nvGrpSpPr>
            <p:grpSpPr bwMode="auto">
              <a:xfrm>
                <a:off x="960" y="1680"/>
                <a:ext cx="3744" cy="1824"/>
                <a:chOff x="960" y="1680"/>
                <a:chExt cx="3744" cy="1968"/>
              </a:xfrm>
            </p:grpSpPr>
            <p:sp>
              <p:nvSpPr>
                <p:cNvPr id="64" name="Rectangle 21">
                  <a:extLst>
                    <a:ext uri="{FF2B5EF4-FFF2-40B4-BE49-F238E27FC236}">
                      <a16:creationId xmlns:a16="http://schemas.microsoft.com/office/drawing/2014/main" xmlns="" id="{B4809CDF-7B54-47C4-810E-5A1C49ECBFE0}"/>
                    </a:ext>
                  </a:extLst>
                </p:cNvPr>
                <p:cNvSpPr>
                  <a:spLocks noChangeArrowheads="1"/>
                </p:cNvSpPr>
                <p:nvPr/>
              </p:nvSpPr>
              <p:spPr bwMode="auto">
                <a:xfrm>
                  <a:off x="960" y="1680"/>
                  <a:ext cx="3744" cy="196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defTabSz="685800" fontAlgn="base">
                    <a:lnSpc>
                      <a:spcPct val="100000"/>
                    </a:lnSpc>
                    <a:spcBef>
                      <a:spcPct val="0"/>
                    </a:spcBef>
                    <a:spcAft>
                      <a:spcPct val="0"/>
                    </a:spcAft>
                    <a:buClrTx/>
                    <a:buSzTx/>
                    <a:buNone/>
                    <a:defRPr/>
                  </a:pPr>
                  <a:endParaRPr lang="zh-CN" altLang="en-US" sz="1800" kern="0">
                    <a:solidFill>
                      <a:srgbClr val="000000"/>
                    </a:solidFill>
                    <a:latin typeface="Tahoma" panose="020B0604030504040204" pitchFamily="34" charset="0"/>
                  </a:endParaRPr>
                </a:p>
              </p:txBody>
            </p:sp>
            <p:sp>
              <p:nvSpPr>
                <p:cNvPr id="65" name="Line 22">
                  <a:extLst>
                    <a:ext uri="{FF2B5EF4-FFF2-40B4-BE49-F238E27FC236}">
                      <a16:creationId xmlns:a16="http://schemas.microsoft.com/office/drawing/2014/main" xmlns="" id="{E7816262-A7D5-47D1-98CF-D68C3D7816CB}"/>
                    </a:ext>
                  </a:extLst>
                </p:cNvPr>
                <p:cNvSpPr>
                  <a:spLocks noChangeShapeType="1"/>
                </p:cNvSpPr>
                <p:nvPr/>
              </p:nvSpPr>
              <p:spPr bwMode="auto">
                <a:xfrm>
                  <a:off x="1680" y="1680"/>
                  <a:ext cx="0" cy="19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66" name="Line 23">
                  <a:extLst>
                    <a:ext uri="{FF2B5EF4-FFF2-40B4-BE49-F238E27FC236}">
                      <a16:creationId xmlns:a16="http://schemas.microsoft.com/office/drawing/2014/main" xmlns="" id="{D5760031-A92C-4BBC-82FC-A04C0E780DB5}"/>
                    </a:ext>
                  </a:extLst>
                </p:cNvPr>
                <p:cNvSpPr>
                  <a:spLocks noChangeShapeType="1"/>
                </p:cNvSpPr>
                <p:nvPr/>
              </p:nvSpPr>
              <p:spPr bwMode="auto">
                <a:xfrm>
                  <a:off x="2304" y="1680"/>
                  <a:ext cx="0" cy="19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67" name="Line 24">
                  <a:extLst>
                    <a:ext uri="{FF2B5EF4-FFF2-40B4-BE49-F238E27FC236}">
                      <a16:creationId xmlns:a16="http://schemas.microsoft.com/office/drawing/2014/main" xmlns="" id="{68DF4E65-7534-4F51-BC43-F6CF9A9C17B4}"/>
                    </a:ext>
                  </a:extLst>
                </p:cNvPr>
                <p:cNvSpPr>
                  <a:spLocks noChangeShapeType="1"/>
                </p:cNvSpPr>
                <p:nvPr/>
              </p:nvSpPr>
              <p:spPr bwMode="auto">
                <a:xfrm>
                  <a:off x="3120" y="1680"/>
                  <a:ext cx="0" cy="19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68" name="Line 25">
                  <a:extLst>
                    <a:ext uri="{FF2B5EF4-FFF2-40B4-BE49-F238E27FC236}">
                      <a16:creationId xmlns:a16="http://schemas.microsoft.com/office/drawing/2014/main" xmlns="" id="{D43AF821-5326-4496-9027-B432808ACB12}"/>
                    </a:ext>
                  </a:extLst>
                </p:cNvPr>
                <p:cNvSpPr>
                  <a:spLocks noChangeShapeType="1"/>
                </p:cNvSpPr>
                <p:nvPr/>
              </p:nvSpPr>
              <p:spPr bwMode="auto">
                <a:xfrm>
                  <a:off x="3888" y="1680"/>
                  <a:ext cx="0" cy="196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grpSp>
        </p:grpSp>
        <p:grpSp>
          <p:nvGrpSpPr>
            <p:cNvPr id="22" name="Group 26">
              <a:extLst>
                <a:ext uri="{FF2B5EF4-FFF2-40B4-BE49-F238E27FC236}">
                  <a16:creationId xmlns:a16="http://schemas.microsoft.com/office/drawing/2014/main" xmlns="" id="{54B0FB57-2579-461A-AB27-AA5EF9C60C97}"/>
                </a:ext>
              </a:extLst>
            </p:cNvPr>
            <p:cNvGrpSpPr>
              <a:grpSpLocks/>
            </p:cNvGrpSpPr>
            <p:nvPr/>
          </p:nvGrpSpPr>
          <p:grpSpPr bwMode="auto">
            <a:xfrm>
              <a:off x="4407" y="1446"/>
              <a:ext cx="679" cy="371"/>
              <a:chOff x="3790" y="1733"/>
              <a:chExt cx="679" cy="371"/>
            </a:xfrm>
          </p:grpSpPr>
          <p:sp>
            <p:nvSpPr>
              <p:cNvPr id="60" name="Text Box 27">
                <a:extLst>
                  <a:ext uri="{FF2B5EF4-FFF2-40B4-BE49-F238E27FC236}">
                    <a16:creationId xmlns:a16="http://schemas.microsoft.com/office/drawing/2014/main" xmlns="" id="{90091439-9F3D-4900-974A-CE7B74E56B0B}"/>
                  </a:ext>
                </a:extLst>
              </p:cNvPr>
              <p:cNvSpPr txBox="1">
                <a:spLocks noChangeArrowheads="1"/>
              </p:cNvSpPr>
              <p:nvPr/>
            </p:nvSpPr>
            <p:spPr bwMode="auto">
              <a:xfrm>
                <a:off x="3790" y="1733"/>
                <a:ext cx="679" cy="3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000" b="1" kern="0" dirty="0">
                    <a:solidFill>
                      <a:srgbClr val="FF0000"/>
                    </a:solidFill>
                  </a:rPr>
                  <a:t>A+B</a:t>
                </a:r>
              </a:p>
            </p:txBody>
          </p:sp>
          <p:sp>
            <p:nvSpPr>
              <p:cNvPr id="61" name="Line 28">
                <a:extLst>
                  <a:ext uri="{FF2B5EF4-FFF2-40B4-BE49-F238E27FC236}">
                    <a16:creationId xmlns:a16="http://schemas.microsoft.com/office/drawing/2014/main" xmlns="" id="{1906D2A2-33B0-4A88-84C6-500B4D1969F4}"/>
                  </a:ext>
                </a:extLst>
              </p:cNvPr>
              <p:cNvSpPr>
                <a:spLocks noChangeShapeType="1"/>
              </p:cNvSpPr>
              <p:nvPr/>
            </p:nvSpPr>
            <p:spPr bwMode="auto">
              <a:xfrm>
                <a:off x="3853" y="1814"/>
                <a:ext cx="536"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grpSp>
        <p:grpSp>
          <p:nvGrpSpPr>
            <p:cNvPr id="23" name="Group 29">
              <a:extLst>
                <a:ext uri="{FF2B5EF4-FFF2-40B4-BE49-F238E27FC236}">
                  <a16:creationId xmlns:a16="http://schemas.microsoft.com/office/drawing/2014/main" xmlns="" id="{E487C7F3-403C-4624-8D2C-91284D97CA5F}"/>
                </a:ext>
              </a:extLst>
            </p:cNvPr>
            <p:cNvGrpSpPr>
              <a:grpSpLocks/>
            </p:cNvGrpSpPr>
            <p:nvPr/>
          </p:nvGrpSpPr>
          <p:grpSpPr bwMode="auto">
            <a:xfrm>
              <a:off x="1417" y="1838"/>
              <a:ext cx="670" cy="428"/>
              <a:chOff x="937" y="2078"/>
              <a:chExt cx="670" cy="428"/>
            </a:xfrm>
          </p:grpSpPr>
          <p:sp>
            <p:nvSpPr>
              <p:cNvPr id="58" name="Text Box 30">
                <a:extLst>
                  <a:ext uri="{FF2B5EF4-FFF2-40B4-BE49-F238E27FC236}">
                    <a16:creationId xmlns:a16="http://schemas.microsoft.com/office/drawing/2014/main" xmlns="" id="{D6BBC2F8-5E55-418B-88B4-6F0D73930683}"/>
                  </a:ext>
                </a:extLst>
              </p:cNvPr>
              <p:cNvSpPr txBox="1">
                <a:spLocks noChangeArrowheads="1"/>
              </p:cNvSpPr>
              <p:nvPr/>
            </p:nvSpPr>
            <p:spPr bwMode="auto">
              <a:xfrm>
                <a:off x="937" y="2078"/>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dirty="0"/>
                  <a:t>0</a:t>
                </a:r>
              </a:p>
            </p:txBody>
          </p:sp>
          <p:sp>
            <p:nvSpPr>
              <p:cNvPr id="59" name="Text Box 31">
                <a:extLst>
                  <a:ext uri="{FF2B5EF4-FFF2-40B4-BE49-F238E27FC236}">
                    <a16:creationId xmlns:a16="http://schemas.microsoft.com/office/drawing/2014/main" xmlns="" id="{3364A6CF-C522-4B16-8D2C-D85E91F61A56}"/>
                  </a:ext>
                </a:extLst>
              </p:cNvPr>
              <p:cNvSpPr txBox="1">
                <a:spLocks noChangeArrowheads="1"/>
              </p:cNvSpPr>
              <p:nvPr/>
            </p:nvSpPr>
            <p:spPr bwMode="auto">
              <a:xfrm>
                <a:off x="1273" y="2078"/>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t>0</a:t>
                </a:r>
              </a:p>
            </p:txBody>
          </p:sp>
        </p:grpSp>
        <p:grpSp>
          <p:nvGrpSpPr>
            <p:cNvPr id="24" name="Group 32">
              <a:extLst>
                <a:ext uri="{FF2B5EF4-FFF2-40B4-BE49-F238E27FC236}">
                  <a16:creationId xmlns:a16="http://schemas.microsoft.com/office/drawing/2014/main" xmlns="" id="{F9808089-B250-47DF-9604-9E4E47C9E138}"/>
                </a:ext>
              </a:extLst>
            </p:cNvPr>
            <p:cNvGrpSpPr>
              <a:grpSpLocks/>
            </p:cNvGrpSpPr>
            <p:nvPr/>
          </p:nvGrpSpPr>
          <p:grpSpPr bwMode="auto">
            <a:xfrm>
              <a:off x="1417" y="2174"/>
              <a:ext cx="670" cy="428"/>
              <a:chOff x="937" y="2414"/>
              <a:chExt cx="670" cy="428"/>
            </a:xfrm>
          </p:grpSpPr>
          <p:sp>
            <p:nvSpPr>
              <p:cNvPr id="56" name="Text Box 33">
                <a:extLst>
                  <a:ext uri="{FF2B5EF4-FFF2-40B4-BE49-F238E27FC236}">
                    <a16:creationId xmlns:a16="http://schemas.microsoft.com/office/drawing/2014/main" xmlns="" id="{50EF2C17-02BF-4571-972A-FA206A84AF34}"/>
                  </a:ext>
                </a:extLst>
              </p:cNvPr>
              <p:cNvSpPr txBox="1">
                <a:spLocks noChangeArrowheads="1"/>
              </p:cNvSpPr>
              <p:nvPr/>
            </p:nvSpPr>
            <p:spPr bwMode="auto">
              <a:xfrm>
                <a:off x="937" y="2414"/>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t>0</a:t>
                </a:r>
              </a:p>
            </p:txBody>
          </p:sp>
          <p:sp>
            <p:nvSpPr>
              <p:cNvPr id="57" name="Text Box 34">
                <a:extLst>
                  <a:ext uri="{FF2B5EF4-FFF2-40B4-BE49-F238E27FC236}">
                    <a16:creationId xmlns:a16="http://schemas.microsoft.com/office/drawing/2014/main" xmlns="" id="{1DE43CA4-5C61-48AC-9AE4-58684B0AD2A4}"/>
                  </a:ext>
                </a:extLst>
              </p:cNvPr>
              <p:cNvSpPr txBox="1">
                <a:spLocks noChangeArrowheads="1"/>
              </p:cNvSpPr>
              <p:nvPr/>
            </p:nvSpPr>
            <p:spPr bwMode="auto">
              <a:xfrm>
                <a:off x="1273" y="2414"/>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t>1</a:t>
                </a:r>
              </a:p>
            </p:txBody>
          </p:sp>
        </p:grpSp>
        <p:grpSp>
          <p:nvGrpSpPr>
            <p:cNvPr id="25" name="Group 35">
              <a:extLst>
                <a:ext uri="{FF2B5EF4-FFF2-40B4-BE49-F238E27FC236}">
                  <a16:creationId xmlns:a16="http://schemas.microsoft.com/office/drawing/2014/main" xmlns="" id="{088611A9-094B-47E7-B823-83657DB91760}"/>
                </a:ext>
              </a:extLst>
            </p:cNvPr>
            <p:cNvGrpSpPr>
              <a:grpSpLocks/>
            </p:cNvGrpSpPr>
            <p:nvPr/>
          </p:nvGrpSpPr>
          <p:grpSpPr bwMode="auto">
            <a:xfrm>
              <a:off x="1417" y="2510"/>
              <a:ext cx="670" cy="428"/>
              <a:chOff x="937" y="2750"/>
              <a:chExt cx="670" cy="428"/>
            </a:xfrm>
          </p:grpSpPr>
          <p:sp>
            <p:nvSpPr>
              <p:cNvPr id="54" name="Text Box 36">
                <a:extLst>
                  <a:ext uri="{FF2B5EF4-FFF2-40B4-BE49-F238E27FC236}">
                    <a16:creationId xmlns:a16="http://schemas.microsoft.com/office/drawing/2014/main" xmlns="" id="{8AA7D42B-817A-4FA0-A6AD-29E5BE14A102}"/>
                  </a:ext>
                </a:extLst>
              </p:cNvPr>
              <p:cNvSpPr txBox="1">
                <a:spLocks noChangeArrowheads="1"/>
              </p:cNvSpPr>
              <p:nvPr/>
            </p:nvSpPr>
            <p:spPr bwMode="auto">
              <a:xfrm>
                <a:off x="937" y="2750"/>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t>1</a:t>
                </a:r>
              </a:p>
            </p:txBody>
          </p:sp>
          <p:sp>
            <p:nvSpPr>
              <p:cNvPr id="55" name="Text Box 37">
                <a:extLst>
                  <a:ext uri="{FF2B5EF4-FFF2-40B4-BE49-F238E27FC236}">
                    <a16:creationId xmlns:a16="http://schemas.microsoft.com/office/drawing/2014/main" xmlns="" id="{40A633F9-761A-4A7E-973F-5B43DCDAF8A5}"/>
                  </a:ext>
                </a:extLst>
              </p:cNvPr>
              <p:cNvSpPr txBox="1">
                <a:spLocks noChangeArrowheads="1"/>
              </p:cNvSpPr>
              <p:nvPr/>
            </p:nvSpPr>
            <p:spPr bwMode="auto">
              <a:xfrm>
                <a:off x="1273" y="2750"/>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t>0</a:t>
                </a:r>
              </a:p>
            </p:txBody>
          </p:sp>
        </p:grpSp>
        <p:grpSp>
          <p:nvGrpSpPr>
            <p:cNvPr id="26" name="Group 38">
              <a:extLst>
                <a:ext uri="{FF2B5EF4-FFF2-40B4-BE49-F238E27FC236}">
                  <a16:creationId xmlns:a16="http://schemas.microsoft.com/office/drawing/2014/main" xmlns="" id="{1F5FD2FD-558B-482C-A59F-1C744542BA8B}"/>
                </a:ext>
              </a:extLst>
            </p:cNvPr>
            <p:cNvGrpSpPr>
              <a:grpSpLocks/>
            </p:cNvGrpSpPr>
            <p:nvPr/>
          </p:nvGrpSpPr>
          <p:grpSpPr bwMode="auto">
            <a:xfrm>
              <a:off x="1417" y="2846"/>
              <a:ext cx="687" cy="428"/>
              <a:chOff x="937" y="3086"/>
              <a:chExt cx="687" cy="428"/>
            </a:xfrm>
          </p:grpSpPr>
          <p:sp>
            <p:nvSpPr>
              <p:cNvPr id="52" name="Text Box 39">
                <a:extLst>
                  <a:ext uri="{FF2B5EF4-FFF2-40B4-BE49-F238E27FC236}">
                    <a16:creationId xmlns:a16="http://schemas.microsoft.com/office/drawing/2014/main" xmlns="" id="{DDEE2AA1-7CC5-4861-886D-337561591D74}"/>
                  </a:ext>
                </a:extLst>
              </p:cNvPr>
              <p:cNvSpPr txBox="1">
                <a:spLocks noChangeArrowheads="1"/>
              </p:cNvSpPr>
              <p:nvPr/>
            </p:nvSpPr>
            <p:spPr bwMode="auto">
              <a:xfrm>
                <a:off x="937" y="3086"/>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t>1</a:t>
                </a:r>
              </a:p>
            </p:txBody>
          </p:sp>
          <p:sp>
            <p:nvSpPr>
              <p:cNvPr id="53" name="Text Box 40">
                <a:extLst>
                  <a:ext uri="{FF2B5EF4-FFF2-40B4-BE49-F238E27FC236}">
                    <a16:creationId xmlns:a16="http://schemas.microsoft.com/office/drawing/2014/main" xmlns="" id="{AEDB7C21-C17B-4710-A29F-3256261B4BD5}"/>
                  </a:ext>
                </a:extLst>
              </p:cNvPr>
              <p:cNvSpPr txBox="1">
                <a:spLocks noChangeArrowheads="1"/>
              </p:cNvSpPr>
              <p:nvPr/>
            </p:nvSpPr>
            <p:spPr bwMode="auto">
              <a:xfrm>
                <a:off x="1290" y="3086"/>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t>1</a:t>
                </a:r>
              </a:p>
            </p:txBody>
          </p:sp>
        </p:grpSp>
        <p:sp>
          <p:nvSpPr>
            <p:cNvPr id="27" name="Text Box 41">
              <a:extLst>
                <a:ext uri="{FF2B5EF4-FFF2-40B4-BE49-F238E27FC236}">
                  <a16:creationId xmlns:a16="http://schemas.microsoft.com/office/drawing/2014/main" xmlns="" id="{04A951C9-5151-49C9-8562-56875D0A89E7}"/>
                </a:ext>
              </a:extLst>
            </p:cNvPr>
            <p:cNvSpPr txBox="1">
              <a:spLocks noChangeArrowheads="1"/>
            </p:cNvSpPr>
            <p:nvPr/>
          </p:nvSpPr>
          <p:spPr bwMode="auto">
            <a:xfrm>
              <a:off x="2270" y="1846"/>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dirty="0">
                  <a:solidFill>
                    <a:srgbClr val="00B050"/>
                  </a:solidFill>
                </a:rPr>
                <a:t>1</a:t>
              </a:r>
              <a:endParaRPr lang="en-US" altLang="zh-CN" sz="2000" b="1" kern="0" dirty="0">
                <a:solidFill>
                  <a:srgbClr val="00B050"/>
                </a:solidFill>
              </a:endParaRPr>
            </a:p>
          </p:txBody>
        </p:sp>
        <p:sp>
          <p:nvSpPr>
            <p:cNvPr id="28" name="Text Box 42">
              <a:extLst>
                <a:ext uri="{FF2B5EF4-FFF2-40B4-BE49-F238E27FC236}">
                  <a16:creationId xmlns:a16="http://schemas.microsoft.com/office/drawing/2014/main" xmlns="" id="{DDADA8BD-3083-43D2-855A-A376F4731C5E}"/>
                </a:ext>
              </a:extLst>
            </p:cNvPr>
            <p:cNvSpPr txBox="1">
              <a:spLocks noChangeArrowheads="1"/>
            </p:cNvSpPr>
            <p:nvPr/>
          </p:nvSpPr>
          <p:spPr bwMode="auto">
            <a:xfrm>
              <a:off x="2258" y="2182"/>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00B050"/>
                  </a:solidFill>
                </a:rPr>
                <a:t>1</a:t>
              </a:r>
              <a:endParaRPr lang="en-US" altLang="zh-CN" sz="2000" b="1" kern="0">
                <a:solidFill>
                  <a:srgbClr val="00B050"/>
                </a:solidFill>
              </a:endParaRPr>
            </a:p>
          </p:txBody>
        </p:sp>
        <p:sp>
          <p:nvSpPr>
            <p:cNvPr id="29" name="Text Box 43">
              <a:extLst>
                <a:ext uri="{FF2B5EF4-FFF2-40B4-BE49-F238E27FC236}">
                  <a16:creationId xmlns:a16="http://schemas.microsoft.com/office/drawing/2014/main" xmlns="" id="{4CD2719E-4711-4622-9BF9-B568D6A0F2CD}"/>
                </a:ext>
              </a:extLst>
            </p:cNvPr>
            <p:cNvSpPr txBox="1">
              <a:spLocks noChangeArrowheads="1"/>
            </p:cNvSpPr>
            <p:nvPr/>
          </p:nvSpPr>
          <p:spPr bwMode="auto">
            <a:xfrm>
              <a:off x="2250" y="2527"/>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00B050"/>
                  </a:solidFill>
                </a:rPr>
                <a:t>1</a:t>
              </a:r>
              <a:endParaRPr lang="en-US" altLang="zh-CN" sz="2000" b="1" kern="0">
                <a:solidFill>
                  <a:srgbClr val="00B050"/>
                </a:solidFill>
              </a:endParaRPr>
            </a:p>
          </p:txBody>
        </p:sp>
        <p:sp>
          <p:nvSpPr>
            <p:cNvPr id="30" name="Text Box 44">
              <a:extLst>
                <a:ext uri="{FF2B5EF4-FFF2-40B4-BE49-F238E27FC236}">
                  <a16:creationId xmlns:a16="http://schemas.microsoft.com/office/drawing/2014/main" xmlns="" id="{B3A570CE-ABE3-473B-B24C-5994F7479327}"/>
                </a:ext>
              </a:extLst>
            </p:cNvPr>
            <p:cNvSpPr txBox="1">
              <a:spLocks noChangeArrowheads="1"/>
            </p:cNvSpPr>
            <p:nvPr/>
          </p:nvSpPr>
          <p:spPr bwMode="auto">
            <a:xfrm>
              <a:off x="2250" y="2846"/>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00B050"/>
                  </a:solidFill>
                </a:rPr>
                <a:t>0</a:t>
              </a:r>
              <a:endParaRPr lang="en-US" altLang="zh-CN" sz="2000" b="1" kern="0">
                <a:solidFill>
                  <a:srgbClr val="00B050"/>
                </a:solidFill>
              </a:endParaRPr>
            </a:p>
          </p:txBody>
        </p:sp>
        <p:sp>
          <p:nvSpPr>
            <p:cNvPr id="31" name="Text Box 45">
              <a:extLst>
                <a:ext uri="{FF2B5EF4-FFF2-40B4-BE49-F238E27FC236}">
                  <a16:creationId xmlns:a16="http://schemas.microsoft.com/office/drawing/2014/main" xmlns="" id="{2A87871C-4F1C-4691-AE9A-14F0F8E1DA0D}"/>
                </a:ext>
              </a:extLst>
            </p:cNvPr>
            <p:cNvSpPr txBox="1">
              <a:spLocks noChangeArrowheads="1"/>
            </p:cNvSpPr>
            <p:nvPr/>
          </p:nvSpPr>
          <p:spPr bwMode="auto">
            <a:xfrm>
              <a:off x="2988" y="1838"/>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00B050"/>
                  </a:solidFill>
                </a:rPr>
                <a:t>1</a:t>
              </a:r>
              <a:endParaRPr lang="en-US" altLang="zh-CN" sz="2000" b="1" kern="0">
                <a:solidFill>
                  <a:srgbClr val="00B050"/>
                </a:solidFill>
              </a:endParaRPr>
            </a:p>
          </p:txBody>
        </p:sp>
        <p:sp>
          <p:nvSpPr>
            <p:cNvPr id="32" name="Text Box 46">
              <a:extLst>
                <a:ext uri="{FF2B5EF4-FFF2-40B4-BE49-F238E27FC236}">
                  <a16:creationId xmlns:a16="http://schemas.microsoft.com/office/drawing/2014/main" xmlns="" id="{863F8699-3BA1-49DF-A801-A0C00B35E2A4}"/>
                </a:ext>
              </a:extLst>
            </p:cNvPr>
            <p:cNvSpPr txBox="1">
              <a:spLocks noChangeArrowheads="1"/>
            </p:cNvSpPr>
            <p:nvPr/>
          </p:nvSpPr>
          <p:spPr bwMode="auto">
            <a:xfrm>
              <a:off x="2970" y="2174"/>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00B050"/>
                  </a:solidFill>
                </a:rPr>
                <a:t>1</a:t>
              </a:r>
              <a:endParaRPr lang="en-US" altLang="zh-CN" sz="2000" b="1" kern="0">
                <a:solidFill>
                  <a:srgbClr val="00B050"/>
                </a:solidFill>
              </a:endParaRPr>
            </a:p>
          </p:txBody>
        </p:sp>
        <p:sp>
          <p:nvSpPr>
            <p:cNvPr id="33" name="Text Box 47">
              <a:extLst>
                <a:ext uri="{FF2B5EF4-FFF2-40B4-BE49-F238E27FC236}">
                  <a16:creationId xmlns:a16="http://schemas.microsoft.com/office/drawing/2014/main" xmlns="" id="{F51A3EBC-EB28-4835-8E75-71EEB3D79380}"/>
                </a:ext>
              </a:extLst>
            </p:cNvPr>
            <p:cNvSpPr txBox="1">
              <a:spLocks noChangeArrowheads="1"/>
            </p:cNvSpPr>
            <p:nvPr/>
          </p:nvSpPr>
          <p:spPr bwMode="auto">
            <a:xfrm>
              <a:off x="2970" y="2519"/>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00B050"/>
                  </a:solidFill>
                </a:rPr>
                <a:t>1</a:t>
              </a:r>
              <a:endParaRPr lang="en-US" altLang="zh-CN" sz="2000" b="1" kern="0">
                <a:solidFill>
                  <a:srgbClr val="00B050"/>
                </a:solidFill>
              </a:endParaRPr>
            </a:p>
          </p:txBody>
        </p:sp>
        <p:sp>
          <p:nvSpPr>
            <p:cNvPr id="34" name="Text Box 48">
              <a:extLst>
                <a:ext uri="{FF2B5EF4-FFF2-40B4-BE49-F238E27FC236}">
                  <a16:creationId xmlns:a16="http://schemas.microsoft.com/office/drawing/2014/main" xmlns="" id="{1AA56885-CDEC-4D9E-BCF6-1F4527177167}"/>
                </a:ext>
              </a:extLst>
            </p:cNvPr>
            <p:cNvSpPr txBox="1">
              <a:spLocks noChangeArrowheads="1"/>
            </p:cNvSpPr>
            <p:nvPr/>
          </p:nvSpPr>
          <p:spPr bwMode="auto">
            <a:xfrm>
              <a:off x="2970" y="2846"/>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00B050"/>
                  </a:solidFill>
                </a:rPr>
                <a:t>0</a:t>
              </a:r>
              <a:endParaRPr lang="en-US" altLang="zh-CN" sz="2000" b="1" kern="0">
                <a:solidFill>
                  <a:srgbClr val="00B050"/>
                </a:solidFill>
              </a:endParaRPr>
            </a:p>
          </p:txBody>
        </p:sp>
        <p:sp>
          <p:nvSpPr>
            <p:cNvPr id="35" name="Text Box 49">
              <a:extLst>
                <a:ext uri="{FF2B5EF4-FFF2-40B4-BE49-F238E27FC236}">
                  <a16:creationId xmlns:a16="http://schemas.microsoft.com/office/drawing/2014/main" xmlns="" id="{55FA703A-37A4-467D-97C4-6F01CBDE482D}"/>
                </a:ext>
              </a:extLst>
            </p:cNvPr>
            <p:cNvSpPr txBox="1">
              <a:spLocks noChangeArrowheads="1"/>
            </p:cNvSpPr>
            <p:nvPr/>
          </p:nvSpPr>
          <p:spPr bwMode="auto">
            <a:xfrm>
              <a:off x="4566" y="1821"/>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FF0000"/>
                  </a:solidFill>
                </a:rPr>
                <a:t>1</a:t>
              </a:r>
              <a:endParaRPr lang="en-US" altLang="zh-CN" sz="2000" b="1" kern="0">
                <a:solidFill>
                  <a:srgbClr val="FF0000"/>
                </a:solidFill>
              </a:endParaRPr>
            </a:p>
          </p:txBody>
        </p:sp>
        <p:sp>
          <p:nvSpPr>
            <p:cNvPr id="36" name="Text Box 50">
              <a:extLst>
                <a:ext uri="{FF2B5EF4-FFF2-40B4-BE49-F238E27FC236}">
                  <a16:creationId xmlns:a16="http://schemas.microsoft.com/office/drawing/2014/main" xmlns="" id="{423DB2CB-1DA9-4E77-A24E-C76B6EAD62C9}"/>
                </a:ext>
              </a:extLst>
            </p:cNvPr>
            <p:cNvSpPr txBox="1">
              <a:spLocks noChangeArrowheads="1"/>
            </p:cNvSpPr>
            <p:nvPr/>
          </p:nvSpPr>
          <p:spPr bwMode="auto">
            <a:xfrm>
              <a:off x="4554" y="2157"/>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FF0000"/>
                  </a:solidFill>
                </a:rPr>
                <a:t>0</a:t>
              </a:r>
              <a:endParaRPr lang="en-US" altLang="zh-CN" sz="2000" b="1" kern="0">
                <a:solidFill>
                  <a:srgbClr val="FF0000"/>
                </a:solidFill>
              </a:endParaRPr>
            </a:p>
          </p:txBody>
        </p:sp>
        <p:sp>
          <p:nvSpPr>
            <p:cNvPr id="37" name="Text Box 51">
              <a:extLst>
                <a:ext uri="{FF2B5EF4-FFF2-40B4-BE49-F238E27FC236}">
                  <a16:creationId xmlns:a16="http://schemas.microsoft.com/office/drawing/2014/main" xmlns="" id="{C9048491-1328-44A8-91C8-8F1F18F75C14}"/>
                </a:ext>
              </a:extLst>
            </p:cNvPr>
            <p:cNvSpPr txBox="1">
              <a:spLocks noChangeArrowheads="1"/>
            </p:cNvSpPr>
            <p:nvPr/>
          </p:nvSpPr>
          <p:spPr bwMode="auto">
            <a:xfrm>
              <a:off x="4554" y="2502"/>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FF0000"/>
                  </a:solidFill>
                </a:rPr>
                <a:t>0</a:t>
              </a:r>
              <a:endParaRPr lang="en-US" altLang="zh-CN" sz="2000" b="1" kern="0">
                <a:solidFill>
                  <a:srgbClr val="FF0000"/>
                </a:solidFill>
              </a:endParaRPr>
            </a:p>
          </p:txBody>
        </p:sp>
        <p:sp>
          <p:nvSpPr>
            <p:cNvPr id="38" name="Text Box 52">
              <a:extLst>
                <a:ext uri="{FF2B5EF4-FFF2-40B4-BE49-F238E27FC236}">
                  <a16:creationId xmlns:a16="http://schemas.microsoft.com/office/drawing/2014/main" xmlns="" id="{829A340D-EEC0-4269-B7FA-705CB8321E79}"/>
                </a:ext>
              </a:extLst>
            </p:cNvPr>
            <p:cNvSpPr txBox="1">
              <a:spLocks noChangeArrowheads="1"/>
            </p:cNvSpPr>
            <p:nvPr/>
          </p:nvSpPr>
          <p:spPr bwMode="auto">
            <a:xfrm>
              <a:off x="4554" y="2829"/>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FF0000"/>
                  </a:solidFill>
                </a:rPr>
                <a:t>0</a:t>
              </a:r>
              <a:endParaRPr lang="en-US" altLang="zh-CN" sz="2000" b="1" kern="0">
                <a:solidFill>
                  <a:srgbClr val="FF0000"/>
                </a:solidFill>
              </a:endParaRPr>
            </a:p>
          </p:txBody>
        </p:sp>
        <p:sp>
          <p:nvSpPr>
            <p:cNvPr id="39" name="Text Box 53">
              <a:extLst>
                <a:ext uri="{FF2B5EF4-FFF2-40B4-BE49-F238E27FC236}">
                  <a16:creationId xmlns:a16="http://schemas.microsoft.com/office/drawing/2014/main" xmlns="" id="{B8EB7E68-B3E2-45F0-8C37-61BA930746B2}"/>
                </a:ext>
              </a:extLst>
            </p:cNvPr>
            <p:cNvSpPr txBox="1">
              <a:spLocks noChangeArrowheads="1"/>
            </p:cNvSpPr>
            <p:nvPr/>
          </p:nvSpPr>
          <p:spPr bwMode="auto">
            <a:xfrm>
              <a:off x="3798" y="1838"/>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FF0000"/>
                  </a:solidFill>
                </a:rPr>
                <a:t>1</a:t>
              </a:r>
              <a:endParaRPr lang="en-US" altLang="zh-CN" sz="2000" b="1" kern="0">
                <a:solidFill>
                  <a:srgbClr val="FF0000"/>
                </a:solidFill>
              </a:endParaRPr>
            </a:p>
          </p:txBody>
        </p:sp>
        <p:sp>
          <p:nvSpPr>
            <p:cNvPr id="40" name="Text Box 54">
              <a:extLst>
                <a:ext uri="{FF2B5EF4-FFF2-40B4-BE49-F238E27FC236}">
                  <a16:creationId xmlns:a16="http://schemas.microsoft.com/office/drawing/2014/main" xmlns="" id="{E4206817-A24D-49F1-856B-BE5A356BF58A}"/>
                </a:ext>
              </a:extLst>
            </p:cNvPr>
            <p:cNvSpPr txBox="1">
              <a:spLocks noChangeArrowheads="1"/>
            </p:cNvSpPr>
            <p:nvPr/>
          </p:nvSpPr>
          <p:spPr bwMode="auto">
            <a:xfrm>
              <a:off x="3786" y="2157"/>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dirty="0">
                  <a:solidFill>
                    <a:srgbClr val="FF0000"/>
                  </a:solidFill>
                </a:rPr>
                <a:t>0</a:t>
              </a:r>
              <a:endParaRPr lang="en-US" altLang="zh-CN" sz="2000" b="1" kern="0" dirty="0">
                <a:solidFill>
                  <a:srgbClr val="FF0000"/>
                </a:solidFill>
              </a:endParaRPr>
            </a:p>
          </p:txBody>
        </p:sp>
        <p:sp>
          <p:nvSpPr>
            <p:cNvPr id="41" name="Text Box 55">
              <a:extLst>
                <a:ext uri="{FF2B5EF4-FFF2-40B4-BE49-F238E27FC236}">
                  <a16:creationId xmlns:a16="http://schemas.microsoft.com/office/drawing/2014/main" xmlns="" id="{D507C79F-EE8F-4B9D-904E-A26065103354}"/>
                </a:ext>
              </a:extLst>
            </p:cNvPr>
            <p:cNvSpPr txBox="1">
              <a:spLocks noChangeArrowheads="1"/>
            </p:cNvSpPr>
            <p:nvPr/>
          </p:nvSpPr>
          <p:spPr bwMode="auto">
            <a:xfrm>
              <a:off x="3786" y="2502"/>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dirty="0">
                  <a:solidFill>
                    <a:srgbClr val="FF0000"/>
                  </a:solidFill>
                </a:rPr>
                <a:t>0</a:t>
              </a:r>
              <a:endParaRPr lang="en-US" altLang="zh-CN" sz="2000" b="1" kern="0" dirty="0">
                <a:solidFill>
                  <a:srgbClr val="FF0000"/>
                </a:solidFill>
              </a:endParaRPr>
            </a:p>
          </p:txBody>
        </p:sp>
        <p:sp>
          <p:nvSpPr>
            <p:cNvPr id="42" name="Text Box 56">
              <a:extLst>
                <a:ext uri="{FF2B5EF4-FFF2-40B4-BE49-F238E27FC236}">
                  <a16:creationId xmlns:a16="http://schemas.microsoft.com/office/drawing/2014/main" xmlns="" id="{B3411DD9-D809-4826-8655-A1CB454C3892}"/>
                </a:ext>
              </a:extLst>
            </p:cNvPr>
            <p:cNvSpPr txBox="1">
              <a:spLocks noChangeArrowheads="1"/>
            </p:cNvSpPr>
            <p:nvPr/>
          </p:nvSpPr>
          <p:spPr bwMode="auto">
            <a:xfrm>
              <a:off x="3786" y="2829"/>
              <a:ext cx="334"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a:solidFill>
                    <a:srgbClr val="FF0000"/>
                  </a:solidFill>
                </a:rPr>
                <a:t>0</a:t>
              </a:r>
              <a:endParaRPr lang="en-US" altLang="zh-CN" sz="2000" b="1" kern="0">
                <a:solidFill>
                  <a:srgbClr val="FF0000"/>
                </a:solidFill>
              </a:endParaRPr>
            </a:p>
          </p:txBody>
        </p:sp>
        <p:sp>
          <p:nvSpPr>
            <p:cNvPr id="43" name="Text Box 57">
              <a:extLst>
                <a:ext uri="{FF2B5EF4-FFF2-40B4-BE49-F238E27FC236}">
                  <a16:creationId xmlns:a16="http://schemas.microsoft.com/office/drawing/2014/main" xmlns="" id="{E797BD30-3C5F-4B4D-AB8C-7A1A0CB40026}"/>
                </a:ext>
              </a:extLst>
            </p:cNvPr>
            <p:cNvSpPr txBox="1">
              <a:spLocks noChangeArrowheads="1"/>
            </p:cNvSpPr>
            <p:nvPr/>
          </p:nvSpPr>
          <p:spPr bwMode="auto">
            <a:xfrm>
              <a:off x="1119" y="3359"/>
              <a:ext cx="422" cy="5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3300" kern="0" dirty="0">
                  <a:solidFill>
                    <a:srgbClr val="333399"/>
                  </a:solidFill>
                  <a:sym typeface="Symbol" panose="05050102010706020507" pitchFamily="18" charset="2"/>
                </a:rPr>
                <a:t> </a:t>
              </a:r>
              <a:endParaRPr lang="en-US" altLang="zh-CN" sz="3300" kern="0" dirty="0">
                <a:solidFill>
                  <a:srgbClr val="333399"/>
                </a:solidFill>
              </a:endParaRPr>
            </a:p>
          </p:txBody>
        </p:sp>
        <p:grpSp>
          <p:nvGrpSpPr>
            <p:cNvPr id="44" name="Group 58">
              <a:extLst>
                <a:ext uri="{FF2B5EF4-FFF2-40B4-BE49-F238E27FC236}">
                  <a16:creationId xmlns:a16="http://schemas.microsoft.com/office/drawing/2014/main" xmlns="" id="{1ACCD316-12FA-4E7A-B981-3A1DD5AB0B5F}"/>
                </a:ext>
              </a:extLst>
            </p:cNvPr>
            <p:cNvGrpSpPr>
              <a:grpSpLocks/>
            </p:cNvGrpSpPr>
            <p:nvPr/>
          </p:nvGrpSpPr>
          <p:grpSpPr bwMode="auto">
            <a:xfrm>
              <a:off x="1524" y="3424"/>
              <a:ext cx="3682" cy="428"/>
              <a:chOff x="1064" y="2512"/>
              <a:chExt cx="3682" cy="428"/>
            </a:xfrm>
          </p:grpSpPr>
          <p:sp>
            <p:nvSpPr>
              <p:cNvPr id="45" name="Rectangle 59">
                <a:extLst>
                  <a:ext uri="{FF2B5EF4-FFF2-40B4-BE49-F238E27FC236}">
                    <a16:creationId xmlns:a16="http://schemas.microsoft.com/office/drawing/2014/main" xmlns="" id="{5E814D36-E416-4510-8BBD-EE25568D6860}"/>
                  </a:ext>
                </a:extLst>
              </p:cNvPr>
              <p:cNvSpPr>
                <a:spLocks noChangeArrowheads="1"/>
              </p:cNvSpPr>
              <p:nvPr/>
            </p:nvSpPr>
            <p:spPr bwMode="auto">
              <a:xfrm>
                <a:off x="1064" y="2512"/>
                <a:ext cx="3682" cy="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ctr" defTabSz="685800" fontAlgn="base">
                  <a:lnSpc>
                    <a:spcPct val="100000"/>
                  </a:lnSpc>
                  <a:spcBef>
                    <a:spcPct val="0"/>
                  </a:spcBef>
                  <a:spcAft>
                    <a:spcPct val="0"/>
                  </a:spcAft>
                  <a:buClrTx/>
                  <a:buSzTx/>
                  <a:buNone/>
                  <a:defRPr/>
                </a:pPr>
                <a:r>
                  <a:rPr lang="en-US" altLang="zh-CN" sz="2400" b="1" kern="0" dirty="0">
                    <a:solidFill>
                      <a:srgbClr val="333399"/>
                    </a:solidFill>
                  </a:rPr>
                  <a:t>A</a:t>
                </a:r>
                <a:r>
                  <a:rPr lang="en-US" altLang="zh-CN" sz="2400" b="1" kern="0" dirty="0">
                    <a:solidFill>
                      <a:srgbClr val="333399"/>
                    </a:solidFill>
                    <a:sym typeface="Symbol" panose="05050102010706020507" pitchFamily="18" charset="2"/>
                  </a:rPr>
                  <a:t> B= A+B         </a:t>
                </a:r>
                <a:r>
                  <a:rPr lang="en-US" altLang="zh-CN" sz="2400" b="1" kern="0" dirty="0">
                    <a:solidFill>
                      <a:srgbClr val="333399"/>
                    </a:solidFill>
                  </a:rPr>
                  <a:t>A</a:t>
                </a:r>
                <a:r>
                  <a:rPr lang="en-US" altLang="zh-CN" sz="2400" b="1" kern="0" dirty="0">
                    <a:solidFill>
                      <a:srgbClr val="333399"/>
                    </a:solidFill>
                    <a:sym typeface="Symbol" panose="05050102010706020507" pitchFamily="18" charset="2"/>
                  </a:rPr>
                  <a:t>+ B=AB</a:t>
                </a:r>
              </a:p>
            </p:txBody>
          </p:sp>
          <p:sp>
            <p:nvSpPr>
              <p:cNvPr id="46" name="Line 60">
                <a:extLst>
                  <a:ext uri="{FF2B5EF4-FFF2-40B4-BE49-F238E27FC236}">
                    <a16:creationId xmlns:a16="http://schemas.microsoft.com/office/drawing/2014/main" xmlns="" id="{2E5D1448-05EB-41B9-A994-D60598B1527F}"/>
                  </a:ext>
                </a:extLst>
              </p:cNvPr>
              <p:cNvSpPr>
                <a:spLocks noChangeShapeType="1"/>
              </p:cNvSpPr>
              <p:nvPr/>
            </p:nvSpPr>
            <p:spPr bwMode="auto">
              <a:xfrm flipV="1">
                <a:off x="1177" y="2536"/>
                <a:ext cx="692"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7" name="Line 61">
                <a:extLst>
                  <a:ext uri="{FF2B5EF4-FFF2-40B4-BE49-F238E27FC236}">
                    <a16:creationId xmlns:a16="http://schemas.microsoft.com/office/drawing/2014/main" xmlns="" id="{6DF317C8-5358-41A4-889F-EFB6F4DFD3D9}"/>
                  </a:ext>
                </a:extLst>
              </p:cNvPr>
              <p:cNvSpPr>
                <a:spLocks noChangeShapeType="1"/>
              </p:cNvSpPr>
              <p:nvPr/>
            </p:nvSpPr>
            <p:spPr bwMode="auto">
              <a:xfrm>
                <a:off x="2083" y="2551"/>
                <a:ext cx="201"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8" name="Line 62">
                <a:extLst>
                  <a:ext uri="{FF2B5EF4-FFF2-40B4-BE49-F238E27FC236}">
                    <a16:creationId xmlns:a16="http://schemas.microsoft.com/office/drawing/2014/main" xmlns="" id="{7CB145E8-AB0E-4710-9AC7-1ABF1C9D92BC}"/>
                  </a:ext>
                </a:extLst>
              </p:cNvPr>
              <p:cNvSpPr>
                <a:spLocks noChangeShapeType="1"/>
              </p:cNvSpPr>
              <p:nvPr/>
            </p:nvSpPr>
            <p:spPr bwMode="auto">
              <a:xfrm>
                <a:off x="2445" y="2551"/>
                <a:ext cx="209"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9" name="Line 63">
                <a:extLst>
                  <a:ext uri="{FF2B5EF4-FFF2-40B4-BE49-F238E27FC236}">
                    <a16:creationId xmlns:a16="http://schemas.microsoft.com/office/drawing/2014/main" xmlns="" id="{A74A8486-09C9-4FAB-BD4E-5A143DA1CF9D}"/>
                  </a:ext>
                </a:extLst>
              </p:cNvPr>
              <p:cNvSpPr>
                <a:spLocks noChangeShapeType="1"/>
              </p:cNvSpPr>
              <p:nvPr/>
            </p:nvSpPr>
            <p:spPr bwMode="auto">
              <a:xfrm>
                <a:off x="4202" y="2551"/>
                <a:ext cx="171"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50" name="Line 64">
                <a:extLst>
                  <a:ext uri="{FF2B5EF4-FFF2-40B4-BE49-F238E27FC236}">
                    <a16:creationId xmlns:a16="http://schemas.microsoft.com/office/drawing/2014/main" xmlns="" id="{5DB0EA6B-C721-4B08-9C5E-B25C96242AAC}"/>
                  </a:ext>
                </a:extLst>
              </p:cNvPr>
              <p:cNvSpPr>
                <a:spLocks noChangeShapeType="1"/>
              </p:cNvSpPr>
              <p:nvPr/>
            </p:nvSpPr>
            <p:spPr bwMode="auto">
              <a:xfrm>
                <a:off x="4417" y="2551"/>
                <a:ext cx="168"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51" name="Line 65">
                <a:extLst>
                  <a:ext uri="{FF2B5EF4-FFF2-40B4-BE49-F238E27FC236}">
                    <a16:creationId xmlns:a16="http://schemas.microsoft.com/office/drawing/2014/main" xmlns="" id="{6AECB9AB-0051-4388-B654-C59323D51358}"/>
                  </a:ext>
                </a:extLst>
              </p:cNvPr>
              <p:cNvSpPr>
                <a:spLocks noChangeShapeType="1"/>
              </p:cNvSpPr>
              <p:nvPr/>
            </p:nvSpPr>
            <p:spPr bwMode="auto">
              <a:xfrm>
                <a:off x="3348" y="2551"/>
                <a:ext cx="624" cy="0"/>
              </a:xfrm>
              <a:prstGeom prst="line">
                <a:avLst/>
              </a:prstGeom>
              <a:noFill/>
              <a:ln w="381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grpSp>
      </p:grpSp>
      <p:sp>
        <p:nvSpPr>
          <p:cNvPr id="78" name="文本框 77">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1. </a:t>
            </a:r>
            <a:r>
              <a:rPr lang="zh-CN" altLang="en-US" sz="3200" b="1" dirty="0"/>
              <a:t>逻辑代数的基本定律</a:t>
            </a:r>
            <a:endParaRPr lang="en-US" altLang="zh-CN" sz="3200" b="1" dirty="0"/>
          </a:p>
        </p:txBody>
      </p:sp>
      <p:cxnSp>
        <p:nvCxnSpPr>
          <p:cNvPr id="80" name="直接连接符 79"/>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82" name="图片 81">
            <a:extLst>
              <a:ext uri="{FF2B5EF4-FFF2-40B4-BE49-F238E27FC236}">
                <a16:creationId xmlns:a16="http://schemas.microsoft.com/office/drawing/2014/main" xmlns="" id="{732DD48B-0048-401C-950A-66FCD0D964ED}"/>
              </a:ext>
            </a:extLst>
          </p:cNvPr>
          <p:cNvPicPr>
            <a:picLocks noChangeAspect="1"/>
          </p:cNvPicPr>
          <p:nvPr/>
        </p:nvPicPr>
        <p:blipFill>
          <a:blip r:embed="rId4"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64196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156098" y="1285875"/>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sp>
        <p:nvSpPr>
          <p:cNvPr id="80" name="Rectangle 3">
            <a:extLst>
              <a:ext uri="{FF2B5EF4-FFF2-40B4-BE49-F238E27FC236}">
                <a16:creationId xmlns:a16="http://schemas.microsoft.com/office/drawing/2014/main" xmlns="" id="{220C9FB3-B2DA-4904-9175-C77E2D277D2B}"/>
              </a:ext>
            </a:extLst>
          </p:cNvPr>
          <p:cNvSpPr txBox="1">
            <a:spLocks noChangeArrowheads="1"/>
          </p:cNvSpPr>
          <p:nvPr/>
        </p:nvSpPr>
        <p:spPr bwMode="auto">
          <a:xfrm>
            <a:off x="1117997" y="1546809"/>
            <a:ext cx="5829300" cy="2462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120000"/>
              </a:lnSpc>
              <a:spcBef>
                <a:spcPct val="0"/>
              </a:spcBef>
              <a:spcAft>
                <a:spcPct val="2000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0"/>
              </a:spcBef>
              <a:spcAft>
                <a:spcPct val="20000"/>
              </a:spcAft>
              <a:buClr>
                <a:srgbClr val="008000"/>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lnSpc>
                <a:spcPct val="120000"/>
              </a:lnSpc>
              <a:spcBef>
                <a:spcPct val="0"/>
              </a:spcBef>
              <a:spcAft>
                <a:spcPct val="20000"/>
              </a:spcAft>
              <a:buClr>
                <a:srgbClr val="FF3300"/>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0"/>
              </a:spcBef>
              <a:spcAft>
                <a:spcPct val="20000"/>
              </a:spcAft>
              <a:buClr>
                <a:srgbClr val="006666"/>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9pPr>
          </a:lstStyle>
          <a:p>
            <a:pPr marL="257175" indent="-257175" defTabSz="685800" eaLnBrk="1" hangingPunct="1">
              <a:buClr>
                <a:srgbClr val="3333CC"/>
              </a:buClr>
              <a:defRPr/>
            </a:pPr>
            <a:r>
              <a:rPr lang="zh-CN" altLang="en-US" sz="3600" b="1" kern="0" dirty="0">
                <a:solidFill>
                  <a:srgbClr val="FF0000"/>
                </a:solidFill>
                <a:latin typeface="隶书" panose="02010509060101010101" pitchFamily="49" charset="-122"/>
                <a:ea typeface="隶书" panose="02010509060101010101" pitchFamily="49" charset="-122"/>
              </a:rPr>
              <a:t>代入规则</a:t>
            </a:r>
          </a:p>
          <a:p>
            <a:pPr marL="557213" lvl="1" indent="-214313" defTabSz="685800" eaLnBrk="1" hangingPunct="1">
              <a:defRPr/>
            </a:pPr>
            <a:r>
              <a:rPr lang="zh-CN" altLang="en-US" sz="2400" b="1" kern="0" dirty="0">
                <a:solidFill>
                  <a:srgbClr val="000000"/>
                </a:solidFill>
                <a:latin typeface="宋体" panose="02010600030101010101" pitchFamily="2" charset="-122"/>
                <a:ea typeface="宋体"/>
              </a:rPr>
              <a:t>可用于推广基本定律和公式</a:t>
            </a:r>
            <a:endParaRPr lang="en-US" altLang="zh-CN" sz="2400" b="1" kern="0" dirty="0">
              <a:solidFill>
                <a:srgbClr val="000000"/>
              </a:solidFill>
              <a:latin typeface="宋体" panose="02010600030101010101" pitchFamily="2" charset="-122"/>
              <a:ea typeface="宋体"/>
            </a:endParaRPr>
          </a:p>
          <a:p>
            <a:pPr marL="257175" indent="-257175" defTabSz="685800" eaLnBrk="1" hangingPunct="1">
              <a:buClr>
                <a:srgbClr val="3333CC"/>
              </a:buClr>
              <a:defRPr/>
            </a:pPr>
            <a:r>
              <a:rPr lang="zh-CN" altLang="en-US" sz="3600" b="1" kern="0" dirty="0">
                <a:solidFill>
                  <a:srgbClr val="FF0000"/>
                </a:solidFill>
                <a:latin typeface="隶书" panose="02010509060101010101" pitchFamily="49" charset="-122"/>
                <a:ea typeface="隶书" panose="02010509060101010101" pitchFamily="49" charset="-122"/>
              </a:rPr>
              <a:t>对偶规则</a:t>
            </a:r>
          </a:p>
          <a:p>
            <a:pPr marL="557213" lvl="1" indent="-214313" defTabSz="685800" eaLnBrk="1" hangingPunct="1">
              <a:defRPr/>
            </a:pPr>
            <a:r>
              <a:rPr lang="zh-CN" altLang="en-US" sz="2400" b="1" kern="0" dirty="0">
                <a:solidFill>
                  <a:srgbClr val="000000"/>
                </a:solidFill>
                <a:latin typeface="宋体" panose="02010600030101010101" pitchFamily="2" charset="-122"/>
                <a:ea typeface="宋体"/>
              </a:rPr>
              <a:t>便于记忆基本定律和公式</a:t>
            </a:r>
            <a:endParaRPr lang="en-US" altLang="zh-CN" sz="2400" b="1" kern="0" dirty="0">
              <a:solidFill>
                <a:srgbClr val="000000"/>
              </a:solidFill>
              <a:latin typeface="宋体" panose="02010600030101010101" pitchFamily="2" charset="-122"/>
              <a:ea typeface="宋体"/>
            </a:endParaRPr>
          </a:p>
          <a:p>
            <a:pPr marL="257175" indent="-257175" defTabSz="685800" eaLnBrk="1" hangingPunct="1">
              <a:buClr>
                <a:srgbClr val="3333CC"/>
              </a:buClr>
              <a:defRPr/>
            </a:pPr>
            <a:r>
              <a:rPr lang="zh-CN" altLang="en-US" sz="3600" b="1" kern="0" dirty="0">
                <a:solidFill>
                  <a:srgbClr val="FF0000"/>
                </a:solidFill>
                <a:latin typeface="隶书" panose="02010509060101010101" pitchFamily="49" charset="-122"/>
                <a:ea typeface="隶书" panose="02010509060101010101" pitchFamily="49" charset="-122"/>
              </a:rPr>
              <a:t>反演规则</a:t>
            </a:r>
          </a:p>
          <a:p>
            <a:pPr marL="557213" lvl="1" indent="-214313" defTabSz="685800" eaLnBrk="1" hangingPunct="1">
              <a:defRPr/>
            </a:pPr>
            <a:r>
              <a:rPr lang="zh-CN" altLang="en-US" sz="2400" b="1" kern="0" dirty="0">
                <a:solidFill>
                  <a:srgbClr val="000000"/>
                </a:solidFill>
                <a:latin typeface="宋体" panose="02010600030101010101" pitchFamily="2" charset="-122"/>
                <a:ea typeface="宋体"/>
              </a:rPr>
              <a:t>用于求逻辑函数的反函数</a:t>
            </a:r>
            <a:endParaRPr lang="en-US" altLang="zh-CN" sz="2400" b="1" kern="0" dirty="0">
              <a:solidFill>
                <a:srgbClr val="000000"/>
              </a:solidFill>
              <a:latin typeface="宋体" panose="02010600030101010101" pitchFamily="2" charset="-122"/>
              <a:ea typeface="宋体"/>
            </a:endParaRPr>
          </a:p>
        </p:txBody>
      </p:sp>
      <p:sp>
        <p:nvSpPr>
          <p:cNvPr id="11" name="文本框 10">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smtClean="0"/>
              <a:t>2. </a:t>
            </a:r>
            <a:r>
              <a:rPr lang="zh-CN" altLang="en-US" sz="3200" b="1" dirty="0"/>
              <a:t>逻辑代数的</a:t>
            </a:r>
            <a:r>
              <a:rPr lang="zh-CN" altLang="en-US" sz="3200" b="1" dirty="0" smtClean="0"/>
              <a:t>基本规则</a:t>
            </a:r>
            <a:endParaRPr lang="en-US" altLang="zh-CN" sz="3200" b="1" dirty="0"/>
          </a:p>
        </p:txBody>
      </p:sp>
      <p:cxnSp>
        <p:nvCxnSpPr>
          <p:cNvPr id="13" name="直接连接符 12"/>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5" name="图片 14">
            <a:extLst>
              <a:ext uri="{FF2B5EF4-FFF2-40B4-BE49-F238E27FC236}">
                <a16:creationId xmlns:a16="http://schemas.microsoft.com/office/drawing/2014/main" xmlns="" id="{732DD48B-0048-401C-950A-66FCD0D964ED}"/>
              </a:ext>
            </a:extLst>
          </p:cNvPr>
          <p:cNvPicPr>
            <a:picLocks noChangeAspect="1"/>
          </p:cNvPicPr>
          <p:nvPr/>
        </p:nvPicPr>
        <p:blipFill>
          <a:blip r:embed="rId3"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2882843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 name="Object 0">
            <a:extLst>
              <a:ext uri="{FF2B5EF4-FFF2-40B4-BE49-F238E27FC236}">
                <a16:creationId xmlns:a16="http://schemas.microsoft.com/office/drawing/2014/main" xmlns="" id="{CBF565F7-F280-48B6-8CA8-FB9AE06A8C8A}"/>
              </a:ext>
            </a:extLst>
          </p:cNvPr>
          <p:cNvGraphicFramePr>
            <a:graphicFrameLocks noChangeAspect="1"/>
          </p:cNvGraphicFramePr>
          <p:nvPr>
            <p:extLst>
              <p:ext uri="{D42A27DB-BD31-4B8C-83A1-F6EECF244321}">
                <p14:modId xmlns:p14="http://schemas.microsoft.com/office/powerpoint/2010/main" xmlns="" val="1693865511"/>
              </p:ext>
            </p:extLst>
          </p:nvPr>
        </p:nvGraphicFramePr>
        <p:xfrm>
          <a:off x="2198235" y="3627257"/>
          <a:ext cx="2328863" cy="536575"/>
        </p:xfrm>
        <a:graphic>
          <a:graphicData uri="http://schemas.openxmlformats.org/presentationml/2006/ole">
            <p:oleObj spid="_x0000_s17852" name="公式" r:id="rId4" imgW="939600" imgH="215640" progId="">
              <p:embed/>
            </p:oleObj>
          </a:graphicData>
        </a:graphic>
      </p:graphicFrame>
      <p:sp>
        <p:nvSpPr>
          <p:cNvPr id="17" name="Text Box 4">
            <a:extLst>
              <a:ext uri="{FF2B5EF4-FFF2-40B4-BE49-F238E27FC236}">
                <a16:creationId xmlns:a16="http://schemas.microsoft.com/office/drawing/2014/main" xmlns="" id="{C8088C11-73FB-478F-99EA-0AFA1BAF65FE}"/>
              </a:ext>
            </a:extLst>
          </p:cNvPr>
          <p:cNvSpPr txBox="1">
            <a:spLocks noChangeArrowheads="1"/>
          </p:cNvSpPr>
          <p:nvPr/>
        </p:nvSpPr>
        <p:spPr bwMode="auto">
          <a:xfrm>
            <a:off x="430056" y="1455736"/>
            <a:ext cx="3714750" cy="559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10000"/>
              </a:spcAft>
              <a:buClr>
                <a:srgbClr val="3333CC"/>
              </a:buClr>
              <a:buFont typeface="Wingdings" panose="05000000000000000000" pitchFamily="2" charset="2"/>
              <a:buNone/>
            </a:pPr>
            <a:r>
              <a:rPr lang="en-US" altLang="zh-CN" sz="2800" b="1" dirty="0">
                <a:solidFill>
                  <a:srgbClr val="FF3300"/>
                </a:solidFill>
                <a:ea typeface="隶书" panose="02010509060101010101" pitchFamily="49" charset="-122"/>
              </a:rPr>
              <a:t>(1) </a:t>
            </a:r>
            <a:r>
              <a:rPr lang="zh-CN" altLang="en-US" sz="2800" b="1" dirty="0">
                <a:solidFill>
                  <a:srgbClr val="FF3300"/>
                </a:solidFill>
                <a:ea typeface="隶书" panose="02010509060101010101" pitchFamily="49" charset="-122"/>
              </a:rPr>
              <a:t>代入规则</a:t>
            </a:r>
          </a:p>
        </p:txBody>
      </p:sp>
      <p:sp>
        <p:nvSpPr>
          <p:cNvPr id="18" name="Text Box 5">
            <a:extLst>
              <a:ext uri="{FF2B5EF4-FFF2-40B4-BE49-F238E27FC236}">
                <a16:creationId xmlns:a16="http://schemas.microsoft.com/office/drawing/2014/main" xmlns="" id="{A710098A-4B07-4A90-BD37-2205A0A37169}"/>
              </a:ext>
            </a:extLst>
          </p:cNvPr>
          <p:cNvSpPr txBox="1">
            <a:spLocks noChangeArrowheads="1"/>
          </p:cNvSpPr>
          <p:nvPr/>
        </p:nvSpPr>
        <p:spPr bwMode="auto">
          <a:xfrm>
            <a:off x="763430" y="2256058"/>
            <a:ext cx="7718582" cy="9198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lgn="just" defTabSz="685800" fontAlgn="base">
              <a:spcBef>
                <a:spcPct val="0"/>
              </a:spcBef>
              <a:spcAft>
                <a:spcPct val="10000"/>
              </a:spcAft>
              <a:buClr>
                <a:srgbClr val="3333CC"/>
              </a:buClr>
              <a:buNone/>
              <a:defRPr/>
            </a:pPr>
            <a:r>
              <a:rPr lang="zh-CN" altLang="en-US" sz="2400" b="1" kern="0" dirty="0">
                <a:solidFill>
                  <a:srgbClr val="000000"/>
                </a:solidFill>
                <a:latin typeface="黑体" panose="02010609060101010101" pitchFamily="49" charset="-122"/>
                <a:ea typeface="黑体" panose="02010609060101010101" pitchFamily="49" charset="-122"/>
              </a:rPr>
              <a:t>在任何一个逻辑等式中，如果将等式两边的某一变量</a:t>
            </a:r>
            <a:r>
              <a:rPr lang="en-US" altLang="zh-CN" sz="2400" b="1" kern="0" dirty="0">
                <a:solidFill>
                  <a:srgbClr val="000000"/>
                </a:solidFill>
                <a:latin typeface="黑体" panose="02010609060101010101" pitchFamily="49" charset="-122"/>
                <a:ea typeface="黑体" panose="02010609060101010101" pitchFamily="49" charset="-122"/>
              </a:rPr>
              <a:t>X</a:t>
            </a:r>
            <a:r>
              <a:rPr lang="zh-CN" altLang="en-US" sz="2400" b="1" kern="0" dirty="0">
                <a:solidFill>
                  <a:srgbClr val="000000"/>
                </a:solidFill>
                <a:latin typeface="黑体" panose="02010609060101010101" pitchFamily="49" charset="-122"/>
                <a:ea typeface="黑体" panose="02010609060101010101" pitchFamily="49" charset="-122"/>
              </a:rPr>
              <a:t>，均代之以一个逻辑表达式，则此等式仍然成立</a:t>
            </a:r>
          </a:p>
        </p:txBody>
      </p:sp>
      <p:sp>
        <p:nvSpPr>
          <p:cNvPr id="19" name="Text Box 6">
            <a:extLst>
              <a:ext uri="{FF2B5EF4-FFF2-40B4-BE49-F238E27FC236}">
                <a16:creationId xmlns:a16="http://schemas.microsoft.com/office/drawing/2014/main" xmlns="" id="{B388C5DB-1B6C-4BF2-9961-90A7664D5CF5}"/>
              </a:ext>
            </a:extLst>
          </p:cNvPr>
          <p:cNvSpPr txBox="1">
            <a:spLocks noChangeArrowheads="1"/>
          </p:cNvSpPr>
          <p:nvPr/>
        </p:nvSpPr>
        <p:spPr bwMode="auto">
          <a:xfrm>
            <a:off x="1699548" y="6140749"/>
            <a:ext cx="637386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defTabSz="685800" fontAlgn="base">
              <a:lnSpc>
                <a:spcPct val="100000"/>
              </a:lnSpc>
              <a:spcBef>
                <a:spcPct val="0"/>
              </a:spcBef>
              <a:spcAft>
                <a:spcPct val="0"/>
              </a:spcAft>
              <a:buClrTx/>
              <a:buSzTx/>
              <a:buNone/>
              <a:defRPr/>
            </a:pPr>
            <a:r>
              <a:rPr lang="zh-CN" altLang="zh-CN" sz="2400" b="1" kern="0" dirty="0">
                <a:solidFill>
                  <a:srgbClr val="FF0000"/>
                </a:solidFill>
                <a:latin typeface="黑体" panose="02010609060101010101" pitchFamily="49" charset="-122"/>
                <a:ea typeface="黑体" panose="02010609060101010101" pitchFamily="49" charset="-122"/>
              </a:rPr>
              <a:t>采用代入规则, 可将反演律推广到多变量情况</a:t>
            </a:r>
            <a:endParaRPr lang="zh-CN" altLang="en-US" sz="2400" b="1" kern="0" dirty="0">
              <a:solidFill>
                <a:srgbClr val="FF0000"/>
              </a:solidFill>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smtClean="0"/>
              <a:t>2. </a:t>
            </a:r>
            <a:r>
              <a:rPr lang="zh-CN" altLang="en-US" sz="3200" b="1" dirty="0"/>
              <a:t>逻辑代数的</a:t>
            </a:r>
            <a:r>
              <a:rPr lang="zh-CN" altLang="en-US" sz="3200" b="1" dirty="0" smtClean="0"/>
              <a:t>基本规则</a:t>
            </a:r>
            <a:endParaRPr lang="en-US" altLang="zh-CN" sz="3200" b="1" dirty="0"/>
          </a:p>
        </p:txBody>
      </p:sp>
      <p:cxnSp>
        <p:nvCxnSpPr>
          <p:cNvPr id="14" name="直接连接符 13"/>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20" name="图片 19">
            <a:extLst>
              <a:ext uri="{FF2B5EF4-FFF2-40B4-BE49-F238E27FC236}">
                <a16:creationId xmlns:a16="http://schemas.microsoft.com/office/drawing/2014/main" xmlns="" id="{732DD48B-0048-401C-950A-66FCD0D964ED}"/>
              </a:ext>
            </a:extLst>
          </p:cNvPr>
          <p:cNvPicPr>
            <a:picLocks noChangeAspect="1"/>
          </p:cNvPicPr>
          <p:nvPr/>
        </p:nvPicPr>
        <p:blipFill>
          <a:blip r:embed="rId5" cstate="print"/>
          <a:stretch>
            <a:fillRect/>
          </a:stretch>
        </p:blipFill>
        <p:spPr>
          <a:xfrm>
            <a:off x="-12370" y="0"/>
            <a:ext cx="1435167" cy="619399"/>
          </a:xfrm>
          <a:prstGeom prst="rect">
            <a:avLst/>
          </a:prstGeom>
        </p:spPr>
      </p:pic>
      <p:graphicFrame>
        <p:nvGraphicFramePr>
          <p:cNvPr id="10" name="Object 0">
            <a:extLst>
              <a:ext uri="{FF2B5EF4-FFF2-40B4-BE49-F238E27FC236}">
                <a16:creationId xmlns:a16="http://schemas.microsoft.com/office/drawing/2014/main" xmlns="" id="{CBF565F7-F280-48B6-8CA8-FB9AE06A8C8A}"/>
              </a:ext>
            </a:extLst>
          </p:cNvPr>
          <p:cNvGraphicFramePr>
            <a:graphicFrameLocks noChangeAspect="1"/>
          </p:cNvGraphicFramePr>
          <p:nvPr>
            <p:extLst>
              <p:ext uri="{D42A27DB-BD31-4B8C-83A1-F6EECF244321}">
                <p14:modId xmlns:p14="http://schemas.microsoft.com/office/powerpoint/2010/main" xmlns="" val="377693693"/>
              </p:ext>
            </p:extLst>
          </p:nvPr>
        </p:nvGraphicFramePr>
        <p:xfrm>
          <a:off x="1805089" y="5366834"/>
          <a:ext cx="5822950" cy="600075"/>
        </p:xfrm>
        <a:graphic>
          <a:graphicData uri="http://schemas.openxmlformats.org/presentationml/2006/ole">
            <p:oleObj spid="_x0000_s17853" name="公式" r:id="rId6" imgW="2349360" imgH="241200" progId="">
              <p:embed/>
            </p:oleObj>
          </a:graphicData>
        </a:graphic>
      </p:graphicFrame>
      <p:grpSp>
        <p:nvGrpSpPr>
          <p:cNvPr id="11" name="Group 16"/>
          <p:cNvGrpSpPr>
            <a:grpSpLocks/>
          </p:cNvGrpSpPr>
          <p:nvPr/>
        </p:nvGrpSpPr>
        <p:grpSpPr bwMode="auto">
          <a:xfrm>
            <a:off x="3008820" y="4311345"/>
            <a:ext cx="2682691" cy="685800"/>
            <a:chOff x="1749" y="1993"/>
            <a:chExt cx="1483" cy="432"/>
          </a:xfrm>
        </p:grpSpPr>
        <p:sp>
          <p:nvSpPr>
            <p:cNvPr id="12" name="AutoShape 17" descr="羊皮纸"/>
            <p:cNvSpPr>
              <a:spLocks noChangeArrowheads="1"/>
            </p:cNvSpPr>
            <p:nvPr/>
          </p:nvSpPr>
          <p:spPr bwMode="auto">
            <a:xfrm>
              <a:off x="1816" y="1993"/>
              <a:ext cx="1350" cy="432"/>
            </a:xfrm>
            <a:prstGeom prst="wedgeRoundRectCallout">
              <a:avLst>
                <a:gd name="adj1" fmla="val -83311"/>
                <a:gd name="adj2" fmla="val -80187"/>
                <a:gd name="adj3" fmla="val 16667"/>
              </a:avLst>
            </a:prstGeom>
            <a:solidFill>
              <a:srgbClr val="0000FF"/>
            </a:solidFill>
            <a:ln w="9525">
              <a:noFill/>
              <a:miter lim="800000"/>
              <a:headEnd/>
              <a:tailEnd/>
            </a:ln>
          </p:spPr>
          <p:txBody>
            <a:bodyPr wrap="none" anchor="ctr"/>
            <a:lstStyle/>
            <a:p>
              <a:pPr algn="ctr"/>
              <a:endParaRPr kumimoji="1" lang="zh-CN" altLang="zh-CN" sz="4400">
                <a:solidFill>
                  <a:schemeClr val="tx2"/>
                </a:solidFill>
                <a:latin typeface="Times New Roman" pitchFamily="18" charset="0"/>
              </a:endParaRPr>
            </a:p>
          </p:txBody>
        </p:sp>
        <p:sp>
          <p:nvSpPr>
            <p:cNvPr id="21" name="Text Box 18"/>
            <p:cNvSpPr txBox="1">
              <a:spLocks noChangeArrowheads="1"/>
            </p:cNvSpPr>
            <p:nvPr/>
          </p:nvSpPr>
          <p:spPr bwMode="auto">
            <a:xfrm>
              <a:off x="1749" y="2050"/>
              <a:ext cx="1483" cy="291"/>
            </a:xfrm>
            <a:prstGeom prst="rect">
              <a:avLst/>
            </a:prstGeom>
            <a:noFill/>
            <a:ln w="9525">
              <a:noFill/>
              <a:miter lim="800000"/>
              <a:headEnd/>
              <a:tailEnd/>
            </a:ln>
          </p:spPr>
          <p:txBody>
            <a:bodyPr wrap="none" anchor="ctr">
              <a:spAutoFit/>
            </a:bodyPr>
            <a:lstStyle/>
            <a:p>
              <a:pPr algn="ctr"/>
              <a:r>
                <a:rPr kumimoji="1" lang="zh-CN" altLang="en-US" sz="2400" b="1" dirty="0" smtClean="0">
                  <a:solidFill>
                    <a:srgbClr val="FFFF00"/>
                  </a:solidFill>
                  <a:latin typeface="黑体" panose="02010609060101010101" pitchFamily="49" charset="-122"/>
                  <a:ea typeface="黑体" panose="02010609060101010101" pitchFamily="49" charset="-122"/>
                </a:rPr>
                <a:t>用（</a:t>
              </a:r>
              <a:r>
                <a:rPr kumimoji="1" lang="en-US" altLang="zh-CN" sz="2400" b="1" dirty="0" smtClean="0">
                  <a:solidFill>
                    <a:srgbClr val="FFFF00"/>
                  </a:solidFill>
                  <a:latin typeface="黑体" panose="02010609060101010101" pitchFamily="49" charset="-122"/>
                  <a:ea typeface="黑体" panose="02010609060101010101" pitchFamily="49" charset="-122"/>
                </a:rPr>
                <a:t>A+B</a:t>
              </a:r>
              <a:r>
                <a:rPr kumimoji="1" lang="zh-CN" altLang="en-US" sz="2400" b="1" dirty="0" smtClean="0">
                  <a:solidFill>
                    <a:srgbClr val="FFFF00"/>
                  </a:solidFill>
                  <a:latin typeface="黑体" panose="02010609060101010101" pitchFamily="49" charset="-122"/>
                  <a:ea typeface="黑体" panose="02010609060101010101" pitchFamily="49" charset="-122"/>
                </a:rPr>
                <a:t>）替代</a:t>
              </a:r>
              <a:r>
                <a:rPr kumimoji="1" lang="en-US" altLang="zh-CN" sz="2400" b="1" dirty="0">
                  <a:solidFill>
                    <a:srgbClr val="FFFF00"/>
                  </a:solidFill>
                  <a:latin typeface="黑体" panose="02010609060101010101" pitchFamily="49" charset="-122"/>
                  <a:ea typeface="黑体" panose="02010609060101010101" pitchFamily="49" charset="-122"/>
                </a:rPr>
                <a:t>A</a:t>
              </a:r>
              <a:endParaRPr kumimoji="1" lang="en-US" altLang="zh-CN" sz="2400" dirty="0">
                <a:solidFill>
                  <a:srgbClr val="FFFF00"/>
                </a:solidFill>
                <a:latin typeface="黑体" panose="02010609060101010101" pitchFamily="49" charset="-122"/>
                <a:ea typeface="黑体" panose="02010609060101010101" pitchFamily="49" charset="-122"/>
              </a:endParaRPr>
            </a:p>
          </p:txBody>
        </p:sp>
      </p:grpSp>
      <p:sp>
        <p:nvSpPr>
          <p:cNvPr id="2" name="文本框 1"/>
          <p:cNvSpPr txBox="1"/>
          <p:nvPr/>
        </p:nvSpPr>
        <p:spPr>
          <a:xfrm>
            <a:off x="909234" y="3627257"/>
            <a:ext cx="852407" cy="461665"/>
          </a:xfrm>
          <a:prstGeom prst="rect">
            <a:avLst/>
          </a:prstGeom>
          <a:noFill/>
        </p:spPr>
        <p:txBody>
          <a:bodyPr wrap="square" rtlCol="0">
            <a:spAutoFit/>
          </a:bodyPr>
          <a:lstStyle/>
          <a:p>
            <a:r>
              <a:rPr lang="zh-CN" altLang="en-US" sz="2400" b="1" dirty="0" smtClean="0"/>
              <a:t>例如：</a:t>
            </a:r>
            <a:endParaRPr lang="zh-CN" altLang="en-US" sz="2400" b="1" dirty="0"/>
          </a:p>
        </p:txBody>
      </p:sp>
    </p:spTree>
    <p:extLst>
      <p:ext uri="{BB962C8B-B14F-4D97-AF65-F5344CB8AC3E}">
        <p14:creationId xmlns:p14="http://schemas.microsoft.com/office/powerpoint/2010/main" xmlns="" val="190940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Text Box 3">
            <a:extLst>
              <a:ext uri="{FF2B5EF4-FFF2-40B4-BE49-F238E27FC236}">
                <a16:creationId xmlns:a16="http://schemas.microsoft.com/office/drawing/2014/main" xmlns="" id="{C49BD581-9BCE-42B1-8EC5-1589E8D589EA}"/>
              </a:ext>
            </a:extLst>
          </p:cNvPr>
          <p:cNvSpPr txBox="1">
            <a:spLocks noChangeArrowheads="1"/>
          </p:cNvSpPr>
          <p:nvPr/>
        </p:nvSpPr>
        <p:spPr bwMode="auto">
          <a:xfrm>
            <a:off x="653667" y="1398358"/>
            <a:ext cx="3714750" cy="559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10000"/>
              </a:spcAft>
              <a:buClr>
                <a:srgbClr val="3333CC"/>
              </a:buClr>
              <a:buFont typeface="Wingdings" panose="05000000000000000000" pitchFamily="2" charset="2"/>
              <a:buNone/>
            </a:pPr>
            <a:r>
              <a:rPr lang="en-US" altLang="zh-CN" sz="2800" b="1" dirty="0">
                <a:solidFill>
                  <a:srgbClr val="FF3300"/>
                </a:solidFill>
                <a:ea typeface="隶书" panose="02010509060101010101" pitchFamily="49" charset="-122"/>
              </a:rPr>
              <a:t>(2) </a:t>
            </a:r>
            <a:r>
              <a:rPr lang="zh-CN" altLang="en-US" sz="2800" b="1" dirty="0">
                <a:solidFill>
                  <a:srgbClr val="FF3300"/>
                </a:solidFill>
                <a:ea typeface="隶书" panose="02010509060101010101" pitchFamily="49" charset="-122"/>
              </a:rPr>
              <a:t>对偶规则</a:t>
            </a:r>
          </a:p>
        </p:txBody>
      </p:sp>
      <p:sp>
        <p:nvSpPr>
          <p:cNvPr id="32" name="Text Box 4">
            <a:extLst>
              <a:ext uri="{FF2B5EF4-FFF2-40B4-BE49-F238E27FC236}">
                <a16:creationId xmlns:a16="http://schemas.microsoft.com/office/drawing/2014/main" xmlns="" id="{4759EBD3-8879-4C5A-881F-DCF46D0AAEF2}"/>
              </a:ext>
            </a:extLst>
          </p:cNvPr>
          <p:cNvSpPr txBox="1">
            <a:spLocks noChangeArrowheads="1"/>
          </p:cNvSpPr>
          <p:nvPr/>
        </p:nvSpPr>
        <p:spPr bwMode="auto">
          <a:xfrm>
            <a:off x="653667" y="2141302"/>
            <a:ext cx="7776895" cy="9787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defTabSz="685800" fontAlgn="base">
              <a:spcBef>
                <a:spcPct val="0"/>
              </a:spcBef>
              <a:spcAft>
                <a:spcPct val="10000"/>
              </a:spcAft>
              <a:buClr>
                <a:srgbClr val="3333CC"/>
              </a:buClr>
              <a:buNone/>
              <a:defRPr/>
            </a:pPr>
            <a:r>
              <a:rPr lang="zh-CN" altLang="en-US" sz="2400" b="1" kern="0" dirty="0">
                <a:solidFill>
                  <a:srgbClr val="000000"/>
                </a:solidFill>
                <a:latin typeface="黑体" panose="02010609060101010101" pitchFamily="49" charset="-122"/>
                <a:ea typeface="黑体" panose="02010609060101010101" pitchFamily="49" charset="-122"/>
              </a:rPr>
              <a:t>将逻辑函数 </a:t>
            </a:r>
            <a:r>
              <a:rPr lang="en-US" altLang="zh-CN" sz="2400" b="1" kern="0" dirty="0">
                <a:solidFill>
                  <a:srgbClr val="000000"/>
                </a:solidFill>
                <a:latin typeface="黑体" panose="02010609060101010101" pitchFamily="49" charset="-122"/>
                <a:ea typeface="黑体" panose="02010609060101010101" pitchFamily="49" charset="-122"/>
              </a:rPr>
              <a:t>F </a:t>
            </a:r>
            <a:r>
              <a:rPr lang="zh-CN" altLang="en-US" sz="2400" b="1" kern="0" dirty="0">
                <a:solidFill>
                  <a:srgbClr val="000000"/>
                </a:solidFill>
                <a:latin typeface="黑体" panose="02010609060101010101" pitchFamily="49" charset="-122"/>
                <a:ea typeface="黑体" panose="02010609060101010101" pitchFamily="49" charset="-122"/>
              </a:rPr>
              <a:t>中的 </a:t>
            </a:r>
            <a:r>
              <a:rPr lang="zh-CN" altLang="en-US" sz="2400" b="1" kern="0" dirty="0">
                <a:solidFill>
                  <a:srgbClr val="FF0000"/>
                </a:solidFill>
                <a:latin typeface="黑体" panose="02010609060101010101" pitchFamily="49" charset="-122"/>
                <a:ea typeface="黑体" panose="02010609060101010101" pitchFamily="49" charset="-122"/>
              </a:rPr>
              <a:t>“</a:t>
            </a:r>
            <a:r>
              <a:rPr lang="zh-CN" altLang="en-US" sz="2400" b="1" kern="0"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kern="0" dirty="0">
                <a:solidFill>
                  <a:srgbClr val="FF0000"/>
                </a:solidFill>
                <a:latin typeface="黑体" panose="02010609060101010101" pitchFamily="49" charset="-122"/>
                <a:ea typeface="黑体" panose="02010609060101010101" pitchFamily="49" charset="-122"/>
              </a:rPr>
              <a:t>”</a:t>
            </a:r>
            <a:r>
              <a:rPr lang="zh-CN" altLang="en-US" sz="2400" b="1" kern="0"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kern="0" dirty="0">
                <a:solidFill>
                  <a:srgbClr val="FF0000"/>
                </a:solidFill>
                <a:latin typeface="黑体" panose="02010609060101010101" pitchFamily="49" charset="-122"/>
                <a:ea typeface="黑体" panose="02010609060101010101" pitchFamily="49" charset="-122"/>
              </a:rPr>
              <a:t>“＋”，“</a:t>
            </a:r>
            <a:r>
              <a:rPr lang="en-US" altLang="zh-CN" sz="2400" b="1" kern="0" dirty="0">
                <a:solidFill>
                  <a:srgbClr val="FF0000"/>
                </a:solidFill>
                <a:latin typeface="黑体" panose="02010609060101010101" pitchFamily="49" charset="-122"/>
                <a:ea typeface="黑体" panose="02010609060101010101" pitchFamily="49" charset="-122"/>
              </a:rPr>
              <a:t>0”</a:t>
            </a:r>
            <a:r>
              <a:rPr lang="en-US" altLang="zh-CN" sz="2400" b="1" kern="0"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kern="0" dirty="0">
                <a:solidFill>
                  <a:srgbClr val="FF0000"/>
                </a:solidFill>
                <a:latin typeface="黑体" panose="02010609060101010101" pitchFamily="49" charset="-122"/>
                <a:ea typeface="黑体" panose="02010609060101010101" pitchFamily="49" charset="-122"/>
              </a:rPr>
              <a:t>“1</a:t>
            </a:r>
            <a:r>
              <a:rPr lang="en-US" altLang="zh-CN" sz="2400" b="1" kern="0" dirty="0" smtClean="0">
                <a:solidFill>
                  <a:srgbClr val="FF0000"/>
                </a:solidFill>
                <a:latin typeface="黑体" panose="02010609060101010101" pitchFamily="49" charset="-122"/>
                <a:ea typeface="黑体" panose="02010609060101010101" pitchFamily="49" charset="-122"/>
              </a:rPr>
              <a:t>”</a:t>
            </a:r>
            <a:r>
              <a:rPr lang="zh-CN" altLang="en-US" sz="2400" b="1" kern="0" dirty="0" smtClean="0">
                <a:solidFill>
                  <a:srgbClr val="000000"/>
                </a:solidFill>
                <a:latin typeface="黑体" panose="02010609060101010101" pitchFamily="49" charset="-122"/>
                <a:ea typeface="黑体" panose="02010609060101010101" pitchFamily="49" charset="-122"/>
              </a:rPr>
              <a:t>得 </a:t>
            </a:r>
            <a:r>
              <a:rPr lang="en-US" altLang="zh-CN" sz="2400" b="1" kern="0" dirty="0" smtClean="0">
                <a:solidFill>
                  <a:srgbClr val="0000FF"/>
                </a:solidFill>
                <a:latin typeface="黑体" panose="02010609060101010101" pitchFamily="49" charset="-122"/>
                <a:ea typeface="黑体" panose="02010609060101010101" pitchFamily="49" charset="-122"/>
              </a:rPr>
              <a:t>F</a:t>
            </a:r>
            <a:r>
              <a:rPr lang="en-US" altLang="zh-CN" sz="2400" b="1" kern="0" baseline="30000" dirty="0">
                <a:solidFill>
                  <a:srgbClr val="0000FF"/>
                </a:solidFill>
                <a:latin typeface="黑体" panose="02010609060101010101" pitchFamily="49" charset="-122"/>
                <a:ea typeface="黑体" panose="02010609060101010101" pitchFamily="49" charset="-122"/>
                <a:sym typeface="Symbol" panose="05050102010706020507" pitchFamily="18" charset="2"/>
              </a:rPr>
              <a:t>*</a:t>
            </a:r>
            <a:r>
              <a:rPr lang="en-US" altLang="zh-CN" sz="2400" b="1" kern="0" dirty="0">
                <a:solidFill>
                  <a:srgbClr val="000000"/>
                </a:solidFill>
                <a:latin typeface="黑体" panose="02010609060101010101" pitchFamily="49" charset="-122"/>
                <a:ea typeface="黑体" panose="02010609060101010101" pitchFamily="49" charset="-122"/>
                <a:sym typeface="Times New Roman" panose="02020603050405020304" pitchFamily="18" charset="0"/>
              </a:rPr>
              <a:t>,</a:t>
            </a:r>
            <a:r>
              <a:rPr lang="zh-CN" altLang="en-US" sz="2400" b="1" kern="0" dirty="0">
                <a:solidFill>
                  <a:srgbClr val="000000"/>
                </a:solidFill>
                <a:latin typeface="黑体" panose="02010609060101010101" pitchFamily="49" charset="-122"/>
                <a:ea typeface="黑体" panose="02010609060101010101" pitchFamily="49" charset="-122"/>
                <a:sym typeface="Times New Roman" panose="02020603050405020304" pitchFamily="18" charset="0"/>
              </a:rPr>
              <a:t>称</a:t>
            </a:r>
            <a:r>
              <a:rPr lang="zh-CN" altLang="zh-CN" sz="2400" b="1" kern="0" dirty="0">
                <a:solidFill>
                  <a:srgbClr val="000000"/>
                </a:solidFill>
                <a:latin typeface="黑体" panose="02010609060101010101" pitchFamily="49" charset="-122"/>
                <a:ea typeface="黑体" panose="02010609060101010101" pitchFamily="49" charset="-122"/>
                <a:sym typeface="Times New Roman" panose="02020603050405020304" pitchFamily="18" charset="0"/>
              </a:rPr>
              <a:t>为</a:t>
            </a:r>
            <a:r>
              <a:rPr lang="en-US" altLang="zh-CN" sz="2400" b="1" kern="0" dirty="0">
                <a:solidFill>
                  <a:srgbClr val="000000"/>
                </a:solidFill>
                <a:latin typeface="黑体" panose="02010609060101010101" pitchFamily="49" charset="-122"/>
                <a:ea typeface="黑体" panose="02010609060101010101" pitchFamily="49" charset="-122"/>
                <a:sym typeface="Times New Roman" panose="02020603050405020304" pitchFamily="18" charset="0"/>
              </a:rPr>
              <a:t>F</a:t>
            </a:r>
            <a:r>
              <a:rPr lang="zh-CN" altLang="zh-CN" sz="2400" b="1" kern="0" dirty="0">
                <a:solidFill>
                  <a:srgbClr val="000000"/>
                </a:solidFill>
                <a:latin typeface="黑体" panose="02010609060101010101" pitchFamily="49" charset="-122"/>
                <a:ea typeface="黑体" panose="02010609060101010101" pitchFamily="49" charset="-122"/>
                <a:sym typeface="Times New Roman" panose="02020603050405020304" pitchFamily="18" charset="0"/>
              </a:rPr>
              <a:t>的对偶式</a:t>
            </a:r>
            <a:endParaRPr lang="en-US" altLang="zh-CN" sz="2400" b="1" kern="0" dirty="0">
              <a:solidFill>
                <a:srgbClr val="000000"/>
              </a:solidFill>
              <a:latin typeface="黑体" panose="02010609060101010101" pitchFamily="49" charset="-122"/>
              <a:ea typeface="黑体" panose="02010609060101010101" pitchFamily="49" charset="-122"/>
              <a:sym typeface="Times New Roman" panose="02020603050405020304" pitchFamily="18" charset="0"/>
            </a:endParaRPr>
          </a:p>
        </p:txBody>
      </p:sp>
      <p:sp>
        <p:nvSpPr>
          <p:cNvPr id="33" name="Text Box 5">
            <a:extLst>
              <a:ext uri="{FF2B5EF4-FFF2-40B4-BE49-F238E27FC236}">
                <a16:creationId xmlns:a16="http://schemas.microsoft.com/office/drawing/2014/main" xmlns="" id="{DD6F89F0-61DC-4899-AA1C-CDD029CBF108}"/>
              </a:ext>
            </a:extLst>
          </p:cNvPr>
          <p:cNvSpPr txBox="1">
            <a:spLocks noChangeArrowheads="1"/>
          </p:cNvSpPr>
          <p:nvPr/>
        </p:nvSpPr>
        <p:spPr bwMode="auto">
          <a:xfrm>
            <a:off x="653667" y="5816999"/>
            <a:ext cx="3801041" cy="4766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lvl="0" fontAlgn="base">
              <a:spcBef>
                <a:spcPct val="0"/>
              </a:spcBef>
              <a:buClrTx/>
              <a:buSzTx/>
              <a:buNone/>
              <a:defRPr/>
            </a:pPr>
            <a:r>
              <a:rPr lang="zh-CN" altLang="en-US" sz="2400" b="1" kern="0" dirty="0">
                <a:solidFill>
                  <a:srgbClr val="FF33CC"/>
                </a:solidFill>
                <a:latin typeface="黑体" panose="02010609060101010101" pitchFamily="49" charset="-122"/>
                <a:ea typeface="黑体" panose="02010609060101010101" pitchFamily="49" charset="-122"/>
              </a:rPr>
              <a:t>推论：若 </a:t>
            </a:r>
            <a:r>
              <a:rPr lang="en-US" altLang="zh-CN" sz="2400" b="1" kern="0" dirty="0">
                <a:solidFill>
                  <a:srgbClr val="FF33CC"/>
                </a:solidFill>
                <a:latin typeface="黑体" panose="02010609060101010101" pitchFamily="49" charset="-122"/>
                <a:ea typeface="黑体" panose="02010609060101010101" pitchFamily="49" charset="-122"/>
              </a:rPr>
              <a:t>F</a:t>
            </a:r>
            <a:r>
              <a:rPr lang="zh-CN" altLang="en-US" sz="2400" b="1" kern="0" dirty="0">
                <a:solidFill>
                  <a:srgbClr val="FF33CC"/>
                </a:solidFill>
                <a:latin typeface="黑体" panose="02010609060101010101" pitchFamily="49" charset="-122"/>
                <a:ea typeface="黑体" panose="02010609060101010101" pitchFamily="49" charset="-122"/>
              </a:rPr>
              <a:t>＝</a:t>
            </a:r>
            <a:r>
              <a:rPr lang="en-US" altLang="zh-CN" sz="2400" b="1" kern="0" dirty="0">
                <a:solidFill>
                  <a:srgbClr val="FF33CC"/>
                </a:solidFill>
                <a:latin typeface="黑体" panose="02010609060101010101" pitchFamily="49" charset="-122"/>
                <a:ea typeface="黑体" panose="02010609060101010101" pitchFamily="49" charset="-122"/>
              </a:rPr>
              <a:t>G</a:t>
            </a:r>
            <a:r>
              <a:rPr lang="zh-CN" altLang="en-US" sz="2400" b="1" kern="0" dirty="0">
                <a:solidFill>
                  <a:srgbClr val="FF33CC"/>
                </a:solidFill>
                <a:latin typeface="黑体" panose="02010609060101010101" pitchFamily="49" charset="-122"/>
                <a:ea typeface="黑体" panose="02010609060101010101" pitchFamily="49" charset="-122"/>
              </a:rPr>
              <a:t>，则 </a:t>
            </a:r>
            <a:r>
              <a:rPr lang="en-US" altLang="zh-CN" sz="2400" b="1" kern="0" dirty="0">
                <a:solidFill>
                  <a:srgbClr val="FF33CC"/>
                </a:solidFill>
                <a:latin typeface="黑体" panose="02010609060101010101" pitchFamily="49" charset="-122"/>
                <a:ea typeface="黑体" panose="02010609060101010101" pitchFamily="49" charset="-122"/>
              </a:rPr>
              <a:t>F</a:t>
            </a:r>
            <a:r>
              <a:rPr lang="en-US" altLang="zh-CN" sz="2400" b="1" kern="0" baseline="30000" dirty="0">
                <a:solidFill>
                  <a:srgbClr val="FF33CC"/>
                </a:solidFill>
                <a:latin typeface="黑体" panose="02010609060101010101" pitchFamily="49" charset="-122"/>
                <a:ea typeface="黑体" panose="02010609060101010101" pitchFamily="49" charset="-122"/>
                <a:sym typeface="Symbol" panose="05050102010706020507" pitchFamily="18" charset="2"/>
              </a:rPr>
              <a:t>*</a:t>
            </a:r>
            <a:r>
              <a:rPr lang="zh-CN" altLang="en-US" sz="2400" b="1" kern="0" dirty="0">
                <a:solidFill>
                  <a:srgbClr val="FF33CC"/>
                </a:solidFill>
                <a:latin typeface="黑体" panose="02010609060101010101" pitchFamily="49" charset="-122"/>
                <a:ea typeface="黑体" panose="02010609060101010101" pitchFamily="49" charset="-122"/>
              </a:rPr>
              <a:t>＝</a:t>
            </a:r>
            <a:r>
              <a:rPr lang="en-US" altLang="zh-CN" sz="2400" b="1" kern="0" dirty="0">
                <a:solidFill>
                  <a:srgbClr val="FF33CC"/>
                </a:solidFill>
                <a:latin typeface="黑体" panose="02010609060101010101" pitchFamily="49" charset="-122"/>
                <a:ea typeface="黑体" panose="02010609060101010101" pitchFamily="49" charset="-122"/>
              </a:rPr>
              <a:t>G</a:t>
            </a:r>
            <a:r>
              <a:rPr lang="en-US" altLang="zh-CN" sz="2400" b="1" kern="0" baseline="30000" dirty="0">
                <a:solidFill>
                  <a:srgbClr val="FF33CC"/>
                </a:solidFill>
                <a:latin typeface="黑体" panose="02010609060101010101" pitchFamily="49" charset="-122"/>
                <a:ea typeface="黑体" panose="02010609060101010101" pitchFamily="49" charset="-122"/>
                <a:sym typeface="Symbol" panose="05050102010706020507" pitchFamily="18" charset="2"/>
              </a:rPr>
              <a:t>*</a:t>
            </a:r>
            <a:endParaRPr lang="en-US" altLang="zh-CN" sz="2400" b="1" kern="0" dirty="0">
              <a:solidFill>
                <a:srgbClr val="FF33CC"/>
              </a:solidFill>
              <a:latin typeface="黑体" panose="02010609060101010101" pitchFamily="49" charset="-122"/>
              <a:ea typeface="黑体" panose="02010609060101010101" pitchFamily="49" charset="-122"/>
              <a:sym typeface="Times New Roman" panose="02020603050405020304" pitchFamily="18" charset="0"/>
            </a:endParaRPr>
          </a:p>
        </p:txBody>
      </p:sp>
      <p:grpSp>
        <p:nvGrpSpPr>
          <p:cNvPr id="34" name="Group 6">
            <a:extLst>
              <a:ext uri="{FF2B5EF4-FFF2-40B4-BE49-F238E27FC236}">
                <a16:creationId xmlns:a16="http://schemas.microsoft.com/office/drawing/2014/main" xmlns="" id="{9ED78016-F8A2-4F25-BB2D-CE5911123F41}"/>
              </a:ext>
            </a:extLst>
          </p:cNvPr>
          <p:cNvGrpSpPr>
            <a:grpSpLocks/>
          </p:cNvGrpSpPr>
          <p:nvPr/>
        </p:nvGrpSpPr>
        <p:grpSpPr bwMode="auto">
          <a:xfrm>
            <a:off x="1764895" y="3340857"/>
            <a:ext cx="4723514" cy="1174460"/>
            <a:chOff x="841" y="1788"/>
            <a:chExt cx="2845" cy="650"/>
          </a:xfrm>
        </p:grpSpPr>
        <p:graphicFrame>
          <p:nvGraphicFramePr>
            <p:cNvPr id="35" name="Object 0">
              <a:extLst>
                <a:ext uri="{FF2B5EF4-FFF2-40B4-BE49-F238E27FC236}">
                  <a16:creationId xmlns:a16="http://schemas.microsoft.com/office/drawing/2014/main" xmlns="" id="{EB227389-D272-4677-AF53-6F9D8D29C550}"/>
                </a:ext>
              </a:extLst>
            </p:cNvPr>
            <p:cNvGraphicFramePr>
              <a:graphicFrameLocks noChangeAspect="1"/>
            </p:cNvGraphicFramePr>
            <p:nvPr>
              <p:extLst>
                <p:ext uri="{D42A27DB-BD31-4B8C-83A1-F6EECF244321}">
                  <p14:modId xmlns:p14="http://schemas.microsoft.com/office/powerpoint/2010/main" xmlns="" val="2830406066"/>
                </p:ext>
              </p:extLst>
            </p:nvPr>
          </p:nvGraphicFramePr>
          <p:xfrm>
            <a:off x="2036" y="1808"/>
            <a:ext cx="1650" cy="630"/>
          </p:xfrm>
          <a:graphic>
            <a:graphicData uri="http://schemas.openxmlformats.org/presentationml/2006/ole">
              <p:oleObj spid="_x0000_s18852" name="Equation" r:id="rId4" imgW="1333440" imgH="507960" progId="Equation.DSMT4">
                <p:embed/>
              </p:oleObj>
            </a:graphicData>
          </a:graphic>
        </p:graphicFrame>
        <p:sp>
          <p:nvSpPr>
            <p:cNvPr id="36" name="Text Box 8">
              <a:extLst>
                <a:ext uri="{FF2B5EF4-FFF2-40B4-BE49-F238E27FC236}">
                  <a16:creationId xmlns:a16="http://schemas.microsoft.com/office/drawing/2014/main" xmlns="" id="{FA490D63-5586-46E1-AC9A-FD81B6F49678}"/>
                </a:ext>
              </a:extLst>
            </p:cNvPr>
            <p:cNvSpPr txBox="1">
              <a:spLocks noChangeArrowheads="1"/>
            </p:cNvSpPr>
            <p:nvPr/>
          </p:nvSpPr>
          <p:spPr bwMode="auto">
            <a:xfrm>
              <a:off x="841" y="1788"/>
              <a:ext cx="950" cy="6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defTabSz="685800" fontAlgn="base">
                <a:lnSpc>
                  <a:spcPct val="150000"/>
                </a:lnSpc>
                <a:spcBef>
                  <a:spcPct val="0"/>
                </a:spcBef>
                <a:spcAft>
                  <a:spcPct val="0"/>
                </a:spcAft>
                <a:buClrTx/>
                <a:buSzTx/>
                <a:buNone/>
                <a:defRPr/>
              </a:pPr>
              <a:r>
                <a:rPr lang="zh-CN" altLang="en-US" sz="2400" b="1" kern="0" dirty="0">
                  <a:solidFill>
                    <a:srgbClr val="000000"/>
                  </a:solidFill>
                  <a:latin typeface="宋体" panose="02010600030101010101" pitchFamily="2" charset="-122"/>
                </a:rPr>
                <a:t>逻辑函数</a:t>
              </a:r>
              <a:r>
                <a:rPr lang="en-US" altLang="zh-CN" sz="2400" b="1" kern="0" dirty="0">
                  <a:solidFill>
                    <a:srgbClr val="000000"/>
                  </a:solidFill>
                  <a:latin typeface="宋体" panose="02010600030101010101" pitchFamily="2" charset="-122"/>
                </a:rPr>
                <a:t>:</a:t>
              </a:r>
            </a:p>
            <a:p>
              <a:pPr defTabSz="685800" fontAlgn="base">
                <a:lnSpc>
                  <a:spcPct val="150000"/>
                </a:lnSpc>
                <a:spcBef>
                  <a:spcPct val="0"/>
                </a:spcBef>
                <a:spcAft>
                  <a:spcPct val="0"/>
                </a:spcAft>
                <a:buClrTx/>
                <a:buSzTx/>
                <a:buNone/>
                <a:defRPr/>
              </a:pPr>
              <a:r>
                <a:rPr lang="zh-CN" altLang="en-US" sz="2400" b="1" kern="0" dirty="0">
                  <a:solidFill>
                    <a:srgbClr val="000000"/>
                  </a:solidFill>
                  <a:latin typeface="宋体" panose="02010600030101010101" pitchFamily="2" charset="-122"/>
                </a:rPr>
                <a:t>对偶函数</a:t>
              </a:r>
              <a:r>
                <a:rPr lang="en-US" altLang="zh-CN" sz="2400" b="1" kern="0" dirty="0">
                  <a:solidFill>
                    <a:srgbClr val="000000"/>
                  </a:solidFill>
                  <a:latin typeface="宋体" panose="02010600030101010101" pitchFamily="2" charset="-122"/>
                </a:rPr>
                <a:t>:</a:t>
              </a:r>
            </a:p>
          </p:txBody>
        </p:sp>
      </p:grpSp>
      <p:sp>
        <p:nvSpPr>
          <p:cNvPr id="37" name="Text Box 9">
            <a:extLst>
              <a:ext uri="{FF2B5EF4-FFF2-40B4-BE49-F238E27FC236}">
                <a16:creationId xmlns:a16="http://schemas.microsoft.com/office/drawing/2014/main" xmlns="" id="{929FB6CD-CC6A-49D6-9C53-AC85A88930A0}"/>
              </a:ext>
            </a:extLst>
          </p:cNvPr>
          <p:cNvSpPr txBox="1">
            <a:spLocks noChangeArrowheads="1"/>
          </p:cNvSpPr>
          <p:nvPr/>
        </p:nvSpPr>
        <p:spPr bwMode="auto">
          <a:xfrm>
            <a:off x="653667" y="5170057"/>
            <a:ext cx="482536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zh-CN"/>
            </a:defPPr>
            <a:lvl1pPr marR="0" lvl="0" indent="0" fontAlgn="base">
              <a:lnSpc>
                <a:spcPct val="100000"/>
              </a:lnSpc>
              <a:spcBef>
                <a:spcPct val="0"/>
              </a:spcBef>
              <a:spcAft>
                <a:spcPct val="0"/>
              </a:spcAft>
              <a:buClrTx/>
              <a:buSzTx/>
              <a:buFontTx/>
              <a:buNone/>
              <a:tabLst/>
              <a:defRPr kumimoji="1" sz="2000" b="1" i="0" u="none" strike="noStrike" kern="0" cap="none" spc="0" normalizeH="0" baseline="0">
                <a:ln>
                  <a:noFill/>
                </a:ln>
                <a:solidFill>
                  <a:srgbClr val="008000"/>
                </a:solidFill>
                <a:effectLst/>
                <a:uLnTx/>
                <a:uFillTx/>
                <a:latin typeface="黑体" panose="02010609060101010101" pitchFamily="49" charset="-122"/>
                <a:ea typeface="黑体" panose="02010609060101010101" pitchFamily="49"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9pPr>
          </a:lstStyle>
          <a:p>
            <a:r>
              <a:rPr lang="zh-CN" altLang="en-US" sz="2400" dirty="0" smtClean="0">
                <a:solidFill>
                  <a:srgbClr val="0000FF"/>
                </a:solidFill>
              </a:rPr>
              <a:t>注意：求对偶式时运算顺序不变。</a:t>
            </a:r>
            <a:endParaRPr lang="zh-CN" altLang="en-US" sz="2400" dirty="0">
              <a:solidFill>
                <a:srgbClr val="0000FF"/>
              </a:solidFill>
            </a:endParaRPr>
          </a:p>
        </p:txBody>
      </p:sp>
      <p:sp>
        <p:nvSpPr>
          <p:cNvPr id="15" name="文本框 14">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smtClean="0"/>
              <a:t>2. </a:t>
            </a:r>
            <a:r>
              <a:rPr lang="zh-CN" altLang="en-US" sz="3200" b="1" dirty="0"/>
              <a:t>逻辑代数的</a:t>
            </a:r>
            <a:r>
              <a:rPr lang="zh-CN" altLang="en-US" sz="3200" b="1" dirty="0" smtClean="0"/>
              <a:t>基本规则</a:t>
            </a:r>
            <a:endParaRPr lang="en-US" altLang="zh-CN" sz="3200" b="1" dirty="0"/>
          </a:p>
        </p:txBody>
      </p:sp>
      <p:cxnSp>
        <p:nvCxnSpPr>
          <p:cNvPr id="16" name="直接连接符 15"/>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8" name="图片 17">
            <a:extLst>
              <a:ext uri="{FF2B5EF4-FFF2-40B4-BE49-F238E27FC236}">
                <a16:creationId xmlns:a16="http://schemas.microsoft.com/office/drawing/2014/main" xmlns="" id="{732DD48B-0048-401C-950A-66FCD0D964ED}"/>
              </a:ext>
            </a:extLst>
          </p:cNvPr>
          <p:cNvPicPr>
            <a:picLocks noChangeAspect="1"/>
          </p:cNvPicPr>
          <p:nvPr/>
        </p:nvPicPr>
        <p:blipFill>
          <a:blip r:embed="rId5" cstate="print"/>
          <a:stretch>
            <a:fillRect/>
          </a:stretch>
        </p:blipFill>
        <p:spPr>
          <a:xfrm>
            <a:off x="-12370" y="0"/>
            <a:ext cx="1435167" cy="619399"/>
          </a:xfrm>
          <a:prstGeom prst="rect">
            <a:avLst/>
          </a:prstGeom>
        </p:spPr>
      </p:pic>
      <p:sp>
        <p:nvSpPr>
          <p:cNvPr id="13" name="文本框 12"/>
          <p:cNvSpPr txBox="1"/>
          <p:nvPr/>
        </p:nvSpPr>
        <p:spPr>
          <a:xfrm>
            <a:off x="709103" y="3406710"/>
            <a:ext cx="852407" cy="461665"/>
          </a:xfrm>
          <a:prstGeom prst="rect">
            <a:avLst/>
          </a:prstGeom>
          <a:noFill/>
        </p:spPr>
        <p:txBody>
          <a:bodyPr wrap="square" rtlCol="0">
            <a:spAutoFit/>
          </a:bodyPr>
          <a:lstStyle/>
          <a:p>
            <a:r>
              <a:rPr lang="zh-CN" altLang="en-US" sz="2400" b="1" dirty="0" smtClean="0"/>
              <a:t>例如：</a:t>
            </a:r>
            <a:endParaRPr lang="zh-CN" altLang="en-US" sz="2400" b="1" dirty="0"/>
          </a:p>
        </p:txBody>
      </p:sp>
      <p:grpSp>
        <p:nvGrpSpPr>
          <p:cNvPr id="14" name="Group 16"/>
          <p:cNvGrpSpPr>
            <a:grpSpLocks/>
          </p:cNvGrpSpPr>
          <p:nvPr/>
        </p:nvGrpSpPr>
        <p:grpSpPr bwMode="auto">
          <a:xfrm>
            <a:off x="5388041" y="4627688"/>
            <a:ext cx="1658522" cy="603802"/>
            <a:chOff x="1917" y="1993"/>
            <a:chExt cx="1249" cy="432"/>
          </a:xfrm>
        </p:grpSpPr>
        <p:sp>
          <p:nvSpPr>
            <p:cNvPr id="19" name="AutoShape 17" descr="羊皮纸"/>
            <p:cNvSpPr>
              <a:spLocks noChangeArrowheads="1"/>
            </p:cNvSpPr>
            <p:nvPr/>
          </p:nvSpPr>
          <p:spPr bwMode="auto">
            <a:xfrm>
              <a:off x="1917" y="1993"/>
              <a:ext cx="1249" cy="432"/>
            </a:xfrm>
            <a:prstGeom prst="wedgeRoundRectCallout">
              <a:avLst>
                <a:gd name="adj1" fmla="val -59094"/>
                <a:gd name="adj2" fmla="val -93365"/>
                <a:gd name="adj3" fmla="val 16667"/>
              </a:avLst>
            </a:prstGeom>
            <a:solidFill>
              <a:srgbClr val="0000FF"/>
            </a:solidFill>
            <a:ln w="9525">
              <a:noFill/>
              <a:miter lim="800000"/>
              <a:headEnd/>
              <a:tailEnd/>
            </a:ln>
          </p:spPr>
          <p:txBody>
            <a:bodyPr wrap="none" anchor="ctr"/>
            <a:lstStyle/>
            <a:p>
              <a:pPr algn="ctr"/>
              <a:endParaRPr kumimoji="1" lang="zh-CN" altLang="zh-CN" sz="4400">
                <a:solidFill>
                  <a:schemeClr val="tx2"/>
                </a:solidFill>
                <a:latin typeface="Times New Roman" pitchFamily="18" charset="0"/>
              </a:endParaRPr>
            </a:p>
          </p:txBody>
        </p:sp>
        <p:sp>
          <p:nvSpPr>
            <p:cNvPr id="20" name="Text Box 18"/>
            <p:cNvSpPr txBox="1">
              <a:spLocks noChangeArrowheads="1"/>
            </p:cNvSpPr>
            <p:nvPr/>
          </p:nvSpPr>
          <p:spPr bwMode="auto">
            <a:xfrm>
              <a:off x="1974" y="2050"/>
              <a:ext cx="1090" cy="291"/>
            </a:xfrm>
            <a:prstGeom prst="rect">
              <a:avLst/>
            </a:prstGeom>
            <a:noFill/>
            <a:ln w="9525">
              <a:noFill/>
              <a:miter lim="800000"/>
              <a:headEnd/>
              <a:tailEnd/>
            </a:ln>
          </p:spPr>
          <p:txBody>
            <a:bodyPr wrap="square" anchor="ctr">
              <a:spAutoFit/>
            </a:bodyPr>
            <a:lstStyle/>
            <a:p>
              <a:pPr algn="ctr"/>
              <a:r>
                <a:rPr kumimoji="1" lang="zh-CN" altLang="en-US" sz="2400" b="1" dirty="0" smtClean="0">
                  <a:solidFill>
                    <a:srgbClr val="FFFF00"/>
                  </a:solidFill>
                  <a:latin typeface="黑体" panose="02010609060101010101" pitchFamily="49" charset="-122"/>
                  <a:ea typeface="黑体" panose="02010609060101010101" pitchFamily="49" charset="-122"/>
                </a:rPr>
                <a:t>注意括号</a:t>
              </a:r>
              <a:endParaRPr kumimoji="1" lang="en-US" altLang="zh-CN" sz="2400" dirty="0">
                <a:solidFill>
                  <a:srgbClr val="FFFF00"/>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xmlns="" val="117847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7"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156098" y="1285875"/>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grpSp>
        <p:nvGrpSpPr>
          <p:cNvPr id="21" name="Group 3">
            <a:extLst>
              <a:ext uri="{FF2B5EF4-FFF2-40B4-BE49-F238E27FC236}">
                <a16:creationId xmlns:a16="http://schemas.microsoft.com/office/drawing/2014/main" xmlns="" id="{A6765B87-8747-4974-B290-656E2A62272C}"/>
              </a:ext>
            </a:extLst>
          </p:cNvPr>
          <p:cNvGrpSpPr>
            <a:grpSpLocks/>
          </p:cNvGrpSpPr>
          <p:nvPr/>
        </p:nvGrpSpPr>
        <p:grpSpPr bwMode="auto">
          <a:xfrm>
            <a:off x="2503808" y="4204676"/>
            <a:ext cx="3886200" cy="2343150"/>
            <a:chOff x="96" y="1632"/>
            <a:chExt cx="3360" cy="2064"/>
          </a:xfrm>
        </p:grpSpPr>
        <p:sp>
          <p:nvSpPr>
            <p:cNvPr id="22" name="Oval 4">
              <a:extLst>
                <a:ext uri="{FF2B5EF4-FFF2-40B4-BE49-F238E27FC236}">
                  <a16:creationId xmlns:a16="http://schemas.microsoft.com/office/drawing/2014/main" xmlns="" id="{5031C46B-2860-4A5C-A06E-20793C01ABD0}"/>
                </a:ext>
              </a:extLst>
            </p:cNvPr>
            <p:cNvSpPr>
              <a:spLocks noChangeArrowheads="1"/>
            </p:cNvSpPr>
            <p:nvPr/>
          </p:nvSpPr>
          <p:spPr bwMode="auto">
            <a:xfrm>
              <a:off x="96" y="1632"/>
              <a:ext cx="3360" cy="2064"/>
            </a:xfrm>
            <a:prstGeom prst="ellipse">
              <a:avLst/>
            </a:prstGeom>
            <a:solidFill>
              <a:srgbClr val="CCFFFF"/>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fontAlgn="base" hangingPunct="1">
                <a:spcBef>
                  <a:spcPct val="0"/>
                </a:spcBef>
                <a:spcAft>
                  <a:spcPct val="0"/>
                </a:spcAft>
                <a:defRPr/>
              </a:pPr>
              <a:endParaRPr lang="en-US" altLang="zh-CN" sz="1800" kern="0">
                <a:solidFill>
                  <a:srgbClr val="000000"/>
                </a:solidFill>
              </a:endParaRPr>
            </a:p>
            <a:p>
              <a:pPr algn="ctr" defTabSz="685800" eaLnBrk="1" fontAlgn="base" hangingPunct="1">
                <a:spcBef>
                  <a:spcPct val="0"/>
                </a:spcBef>
                <a:spcAft>
                  <a:spcPct val="0"/>
                </a:spcAft>
                <a:defRPr/>
              </a:pPr>
              <a:endParaRPr lang="en-US" altLang="zh-CN" sz="1800" kern="0">
                <a:solidFill>
                  <a:srgbClr val="000000"/>
                </a:solidFill>
              </a:endParaRPr>
            </a:p>
            <a:p>
              <a:pPr algn="ctr" defTabSz="685800" eaLnBrk="1" fontAlgn="base" hangingPunct="1">
                <a:spcBef>
                  <a:spcPct val="0"/>
                </a:spcBef>
                <a:spcAft>
                  <a:spcPct val="0"/>
                </a:spcAft>
                <a:defRPr/>
              </a:pPr>
              <a:endParaRPr lang="en-US" altLang="zh-CN" sz="1800" kern="0">
                <a:solidFill>
                  <a:srgbClr val="000000"/>
                </a:solidFill>
              </a:endParaRPr>
            </a:p>
            <a:p>
              <a:pPr algn="ctr" defTabSz="685800" eaLnBrk="1" fontAlgn="base" hangingPunct="1">
                <a:spcBef>
                  <a:spcPct val="0"/>
                </a:spcBef>
                <a:spcAft>
                  <a:spcPct val="0"/>
                </a:spcAft>
                <a:defRPr/>
              </a:pPr>
              <a:endParaRPr lang="en-US" altLang="zh-CN" sz="1800" kern="0">
                <a:solidFill>
                  <a:srgbClr val="000000"/>
                </a:solidFill>
              </a:endParaRPr>
            </a:p>
            <a:p>
              <a:pPr algn="ctr" defTabSz="685800" eaLnBrk="1" fontAlgn="base" hangingPunct="1">
                <a:spcBef>
                  <a:spcPct val="0"/>
                </a:spcBef>
                <a:spcAft>
                  <a:spcPct val="0"/>
                </a:spcAft>
                <a:defRPr/>
              </a:pPr>
              <a:endParaRPr lang="en-US" altLang="zh-CN" sz="1800" kern="0">
                <a:solidFill>
                  <a:srgbClr val="000000"/>
                </a:solidFill>
              </a:endParaRPr>
            </a:p>
            <a:p>
              <a:pPr algn="ctr" defTabSz="685800" eaLnBrk="1" fontAlgn="base" hangingPunct="1">
                <a:spcBef>
                  <a:spcPct val="0"/>
                </a:spcBef>
                <a:spcAft>
                  <a:spcPct val="0"/>
                </a:spcAft>
                <a:defRPr/>
              </a:pPr>
              <a:endParaRPr lang="en-US" altLang="zh-CN" sz="1800" kern="0">
                <a:solidFill>
                  <a:srgbClr val="000000"/>
                </a:solidFill>
              </a:endParaRPr>
            </a:p>
            <a:p>
              <a:pPr algn="ctr" defTabSz="685800" eaLnBrk="1" fontAlgn="base" hangingPunct="1">
                <a:spcBef>
                  <a:spcPct val="0"/>
                </a:spcBef>
                <a:spcAft>
                  <a:spcPct val="0"/>
                </a:spcAft>
                <a:defRPr/>
              </a:pPr>
              <a:endParaRPr lang="en-US" altLang="zh-CN" sz="1800" kern="0">
                <a:solidFill>
                  <a:srgbClr val="000000"/>
                </a:solidFill>
              </a:endParaRPr>
            </a:p>
            <a:p>
              <a:pPr algn="ctr" defTabSz="685800" eaLnBrk="1" fontAlgn="base" hangingPunct="1">
                <a:spcBef>
                  <a:spcPct val="0"/>
                </a:spcBef>
                <a:spcAft>
                  <a:spcPct val="0"/>
                </a:spcAft>
                <a:defRPr/>
              </a:pPr>
              <a:r>
                <a:rPr lang="zh-CN" altLang="en-US" sz="1800" b="1" kern="0">
                  <a:solidFill>
                    <a:srgbClr val="FF0000"/>
                  </a:solidFill>
                  <a:latin typeface="Times New Roman" panose="02020603050405020304" pitchFamily="18" charset="0"/>
                </a:rPr>
                <a:t>逻辑代数体系</a:t>
              </a:r>
            </a:p>
          </p:txBody>
        </p:sp>
        <p:sp>
          <p:nvSpPr>
            <p:cNvPr id="23" name="AutoShape 5">
              <a:extLst>
                <a:ext uri="{FF2B5EF4-FFF2-40B4-BE49-F238E27FC236}">
                  <a16:creationId xmlns:a16="http://schemas.microsoft.com/office/drawing/2014/main" xmlns="" id="{2289C518-775C-4136-9C19-F60D0467A67F}"/>
                </a:ext>
              </a:extLst>
            </p:cNvPr>
            <p:cNvSpPr>
              <a:spLocks noChangeArrowheads="1"/>
            </p:cNvSpPr>
            <p:nvPr/>
          </p:nvSpPr>
          <p:spPr bwMode="auto">
            <a:xfrm>
              <a:off x="1344" y="1824"/>
              <a:ext cx="768" cy="480"/>
            </a:xfrm>
            <a:prstGeom prst="roundRect">
              <a:avLst>
                <a:gd name="adj" fmla="val 16667"/>
              </a:avLst>
            </a:prstGeom>
            <a:solidFill>
              <a:srgbClr val="FFFFFF"/>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fontAlgn="base" hangingPunct="1">
                <a:spcBef>
                  <a:spcPct val="0"/>
                </a:spcBef>
                <a:spcAft>
                  <a:spcPct val="0"/>
                </a:spcAft>
                <a:defRPr/>
              </a:pPr>
              <a:r>
                <a:rPr lang="zh-CN" altLang="en-US" sz="1500" b="1" kern="0" dirty="0">
                  <a:solidFill>
                    <a:srgbClr val="000000"/>
                  </a:solidFill>
                  <a:latin typeface="Times New Roman" panose="02020603050405020304" pitchFamily="18" charset="0"/>
                </a:rPr>
                <a:t>逻辑常量</a:t>
              </a:r>
            </a:p>
            <a:p>
              <a:pPr algn="ctr" defTabSz="685800" eaLnBrk="1" fontAlgn="base" hangingPunct="1">
                <a:spcBef>
                  <a:spcPct val="0"/>
                </a:spcBef>
                <a:spcAft>
                  <a:spcPct val="0"/>
                </a:spcAft>
                <a:defRPr/>
              </a:pPr>
              <a:r>
                <a:rPr lang="en-US" altLang="zh-CN" sz="1500" b="1" kern="0" dirty="0">
                  <a:solidFill>
                    <a:srgbClr val="000000"/>
                  </a:solidFill>
                  <a:latin typeface="Times New Roman" panose="02020603050405020304" pitchFamily="18" charset="0"/>
                </a:rPr>
                <a:t>0, 1</a:t>
              </a:r>
            </a:p>
          </p:txBody>
        </p:sp>
        <p:sp>
          <p:nvSpPr>
            <p:cNvPr id="24" name="Oval 6">
              <a:extLst>
                <a:ext uri="{FF2B5EF4-FFF2-40B4-BE49-F238E27FC236}">
                  <a16:creationId xmlns:a16="http://schemas.microsoft.com/office/drawing/2014/main" xmlns="" id="{E1FC7613-4FFC-466F-97C3-5415B3A2DA9D}"/>
                </a:ext>
              </a:extLst>
            </p:cNvPr>
            <p:cNvSpPr>
              <a:spLocks noChangeArrowheads="1"/>
            </p:cNvSpPr>
            <p:nvPr/>
          </p:nvSpPr>
          <p:spPr bwMode="auto">
            <a:xfrm>
              <a:off x="192" y="2256"/>
              <a:ext cx="1152" cy="768"/>
            </a:xfrm>
            <a:prstGeom prst="ellipse">
              <a:avLst/>
            </a:prstGeom>
            <a:solidFill>
              <a:srgbClr val="00CCFF"/>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fontAlgn="base" hangingPunct="1">
                <a:spcBef>
                  <a:spcPct val="0"/>
                </a:spcBef>
                <a:spcAft>
                  <a:spcPct val="0"/>
                </a:spcAft>
                <a:defRPr/>
              </a:pPr>
              <a:r>
                <a:rPr lang="zh-CN" altLang="en-US" sz="1500" b="1" kern="0" dirty="0">
                  <a:solidFill>
                    <a:srgbClr val="000000"/>
                  </a:solidFill>
                  <a:latin typeface="Times New Roman" panose="02020603050405020304" pitchFamily="18" charset="0"/>
                </a:rPr>
                <a:t>逻辑变量</a:t>
              </a:r>
            </a:p>
            <a:p>
              <a:pPr algn="ctr" defTabSz="685800" eaLnBrk="1" fontAlgn="base" hangingPunct="1">
                <a:spcBef>
                  <a:spcPct val="0"/>
                </a:spcBef>
                <a:spcAft>
                  <a:spcPct val="0"/>
                </a:spcAft>
                <a:defRPr/>
              </a:pPr>
              <a:r>
                <a:rPr lang="en-US" altLang="zh-CN" sz="1500" kern="0" dirty="0">
                  <a:solidFill>
                    <a:srgbClr val="000000"/>
                  </a:solidFill>
                  <a:latin typeface="Times New Roman" panose="02020603050405020304" pitchFamily="18" charset="0"/>
                </a:rPr>
                <a:t>A, B, C, x, y</a:t>
              </a:r>
            </a:p>
          </p:txBody>
        </p:sp>
        <p:sp>
          <p:nvSpPr>
            <p:cNvPr id="25" name="Oval 7">
              <a:extLst>
                <a:ext uri="{FF2B5EF4-FFF2-40B4-BE49-F238E27FC236}">
                  <a16:creationId xmlns:a16="http://schemas.microsoft.com/office/drawing/2014/main" xmlns="" id="{7C40BFA9-9C1A-4917-A301-ACBD7955AF72}"/>
                </a:ext>
              </a:extLst>
            </p:cNvPr>
            <p:cNvSpPr>
              <a:spLocks noChangeArrowheads="1"/>
            </p:cNvSpPr>
            <p:nvPr/>
          </p:nvSpPr>
          <p:spPr bwMode="auto">
            <a:xfrm>
              <a:off x="2160" y="2064"/>
              <a:ext cx="1200" cy="1152"/>
            </a:xfrm>
            <a:prstGeom prst="ellipse">
              <a:avLst/>
            </a:prstGeom>
            <a:solidFill>
              <a:srgbClr val="FFFF00"/>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fontAlgn="base" hangingPunct="1">
                <a:spcBef>
                  <a:spcPct val="0"/>
                </a:spcBef>
                <a:spcAft>
                  <a:spcPct val="0"/>
                </a:spcAft>
                <a:defRPr/>
              </a:pPr>
              <a:endParaRPr lang="en-US" altLang="zh-CN" sz="1800" kern="0" dirty="0">
                <a:solidFill>
                  <a:srgbClr val="000000"/>
                </a:solidFill>
              </a:endParaRPr>
            </a:p>
            <a:p>
              <a:pPr algn="ctr" defTabSz="685800" eaLnBrk="1" fontAlgn="base" hangingPunct="1">
                <a:spcBef>
                  <a:spcPct val="0"/>
                </a:spcBef>
                <a:spcAft>
                  <a:spcPct val="0"/>
                </a:spcAft>
                <a:defRPr/>
              </a:pPr>
              <a:endParaRPr lang="en-US" altLang="zh-CN" sz="1800" kern="0" dirty="0">
                <a:solidFill>
                  <a:srgbClr val="000000"/>
                </a:solidFill>
              </a:endParaRPr>
            </a:p>
            <a:p>
              <a:pPr algn="ctr" defTabSz="685800" eaLnBrk="1" fontAlgn="base" hangingPunct="1">
                <a:spcBef>
                  <a:spcPct val="0"/>
                </a:spcBef>
                <a:spcAft>
                  <a:spcPct val="0"/>
                </a:spcAft>
                <a:defRPr/>
              </a:pPr>
              <a:r>
                <a:rPr lang="zh-CN" altLang="en-US" sz="1500" b="1" kern="0" dirty="0">
                  <a:solidFill>
                    <a:srgbClr val="000000"/>
                  </a:solidFill>
                </a:rPr>
                <a:t>定律、定理</a:t>
              </a:r>
            </a:p>
            <a:p>
              <a:pPr algn="ctr" defTabSz="685800" eaLnBrk="1" fontAlgn="base" hangingPunct="1">
                <a:spcBef>
                  <a:spcPct val="0"/>
                </a:spcBef>
                <a:spcAft>
                  <a:spcPct val="0"/>
                </a:spcAft>
                <a:defRPr/>
              </a:pPr>
              <a:r>
                <a:rPr lang="zh-CN" altLang="en-US" sz="1500" b="1" kern="0" dirty="0">
                  <a:solidFill>
                    <a:srgbClr val="000000"/>
                  </a:solidFill>
                </a:rPr>
                <a:t>规则</a:t>
              </a:r>
            </a:p>
          </p:txBody>
        </p:sp>
        <p:sp>
          <p:nvSpPr>
            <p:cNvPr id="26" name="Oval 8">
              <a:extLst>
                <a:ext uri="{FF2B5EF4-FFF2-40B4-BE49-F238E27FC236}">
                  <a16:creationId xmlns:a16="http://schemas.microsoft.com/office/drawing/2014/main" xmlns="" id="{1A7A0FC1-1743-414B-9AD0-A21B4B2B2B26}"/>
                </a:ext>
              </a:extLst>
            </p:cNvPr>
            <p:cNvSpPr>
              <a:spLocks noChangeArrowheads="1"/>
            </p:cNvSpPr>
            <p:nvPr/>
          </p:nvSpPr>
          <p:spPr bwMode="auto">
            <a:xfrm>
              <a:off x="1392" y="2592"/>
              <a:ext cx="672" cy="576"/>
            </a:xfrm>
            <a:prstGeom prst="ellipse">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fontAlgn="base" hangingPunct="1">
                <a:spcBef>
                  <a:spcPct val="0"/>
                </a:spcBef>
                <a:spcAft>
                  <a:spcPct val="0"/>
                </a:spcAft>
                <a:defRPr/>
              </a:pPr>
              <a:r>
                <a:rPr lang="zh-CN" altLang="en-US" sz="1500" b="1" kern="0">
                  <a:solidFill>
                    <a:srgbClr val="000000"/>
                  </a:solidFill>
                </a:rPr>
                <a:t>逻辑运算</a:t>
              </a:r>
            </a:p>
          </p:txBody>
        </p:sp>
        <p:sp>
          <p:nvSpPr>
            <p:cNvPr id="27" name="Oval 9">
              <a:extLst>
                <a:ext uri="{FF2B5EF4-FFF2-40B4-BE49-F238E27FC236}">
                  <a16:creationId xmlns:a16="http://schemas.microsoft.com/office/drawing/2014/main" xmlns="" id="{A8C05A97-B823-4342-9FD1-DC0B0B15E148}"/>
                </a:ext>
              </a:extLst>
            </p:cNvPr>
            <p:cNvSpPr>
              <a:spLocks noChangeArrowheads="1"/>
            </p:cNvSpPr>
            <p:nvPr/>
          </p:nvSpPr>
          <p:spPr bwMode="auto">
            <a:xfrm>
              <a:off x="2496" y="2208"/>
              <a:ext cx="528" cy="336"/>
            </a:xfrm>
            <a:prstGeom prst="ellipse">
              <a:avLst/>
            </a:prstGeom>
            <a:solidFill>
              <a:srgbClr val="FFFF00"/>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fontAlgn="base" hangingPunct="1">
                <a:spcBef>
                  <a:spcPct val="0"/>
                </a:spcBef>
                <a:spcAft>
                  <a:spcPct val="0"/>
                </a:spcAft>
                <a:defRPr/>
              </a:pPr>
              <a:r>
                <a:rPr lang="zh-CN" altLang="en-US" sz="1500" b="1" kern="0" dirty="0">
                  <a:solidFill>
                    <a:srgbClr val="000000"/>
                  </a:solidFill>
                </a:rPr>
                <a:t>公理</a:t>
              </a:r>
            </a:p>
          </p:txBody>
        </p:sp>
      </p:grpSp>
      <p:sp>
        <p:nvSpPr>
          <p:cNvPr id="28" name="Text Box 10">
            <a:extLst>
              <a:ext uri="{FF2B5EF4-FFF2-40B4-BE49-F238E27FC236}">
                <a16:creationId xmlns:a16="http://schemas.microsoft.com/office/drawing/2014/main" xmlns="" id="{29A88DF8-E9EF-41A1-A889-3A2457F40ACE}"/>
              </a:ext>
            </a:extLst>
          </p:cNvPr>
          <p:cNvSpPr txBox="1">
            <a:spLocks noChangeArrowheads="1"/>
          </p:cNvSpPr>
          <p:nvPr/>
        </p:nvSpPr>
        <p:spPr bwMode="auto">
          <a:xfrm>
            <a:off x="287981" y="1456490"/>
            <a:ext cx="8518865" cy="24191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257175" indent="-257175" eaLnBrk="1" fontAlgn="base" hangingPunct="1">
              <a:lnSpc>
                <a:spcPct val="120000"/>
              </a:lnSpc>
              <a:spcBef>
                <a:spcPct val="0"/>
              </a:spcBef>
              <a:spcAft>
                <a:spcPct val="30000"/>
              </a:spcAft>
              <a:buClr>
                <a:srgbClr val="3333CC"/>
              </a:buClr>
              <a:buSzPct val="60000"/>
              <a:buFont typeface="Wingdings" panose="05000000000000000000" pitchFamily="2" charset="2"/>
              <a:buChar char="u"/>
            </a:pPr>
            <a:r>
              <a:rPr lang="zh-CN" altLang="en-US" b="1" dirty="0">
                <a:solidFill>
                  <a:srgbClr val="FF0000"/>
                </a:solidFill>
                <a:latin typeface="黑体" panose="02010609060101010101" pitchFamily="49" charset="-122"/>
                <a:ea typeface="黑体" panose="02010609060101010101" pitchFamily="49" charset="-122"/>
              </a:rPr>
              <a:t>逻辑代数</a:t>
            </a:r>
            <a:r>
              <a:rPr lang="en-US" altLang="zh-CN" b="1" dirty="0">
                <a:solidFill>
                  <a:srgbClr val="000000"/>
                </a:solidFill>
                <a:latin typeface="黑体" panose="02010609060101010101" pitchFamily="49" charset="-122"/>
                <a:ea typeface="黑体" panose="02010609060101010101" pitchFamily="49" charset="-122"/>
              </a:rPr>
              <a:t>(Logic Algebra)</a:t>
            </a:r>
            <a:r>
              <a:rPr lang="zh-CN" altLang="en-US" b="1" dirty="0">
                <a:solidFill>
                  <a:srgbClr val="000000"/>
                </a:solidFill>
                <a:latin typeface="黑体" panose="02010609060101010101" pitchFamily="49" charset="-122"/>
                <a:ea typeface="黑体" panose="02010609060101010101" pitchFamily="49" charset="-122"/>
              </a:rPr>
              <a:t>是</a:t>
            </a:r>
            <a:r>
              <a:rPr lang="en-US" altLang="zh-CN" b="1" dirty="0">
                <a:solidFill>
                  <a:srgbClr val="000000"/>
                </a:solidFill>
                <a:latin typeface="黑体" panose="02010609060101010101" pitchFamily="49" charset="-122"/>
                <a:ea typeface="黑体" panose="02010609060101010101" pitchFamily="49" charset="-122"/>
              </a:rPr>
              <a:t>1847</a:t>
            </a:r>
            <a:r>
              <a:rPr lang="zh-CN" altLang="en-US" b="1" dirty="0">
                <a:solidFill>
                  <a:srgbClr val="000000"/>
                </a:solidFill>
                <a:latin typeface="黑体" panose="02010609060101010101" pitchFamily="49" charset="-122"/>
                <a:ea typeface="黑体" panose="02010609060101010101" pitchFamily="49" charset="-122"/>
              </a:rPr>
              <a:t>年由英国数学家乔治</a:t>
            </a:r>
            <a:r>
              <a:rPr lang="en-US" altLang="zh-CN" b="1" dirty="0">
                <a:solidFill>
                  <a:srgbClr val="000000"/>
                </a:solidFill>
                <a:latin typeface="黑体" panose="02010609060101010101" pitchFamily="49" charset="-122"/>
                <a:ea typeface="黑体" panose="02010609060101010101" pitchFamily="49" charset="-122"/>
              </a:rPr>
              <a:t>·</a:t>
            </a:r>
            <a:r>
              <a:rPr lang="zh-CN" altLang="en-US" b="1" dirty="0" smtClean="0">
                <a:solidFill>
                  <a:srgbClr val="000000"/>
                </a:solidFill>
                <a:latin typeface="黑体" panose="02010609060101010101" pitchFamily="49" charset="-122"/>
                <a:ea typeface="黑体" panose="02010609060101010101" pitchFamily="49" charset="-122"/>
              </a:rPr>
              <a:t>布尔创立</a:t>
            </a:r>
            <a:r>
              <a:rPr lang="zh-CN" altLang="en-US" b="1" dirty="0">
                <a:solidFill>
                  <a:srgbClr val="000000"/>
                </a:solidFill>
                <a:latin typeface="黑体" panose="02010609060101010101" pitchFamily="49" charset="-122"/>
                <a:ea typeface="黑体" panose="02010609060101010101" pitchFamily="49" charset="-122"/>
              </a:rPr>
              <a:t>的，是逻辑设计的数学基础</a:t>
            </a:r>
            <a:r>
              <a:rPr lang="en-US" altLang="zh-CN" b="1" dirty="0" smtClean="0">
                <a:solidFill>
                  <a:srgbClr val="000000"/>
                </a:solidFill>
                <a:latin typeface="黑体" panose="02010609060101010101" pitchFamily="49" charset="-122"/>
                <a:ea typeface="黑体" panose="02010609060101010101" pitchFamily="49" charset="-122"/>
              </a:rPr>
              <a:t>,</a:t>
            </a:r>
            <a:r>
              <a:rPr lang="zh-CN" altLang="en-US" b="1" dirty="0" smtClean="0">
                <a:solidFill>
                  <a:srgbClr val="000000"/>
                </a:solidFill>
                <a:latin typeface="黑体" panose="02010609060101010101" pitchFamily="49" charset="-122"/>
                <a:ea typeface="黑体" panose="02010609060101010101" pitchFamily="49" charset="-122"/>
              </a:rPr>
              <a:t>又</a:t>
            </a:r>
            <a:r>
              <a:rPr lang="zh-CN" altLang="en-US" b="1" dirty="0">
                <a:solidFill>
                  <a:srgbClr val="000000"/>
                </a:solidFill>
                <a:latin typeface="黑体" panose="02010609060101010101" pitchFamily="49" charset="-122"/>
                <a:ea typeface="黑体" panose="02010609060101010101" pitchFamily="49" charset="-122"/>
              </a:rPr>
              <a:t>称</a:t>
            </a:r>
            <a:r>
              <a:rPr lang="zh-CN" altLang="en-US" b="1" dirty="0">
                <a:solidFill>
                  <a:srgbClr val="FF0000"/>
                </a:solidFill>
                <a:latin typeface="黑体" panose="02010609060101010101" pitchFamily="49" charset="-122"/>
                <a:ea typeface="黑体" panose="02010609060101010101" pitchFamily="49" charset="-122"/>
              </a:rPr>
              <a:t>布尔代数</a:t>
            </a:r>
            <a:r>
              <a:rPr lang="en-US" altLang="zh-CN" b="1" dirty="0" smtClean="0">
                <a:solidFill>
                  <a:srgbClr val="000000"/>
                </a:solidFill>
                <a:latin typeface="黑体" panose="02010609060101010101" pitchFamily="49" charset="-122"/>
                <a:ea typeface="黑体" panose="02010609060101010101" pitchFamily="49" charset="-122"/>
              </a:rPr>
              <a:t>,</a:t>
            </a:r>
            <a:r>
              <a:rPr lang="zh-CN" altLang="en-US" b="1" dirty="0" smtClean="0">
                <a:solidFill>
                  <a:srgbClr val="FF0000"/>
                </a:solidFill>
                <a:latin typeface="黑体" panose="02010609060101010101" pitchFamily="49" charset="-122"/>
                <a:ea typeface="黑体" panose="02010609060101010101" pitchFamily="49" charset="-122"/>
              </a:rPr>
              <a:t>开关</a:t>
            </a:r>
            <a:r>
              <a:rPr lang="zh-CN" altLang="en-US" b="1" dirty="0">
                <a:solidFill>
                  <a:srgbClr val="FF0000"/>
                </a:solidFill>
                <a:latin typeface="黑体" panose="02010609060101010101" pitchFamily="49" charset="-122"/>
                <a:ea typeface="黑体" panose="02010609060101010101" pitchFamily="49" charset="-122"/>
              </a:rPr>
              <a:t>代数</a:t>
            </a:r>
            <a:endParaRPr lang="zh-CN" altLang="en-US" b="1" dirty="0">
              <a:solidFill>
                <a:srgbClr val="000000"/>
              </a:solidFill>
              <a:latin typeface="黑体" panose="02010609060101010101" pitchFamily="49" charset="-122"/>
              <a:ea typeface="黑体" panose="02010609060101010101" pitchFamily="49" charset="-122"/>
            </a:endParaRPr>
          </a:p>
          <a:p>
            <a:pPr marL="257175" indent="-257175" eaLnBrk="1" fontAlgn="base" hangingPunct="1">
              <a:lnSpc>
                <a:spcPct val="120000"/>
              </a:lnSpc>
              <a:spcBef>
                <a:spcPct val="0"/>
              </a:spcBef>
              <a:spcAft>
                <a:spcPct val="30000"/>
              </a:spcAft>
              <a:buClr>
                <a:srgbClr val="3333CC"/>
              </a:buClr>
              <a:buSzPct val="60000"/>
              <a:buFont typeface="Wingdings" panose="05000000000000000000" pitchFamily="2" charset="2"/>
              <a:buChar char="u"/>
            </a:pPr>
            <a:r>
              <a:rPr lang="zh-CN" altLang="en-US" b="1" dirty="0">
                <a:solidFill>
                  <a:srgbClr val="000000"/>
                </a:solidFill>
                <a:latin typeface="黑体" panose="02010609060101010101" pitchFamily="49" charset="-122"/>
                <a:ea typeface="黑体" panose="02010609060101010101" pitchFamily="49" charset="-122"/>
              </a:rPr>
              <a:t>逻辑代数与普通代数有着不同概念，逻辑代数表示的不是数的大小关系，而是</a:t>
            </a:r>
            <a:r>
              <a:rPr lang="zh-CN" altLang="en-US" b="1" dirty="0">
                <a:solidFill>
                  <a:srgbClr val="FF0000"/>
                </a:solidFill>
                <a:latin typeface="黑体" panose="02010609060101010101" pitchFamily="49" charset="-122"/>
                <a:ea typeface="黑体" panose="02010609060101010101" pitchFamily="49" charset="-122"/>
              </a:rPr>
              <a:t>逻辑关系</a:t>
            </a:r>
            <a:r>
              <a:rPr lang="zh-CN" altLang="en-US" b="1" dirty="0">
                <a:solidFill>
                  <a:srgbClr val="000000"/>
                </a:solidFill>
                <a:latin typeface="黑体" panose="02010609060101010101" pitchFamily="49" charset="-122"/>
                <a:ea typeface="黑体" panose="02010609060101010101" pitchFamily="49" charset="-122"/>
              </a:rPr>
              <a:t>，如“真”、“假”，“是”、</a:t>
            </a:r>
            <a:r>
              <a:rPr lang="zh-CN" altLang="en-US" b="1" dirty="0" smtClean="0">
                <a:solidFill>
                  <a:srgbClr val="000000"/>
                </a:solidFill>
                <a:latin typeface="黑体" panose="02010609060101010101" pitchFamily="49" charset="-122"/>
                <a:ea typeface="黑体" panose="02010609060101010101" pitchFamily="49" charset="-122"/>
              </a:rPr>
              <a:t>“非”等</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15" name="Text Box 3">
            <a:extLst>
              <a:ext uri="{FF2B5EF4-FFF2-40B4-BE49-F238E27FC236}">
                <a16:creationId xmlns:a16="http://schemas.microsoft.com/office/drawing/2014/main" xmlns="" id="{3234631D-FD90-4BB8-8A68-DE70CAFACEE0}"/>
              </a:ext>
            </a:extLst>
          </p:cNvPr>
          <p:cNvSpPr txBox="1">
            <a:spLocks noChangeArrowheads="1"/>
          </p:cNvSpPr>
          <p:nvPr/>
        </p:nvSpPr>
        <p:spPr bwMode="auto">
          <a:xfrm>
            <a:off x="0" y="647455"/>
            <a:ext cx="474567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a:spcBef>
                <a:spcPct val="50000"/>
              </a:spcBef>
              <a:defRPr sz="3200" b="1">
                <a:solidFill>
                  <a:srgbClr val="170A8E"/>
                </a:solidFill>
                <a:latin typeface="黑体" panose="02010609060101010101" pitchFamily="49" charset="-122"/>
                <a:ea typeface="黑体" panose="02010609060101010101" pitchFamily="49" charset="-122"/>
              </a:defRPr>
            </a:lvl1pPr>
            <a:lvl2pPr marL="742950" indent="-285750" eaLnBrk="0" hangingPunct="0">
              <a:defRPr sz="1200" b="1">
                <a:latin typeface="Arial" panose="020B0604020202020204" pitchFamily="34" charset="0"/>
                <a:ea typeface="宋体" panose="02010600030101010101" pitchFamily="2" charset="-122"/>
              </a:defRPr>
            </a:lvl2pPr>
            <a:lvl3pPr marL="1143000" indent="-228600" eaLnBrk="0" hangingPunct="0">
              <a:defRPr sz="1200" b="1">
                <a:latin typeface="Arial" panose="020B0604020202020204" pitchFamily="34" charset="0"/>
                <a:ea typeface="宋体" panose="02010600030101010101" pitchFamily="2" charset="-122"/>
              </a:defRPr>
            </a:lvl3pPr>
            <a:lvl4pPr marL="1600200" indent="-228600" eaLnBrk="0" hangingPunct="0">
              <a:defRPr sz="1200" b="1">
                <a:latin typeface="Arial" panose="020B0604020202020204" pitchFamily="34" charset="0"/>
                <a:ea typeface="宋体" panose="02010600030101010101" pitchFamily="2" charset="-122"/>
              </a:defRPr>
            </a:lvl4pPr>
            <a:lvl5pPr marL="2057400" indent="-228600" eaLnBrk="0" hangingPunct="0">
              <a:defRPr sz="1200" b="1">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9pPr>
          </a:lstStyle>
          <a:p>
            <a:r>
              <a:rPr lang="zh-CN" altLang="en-US" dirty="0" smtClean="0"/>
              <a:t>基本概念</a:t>
            </a:r>
            <a:endParaRPr lang="zh-CN" altLang="en-US" dirty="0"/>
          </a:p>
        </p:txBody>
      </p:sp>
      <p:cxnSp>
        <p:nvCxnSpPr>
          <p:cNvPr id="16" name="直接连接符 15"/>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 </a:t>
            </a:r>
            <a:r>
              <a:rPr lang="zh-CN" altLang="en-US" sz="3600" b="1" dirty="0" smtClean="0">
                <a:solidFill>
                  <a:schemeClr val="accent5">
                    <a:lumMod val="75000"/>
                  </a:schemeClr>
                </a:solidFill>
                <a:latin typeface="微软雅黑" pitchFamily="34" charset="-122"/>
                <a:ea typeface="微软雅黑" pitchFamily="34" charset="-122"/>
              </a:rPr>
              <a:t>逻辑代数</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8" name="图片 17">
            <a:extLst>
              <a:ext uri="{FF2B5EF4-FFF2-40B4-BE49-F238E27FC236}">
                <a16:creationId xmlns:a16="http://schemas.microsoft.com/office/drawing/2014/main" xmlns="" id="{732DD48B-0048-401C-950A-66FCD0D964ED}"/>
              </a:ext>
            </a:extLst>
          </p:cNvPr>
          <p:cNvPicPr>
            <a:picLocks noChangeAspect="1"/>
          </p:cNvPicPr>
          <p:nvPr/>
        </p:nvPicPr>
        <p:blipFill>
          <a:blip r:embed="rId3"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301304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fade">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Text Box 3">
            <a:extLst>
              <a:ext uri="{FF2B5EF4-FFF2-40B4-BE49-F238E27FC236}">
                <a16:creationId xmlns:a16="http://schemas.microsoft.com/office/drawing/2014/main" xmlns="" id="{011A76B1-65E7-427E-ABF0-B12DC948E3D6}"/>
              </a:ext>
            </a:extLst>
          </p:cNvPr>
          <p:cNvSpPr txBox="1">
            <a:spLocks noChangeArrowheads="1"/>
          </p:cNvSpPr>
          <p:nvPr/>
        </p:nvSpPr>
        <p:spPr bwMode="auto">
          <a:xfrm>
            <a:off x="404034" y="1226447"/>
            <a:ext cx="3829050" cy="559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10000"/>
              </a:spcAft>
              <a:buClr>
                <a:srgbClr val="3333CC"/>
              </a:buClr>
              <a:buFont typeface="Wingdings" panose="05000000000000000000" pitchFamily="2" charset="2"/>
              <a:buNone/>
            </a:pPr>
            <a:r>
              <a:rPr lang="en-US" altLang="zh-CN" sz="2800" b="1" dirty="0">
                <a:solidFill>
                  <a:srgbClr val="FF3300"/>
                </a:solidFill>
                <a:ea typeface="隶书" panose="02010509060101010101" pitchFamily="49" charset="-122"/>
              </a:rPr>
              <a:t>(3) </a:t>
            </a:r>
            <a:r>
              <a:rPr lang="zh-CN" altLang="en-US" sz="2800" b="1" dirty="0">
                <a:solidFill>
                  <a:srgbClr val="FF3300"/>
                </a:solidFill>
                <a:ea typeface="隶书" panose="02010509060101010101" pitchFamily="49" charset="-122"/>
              </a:rPr>
              <a:t>反演规则</a:t>
            </a:r>
          </a:p>
        </p:txBody>
      </p:sp>
      <p:grpSp>
        <p:nvGrpSpPr>
          <p:cNvPr id="27" name="Group 5">
            <a:extLst>
              <a:ext uri="{FF2B5EF4-FFF2-40B4-BE49-F238E27FC236}">
                <a16:creationId xmlns:a16="http://schemas.microsoft.com/office/drawing/2014/main" xmlns="" id="{90EF0300-AFC1-4903-A821-D251BD1B5797}"/>
              </a:ext>
            </a:extLst>
          </p:cNvPr>
          <p:cNvGrpSpPr>
            <a:grpSpLocks/>
          </p:cNvGrpSpPr>
          <p:nvPr/>
        </p:nvGrpSpPr>
        <p:grpSpPr bwMode="auto">
          <a:xfrm>
            <a:off x="1849881" y="4041267"/>
            <a:ext cx="4483759" cy="1198959"/>
            <a:chOff x="1112" y="2228"/>
            <a:chExt cx="3790" cy="1083"/>
          </a:xfrm>
        </p:grpSpPr>
        <p:graphicFrame>
          <p:nvGraphicFramePr>
            <p:cNvPr id="28" name="Object 6">
              <a:extLst>
                <a:ext uri="{FF2B5EF4-FFF2-40B4-BE49-F238E27FC236}">
                  <a16:creationId xmlns:a16="http://schemas.microsoft.com/office/drawing/2014/main" xmlns="" id="{B357750D-4D04-42CE-9697-27F5F65949DA}"/>
                </a:ext>
              </a:extLst>
            </p:cNvPr>
            <p:cNvGraphicFramePr>
              <a:graphicFrameLocks noChangeAspect="1"/>
            </p:cNvGraphicFramePr>
            <p:nvPr>
              <p:extLst>
                <p:ext uri="{D42A27DB-BD31-4B8C-83A1-F6EECF244321}">
                  <p14:modId xmlns:p14="http://schemas.microsoft.com/office/powerpoint/2010/main" xmlns="" val="3321389828"/>
                </p:ext>
              </p:extLst>
            </p:nvPr>
          </p:nvGraphicFramePr>
          <p:xfrm>
            <a:off x="2551" y="2329"/>
            <a:ext cx="2351" cy="982"/>
          </p:xfrm>
          <a:graphic>
            <a:graphicData uri="http://schemas.openxmlformats.org/presentationml/2006/ole">
              <p:oleObj spid="_x0000_s20290" name="Equation" r:id="rId4" imgW="1282700" imgH="533400" progId="">
                <p:embed/>
              </p:oleObj>
            </a:graphicData>
          </a:graphic>
        </p:graphicFrame>
        <p:sp>
          <p:nvSpPr>
            <p:cNvPr id="29" name="Text Box 7">
              <a:extLst>
                <a:ext uri="{FF2B5EF4-FFF2-40B4-BE49-F238E27FC236}">
                  <a16:creationId xmlns:a16="http://schemas.microsoft.com/office/drawing/2014/main" xmlns="" id="{84C5CCD0-8F1E-480A-9F91-942D9B125A8E}"/>
                </a:ext>
              </a:extLst>
            </p:cNvPr>
            <p:cNvSpPr txBox="1">
              <a:spLocks noChangeArrowheads="1"/>
            </p:cNvSpPr>
            <p:nvPr/>
          </p:nvSpPr>
          <p:spPr bwMode="auto">
            <a:xfrm>
              <a:off x="1112" y="2228"/>
              <a:ext cx="1326" cy="1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defTabSz="685800" fontAlgn="base">
                <a:lnSpc>
                  <a:spcPct val="170000"/>
                </a:lnSpc>
                <a:spcBef>
                  <a:spcPct val="0"/>
                </a:spcBef>
                <a:spcAft>
                  <a:spcPct val="0"/>
                </a:spcAft>
                <a:buClrTx/>
                <a:buSzTx/>
                <a:buNone/>
                <a:defRPr/>
              </a:pPr>
              <a:r>
                <a:rPr lang="zh-CN" altLang="en-US" sz="2400" b="1" kern="0" dirty="0">
                  <a:solidFill>
                    <a:srgbClr val="000000"/>
                  </a:solidFill>
                  <a:latin typeface="宋体" panose="02010600030101010101" pitchFamily="2" charset="-122"/>
                </a:rPr>
                <a:t>逻辑函数</a:t>
              </a:r>
              <a:r>
                <a:rPr lang="en-US" altLang="zh-CN" sz="2400" b="1" kern="0" dirty="0">
                  <a:solidFill>
                    <a:srgbClr val="000000"/>
                  </a:solidFill>
                  <a:latin typeface="宋体" panose="02010600030101010101" pitchFamily="2" charset="-122"/>
                </a:rPr>
                <a:t>:</a:t>
              </a:r>
            </a:p>
            <a:p>
              <a:pPr defTabSz="685800" fontAlgn="base">
                <a:lnSpc>
                  <a:spcPct val="170000"/>
                </a:lnSpc>
                <a:spcBef>
                  <a:spcPct val="0"/>
                </a:spcBef>
                <a:spcAft>
                  <a:spcPct val="0"/>
                </a:spcAft>
                <a:buClrTx/>
                <a:buSzTx/>
                <a:buNone/>
                <a:defRPr/>
              </a:pPr>
              <a:r>
                <a:rPr lang="zh-CN" altLang="en-US" sz="2400" b="1" kern="0" dirty="0">
                  <a:solidFill>
                    <a:srgbClr val="000000"/>
                  </a:solidFill>
                  <a:latin typeface="宋体" panose="02010600030101010101" pitchFamily="2" charset="-122"/>
                </a:rPr>
                <a:t>反 函 数</a:t>
              </a:r>
              <a:r>
                <a:rPr lang="en-US" altLang="zh-CN" sz="2400" b="1" kern="0" dirty="0">
                  <a:solidFill>
                    <a:srgbClr val="000000"/>
                  </a:solidFill>
                  <a:latin typeface="宋体" panose="02010600030101010101" pitchFamily="2" charset="-122"/>
                </a:rPr>
                <a:t>:</a:t>
              </a:r>
            </a:p>
          </p:txBody>
        </p:sp>
      </p:grpSp>
      <p:grpSp>
        <p:nvGrpSpPr>
          <p:cNvPr id="2" name="组合 1">
            <a:extLst>
              <a:ext uri="{FF2B5EF4-FFF2-40B4-BE49-F238E27FC236}">
                <a16:creationId xmlns:a16="http://schemas.microsoft.com/office/drawing/2014/main" xmlns="" id="{08D5FDBD-6042-4128-92E9-5A9D6B222618}"/>
              </a:ext>
            </a:extLst>
          </p:cNvPr>
          <p:cNvGrpSpPr/>
          <p:nvPr/>
        </p:nvGrpSpPr>
        <p:grpSpPr>
          <a:xfrm>
            <a:off x="483448" y="1829328"/>
            <a:ext cx="7499273" cy="931665"/>
            <a:chOff x="1136455" y="2608601"/>
            <a:chExt cx="9999030" cy="1242221"/>
          </a:xfrm>
        </p:grpSpPr>
        <p:sp>
          <p:nvSpPr>
            <p:cNvPr id="26" name="Text Box 4">
              <a:extLst>
                <a:ext uri="{FF2B5EF4-FFF2-40B4-BE49-F238E27FC236}">
                  <a16:creationId xmlns:a16="http://schemas.microsoft.com/office/drawing/2014/main" xmlns="" id="{10ED573B-053C-43F1-A7D6-C334438ECDB2}"/>
                </a:ext>
              </a:extLst>
            </p:cNvPr>
            <p:cNvSpPr txBox="1">
              <a:spLocks noChangeArrowheads="1"/>
            </p:cNvSpPr>
            <p:nvPr/>
          </p:nvSpPr>
          <p:spPr bwMode="auto">
            <a:xfrm>
              <a:off x="1136455" y="2608601"/>
              <a:ext cx="9999030" cy="1242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marR="0" lvl="0" indent="0" fontAlgn="base">
                <a:lnSpc>
                  <a:spcPct val="120000"/>
                </a:lnSpc>
                <a:spcBef>
                  <a:spcPct val="0"/>
                </a:spcBef>
                <a:spcAft>
                  <a:spcPct val="10000"/>
                </a:spcAft>
                <a:buClr>
                  <a:srgbClr val="3333CC"/>
                </a:buClr>
                <a:buSzPct val="60000"/>
                <a:buFont typeface="Wingdings" panose="05000000000000000000" pitchFamily="2" charset="2"/>
                <a:buNone/>
                <a:tabLst/>
                <a:defRPr kumimoji="1" sz="2400" b="1" i="0" u="none" strike="noStrike" kern="0" cap="none" spc="0" normalizeH="0" baseline="0">
                  <a:ln>
                    <a:noFill/>
                  </a:ln>
                  <a:solidFill>
                    <a:srgbClr val="000000"/>
                  </a:solidFill>
                  <a:effectLst/>
                  <a:uLnTx/>
                  <a:uFillTx/>
                  <a:latin typeface="黑体" panose="02010609060101010101" pitchFamily="49" charset="-122"/>
                  <a:ea typeface="黑体" panose="02010609060101010101" pitchFamily="49"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latin typeface="Times New Roman" panose="02020603050405020304" pitchFamily="18" charset="0"/>
                  <a:ea typeface="宋体" panose="02010600030101010101" pitchFamily="2" charset="-122"/>
                </a:defRPr>
              </a:lvl9pPr>
            </a:lstStyle>
            <a:p>
              <a:r>
                <a:rPr lang="zh-CN" altLang="en-US" dirty="0"/>
                <a:t>将逻辑函数 </a:t>
              </a:r>
              <a:r>
                <a:rPr lang="en-US" altLang="zh-CN" dirty="0"/>
                <a:t>F </a:t>
              </a:r>
              <a:r>
                <a:rPr lang="zh-CN" altLang="en-US" dirty="0"/>
                <a:t>中的 </a:t>
              </a:r>
              <a:r>
                <a:rPr lang="zh-CN" altLang="en-US" dirty="0">
                  <a:solidFill>
                    <a:srgbClr val="FF0000"/>
                  </a:solidFill>
                </a:rPr>
                <a:t>“</a:t>
              </a:r>
              <a:r>
                <a:rPr lang="zh-CN" altLang="en-US" dirty="0">
                  <a:solidFill>
                    <a:srgbClr val="FF0000"/>
                  </a:solidFill>
                  <a:sym typeface="Symbol" panose="05050102010706020507" pitchFamily="18" charset="2"/>
                </a:rPr>
                <a:t></a:t>
              </a:r>
              <a:r>
                <a:rPr lang="zh-CN" altLang="en-US" dirty="0">
                  <a:solidFill>
                    <a:srgbClr val="FF0000"/>
                  </a:solidFill>
                </a:rPr>
                <a:t>”</a:t>
              </a:r>
              <a:r>
                <a:rPr lang="zh-CN" altLang="en-US" dirty="0">
                  <a:solidFill>
                    <a:srgbClr val="FF0000"/>
                  </a:solidFill>
                  <a:sym typeface="Symbol" panose="05050102010706020507" pitchFamily="18" charset="2"/>
                </a:rPr>
                <a:t></a:t>
              </a:r>
              <a:r>
                <a:rPr lang="zh-CN" altLang="en-US" dirty="0">
                  <a:solidFill>
                    <a:srgbClr val="FF0000"/>
                  </a:solidFill>
                </a:rPr>
                <a:t>“＋”</a:t>
              </a:r>
              <a:r>
                <a:rPr lang="zh-CN" altLang="en-US" dirty="0"/>
                <a:t>，</a:t>
              </a:r>
              <a:r>
                <a:rPr lang="zh-CN" altLang="en-US" dirty="0">
                  <a:solidFill>
                    <a:srgbClr val="FF0000"/>
                  </a:solidFill>
                </a:rPr>
                <a:t>“</a:t>
              </a:r>
              <a:r>
                <a:rPr lang="en-US" altLang="zh-CN" dirty="0">
                  <a:solidFill>
                    <a:srgbClr val="FF0000"/>
                  </a:solidFill>
                </a:rPr>
                <a:t>0”</a:t>
              </a:r>
              <a:r>
                <a:rPr lang="en-US" altLang="zh-CN" dirty="0">
                  <a:solidFill>
                    <a:srgbClr val="FF0000"/>
                  </a:solidFill>
                  <a:sym typeface="Symbol" panose="05050102010706020507" pitchFamily="18" charset="2"/>
                </a:rPr>
                <a:t></a:t>
              </a:r>
              <a:r>
                <a:rPr lang="en-US" altLang="zh-CN" dirty="0">
                  <a:solidFill>
                    <a:srgbClr val="FF0000"/>
                  </a:solidFill>
                </a:rPr>
                <a:t>“1”</a:t>
              </a:r>
              <a:r>
                <a:rPr lang="en-US" altLang="zh-CN" dirty="0"/>
                <a:t>,</a:t>
              </a:r>
              <a:r>
                <a:rPr lang="zh-CN" altLang="en-US" dirty="0">
                  <a:solidFill>
                    <a:srgbClr val="FF0000"/>
                  </a:solidFill>
                </a:rPr>
                <a:t>原变量</a:t>
              </a:r>
              <a:r>
                <a:rPr lang="zh-CN" altLang="en-US" dirty="0">
                  <a:solidFill>
                    <a:srgbClr val="FF0000"/>
                  </a:solidFill>
                  <a:sym typeface="Symbol" panose="05050102010706020507" pitchFamily="18" charset="2"/>
                </a:rPr>
                <a:t></a:t>
              </a:r>
              <a:r>
                <a:rPr lang="zh-CN" altLang="en-US" dirty="0">
                  <a:solidFill>
                    <a:srgbClr val="FF0000"/>
                  </a:solidFill>
                </a:rPr>
                <a:t>反变量</a:t>
              </a:r>
              <a:r>
                <a:rPr lang="zh-CN" altLang="en-US" dirty="0"/>
                <a:t>，得 </a:t>
              </a:r>
              <a:r>
                <a:rPr lang="en-US" altLang="zh-CN" dirty="0"/>
                <a:t>F</a:t>
              </a:r>
              <a:r>
                <a:rPr lang="en-US" altLang="zh-CN" dirty="0">
                  <a:sym typeface="Times New Roman" panose="02020603050405020304" pitchFamily="18" charset="0"/>
                </a:rPr>
                <a:t>,</a:t>
              </a:r>
              <a:r>
                <a:rPr lang="zh-CN" altLang="zh-CN" dirty="0">
                  <a:sym typeface="Times New Roman" panose="02020603050405020304" pitchFamily="18" charset="0"/>
                </a:rPr>
                <a:t>即为 </a:t>
              </a:r>
              <a:r>
                <a:rPr lang="en-US" altLang="zh-CN" dirty="0">
                  <a:sym typeface="Times New Roman" panose="02020603050405020304" pitchFamily="18" charset="0"/>
                </a:rPr>
                <a:t>F </a:t>
              </a:r>
              <a:r>
                <a:rPr lang="zh-CN" altLang="zh-CN" dirty="0">
                  <a:sym typeface="Times New Roman" panose="02020603050405020304" pitchFamily="18" charset="0"/>
                </a:rPr>
                <a:t>的</a:t>
              </a:r>
              <a:r>
                <a:rPr lang="zh-CN" altLang="en-US" dirty="0"/>
                <a:t>反函数</a:t>
              </a:r>
              <a:endParaRPr lang="en-US" altLang="zh-CN" dirty="0">
                <a:sym typeface="Times New Roman" panose="02020603050405020304" pitchFamily="18" charset="0"/>
              </a:endParaRPr>
            </a:p>
          </p:txBody>
        </p:sp>
        <p:sp>
          <p:nvSpPr>
            <p:cNvPr id="30" name="Line 8">
              <a:extLst>
                <a:ext uri="{FF2B5EF4-FFF2-40B4-BE49-F238E27FC236}">
                  <a16:creationId xmlns:a16="http://schemas.microsoft.com/office/drawing/2014/main" xmlns="" id="{A31432E0-7928-43C8-8FCA-A006E286D5EF}"/>
                </a:ext>
              </a:extLst>
            </p:cNvPr>
            <p:cNvSpPr>
              <a:spLocks noChangeShapeType="1"/>
            </p:cNvSpPr>
            <p:nvPr/>
          </p:nvSpPr>
          <p:spPr bwMode="auto">
            <a:xfrm>
              <a:off x="4674103" y="3331164"/>
              <a:ext cx="316677" cy="0"/>
            </a:xfrm>
            <a:prstGeom prst="line">
              <a:avLst/>
            </a:prstGeom>
            <a:noFill/>
            <a:ln w="25400">
              <a:solidFill>
                <a:schemeClr val="tx1"/>
              </a:solidFill>
              <a:miter lim="800000"/>
              <a:headEnd/>
              <a:tailEnd/>
            </a:ln>
            <a:extLst>
              <a:ext uri="{909E8E84-426E-40DD-AFC4-6F175D3DCCD1}">
                <a14:hiddenFill xmlns:a14="http://schemas.microsoft.com/office/drawing/2010/main" xmlns="">
                  <a:noFill/>
                </a14:hiddenFill>
              </a:ext>
            </a:extLst>
          </p:spPr>
          <p:txBody>
            <a:bodyPr wrap="none"/>
            <a:lstStyle/>
            <a:p>
              <a:pPr eaLnBrk="0" fontAlgn="base" hangingPunct="0">
                <a:spcBef>
                  <a:spcPct val="0"/>
                </a:spcBef>
                <a:spcAft>
                  <a:spcPct val="0"/>
                </a:spcAft>
              </a:pPr>
              <a:endParaRPr kumimoji="1" lang="zh-CN" altLang="en-US">
                <a:solidFill>
                  <a:srgbClr val="000000"/>
                </a:solidFill>
                <a:latin typeface="Tahoma" panose="020B0604030504040204" pitchFamily="34" charset="0"/>
              </a:endParaRPr>
            </a:p>
          </p:txBody>
        </p:sp>
      </p:grpSp>
      <p:grpSp>
        <p:nvGrpSpPr>
          <p:cNvPr id="38" name="Group 9">
            <a:extLst>
              <a:ext uri="{FF2B5EF4-FFF2-40B4-BE49-F238E27FC236}">
                <a16:creationId xmlns:a16="http://schemas.microsoft.com/office/drawing/2014/main" xmlns="" id="{6B843D1B-CD4B-43A2-9CF3-A6B4B1EB8D6C}"/>
              </a:ext>
            </a:extLst>
          </p:cNvPr>
          <p:cNvGrpSpPr>
            <a:grpSpLocks/>
          </p:cNvGrpSpPr>
          <p:nvPr/>
        </p:nvGrpSpPr>
        <p:grpSpPr bwMode="auto">
          <a:xfrm>
            <a:off x="1803387" y="5413050"/>
            <a:ext cx="5060158" cy="1262064"/>
            <a:chOff x="800" y="2858"/>
            <a:chExt cx="4250" cy="1060"/>
          </a:xfrm>
        </p:grpSpPr>
        <p:graphicFrame>
          <p:nvGraphicFramePr>
            <p:cNvPr id="39" name="Object 10">
              <a:extLst>
                <a:ext uri="{FF2B5EF4-FFF2-40B4-BE49-F238E27FC236}">
                  <a16:creationId xmlns:a16="http://schemas.microsoft.com/office/drawing/2014/main" xmlns="" id="{1F17B9EC-EF9F-4055-9C52-7838A229DA24}"/>
                </a:ext>
              </a:extLst>
            </p:cNvPr>
            <p:cNvGraphicFramePr>
              <a:graphicFrameLocks noChangeAspect="1"/>
            </p:cNvGraphicFramePr>
            <p:nvPr>
              <p:extLst>
                <p:ext uri="{D42A27DB-BD31-4B8C-83A1-F6EECF244321}">
                  <p14:modId xmlns:p14="http://schemas.microsoft.com/office/powerpoint/2010/main" xmlns="" val="1381605756"/>
                </p:ext>
              </p:extLst>
            </p:nvPr>
          </p:nvGraphicFramePr>
          <p:xfrm>
            <a:off x="2207" y="2975"/>
            <a:ext cx="2843" cy="943"/>
          </p:xfrm>
          <a:graphic>
            <a:graphicData uri="http://schemas.openxmlformats.org/presentationml/2006/ole">
              <p:oleObj spid="_x0000_s20291" name="Equation" r:id="rId5" imgW="1536700" imgH="508000" progId="">
                <p:embed/>
              </p:oleObj>
            </a:graphicData>
          </a:graphic>
        </p:graphicFrame>
        <p:sp>
          <p:nvSpPr>
            <p:cNvPr id="40" name="Text Box 11">
              <a:extLst>
                <a:ext uri="{FF2B5EF4-FFF2-40B4-BE49-F238E27FC236}">
                  <a16:creationId xmlns:a16="http://schemas.microsoft.com/office/drawing/2014/main" xmlns="" id="{E3E43F2C-2F62-41B8-A92E-33DA1F88A70D}"/>
                </a:ext>
              </a:extLst>
            </p:cNvPr>
            <p:cNvSpPr txBox="1">
              <a:spLocks noChangeArrowheads="1"/>
            </p:cNvSpPr>
            <p:nvPr/>
          </p:nvSpPr>
          <p:spPr bwMode="auto">
            <a:xfrm>
              <a:off x="800" y="2858"/>
              <a:ext cx="1326" cy="10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defTabSz="685800" fontAlgn="base">
                <a:lnSpc>
                  <a:spcPct val="170000"/>
                </a:lnSpc>
                <a:spcBef>
                  <a:spcPct val="0"/>
                </a:spcBef>
                <a:spcAft>
                  <a:spcPct val="0"/>
                </a:spcAft>
                <a:buClrTx/>
                <a:buSzTx/>
                <a:buNone/>
                <a:defRPr/>
              </a:pPr>
              <a:r>
                <a:rPr lang="zh-CN" altLang="en-US" sz="2400" b="1" kern="0" dirty="0">
                  <a:solidFill>
                    <a:srgbClr val="000000"/>
                  </a:solidFill>
                  <a:latin typeface="宋体" panose="02010600030101010101" pitchFamily="2" charset="-122"/>
                </a:rPr>
                <a:t>逻辑函数</a:t>
              </a:r>
              <a:r>
                <a:rPr lang="en-US" altLang="zh-CN" sz="2400" b="1" kern="0" dirty="0">
                  <a:solidFill>
                    <a:srgbClr val="000000"/>
                  </a:solidFill>
                  <a:latin typeface="宋体" panose="02010600030101010101" pitchFamily="2" charset="-122"/>
                </a:rPr>
                <a:t>:</a:t>
              </a:r>
            </a:p>
            <a:p>
              <a:pPr defTabSz="685800" fontAlgn="base">
                <a:lnSpc>
                  <a:spcPct val="170000"/>
                </a:lnSpc>
                <a:spcBef>
                  <a:spcPct val="0"/>
                </a:spcBef>
                <a:spcAft>
                  <a:spcPct val="0"/>
                </a:spcAft>
                <a:buClrTx/>
                <a:buSzTx/>
                <a:buNone/>
                <a:defRPr/>
              </a:pPr>
              <a:r>
                <a:rPr lang="zh-CN" altLang="en-US" sz="2400" b="1" kern="0" dirty="0">
                  <a:solidFill>
                    <a:srgbClr val="000000"/>
                  </a:solidFill>
                  <a:latin typeface="宋体" panose="02010600030101010101" pitchFamily="2" charset="-122"/>
                </a:rPr>
                <a:t>反 函 数</a:t>
              </a:r>
              <a:r>
                <a:rPr lang="en-US" altLang="zh-CN" sz="2400" b="1" kern="0" dirty="0">
                  <a:solidFill>
                    <a:srgbClr val="000000"/>
                  </a:solidFill>
                  <a:latin typeface="宋体" panose="02010600030101010101" pitchFamily="2" charset="-122"/>
                </a:rPr>
                <a:t>:</a:t>
              </a:r>
            </a:p>
          </p:txBody>
        </p:sp>
      </p:grpSp>
      <p:sp>
        <p:nvSpPr>
          <p:cNvPr id="18" name="文本框 17">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smtClean="0"/>
              <a:t>2. </a:t>
            </a:r>
            <a:r>
              <a:rPr lang="zh-CN" altLang="en-US" sz="3200" b="1" dirty="0"/>
              <a:t>逻辑代数的</a:t>
            </a:r>
            <a:r>
              <a:rPr lang="zh-CN" altLang="en-US" sz="3200" b="1" dirty="0" smtClean="0"/>
              <a:t>基本规则</a:t>
            </a:r>
            <a:endParaRPr lang="en-US" altLang="zh-CN" sz="3200" b="1" dirty="0"/>
          </a:p>
        </p:txBody>
      </p:sp>
      <p:cxnSp>
        <p:nvCxnSpPr>
          <p:cNvPr id="19" name="直接连接符 18"/>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21" name="图片 20">
            <a:extLst>
              <a:ext uri="{FF2B5EF4-FFF2-40B4-BE49-F238E27FC236}">
                <a16:creationId xmlns:a16="http://schemas.microsoft.com/office/drawing/2014/main" xmlns="" id="{732DD48B-0048-401C-950A-66FCD0D964ED}"/>
              </a:ext>
            </a:extLst>
          </p:cNvPr>
          <p:cNvPicPr>
            <a:picLocks noChangeAspect="1"/>
          </p:cNvPicPr>
          <p:nvPr/>
        </p:nvPicPr>
        <p:blipFill>
          <a:blip r:embed="rId6" cstate="print"/>
          <a:stretch>
            <a:fillRect/>
          </a:stretch>
        </p:blipFill>
        <p:spPr>
          <a:xfrm>
            <a:off x="-12370" y="0"/>
            <a:ext cx="1435167" cy="619399"/>
          </a:xfrm>
          <a:prstGeom prst="rect">
            <a:avLst/>
          </a:prstGeom>
        </p:spPr>
      </p:pic>
      <p:sp>
        <p:nvSpPr>
          <p:cNvPr id="16" name="Text Box 24"/>
          <p:cNvSpPr txBox="1">
            <a:spLocks noChangeArrowheads="1"/>
          </p:cNvSpPr>
          <p:nvPr/>
        </p:nvSpPr>
        <p:spPr bwMode="auto">
          <a:xfrm>
            <a:off x="1549721" y="3478232"/>
            <a:ext cx="6667500" cy="461665"/>
          </a:xfrm>
          <a:prstGeom prst="rect">
            <a:avLst/>
          </a:prstGeom>
          <a:noFill/>
          <a:ln w="38100">
            <a:noFill/>
            <a:miter lim="800000"/>
            <a:headEnd/>
            <a:tailEnd/>
          </a:ln>
        </p:spPr>
        <p:txBody>
          <a:bodyPr>
            <a:spAutoFit/>
          </a:bodyPr>
          <a:lstStyle/>
          <a:p>
            <a:pPr>
              <a:spcBef>
                <a:spcPct val="50000"/>
              </a:spcBef>
            </a:pPr>
            <a:r>
              <a:rPr kumimoji="1" lang="en-US" altLang="zh-CN" sz="2400" b="1" dirty="0">
                <a:latin typeface="Times New Roman" pitchFamily="18" charset="0"/>
              </a:rPr>
              <a:t>2</a:t>
            </a:r>
            <a:r>
              <a:rPr kumimoji="1" lang="en-US" altLang="zh-CN" sz="2400" b="1" dirty="0" smtClean="0">
                <a:latin typeface="Times New Roman" pitchFamily="18" charset="0"/>
              </a:rPr>
              <a:t>. </a:t>
            </a:r>
            <a:r>
              <a:rPr kumimoji="1" lang="zh-CN" altLang="en-US" sz="2400" b="1" dirty="0" smtClean="0">
                <a:latin typeface="Times New Roman" pitchFamily="18" charset="0"/>
              </a:rPr>
              <a:t>不是</a:t>
            </a:r>
            <a:r>
              <a:rPr kumimoji="1" lang="zh-CN" altLang="en-US" sz="2400" b="1" dirty="0">
                <a:latin typeface="Times New Roman" pitchFamily="18" charset="0"/>
              </a:rPr>
              <a:t>一个变量上的反号不</a:t>
            </a:r>
            <a:r>
              <a:rPr kumimoji="1" lang="zh-CN" altLang="en-US" sz="2400" b="1" dirty="0" smtClean="0">
                <a:latin typeface="Times New Roman" pitchFamily="18" charset="0"/>
              </a:rPr>
              <a:t>动</a:t>
            </a:r>
            <a:endParaRPr kumimoji="1" lang="zh-CN" altLang="en-US" sz="2400" b="1" dirty="0">
              <a:latin typeface="Times New Roman" pitchFamily="18" charset="0"/>
            </a:endParaRPr>
          </a:p>
        </p:txBody>
      </p:sp>
      <p:sp>
        <p:nvSpPr>
          <p:cNvPr id="17" name="Text Box 25"/>
          <p:cNvSpPr txBox="1">
            <a:spLocks noChangeArrowheads="1"/>
          </p:cNvSpPr>
          <p:nvPr/>
        </p:nvSpPr>
        <p:spPr bwMode="auto">
          <a:xfrm>
            <a:off x="562142" y="2929765"/>
            <a:ext cx="2114550" cy="461665"/>
          </a:xfrm>
          <a:prstGeom prst="rect">
            <a:avLst/>
          </a:prstGeom>
          <a:noFill/>
          <a:ln w="38100">
            <a:noFill/>
            <a:miter lim="800000"/>
            <a:headEnd/>
            <a:tailEnd/>
          </a:ln>
        </p:spPr>
        <p:txBody>
          <a:bodyPr>
            <a:spAutoFit/>
          </a:bodyPr>
          <a:lstStyle/>
          <a:p>
            <a:pPr>
              <a:spcBef>
                <a:spcPct val="50000"/>
              </a:spcBef>
            </a:pPr>
            <a:r>
              <a:rPr kumimoji="1" lang="zh-CN" altLang="en-US" sz="2400" b="1" dirty="0">
                <a:solidFill>
                  <a:srgbClr val="0000FF"/>
                </a:solidFill>
                <a:latin typeface="黑体" panose="02010609060101010101" pitchFamily="49" charset="-122"/>
                <a:ea typeface="黑体" panose="02010609060101010101" pitchFamily="49" charset="-122"/>
              </a:rPr>
              <a:t>注意</a:t>
            </a:r>
            <a:r>
              <a:rPr kumimoji="1" lang="en-US" altLang="zh-CN" sz="2400" b="1" dirty="0">
                <a:solidFill>
                  <a:srgbClr val="0000FF"/>
                </a:solidFill>
                <a:latin typeface="黑体" panose="02010609060101010101" pitchFamily="49" charset="-122"/>
                <a:ea typeface="黑体" panose="02010609060101010101" pitchFamily="49" charset="-122"/>
              </a:rPr>
              <a:t>:</a:t>
            </a:r>
          </a:p>
        </p:txBody>
      </p:sp>
      <p:sp>
        <p:nvSpPr>
          <p:cNvPr id="22" name="Text Box 31"/>
          <p:cNvSpPr txBox="1">
            <a:spLocks noChangeArrowheads="1"/>
          </p:cNvSpPr>
          <p:nvPr/>
        </p:nvSpPr>
        <p:spPr bwMode="auto">
          <a:xfrm>
            <a:off x="1529917" y="2935236"/>
            <a:ext cx="7038975" cy="461665"/>
          </a:xfrm>
          <a:prstGeom prst="rect">
            <a:avLst/>
          </a:prstGeom>
          <a:noFill/>
          <a:ln w="38100">
            <a:noFill/>
            <a:miter lim="800000"/>
            <a:headEnd/>
            <a:tailEnd/>
          </a:ln>
        </p:spPr>
        <p:txBody>
          <a:bodyPr>
            <a:spAutoFit/>
          </a:bodyPr>
          <a:lstStyle/>
          <a:p>
            <a:pPr>
              <a:spcBef>
                <a:spcPct val="50000"/>
              </a:spcBef>
            </a:pPr>
            <a:r>
              <a:rPr kumimoji="1" lang="en-US" altLang="zh-CN" sz="2400" b="1" dirty="0" smtClean="0">
                <a:latin typeface="Times New Roman" pitchFamily="18" charset="0"/>
              </a:rPr>
              <a:t>1. </a:t>
            </a:r>
            <a:r>
              <a:rPr kumimoji="1" lang="zh-CN" altLang="en-US" sz="2400" b="1" dirty="0" smtClean="0">
                <a:latin typeface="Times New Roman" pitchFamily="18" charset="0"/>
              </a:rPr>
              <a:t>变换</a:t>
            </a:r>
            <a:r>
              <a:rPr kumimoji="1" lang="zh-CN" altLang="en-US" sz="2400" b="1" dirty="0">
                <a:latin typeface="Times New Roman" pitchFamily="18" charset="0"/>
              </a:rPr>
              <a:t>时，原函数运算的先后顺序</a:t>
            </a:r>
            <a:r>
              <a:rPr kumimoji="1" lang="zh-CN" altLang="en-US" sz="2400" b="1" dirty="0" smtClean="0">
                <a:latin typeface="Times New Roman" pitchFamily="18" charset="0"/>
              </a:rPr>
              <a:t>不变</a:t>
            </a:r>
            <a:endParaRPr kumimoji="1" lang="en-US" altLang="zh-CN" sz="2400" b="1" dirty="0">
              <a:latin typeface="Times New Roman" pitchFamily="18" charset="0"/>
            </a:endParaRPr>
          </a:p>
        </p:txBody>
      </p:sp>
      <p:sp>
        <p:nvSpPr>
          <p:cNvPr id="23" name="文本框 22"/>
          <p:cNvSpPr txBox="1"/>
          <p:nvPr/>
        </p:nvSpPr>
        <p:spPr>
          <a:xfrm>
            <a:off x="570390" y="4228120"/>
            <a:ext cx="852407" cy="461665"/>
          </a:xfrm>
          <a:prstGeom prst="rect">
            <a:avLst/>
          </a:prstGeom>
          <a:noFill/>
        </p:spPr>
        <p:txBody>
          <a:bodyPr wrap="square" rtlCol="0">
            <a:spAutoFit/>
          </a:bodyPr>
          <a:lstStyle/>
          <a:p>
            <a:r>
              <a:rPr lang="zh-CN" altLang="en-US" sz="2400" b="1" dirty="0" smtClean="0"/>
              <a:t>例如：</a:t>
            </a:r>
            <a:endParaRPr lang="zh-CN" altLang="en-US" sz="2400" b="1" dirty="0"/>
          </a:p>
        </p:txBody>
      </p:sp>
    </p:spTree>
    <p:extLst>
      <p:ext uri="{BB962C8B-B14F-4D97-AF65-F5344CB8AC3E}">
        <p14:creationId xmlns:p14="http://schemas.microsoft.com/office/powerpoint/2010/main" xmlns="" val="1925826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6" grpId="0" autoUpdateAnimBg="0"/>
      <p:bldP spid="17" grpId="0" autoUpdateAnimBg="0"/>
      <p:bldP spid="22" grpId="0" autoUpdateAnimBg="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156098" y="1285875"/>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sp>
        <p:nvSpPr>
          <p:cNvPr id="18" name="矩形 17">
            <a:extLst>
              <a:ext uri="{FF2B5EF4-FFF2-40B4-BE49-F238E27FC236}">
                <a16:creationId xmlns:a16="http://schemas.microsoft.com/office/drawing/2014/main" xmlns="" id="{C62FFBE2-D741-4E21-9719-892BD76395A1}"/>
              </a:ext>
            </a:extLst>
          </p:cNvPr>
          <p:cNvSpPr/>
          <p:nvPr/>
        </p:nvSpPr>
        <p:spPr>
          <a:xfrm>
            <a:off x="5601329" y="1647436"/>
            <a:ext cx="1532896" cy="574469"/>
          </a:xfrm>
          <a:prstGeom prst="rect">
            <a:avLst/>
          </a:prstGeom>
          <a:solidFill>
            <a:srgbClr val="000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latin typeface="黑体" panose="02010609060101010101" pitchFamily="49" charset="-122"/>
                <a:ea typeface="黑体" panose="02010609060101010101" pitchFamily="49" charset="-122"/>
              </a:rPr>
              <a:t>吸收律</a:t>
            </a:r>
            <a:endParaRPr lang="zh-CN" altLang="en-US" sz="2100" b="1" dirty="0">
              <a:solidFill>
                <a:srgbClr val="FFFF00"/>
              </a:solidFill>
              <a:latin typeface="黑体" panose="02010609060101010101" pitchFamily="49" charset="-122"/>
              <a:ea typeface="黑体" panose="02010609060101010101" pitchFamily="49" charset="-122"/>
            </a:endParaRPr>
          </a:p>
        </p:txBody>
      </p:sp>
      <p:graphicFrame>
        <p:nvGraphicFramePr>
          <p:cNvPr id="8" name="对象 7">
            <a:extLst>
              <a:ext uri="{FF2B5EF4-FFF2-40B4-BE49-F238E27FC236}">
                <a16:creationId xmlns:a16="http://schemas.microsoft.com/office/drawing/2014/main" xmlns="" id="{2DBC807C-9821-4490-B662-E43D440EFB9B}"/>
              </a:ext>
            </a:extLst>
          </p:cNvPr>
          <p:cNvGraphicFramePr>
            <a:graphicFrameLocks noChangeAspect="1"/>
          </p:cNvGraphicFramePr>
          <p:nvPr>
            <p:extLst>
              <p:ext uri="{D42A27DB-BD31-4B8C-83A1-F6EECF244321}">
                <p14:modId xmlns:p14="http://schemas.microsoft.com/office/powerpoint/2010/main" xmlns="" val="3175749372"/>
              </p:ext>
            </p:extLst>
          </p:nvPr>
        </p:nvGraphicFramePr>
        <p:xfrm>
          <a:off x="1235075" y="1266825"/>
          <a:ext cx="3971925" cy="1403350"/>
        </p:xfrm>
        <a:graphic>
          <a:graphicData uri="http://schemas.openxmlformats.org/presentationml/2006/ole">
            <p:oleObj spid="_x0000_s20891" name="Equation" r:id="rId4" imgW="850680" imgH="431640" progId="Equation.DSMT4">
              <p:embed/>
            </p:oleObj>
          </a:graphicData>
        </a:graphic>
      </p:graphicFrame>
      <p:pic>
        <p:nvPicPr>
          <p:cNvPr id="13" name="图片 12">
            <a:extLst>
              <a:ext uri="{FF2B5EF4-FFF2-40B4-BE49-F238E27FC236}">
                <a16:creationId xmlns:a16="http://schemas.microsoft.com/office/drawing/2014/main" xmlns="" id="{EF3C8129-3D2D-4DA7-AB8C-052A79E57281}"/>
              </a:ext>
            </a:extLst>
          </p:cNvPr>
          <p:cNvPicPr>
            <a:picLocks noChangeAspect="1"/>
          </p:cNvPicPr>
          <p:nvPr/>
        </p:nvPicPr>
        <p:blipFill>
          <a:blip r:embed="rId5" cstate="print"/>
          <a:stretch>
            <a:fillRect/>
          </a:stretch>
        </p:blipFill>
        <p:spPr>
          <a:xfrm>
            <a:off x="1709483" y="3409916"/>
            <a:ext cx="2972411" cy="1738789"/>
          </a:xfrm>
          <a:prstGeom prst="rect">
            <a:avLst/>
          </a:prstGeom>
        </p:spPr>
      </p:pic>
      <p:sp>
        <p:nvSpPr>
          <p:cNvPr id="14" name="文本框 13">
            <a:extLst>
              <a:ext uri="{FF2B5EF4-FFF2-40B4-BE49-F238E27FC236}">
                <a16:creationId xmlns:a16="http://schemas.microsoft.com/office/drawing/2014/main" xmlns="" id="{704EC2D3-CDB3-483F-9F27-FE363A487267}"/>
              </a:ext>
            </a:extLst>
          </p:cNvPr>
          <p:cNvSpPr txBox="1"/>
          <p:nvPr/>
        </p:nvSpPr>
        <p:spPr>
          <a:xfrm rot="10800000" flipV="1">
            <a:off x="602713" y="3500748"/>
            <a:ext cx="1106770"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证明：</a:t>
            </a:r>
          </a:p>
        </p:txBody>
      </p:sp>
      <p:sp>
        <p:nvSpPr>
          <p:cNvPr id="15" name="文本框 14">
            <a:extLst>
              <a:ext uri="{FF2B5EF4-FFF2-40B4-BE49-F238E27FC236}">
                <a16:creationId xmlns:a16="http://schemas.microsoft.com/office/drawing/2014/main" xmlns="" id="{91E408BC-8BC8-462C-AF4F-73EA8B951120}"/>
              </a:ext>
            </a:extLst>
          </p:cNvPr>
          <p:cNvSpPr txBox="1"/>
          <p:nvPr/>
        </p:nvSpPr>
        <p:spPr>
          <a:xfrm>
            <a:off x="5115637" y="3368393"/>
            <a:ext cx="2266237"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（依据分配律）</a:t>
            </a:r>
          </a:p>
        </p:txBody>
      </p:sp>
      <p:sp>
        <p:nvSpPr>
          <p:cNvPr id="16" name="文本框 15">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smtClean="0"/>
              <a:t>3. </a:t>
            </a:r>
            <a:r>
              <a:rPr lang="zh-CN" altLang="en-US" sz="3200" b="1" dirty="0"/>
              <a:t>逻辑</a:t>
            </a:r>
            <a:r>
              <a:rPr lang="zh-CN" altLang="en-US" sz="3200" b="1" dirty="0" smtClean="0"/>
              <a:t>代数的常用公式</a:t>
            </a:r>
            <a:endParaRPr lang="en-US" altLang="zh-CN" sz="3200" b="1" dirty="0"/>
          </a:p>
        </p:txBody>
      </p:sp>
      <p:cxnSp>
        <p:nvCxnSpPr>
          <p:cNvPr id="17" name="直接连接符 16"/>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20" name="图片 19">
            <a:extLst>
              <a:ext uri="{FF2B5EF4-FFF2-40B4-BE49-F238E27FC236}">
                <a16:creationId xmlns:a16="http://schemas.microsoft.com/office/drawing/2014/main" xmlns="" id="{732DD48B-0048-401C-950A-66FCD0D964ED}"/>
              </a:ext>
            </a:extLst>
          </p:cNvPr>
          <p:cNvPicPr>
            <a:picLocks noChangeAspect="1"/>
          </p:cNvPicPr>
          <p:nvPr/>
        </p:nvPicPr>
        <p:blipFill>
          <a:blip r:embed="rId6" cstate="print"/>
          <a:stretch>
            <a:fillRect/>
          </a:stretch>
        </p:blipFill>
        <p:spPr>
          <a:xfrm>
            <a:off x="-12370" y="0"/>
            <a:ext cx="1435167" cy="619399"/>
          </a:xfrm>
          <a:prstGeom prst="rect">
            <a:avLst/>
          </a:prstGeom>
        </p:spPr>
      </p:pic>
      <p:sp>
        <p:nvSpPr>
          <p:cNvPr id="24" name="矩形 23"/>
          <p:cNvSpPr/>
          <p:nvPr/>
        </p:nvSpPr>
        <p:spPr>
          <a:xfrm>
            <a:off x="4364251" y="3244334"/>
            <a:ext cx="415498" cy="369332"/>
          </a:xfrm>
          <a:prstGeom prst="rect">
            <a:avLst/>
          </a:prstGeom>
        </p:spPr>
        <p:txBody>
          <a:bodyPr wrap="none">
            <a:spAutoFit/>
          </a:bodyPr>
          <a:lstStyle/>
          <a:p>
            <a:r>
              <a:rPr lang="en-US" altLang="zh-CN" dirty="0" smtClean="0"/>
              <a:t>Ⅰ</a:t>
            </a:r>
            <a:endParaRPr lang="zh-CN" altLang="en-US" dirty="0"/>
          </a:p>
        </p:txBody>
      </p:sp>
      <p:sp>
        <p:nvSpPr>
          <p:cNvPr id="25" name="TextBox 24"/>
          <p:cNvSpPr txBox="1"/>
          <p:nvPr/>
        </p:nvSpPr>
        <p:spPr>
          <a:xfrm>
            <a:off x="449944" y="1204686"/>
            <a:ext cx="812800" cy="707886"/>
          </a:xfrm>
          <a:prstGeom prst="rect">
            <a:avLst/>
          </a:prstGeom>
          <a:noFill/>
        </p:spPr>
        <p:txBody>
          <a:bodyPr wrap="square" rtlCol="0">
            <a:spAutoFit/>
          </a:bodyPr>
          <a:lstStyle/>
          <a:p>
            <a:r>
              <a:rPr lang="en-US" altLang="zh-CN" sz="4000" dirty="0" smtClean="0">
                <a:solidFill>
                  <a:srgbClr val="FF0000"/>
                </a:solidFill>
              </a:rPr>
              <a:t>1).</a:t>
            </a:r>
            <a:endParaRPr lang="zh-CN" altLang="en-US" sz="4000" dirty="0">
              <a:solidFill>
                <a:srgbClr val="FF0000"/>
              </a:solidFill>
            </a:endParaRPr>
          </a:p>
        </p:txBody>
      </p:sp>
    </p:spTree>
    <p:extLst>
      <p:ext uri="{BB962C8B-B14F-4D97-AF65-F5344CB8AC3E}">
        <p14:creationId xmlns:p14="http://schemas.microsoft.com/office/powerpoint/2010/main" xmlns="" val="34985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对象 7">
            <a:extLst>
              <a:ext uri="{FF2B5EF4-FFF2-40B4-BE49-F238E27FC236}">
                <a16:creationId xmlns:a16="http://schemas.microsoft.com/office/drawing/2014/main" xmlns="" id="{2DBC807C-9821-4490-B662-E43D440EFB9B}"/>
              </a:ext>
            </a:extLst>
          </p:cNvPr>
          <p:cNvGraphicFramePr>
            <a:graphicFrameLocks noChangeAspect="1"/>
          </p:cNvGraphicFramePr>
          <p:nvPr>
            <p:extLst>
              <p:ext uri="{D42A27DB-BD31-4B8C-83A1-F6EECF244321}">
                <p14:modId xmlns:p14="http://schemas.microsoft.com/office/powerpoint/2010/main" xmlns="" val="2236936723"/>
              </p:ext>
            </p:extLst>
          </p:nvPr>
        </p:nvGraphicFramePr>
        <p:xfrm>
          <a:off x="1567543" y="1311275"/>
          <a:ext cx="5326742" cy="1443038"/>
        </p:xfrm>
        <a:graphic>
          <a:graphicData uri="http://schemas.openxmlformats.org/presentationml/2006/ole">
            <p:oleObj spid="_x0000_s21913" name="Equation" r:id="rId4" imgW="1193760" imgH="507960" progId="Equation.DSMT4">
              <p:embed/>
            </p:oleObj>
          </a:graphicData>
        </a:graphic>
      </p:graphicFrame>
      <p:sp>
        <p:nvSpPr>
          <p:cNvPr id="14" name="文本框 13">
            <a:extLst>
              <a:ext uri="{FF2B5EF4-FFF2-40B4-BE49-F238E27FC236}">
                <a16:creationId xmlns:a16="http://schemas.microsoft.com/office/drawing/2014/main" xmlns="" id="{704EC2D3-CDB3-483F-9F27-FE363A487267}"/>
              </a:ext>
            </a:extLst>
          </p:cNvPr>
          <p:cNvSpPr txBox="1"/>
          <p:nvPr/>
        </p:nvSpPr>
        <p:spPr>
          <a:xfrm>
            <a:off x="409575" y="3497943"/>
            <a:ext cx="1238221"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证明：</a:t>
            </a:r>
          </a:p>
        </p:txBody>
      </p:sp>
      <p:sp>
        <p:nvSpPr>
          <p:cNvPr id="15" name="文本框 14">
            <a:extLst>
              <a:ext uri="{FF2B5EF4-FFF2-40B4-BE49-F238E27FC236}">
                <a16:creationId xmlns:a16="http://schemas.microsoft.com/office/drawing/2014/main" xmlns="" id="{91E408BC-8BC8-462C-AF4F-73EA8B951120}"/>
              </a:ext>
            </a:extLst>
          </p:cNvPr>
          <p:cNvSpPr txBox="1"/>
          <p:nvPr/>
        </p:nvSpPr>
        <p:spPr>
          <a:xfrm rot="10800000" flipV="1">
            <a:off x="5217724" y="3305945"/>
            <a:ext cx="2349888"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（依据分配律）</a:t>
            </a:r>
          </a:p>
        </p:txBody>
      </p:sp>
      <p:pic>
        <p:nvPicPr>
          <p:cNvPr id="3" name="图片 2">
            <a:extLst>
              <a:ext uri="{FF2B5EF4-FFF2-40B4-BE49-F238E27FC236}">
                <a16:creationId xmlns:a16="http://schemas.microsoft.com/office/drawing/2014/main" xmlns="" id="{AD2D5110-E480-4B56-A811-F5BBD022872F}"/>
              </a:ext>
            </a:extLst>
          </p:cNvPr>
          <p:cNvPicPr>
            <a:picLocks noChangeAspect="1"/>
          </p:cNvPicPr>
          <p:nvPr/>
        </p:nvPicPr>
        <p:blipFill>
          <a:blip r:embed="rId5" cstate="print"/>
          <a:stretch>
            <a:fillRect/>
          </a:stretch>
        </p:blipFill>
        <p:spPr>
          <a:xfrm>
            <a:off x="1770476" y="3367314"/>
            <a:ext cx="3324568" cy="1901372"/>
          </a:xfrm>
          <a:prstGeom prst="rect">
            <a:avLst/>
          </a:prstGeom>
        </p:spPr>
      </p:pic>
      <p:sp>
        <p:nvSpPr>
          <p:cNvPr id="13" name="文本框 12">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smtClean="0"/>
              <a:t>3. </a:t>
            </a:r>
            <a:r>
              <a:rPr lang="zh-CN" altLang="en-US" sz="3200" b="1" dirty="0"/>
              <a:t>逻辑</a:t>
            </a:r>
            <a:r>
              <a:rPr lang="zh-CN" altLang="en-US" sz="3200" b="1" dirty="0" smtClean="0"/>
              <a:t>代数的常用公式</a:t>
            </a:r>
            <a:endParaRPr lang="en-US" altLang="zh-CN" sz="3200" b="1" dirty="0"/>
          </a:p>
        </p:txBody>
      </p:sp>
      <p:cxnSp>
        <p:nvCxnSpPr>
          <p:cNvPr id="16" name="直接连接符 15"/>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8" name="图片 17">
            <a:extLst>
              <a:ext uri="{FF2B5EF4-FFF2-40B4-BE49-F238E27FC236}">
                <a16:creationId xmlns:a16="http://schemas.microsoft.com/office/drawing/2014/main" xmlns="" id="{732DD48B-0048-401C-950A-66FCD0D964ED}"/>
              </a:ext>
            </a:extLst>
          </p:cNvPr>
          <p:cNvPicPr>
            <a:picLocks noChangeAspect="1"/>
          </p:cNvPicPr>
          <p:nvPr/>
        </p:nvPicPr>
        <p:blipFill>
          <a:blip r:embed="rId6" cstate="print"/>
          <a:stretch>
            <a:fillRect/>
          </a:stretch>
        </p:blipFill>
        <p:spPr>
          <a:xfrm>
            <a:off x="-12370" y="0"/>
            <a:ext cx="1435167" cy="619399"/>
          </a:xfrm>
          <a:prstGeom prst="rect">
            <a:avLst/>
          </a:prstGeom>
        </p:spPr>
      </p:pic>
      <p:sp>
        <p:nvSpPr>
          <p:cNvPr id="10" name="TextBox 9"/>
          <p:cNvSpPr txBox="1"/>
          <p:nvPr/>
        </p:nvSpPr>
        <p:spPr>
          <a:xfrm>
            <a:off x="580572" y="1320800"/>
            <a:ext cx="798285" cy="707886"/>
          </a:xfrm>
          <a:prstGeom prst="rect">
            <a:avLst/>
          </a:prstGeom>
          <a:noFill/>
        </p:spPr>
        <p:txBody>
          <a:bodyPr wrap="square" rtlCol="0">
            <a:spAutoFit/>
          </a:bodyPr>
          <a:lstStyle/>
          <a:p>
            <a:r>
              <a:rPr lang="en-US" altLang="zh-CN" sz="4000" dirty="0" smtClean="0">
                <a:solidFill>
                  <a:srgbClr val="FF0000"/>
                </a:solidFill>
              </a:rPr>
              <a:t>2).</a:t>
            </a:r>
            <a:endParaRPr lang="zh-CN" altLang="en-US" sz="4000" dirty="0">
              <a:solidFill>
                <a:srgbClr val="FF0000"/>
              </a:solidFill>
            </a:endParaRPr>
          </a:p>
        </p:txBody>
      </p:sp>
    </p:spTree>
    <p:extLst>
      <p:ext uri="{BB962C8B-B14F-4D97-AF65-F5344CB8AC3E}">
        <p14:creationId xmlns:p14="http://schemas.microsoft.com/office/powerpoint/2010/main" xmlns="" val="357670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对象 7">
            <a:extLst>
              <a:ext uri="{FF2B5EF4-FFF2-40B4-BE49-F238E27FC236}">
                <a16:creationId xmlns:a16="http://schemas.microsoft.com/office/drawing/2014/main" xmlns="" id="{2DBC807C-9821-4490-B662-E43D440EFB9B}"/>
              </a:ext>
            </a:extLst>
          </p:cNvPr>
          <p:cNvGraphicFramePr>
            <a:graphicFrameLocks noChangeAspect="1"/>
          </p:cNvGraphicFramePr>
          <p:nvPr>
            <p:extLst>
              <p:ext uri="{D42A27DB-BD31-4B8C-83A1-F6EECF244321}">
                <p14:modId xmlns:p14="http://schemas.microsoft.com/office/powerpoint/2010/main" xmlns="" val="1755909907"/>
              </p:ext>
            </p:extLst>
          </p:nvPr>
        </p:nvGraphicFramePr>
        <p:xfrm>
          <a:off x="1640114" y="1582738"/>
          <a:ext cx="5254172" cy="1610405"/>
        </p:xfrm>
        <a:graphic>
          <a:graphicData uri="http://schemas.openxmlformats.org/presentationml/2006/ole">
            <p:oleObj spid="_x0000_s22936" name="Equation" r:id="rId4" imgW="1079280" imgH="507960" progId="Equation.DSMT4">
              <p:embed/>
            </p:oleObj>
          </a:graphicData>
        </a:graphic>
      </p:graphicFrame>
      <p:sp>
        <p:nvSpPr>
          <p:cNvPr id="14" name="文本框 13">
            <a:extLst>
              <a:ext uri="{FF2B5EF4-FFF2-40B4-BE49-F238E27FC236}">
                <a16:creationId xmlns:a16="http://schemas.microsoft.com/office/drawing/2014/main" xmlns="" id="{704EC2D3-CDB3-483F-9F27-FE363A487267}"/>
              </a:ext>
            </a:extLst>
          </p:cNvPr>
          <p:cNvSpPr txBox="1"/>
          <p:nvPr/>
        </p:nvSpPr>
        <p:spPr>
          <a:xfrm rot="10800000" flipV="1">
            <a:off x="374703" y="3733519"/>
            <a:ext cx="1048094"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证明：</a:t>
            </a:r>
          </a:p>
        </p:txBody>
      </p:sp>
      <p:sp>
        <p:nvSpPr>
          <p:cNvPr id="15" name="文本框 14">
            <a:extLst>
              <a:ext uri="{FF2B5EF4-FFF2-40B4-BE49-F238E27FC236}">
                <a16:creationId xmlns:a16="http://schemas.microsoft.com/office/drawing/2014/main" xmlns="" id="{91E408BC-8BC8-462C-AF4F-73EA8B951120}"/>
              </a:ext>
            </a:extLst>
          </p:cNvPr>
          <p:cNvSpPr txBox="1"/>
          <p:nvPr/>
        </p:nvSpPr>
        <p:spPr>
          <a:xfrm rot="10800000" flipV="1">
            <a:off x="5572756" y="3589865"/>
            <a:ext cx="2066293"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（依据分配律）</a:t>
            </a:r>
          </a:p>
        </p:txBody>
      </p:sp>
      <p:pic>
        <p:nvPicPr>
          <p:cNvPr id="4" name="图片 3">
            <a:extLst>
              <a:ext uri="{FF2B5EF4-FFF2-40B4-BE49-F238E27FC236}">
                <a16:creationId xmlns:a16="http://schemas.microsoft.com/office/drawing/2014/main" xmlns="" id="{9D480F75-BE35-4D3A-900A-80ECB9164CFA}"/>
              </a:ext>
            </a:extLst>
          </p:cNvPr>
          <p:cNvPicPr>
            <a:picLocks noChangeAspect="1"/>
          </p:cNvPicPr>
          <p:nvPr/>
        </p:nvPicPr>
        <p:blipFill>
          <a:blip r:embed="rId5" cstate="print"/>
          <a:stretch>
            <a:fillRect/>
          </a:stretch>
        </p:blipFill>
        <p:spPr>
          <a:xfrm>
            <a:off x="1254799" y="3773714"/>
            <a:ext cx="4078774" cy="1930399"/>
          </a:xfrm>
          <a:prstGeom prst="rect">
            <a:avLst/>
          </a:prstGeom>
        </p:spPr>
      </p:pic>
      <p:pic>
        <p:nvPicPr>
          <p:cNvPr id="11" name="图片 10">
            <a:extLst>
              <a:ext uri="{FF2B5EF4-FFF2-40B4-BE49-F238E27FC236}">
                <a16:creationId xmlns:a16="http://schemas.microsoft.com/office/drawing/2014/main" xmlns="" id="{14CD2EC7-EFE2-4DF2-8478-35D72FE0B167}"/>
              </a:ext>
            </a:extLst>
          </p:cNvPr>
          <p:cNvPicPr>
            <a:picLocks noChangeAspect="1"/>
          </p:cNvPicPr>
          <p:nvPr/>
        </p:nvPicPr>
        <p:blipFill>
          <a:blip r:embed="rId6" cstate="print"/>
          <a:stretch>
            <a:fillRect/>
          </a:stretch>
        </p:blipFill>
        <p:spPr>
          <a:xfrm>
            <a:off x="5333573" y="4383313"/>
            <a:ext cx="3600450" cy="725715"/>
          </a:xfrm>
          <a:prstGeom prst="rect">
            <a:avLst/>
          </a:prstGeom>
        </p:spPr>
      </p:pic>
      <p:sp>
        <p:nvSpPr>
          <p:cNvPr id="13" name="文本框 12">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smtClean="0"/>
              <a:t>3. </a:t>
            </a:r>
            <a:r>
              <a:rPr lang="zh-CN" altLang="en-US" sz="3200" b="1" dirty="0"/>
              <a:t>逻辑</a:t>
            </a:r>
            <a:r>
              <a:rPr lang="zh-CN" altLang="en-US" sz="3200" b="1" dirty="0" smtClean="0"/>
              <a:t>代数的常用公式</a:t>
            </a:r>
            <a:endParaRPr lang="en-US" altLang="zh-CN" sz="3200" b="1" dirty="0"/>
          </a:p>
        </p:txBody>
      </p:sp>
      <p:cxnSp>
        <p:nvCxnSpPr>
          <p:cNvPr id="16" name="直接连接符 15"/>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8" name="图片 17">
            <a:extLst>
              <a:ext uri="{FF2B5EF4-FFF2-40B4-BE49-F238E27FC236}">
                <a16:creationId xmlns:a16="http://schemas.microsoft.com/office/drawing/2014/main" xmlns="" id="{732DD48B-0048-401C-950A-66FCD0D964ED}"/>
              </a:ext>
            </a:extLst>
          </p:cNvPr>
          <p:cNvPicPr>
            <a:picLocks noChangeAspect="1"/>
          </p:cNvPicPr>
          <p:nvPr/>
        </p:nvPicPr>
        <p:blipFill>
          <a:blip r:embed="rId7" cstate="print"/>
          <a:stretch>
            <a:fillRect/>
          </a:stretch>
        </p:blipFill>
        <p:spPr>
          <a:xfrm>
            <a:off x="-12370" y="0"/>
            <a:ext cx="1435167" cy="619399"/>
          </a:xfrm>
          <a:prstGeom prst="rect">
            <a:avLst/>
          </a:prstGeom>
        </p:spPr>
      </p:pic>
      <p:sp>
        <p:nvSpPr>
          <p:cNvPr id="12" name="TextBox 11"/>
          <p:cNvSpPr txBox="1"/>
          <p:nvPr/>
        </p:nvSpPr>
        <p:spPr>
          <a:xfrm>
            <a:off x="362857" y="1669143"/>
            <a:ext cx="729687" cy="707886"/>
          </a:xfrm>
          <a:prstGeom prst="rect">
            <a:avLst/>
          </a:prstGeom>
          <a:noFill/>
        </p:spPr>
        <p:txBody>
          <a:bodyPr wrap="none" rtlCol="0">
            <a:spAutoFit/>
          </a:bodyPr>
          <a:lstStyle/>
          <a:p>
            <a:r>
              <a:rPr lang="en-US" altLang="zh-CN" sz="4000" dirty="0" smtClean="0">
                <a:solidFill>
                  <a:srgbClr val="FF0000"/>
                </a:solidFill>
              </a:rPr>
              <a:t>3).</a:t>
            </a:r>
            <a:endParaRPr lang="zh-CN" altLang="en-US" sz="4000" dirty="0">
              <a:solidFill>
                <a:srgbClr val="FF0000"/>
              </a:solidFill>
            </a:endParaRPr>
          </a:p>
        </p:txBody>
      </p:sp>
    </p:spTree>
    <p:extLst>
      <p:ext uri="{BB962C8B-B14F-4D97-AF65-F5344CB8AC3E}">
        <p14:creationId xmlns:p14="http://schemas.microsoft.com/office/powerpoint/2010/main" xmlns="" val="1559003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 name="对象 7">
            <a:extLst>
              <a:ext uri="{FF2B5EF4-FFF2-40B4-BE49-F238E27FC236}">
                <a16:creationId xmlns:a16="http://schemas.microsoft.com/office/drawing/2014/main" xmlns="" id="{2DBC807C-9821-4490-B662-E43D440EFB9B}"/>
              </a:ext>
            </a:extLst>
          </p:cNvPr>
          <p:cNvGraphicFramePr>
            <a:graphicFrameLocks noChangeAspect="1"/>
          </p:cNvGraphicFramePr>
          <p:nvPr>
            <p:extLst>
              <p:ext uri="{D42A27DB-BD31-4B8C-83A1-F6EECF244321}">
                <p14:modId xmlns:p14="http://schemas.microsoft.com/office/powerpoint/2010/main" xmlns="" val="2320452329"/>
              </p:ext>
            </p:extLst>
          </p:nvPr>
        </p:nvGraphicFramePr>
        <p:xfrm>
          <a:off x="1480457" y="1320800"/>
          <a:ext cx="6879772" cy="1291771"/>
        </p:xfrm>
        <a:graphic>
          <a:graphicData uri="http://schemas.openxmlformats.org/presentationml/2006/ole">
            <p:oleObj spid="_x0000_s23959" name="Equation" r:id="rId4" imgW="2438280" imgH="507960" progId="Equation.DSMT4">
              <p:embed/>
            </p:oleObj>
          </a:graphicData>
        </a:graphic>
      </p:graphicFrame>
      <p:sp>
        <p:nvSpPr>
          <p:cNvPr id="14" name="文本框 13">
            <a:extLst>
              <a:ext uri="{FF2B5EF4-FFF2-40B4-BE49-F238E27FC236}">
                <a16:creationId xmlns:a16="http://schemas.microsoft.com/office/drawing/2014/main" xmlns="" id="{704EC2D3-CDB3-483F-9F27-FE363A487267}"/>
              </a:ext>
            </a:extLst>
          </p:cNvPr>
          <p:cNvSpPr txBox="1"/>
          <p:nvPr/>
        </p:nvSpPr>
        <p:spPr>
          <a:xfrm rot="10800000" flipV="1">
            <a:off x="471555" y="3599543"/>
            <a:ext cx="1381058" cy="523220"/>
          </a:xfrm>
          <a:prstGeom prst="rect">
            <a:avLst/>
          </a:prstGeom>
          <a:noFill/>
        </p:spPr>
        <p:txBody>
          <a:bodyPr wrap="square" rtlCol="0">
            <a:spAutoFit/>
          </a:bodyPr>
          <a:lstStyle/>
          <a:p>
            <a:r>
              <a:rPr lang="zh-CN" altLang="en-US" sz="2800" b="1" dirty="0">
                <a:latin typeface="黑体" panose="02010609060101010101" pitchFamily="49" charset="-122"/>
                <a:ea typeface="黑体" panose="02010609060101010101" pitchFamily="49" charset="-122"/>
              </a:rPr>
              <a:t>证明：</a:t>
            </a:r>
          </a:p>
        </p:txBody>
      </p:sp>
      <p:sp>
        <p:nvSpPr>
          <p:cNvPr id="15" name="文本框 14">
            <a:extLst>
              <a:ext uri="{FF2B5EF4-FFF2-40B4-BE49-F238E27FC236}">
                <a16:creationId xmlns:a16="http://schemas.microsoft.com/office/drawing/2014/main" xmlns="" id="{91E408BC-8BC8-462C-AF4F-73EA8B951120}"/>
              </a:ext>
            </a:extLst>
          </p:cNvPr>
          <p:cNvSpPr txBox="1"/>
          <p:nvPr/>
        </p:nvSpPr>
        <p:spPr>
          <a:xfrm>
            <a:off x="6399452" y="3613800"/>
            <a:ext cx="2340881"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（依据分配律）</a:t>
            </a:r>
          </a:p>
        </p:txBody>
      </p:sp>
      <p:sp>
        <p:nvSpPr>
          <p:cNvPr id="16" name="文本框 15">
            <a:extLst>
              <a:ext uri="{FF2B5EF4-FFF2-40B4-BE49-F238E27FC236}">
                <a16:creationId xmlns:a16="http://schemas.microsoft.com/office/drawing/2014/main" xmlns="" id="{D0A2B38E-455A-482B-AAE7-C87600B423F9}"/>
              </a:ext>
            </a:extLst>
          </p:cNvPr>
          <p:cNvSpPr txBox="1"/>
          <p:nvPr/>
        </p:nvSpPr>
        <p:spPr>
          <a:xfrm>
            <a:off x="5817430" y="4176051"/>
            <a:ext cx="3355294"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（依据结合律和交换律）</a:t>
            </a:r>
          </a:p>
        </p:txBody>
      </p:sp>
      <p:sp>
        <p:nvSpPr>
          <p:cNvPr id="17" name="文本框 16">
            <a:extLst>
              <a:ext uri="{FF2B5EF4-FFF2-40B4-BE49-F238E27FC236}">
                <a16:creationId xmlns:a16="http://schemas.microsoft.com/office/drawing/2014/main" xmlns="" id="{6A948A8B-C8D1-4FD4-841E-C7984F85E344}"/>
              </a:ext>
            </a:extLst>
          </p:cNvPr>
          <p:cNvSpPr txBox="1"/>
          <p:nvPr/>
        </p:nvSpPr>
        <p:spPr>
          <a:xfrm>
            <a:off x="6443645" y="4773764"/>
            <a:ext cx="2102864"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（依据分配律</a:t>
            </a:r>
            <a:r>
              <a:rPr lang="en-US" altLang="zh-CN" sz="2400" b="1" dirty="0">
                <a:solidFill>
                  <a:srgbClr val="FF0000"/>
                </a:solidFill>
                <a:latin typeface="黑体" panose="02010609060101010101" pitchFamily="49" charset="-122"/>
                <a:ea typeface="黑体" panose="02010609060101010101" pitchFamily="49" charset="-122"/>
              </a:rPr>
              <a:t>)</a:t>
            </a:r>
            <a:endParaRPr lang="zh-CN" altLang="en-US" sz="2400" b="1" dirty="0">
              <a:solidFill>
                <a:srgbClr val="FF0000"/>
              </a:solidFill>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xmlns="" id="{19C73B56-1565-4C19-BB55-9A01860114AA}"/>
              </a:ext>
            </a:extLst>
          </p:cNvPr>
          <p:cNvSpPr txBox="1"/>
          <p:nvPr/>
        </p:nvSpPr>
        <p:spPr>
          <a:xfrm>
            <a:off x="6585660" y="5356335"/>
            <a:ext cx="2154673"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（依据</a:t>
            </a:r>
            <a:r>
              <a:rPr lang="en-US" altLang="zh-CN" sz="2400" b="1" dirty="0">
                <a:solidFill>
                  <a:srgbClr val="FF0000"/>
                </a:solidFill>
                <a:latin typeface="黑体" panose="02010609060101010101" pitchFamily="49" charset="-122"/>
                <a:ea typeface="黑体" panose="02010609060101010101" pitchFamily="49" charset="-122"/>
              </a:rPr>
              <a:t>0-1</a:t>
            </a:r>
            <a:r>
              <a:rPr lang="zh-CN" altLang="en-US" sz="2400" b="1" dirty="0">
                <a:solidFill>
                  <a:srgbClr val="FF0000"/>
                </a:solidFill>
                <a:latin typeface="黑体" panose="02010609060101010101" pitchFamily="49" charset="-122"/>
                <a:ea typeface="黑体" panose="02010609060101010101" pitchFamily="49" charset="-122"/>
              </a:rPr>
              <a:t>律）</a:t>
            </a:r>
          </a:p>
        </p:txBody>
      </p:sp>
      <mc:AlternateContent xmlns:mc="http://schemas.openxmlformats.org/markup-compatibility/2006">
        <mc:Choice xmlns:a14="http://schemas.microsoft.com/office/drawing/2010/main" xmlns="" Requires="a14">
          <p:sp>
            <p:nvSpPr>
              <p:cNvPr id="2" name="矩形 1">
                <a:extLst>
                  <a:ext uri="{FF2B5EF4-FFF2-40B4-BE49-F238E27FC236}">
                    <a16:creationId xmlns="" xmlns:a16="http://schemas.microsoft.com/office/drawing/2014/main" id="{A7D81CBE-3621-40EC-9E7C-84D7B5483486}"/>
                  </a:ext>
                </a:extLst>
              </p:cNvPr>
              <p:cNvSpPr/>
              <p:nvPr/>
            </p:nvSpPr>
            <p:spPr>
              <a:xfrm>
                <a:off x="-12370" y="2969829"/>
                <a:ext cx="56227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i="1">
                          <a:latin typeface="Cambria Math" panose="02040503050406030204" pitchFamily="18" charset="0"/>
                        </a:rPr>
                        <m:t>𝑨𝑩</m:t>
                      </m:r>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𝑨</m:t>
                          </m:r>
                        </m:e>
                      </m:acc>
                      <m:r>
                        <a:rPr lang="zh-CN" altLang="en-US" sz="2400" b="1" i="1">
                          <a:latin typeface="Cambria Math" panose="02040503050406030204" pitchFamily="18" charset="0"/>
                        </a:rPr>
                        <m:t>𝑪</m:t>
                      </m:r>
                      <m:r>
                        <a:rPr lang="zh-CN" altLang="en-US" sz="2400" b="1">
                          <a:latin typeface="Cambria Math" panose="02040503050406030204" pitchFamily="18" charset="0"/>
                        </a:rPr>
                        <m:t>+</m:t>
                      </m:r>
                      <m:r>
                        <a:rPr lang="zh-CN" altLang="en-US" sz="2400" b="1" i="1">
                          <a:latin typeface="Cambria Math" panose="02040503050406030204" pitchFamily="18" charset="0"/>
                        </a:rPr>
                        <m:t>𝑩𝑪</m:t>
                      </m:r>
                      <m:r>
                        <a:rPr lang="zh-CN" altLang="en-US" sz="2400" b="1">
                          <a:latin typeface="Cambria Math" panose="02040503050406030204" pitchFamily="18" charset="0"/>
                        </a:rPr>
                        <m:t>=</m:t>
                      </m:r>
                      <m:r>
                        <a:rPr lang="zh-CN" altLang="en-US" sz="2400" b="1" i="1">
                          <a:latin typeface="Cambria Math" panose="02040503050406030204" pitchFamily="18" charset="0"/>
                        </a:rPr>
                        <m:t>𝑨𝑩</m:t>
                      </m:r>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𝑨</m:t>
                          </m:r>
                        </m:e>
                      </m:acc>
                      <m:r>
                        <a:rPr lang="zh-CN" altLang="en-US" sz="2400" b="1" i="1">
                          <a:latin typeface="Cambria Math" panose="02040503050406030204" pitchFamily="18" charset="0"/>
                        </a:rPr>
                        <m:t>𝑪</m:t>
                      </m:r>
                      <m:r>
                        <a:rPr lang="zh-CN" altLang="en-US" sz="2400" b="1">
                          <a:latin typeface="Cambria Math" panose="02040503050406030204" pitchFamily="18" charset="0"/>
                        </a:rPr>
                        <m:t>+(</m:t>
                      </m:r>
                      <m:r>
                        <a:rPr lang="zh-CN" altLang="en-US" sz="2400" b="1" i="1">
                          <a:latin typeface="Cambria Math" panose="02040503050406030204" pitchFamily="18" charset="0"/>
                        </a:rPr>
                        <m:t>𝑨</m:t>
                      </m:r>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𝑨</m:t>
                          </m:r>
                        </m:e>
                      </m:acc>
                      <m:r>
                        <a:rPr lang="zh-CN" altLang="en-US" sz="2400" b="1">
                          <a:latin typeface="Cambria Math" panose="02040503050406030204" pitchFamily="18" charset="0"/>
                        </a:rPr>
                        <m:t>)</m:t>
                      </m:r>
                      <m:r>
                        <a:rPr lang="zh-CN" altLang="en-US" sz="2400" b="1" i="1">
                          <a:latin typeface="Cambria Math" panose="02040503050406030204" pitchFamily="18" charset="0"/>
                        </a:rPr>
                        <m:t>𝑩𝑪</m:t>
                      </m:r>
                    </m:oMath>
                  </m:oMathPara>
                </a14:m>
                <a:endParaRPr lang="zh-CN" altLang="en-US" sz="2400" b="1" dirty="0"/>
              </a:p>
            </p:txBody>
          </p:sp>
        </mc:Choice>
        <mc:Fallback>
          <p:sp>
            <p:nvSpPr>
              <p:cNvPr id="2" name="矩形 1">
                <a:extLst>
                  <a:ext uri="{FF2B5EF4-FFF2-40B4-BE49-F238E27FC236}">
                    <a16:creationId xmlns:a14="http://schemas.microsoft.com/office/drawing/2010/main" xmlns:a16="http://schemas.microsoft.com/office/drawing/2014/main" xmlns="" id="{A7D81CBE-3621-40EC-9E7C-84D7B5483486}"/>
                  </a:ext>
                </a:extLst>
              </p:cNvPr>
              <p:cNvSpPr>
                <a:spLocks noRot="1" noChangeAspect="1" noMove="1" noResize="1" noEditPoints="1" noAdjustHandles="1" noChangeArrowheads="1" noChangeShapeType="1" noTextEdit="1"/>
              </p:cNvSpPr>
              <p:nvPr/>
            </p:nvSpPr>
            <p:spPr>
              <a:xfrm>
                <a:off x="-12370" y="2969829"/>
                <a:ext cx="5622757" cy="461665"/>
              </a:xfrm>
              <a:prstGeom prst="rect">
                <a:avLst/>
              </a:prstGeom>
              <a:blipFill rotWithShape="0">
                <a:blip r:embed="rId5" cstate="print"/>
                <a:stretch>
                  <a:fillRect b="-17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3" name="矩形 2">
                <a:extLst>
                  <a:ext uri="{FF2B5EF4-FFF2-40B4-BE49-F238E27FC236}">
                    <a16:creationId xmlns="" xmlns:a16="http://schemas.microsoft.com/office/drawing/2014/main" id="{4C09E6D9-F2EB-4C60-AD48-C95A4DA3A0A9}"/>
                  </a:ext>
                </a:extLst>
              </p:cNvPr>
              <p:cNvSpPr/>
              <p:nvPr/>
            </p:nvSpPr>
            <p:spPr>
              <a:xfrm>
                <a:off x="2021776" y="3588617"/>
                <a:ext cx="37263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a:latin typeface="Cambria Math" panose="02040503050406030204" pitchFamily="18" charset="0"/>
                        </a:rPr>
                        <m:t>=</m:t>
                      </m:r>
                      <m:r>
                        <a:rPr lang="zh-CN" altLang="en-US" sz="2400" b="1" i="1">
                          <a:latin typeface="Cambria Math" panose="02040503050406030204" pitchFamily="18" charset="0"/>
                        </a:rPr>
                        <m:t>𝑨𝑩</m:t>
                      </m:r>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𝑨</m:t>
                          </m:r>
                        </m:e>
                      </m:acc>
                      <m:r>
                        <a:rPr lang="zh-CN" altLang="en-US" sz="2400" b="1" i="1">
                          <a:latin typeface="Cambria Math" panose="02040503050406030204" pitchFamily="18" charset="0"/>
                        </a:rPr>
                        <m:t>𝑪</m:t>
                      </m:r>
                      <m:r>
                        <a:rPr lang="zh-CN" altLang="en-US" sz="2400" b="1">
                          <a:latin typeface="Cambria Math" panose="02040503050406030204" pitchFamily="18" charset="0"/>
                        </a:rPr>
                        <m:t>+</m:t>
                      </m:r>
                      <m:r>
                        <a:rPr lang="zh-CN" altLang="en-US" sz="2400" b="1" i="1">
                          <a:latin typeface="Cambria Math" panose="02040503050406030204" pitchFamily="18" charset="0"/>
                        </a:rPr>
                        <m:t>𝑨𝑩𝑪</m:t>
                      </m:r>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𝑨</m:t>
                          </m:r>
                        </m:e>
                      </m:acc>
                      <m:r>
                        <a:rPr lang="zh-CN" altLang="en-US" sz="2400" b="1" i="1">
                          <a:latin typeface="Cambria Math" panose="02040503050406030204" pitchFamily="18" charset="0"/>
                        </a:rPr>
                        <m:t>𝑩𝑪</m:t>
                      </m:r>
                    </m:oMath>
                  </m:oMathPara>
                </a14:m>
                <a:endParaRPr lang="zh-CN" altLang="en-US" sz="2400" b="1" dirty="0"/>
              </a:p>
            </p:txBody>
          </p:sp>
        </mc:Choice>
        <mc:Fallback>
          <p:sp>
            <p:nvSpPr>
              <p:cNvPr id="3" name="矩形 2">
                <a:extLst>
                  <a:ext uri="{FF2B5EF4-FFF2-40B4-BE49-F238E27FC236}">
                    <a16:creationId xmlns:a14="http://schemas.microsoft.com/office/drawing/2010/main" xmlns:a16="http://schemas.microsoft.com/office/drawing/2014/main" xmlns="" id="{4C09E6D9-F2EB-4C60-AD48-C95A4DA3A0A9}"/>
                  </a:ext>
                </a:extLst>
              </p:cNvPr>
              <p:cNvSpPr>
                <a:spLocks noRot="1" noChangeAspect="1" noMove="1" noResize="1" noEditPoints="1" noAdjustHandles="1" noChangeArrowheads="1" noChangeShapeType="1" noTextEdit="1"/>
              </p:cNvSpPr>
              <p:nvPr/>
            </p:nvSpPr>
            <p:spPr>
              <a:xfrm>
                <a:off x="2021776" y="3588617"/>
                <a:ext cx="3726340" cy="461665"/>
              </a:xfrm>
              <a:prstGeom prst="rect">
                <a:avLst/>
              </a:prstGeom>
              <a:blipFill rotWithShape="0">
                <a:blip r:embed="rId6"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4" name="矩形 3">
                <a:extLst>
                  <a:ext uri="{FF2B5EF4-FFF2-40B4-BE49-F238E27FC236}">
                    <a16:creationId xmlns="" xmlns:a16="http://schemas.microsoft.com/office/drawing/2014/main" id="{E2EE6302-A9C9-499E-9197-40B19D507E35}"/>
                  </a:ext>
                </a:extLst>
              </p:cNvPr>
              <p:cNvSpPr/>
              <p:nvPr/>
            </p:nvSpPr>
            <p:spPr>
              <a:xfrm>
                <a:off x="2021776" y="4132173"/>
                <a:ext cx="4249305"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b="1" i="1">
                              <a:latin typeface="Cambria Math" panose="02040503050406030204" pitchFamily="18" charset="0"/>
                            </a:rPr>
                          </m:ctrlPr>
                        </m:dPr>
                        <m:e>
                          <m:r>
                            <a:rPr lang="zh-CN" altLang="en-US" sz="2400" b="1">
                              <a:latin typeface="Cambria Math" panose="02040503050406030204" pitchFamily="18" charset="0"/>
                            </a:rPr>
                            <m:t>=(</m:t>
                          </m:r>
                          <m:r>
                            <a:rPr lang="zh-CN" altLang="en-US" sz="2400" b="1" i="1">
                              <a:latin typeface="Cambria Math" panose="02040503050406030204" pitchFamily="18" charset="0"/>
                            </a:rPr>
                            <m:t>𝑨𝑩</m:t>
                          </m:r>
                          <m:r>
                            <a:rPr lang="zh-CN" altLang="en-US" sz="2400" b="1">
                              <a:latin typeface="Cambria Math" panose="02040503050406030204" pitchFamily="18" charset="0"/>
                            </a:rPr>
                            <m:t>+</m:t>
                          </m:r>
                          <m:r>
                            <a:rPr lang="zh-CN" altLang="en-US" sz="2400" b="1" i="1">
                              <a:latin typeface="Cambria Math" panose="02040503050406030204" pitchFamily="18" charset="0"/>
                            </a:rPr>
                            <m:t>𝑨𝑩𝑪</m:t>
                          </m:r>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𝑨</m:t>
                              </m:r>
                            </m:e>
                          </m:acc>
                          <m:r>
                            <a:rPr lang="zh-CN" altLang="en-US" sz="2400" b="1" i="1">
                              <a:latin typeface="Cambria Math" panose="02040503050406030204" pitchFamily="18" charset="0"/>
                            </a:rPr>
                            <m:t>𝑪</m:t>
                          </m:r>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𝑨</m:t>
                              </m:r>
                            </m:e>
                          </m:acc>
                          <m:r>
                            <a:rPr lang="zh-CN" altLang="en-US" sz="2400" b="1" i="1">
                              <a:latin typeface="Cambria Math" panose="02040503050406030204" pitchFamily="18" charset="0"/>
                            </a:rPr>
                            <m:t>𝑩𝑪</m:t>
                          </m:r>
                        </m:e>
                      </m:d>
                    </m:oMath>
                  </m:oMathPara>
                </a14:m>
                <a:endParaRPr lang="zh-CN" altLang="en-US" sz="2400" b="1" dirty="0"/>
              </a:p>
            </p:txBody>
          </p:sp>
        </mc:Choice>
        <mc:Fallback>
          <p:sp>
            <p:nvSpPr>
              <p:cNvPr id="4" name="矩形 3">
                <a:extLst>
                  <a:ext uri="{FF2B5EF4-FFF2-40B4-BE49-F238E27FC236}">
                    <a16:creationId xmlns:a14="http://schemas.microsoft.com/office/drawing/2010/main" xmlns:a16="http://schemas.microsoft.com/office/drawing/2014/main" xmlns="" id="{E2EE6302-A9C9-499E-9197-40B19D507E35}"/>
                  </a:ext>
                </a:extLst>
              </p:cNvPr>
              <p:cNvSpPr>
                <a:spLocks noRot="1" noChangeAspect="1" noMove="1" noResize="1" noEditPoints="1" noAdjustHandles="1" noChangeArrowheads="1" noChangeShapeType="1" noTextEdit="1"/>
              </p:cNvSpPr>
              <p:nvPr/>
            </p:nvSpPr>
            <p:spPr>
              <a:xfrm>
                <a:off x="2021776" y="4132173"/>
                <a:ext cx="4249305" cy="509178"/>
              </a:xfrm>
              <a:prstGeom prst="rect">
                <a:avLst/>
              </a:prstGeom>
              <a:blipFill rotWithShape="0">
                <a:blip r:embed="rId7"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1" name="矩形 10">
                <a:extLst>
                  <a:ext uri="{FF2B5EF4-FFF2-40B4-BE49-F238E27FC236}">
                    <a16:creationId xmlns="" xmlns:a16="http://schemas.microsoft.com/office/drawing/2014/main" id="{BC8B3B5A-5E2F-4077-980C-C9EAB319EB20}"/>
                  </a:ext>
                </a:extLst>
              </p:cNvPr>
              <p:cNvSpPr/>
              <p:nvPr/>
            </p:nvSpPr>
            <p:spPr>
              <a:xfrm>
                <a:off x="2021776" y="4723242"/>
                <a:ext cx="3795654"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b="1" i="1">
                              <a:latin typeface="Cambria Math" panose="02040503050406030204" pitchFamily="18" charset="0"/>
                            </a:rPr>
                          </m:ctrlPr>
                        </m:dPr>
                        <m:e>
                          <m:r>
                            <a:rPr lang="zh-CN" altLang="en-US" sz="2400" b="1">
                              <a:latin typeface="Cambria Math" panose="02040503050406030204" pitchFamily="18" charset="0"/>
                            </a:rPr>
                            <m:t>=</m:t>
                          </m:r>
                          <m:r>
                            <a:rPr lang="zh-CN" altLang="en-US" sz="2400" b="1" i="1">
                              <a:latin typeface="Cambria Math" panose="02040503050406030204" pitchFamily="18" charset="0"/>
                            </a:rPr>
                            <m:t>𝑨𝑩</m:t>
                          </m:r>
                          <m:r>
                            <a:rPr lang="zh-CN" altLang="en-US" sz="2400" b="1">
                              <a:latin typeface="Cambria Math" panose="02040503050406030204" pitchFamily="18" charset="0"/>
                            </a:rPr>
                            <m:t>(</m:t>
                          </m:r>
                          <m:r>
                            <a:rPr lang="zh-CN" altLang="en-US" sz="2400" b="1" i="1">
                              <a:latin typeface="Cambria Math" panose="02040503050406030204" pitchFamily="18" charset="0"/>
                            </a:rPr>
                            <m:t>𝟏</m:t>
                          </m:r>
                          <m:r>
                            <a:rPr lang="zh-CN" altLang="en-US" sz="2400" b="1">
                              <a:latin typeface="Cambria Math" panose="02040503050406030204" pitchFamily="18" charset="0"/>
                            </a:rPr>
                            <m:t>+</m:t>
                          </m:r>
                          <m:r>
                            <a:rPr lang="zh-CN" altLang="en-US" sz="2400" b="1" i="1">
                              <a:latin typeface="Cambria Math" panose="02040503050406030204" pitchFamily="18" charset="0"/>
                            </a:rPr>
                            <m:t>𝑪</m:t>
                          </m:r>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𝑨</m:t>
                              </m:r>
                            </m:e>
                          </m:acc>
                          <m:r>
                            <a:rPr lang="zh-CN" altLang="en-US" sz="2400" b="1" i="1">
                              <a:latin typeface="Cambria Math" panose="02040503050406030204" pitchFamily="18" charset="0"/>
                            </a:rPr>
                            <m:t>𝑪</m:t>
                          </m:r>
                          <m:r>
                            <a:rPr lang="zh-CN" altLang="en-US" sz="2400" b="1">
                              <a:latin typeface="Cambria Math" panose="02040503050406030204" pitchFamily="18" charset="0"/>
                            </a:rPr>
                            <m:t>(</m:t>
                          </m:r>
                          <m:r>
                            <a:rPr lang="zh-CN" altLang="en-US" sz="2400" b="1" i="1">
                              <a:latin typeface="Cambria Math" panose="02040503050406030204" pitchFamily="18" charset="0"/>
                            </a:rPr>
                            <m:t>𝟏</m:t>
                          </m:r>
                          <m:r>
                            <a:rPr lang="zh-CN" altLang="en-US" sz="2400" b="1">
                              <a:latin typeface="Cambria Math" panose="02040503050406030204" pitchFamily="18" charset="0"/>
                            </a:rPr>
                            <m:t>+</m:t>
                          </m:r>
                          <m:r>
                            <a:rPr lang="zh-CN" altLang="en-US" sz="2400" b="1" i="1">
                              <a:latin typeface="Cambria Math" panose="02040503050406030204" pitchFamily="18" charset="0"/>
                            </a:rPr>
                            <m:t>𝑩</m:t>
                          </m:r>
                        </m:e>
                      </m:d>
                    </m:oMath>
                  </m:oMathPara>
                </a14:m>
                <a:endParaRPr lang="zh-CN" altLang="en-US" sz="2400" b="1" dirty="0"/>
              </a:p>
            </p:txBody>
          </p:sp>
        </mc:Choice>
        <mc:Fallback>
          <p:sp>
            <p:nvSpPr>
              <p:cNvPr id="11" name="矩形 10">
                <a:extLst>
                  <a:ext uri="{FF2B5EF4-FFF2-40B4-BE49-F238E27FC236}">
                    <a16:creationId xmlns:a14="http://schemas.microsoft.com/office/drawing/2010/main" xmlns:a16="http://schemas.microsoft.com/office/drawing/2014/main" xmlns="" id="{BC8B3B5A-5E2F-4077-980C-C9EAB319EB20}"/>
                  </a:ext>
                </a:extLst>
              </p:cNvPr>
              <p:cNvSpPr>
                <a:spLocks noRot="1" noChangeAspect="1" noMove="1" noResize="1" noEditPoints="1" noAdjustHandles="1" noChangeArrowheads="1" noChangeShapeType="1" noTextEdit="1"/>
              </p:cNvSpPr>
              <p:nvPr/>
            </p:nvSpPr>
            <p:spPr>
              <a:xfrm>
                <a:off x="2021776" y="4723242"/>
                <a:ext cx="3795654" cy="509178"/>
              </a:xfrm>
              <a:prstGeom prst="rect">
                <a:avLst/>
              </a:prstGeom>
              <a:blipFill rotWithShape="0">
                <a:blip r:embed="rId8" cstate="print"/>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13" name="矩形 12">
                <a:extLst>
                  <a:ext uri="{FF2B5EF4-FFF2-40B4-BE49-F238E27FC236}">
                    <a16:creationId xmlns="" xmlns:a16="http://schemas.microsoft.com/office/drawing/2014/main" id="{220E97EE-5855-4263-9369-0FA56FA2197B}"/>
                  </a:ext>
                </a:extLst>
              </p:cNvPr>
              <p:cNvSpPr/>
              <p:nvPr/>
            </p:nvSpPr>
            <p:spPr>
              <a:xfrm>
                <a:off x="2064637" y="5356335"/>
                <a:ext cx="17566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b="1">
                          <a:latin typeface="Cambria Math" panose="02040503050406030204" pitchFamily="18" charset="0"/>
                        </a:rPr>
                        <m:t>=</m:t>
                      </m:r>
                      <m:r>
                        <a:rPr lang="zh-CN" altLang="en-US" sz="2400" b="1" i="1">
                          <a:latin typeface="Cambria Math" panose="02040503050406030204" pitchFamily="18" charset="0"/>
                        </a:rPr>
                        <m:t>𝑨𝑩</m:t>
                      </m:r>
                      <m:r>
                        <a:rPr lang="zh-CN" altLang="en-US" sz="2400" b="1">
                          <a:latin typeface="Cambria Math" panose="02040503050406030204" pitchFamily="18" charset="0"/>
                        </a:rPr>
                        <m:t>+</m:t>
                      </m:r>
                      <m:acc>
                        <m:accPr>
                          <m:chr m:val="̅"/>
                          <m:ctrlPr>
                            <a:rPr lang="zh-CN" altLang="en-US" sz="2400" b="1" i="1">
                              <a:latin typeface="Cambria Math" panose="02040503050406030204" pitchFamily="18" charset="0"/>
                            </a:rPr>
                          </m:ctrlPr>
                        </m:accPr>
                        <m:e>
                          <m:r>
                            <a:rPr lang="zh-CN" altLang="en-US" sz="2400" b="1" i="1">
                              <a:latin typeface="Cambria Math" panose="02040503050406030204" pitchFamily="18" charset="0"/>
                            </a:rPr>
                            <m:t>𝑨</m:t>
                          </m:r>
                        </m:e>
                      </m:acc>
                      <m:r>
                        <a:rPr lang="zh-CN" altLang="en-US" sz="2400" b="1" i="1">
                          <a:latin typeface="Cambria Math" panose="02040503050406030204" pitchFamily="18" charset="0"/>
                        </a:rPr>
                        <m:t>𝑪</m:t>
                      </m:r>
                    </m:oMath>
                  </m:oMathPara>
                </a14:m>
                <a:endParaRPr lang="zh-CN" altLang="en-US" sz="2400" b="1" dirty="0"/>
              </a:p>
            </p:txBody>
          </p:sp>
        </mc:Choice>
        <mc:Fallback>
          <p:sp>
            <p:nvSpPr>
              <p:cNvPr id="13" name="矩形 12">
                <a:extLst>
                  <a:ext uri="{FF2B5EF4-FFF2-40B4-BE49-F238E27FC236}">
                    <a16:creationId xmlns:a14="http://schemas.microsoft.com/office/drawing/2010/main" xmlns:a16="http://schemas.microsoft.com/office/drawing/2014/main" xmlns="" id="{220E97EE-5855-4263-9369-0FA56FA2197B}"/>
                  </a:ext>
                </a:extLst>
              </p:cNvPr>
              <p:cNvSpPr>
                <a:spLocks noRot="1" noChangeAspect="1" noMove="1" noResize="1" noEditPoints="1" noAdjustHandles="1" noChangeArrowheads="1" noChangeShapeType="1" noTextEdit="1"/>
              </p:cNvSpPr>
              <p:nvPr/>
            </p:nvSpPr>
            <p:spPr>
              <a:xfrm>
                <a:off x="2064637" y="5356335"/>
                <a:ext cx="1756699" cy="461665"/>
              </a:xfrm>
              <a:prstGeom prst="rect">
                <a:avLst/>
              </a:prstGeom>
              <a:blipFill rotWithShape="0">
                <a:blip r:embed="rId9" cstate="print"/>
                <a:stretch>
                  <a:fillRect r="-13194"/>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xmlns="" id="{A8048D2A-19F8-434B-9D4F-2C0096C617C8}"/>
              </a:ext>
            </a:extLst>
          </p:cNvPr>
          <p:cNvSpPr txBox="1"/>
          <p:nvPr/>
        </p:nvSpPr>
        <p:spPr>
          <a:xfrm>
            <a:off x="6406792" y="3003085"/>
            <a:ext cx="2541945" cy="461665"/>
          </a:xfrm>
          <a:prstGeom prst="rect">
            <a:avLst/>
          </a:prstGeom>
          <a:noFill/>
        </p:spPr>
        <p:txBody>
          <a:bodyPr wrap="squar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（依据</a:t>
            </a:r>
            <a:r>
              <a:rPr lang="en-US" altLang="zh-CN" sz="2400" b="1" dirty="0">
                <a:solidFill>
                  <a:srgbClr val="FF0000"/>
                </a:solidFill>
                <a:latin typeface="黑体" panose="02010609060101010101" pitchFamily="49" charset="-122"/>
                <a:ea typeface="黑体" panose="02010609060101010101" pitchFamily="49" charset="-122"/>
              </a:rPr>
              <a:t>0-1</a:t>
            </a:r>
            <a:r>
              <a:rPr lang="zh-CN" altLang="en-US" sz="2400" b="1" dirty="0">
                <a:solidFill>
                  <a:srgbClr val="FF0000"/>
                </a:solidFill>
                <a:latin typeface="黑体" panose="02010609060101010101" pitchFamily="49" charset="-122"/>
                <a:ea typeface="黑体" panose="02010609060101010101" pitchFamily="49" charset="-122"/>
              </a:rPr>
              <a:t>律）</a:t>
            </a:r>
          </a:p>
        </p:txBody>
      </p:sp>
      <p:sp>
        <p:nvSpPr>
          <p:cNvPr id="21" name="文本框 20">
            <a:extLst>
              <a:ext uri="{FF2B5EF4-FFF2-40B4-BE49-F238E27FC236}">
                <a16:creationId xmlns:a16="http://schemas.microsoft.com/office/drawing/2014/main" xmlns="" id="{214DBB3E-8BC7-49E7-9D33-916D2B8CDF8F}"/>
              </a:ext>
            </a:extLst>
          </p:cNvPr>
          <p:cNvSpPr txBox="1"/>
          <p:nvPr/>
        </p:nvSpPr>
        <p:spPr>
          <a:xfrm>
            <a:off x="19812" y="630536"/>
            <a:ext cx="5313761"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smtClean="0"/>
              <a:t>3. </a:t>
            </a:r>
            <a:r>
              <a:rPr lang="zh-CN" altLang="en-US" sz="3200" b="1" dirty="0"/>
              <a:t>逻辑</a:t>
            </a:r>
            <a:r>
              <a:rPr lang="zh-CN" altLang="en-US" sz="3200" b="1" dirty="0" smtClean="0"/>
              <a:t>代数的常用公式</a:t>
            </a:r>
            <a:endParaRPr lang="en-US" altLang="zh-CN" sz="3200" b="1" dirty="0"/>
          </a:p>
        </p:txBody>
      </p:sp>
      <p:cxnSp>
        <p:nvCxnSpPr>
          <p:cNvPr id="22" name="直接连接符 21"/>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淘宝网chenying0907出品 6"/>
          <p:cNvSpPr txBox="1"/>
          <p:nvPr/>
        </p:nvSpPr>
        <p:spPr>
          <a:xfrm>
            <a:off x="1549721" y="4826"/>
            <a:ext cx="7567705"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2.2.4 </a:t>
            </a:r>
            <a:r>
              <a:rPr lang="zh-CN" altLang="en-US" sz="3600" b="1" dirty="0" smtClean="0">
                <a:solidFill>
                  <a:schemeClr val="accent5">
                    <a:lumMod val="75000"/>
                  </a:schemeClr>
                </a:solidFill>
                <a:latin typeface="微软雅黑" pitchFamily="34" charset="-122"/>
                <a:ea typeface="微软雅黑" pitchFamily="34" charset="-122"/>
              </a:rPr>
              <a:t>基本定律、公式和规则</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24" name="图片 23">
            <a:extLst>
              <a:ext uri="{FF2B5EF4-FFF2-40B4-BE49-F238E27FC236}">
                <a16:creationId xmlns:a16="http://schemas.microsoft.com/office/drawing/2014/main" xmlns="" id="{732DD48B-0048-401C-950A-66FCD0D964ED}"/>
              </a:ext>
            </a:extLst>
          </p:cNvPr>
          <p:cNvPicPr>
            <a:picLocks noChangeAspect="1"/>
          </p:cNvPicPr>
          <p:nvPr/>
        </p:nvPicPr>
        <p:blipFill>
          <a:blip r:embed="rId10" cstate="print"/>
          <a:stretch>
            <a:fillRect/>
          </a:stretch>
        </p:blipFill>
        <p:spPr>
          <a:xfrm>
            <a:off x="-12370" y="0"/>
            <a:ext cx="1435167" cy="619399"/>
          </a:xfrm>
          <a:prstGeom prst="rect">
            <a:avLst/>
          </a:prstGeom>
        </p:spPr>
      </p:pic>
      <p:sp>
        <p:nvSpPr>
          <p:cNvPr id="19" name="TextBox 18"/>
          <p:cNvSpPr txBox="1"/>
          <p:nvPr/>
        </p:nvSpPr>
        <p:spPr>
          <a:xfrm>
            <a:off x="624114" y="1320799"/>
            <a:ext cx="729687" cy="707886"/>
          </a:xfrm>
          <a:prstGeom prst="rect">
            <a:avLst/>
          </a:prstGeom>
          <a:noFill/>
        </p:spPr>
        <p:txBody>
          <a:bodyPr wrap="square" rtlCol="0">
            <a:spAutoFit/>
          </a:bodyPr>
          <a:lstStyle/>
          <a:p>
            <a:r>
              <a:rPr lang="en-US" altLang="zh-CN" sz="4000" dirty="0" smtClean="0">
                <a:solidFill>
                  <a:srgbClr val="FF0000"/>
                </a:solidFill>
              </a:rPr>
              <a:t>4).</a:t>
            </a:r>
            <a:endParaRPr lang="zh-CN" altLang="en-US" sz="4000" dirty="0">
              <a:solidFill>
                <a:srgbClr val="FF0000"/>
              </a:solidFill>
            </a:endParaRPr>
          </a:p>
        </p:txBody>
      </p:sp>
    </p:spTree>
    <p:extLst>
      <p:ext uri="{BB962C8B-B14F-4D97-AF65-F5344CB8AC3E}">
        <p14:creationId xmlns:p14="http://schemas.microsoft.com/office/powerpoint/2010/main" xmlns="" val="128533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2" grpId="0" animBg="1"/>
      <p:bldP spid="3" grpId="0" animBg="1"/>
      <p:bldP spid="4" grpId="0" animBg="1"/>
      <p:bldP spid="11" grpId="0" animBg="1"/>
      <p:bldP spid="13" grpId="0" animBg="1"/>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2" name="直接连接符 21"/>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淘宝网chenying0907出品 6"/>
          <p:cNvSpPr txBox="1"/>
          <p:nvPr/>
        </p:nvSpPr>
        <p:spPr>
          <a:xfrm>
            <a:off x="1549721" y="4826"/>
            <a:ext cx="7567705" cy="646331"/>
          </a:xfrm>
          <a:prstGeom prst="rect">
            <a:avLst/>
          </a:prstGeom>
          <a:noFill/>
        </p:spPr>
        <p:txBody>
          <a:bodyPr wrap="square" rtlCol="0">
            <a:spAutoFit/>
          </a:bodyPr>
          <a:lstStyle/>
          <a:p>
            <a:r>
              <a:rPr lang="zh-CN" altLang="en-US" sz="3600" b="1" dirty="0" smtClean="0">
                <a:solidFill>
                  <a:schemeClr val="accent5">
                    <a:lumMod val="75000"/>
                  </a:schemeClr>
                </a:solidFill>
                <a:latin typeface="微软雅黑" pitchFamily="34" charset="-122"/>
                <a:ea typeface="微软雅黑" pitchFamily="34" charset="-122"/>
              </a:rPr>
              <a:t>作业</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24" name="图片 23">
            <a:extLst>
              <a:ext uri="{FF2B5EF4-FFF2-40B4-BE49-F238E27FC236}">
                <a16:creationId xmlns:a16="http://schemas.microsoft.com/office/drawing/2014/main" xmlns="" id="{732DD48B-0048-401C-950A-66FCD0D964ED}"/>
              </a:ext>
            </a:extLst>
          </p:cNvPr>
          <p:cNvPicPr>
            <a:picLocks noChangeAspect="1"/>
          </p:cNvPicPr>
          <p:nvPr/>
        </p:nvPicPr>
        <p:blipFill>
          <a:blip r:embed="rId3" cstate="print"/>
          <a:stretch>
            <a:fillRect/>
          </a:stretch>
        </p:blipFill>
        <p:spPr>
          <a:xfrm>
            <a:off x="-12370" y="0"/>
            <a:ext cx="1435167" cy="619399"/>
          </a:xfrm>
          <a:prstGeom prst="rect">
            <a:avLst/>
          </a:prstGeom>
        </p:spPr>
      </p:pic>
      <p:sp>
        <p:nvSpPr>
          <p:cNvPr id="5" name="矩形 4"/>
          <p:cNvSpPr/>
          <p:nvPr/>
        </p:nvSpPr>
        <p:spPr>
          <a:xfrm>
            <a:off x="433951" y="1191688"/>
            <a:ext cx="7914469" cy="4247317"/>
          </a:xfrm>
          <a:prstGeom prst="rect">
            <a:avLst/>
          </a:prstGeom>
        </p:spPr>
        <p:txBody>
          <a:bodyPr wrap="square">
            <a:spAutoFit/>
          </a:bodyPr>
          <a:lstStyle/>
          <a:p>
            <a:pPr marL="342900" lvl="0" indent="-342900" algn="just">
              <a:lnSpc>
                <a:spcPct val="150000"/>
              </a:lnSpc>
              <a:spcAft>
                <a:spcPts val="0"/>
              </a:spcAft>
              <a:buFont typeface="+mj-lt"/>
              <a:buAutoNum type="arabicPeriod"/>
            </a:pPr>
            <a:r>
              <a:rPr lang="zh-CN" altLang="zh-CN" sz="2000" kern="100" dirty="0">
                <a:latin typeface="Calibri" panose="020F0502020204030204" pitchFamily="34" charset="0"/>
                <a:cs typeface="Times New Roman" panose="02020603050405020304" pitchFamily="18" charset="0"/>
              </a:rPr>
              <a:t>将十进制数</a:t>
            </a:r>
            <a:r>
              <a:rPr lang="en-US" altLang="zh-CN" sz="2000" kern="100" dirty="0">
                <a:latin typeface="Calibri" panose="020F0502020204030204" pitchFamily="34" charset="0"/>
                <a:cs typeface="Times New Roman" panose="02020603050405020304" pitchFamily="18" charset="0"/>
              </a:rPr>
              <a:t>202.8125</a:t>
            </a:r>
            <a:r>
              <a:rPr lang="zh-CN" altLang="zh-CN" sz="2000" kern="100" dirty="0">
                <a:latin typeface="Calibri" panose="020F0502020204030204" pitchFamily="34" charset="0"/>
                <a:cs typeface="Times New Roman" panose="02020603050405020304" pitchFamily="18" charset="0"/>
              </a:rPr>
              <a:t>转换成等值的二进制、八进制和十六进制数。</a:t>
            </a:r>
          </a:p>
          <a:p>
            <a:pPr marL="342900" lvl="0" indent="-342900" algn="just">
              <a:lnSpc>
                <a:spcPct val="150000"/>
              </a:lnSpc>
              <a:spcAft>
                <a:spcPts val="0"/>
              </a:spcAft>
              <a:buFont typeface="+mj-lt"/>
              <a:buAutoNum type="arabicPeriod"/>
            </a:pPr>
            <a:r>
              <a:rPr lang="zh-CN" altLang="zh-CN" sz="2000" kern="100" dirty="0">
                <a:latin typeface="Calibri" panose="020F0502020204030204" pitchFamily="34" charset="0"/>
                <a:cs typeface="Times New Roman" panose="02020603050405020304" pitchFamily="18" charset="0"/>
              </a:rPr>
              <a:t>将下列数转换成等值的十进制数。</a:t>
            </a:r>
          </a:p>
          <a:p>
            <a:pPr algn="just">
              <a:lnSpc>
                <a:spcPct val="150000"/>
              </a:lnSpc>
              <a:spcAft>
                <a:spcPts val="0"/>
              </a:spcAft>
            </a:pPr>
            <a:r>
              <a:rPr lang="en-US" altLang="zh-CN" sz="2000" kern="100" dirty="0" smtClean="0">
                <a:latin typeface="Calibri" panose="020F0502020204030204" pitchFamily="34" charset="0"/>
                <a:cs typeface="Times New Roman" panose="02020603050405020304" pitchFamily="18" charset="0"/>
              </a:rPr>
              <a:t>    </a:t>
            </a:r>
            <a:r>
              <a:rPr lang="zh-CN" altLang="zh-CN" sz="2000" kern="100" dirty="0" smtClean="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(101101.101)</a:t>
            </a:r>
            <a:r>
              <a:rPr lang="en-US" altLang="zh-CN" sz="2000" kern="100" baseline="-25000" dirty="0">
                <a:latin typeface="Calibri" panose="020F0502020204030204" pitchFamily="34" charset="0"/>
                <a:cs typeface="Times New Roman" panose="02020603050405020304" pitchFamily="18" charset="0"/>
              </a:rPr>
              <a:t>2</a:t>
            </a: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(1731)</a:t>
            </a:r>
            <a:r>
              <a:rPr lang="en-US" altLang="zh-CN" sz="2000" kern="100" baseline="-25000" dirty="0">
                <a:latin typeface="Calibri" panose="020F0502020204030204" pitchFamily="34" charset="0"/>
                <a:cs typeface="Times New Roman" panose="02020603050405020304" pitchFamily="18" charset="0"/>
              </a:rPr>
              <a:t>8</a:t>
            </a: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(1B.8)</a:t>
            </a:r>
            <a:r>
              <a:rPr lang="en-US" altLang="zh-CN" sz="2000" kern="100" baseline="-25000" dirty="0">
                <a:latin typeface="Calibri" panose="020F0502020204030204" pitchFamily="34" charset="0"/>
                <a:cs typeface="Times New Roman" panose="02020603050405020304" pitchFamily="18" charset="0"/>
              </a:rPr>
              <a:t>16</a:t>
            </a:r>
            <a:endParaRPr lang="zh-CN" altLang="zh-CN" sz="2000" kern="100" dirty="0">
              <a:latin typeface="Calibri" panose="020F0502020204030204" pitchFamily="34" charset="0"/>
              <a:cs typeface="Times New Roman" panose="02020603050405020304" pitchFamily="18" charset="0"/>
            </a:endParaRPr>
          </a:p>
          <a:p>
            <a:pPr lvl="0" algn="just">
              <a:lnSpc>
                <a:spcPct val="150000"/>
              </a:lnSpc>
              <a:spcAft>
                <a:spcPts val="0"/>
              </a:spcAft>
            </a:pPr>
            <a:r>
              <a:rPr lang="en-US" altLang="zh-CN" sz="2000" kern="100" dirty="0" smtClean="0">
                <a:latin typeface="Calibri" panose="020F0502020204030204" pitchFamily="34" charset="0"/>
                <a:cs typeface="Times New Roman" panose="02020603050405020304" pitchFamily="18" charset="0"/>
              </a:rPr>
              <a:t>3.   </a:t>
            </a:r>
            <a:r>
              <a:rPr lang="zh-CN" altLang="zh-CN" sz="2000" kern="100" dirty="0" smtClean="0">
                <a:latin typeface="Calibri" panose="020F0502020204030204" pitchFamily="34" charset="0"/>
                <a:cs typeface="Times New Roman" panose="02020603050405020304" pitchFamily="18" charset="0"/>
              </a:rPr>
              <a:t>完成</a:t>
            </a:r>
            <a:r>
              <a:rPr lang="zh-CN" altLang="zh-CN" sz="2000" kern="100" dirty="0">
                <a:latin typeface="Calibri" panose="020F0502020204030204" pitchFamily="34" charset="0"/>
                <a:cs typeface="Times New Roman" panose="02020603050405020304" pitchFamily="18" charset="0"/>
              </a:rPr>
              <a:t>下列数值与代码的转换。</a:t>
            </a:r>
          </a:p>
          <a:p>
            <a:pPr algn="just">
              <a:lnSpc>
                <a:spcPct val="150000"/>
              </a:lnSpc>
              <a:spcAft>
                <a:spcPts val="0"/>
              </a:spcAft>
            </a:pPr>
            <a:r>
              <a:rPr lang="en-US" altLang="zh-CN" sz="2000" kern="100" dirty="0" smtClean="0">
                <a:latin typeface="Calibri" panose="020F0502020204030204" pitchFamily="34" charset="0"/>
                <a:cs typeface="Times New Roman" panose="02020603050405020304" pitchFamily="18" charset="0"/>
              </a:rPr>
              <a:t>    </a:t>
            </a:r>
            <a:r>
              <a:rPr lang="zh-CN" altLang="zh-CN" sz="2000" kern="100" dirty="0" smtClean="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(0001100101101000.01110111)</a:t>
            </a:r>
            <a:r>
              <a:rPr lang="en-US" altLang="zh-CN" sz="2000" kern="100" baseline="-25000" dirty="0">
                <a:latin typeface="Calibri" panose="020F0502020204030204" pitchFamily="34" charset="0"/>
                <a:cs typeface="Times New Roman" panose="02020603050405020304" pitchFamily="18" charset="0"/>
              </a:rPr>
              <a:t>8421BCD</a:t>
            </a:r>
            <a:r>
              <a:rPr lang="en-US" altLang="zh-CN" sz="2000" kern="100" dirty="0">
                <a:latin typeface="Calibri" panose="020F0502020204030204" pitchFamily="34" charset="0"/>
                <a:cs typeface="Times New Roman" panose="02020603050405020304" pitchFamily="18" charset="0"/>
              </a:rPr>
              <a:t>=(           )</a:t>
            </a:r>
            <a:r>
              <a:rPr lang="en-US" altLang="zh-CN" sz="2000" kern="100" baseline="-25000" dirty="0">
                <a:latin typeface="Calibri" panose="020F0502020204030204" pitchFamily="34" charset="0"/>
                <a:cs typeface="Times New Roman" panose="02020603050405020304" pitchFamily="18" charset="0"/>
              </a:rPr>
              <a:t>10</a:t>
            </a:r>
            <a:endParaRPr lang="zh-CN" altLang="zh-CN" sz="2000" kern="100" dirty="0">
              <a:latin typeface="Calibri" panose="020F0502020204030204" pitchFamily="34" charset="0"/>
              <a:cs typeface="Times New Roman" panose="02020603050405020304" pitchFamily="18" charset="0"/>
            </a:endParaRPr>
          </a:p>
          <a:p>
            <a:pPr algn="just">
              <a:lnSpc>
                <a:spcPct val="150000"/>
              </a:lnSpc>
              <a:spcAft>
                <a:spcPts val="0"/>
              </a:spcAft>
            </a:pPr>
            <a:r>
              <a:rPr lang="en-US" altLang="zh-CN" sz="2000" kern="100" smtClean="0">
                <a:latin typeface="Calibri" panose="020F0502020204030204" pitchFamily="34" charset="0"/>
                <a:cs typeface="Times New Roman" panose="02020603050405020304" pitchFamily="18" charset="0"/>
              </a:rPr>
              <a:t>    </a:t>
            </a:r>
            <a:r>
              <a:rPr lang="zh-CN" altLang="zh-CN" sz="2000" kern="100" smtClean="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(236.85)</a:t>
            </a:r>
            <a:r>
              <a:rPr lang="en-US" altLang="zh-CN" sz="2000" kern="100" baseline="-25000" dirty="0">
                <a:latin typeface="Calibri" panose="020F0502020204030204" pitchFamily="34" charset="0"/>
                <a:cs typeface="Times New Roman" panose="02020603050405020304" pitchFamily="18" charset="0"/>
              </a:rPr>
              <a:t>10</a:t>
            </a:r>
            <a:r>
              <a:rPr lang="en-US" altLang="zh-CN" sz="2000" kern="100" dirty="0">
                <a:latin typeface="Calibri" panose="020F0502020204030204" pitchFamily="34" charset="0"/>
                <a:cs typeface="Times New Roman" panose="02020603050405020304" pitchFamily="18" charset="0"/>
              </a:rPr>
              <a:t>=(             )</a:t>
            </a:r>
            <a:r>
              <a:rPr lang="en-US" altLang="zh-CN" sz="2000" kern="100" baseline="-25000" dirty="0">
                <a:latin typeface="Calibri" panose="020F0502020204030204" pitchFamily="34" charset="0"/>
                <a:cs typeface="Times New Roman" panose="02020603050405020304" pitchFamily="18" charset="0"/>
              </a:rPr>
              <a:t>8421BCD</a:t>
            </a:r>
            <a:r>
              <a:rPr lang="en-US" altLang="zh-CN" sz="2000" kern="100" dirty="0">
                <a:latin typeface="Calibri" panose="020F0502020204030204" pitchFamily="34" charset="0"/>
                <a:cs typeface="Times New Roman" panose="02020603050405020304" pitchFamily="18" charset="0"/>
              </a:rPr>
              <a:t>=(              )</a:t>
            </a:r>
            <a:r>
              <a:rPr lang="en-US" altLang="zh-CN" sz="2000" kern="100" baseline="-25000" dirty="0" smtClean="0">
                <a:latin typeface="Calibri" panose="020F0502020204030204" pitchFamily="34" charset="0"/>
                <a:cs typeface="Times New Roman" panose="02020603050405020304" pitchFamily="18" charset="0"/>
              </a:rPr>
              <a:t>5421BCD</a:t>
            </a:r>
          </a:p>
          <a:p>
            <a:pPr algn="just">
              <a:lnSpc>
                <a:spcPct val="150000"/>
              </a:lnSpc>
              <a:spcAft>
                <a:spcPts val="0"/>
              </a:spcAft>
            </a:pPr>
            <a:r>
              <a:rPr lang="en-US" altLang="zh-CN" sz="2000" kern="100" dirty="0" smtClean="0">
                <a:latin typeface="Calibri" panose="020F0502020204030204" pitchFamily="34" charset="0"/>
                <a:cs typeface="Times New Roman" panose="02020603050405020304" pitchFamily="18" charset="0"/>
              </a:rPr>
              <a:t>4.  </a:t>
            </a:r>
            <a:r>
              <a:rPr lang="zh-CN" altLang="zh-CN" sz="2000" kern="100" dirty="0" smtClean="0">
                <a:latin typeface="Calibri" panose="020F0502020204030204" pitchFamily="34" charset="0"/>
                <a:cs typeface="Times New Roman" panose="02020603050405020304" pitchFamily="18" charset="0"/>
              </a:rPr>
              <a:t>一</a:t>
            </a:r>
            <a:r>
              <a:rPr lang="zh-CN" altLang="zh-CN" sz="2000" kern="100" dirty="0">
                <a:latin typeface="Calibri" panose="020F0502020204030204" pitchFamily="34" charset="0"/>
                <a:cs typeface="Times New Roman" panose="02020603050405020304" pitchFamily="18" charset="0"/>
              </a:rPr>
              <a:t>个三变量非一致判断电路，当输入的</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个变量</a:t>
            </a:r>
            <a:r>
              <a:rPr lang="en-US" altLang="zh-CN" sz="2000" kern="100" dirty="0">
                <a:latin typeface="Calibri" panose="020F0502020204030204" pitchFamily="34" charset="0"/>
                <a:cs typeface="Times New Roman" panose="02020603050405020304" pitchFamily="18" charset="0"/>
              </a:rPr>
              <a:t>A</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B</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C</a:t>
            </a:r>
            <a:r>
              <a:rPr lang="zh-CN" altLang="zh-CN" sz="2000" kern="100" dirty="0">
                <a:latin typeface="Calibri" panose="020F0502020204030204" pitchFamily="34" charset="0"/>
                <a:cs typeface="Times New Roman" panose="02020603050405020304" pitchFamily="18" charset="0"/>
              </a:rPr>
              <a:t>不完全相同时，输出</a:t>
            </a:r>
            <a:r>
              <a:rPr lang="en-US" altLang="zh-CN" sz="2000" kern="100" dirty="0">
                <a:latin typeface="Calibri" panose="020F0502020204030204" pitchFamily="34" charset="0"/>
                <a:cs typeface="Times New Roman" panose="02020603050405020304" pitchFamily="18" charset="0"/>
              </a:rPr>
              <a:t>F=1</a:t>
            </a:r>
            <a:r>
              <a:rPr lang="zh-CN" altLang="zh-CN" sz="2000" kern="100" dirty="0">
                <a:latin typeface="Calibri" panose="020F0502020204030204" pitchFamily="34" charset="0"/>
                <a:cs typeface="Times New Roman" panose="02020603050405020304" pitchFamily="18" charset="0"/>
              </a:rPr>
              <a:t>，否则</a:t>
            </a:r>
            <a:r>
              <a:rPr lang="en-US" altLang="zh-CN" sz="2000" kern="100" dirty="0">
                <a:latin typeface="Calibri" panose="020F0502020204030204" pitchFamily="34" charset="0"/>
                <a:cs typeface="Times New Roman" panose="02020603050405020304" pitchFamily="18" charset="0"/>
              </a:rPr>
              <a:t>F=0</a:t>
            </a:r>
            <a:r>
              <a:rPr lang="zh-CN" altLang="zh-CN" sz="2000" kern="100" dirty="0">
                <a:latin typeface="Calibri" panose="020F0502020204030204" pitchFamily="34" charset="0"/>
                <a:cs typeface="Times New Roman" panose="02020603050405020304" pitchFamily="18" charset="0"/>
              </a:rPr>
              <a:t>。试列出该逻辑问题的真值表，并写出逻辑表达式。 </a:t>
            </a:r>
          </a:p>
        </p:txBody>
      </p:sp>
    </p:spTree>
    <p:extLst>
      <p:ext uri="{BB962C8B-B14F-4D97-AF65-F5344CB8AC3E}">
        <p14:creationId xmlns:p14="http://schemas.microsoft.com/office/powerpoint/2010/main" xmlns="" val="29799069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矩形 26"/>
          <p:cNvSpPr/>
          <p:nvPr/>
        </p:nvSpPr>
        <p:spPr>
          <a:xfrm>
            <a:off x="6640592" y="4194737"/>
            <a:ext cx="581352" cy="353943"/>
          </a:xfrm>
          <a:prstGeom prst="rect">
            <a:avLst/>
          </a:prstGeom>
        </p:spPr>
        <p:txBody>
          <a:bodyPr wrap="square">
            <a:spAutoFit/>
          </a:bodyPr>
          <a:lstStyle/>
          <a:p>
            <a:pPr defTabSz="685800">
              <a:defRPr/>
            </a:pPr>
            <a:r>
              <a:rPr lang="en-US" altLang="zh-CN" sz="100" kern="0" dirty="0">
                <a:solidFill>
                  <a:prstClr val="white"/>
                </a:solidFill>
              </a:rPr>
              <a:t>PPT</a:t>
            </a:r>
            <a:r>
              <a:rPr lang="zh-CN" altLang="en-US" sz="100" kern="0" dirty="0">
                <a:solidFill>
                  <a:prstClr val="white"/>
                </a:solidFill>
              </a:rPr>
              <a:t>模板下载：</a:t>
            </a:r>
            <a:r>
              <a:rPr lang="en-US" altLang="zh-CN" sz="100" kern="0" dirty="0">
                <a:solidFill>
                  <a:prstClr val="white"/>
                </a:solidFill>
              </a:rPr>
              <a:t>www.1ppt.com/moban/     </a:t>
            </a:r>
            <a:r>
              <a:rPr lang="zh-CN" altLang="en-US" sz="100" kern="0" dirty="0">
                <a:solidFill>
                  <a:prstClr val="white"/>
                </a:solidFill>
              </a:rPr>
              <a:t>行业</a:t>
            </a:r>
            <a:r>
              <a:rPr lang="en-US" altLang="zh-CN" sz="100" kern="0" dirty="0">
                <a:solidFill>
                  <a:prstClr val="white"/>
                </a:solidFill>
              </a:rPr>
              <a:t>PPT</a:t>
            </a:r>
            <a:r>
              <a:rPr lang="zh-CN" altLang="en-US" sz="100" kern="0" dirty="0">
                <a:solidFill>
                  <a:prstClr val="white"/>
                </a:solidFill>
              </a:rPr>
              <a:t>模板：</a:t>
            </a:r>
            <a:r>
              <a:rPr lang="en-US" altLang="zh-CN" sz="100" kern="0" dirty="0">
                <a:solidFill>
                  <a:prstClr val="white"/>
                </a:solidFill>
              </a:rPr>
              <a:t>www.1ppt.com/hangye/ </a:t>
            </a:r>
          </a:p>
          <a:p>
            <a:pPr defTabSz="685800">
              <a:defRPr/>
            </a:pPr>
            <a:r>
              <a:rPr lang="zh-CN" altLang="en-US" sz="100" kern="0" dirty="0">
                <a:solidFill>
                  <a:prstClr val="white"/>
                </a:solidFill>
              </a:rPr>
              <a:t>节日</a:t>
            </a:r>
            <a:r>
              <a:rPr lang="en-US" altLang="zh-CN" sz="100" kern="0" dirty="0">
                <a:solidFill>
                  <a:prstClr val="white"/>
                </a:solidFill>
              </a:rPr>
              <a:t>PPT</a:t>
            </a:r>
            <a:r>
              <a:rPr lang="zh-CN" altLang="en-US" sz="100" kern="0" dirty="0">
                <a:solidFill>
                  <a:prstClr val="white"/>
                </a:solidFill>
              </a:rPr>
              <a:t>模板：</a:t>
            </a:r>
            <a:r>
              <a:rPr lang="en-US" altLang="zh-CN" sz="100" kern="0" dirty="0">
                <a:solidFill>
                  <a:prstClr val="white"/>
                </a:solidFill>
              </a:rPr>
              <a:t>www.1ppt.com/jieri/           PPT</a:t>
            </a:r>
            <a:r>
              <a:rPr lang="zh-CN" altLang="en-US" sz="100" kern="0" dirty="0">
                <a:solidFill>
                  <a:prstClr val="white"/>
                </a:solidFill>
              </a:rPr>
              <a:t>素材下载：</a:t>
            </a:r>
            <a:r>
              <a:rPr lang="en-US" altLang="zh-CN" sz="100" kern="0" dirty="0">
                <a:solidFill>
                  <a:prstClr val="white"/>
                </a:solidFill>
              </a:rPr>
              <a:t>www.1ppt.com/sucai/</a:t>
            </a:r>
          </a:p>
          <a:p>
            <a:pPr defTabSz="685800">
              <a:defRPr/>
            </a:pPr>
            <a:r>
              <a:rPr lang="en-US" altLang="zh-CN" sz="100" kern="0" dirty="0">
                <a:solidFill>
                  <a:prstClr val="white"/>
                </a:solidFill>
              </a:rPr>
              <a:t>PPT</a:t>
            </a:r>
            <a:r>
              <a:rPr lang="zh-CN" altLang="en-US" sz="100" kern="0" dirty="0">
                <a:solidFill>
                  <a:prstClr val="white"/>
                </a:solidFill>
              </a:rPr>
              <a:t>背景图片：</a:t>
            </a:r>
            <a:r>
              <a:rPr lang="en-US" altLang="zh-CN" sz="100" kern="0" dirty="0">
                <a:solidFill>
                  <a:prstClr val="white"/>
                </a:solidFill>
              </a:rPr>
              <a:t>www.1ppt.com/beijing/      PPT</a:t>
            </a:r>
            <a:r>
              <a:rPr lang="zh-CN" altLang="en-US" sz="100" kern="0" dirty="0">
                <a:solidFill>
                  <a:prstClr val="white"/>
                </a:solidFill>
              </a:rPr>
              <a:t>图表下载：</a:t>
            </a:r>
            <a:r>
              <a:rPr lang="en-US" altLang="zh-CN" sz="100" kern="0" dirty="0">
                <a:solidFill>
                  <a:prstClr val="white"/>
                </a:solidFill>
              </a:rPr>
              <a:t>www.1ppt.com/tubiao/      </a:t>
            </a:r>
          </a:p>
          <a:p>
            <a:pPr defTabSz="685800">
              <a:defRPr/>
            </a:pPr>
            <a:r>
              <a:rPr lang="zh-CN" altLang="en-US" sz="100" kern="0" dirty="0">
                <a:solidFill>
                  <a:prstClr val="white"/>
                </a:solidFill>
              </a:rPr>
              <a:t>优秀</a:t>
            </a:r>
            <a:r>
              <a:rPr lang="en-US" altLang="zh-CN" sz="100" kern="0" dirty="0">
                <a:solidFill>
                  <a:prstClr val="white"/>
                </a:solidFill>
              </a:rPr>
              <a:t>PPT</a:t>
            </a:r>
            <a:r>
              <a:rPr lang="zh-CN" altLang="en-US" sz="100" kern="0" dirty="0">
                <a:solidFill>
                  <a:prstClr val="white"/>
                </a:solidFill>
              </a:rPr>
              <a:t>下载：</a:t>
            </a:r>
            <a:r>
              <a:rPr lang="en-US" altLang="zh-CN" sz="100" kern="0" dirty="0">
                <a:solidFill>
                  <a:prstClr val="white"/>
                </a:solidFill>
              </a:rPr>
              <a:t>www.1ppt.com/xiazai/        PPT</a:t>
            </a:r>
            <a:r>
              <a:rPr lang="zh-CN" altLang="en-US" sz="100" kern="0" dirty="0">
                <a:solidFill>
                  <a:prstClr val="white"/>
                </a:solidFill>
              </a:rPr>
              <a:t>教程： </a:t>
            </a:r>
            <a:r>
              <a:rPr lang="en-US" altLang="zh-CN" sz="100" kern="0" dirty="0">
                <a:solidFill>
                  <a:prstClr val="white"/>
                </a:solidFill>
              </a:rPr>
              <a:t>www.1ppt.com/powerpoint/      </a:t>
            </a:r>
          </a:p>
          <a:p>
            <a:pPr defTabSz="685800">
              <a:defRPr/>
            </a:pPr>
            <a:r>
              <a:rPr lang="en-US" altLang="zh-CN" sz="100" kern="0" dirty="0">
                <a:solidFill>
                  <a:prstClr val="white"/>
                </a:solidFill>
              </a:rPr>
              <a:t>Word</a:t>
            </a:r>
            <a:r>
              <a:rPr lang="zh-CN" altLang="en-US" sz="100" kern="0" dirty="0">
                <a:solidFill>
                  <a:prstClr val="white"/>
                </a:solidFill>
              </a:rPr>
              <a:t>教程： </a:t>
            </a:r>
            <a:r>
              <a:rPr lang="en-US" altLang="zh-CN" sz="100" kern="0" dirty="0">
                <a:solidFill>
                  <a:prstClr val="white"/>
                </a:solidFill>
              </a:rPr>
              <a:t>www.1ppt.com/word/              Excel</a:t>
            </a:r>
            <a:r>
              <a:rPr lang="zh-CN" altLang="en-US" sz="100" kern="0" dirty="0">
                <a:solidFill>
                  <a:prstClr val="white"/>
                </a:solidFill>
              </a:rPr>
              <a:t>教程：</a:t>
            </a:r>
            <a:r>
              <a:rPr lang="en-US" altLang="zh-CN" sz="100" kern="0" dirty="0">
                <a:solidFill>
                  <a:prstClr val="white"/>
                </a:solidFill>
              </a:rPr>
              <a:t>www.1ppt.com/excel/  </a:t>
            </a:r>
          </a:p>
          <a:p>
            <a:pPr defTabSz="685800">
              <a:defRPr/>
            </a:pPr>
            <a:r>
              <a:rPr lang="zh-CN" altLang="en-US" sz="100" kern="0" dirty="0">
                <a:solidFill>
                  <a:prstClr val="white"/>
                </a:solidFill>
              </a:rPr>
              <a:t>资料下载：</a:t>
            </a:r>
            <a:r>
              <a:rPr lang="en-US" altLang="zh-CN" sz="100" kern="0" dirty="0">
                <a:solidFill>
                  <a:prstClr val="white"/>
                </a:solidFill>
              </a:rPr>
              <a:t>www.1ppt.com/ziliao/                PPT</a:t>
            </a:r>
            <a:r>
              <a:rPr lang="zh-CN" altLang="en-US" sz="100" kern="0" dirty="0">
                <a:solidFill>
                  <a:prstClr val="white"/>
                </a:solidFill>
              </a:rPr>
              <a:t>课件下载：</a:t>
            </a:r>
            <a:r>
              <a:rPr lang="en-US" altLang="zh-CN" sz="100" kern="0" dirty="0">
                <a:solidFill>
                  <a:prstClr val="white"/>
                </a:solidFill>
              </a:rPr>
              <a:t>www.1ppt.com/kejian/ </a:t>
            </a:r>
          </a:p>
          <a:p>
            <a:pPr defTabSz="685800">
              <a:defRPr/>
            </a:pPr>
            <a:r>
              <a:rPr lang="zh-CN" altLang="en-US" sz="100" kern="0" dirty="0">
                <a:solidFill>
                  <a:prstClr val="white"/>
                </a:solidFill>
              </a:rPr>
              <a:t>范文下载：</a:t>
            </a:r>
            <a:r>
              <a:rPr lang="en-US" altLang="zh-CN" sz="100" kern="0" dirty="0">
                <a:solidFill>
                  <a:prstClr val="white"/>
                </a:solidFill>
              </a:rPr>
              <a:t>www.1ppt.com/fanwen/             </a:t>
            </a:r>
            <a:r>
              <a:rPr lang="zh-CN" altLang="en-US" sz="100" kern="0" dirty="0">
                <a:solidFill>
                  <a:prstClr val="white"/>
                </a:solidFill>
              </a:rPr>
              <a:t>试卷下载：</a:t>
            </a:r>
            <a:r>
              <a:rPr lang="en-US" altLang="zh-CN" sz="100" kern="0" dirty="0">
                <a:solidFill>
                  <a:prstClr val="white"/>
                </a:solidFill>
              </a:rPr>
              <a:t>www.1ppt.com/shiti/  </a:t>
            </a:r>
          </a:p>
          <a:p>
            <a:pPr defTabSz="685800">
              <a:defRPr/>
            </a:pPr>
            <a:r>
              <a:rPr lang="zh-CN" altLang="en-US" sz="100" kern="0" dirty="0">
                <a:solidFill>
                  <a:prstClr val="white"/>
                </a:solidFill>
              </a:rPr>
              <a:t>教案下载：</a:t>
            </a:r>
            <a:r>
              <a:rPr lang="en-US" altLang="zh-CN" sz="100" kern="0" dirty="0">
                <a:solidFill>
                  <a:prstClr val="white"/>
                </a:solidFill>
              </a:rPr>
              <a:t>www.1ppt.com/jiaoan/        </a:t>
            </a:r>
          </a:p>
          <a:p>
            <a:pPr defTabSz="685800">
              <a:defRPr/>
            </a:pPr>
            <a:r>
              <a:rPr lang="zh-CN" altLang="en-US" sz="100" kern="0" dirty="0">
                <a:solidFill>
                  <a:prstClr val="white"/>
                </a:solidFill>
              </a:rPr>
              <a:t>字体下载：</a:t>
            </a:r>
            <a:r>
              <a:rPr lang="en-US" altLang="zh-CN" sz="100" kern="0" dirty="0">
                <a:solidFill>
                  <a:prstClr val="white"/>
                </a:solidFill>
              </a:rPr>
              <a:t>www.1ppt.com/ziti/</a:t>
            </a:r>
          </a:p>
          <a:p>
            <a:pPr defTabSz="685800">
              <a:defRPr/>
            </a:pPr>
            <a:r>
              <a:rPr lang="en-US" altLang="zh-CN" sz="100" kern="0" dirty="0">
                <a:solidFill>
                  <a:prstClr val="white"/>
                </a:solidFill>
              </a:rPr>
              <a:t> </a:t>
            </a:r>
            <a:endParaRPr lang="zh-CN" altLang="en-US" sz="100" kern="0" dirty="0">
              <a:solidFill>
                <a:prstClr val="white"/>
              </a:solidFill>
            </a:endParaRPr>
          </a:p>
        </p:txBody>
      </p:sp>
      <p:sp>
        <p:nvSpPr>
          <p:cNvPr id="4" name="淘宝网chenying0907出品 3"/>
          <p:cNvSpPr/>
          <p:nvPr/>
        </p:nvSpPr>
        <p:spPr>
          <a:xfrm>
            <a:off x="0" y="2836879"/>
            <a:ext cx="233314" cy="190892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淘宝网chenying0907出品 4"/>
          <p:cNvSpPr/>
          <p:nvPr/>
        </p:nvSpPr>
        <p:spPr>
          <a:xfrm>
            <a:off x="5791593" y="2836879"/>
            <a:ext cx="233314" cy="190892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淘宝网chenying0907出品 7"/>
          <p:cNvSpPr/>
          <p:nvPr/>
        </p:nvSpPr>
        <p:spPr>
          <a:xfrm>
            <a:off x="6046706" y="3246665"/>
            <a:ext cx="289874" cy="1485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nvCxnSpPr>
        <p:spPr>
          <a:xfrm>
            <a:off x="6024907" y="4745807"/>
            <a:ext cx="3119093"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淘宝网chenying0907出品 10"/>
          <p:cNvSpPr/>
          <p:nvPr/>
        </p:nvSpPr>
        <p:spPr>
          <a:xfrm>
            <a:off x="6350718" y="3300665"/>
            <a:ext cx="289874" cy="1431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淘宝网chenying0907出品 11"/>
          <p:cNvSpPr/>
          <p:nvPr/>
        </p:nvSpPr>
        <p:spPr>
          <a:xfrm>
            <a:off x="6676528" y="3300665"/>
            <a:ext cx="289874" cy="1431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淘宝网chenying0907出品 12"/>
          <p:cNvSpPr/>
          <p:nvPr/>
        </p:nvSpPr>
        <p:spPr>
          <a:xfrm>
            <a:off x="6980540" y="3327665"/>
            <a:ext cx="289874" cy="1404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淘宝网chenying0907出品 13"/>
          <p:cNvSpPr/>
          <p:nvPr/>
        </p:nvSpPr>
        <p:spPr>
          <a:xfrm>
            <a:off x="7284552" y="3354665"/>
            <a:ext cx="289874" cy="1377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淘宝网chenying0907出品 14"/>
          <p:cNvSpPr/>
          <p:nvPr/>
        </p:nvSpPr>
        <p:spPr>
          <a:xfrm>
            <a:off x="7601497" y="3381665"/>
            <a:ext cx="289874" cy="135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淘宝网chenying0907出品 15"/>
          <p:cNvSpPr/>
          <p:nvPr/>
        </p:nvSpPr>
        <p:spPr>
          <a:xfrm rot="20959521">
            <a:off x="8008894" y="3420032"/>
            <a:ext cx="289874" cy="129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淘宝网chenying0907出品 16"/>
          <p:cNvSpPr/>
          <p:nvPr/>
        </p:nvSpPr>
        <p:spPr>
          <a:xfrm rot="19779136">
            <a:off x="8519312" y="3451229"/>
            <a:ext cx="289874" cy="129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 name="直接连接符 17"/>
          <p:cNvCxnSpPr/>
          <p:nvPr/>
        </p:nvCxnSpPr>
        <p:spPr>
          <a:xfrm>
            <a:off x="233314" y="4745807"/>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33314" y="285101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3313" y="4195517"/>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淘宝网chenying0907出品 21"/>
          <p:cNvSpPr txBox="1"/>
          <p:nvPr/>
        </p:nvSpPr>
        <p:spPr>
          <a:xfrm>
            <a:off x="1550954" y="3076800"/>
            <a:ext cx="2882747" cy="923330"/>
          </a:xfrm>
          <a:prstGeom prst="rect">
            <a:avLst/>
          </a:prstGeom>
          <a:noFill/>
        </p:spPr>
        <p:txBody>
          <a:bodyPr wrap="square" rtlCol="0">
            <a:spAutoFit/>
          </a:bodyPr>
          <a:lstStyle/>
          <a:p>
            <a:r>
              <a:rPr lang="zh-CN" altLang="en-US" sz="5400" b="1" dirty="0">
                <a:solidFill>
                  <a:schemeClr val="accent1">
                    <a:lumMod val="50000"/>
                  </a:schemeClr>
                </a:solidFill>
                <a:latin typeface="微软雅黑" pitchFamily="34" charset="-122"/>
                <a:ea typeface="微软雅黑" pitchFamily="34" charset="-122"/>
              </a:rPr>
              <a:t>谢谢！</a:t>
            </a:r>
          </a:p>
        </p:txBody>
      </p:sp>
      <p:sp>
        <p:nvSpPr>
          <p:cNvPr id="23" name="淘宝网chenying0907出品 22"/>
          <p:cNvSpPr txBox="1"/>
          <p:nvPr/>
        </p:nvSpPr>
        <p:spPr>
          <a:xfrm>
            <a:off x="651867" y="4297537"/>
            <a:ext cx="1824086" cy="369332"/>
          </a:xfrm>
          <a:prstGeom prst="rect">
            <a:avLst/>
          </a:prstGeom>
          <a:noFill/>
        </p:spPr>
        <p:txBody>
          <a:bodyPr wrap="square" rtlCol="0">
            <a:spAutoFit/>
          </a:bodyPr>
          <a:lstStyle/>
          <a:p>
            <a:r>
              <a:rPr lang="en-US" altLang="zh-CN" b="1" dirty="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26" name="淘宝网chenying0907出品 25"/>
          <p:cNvSpPr txBox="1"/>
          <p:nvPr/>
        </p:nvSpPr>
        <p:spPr>
          <a:xfrm>
            <a:off x="931704" y="265885"/>
            <a:ext cx="2085680" cy="646331"/>
          </a:xfrm>
          <a:prstGeom prst="rect">
            <a:avLst/>
          </a:prstGeom>
          <a:noFill/>
        </p:spPr>
        <p:txBody>
          <a:bodyPr wrap="square" rtlCol="0">
            <a:spAutoFit/>
          </a:bodyPr>
          <a:lstStyle/>
          <a:p>
            <a:pPr algn="ctr"/>
            <a:r>
              <a:rPr lang="zh-CN" altLang="en-US" b="1" dirty="0">
                <a:latin typeface="华文行楷" pitchFamily="2" charset="-122"/>
                <a:ea typeface="华文行楷" pitchFamily="2" charset="-122"/>
              </a:rPr>
              <a:t>武汉大学</a:t>
            </a:r>
            <a:endParaRPr lang="en-US" altLang="zh-CN" b="1" dirty="0">
              <a:latin typeface="华文行楷" pitchFamily="2" charset="-122"/>
              <a:ea typeface="华文行楷" pitchFamily="2" charset="-122"/>
            </a:endParaRPr>
          </a:p>
          <a:p>
            <a:r>
              <a:rPr lang="en-US" altLang="zh-CN" b="1" dirty="0">
                <a:latin typeface="华文行楷" pitchFamily="2" charset="-122"/>
                <a:ea typeface="华文行楷" pitchFamily="2" charset="-122"/>
              </a:rPr>
              <a:t>    Wuhan University</a:t>
            </a:r>
            <a:endParaRPr lang="zh-CN" altLang="en-US" b="1" dirty="0">
              <a:latin typeface="华文行楷" pitchFamily="2" charset="-122"/>
              <a:ea typeface="华文行楷" pitchFamily="2" charset="-122"/>
            </a:endParaRPr>
          </a:p>
        </p:txBody>
      </p:sp>
      <p:pic>
        <p:nvPicPr>
          <p:cNvPr id="29" name="图片 28">
            <a:extLst>
              <a:ext uri="{FF2B5EF4-FFF2-40B4-BE49-F238E27FC236}">
                <a16:creationId xmlns:a16="http://schemas.microsoft.com/office/drawing/2014/main" xmlns="" id="{BEECB36B-F7A9-4774-8B70-28201D5D2E6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70" y="0"/>
            <a:ext cx="920433" cy="92043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131C9305-D518-4070-9BF3-7CDBB0985B77}"/>
              </a:ext>
            </a:extLst>
          </p:cNvPr>
          <p:cNvSpPr txBox="1">
            <a:spLocks noChangeArrowheads="1"/>
          </p:cNvSpPr>
          <p:nvPr/>
        </p:nvSpPr>
        <p:spPr>
          <a:xfrm>
            <a:off x="1156098" y="1285875"/>
            <a:ext cx="5844778" cy="857250"/>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500" b="1"/>
              <a:t> </a:t>
            </a:r>
          </a:p>
        </p:txBody>
      </p:sp>
      <p:sp>
        <p:nvSpPr>
          <p:cNvPr id="13" name="Rectangle 3">
            <a:extLst>
              <a:ext uri="{FF2B5EF4-FFF2-40B4-BE49-F238E27FC236}">
                <a16:creationId xmlns:a16="http://schemas.microsoft.com/office/drawing/2014/main" xmlns="" id="{6498BC46-9F2C-4A9C-941C-3FE8DD3DED3B}"/>
              </a:ext>
            </a:extLst>
          </p:cNvPr>
          <p:cNvSpPr txBox="1">
            <a:spLocks noChangeArrowheads="1"/>
          </p:cNvSpPr>
          <p:nvPr/>
        </p:nvSpPr>
        <p:spPr bwMode="auto">
          <a:xfrm>
            <a:off x="826401" y="2781526"/>
            <a:ext cx="7846112" cy="38288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120000"/>
              </a:lnSpc>
              <a:spcBef>
                <a:spcPct val="0"/>
              </a:spcBef>
              <a:spcAft>
                <a:spcPct val="2000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0"/>
              </a:spcBef>
              <a:spcAft>
                <a:spcPct val="20000"/>
              </a:spcAft>
              <a:buClr>
                <a:srgbClr val="008000"/>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lnSpc>
                <a:spcPct val="120000"/>
              </a:lnSpc>
              <a:spcBef>
                <a:spcPct val="0"/>
              </a:spcBef>
              <a:spcAft>
                <a:spcPct val="20000"/>
              </a:spcAft>
              <a:buClr>
                <a:srgbClr val="FF3300"/>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0"/>
              </a:spcBef>
              <a:spcAft>
                <a:spcPct val="20000"/>
              </a:spcAft>
              <a:buClr>
                <a:srgbClr val="006666"/>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9pPr>
          </a:lstStyle>
          <a:p>
            <a:pPr marL="257175" indent="-257175" defTabSz="685800" eaLnBrk="1" hangingPunct="1">
              <a:lnSpc>
                <a:spcPct val="110000"/>
              </a:lnSpc>
              <a:buClr>
                <a:srgbClr val="3333CC"/>
              </a:buClr>
              <a:defRPr/>
            </a:pPr>
            <a:r>
              <a:rPr lang="zh-CN" altLang="en-US" sz="2800" b="1" kern="0" dirty="0">
                <a:solidFill>
                  <a:srgbClr val="0000FF"/>
                </a:solidFill>
                <a:latin typeface="Times New Roman"/>
                <a:ea typeface="宋体"/>
              </a:rPr>
              <a:t>逻辑常量</a:t>
            </a:r>
            <a:r>
              <a:rPr lang="en-US" altLang="zh-CN" sz="2800" b="1" kern="0" dirty="0">
                <a:solidFill>
                  <a:srgbClr val="000000"/>
                </a:solidFill>
                <a:latin typeface="Times New Roman"/>
                <a:ea typeface="宋体"/>
              </a:rPr>
              <a:t>: 0, 1</a:t>
            </a:r>
          </a:p>
          <a:p>
            <a:pPr marL="557213" lvl="1" indent="-214313" defTabSz="685800" eaLnBrk="1" hangingPunct="1">
              <a:lnSpc>
                <a:spcPct val="110000"/>
              </a:lnSpc>
              <a:defRPr/>
            </a:pPr>
            <a:r>
              <a:rPr lang="zh-CN" altLang="en-US" sz="2400" b="1" kern="0" dirty="0">
                <a:solidFill>
                  <a:srgbClr val="000000"/>
                </a:solidFill>
                <a:latin typeface="Times New Roman"/>
                <a:ea typeface="宋体"/>
              </a:rPr>
              <a:t>仅表示两种不同状态，如命题的真假，信号的有无等</a:t>
            </a:r>
            <a:endParaRPr lang="en-US" altLang="zh-CN" sz="2400" b="1" kern="0" dirty="0">
              <a:solidFill>
                <a:srgbClr val="000000"/>
              </a:solidFill>
              <a:latin typeface="Times New Roman"/>
              <a:ea typeface="宋体"/>
            </a:endParaRPr>
          </a:p>
          <a:p>
            <a:pPr marL="557213" lvl="1" indent="-214313" defTabSz="685800" eaLnBrk="1" hangingPunct="1">
              <a:lnSpc>
                <a:spcPct val="110000"/>
              </a:lnSpc>
              <a:defRPr/>
            </a:pPr>
            <a:r>
              <a:rPr lang="zh-CN" altLang="en-US" sz="2400" b="1" kern="0" dirty="0">
                <a:solidFill>
                  <a:srgbClr val="000000"/>
                </a:solidFill>
                <a:latin typeface="Times New Roman"/>
                <a:ea typeface="宋体"/>
              </a:rPr>
              <a:t>可参与逻辑运算，逻辑运算按位进行，没有进位</a:t>
            </a:r>
            <a:endParaRPr lang="en-US" altLang="zh-CN" sz="2000" b="1" kern="0" dirty="0">
              <a:solidFill>
                <a:srgbClr val="000000"/>
              </a:solidFill>
              <a:latin typeface="Times New Roman"/>
              <a:ea typeface="宋体"/>
            </a:endParaRPr>
          </a:p>
          <a:p>
            <a:pPr marL="257175" indent="-257175" defTabSz="685800" eaLnBrk="1" hangingPunct="1">
              <a:lnSpc>
                <a:spcPct val="110000"/>
              </a:lnSpc>
              <a:buClr>
                <a:srgbClr val="3333CC"/>
              </a:buClr>
              <a:defRPr/>
            </a:pPr>
            <a:endParaRPr lang="en-US" altLang="zh-CN" sz="1800" b="1" kern="0" dirty="0">
              <a:solidFill>
                <a:srgbClr val="000000"/>
              </a:solidFill>
              <a:latin typeface="Times New Roman"/>
              <a:ea typeface="宋体"/>
            </a:endParaRPr>
          </a:p>
          <a:p>
            <a:pPr marL="257175" indent="-257175" defTabSz="685800" eaLnBrk="1" hangingPunct="1">
              <a:lnSpc>
                <a:spcPct val="110000"/>
              </a:lnSpc>
              <a:buClr>
                <a:srgbClr val="3333CC"/>
              </a:buClr>
              <a:defRPr/>
            </a:pPr>
            <a:r>
              <a:rPr lang="zh-CN" altLang="en-US" sz="2800" b="1" kern="0" dirty="0">
                <a:solidFill>
                  <a:srgbClr val="0000FF"/>
                </a:solidFill>
                <a:latin typeface="Times New Roman"/>
                <a:ea typeface="宋体"/>
              </a:rPr>
              <a:t>逻辑变量</a:t>
            </a:r>
            <a:endParaRPr lang="zh-CN" altLang="en-US" sz="2000" b="1" kern="0" dirty="0">
              <a:solidFill>
                <a:srgbClr val="0000FF"/>
              </a:solidFill>
              <a:latin typeface="Times New Roman"/>
              <a:ea typeface="宋体"/>
            </a:endParaRPr>
          </a:p>
          <a:p>
            <a:pPr marL="557213" lvl="1" indent="-214313" defTabSz="685800" eaLnBrk="1" hangingPunct="1">
              <a:lnSpc>
                <a:spcPct val="110000"/>
              </a:lnSpc>
              <a:defRPr/>
            </a:pPr>
            <a:r>
              <a:rPr lang="zh-CN" altLang="en-US" sz="2400" b="1" kern="0" dirty="0">
                <a:solidFill>
                  <a:srgbClr val="000000"/>
                </a:solidFill>
                <a:latin typeface="Times New Roman"/>
                <a:ea typeface="宋体"/>
              </a:rPr>
              <a:t>符号</a:t>
            </a:r>
            <a:r>
              <a:rPr lang="en-US" altLang="zh-CN" sz="2400" b="1" kern="0" dirty="0">
                <a:solidFill>
                  <a:srgbClr val="000000"/>
                </a:solidFill>
                <a:latin typeface="Times New Roman"/>
                <a:ea typeface="宋体"/>
              </a:rPr>
              <a:t>— A, B, C, x, y </a:t>
            </a:r>
          </a:p>
          <a:p>
            <a:pPr marL="557213" lvl="1" indent="-214313" defTabSz="685800" eaLnBrk="1" hangingPunct="1">
              <a:lnSpc>
                <a:spcPct val="110000"/>
              </a:lnSpc>
              <a:defRPr/>
            </a:pPr>
            <a:r>
              <a:rPr lang="zh-CN" altLang="en-US" sz="2400" b="1" kern="0" dirty="0">
                <a:solidFill>
                  <a:srgbClr val="000000"/>
                </a:solidFill>
                <a:latin typeface="Times New Roman"/>
                <a:ea typeface="宋体"/>
              </a:rPr>
              <a:t>含义</a:t>
            </a:r>
            <a:r>
              <a:rPr lang="en-US" altLang="zh-CN" sz="2400" b="1" kern="0" dirty="0">
                <a:solidFill>
                  <a:srgbClr val="000000"/>
                </a:solidFill>
                <a:latin typeface="Times New Roman"/>
                <a:ea typeface="宋体"/>
                <a:sym typeface="Symbol" panose="05050102010706020507" pitchFamily="18" charset="2"/>
              </a:rPr>
              <a:t>— </a:t>
            </a:r>
            <a:r>
              <a:rPr lang="zh-CN" altLang="en-US" sz="2400" b="1" kern="0" dirty="0">
                <a:solidFill>
                  <a:srgbClr val="000000"/>
                </a:solidFill>
                <a:latin typeface="Times New Roman"/>
                <a:ea typeface="宋体"/>
                <a:sym typeface="Symbol" panose="05050102010706020507" pitchFamily="18" charset="2"/>
              </a:rPr>
              <a:t>条件存在</a:t>
            </a:r>
            <a:r>
              <a:rPr lang="zh-CN" altLang="en-US" sz="2400" b="1" kern="0" dirty="0" smtClean="0">
                <a:solidFill>
                  <a:srgbClr val="000000"/>
                </a:solidFill>
                <a:latin typeface="Times New Roman"/>
                <a:ea typeface="宋体"/>
                <a:sym typeface="Symbol" panose="05050102010706020507" pitchFamily="18" charset="2"/>
              </a:rPr>
              <a:t>与否，结果</a:t>
            </a:r>
            <a:r>
              <a:rPr lang="zh-CN" altLang="en-US" sz="2400" b="1" kern="0" dirty="0">
                <a:solidFill>
                  <a:srgbClr val="000000"/>
                </a:solidFill>
                <a:latin typeface="Times New Roman"/>
                <a:ea typeface="宋体"/>
                <a:sym typeface="Symbol" panose="05050102010706020507" pitchFamily="18" charset="2"/>
              </a:rPr>
              <a:t>为真还是假</a:t>
            </a:r>
            <a:endParaRPr lang="en-US" altLang="zh-CN" sz="2400" b="1" kern="0" dirty="0">
              <a:solidFill>
                <a:srgbClr val="000000"/>
              </a:solidFill>
              <a:latin typeface="Times New Roman"/>
              <a:ea typeface="宋体"/>
              <a:sym typeface="Symbol" panose="05050102010706020507" pitchFamily="18" charset="2"/>
            </a:endParaRPr>
          </a:p>
          <a:p>
            <a:pPr marL="557213" lvl="1" indent="-214313" defTabSz="685800" eaLnBrk="1" hangingPunct="1">
              <a:lnSpc>
                <a:spcPct val="110000"/>
              </a:lnSpc>
              <a:defRPr/>
            </a:pPr>
            <a:r>
              <a:rPr lang="zh-CN" altLang="en-US" sz="2400" b="1" kern="0" dirty="0">
                <a:solidFill>
                  <a:srgbClr val="000000"/>
                </a:solidFill>
                <a:latin typeface="Times New Roman"/>
                <a:ea typeface="宋体"/>
              </a:rPr>
              <a:t>取值</a:t>
            </a:r>
            <a:r>
              <a:rPr lang="en-US" altLang="zh-CN" sz="2400" b="1" kern="0" dirty="0">
                <a:solidFill>
                  <a:srgbClr val="000000"/>
                </a:solidFill>
                <a:latin typeface="Times New Roman"/>
                <a:ea typeface="宋体"/>
              </a:rPr>
              <a:t>— 0, 1</a:t>
            </a:r>
          </a:p>
          <a:p>
            <a:pPr marL="342900" lvl="1" indent="0" defTabSz="685800" eaLnBrk="1" hangingPunct="1">
              <a:lnSpc>
                <a:spcPct val="110000"/>
              </a:lnSpc>
              <a:buNone/>
              <a:defRPr/>
            </a:pPr>
            <a:endParaRPr lang="en-US" altLang="zh-CN" sz="2000" b="1" kern="0" dirty="0">
              <a:solidFill>
                <a:srgbClr val="000000"/>
              </a:solidFill>
              <a:latin typeface="Times New Roman"/>
              <a:ea typeface="宋体"/>
            </a:endParaRPr>
          </a:p>
        </p:txBody>
      </p:sp>
      <p:sp>
        <p:nvSpPr>
          <p:cNvPr id="8" name="文本框 7">
            <a:extLst>
              <a:ext uri="{FF2B5EF4-FFF2-40B4-BE49-F238E27FC236}">
                <a16:creationId xmlns:a16="http://schemas.microsoft.com/office/drawing/2014/main" xmlns="" id="{6D8062CD-E60D-4E1E-8A5B-9AB5E3FA8656}"/>
              </a:ext>
            </a:extLst>
          </p:cNvPr>
          <p:cNvSpPr txBox="1">
            <a:spLocks noChangeArrowheads="1"/>
          </p:cNvSpPr>
          <p:nvPr/>
        </p:nvSpPr>
        <p:spPr bwMode="auto">
          <a:xfrm>
            <a:off x="826401" y="1461284"/>
            <a:ext cx="7908024" cy="1040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marL="342900" indent="-342900" fontAlgn="base">
              <a:lnSpc>
                <a:spcPct val="110000"/>
              </a:lnSpc>
              <a:spcBef>
                <a:spcPct val="0"/>
              </a:spcBef>
              <a:spcAft>
                <a:spcPct val="20000"/>
              </a:spcAft>
              <a:buClr>
                <a:srgbClr val="3333CC"/>
              </a:buClr>
              <a:buSzPct val="60000"/>
              <a:buFont typeface="Wingdings" panose="05000000000000000000" pitchFamily="2" charset="2"/>
              <a:buChar char="n"/>
              <a:defRPr kumimoji="1" sz="2400" b="1" kern="0">
                <a:solidFill>
                  <a:srgbClr val="000000"/>
                </a:solidFill>
                <a:latin typeface="Times New Roman"/>
                <a:ea typeface="宋体"/>
              </a:defRPr>
            </a:lvl1pPr>
            <a:lvl2pPr algn="ctr">
              <a:defRPr sz="2800">
                <a:latin typeface="Times New Roman" panose="02020603050405020304" pitchFamily="18" charset="0"/>
                <a:ea typeface="黑体" panose="02010609060101010101" pitchFamily="49" charset="-122"/>
              </a:defRPr>
            </a:lvl2pPr>
            <a:lvl3pPr algn="ctr">
              <a:defRPr sz="2800">
                <a:latin typeface="Times New Roman" panose="02020603050405020304" pitchFamily="18" charset="0"/>
                <a:ea typeface="黑体" panose="02010609060101010101" pitchFamily="49" charset="-122"/>
              </a:defRPr>
            </a:lvl3pPr>
            <a:lvl4pPr algn="ctr">
              <a:defRPr sz="2800">
                <a:latin typeface="Times New Roman" panose="02020603050405020304" pitchFamily="18" charset="0"/>
                <a:ea typeface="黑体" panose="02010609060101010101" pitchFamily="49" charset="-122"/>
              </a:defRPr>
            </a:lvl4pPr>
            <a:lvl5pPr algn="ctr">
              <a:defRPr sz="2800">
                <a:latin typeface="Times New Roman" panose="02020603050405020304" pitchFamily="18" charset="0"/>
                <a:ea typeface="黑体" panose="02010609060101010101" pitchFamily="49" charset="-122"/>
              </a:defRPr>
            </a:lvl5pPr>
            <a:lvl6pPr algn="ctr" fontAlgn="base">
              <a:spcBef>
                <a:spcPct val="0"/>
              </a:spcBef>
              <a:spcAft>
                <a:spcPct val="0"/>
              </a:spcAft>
              <a:buFont typeface="Arial" panose="020B0604020202020204" pitchFamily="34" charset="0"/>
              <a:defRPr sz="2800">
                <a:latin typeface="Times New Roman" panose="02020603050405020304" pitchFamily="18" charset="0"/>
                <a:ea typeface="黑体" panose="02010609060101010101" pitchFamily="49" charset="-122"/>
              </a:defRPr>
            </a:lvl6pPr>
            <a:lvl7pPr algn="ctr" fontAlgn="base">
              <a:spcBef>
                <a:spcPct val="0"/>
              </a:spcBef>
              <a:spcAft>
                <a:spcPct val="0"/>
              </a:spcAft>
              <a:buFont typeface="Arial" panose="020B0604020202020204" pitchFamily="34" charset="0"/>
              <a:defRPr sz="2800">
                <a:latin typeface="Times New Roman" panose="02020603050405020304" pitchFamily="18" charset="0"/>
                <a:ea typeface="黑体" panose="02010609060101010101" pitchFamily="49" charset="-122"/>
              </a:defRPr>
            </a:lvl7pPr>
            <a:lvl8pPr algn="ctr" fontAlgn="base">
              <a:spcBef>
                <a:spcPct val="0"/>
              </a:spcBef>
              <a:spcAft>
                <a:spcPct val="0"/>
              </a:spcAft>
              <a:buFont typeface="Arial" panose="020B0604020202020204" pitchFamily="34" charset="0"/>
              <a:defRPr sz="2800">
                <a:latin typeface="Times New Roman" panose="02020603050405020304" pitchFamily="18" charset="0"/>
                <a:ea typeface="黑体" panose="02010609060101010101" pitchFamily="49" charset="-122"/>
              </a:defRPr>
            </a:lvl8pPr>
            <a:lvl9pPr algn="ctr" fontAlgn="base">
              <a:spcBef>
                <a:spcPct val="0"/>
              </a:spcBef>
              <a:spcAft>
                <a:spcPct val="0"/>
              </a:spcAft>
              <a:buFont typeface="Arial" panose="020B0604020202020204" pitchFamily="34" charset="0"/>
              <a:defRPr sz="2800">
                <a:latin typeface="Times New Roman" panose="02020603050405020304" pitchFamily="18" charset="0"/>
                <a:ea typeface="黑体" panose="02010609060101010101" pitchFamily="49" charset="-122"/>
              </a:defRPr>
            </a:lvl9pPr>
          </a:lstStyle>
          <a:p>
            <a:r>
              <a:rPr lang="zh-CN" altLang="en-US" sz="2800" dirty="0">
                <a:solidFill>
                  <a:srgbClr val="0000FF"/>
                </a:solidFill>
              </a:rPr>
              <a:t>逻辑状态</a:t>
            </a:r>
            <a:r>
              <a:rPr lang="zh-CN" altLang="en-US" sz="2800" dirty="0"/>
              <a:t>：完全</a:t>
            </a:r>
            <a:r>
              <a:rPr lang="zh-CN" altLang="en-US" sz="2800" dirty="0">
                <a:solidFill>
                  <a:srgbClr val="FF0000"/>
                </a:solidFill>
              </a:rPr>
              <a:t>对立</a:t>
            </a:r>
            <a:r>
              <a:rPr lang="zh-CN" altLang="en-US" sz="2800" dirty="0"/>
              <a:t>、截然</a:t>
            </a:r>
            <a:r>
              <a:rPr lang="zh-CN" altLang="en-US" sz="2800" dirty="0">
                <a:solidFill>
                  <a:srgbClr val="FF0000"/>
                </a:solidFill>
              </a:rPr>
              <a:t>相反</a:t>
            </a:r>
            <a:r>
              <a:rPr lang="zh-CN" altLang="en-US" sz="2800" dirty="0" smtClean="0"/>
              <a:t>的两种</a:t>
            </a:r>
            <a:r>
              <a:rPr lang="zh-CN" altLang="en-US" sz="2800" dirty="0"/>
              <a:t>状态，如：好坏、美丑、真假、有无、高低、开关等</a:t>
            </a:r>
          </a:p>
        </p:txBody>
      </p:sp>
      <p:sp>
        <p:nvSpPr>
          <p:cNvPr id="11" name="Text Box 3">
            <a:extLst>
              <a:ext uri="{FF2B5EF4-FFF2-40B4-BE49-F238E27FC236}">
                <a16:creationId xmlns:a16="http://schemas.microsoft.com/office/drawing/2014/main" xmlns="" id="{3234631D-FD90-4BB8-8A68-DE70CAFACEE0}"/>
              </a:ext>
            </a:extLst>
          </p:cNvPr>
          <p:cNvSpPr txBox="1">
            <a:spLocks noChangeArrowheads="1"/>
          </p:cNvSpPr>
          <p:nvPr/>
        </p:nvSpPr>
        <p:spPr bwMode="auto">
          <a:xfrm>
            <a:off x="0" y="647455"/>
            <a:ext cx="474567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a:spcBef>
                <a:spcPct val="50000"/>
              </a:spcBef>
              <a:defRPr sz="3200" b="1">
                <a:solidFill>
                  <a:srgbClr val="170A8E"/>
                </a:solidFill>
                <a:latin typeface="黑体" panose="02010609060101010101" pitchFamily="49" charset="-122"/>
                <a:ea typeface="黑体" panose="02010609060101010101" pitchFamily="49" charset="-122"/>
              </a:defRPr>
            </a:lvl1pPr>
            <a:lvl2pPr marL="742950" indent="-285750" eaLnBrk="0" hangingPunct="0">
              <a:defRPr sz="1200" b="1">
                <a:latin typeface="Arial" panose="020B0604020202020204" pitchFamily="34" charset="0"/>
                <a:ea typeface="宋体" panose="02010600030101010101" pitchFamily="2" charset="-122"/>
              </a:defRPr>
            </a:lvl2pPr>
            <a:lvl3pPr marL="1143000" indent="-228600" eaLnBrk="0" hangingPunct="0">
              <a:defRPr sz="1200" b="1">
                <a:latin typeface="Arial" panose="020B0604020202020204" pitchFamily="34" charset="0"/>
                <a:ea typeface="宋体" panose="02010600030101010101" pitchFamily="2" charset="-122"/>
              </a:defRPr>
            </a:lvl3pPr>
            <a:lvl4pPr marL="1600200" indent="-228600" eaLnBrk="0" hangingPunct="0">
              <a:defRPr sz="1200" b="1">
                <a:latin typeface="Arial" panose="020B0604020202020204" pitchFamily="34" charset="0"/>
                <a:ea typeface="宋体" panose="02010600030101010101" pitchFamily="2" charset="-122"/>
              </a:defRPr>
            </a:lvl4pPr>
            <a:lvl5pPr marL="2057400" indent="-228600" eaLnBrk="0" hangingPunct="0">
              <a:defRPr sz="1200" b="1">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9pPr>
          </a:lstStyle>
          <a:p>
            <a:r>
              <a:rPr lang="zh-CN" altLang="en-US" dirty="0" smtClean="0"/>
              <a:t>基本概念</a:t>
            </a:r>
            <a:endParaRPr lang="zh-CN" altLang="en-US" dirty="0"/>
          </a:p>
        </p:txBody>
      </p:sp>
      <p:cxnSp>
        <p:nvCxnSpPr>
          <p:cNvPr id="12" name="直接连接符 11"/>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 </a:t>
            </a:r>
            <a:r>
              <a:rPr lang="zh-CN" altLang="en-US" sz="3600" b="1" dirty="0" smtClean="0">
                <a:solidFill>
                  <a:schemeClr val="accent5">
                    <a:lumMod val="75000"/>
                  </a:schemeClr>
                </a:solidFill>
                <a:latin typeface="微软雅黑" pitchFamily="34" charset="-122"/>
                <a:ea typeface="微软雅黑" pitchFamily="34" charset="-122"/>
              </a:rPr>
              <a:t>逻辑代数</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5" name="图片 14">
            <a:extLst>
              <a:ext uri="{FF2B5EF4-FFF2-40B4-BE49-F238E27FC236}">
                <a16:creationId xmlns:a16="http://schemas.microsoft.com/office/drawing/2014/main" xmlns="" id="{732DD48B-0048-401C-950A-66FCD0D964ED}"/>
              </a:ext>
            </a:extLst>
          </p:cNvPr>
          <p:cNvPicPr>
            <a:picLocks noChangeAspect="1"/>
          </p:cNvPicPr>
          <p:nvPr/>
        </p:nvPicPr>
        <p:blipFill>
          <a:blip r:embed="rId3"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349133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500"/>
                                        <p:tgtEl>
                                          <p:spTgt spid="1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animEffect transition="in" filter="fade">
                                      <p:cBhvr>
                                        <p:cTn id="26" dur="500"/>
                                        <p:tgtEl>
                                          <p:spTgt spid="1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xEl>
                                              <p:pRg st="6" end="6"/>
                                            </p:txEl>
                                          </p:spTgt>
                                        </p:tgtEl>
                                        <p:attrNameLst>
                                          <p:attrName>style.visibility</p:attrName>
                                        </p:attrNameLst>
                                      </p:cBhvr>
                                      <p:to>
                                        <p:strVal val="visible"/>
                                      </p:to>
                                    </p:set>
                                    <p:animEffect transition="in" filter="fade">
                                      <p:cBhvr>
                                        <p:cTn id="29" dur="500"/>
                                        <p:tgtEl>
                                          <p:spTgt spid="1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fade">
                                      <p:cBhvr>
                                        <p:cTn id="3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27">
            <a:extLst>
              <a:ext uri="{FF2B5EF4-FFF2-40B4-BE49-F238E27FC236}">
                <a16:creationId xmlns:a16="http://schemas.microsoft.com/office/drawing/2014/main" xmlns="" id="{8555BA17-C06D-4F91-9B0D-A67D71D5004C}"/>
              </a:ext>
            </a:extLst>
          </p:cNvPr>
          <p:cNvSpPr>
            <a:spLocks noChangeArrowheads="1"/>
          </p:cNvSpPr>
          <p:nvPr/>
        </p:nvSpPr>
        <p:spPr bwMode="auto">
          <a:xfrm>
            <a:off x="183181" y="1204174"/>
            <a:ext cx="8589344" cy="23545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lvl="0" eaLnBrk="1" fontAlgn="base" hangingPunct="1">
              <a:lnSpc>
                <a:spcPct val="110000"/>
              </a:lnSpc>
              <a:spcBef>
                <a:spcPct val="0"/>
              </a:spcBef>
              <a:spcAft>
                <a:spcPct val="20000"/>
              </a:spcAft>
              <a:buClr>
                <a:srgbClr val="3333CC"/>
              </a:buClr>
              <a:buSzPct val="60000"/>
              <a:buFont typeface="Wingdings" panose="05000000000000000000" pitchFamily="2" charset="2"/>
              <a:buChar char="n"/>
              <a:defRPr/>
            </a:pPr>
            <a:r>
              <a:rPr lang="zh-CN" altLang="en-US" sz="2800" b="1" kern="0" dirty="0">
                <a:solidFill>
                  <a:srgbClr val="0000FF"/>
                </a:solidFill>
                <a:latin typeface="Times New Roman"/>
                <a:ea typeface="宋体"/>
              </a:rPr>
              <a:t>真值表</a:t>
            </a:r>
            <a:endParaRPr lang="en-US" altLang="zh-CN" sz="2800" b="1" kern="0" dirty="0">
              <a:solidFill>
                <a:srgbClr val="0000FF"/>
              </a:solidFill>
              <a:latin typeface="Times New Roman"/>
              <a:ea typeface="宋体"/>
            </a:endParaRPr>
          </a:p>
          <a:p>
            <a:pPr marL="378000" lvl="1" algn="just" eaLnBrk="1" hangingPunct="1">
              <a:lnSpc>
                <a:spcPct val="120000"/>
              </a:lnSpc>
              <a:spcBef>
                <a:spcPct val="10000"/>
              </a:spcBef>
              <a:spcAft>
                <a:spcPct val="10000"/>
              </a:spcAft>
              <a:buClr>
                <a:schemeClr val="folHlink"/>
              </a:buClr>
              <a:buSzPct val="60000"/>
              <a:buFont typeface="Wingdings" panose="05000000000000000000" pitchFamily="2" charset="2"/>
              <a:buChar char="n"/>
            </a:pPr>
            <a:r>
              <a:rPr lang="zh-CN" altLang="en-US" sz="2000" b="1" u="sng" dirty="0">
                <a:latin typeface="Times New Roman" panose="02020603050405020304" pitchFamily="18" charset="0"/>
              </a:rPr>
              <a:t>真值表</a:t>
            </a:r>
            <a:r>
              <a:rPr lang="zh-CN" altLang="en-US" sz="2000" b="1" dirty="0">
                <a:solidFill>
                  <a:srgbClr val="000000"/>
                </a:solidFill>
                <a:latin typeface="Times New Roman" panose="02020603050405020304" pitchFamily="18" charset="0"/>
              </a:rPr>
              <a:t>是由</a:t>
            </a:r>
            <a:r>
              <a:rPr lang="zh-CN" altLang="en-US" sz="2000" b="1" dirty="0">
                <a:solidFill>
                  <a:srgbClr val="FF0000"/>
                </a:solidFill>
                <a:latin typeface="Times New Roman" panose="02020603050405020304" pitchFamily="18" charset="0"/>
              </a:rPr>
              <a:t>输入变量的所有可能</a:t>
            </a:r>
            <a:r>
              <a:rPr lang="zh-CN" altLang="en-US" sz="2000" b="1" dirty="0">
                <a:solidFill>
                  <a:srgbClr val="000000"/>
                </a:solidFill>
                <a:latin typeface="Times New Roman" panose="02020603050405020304" pitchFamily="18" charset="0"/>
              </a:rPr>
              <a:t>取值组合及</a:t>
            </a:r>
            <a:r>
              <a:rPr lang="zh-CN" altLang="en-US" sz="2000" b="1" dirty="0">
                <a:solidFill>
                  <a:srgbClr val="FF33CC"/>
                </a:solidFill>
                <a:latin typeface="Times New Roman" panose="02020603050405020304" pitchFamily="18" charset="0"/>
              </a:rPr>
              <a:t>对应的输出值</a:t>
            </a:r>
            <a:r>
              <a:rPr lang="zh-CN" altLang="en-US" sz="2000" b="1" dirty="0">
                <a:solidFill>
                  <a:srgbClr val="000000"/>
                </a:solidFill>
                <a:latin typeface="Times New Roman" panose="02020603050405020304" pitchFamily="18" charset="0"/>
              </a:rPr>
              <a:t>所构成的表格</a:t>
            </a:r>
            <a:endParaRPr lang="zh-CN" altLang="en-US" sz="2000" b="1" dirty="0">
              <a:latin typeface="Times New Roman" panose="02020603050405020304" pitchFamily="18" charset="0"/>
            </a:endParaRPr>
          </a:p>
          <a:p>
            <a:pPr marL="378000" lvl="1" eaLnBrk="1" hangingPunct="1">
              <a:lnSpc>
                <a:spcPct val="120000"/>
              </a:lnSpc>
              <a:spcBef>
                <a:spcPct val="10000"/>
              </a:spcBef>
              <a:spcAft>
                <a:spcPct val="10000"/>
              </a:spcAft>
              <a:buClr>
                <a:schemeClr val="folHlink"/>
              </a:buClr>
              <a:buSzPct val="60000"/>
              <a:buFont typeface="Wingdings" panose="05000000000000000000" pitchFamily="2" charset="2"/>
              <a:buChar char="n"/>
            </a:pPr>
            <a:r>
              <a:rPr lang="zh-CN" altLang="en-US" sz="2000" b="1" dirty="0">
                <a:latin typeface="Times New Roman" panose="02020603050405020304" pitchFamily="18" charset="0"/>
              </a:rPr>
              <a:t>真值表直观地反映了变量取值组合和函数值的关系， 便于把一个实际的逻辑问题抽象为一个数学问题 </a:t>
            </a:r>
          </a:p>
          <a:p>
            <a:pPr marL="378000" lvl="1" algn="just" eaLnBrk="1" hangingPunct="1">
              <a:lnSpc>
                <a:spcPct val="120000"/>
              </a:lnSpc>
              <a:spcBef>
                <a:spcPct val="10000"/>
              </a:spcBef>
              <a:spcAft>
                <a:spcPct val="10000"/>
              </a:spcAft>
              <a:buClr>
                <a:schemeClr val="folHlink"/>
              </a:buClr>
              <a:buSzPct val="60000"/>
              <a:buFont typeface="Wingdings" panose="05000000000000000000" pitchFamily="2" charset="2"/>
              <a:buChar char="n"/>
            </a:pPr>
            <a:r>
              <a:rPr lang="zh-CN" altLang="en-US" sz="2000" b="1" dirty="0">
                <a:latin typeface="Times New Roman" panose="02020603050405020304" pitchFamily="18" charset="0"/>
              </a:rPr>
              <a:t>在列真值表时，变量取值按二进制数递增规律</a:t>
            </a:r>
            <a:r>
              <a:rPr lang="zh-CN" altLang="en-US" sz="2000" b="1" dirty="0" smtClean="0">
                <a:latin typeface="Times New Roman" panose="02020603050405020304" pitchFamily="18" charset="0"/>
              </a:rPr>
              <a:t>排列</a:t>
            </a:r>
            <a:endParaRPr lang="zh-CN" altLang="en-US" sz="2000" b="1" dirty="0">
              <a:latin typeface="Times New Roman" panose="02020603050405020304" pitchFamily="18" charset="0"/>
            </a:endParaRPr>
          </a:p>
        </p:txBody>
      </p:sp>
      <p:sp>
        <p:nvSpPr>
          <p:cNvPr id="12" name="Text Box 1028">
            <a:extLst>
              <a:ext uri="{FF2B5EF4-FFF2-40B4-BE49-F238E27FC236}">
                <a16:creationId xmlns:a16="http://schemas.microsoft.com/office/drawing/2014/main" xmlns="" id="{35C0297B-A69F-4165-87EB-8C44FFC1CD3E}"/>
              </a:ext>
            </a:extLst>
          </p:cNvPr>
          <p:cNvSpPr txBox="1">
            <a:spLocks noChangeArrowheads="1"/>
          </p:cNvSpPr>
          <p:nvPr/>
        </p:nvSpPr>
        <p:spPr bwMode="auto">
          <a:xfrm>
            <a:off x="286774" y="3765152"/>
            <a:ext cx="4012794" cy="465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20000"/>
              </a:spcBef>
              <a:buClr>
                <a:schemeClr val="folHlink"/>
              </a:buClr>
              <a:buSzPct val="60000"/>
              <a:buFont typeface="Wingdings" panose="05000000000000000000" pitchFamily="2" charset="2"/>
              <a:buNone/>
            </a:pPr>
            <a:r>
              <a:rPr lang="zh-CN" altLang="en-US" b="1" dirty="0">
                <a:latin typeface="Times New Roman" panose="02020603050405020304" pitchFamily="18" charset="0"/>
                <a:ea typeface="黑体" panose="02010609060101010101" pitchFamily="49" charset="-122"/>
              </a:rPr>
              <a:t>例</a:t>
            </a:r>
            <a:r>
              <a:rPr lang="en-US" altLang="zh-CN" b="1" dirty="0">
                <a:latin typeface="Times New Roman" panose="02020603050405020304" pitchFamily="18" charset="0"/>
                <a:ea typeface="隶书" panose="02010509060101010101" pitchFamily="49" charset="-122"/>
              </a:rPr>
              <a:t>: </a:t>
            </a:r>
            <a:r>
              <a:rPr lang="zh-CN" altLang="en-US" b="1" dirty="0">
                <a:latin typeface="Times New Roman" panose="02020603050405020304" pitchFamily="18" charset="0"/>
              </a:rPr>
              <a:t>设计一个多数表决电路</a:t>
            </a:r>
          </a:p>
        </p:txBody>
      </p:sp>
      <p:sp>
        <p:nvSpPr>
          <p:cNvPr id="15" name="Text Box 1029">
            <a:extLst>
              <a:ext uri="{FF2B5EF4-FFF2-40B4-BE49-F238E27FC236}">
                <a16:creationId xmlns:a16="http://schemas.microsoft.com/office/drawing/2014/main" xmlns="" id="{1D76D89F-A7A1-4C58-BE73-5D4869EC71E6}"/>
              </a:ext>
            </a:extLst>
          </p:cNvPr>
          <p:cNvSpPr txBox="1">
            <a:spLocks noChangeArrowheads="1"/>
          </p:cNvSpPr>
          <p:nvPr/>
        </p:nvSpPr>
        <p:spPr bwMode="auto">
          <a:xfrm>
            <a:off x="303470" y="4303151"/>
            <a:ext cx="5942577" cy="218232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lnSpc>
                <a:spcPct val="140000"/>
              </a:lnSpc>
              <a:spcAft>
                <a:spcPct val="10000"/>
              </a:spcAft>
              <a:buClr>
                <a:schemeClr val="folHlink"/>
              </a:buClr>
              <a:buSzPct val="60000"/>
              <a:buFont typeface="Wingdings" panose="05000000000000000000" pitchFamily="2" charset="2"/>
              <a:buNone/>
            </a:pPr>
            <a:r>
              <a:rPr lang="zh-CN" altLang="en-US" sz="2000" b="1" dirty="0">
                <a:latin typeface="黑体" panose="02010609060101010101" pitchFamily="49" charset="-122"/>
                <a:ea typeface="黑体" panose="02010609060101010101" pitchFamily="49" charset="-122"/>
              </a:rPr>
              <a:t>三人</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用</a:t>
            </a:r>
            <a:r>
              <a:rPr lang="en-US" altLang="zh-CN" sz="2000" b="1" dirty="0">
                <a:latin typeface="黑体" panose="02010609060101010101" pitchFamily="49" charset="-122"/>
                <a:ea typeface="黑体" panose="02010609060101010101" pitchFamily="49" charset="-122"/>
              </a:rPr>
              <a:t>A, B, C </a:t>
            </a:r>
            <a:r>
              <a:rPr lang="zh-CN" altLang="en-US" sz="2000" b="1" dirty="0">
                <a:latin typeface="黑体" panose="02010609060101010101" pitchFamily="49" charset="-122"/>
                <a:ea typeface="黑体" panose="02010609060101010101" pitchFamily="49" charset="-122"/>
              </a:rPr>
              <a:t>表示</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对某一提案进行表决</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对提案</a:t>
            </a:r>
            <a:r>
              <a:rPr lang="zh-CN" altLang="en-US" sz="2000" b="1" dirty="0">
                <a:solidFill>
                  <a:srgbClr val="FF0000"/>
                </a:solidFill>
                <a:latin typeface="黑体" panose="02010609060101010101" pitchFamily="49" charset="-122"/>
                <a:ea typeface="黑体" panose="02010609060101010101" pitchFamily="49" charset="-122"/>
              </a:rPr>
              <a:t>赞成</a:t>
            </a:r>
            <a:r>
              <a:rPr lang="zh-CN" altLang="en-US" sz="2000" b="1" dirty="0">
                <a:latin typeface="黑体" panose="02010609060101010101" pitchFamily="49" charset="-122"/>
                <a:ea typeface="黑体" panose="02010609060101010101" pitchFamily="49" charset="-122"/>
              </a:rPr>
              <a:t>则</a:t>
            </a:r>
            <a:r>
              <a:rPr lang="zh-CN" altLang="en-US" sz="2000" b="1" dirty="0">
                <a:solidFill>
                  <a:srgbClr val="FF0000"/>
                </a:solidFill>
                <a:latin typeface="黑体" panose="02010609060101010101" pitchFamily="49" charset="-122"/>
                <a:ea typeface="黑体" panose="02010609060101010101" pitchFamily="49" charset="-122"/>
              </a:rPr>
              <a:t>按下</a:t>
            </a:r>
            <a:r>
              <a:rPr lang="zh-CN" altLang="en-US" sz="2000" b="1" dirty="0">
                <a:latin typeface="黑体" panose="02010609060101010101" pitchFamily="49" charset="-122"/>
                <a:ea typeface="黑体" panose="02010609060101010101" pitchFamily="49" charset="-122"/>
              </a:rPr>
              <a:t>电键</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用</a:t>
            </a:r>
            <a:r>
              <a:rPr lang="zh-CN" altLang="en-US" sz="2000" b="1" dirty="0">
                <a:solidFill>
                  <a:srgbClr val="FF0000"/>
                </a:solidFill>
                <a:latin typeface="黑体" panose="02010609060101010101" pitchFamily="49" charset="-122"/>
                <a:ea typeface="黑体" panose="02010609060101010101" pitchFamily="49" charset="-122"/>
              </a:rPr>
              <a:t>逻辑</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表示</a:t>
            </a:r>
            <a:r>
              <a:rPr lang="en-US" altLang="zh-CN" sz="2000" b="1" dirty="0">
                <a:latin typeface="黑体" panose="02010609060101010101" pitchFamily="49" charset="-122"/>
                <a:ea typeface="黑体" panose="02010609060101010101" pitchFamily="49" charset="-122"/>
              </a:rPr>
              <a:t>; </a:t>
            </a:r>
            <a:r>
              <a:rPr lang="zh-CN" altLang="en-US" sz="2000" b="1" dirty="0">
                <a:solidFill>
                  <a:srgbClr val="00B050"/>
                </a:solidFill>
                <a:latin typeface="黑体" panose="02010609060101010101" pitchFamily="49" charset="-122"/>
                <a:ea typeface="黑体" panose="02010609060101010101" pitchFamily="49" charset="-122"/>
              </a:rPr>
              <a:t>不赞成</a:t>
            </a:r>
            <a:r>
              <a:rPr lang="zh-CN" altLang="en-US" sz="2000" b="1" dirty="0">
                <a:latin typeface="黑体" panose="02010609060101010101" pitchFamily="49" charset="-122"/>
                <a:ea typeface="黑体" panose="02010609060101010101" pitchFamily="49" charset="-122"/>
              </a:rPr>
              <a:t>则</a:t>
            </a:r>
            <a:r>
              <a:rPr lang="zh-CN" altLang="en-US" sz="2000" b="1" dirty="0">
                <a:solidFill>
                  <a:srgbClr val="00B050"/>
                </a:solidFill>
                <a:latin typeface="黑体" panose="02010609060101010101" pitchFamily="49" charset="-122"/>
                <a:ea typeface="黑体" panose="02010609060101010101" pitchFamily="49" charset="-122"/>
              </a:rPr>
              <a:t>不按</a:t>
            </a:r>
            <a:r>
              <a:rPr lang="zh-CN" altLang="en-US" sz="2000" b="1" dirty="0">
                <a:latin typeface="黑体" panose="02010609060101010101" pitchFamily="49" charset="-122"/>
                <a:ea typeface="黑体" panose="02010609060101010101" pitchFamily="49" charset="-122"/>
              </a:rPr>
              <a:t>电键</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用</a:t>
            </a:r>
            <a:r>
              <a:rPr lang="zh-CN" altLang="en-US" sz="2000" b="1" dirty="0">
                <a:solidFill>
                  <a:srgbClr val="00B050"/>
                </a:solidFill>
                <a:latin typeface="黑体" panose="02010609060101010101" pitchFamily="49" charset="-122"/>
                <a:ea typeface="黑体" panose="02010609060101010101" pitchFamily="49" charset="-122"/>
              </a:rPr>
              <a:t>逻辑</a:t>
            </a:r>
            <a:r>
              <a:rPr lang="en-US" altLang="zh-CN" sz="2000" b="1" dirty="0">
                <a:solidFill>
                  <a:srgbClr val="00B050"/>
                </a:solidFill>
                <a:latin typeface="黑体" panose="02010609060101010101" pitchFamily="49" charset="-122"/>
                <a:ea typeface="黑体" panose="02010609060101010101" pitchFamily="49" charset="-122"/>
              </a:rPr>
              <a:t>0</a:t>
            </a:r>
            <a:r>
              <a:rPr lang="zh-CN" altLang="en-US" sz="2000" b="1" dirty="0">
                <a:latin typeface="黑体" panose="02010609060101010101" pitchFamily="49" charset="-122"/>
                <a:ea typeface="黑体" panose="02010609060101010101" pitchFamily="49" charset="-122"/>
              </a:rPr>
              <a:t>表示</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表决结果（用</a:t>
            </a:r>
            <a:r>
              <a:rPr lang="en-US" altLang="zh-CN" sz="2000" b="1" dirty="0">
                <a:latin typeface="黑体" panose="02010609060101010101" pitchFamily="49" charset="-122"/>
                <a:ea typeface="黑体" panose="02010609060101010101" pitchFamily="49" charset="-122"/>
              </a:rPr>
              <a:t>F</a:t>
            </a:r>
            <a:r>
              <a:rPr lang="zh-CN" altLang="en-US" sz="2000" b="1" dirty="0">
                <a:latin typeface="黑体" panose="02010609060101010101" pitchFamily="49" charset="-122"/>
                <a:ea typeface="黑体" panose="02010609060101010101" pitchFamily="49" charset="-122"/>
              </a:rPr>
              <a:t>表示）用指示灯显示</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多数赞成时指示灯亮</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用逻辑</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表示</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反之则不亮</a:t>
            </a:r>
            <a:r>
              <a:rPr lang="en-US" altLang="zh-CN" sz="2000" b="1" dirty="0">
                <a:latin typeface="黑体" panose="02010609060101010101" pitchFamily="49" charset="-122"/>
                <a:ea typeface="黑体" panose="02010609060101010101" pitchFamily="49" charset="-122"/>
              </a:rPr>
              <a:t>,</a:t>
            </a:r>
            <a:r>
              <a:rPr lang="zh-CN" altLang="en-US" sz="2000" b="1" dirty="0">
                <a:latin typeface="黑体" panose="02010609060101010101" pitchFamily="49" charset="-122"/>
                <a:ea typeface="黑体" panose="02010609060101010101" pitchFamily="49" charset="-122"/>
              </a:rPr>
              <a:t>用逻辑</a:t>
            </a:r>
            <a:r>
              <a:rPr lang="en-US" altLang="zh-CN" sz="2000" b="1" dirty="0">
                <a:latin typeface="黑体" panose="02010609060101010101" pitchFamily="49" charset="-122"/>
                <a:ea typeface="黑体" panose="02010609060101010101" pitchFamily="49" charset="-122"/>
              </a:rPr>
              <a:t>0</a:t>
            </a:r>
            <a:r>
              <a:rPr lang="zh-CN" altLang="en-US" sz="2000" b="1" dirty="0">
                <a:latin typeface="黑体" panose="02010609060101010101" pitchFamily="49" charset="-122"/>
                <a:ea typeface="黑体" panose="02010609060101010101" pitchFamily="49" charset="-122"/>
              </a:rPr>
              <a:t>表示，根据文字叙述建立真值表。</a:t>
            </a:r>
          </a:p>
        </p:txBody>
      </p:sp>
      <p:pic>
        <p:nvPicPr>
          <p:cNvPr id="16" name="Picture 1030">
            <a:extLst>
              <a:ext uri="{FF2B5EF4-FFF2-40B4-BE49-F238E27FC236}">
                <a16:creationId xmlns:a16="http://schemas.microsoft.com/office/drawing/2014/main" xmlns="" id="{11AEC0E0-23D5-4B0F-8363-355A93B365B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607900" y="4084077"/>
            <a:ext cx="2036479" cy="27212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7" name="Text Box 1031">
            <a:extLst>
              <a:ext uri="{FF2B5EF4-FFF2-40B4-BE49-F238E27FC236}">
                <a16:creationId xmlns:a16="http://schemas.microsoft.com/office/drawing/2014/main" xmlns="" id="{0BCAD393-B59A-4CCB-8797-6822641F438D}"/>
              </a:ext>
            </a:extLst>
          </p:cNvPr>
          <p:cNvSpPr txBox="1">
            <a:spLocks noChangeArrowheads="1"/>
          </p:cNvSpPr>
          <p:nvPr/>
        </p:nvSpPr>
        <p:spPr bwMode="auto">
          <a:xfrm>
            <a:off x="6379645" y="3765152"/>
            <a:ext cx="249299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r>
              <a:rPr lang="zh-CN" altLang="en-US" sz="1800" b="1" dirty="0">
                <a:solidFill>
                  <a:srgbClr val="7030A0"/>
                </a:solidFill>
                <a:latin typeface="黑体" panose="02010609060101010101" pitchFamily="49" charset="-122"/>
                <a:ea typeface="黑体" panose="02010609060101010101" pitchFamily="49" charset="-122"/>
              </a:rPr>
              <a:t>多数表决电路的真值表</a:t>
            </a:r>
          </a:p>
        </p:txBody>
      </p:sp>
      <p:sp>
        <p:nvSpPr>
          <p:cNvPr id="13" name="Text Box 3">
            <a:extLst>
              <a:ext uri="{FF2B5EF4-FFF2-40B4-BE49-F238E27FC236}">
                <a16:creationId xmlns:a16="http://schemas.microsoft.com/office/drawing/2014/main" xmlns="" id="{3234631D-FD90-4BB8-8A68-DE70CAFACEE0}"/>
              </a:ext>
            </a:extLst>
          </p:cNvPr>
          <p:cNvSpPr txBox="1">
            <a:spLocks noChangeArrowheads="1"/>
          </p:cNvSpPr>
          <p:nvPr/>
        </p:nvSpPr>
        <p:spPr bwMode="auto">
          <a:xfrm>
            <a:off x="0" y="611182"/>
            <a:ext cx="474567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defPPr>
              <a:defRPr lang="zh-CN"/>
            </a:defPPr>
            <a:lvl1pPr>
              <a:spcBef>
                <a:spcPct val="50000"/>
              </a:spcBef>
              <a:defRPr sz="3200" b="1">
                <a:solidFill>
                  <a:srgbClr val="170A8E"/>
                </a:solidFill>
                <a:latin typeface="黑体" panose="02010609060101010101" pitchFamily="49" charset="-122"/>
                <a:ea typeface="黑体" panose="02010609060101010101" pitchFamily="49" charset="-122"/>
              </a:defRPr>
            </a:lvl1pPr>
            <a:lvl2pPr marL="742950" indent="-285750" eaLnBrk="0" hangingPunct="0">
              <a:defRPr sz="1200" b="1">
                <a:latin typeface="Arial" panose="020B0604020202020204" pitchFamily="34" charset="0"/>
                <a:ea typeface="宋体" panose="02010600030101010101" pitchFamily="2" charset="-122"/>
              </a:defRPr>
            </a:lvl2pPr>
            <a:lvl3pPr marL="1143000" indent="-228600" eaLnBrk="0" hangingPunct="0">
              <a:defRPr sz="1200" b="1">
                <a:latin typeface="Arial" panose="020B0604020202020204" pitchFamily="34" charset="0"/>
                <a:ea typeface="宋体" panose="02010600030101010101" pitchFamily="2" charset="-122"/>
              </a:defRPr>
            </a:lvl3pPr>
            <a:lvl4pPr marL="1600200" indent="-228600" eaLnBrk="0" hangingPunct="0">
              <a:defRPr sz="1200" b="1">
                <a:latin typeface="Arial" panose="020B0604020202020204" pitchFamily="34" charset="0"/>
                <a:ea typeface="宋体" panose="02010600030101010101" pitchFamily="2" charset="-122"/>
              </a:defRPr>
            </a:lvl4pPr>
            <a:lvl5pPr marL="2057400" indent="-228600" eaLnBrk="0" hangingPunct="0">
              <a:defRPr sz="1200" b="1">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latin typeface="Arial" panose="020B0604020202020204" pitchFamily="34" charset="0"/>
                <a:ea typeface="宋体" panose="02010600030101010101" pitchFamily="2" charset="-122"/>
              </a:defRPr>
            </a:lvl9pPr>
          </a:lstStyle>
          <a:p>
            <a:r>
              <a:rPr lang="zh-CN" altLang="en-US" dirty="0" smtClean="0"/>
              <a:t>基本概念</a:t>
            </a:r>
            <a:endParaRPr lang="zh-CN" altLang="en-US" dirty="0"/>
          </a:p>
        </p:txBody>
      </p:sp>
      <p:cxnSp>
        <p:nvCxnSpPr>
          <p:cNvPr id="14" name="直接连接符 13"/>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 </a:t>
            </a:r>
            <a:r>
              <a:rPr lang="zh-CN" altLang="en-US" sz="3600" b="1" dirty="0" smtClean="0">
                <a:solidFill>
                  <a:schemeClr val="accent5">
                    <a:lumMod val="75000"/>
                  </a:schemeClr>
                </a:solidFill>
                <a:latin typeface="微软雅黑" pitchFamily="34" charset="-122"/>
                <a:ea typeface="微软雅黑" pitchFamily="34" charset="-122"/>
              </a:rPr>
              <a:t>逻辑代数</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19" name="图片 18">
            <a:extLst>
              <a:ext uri="{FF2B5EF4-FFF2-40B4-BE49-F238E27FC236}">
                <a16:creationId xmlns:a16="http://schemas.microsoft.com/office/drawing/2014/main" xmlns="" id="{732DD48B-0048-401C-950A-66FCD0D964ED}"/>
              </a:ext>
            </a:extLst>
          </p:cNvPr>
          <p:cNvPicPr>
            <a:picLocks noChangeAspect="1"/>
          </p:cNvPicPr>
          <p:nvPr/>
        </p:nvPicPr>
        <p:blipFill>
          <a:blip r:embed="rId4" cstate="print"/>
          <a:stretch>
            <a:fillRect/>
          </a:stretch>
        </p:blipFill>
        <p:spPr>
          <a:xfrm>
            <a:off x="-12370" y="0"/>
            <a:ext cx="1435167" cy="619399"/>
          </a:xfrm>
          <a:prstGeom prst="rect">
            <a:avLst/>
          </a:prstGeom>
        </p:spPr>
      </p:pic>
    </p:spTree>
    <p:extLst>
      <p:ext uri="{BB962C8B-B14F-4D97-AF65-F5344CB8AC3E}">
        <p14:creationId xmlns:p14="http://schemas.microsoft.com/office/powerpoint/2010/main" xmlns="" val="21831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10"/>
          <p:cNvSpPr txBox="1"/>
          <p:nvPr/>
        </p:nvSpPr>
        <p:spPr>
          <a:xfrm>
            <a:off x="950159" y="3078790"/>
            <a:ext cx="2075207" cy="892552"/>
          </a:xfrm>
          <a:prstGeom prst="rect">
            <a:avLst/>
          </a:prstGeom>
          <a:noFill/>
        </p:spPr>
        <p:txBody>
          <a:bodyPr wrap="square" rtlCol="0">
            <a:spAutoFit/>
          </a:bodyPr>
          <a:lstStyle/>
          <a:p>
            <a:r>
              <a:rPr lang="zh-CN" altLang="en-US" sz="3600" b="1" dirty="0">
                <a:solidFill>
                  <a:schemeClr val="accent1">
                    <a:lumMod val="50000"/>
                  </a:schemeClr>
                </a:solidFill>
                <a:latin typeface="微软雅黑" pitchFamily="34" charset="-122"/>
                <a:ea typeface="微软雅黑" pitchFamily="34" charset="-122"/>
              </a:rPr>
              <a:t>主要内容</a:t>
            </a:r>
            <a:r>
              <a:rPr lang="en-US" altLang="zh-CN" sz="1600" b="1" dirty="0">
                <a:solidFill>
                  <a:schemeClr val="accent1">
                    <a:lumMod val="50000"/>
                  </a:schemeClr>
                </a:solidFill>
              </a:rPr>
              <a:t> Main Content</a:t>
            </a:r>
            <a:endParaRPr lang="zh-CN" altLang="en-US" sz="1600" dirty="0">
              <a:solidFill>
                <a:schemeClr val="accent1">
                  <a:lumMod val="50000"/>
                </a:schemeClr>
              </a:solidFill>
            </a:endParaRPr>
          </a:p>
        </p:txBody>
      </p:sp>
      <p:sp>
        <p:nvSpPr>
          <p:cNvPr id="12" name="淘宝网chenying0907出品 11"/>
          <p:cNvSpPr/>
          <p:nvPr/>
        </p:nvSpPr>
        <p:spPr>
          <a:xfrm>
            <a:off x="3025365" y="0"/>
            <a:ext cx="6118635"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6" name="直接连接符 15"/>
          <p:cNvCxnSpPr/>
          <p:nvPr/>
        </p:nvCxnSpPr>
        <p:spPr>
          <a:xfrm flipH="1">
            <a:off x="3025365" y="39481"/>
            <a:ext cx="2394626" cy="196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6840121" y="4809438"/>
            <a:ext cx="2303880" cy="2048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4379107" y="1302485"/>
            <a:ext cx="2681424"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基本概念</a:t>
            </a:r>
          </a:p>
        </p:txBody>
      </p:sp>
      <p:sp>
        <p:nvSpPr>
          <p:cNvPr id="26" name="淘宝网chenying0907出品 25"/>
          <p:cNvSpPr txBox="1"/>
          <p:nvPr/>
        </p:nvSpPr>
        <p:spPr>
          <a:xfrm>
            <a:off x="4379107" y="2112178"/>
            <a:ext cx="2481391" cy="523220"/>
          </a:xfrm>
          <a:prstGeom prst="rect">
            <a:avLst/>
          </a:prstGeom>
          <a:noFill/>
        </p:spPr>
        <p:txBody>
          <a:bodyPr wrap="square" rtlCol="0">
            <a:spAutoFit/>
          </a:bodyPr>
          <a:lstStyle>
            <a:defPPr>
              <a:defRPr lang="zh-CN"/>
            </a:defPPr>
            <a:lvl1pPr>
              <a:defRPr sz="2800" b="1">
                <a:solidFill>
                  <a:schemeClr val="bg1"/>
                </a:solidFill>
                <a:latin typeface="微软雅黑" pitchFamily="34" charset="-122"/>
                <a:ea typeface="微软雅黑" pitchFamily="34" charset="-122"/>
              </a:defRPr>
            </a:lvl1pPr>
          </a:lstStyle>
          <a:p>
            <a:r>
              <a:rPr lang="zh-CN" altLang="en-US" dirty="0"/>
              <a:t>基本逻辑运算</a:t>
            </a:r>
          </a:p>
        </p:txBody>
      </p:sp>
      <p:sp>
        <p:nvSpPr>
          <p:cNvPr id="30" name="淘宝网chenying0907出品 29"/>
          <p:cNvSpPr txBox="1"/>
          <p:nvPr/>
        </p:nvSpPr>
        <p:spPr>
          <a:xfrm>
            <a:off x="4379107" y="2921871"/>
            <a:ext cx="2992285"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a:t>复合</a:t>
            </a:r>
            <a:r>
              <a:rPr lang="zh-CN" altLang="en-US" sz="2800" dirty="0" smtClean="0"/>
              <a:t>逻辑运算</a:t>
            </a:r>
            <a:endParaRPr lang="zh-CN" altLang="en-US" sz="2800" dirty="0"/>
          </a:p>
        </p:txBody>
      </p:sp>
      <p:sp>
        <p:nvSpPr>
          <p:cNvPr id="22" name="淘宝网chenying0907出品 25"/>
          <p:cNvSpPr txBox="1"/>
          <p:nvPr/>
        </p:nvSpPr>
        <p:spPr>
          <a:xfrm>
            <a:off x="4421969" y="4541257"/>
            <a:ext cx="3973093" cy="523220"/>
          </a:xfrm>
          <a:prstGeom prst="rect">
            <a:avLst/>
          </a:prstGeom>
          <a:noFill/>
        </p:spPr>
        <p:txBody>
          <a:bodyPr wrap="square" rtlCol="0">
            <a:spAutoFit/>
          </a:bodyPr>
          <a:lstStyle>
            <a:defPPr>
              <a:defRPr lang="zh-CN"/>
            </a:defPPr>
            <a:lvl1pPr>
              <a:defRPr sz="2800" b="1">
                <a:solidFill>
                  <a:schemeClr val="bg1">
                    <a:lumMod val="65000"/>
                  </a:schemeClr>
                </a:solidFill>
                <a:latin typeface="微软雅黑" pitchFamily="34" charset="-122"/>
                <a:ea typeface="微软雅黑" pitchFamily="34" charset="-122"/>
              </a:defRPr>
            </a:lvl1pPr>
          </a:lstStyle>
          <a:p>
            <a:r>
              <a:rPr lang="zh-CN" altLang="en-US" dirty="0"/>
              <a:t>基本定律、公式和规则</a:t>
            </a:r>
          </a:p>
        </p:txBody>
      </p:sp>
      <p:sp>
        <p:nvSpPr>
          <p:cNvPr id="24" name="淘宝网chenying0907出品 29"/>
          <p:cNvSpPr txBox="1"/>
          <p:nvPr/>
        </p:nvSpPr>
        <p:spPr>
          <a:xfrm>
            <a:off x="4421969" y="5332658"/>
            <a:ext cx="4008853"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smtClean="0"/>
              <a:t>逻辑函数的标准形式</a:t>
            </a:r>
            <a:endParaRPr lang="zh-CN" altLang="en-US" sz="2800" dirty="0"/>
          </a:p>
        </p:txBody>
      </p:sp>
      <p:sp>
        <p:nvSpPr>
          <p:cNvPr id="18" name="淘宝网chenying0907出品 29"/>
          <p:cNvSpPr txBox="1"/>
          <p:nvPr/>
        </p:nvSpPr>
        <p:spPr>
          <a:xfrm>
            <a:off x="4421969" y="3731564"/>
            <a:ext cx="2992285"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smtClean="0"/>
              <a:t>逻辑函数</a:t>
            </a:r>
            <a:endParaRPr lang="zh-CN" altLang="en-US" sz="2800" dirty="0"/>
          </a:p>
        </p:txBody>
      </p:sp>
    </p:spTree>
    <p:extLst>
      <p:ext uri="{BB962C8B-B14F-4D97-AF65-F5344CB8AC3E}">
        <p14:creationId xmlns:p14="http://schemas.microsoft.com/office/powerpoint/2010/main" xmlns="" val="2609550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14062" y="638258"/>
            <a:ext cx="5960092"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1</a:t>
            </a:r>
            <a:r>
              <a:rPr lang="en-US" altLang="zh-CN" sz="3200" b="1" dirty="0" smtClean="0"/>
              <a:t>.</a:t>
            </a:r>
            <a:r>
              <a:rPr lang="zh-CN" altLang="en-US" sz="3200" b="1" dirty="0" smtClean="0"/>
              <a:t>“与”</a:t>
            </a:r>
            <a:r>
              <a:rPr lang="zh-CN" altLang="en-US" sz="3200" b="1" dirty="0"/>
              <a:t>运算（逻辑乘</a:t>
            </a:r>
            <a:r>
              <a:rPr lang="zh-CN" altLang="en-US" sz="3200" b="1" dirty="0" smtClean="0"/>
              <a:t>）（</a:t>
            </a:r>
            <a:r>
              <a:rPr lang="en-US" altLang="zh-CN" sz="3200" b="1" dirty="0" smtClean="0"/>
              <a:t>AND</a:t>
            </a:r>
            <a:r>
              <a:rPr lang="zh-CN" altLang="en-US" sz="3200" b="1" dirty="0" smtClean="0"/>
              <a:t>）</a:t>
            </a:r>
            <a:endParaRPr lang="zh-CN" altLang="en-US" sz="3200" b="1" dirty="0"/>
          </a:p>
        </p:txBody>
      </p:sp>
      <p:grpSp>
        <p:nvGrpSpPr>
          <p:cNvPr id="35" name="Group 4">
            <a:extLst>
              <a:ext uri="{FF2B5EF4-FFF2-40B4-BE49-F238E27FC236}">
                <a16:creationId xmlns:a16="http://schemas.microsoft.com/office/drawing/2014/main" xmlns="" id="{D8C136AA-D996-4D81-8977-DEB5843C9C22}"/>
              </a:ext>
            </a:extLst>
          </p:cNvPr>
          <p:cNvGrpSpPr>
            <a:grpSpLocks/>
          </p:cNvGrpSpPr>
          <p:nvPr/>
        </p:nvGrpSpPr>
        <p:grpSpPr bwMode="auto">
          <a:xfrm>
            <a:off x="255143" y="4098879"/>
            <a:ext cx="2314035" cy="2293401"/>
            <a:chOff x="4320" y="192"/>
            <a:chExt cx="1344" cy="1383"/>
          </a:xfrm>
        </p:grpSpPr>
        <p:grpSp>
          <p:nvGrpSpPr>
            <p:cNvPr id="36" name="Group 5">
              <a:extLst>
                <a:ext uri="{FF2B5EF4-FFF2-40B4-BE49-F238E27FC236}">
                  <a16:creationId xmlns:a16="http://schemas.microsoft.com/office/drawing/2014/main" xmlns="" id="{C9E61537-C936-4A40-A520-61B4A8274745}"/>
                </a:ext>
              </a:extLst>
            </p:cNvPr>
            <p:cNvGrpSpPr>
              <a:grpSpLocks/>
            </p:cNvGrpSpPr>
            <p:nvPr/>
          </p:nvGrpSpPr>
          <p:grpSpPr bwMode="auto">
            <a:xfrm>
              <a:off x="4320" y="192"/>
              <a:ext cx="1344" cy="1152"/>
              <a:chOff x="528" y="912"/>
              <a:chExt cx="1344" cy="1152"/>
            </a:xfrm>
          </p:grpSpPr>
          <p:sp>
            <p:nvSpPr>
              <p:cNvPr id="39" name="Text Box 6">
                <a:extLst>
                  <a:ext uri="{FF2B5EF4-FFF2-40B4-BE49-F238E27FC236}">
                    <a16:creationId xmlns:a16="http://schemas.microsoft.com/office/drawing/2014/main" xmlns="" id="{98FEA23E-B6E8-4D5B-9525-C28E9E231B17}"/>
                  </a:ext>
                </a:extLst>
              </p:cNvPr>
              <p:cNvSpPr txBox="1">
                <a:spLocks noChangeArrowheads="1"/>
              </p:cNvSpPr>
              <p:nvPr/>
            </p:nvSpPr>
            <p:spPr bwMode="auto">
              <a:xfrm>
                <a:off x="912" y="1536"/>
                <a:ext cx="625" cy="2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fontAlgn="base" hangingPunct="1">
                  <a:spcBef>
                    <a:spcPct val="0"/>
                  </a:spcBef>
                  <a:spcAft>
                    <a:spcPct val="0"/>
                  </a:spcAft>
                  <a:defRPr/>
                </a:pPr>
                <a:r>
                  <a:rPr lang="zh-CN" altLang="en-US" sz="2000" b="1" kern="0" dirty="0">
                    <a:solidFill>
                      <a:srgbClr val="000000"/>
                    </a:solidFill>
                    <a:latin typeface="Times New Roman" panose="02020603050405020304" pitchFamily="18" charset="0"/>
                  </a:rPr>
                  <a:t>与逻辑</a:t>
                </a:r>
              </a:p>
            </p:txBody>
          </p:sp>
          <p:graphicFrame>
            <p:nvGraphicFramePr>
              <p:cNvPr id="40" name="Object 7">
                <a:extLst>
                  <a:ext uri="{FF2B5EF4-FFF2-40B4-BE49-F238E27FC236}">
                    <a16:creationId xmlns:a16="http://schemas.microsoft.com/office/drawing/2014/main" xmlns="" id="{20661A21-4121-45B9-9F14-F9A413CA6FCF}"/>
                  </a:ext>
                </a:extLst>
              </p:cNvPr>
              <p:cNvGraphicFramePr>
                <a:graphicFrameLocks noChangeAspect="1"/>
              </p:cNvGraphicFramePr>
              <p:nvPr/>
            </p:nvGraphicFramePr>
            <p:xfrm>
              <a:off x="1131" y="912"/>
              <a:ext cx="221" cy="398"/>
            </p:xfrm>
            <a:graphic>
              <a:graphicData uri="http://schemas.openxmlformats.org/presentationml/2006/ole">
                <p:oleObj spid="_x0000_s39780" name="剪辑" r:id="rId4" imgW="2478088" imgH="4460875" progId="">
                  <p:embed/>
                </p:oleObj>
              </a:graphicData>
            </a:graphic>
          </p:graphicFrame>
          <p:sp>
            <p:nvSpPr>
              <p:cNvPr id="41" name="Line 8">
                <a:extLst>
                  <a:ext uri="{FF2B5EF4-FFF2-40B4-BE49-F238E27FC236}">
                    <a16:creationId xmlns:a16="http://schemas.microsoft.com/office/drawing/2014/main" xmlns="" id="{27F499DE-6C6B-4213-8680-83CE0AE54F25}"/>
                  </a:ext>
                </a:extLst>
              </p:cNvPr>
              <p:cNvSpPr>
                <a:spLocks noChangeShapeType="1"/>
              </p:cNvSpPr>
              <p:nvPr/>
            </p:nvSpPr>
            <p:spPr bwMode="auto">
              <a:xfrm flipH="1">
                <a:off x="624" y="1200"/>
                <a:ext cx="528"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2" name="Line 9">
                <a:extLst>
                  <a:ext uri="{FF2B5EF4-FFF2-40B4-BE49-F238E27FC236}">
                    <a16:creationId xmlns:a16="http://schemas.microsoft.com/office/drawing/2014/main" xmlns="" id="{5AE5855A-1690-4E73-BE3B-6DC6B6177575}"/>
                  </a:ext>
                </a:extLst>
              </p:cNvPr>
              <p:cNvSpPr>
                <a:spLocks noChangeShapeType="1"/>
              </p:cNvSpPr>
              <p:nvPr/>
            </p:nvSpPr>
            <p:spPr bwMode="auto">
              <a:xfrm>
                <a:off x="624" y="1200"/>
                <a:ext cx="0" cy="48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3" name="Line 10">
                <a:extLst>
                  <a:ext uri="{FF2B5EF4-FFF2-40B4-BE49-F238E27FC236}">
                    <a16:creationId xmlns:a16="http://schemas.microsoft.com/office/drawing/2014/main" xmlns="" id="{9804A52D-73EE-4033-A65E-061FD131EFFA}"/>
                  </a:ext>
                </a:extLst>
              </p:cNvPr>
              <p:cNvSpPr>
                <a:spLocks noChangeShapeType="1"/>
              </p:cNvSpPr>
              <p:nvPr/>
            </p:nvSpPr>
            <p:spPr bwMode="auto">
              <a:xfrm>
                <a:off x="528" y="1680"/>
                <a:ext cx="192"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4" name="Line 11">
                <a:extLst>
                  <a:ext uri="{FF2B5EF4-FFF2-40B4-BE49-F238E27FC236}">
                    <a16:creationId xmlns:a16="http://schemas.microsoft.com/office/drawing/2014/main" xmlns="" id="{0ADA8FDF-4412-4B74-8884-22A0A4059531}"/>
                  </a:ext>
                </a:extLst>
              </p:cNvPr>
              <p:cNvSpPr>
                <a:spLocks noChangeShapeType="1"/>
              </p:cNvSpPr>
              <p:nvPr/>
            </p:nvSpPr>
            <p:spPr bwMode="auto">
              <a:xfrm>
                <a:off x="576" y="1728"/>
                <a:ext cx="96"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5" name="Line 12">
                <a:extLst>
                  <a:ext uri="{FF2B5EF4-FFF2-40B4-BE49-F238E27FC236}">
                    <a16:creationId xmlns:a16="http://schemas.microsoft.com/office/drawing/2014/main" xmlns="" id="{8CA9AEBB-F205-4DF4-BCA3-9DFA188B5AAF}"/>
                  </a:ext>
                </a:extLst>
              </p:cNvPr>
              <p:cNvSpPr>
                <a:spLocks noChangeShapeType="1"/>
              </p:cNvSpPr>
              <p:nvPr/>
            </p:nvSpPr>
            <p:spPr bwMode="auto">
              <a:xfrm>
                <a:off x="624" y="1728"/>
                <a:ext cx="0" cy="336"/>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6" name="Line 13">
                <a:extLst>
                  <a:ext uri="{FF2B5EF4-FFF2-40B4-BE49-F238E27FC236}">
                    <a16:creationId xmlns:a16="http://schemas.microsoft.com/office/drawing/2014/main" xmlns="" id="{3E550EFD-728F-4F27-8CDB-57B9BDEE6673}"/>
                  </a:ext>
                </a:extLst>
              </p:cNvPr>
              <p:cNvSpPr>
                <a:spLocks noChangeShapeType="1"/>
              </p:cNvSpPr>
              <p:nvPr/>
            </p:nvSpPr>
            <p:spPr bwMode="auto">
              <a:xfrm>
                <a:off x="624" y="2064"/>
                <a:ext cx="336"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7" name="Line 14">
                <a:extLst>
                  <a:ext uri="{FF2B5EF4-FFF2-40B4-BE49-F238E27FC236}">
                    <a16:creationId xmlns:a16="http://schemas.microsoft.com/office/drawing/2014/main" xmlns="" id="{519C23D8-3E89-49BC-BA36-B96D80444F28}"/>
                  </a:ext>
                </a:extLst>
              </p:cNvPr>
              <p:cNvSpPr>
                <a:spLocks noChangeShapeType="1"/>
              </p:cNvSpPr>
              <p:nvPr/>
            </p:nvSpPr>
            <p:spPr bwMode="auto">
              <a:xfrm flipV="1">
                <a:off x="960" y="1968"/>
                <a:ext cx="144" cy="96"/>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8" name="Line 15">
                <a:extLst>
                  <a:ext uri="{FF2B5EF4-FFF2-40B4-BE49-F238E27FC236}">
                    <a16:creationId xmlns:a16="http://schemas.microsoft.com/office/drawing/2014/main" xmlns="" id="{F43C1606-0150-46BA-82F4-2D0CB76E348B}"/>
                  </a:ext>
                </a:extLst>
              </p:cNvPr>
              <p:cNvSpPr>
                <a:spLocks noChangeShapeType="1"/>
              </p:cNvSpPr>
              <p:nvPr/>
            </p:nvSpPr>
            <p:spPr bwMode="auto">
              <a:xfrm>
                <a:off x="1104" y="2064"/>
                <a:ext cx="240"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49" name="Line 16">
                <a:extLst>
                  <a:ext uri="{FF2B5EF4-FFF2-40B4-BE49-F238E27FC236}">
                    <a16:creationId xmlns:a16="http://schemas.microsoft.com/office/drawing/2014/main" xmlns="" id="{BD0B875C-EB70-460E-9391-2E45EB0439F0}"/>
                  </a:ext>
                </a:extLst>
              </p:cNvPr>
              <p:cNvSpPr>
                <a:spLocks noChangeShapeType="1"/>
              </p:cNvSpPr>
              <p:nvPr/>
            </p:nvSpPr>
            <p:spPr bwMode="auto">
              <a:xfrm flipV="1">
                <a:off x="1344" y="1968"/>
                <a:ext cx="96" cy="96"/>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50" name="Line 17">
                <a:extLst>
                  <a:ext uri="{FF2B5EF4-FFF2-40B4-BE49-F238E27FC236}">
                    <a16:creationId xmlns:a16="http://schemas.microsoft.com/office/drawing/2014/main" xmlns="" id="{7F66D9E5-2941-4DAF-9CF6-0A2C1D9082CD}"/>
                  </a:ext>
                </a:extLst>
              </p:cNvPr>
              <p:cNvSpPr>
                <a:spLocks noChangeShapeType="1"/>
              </p:cNvSpPr>
              <p:nvPr/>
            </p:nvSpPr>
            <p:spPr bwMode="auto">
              <a:xfrm>
                <a:off x="1440" y="2064"/>
                <a:ext cx="432"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51" name="Line 18">
                <a:extLst>
                  <a:ext uri="{FF2B5EF4-FFF2-40B4-BE49-F238E27FC236}">
                    <a16:creationId xmlns:a16="http://schemas.microsoft.com/office/drawing/2014/main" xmlns="" id="{1B57F2C6-5BB1-4605-A6D6-FCBF22DF7061}"/>
                  </a:ext>
                </a:extLst>
              </p:cNvPr>
              <p:cNvSpPr>
                <a:spLocks noChangeShapeType="1"/>
              </p:cNvSpPr>
              <p:nvPr/>
            </p:nvSpPr>
            <p:spPr bwMode="auto">
              <a:xfrm flipV="1">
                <a:off x="1872" y="1296"/>
                <a:ext cx="0" cy="768"/>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52" name="Line 19">
                <a:extLst>
                  <a:ext uri="{FF2B5EF4-FFF2-40B4-BE49-F238E27FC236}">
                    <a16:creationId xmlns:a16="http://schemas.microsoft.com/office/drawing/2014/main" xmlns="" id="{6432EAD7-C909-40D8-BF4C-289918897AFE}"/>
                  </a:ext>
                </a:extLst>
              </p:cNvPr>
              <p:cNvSpPr>
                <a:spLocks noChangeShapeType="1"/>
              </p:cNvSpPr>
              <p:nvPr/>
            </p:nvSpPr>
            <p:spPr bwMode="auto">
              <a:xfrm>
                <a:off x="1248" y="1296"/>
                <a:ext cx="624"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grpSp>
        <p:sp>
          <p:nvSpPr>
            <p:cNvPr id="37" name="Text Box 20">
              <a:extLst>
                <a:ext uri="{FF2B5EF4-FFF2-40B4-BE49-F238E27FC236}">
                  <a16:creationId xmlns:a16="http://schemas.microsoft.com/office/drawing/2014/main" xmlns="" id="{8AFA1D55-AA61-4555-94AA-0082EAAE9443}"/>
                </a:ext>
              </a:extLst>
            </p:cNvPr>
            <p:cNvSpPr txBox="1">
              <a:spLocks noChangeArrowheads="1"/>
            </p:cNvSpPr>
            <p:nvPr/>
          </p:nvSpPr>
          <p:spPr bwMode="auto">
            <a:xfrm>
              <a:off x="4789" y="1334"/>
              <a:ext cx="501"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fontAlgn="base" hangingPunct="1">
                <a:spcBef>
                  <a:spcPct val="0"/>
                </a:spcBef>
                <a:spcAft>
                  <a:spcPct val="0"/>
                </a:spcAft>
                <a:defRPr/>
              </a:pPr>
              <a:r>
                <a:rPr lang="en-US" altLang="zh-CN" sz="2000" b="1" kern="0" dirty="0">
                  <a:solidFill>
                    <a:srgbClr val="000000"/>
                  </a:solidFill>
                  <a:latin typeface="Times New Roman" panose="02020603050405020304" pitchFamily="18" charset="0"/>
                </a:rPr>
                <a:t>A     B</a:t>
              </a:r>
            </a:p>
          </p:txBody>
        </p:sp>
        <p:sp>
          <p:nvSpPr>
            <p:cNvPr id="38" name="Text Box 21">
              <a:extLst>
                <a:ext uri="{FF2B5EF4-FFF2-40B4-BE49-F238E27FC236}">
                  <a16:creationId xmlns:a16="http://schemas.microsoft.com/office/drawing/2014/main" xmlns="" id="{61431857-CD7D-4D1C-904C-FDECCFB132CC}"/>
                </a:ext>
              </a:extLst>
            </p:cNvPr>
            <p:cNvSpPr txBox="1">
              <a:spLocks noChangeArrowheads="1"/>
            </p:cNvSpPr>
            <p:nvPr/>
          </p:nvSpPr>
          <p:spPr bwMode="auto">
            <a:xfrm>
              <a:off x="5174" y="297"/>
              <a:ext cx="207"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fontAlgn="base" hangingPunct="1">
                <a:spcBef>
                  <a:spcPct val="0"/>
                </a:spcBef>
                <a:spcAft>
                  <a:spcPct val="0"/>
                </a:spcAft>
                <a:defRPr/>
              </a:pPr>
              <a:r>
                <a:rPr lang="en-US" altLang="zh-CN" sz="2000" b="1" kern="0" dirty="0">
                  <a:solidFill>
                    <a:srgbClr val="000000"/>
                  </a:solidFill>
                  <a:latin typeface="Times New Roman" panose="02020603050405020304" pitchFamily="18" charset="0"/>
                </a:rPr>
                <a:t>L</a:t>
              </a:r>
            </a:p>
          </p:txBody>
        </p:sp>
      </p:grpSp>
      <p:sp>
        <p:nvSpPr>
          <p:cNvPr id="31" name="Rectangle 3">
            <a:extLst>
              <a:ext uri="{FF2B5EF4-FFF2-40B4-BE49-F238E27FC236}">
                <a16:creationId xmlns:a16="http://schemas.microsoft.com/office/drawing/2014/main" xmlns="" id="{CBD77EDD-7AB1-46E9-978D-0060F426D373}"/>
              </a:ext>
            </a:extLst>
          </p:cNvPr>
          <p:cNvSpPr>
            <a:spLocks noChangeArrowheads="1"/>
          </p:cNvSpPr>
          <p:nvPr/>
        </p:nvSpPr>
        <p:spPr bwMode="auto">
          <a:xfrm>
            <a:off x="10288" y="1739684"/>
            <a:ext cx="2747243" cy="14360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sz="1200" b="1">
                <a:solidFill>
                  <a:schemeClr val="tx1"/>
                </a:solidFill>
                <a:latin typeface="Arial" panose="020B0604020202020204" pitchFamily="34" charset="0"/>
                <a:ea typeface="宋体" panose="02010600030101010101" pitchFamily="2" charset="-122"/>
              </a:defRPr>
            </a:lvl1pPr>
            <a:lvl2pPr marL="742950" indent="-285750" eaLnBrk="0" hangingPunct="0">
              <a:defRPr sz="1200" b="1">
                <a:solidFill>
                  <a:schemeClr val="tx1"/>
                </a:solidFill>
                <a:latin typeface="Arial" panose="020B0604020202020204" pitchFamily="34" charset="0"/>
                <a:ea typeface="宋体" panose="02010600030101010101" pitchFamily="2" charset="-122"/>
              </a:defRPr>
            </a:lvl2pPr>
            <a:lvl3pPr marL="1143000" indent="-228600" eaLnBrk="0" hangingPunct="0">
              <a:defRPr sz="1200" b="1">
                <a:solidFill>
                  <a:schemeClr val="tx1"/>
                </a:solidFill>
                <a:latin typeface="Arial" panose="020B0604020202020204" pitchFamily="34" charset="0"/>
                <a:ea typeface="宋体" panose="02010600030101010101" pitchFamily="2" charset="-122"/>
              </a:defRPr>
            </a:lvl3pPr>
            <a:lvl4pPr marL="1600200" indent="-228600" eaLnBrk="0" hangingPunct="0">
              <a:defRPr sz="1200" b="1">
                <a:solidFill>
                  <a:schemeClr val="tx1"/>
                </a:solidFill>
                <a:latin typeface="Arial" panose="020B0604020202020204" pitchFamily="34" charset="0"/>
                <a:ea typeface="宋体" panose="02010600030101010101" pitchFamily="2" charset="-122"/>
              </a:defRPr>
            </a:lvl4pPr>
            <a:lvl5pPr marL="2057400" indent="-228600" eaLnBrk="0" hangingPunct="0">
              <a:defRPr sz="12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200" b="1">
                <a:solidFill>
                  <a:schemeClr val="tx1"/>
                </a:solidFill>
                <a:latin typeface="Arial" panose="020B0604020202020204" pitchFamily="34" charset="0"/>
                <a:ea typeface="宋体" panose="02010600030101010101" pitchFamily="2" charset="-122"/>
              </a:defRPr>
            </a:lvl9pPr>
          </a:lstStyle>
          <a:p>
            <a:pPr marL="0" algn="just" eaLnBrk="1" hangingPunct="1"/>
            <a:r>
              <a:rPr kumimoji="1" lang="en-US" altLang="zh-CN" sz="2800" dirty="0">
                <a:latin typeface="Impact" panose="020B0806030902050204" pitchFamily="34" charset="0"/>
              </a:rPr>
              <a:t> </a:t>
            </a:r>
            <a:r>
              <a:rPr kumimoji="1" lang="zh-CN" altLang="en-US" sz="2800" dirty="0">
                <a:latin typeface="Impact" panose="020B0806030902050204" pitchFamily="34" charset="0"/>
              </a:rPr>
              <a:t>例：</a:t>
            </a:r>
            <a:r>
              <a:rPr kumimoji="1" lang="zh-CN" altLang="en-US" sz="2800" dirty="0">
                <a:latin typeface="宋体" panose="02010600030101010101" pitchFamily="2" charset="-122"/>
              </a:rPr>
              <a:t>设</a:t>
            </a:r>
            <a:r>
              <a:rPr kumimoji="1" lang="en-US" altLang="zh-CN" sz="2800" dirty="0">
                <a:latin typeface="宋体" panose="02010600030101010101" pitchFamily="2" charset="-122"/>
              </a:rPr>
              <a:t>1</a:t>
            </a:r>
            <a:r>
              <a:rPr kumimoji="1" lang="zh-CN" altLang="en-US" sz="2800" dirty="0">
                <a:latin typeface="宋体" panose="02010600030101010101" pitchFamily="2" charset="-122"/>
              </a:rPr>
              <a:t>表示开关闭合或灯亮；</a:t>
            </a:r>
            <a:r>
              <a:rPr kumimoji="1" lang="en-US" altLang="zh-CN" sz="2800" dirty="0">
                <a:latin typeface="宋体" panose="02010600030101010101" pitchFamily="2" charset="-122"/>
              </a:rPr>
              <a:t>0</a:t>
            </a:r>
            <a:r>
              <a:rPr kumimoji="1" lang="zh-CN" altLang="en-US" sz="2800" dirty="0">
                <a:latin typeface="宋体" panose="02010600030101010101" pitchFamily="2" charset="-122"/>
              </a:rPr>
              <a:t>表示开关不闭合或灯不</a:t>
            </a:r>
            <a:r>
              <a:rPr kumimoji="1" lang="zh-CN" altLang="en-US" sz="2800" dirty="0" smtClean="0">
                <a:latin typeface="宋体" panose="02010600030101010101" pitchFamily="2" charset="-122"/>
              </a:rPr>
              <a:t>亮。</a:t>
            </a:r>
            <a:endParaRPr kumimoji="1" lang="zh-CN" altLang="en-US" sz="3600" b="0" dirty="0">
              <a:latin typeface="Impact" panose="020B0806030902050204" pitchFamily="34" charset="0"/>
            </a:endParaRPr>
          </a:p>
        </p:txBody>
      </p:sp>
      <p:graphicFrame>
        <p:nvGraphicFramePr>
          <p:cNvPr id="32" name="Object 7">
            <a:extLst>
              <a:ext uri="{FF2B5EF4-FFF2-40B4-BE49-F238E27FC236}">
                <a16:creationId xmlns:a16="http://schemas.microsoft.com/office/drawing/2014/main" xmlns="" id="{25AFB3E6-3D91-46F9-88AA-49E7665553A6}"/>
              </a:ext>
            </a:extLst>
          </p:cNvPr>
          <p:cNvGraphicFramePr>
            <a:graphicFrameLocks noChangeAspect="1"/>
          </p:cNvGraphicFramePr>
          <p:nvPr>
            <p:extLst>
              <p:ext uri="{D42A27DB-BD31-4B8C-83A1-F6EECF244321}">
                <p14:modId xmlns:p14="http://schemas.microsoft.com/office/powerpoint/2010/main" xmlns="" val="3187697718"/>
              </p:ext>
            </p:extLst>
          </p:nvPr>
        </p:nvGraphicFramePr>
        <p:xfrm>
          <a:off x="3374119" y="1342617"/>
          <a:ext cx="2662283" cy="2526704"/>
        </p:xfrm>
        <a:graphic>
          <a:graphicData uri="http://schemas.openxmlformats.org/presentationml/2006/ole">
            <p:oleObj spid="_x0000_s39781" name="位图图像" r:id="rId5" imgW="2057143" imgH="1952898" progId="PBrush">
              <p:embed/>
            </p:oleObj>
          </a:graphicData>
        </a:graphic>
      </p:graphicFrame>
      <p:graphicFrame>
        <p:nvGraphicFramePr>
          <p:cNvPr id="33" name="Object 8">
            <a:extLst>
              <a:ext uri="{FF2B5EF4-FFF2-40B4-BE49-F238E27FC236}">
                <a16:creationId xmlns:a16="http://schemas.microsoft.com/office/drawing/2014/main" xmlns="" id="{0B8DB7D2-66F1-4DAB-9AD7-934060D9402F}"/>
              </a:ext>
            </a:extLst>
          </p:cNvPr>
          <p:cNvGraphicFramePr>
            <a:graphicFrameLocks noChangeAspect="1"/>
          </p:cNvGraphicFramePr>
          <p:nvPr>
            <p:extLst>
              <p:ext uri="{D42A27DB-BD31-4B8C-83A1-F6EECF244321}">
                <p14:modId xmlns:p14="http://schemas.microsoft.com/office/powerpoint/2010/main" xmlns="" val="808595730"/>
              </p:ext>
            </p:extLst>
          </p:nvPr>
        </p:nvGraphicFramePr>
        <p:xfrm>
          <a:off x="6174778" y="1363689"/>
          <a:ext cx="2684851" cy="2526919"/>
        </p:xfrm>
        <a:graphic>
          <a:graphicData uri="http://schemas.openxmlformats.org/presentationml/2006/ole">
            <p:oleObj spid="_x0000_s39782" name="位图图像" r:id="rId6" imgW="2104762" imgH="1980952" progId="PBrush">
              <p:embed/>
            </p:oleObj>
          </a:graphicData>
        </a:graphic>
      </p:graphicFrame>
      <p:sp>
        <p:nvSpPr>
          <p:cNvPr id="2" name="矩形 1">
            <a:extLst>
              <a:ext uri="{FF2B5EF4-FFF2-40B4-BE49-F238E27FC236}">
                <a16:creationId xmlns:a16="http://schemas.microsoft.com/office/drawing/2014/main" xmlns="" id="{020E62A2-BB45-4233-B72B-950BFB426A31}"/>
              </a:ext>
            </a:extLst>
          </p:cNvPr>
          <p:cNvSpPr/>
          <p:nvPr/>
        </p:nvSpPr>
        <p:spPr>
          <a:xfrm>
            <a:off x="5626850" y="971640"/>
            <a:ext cx="1415772" cy="461665"/>
          </a:xfrm>
          <a:prstGeom prst="rect">
            <a:avLst/>
          </a:prstGeom>
        </p:spPr>
        <p:txBody>
          <a:bodyPr wrap="none">
            <a:spAutoFit/>
          </a:bodyPr>
          <a:lstStyle/>
          <a:p>
            <a:r>
              <a:rPr kumimoji="1" lang="zh-CN" altLang="en-US" sz="2400" dirty="0">
                <a:solidFill>
                  <a:srgbClr val="FF0000"/>
                </a:solidFill>
                <a:latin typeface="黑体" panose="02010609060101010101" pitchFamily="49" charset="-122"/>
                <a:ea typeface="黑体" panose="02010609060101010101" pitchFamily="49" charset="-122"/>
              </a:rPr>
              <a:t>真值表</a:t>
            </a:r>
            <a:r>
              <a:rPr kumimoji="1" lang="zh-CN" altLang="en-US" sz="2400" dirty="0">
                <a:solidFill>
                  <a:srgbClr val="FF0000"/>
                </a:solidFill>
                <a:latin typeface="宋体" panose="02010600030101010101" pitchFamily="2" charset="-122"/>
              </a:rPr>
              <a:t>：</a:t>
            </a:r>
            <a:endParaRPr lang="zh-CN" altLang="en-US" sz="2400" dirty="0">
              <a:solidFill>
                <a:srgbClr val="FF0000"/>
              </a:solidFill>
            </a:endParaRPr>
          </a:p>
        </p:txBody>
      </p:sp>
      <p:sp>
        <p:nvSpPr>
          <p:cNvPr id="57" name="Rectangle 3">
            <a:extLst>
              <a:ext uri="{FF2B5EF4-FFF2-40B4-BE49-F238E27FC236}">
                <a16:creationId xmlns:a16="http://schemas.microsoft.com/office/drawing/2014/main" xmlns="" id="{FBC9F592-957A-4DB8-9C88-B454EA61ECE7}"/>
              </a:ext>
            </a:extLst>
          </p:cNvPr>
          <p:cNvSpPr txBox="1">
            <a:spLocks noChangeArrowheads="1"/>
          </p:cNvSpPr>
          <p:nvPr/>
        </p:nvSpPr>
        <p:spPr bwMode="auto">
          <a:xfrm>
            <a:off x="3102596" y="3854384"/>
            <a:ext cx="5806585" cy="1077163"/>
          </a:xfrm>
          <a:prstGeom prst="rect">
            <a:avLst/>
          </a:prstGeom>
          <a:solidFill>
            <a:schemeClr val="bg1"/>
          </a:solidFill>
          <a:ln w="9525">
            <a:solidFill>
              <a:srgbClr val="000000"/>
            </a:solidFill>
            <a:miter lim="800000"/>
            <a:headEnd/>
            <a:tailEnd/>
          </a:ln>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120000"/>
              </a:lnSpc>
              <a:spcBef>
                <a:spcPct val="0"/>
              </a:spcBef>
              <a:spcAft>
                <a:spcPct val="2000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0"/>
              </a:spcBef>
              <a:spcAft>
                <a:spcPct val="20000"/>
              </a:spcAft>
              <a:buClr>
                <a:srgbClr val="008000"/>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lnSpc>
                <a:spcPct val="120000"/>
              </a:lnSpc>
              <a:spcBef>
                <a:spcPct val="0"/>
              </a:spcBef>
              <a:spcAft>
                <a:spcPct val="20000"/>
              </a:spcAft>
              <a:buClr>
                <a:srgbClr val="FF3300"/>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0"/>
              </a:spcBef>
              <a:spcAft>
                <a:spcPct val="20000"/>
              </a:spcAft>
              <a:buClr>
                <a:srgbClr val="006666"/>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9pPr>
          </a:lstStyle>
          <a:p>
            <a:pPr marL="108000" lvl="1" indent="-214313" defTabSz="685800" eaLnBrk="1" hangingPunct="1">
              <a:lnSpc>
                <a:spcPct val="115000"/>
              </a:lnSpc>
              <a:spcAft>
                <a:spcPct val="10000"/>
              </a:spcAft>
              <a:defRPr/>
            </a:pPr>
            <a:r>
              <a:rPr lang="zh-CN" altLang="en-US" sz="2000" b="1" kern="0" dirty="0">
                <a:solidFill>
                  <a:srgbClr val="000000"/>
                </a:solidFill>
                <a:latin typeface="Times New Roman"/>
                <a:ea typeface="宋体"/>
              </a:rPr>
              <a:t>表达式   </a:t>
            </a:r>
            <a:r>
              <a:rPr lang="en-US" altLang="zh-CN" sz="2000" b="1" kern="0" dirty="0">
                <a:solidFill>
                  <a:srgbClr val="FF0000"/>
                </a:solidFill>
                <a:latin typeface="Times New Roman"/>
                <a:ea typeface="宋体"/>
              </a:rPr>
              <a:t>L</a:t>
            </a:r>
            <a:r>
              <a:rPr lang="zh-CN" altLang="en-US" sz="2000" b="1" kern="0" dirty="0">
                <a:solidFill>
                  <a:srgbClr val="FF0000"/>
                </a:solidFill>
                <a:latin typeface="宋体" panose="02010600030101010101" pitchFamily="2" charset="-122"/>
                <a:ea typeface="宋体"/>
              </a:rPr>
              <a:t>＝</a:t>
            </a:r>
            <a:r>
              <a:rPr lang="en-US" altLang="zh-CN" sz="2000" b="1" kern="0" dirty="0">
                <a:solidFill>
                  <a:srgbClr val="FF0000"/>
                </a:solidFill>
                <a:latin typeface="Times New Roman"/>
                <a:ea typeface="宋体"/>
              </a:rPr>
              <a:t>AB </a:t>
            </a:r>
            <a:r>
              <a:rPr lang="en-US" altLang="zh-CN" sz="2000" b="1" kern="0" dirty="0">
                <a:solidFill>
                  <a:srgbClr val="000000"/>
                </a:solidFill>
                <a:latin typeface="Times New Roman"/>
                <a:ea typeface="宋体"/>
              </a:rPr>
              <a:t>= A ∩B = A</a:t>
            </a:r>
            <a:r>
              <a:rPr lang="en-US" altLang="zh-CN" sz="2000" b="1" kern="0" dirty="0">
                <a:solidFill>
                  <a:srgbClr val="000000"/>
                </a:solidFill>
                <a:latin typeface="宋体" panose="02010600030101010101" pitchFamily="2" charset="-122"/>
                <a:ea typeface="宋体"/>
                <a:sym typeface="Symbol" panose="05050102010706020507" pitchFamily="18" charset="2"/>
              </a:rPr>
              <a:t></a:t>
            </a:r>
            <a:r>
              <a:rPr lang="en-US" altLang="zh-CN" sz="2000" b="1" kern="0" dirty="0">
                <a:solidFill>
                  <a:srgbClr val="000000"/>
                </a:solidFill>
                <a:latin typeface="Times New Roman"/>
                <a:ea typeface="宋体"/>
              </a:rPr>
              <a:t>B</a:t>
            </a:r>
          </a:p>
          <a:p>
            <a:pPr marL="108000" lvl="1" eaLnBrk="1" hangingPunct="1">
              <a:lnSpc>
                <a:spcPct val="115000"/>
              </a:lnSpc>
              <a:spcAft>
                <a:spcPct val="10000"/>
              </a:spcAft>
              <a:defRPr/>
            </a:pPr>
            <a:r>
              <a:rPr lang="zh-CN" altLang="en-US" sz="2000" b="1" kern="0" dirty="0">
                <a:solidFill>
                  <a:srgbClr val="000000"/>
                </a:solidFill>
                <a:latin typeface="Times New Roman"/>
                <a:ea typeface="宋体"/>
              </a:rPr>
              <a:t>数学</a:t>
            </a:r>
            <a:r>
              <a:rPr lang="zh-CN" altLang="en-US" sz="2000" b="1" kern="0" dirty="0" smtClean="0">
                <a:solidFill>
                  <a:srgbClr val="000000"/>
                </a:solidFill>
                <a:latin typeface="Times New Roman"/>
                <a:ea typeface="宋体"/>
              </a:rPr>
              <a:t>意义：</a:t>
            </a:r>
            <a:r>
              <a:rPr lang="zh-CN" altLang="en-US" sz="2000" b="1" kern="0" dirty="0" smtClean="0">
                <a:solidFill>
                  <a:srgbClr val="7030A0"/>
                </a:solidFill>
                <a:latin typeface="黑体" panose="02010609060101010101" pitchFamily="49" charset="-122"/>
                <a:ea typeface="黑体" panose="02010609060101010101" pitchFamily="49" charset="-122"/>
              </a:rPr>
              <a:t>仅</a:t>
            </a:r>
            <a:r>
              <a:rPr lang="zh-CN" altLang="en-US" sz="2000" b="1" kern="0" dirty="0">
                <a:solidFill>
                  <a:srgbClr val="7030A0"/>
                </a:solidFill>
                <a:latin typeface="黑体" panose="02010609060101010101" pitchFamily="49" charset="-122"/>
                <a:ea typeface="黑体" panose="02010609060101010101" pitchFamily="49" charset="-122"/>
              </a:rPr>
              <a:t>当决定事件 </a:t>
            </a:r>
            <a:r>
              <a:rPr lang="en-US" altLang="zh-CN" sz="2000" b="1" kern="0" dirty="0">
                <a:solidFill>
                  <a:srgbClr val="7030A0"/>
                </a:solidFill>
                <a:latin typeface="黑体" panose="02010609060101010101" pitchFamily="49" charset="-122"/>
                <a:ea typeface="黑体" panose="02010609060101010101" pitchFamily="49" charset="-122"/>
              </a:rPr>
              <a:t>L </a:t>
            </a:r>
            <a:r>
              <a:rPr lang="zh-CN" altLang="en-US" sz="2000" b="1" kern="0" dirty="0">
                <a:solidFill>
                  <a:srgbClr val="7030A0"/>
                </a:solidFill>
                <a:latin typeface="黑体" panose="02010609060101010101" pitchFamily="49" charset="-122"/>
                <a:ea typeface="黑体" panose="02010609060101010101" pitchFamily="49" charset="-122"/>
              </a:rPr>
              <a:t>发生的所有条件均具备时，事件 </a:t>
            </a:r>
            <a:r>
              <a:rPr lang="en-US" altLang="zh-CN" sz="2000" b="1" kern="0" dirty="0">
                <a:solidFill>
                  <a:srgbClr val="7030A0"/>
                </a:solidFill>
                <a:latin typeface="黑体" panose="02010609060101010101" pitchFamily="49" charset="-122"/>
                <a:ea typeface="黑体" panose="02010609060101010101" pitchFamily="49" charset="-122"/>
              </a:rPr>
              <a:t>L </a:t>
            </a:r>
            <a:r>
              <a:rPr lang="zh-CN" altLang="en-US" sz="2000" b="1" kern="0" dirty="0">
                <a:solidFill>
                  <a:srgbClr val="7030A0"/>
                </a:solidFill>
                <a:latin typeface="黑体" panose="02010609060101010101" pitchFamily="49" charset="-122"/>
                <a:ea typeface="黑体" panose="02010609060101010101" pitchFamily="49" charset="-122"/>
              </a:rPr>
              <a:t>才发生</a:t>
            </a:r>
          </a:p>
        </p:txBody>
      </p:sp>
      <p:cxnSp>
        <p:nvCxnSpPr>
          <p:cNvPr id="53" name="直接连接符 52"/>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2.2.1 </a:t>
            </a:r>
            <a:r>
              <a:rPr lang="zh-CN" altLang="en-US" sz="3600" b="1" dirty="0" smtClean="0">
                <a:solidFill>
                  <a:schemeClr val="accent5">
                    <a:lumMod val="75000"/>
                  </a:schemeClr>
                </a:solidFill>
                <a:latin typeface="微软雅黑" pitchFamily="34" charset="-122"/>
                <a:ea typeface="微软雅黑" pitchFamily="34" charset="-122"/>
              </a:rPr>
              <a:t>基本逻辑运算</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55" name="图片 54">
            <a:extLst>
              <a:ext uri="{FF2B5EF4-FFF2-40B4-BE49-F238E27FC236}">
                <a16:creationId xmlns:a16="http://schemas.microsoft.com/office/drawing/2014/main" xmlns="" id="{732DD48B-0048-401C-950A-66FCD0D964ED}"/>
              </a:ext>
            </a:extLst>
          </p:cNvPr>
          <p:cNvPicPr>
            <a:picLocks noChangeAspect="1"/>
          </p:cNvPicPr>
          <p:nvPr/>
        </p:nvPicPr>
        <p:blipFill>
          <a:blip r:embed="rId7" cstate="print"/>
          <a:stretch>
            <a:fillRect/>
          </a:stretch>
        </p:blipFill>
        <p:spPr>
          <a:xfrm>
            <a:off x="-12370" y="0"/>
            <a:ext cx="1435167" cy="619399"/>
          </a:xfrm>
          <a:prstGeom prst="rect">
            <a:avLst/>
          </a:prstGeom>
        </p:spPr>
      </p:pic>
      <p:cxnSp>
        <p:nvCxnSpPr>
          <p:cNvPr id="8" name="直接连接符 7"/>
          <p:cNvCxnSpPr/>
          <p:nvPr/>
        </p:nvCxnSpPr>
        <p:spPr>
          <a:xfrm>
            <a:off x="2808807" y="1305245"/>
            <a:ext cx="9771" cy="5460116"/>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3102596" y="5096881"/>
            <a:ext cx="5806585" cy="1627151"/>
            <a:chOff x="3102596" y="5138210"/>
            <a:chExt cx="5806585" cy="1627151"/>
          </a:xfrm>
        </p:grpSpPr>
        <p:grpSp>
          <p:nvGrpSpPr>
            <p:cNvPr id="6" name="组合 5"/>
            <p:cNvGrpSpPr/>
            <p:nvPr/>
          </p:nvGrpSpPr>
          <p:grpSpPr>
            <a:xfrm>
              <a:off x="3232383" y="5138210"/>
              <a:ext cx="5604033" cy="1604962"/>
              <a:chOff x="3232383" y="5138210"/>
              <a:chExt cx="5604033" cy="1604962"/>
            </a:xfrm>
          </p:grpSpPr>
          <p:sp>
            <p:nvSpPr>
              <p:cNvPr id="4" name="矩形 3">
                <a:extLst>
                  <a:ext uri="{FF2B5EF4-FFF2-40B4-BE49-F238E27FC236}">
                    <a16:creationId xmlns:a16="http://schemas.microsoft.com/office/drawing/2014/main" xmlns="" id="{96DABABA-3B43-4AEA-94AF-A9BDD8AD3B74}"/>
                  </a:ext>
                </a:extLst>
              </p:cNvPr>
              <p:cNvSpPr/>
              <p:nvPr/>
            </p:nvSpPr>
            <p:spPr>
              <a:xfrm>
                <a:off x="3232383" y="5304898"/>
                <a:ext cx="726578" cy="1015663"/>
              </a:xfrm>
              <a:prstGeom prst="rect">
                <a:avLst/>
              </a:prstGeom>
            </p:spPr>
            <p:txBody>
              <a:bodyPr wrap="square">
                <a:spAutoFit/>
              </a:bodyPr>
              <a:lstStyle/>
              <a:p>
                <a:pPr marL="0" lvl="1">
                  <a:spcAft>
                    <a:spcPct val="10000"/>
                  </a:spcAft>
                  <a:defRPr/>
                </a:pPr>
                <a:r>
                  <a:rPr lang="zh-CN" altLang="en-US" sz="2000" b="1" kern="0" dirty="0" smtClean="0">
                    <a:solidFill>
                      <a:srgbClr val="000000"/>
                    </a:solidFill>
                    <a:latin typeface="Times New Roman"/>
                    <a:ea typeface="宋体"/>
                  </a:rPr>
                  <a:t>与门逻辑符号</a:t>
                </a:r>
                <a:endParaRPr lang="zh-CN" altLang="en-US" sz="2000" b="1" kern="0" dirty="0">
                  <a:solidFill>
                    <a:srgbClr val="000000"/>
                  </a:solidFill>
                  <a:latin typeface="Times New Roman"/>
                  <a:ea typeface="宋体"/>
                </a:endParaRPr>
              </a:p>
            </p:txBody>
          </p:sp>
          <p:grpSp>
            <p:nvGrpSpPr>
              <p:cNvPr id="60" name="Group 19"/>
              <p:cNvGrpSpPr>
                <a:grpSpLocks/>
              </p:cNvGrpSpPr>
              <p:nvPr/>
            </p:nvGrpSpPr>
            <p:grpSpPr bwMode="auto">
              <a:xfrm>
                <a:off x="4345378" y="5138210"/>
                <a:ext cx="2081213" cy="766763"/>
                <a:chOff x="855" y="1299"/>
                <a:chExt cx="1311" cy="483"/>
              </a:xfrm>
            </p:grpSpPr>
            <p:grpSp>
              <p:nvGrpSpPr>
                <p:cNvPr id="77" name="Group 20"/>
                <p:cNvGrpSpPr>
                  <a:grpSpLocks/>
                </p:cNvGrpSpPr>
                <p:nvPr/>
              </p:nvGrpSpPr>
              <p:grpSpPr bwMode="auto">
                <a:xfrm>
                  <a:off x="1068" y="1404"/>
                  <a:ext cx="813" cy="306"/>
                  <a:chOff x="1068" y="1404"/>
                  <a:chExt cx="813" cy="306"/>
                </a:xfrm>
              </p:grpSpPr>
              <p:sp>
                <p:nvSpPr>
                  <p:cNvPr id="81" name="Text Box 21"/>
                  <p:cNvSpPr txBox="1">
                    <a:spLocks noChangeArrowheads="1"/>
                  </p:cNvSpPr>
                  <p:nvPr/>
                </p:nvSpPr>
                <p:spPr bwMode="auto">
                  <a:xfrm>
                    <a:off x="1350" y="1404"/>
                    <a:ext cx="270" cy="306"/>
                  </a:xfrm>
                  <a:prstGeom prst="rect">
                    <a:avLst/>
                  </a:prstGeom>
                  <a:noFill/>
                  <a:ln w="28575" cap="sq">
                    <a:solidFill>
                      <a:schemeClr val="tx1"/>
                    </a:solidFill>
                    <a:miter lim="800000"/>
                    <a:headEnd type="none" w="sm" len="sm"/>
                    <a:tailEnd type="none" w="sm" len="sm"/>
                  </a:ln>
                </p:spPr>
                <p:txBody>
                  <a:bodyPr>
                    <a:spAutoFit/>
                  </a:bodyPr>
                  <a:lstStyle/>
                  <a:p>
                    <a:pPr>
                      <a:spcBef>
                        <a:spcPct val="50000"/>
                      </a:spcBef>
                    </a:pPr>
                    <a:r>
                      <a:rPr kumimoji="1" lang="en-US" altLang="zh-CN" b="1" dirty="0">
                        <a:solidFill>
                          <a:srgbClr val="FF0000"/>
                        </a:solidFill>
                        <a:latin typeface="Times New Roman" pitchFamily="18" charset="0"/>
                        <a:cs typeface="Times New Roman" pitchFamily="18" charset="0"/>
                      </a:rPr>
                      <a:t>&amp;</a:t>
                    </a:r>
                    <a:endParaRPr kumimoji="1" lang="en-US" altLang="zh-CN" b="1" dirty="0">
                      <a:solidFill>
                        <a:srgbClr val="FF0000"/>
                      </a:solidFill>
                      <a:latin typeface="Times New Roman" pitchFamily="18" charset="0"/>
                    </a:endParaRPr>
                  </a:p>
                </p:txBody>
              </p:sp>
              <p:sp>
                <p:nvSpPr>
                  <p:cNvPr id="82" name="Line 22"/>
                  <p:cNvSpPr>
                    <a:spLocks noChangeShapeType="1"/>
                  </p:cNvSpPr>
                  <p:nvPr/>
                </p:nvSpPr>
                <p:spPr bwMode="auto">
                  <a:xfrm flipV="1">
                    <a:off x="1638" y="1548"/>
                    <a:ext cx="243"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83" name="Line 23"/>
                  <p:cNvSpPr>
                    <a:spLocks noChangeShapeType="1"/>
                  </p:cNvSpPr>
                  <p:nvPr/>
                </p:nvSpPr>
                <p:spPr bwMode="auto">
                  <a:xfrm>
                    <a:off x="1068" y="1608"/>
                    <a:ext cx="270"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84" name="Line 24"/>
                  <p:cNvSpPr>
                    <a:spLocks noChangeShapeType="1"/>
                  </p:cNvSpPr>
                  <p:nvPr/>
                </p:nvSpPr>
                <p:spPr bwMode="auto">
                  <a:xfrm>
                    <a:off x="1083" y="1488"/>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78" name="Text Box 25"/>
                <p:cNvSpPr txBox="1">
                  <a:spLocks noChangeArrowheads="1"/>
                </p:cNvSpPr>
                <p:nvPr/>
              </p:nvSpPr>
              <p:spPr bwMode="auto">
                <a:xfrm>
                  <a:off x="867" y="1299"/>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79" name="Text Box 26"/>
                <p:cNvSpPr txBox="1">
                  <a:spLocks noChangeArrowheads="1"/>
                </p:cNvSpPr>
                <p:nvPr/>
              </p:nvSpPr>
              <p:spPr bwMode="auto">
                <a:xfrm>
                  <a:off x="1869" y="1419"/>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80" name="Text Box 27"/>
                <p:cNvSpPr txBox="1">
                  <a:spLocks noChangeArrowheads="1"/>
                </p:cNvSpPr>
                <p:nvPr/>
              </p:nvSpPr>
              <p:spPr bwMode="auto">
                <a:xfrm>
                  <a:off x="855" y="1494"/>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grpSp>
          <p:grpSp>
            <p:nvGrpSpPr>
              <p:cNvPr id="61" name="Group 28"/>
              <p:cNvGrpSpPr>
                <a:grpSpLocks/>
              </p:cNvGrpSpPr>
              <p:nvPr/>
            </p:nvGrpSpPr>
            <p:grpSpPr bwMode="auto">
              <a:xfrm>
                <a:off x="4293316" y="5976409"/>
                <a:ext cx="2157413" cy="766763"/>
                <a:chOff x="1242" y="2622"/>
                <a:chExt cx="1359" cy="483"/>
              </a:xfrm>
            </p:grpSpPr>
            <p:sp>
              <p:nvSpPr>
                <p:cNvPr id="70" name="Line 29"/>
                <p:cNvSpPr>
                  <a:spLocks noChangeShapeType="1"/>
                </p:cNvSpPr>
                <p:nvPr/>
              </p:nvSpPr>
              <p:spPr bwMode="auto">
                <a:xfrm>
                  <a:off x="2070" y="2880"/>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71" name="Text Box 30"/>
                <p:cNvSpPr txBox="1">
                  <a:spLocks noChangeArrowheads="1"/>
                </p:cNvSpPr>
                <p:nvPr/>
              </p:nvSpPr>
              <p:spPr bwMode="auto">
                <a:xfrm>
                  <a:off x="2304" y="2727"/>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72" name="Text Box 31"/>
                <p:cNvSpPr txBox="1">
                  <a:spLocks noChangeArrowheads="1"/>
                </p:cNvSpPr>
                <p:nvPr/>
              </p:nvSpPr>
              <p:spPr bwMode="auto">
                <a:xfrm>
                  <a:off x="1254" y="2622"/>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73" name="Text Box 32"/>
                <p:cNvSpPr txBox="1">
                  <a:spLocks noChangeArrowheads="1"/>
                </p:cNvSpPr>
                <p:nvPr/>
              </p:nvSpPr>
              <p:spPr bwMode="auto">
                <a:xfrm>
                  <a:off x="1242" y="2817"/>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dirty="0">
                      <a:solidFill>
                        <a:srgbClr val="FF0000"/>
                      </a:solidFill>
                      <a:latin typeface="Times New Roman" pitchFamily="18" charset="0"/>
                    </a:rPr>
                    <a:t>B</a:t>
                  </a:r>
                </a:p>
              </p:txBody>
            </p:sp>
            <p:sp>
              <p:nvSpPr>
                <p:cNvPr id="74" name="AutoShape 33"/>
                <p:cNvSpPr>
                  <a:spLocks noChangeArrowheads="1"/>
                </p:cNvSpPr>
                <p:nvPr/>
              </p:nvSpPr>
              <p:spPr bwMode="auto">
                <a:xfrm>
                  <a:off x="1737" y="2781"/>
                  <a:ext cx="315" cy="198"/>
                </a:xfrm>
                <a:prstGeom prst="flowChartDelay">
                  <a:avLst/>
                </a:prstGeom>
                <a:noFill/>
                <a:ln w="28575" cap="sq">
                  <a:solidFill>
                    <a:schemeClr val="tx1"/>
                  </a:solidFill>
                  <a:miter lim="800000"/>
                  <a:headEnd type="none" w="sm" len="sm"/>
                  <a:tailEnd type="none" w="sm" len="sm"/>
                </a:ln>
              </p:spPr>
              <p:txBody>
                <a:bodyPr wrap="none" anchor="ctr"/>
                <a:lstStyle/>
                <a:p>
                  <a:endParaRPr lang="zh-CN" altLang="en-US"/>
                </a:p>
              </p:txBody>
            </p:sp>
            <p:sp>
              <p:nvSpPr>
                <p:cNvPr id="75" name="Line 34"/>
                <p:cNvSpPr>
                  <a:spLocks noChangeShapeType="1"/>
                </p:cNvSpPr>
                <p:nvPr/>
              </p:nvSpPr>
              <p:spPr bwMode="auto">
                <a:xfrm>
                  <a:off x="1473" y="2922"/>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76" name="Line 35"/>
                <p:cNvSpPr>
                  <a:spLocks noChangeShapeType="1"/>
                </p:cNvSpPr>
                <p:nvPr/>
              </p:nvSpPr>
              <p:spPr bwMode="auto">
                <a:xfrm>
                  <a:off x="1479" y="2829"/>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3" name="组合 2"/>
              <p:cNvGrpSpPr/>
              <p:nvPr/>
            </p:nvGrpSpPr>
            <p:grpSpPr>
              <a:xfrm>
                <a:off x="6755203" y="5519210"/>
                <a:ext cx="2081213" cy="766762"/>
                <a:chOff x="5681259" y="5729975"/>
                <a:chExt cx="2081213" cy="766762"/>
              </a:xfrm>
            </p:grpSpPr>
            <p:grpSp>
              <p:nvGrpSpPr>
                <p:cNvPr id="62" name="Group 36"/>
                <p:cNvGrpSpPr>
                  <a:grpSpLocks/>
                </p:cNvGrpSpPr>
                <p:nvPr/>
              </p:nvGrpSpPr>
              <p:grpSpPr bwMode="auto">
                <a:xfrm>
                  <a:off x="6019397" y="5896662"/>
                  <a:ext cx="1290638" cy="485775"/>
                  <a:chOff x="1068" y="1404"/>
                  <a:chExt cx="813" cy="306"/>
                </a:xfrm>
              </p:grpSpPr>
              <p:sp>
                <p:nvSpPr>
                  <p:cNvPr id="66" name="Text Box 37"/>
                  <p:cNvSpPr txBox="1">
                    <a:spLocks noChangeArrowheads="1"/>
                  </p:cNvSpPr>
                  <p:nvPr/>
                </p:nvSpPr>
                <p:spPr bwMode="auto">
                  <a:xfrm>
                    <a:off x="1350" y="1404"/>
                    <a:ext cx="270" cy="306"/>
                  </a:xfrm>
                  <a:prstGeom prst="rect">
                    <a:avLst/>
                  </a:prstGeom>
                  <a:noFill/>
                  <a:ln w="28575" cap="sq">
                    <a:solidFill>
                      <a:schemeClr val="tx1"/>
                    </a:solidFill>
                    <a:miter lim="800000"/>
                    <a:headEnd type="none" w="sm" len="sm"/>
                    <a:tailEnd type="none" w="sm" len="sm"/>
                  </a:ln>
                </p:spPr>
                <p:txBody>
                  <a:bodyPr>
                    <a:spAutoFit/>
                  </a:bodyPr>
                  <a:lstStyle/>
                  <a:p>
                    <a:pPr>
                      <a:spcBef>
                        <a:spcPct val="50000"/>
                      </a:spcBef>
                    </a:pPr>
                    <a:endParaRPr kumimoji="1" lang="zh-CN" altLang="zh-CN" b="1">
                      <a:solidFill>
                        <a:srgbClr val="FF0000"/>
                      </a:solidFill>
                      <a:latin typeface="Times New Roman" pitchFamily="18" charset="0"/>
                    </a:endParaRPr>
                  </a:p>
                </p:txBody>
              </p:sp>
              <p:sp>
                <p:nvSpPr>
                  <p:cNvPr id="67" name="Line 38"/>
                  <p:cNvSpPr>
                    <a:spLocks noChangeShapeType="1"/>
                  </p:cNvSpPr>
                  <p:nvPr/>
                </p:nvSpPr>
                <p:spPr bwMode="auto">
                  <a:xfrm flipV="1">
                    <a:off x="1638" y="1548"/>
                    <a:ext cx="243"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8" name="Line 39"/>
                  <p:cNvSpPr>
                    <a:spLocks noChangeShapeType="1"/>
                  </p:cNvSpPr>
                  <p:nvPr/>
                </p:nvSpPr>
                <p:spPr bwMode="auto">
                  <a:xfrm>
                    <a:off x="1068" y="1608"/>
                    <a:ext cx="270"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9" name="Line 40"/>
                  <p:cNvSpPr>
                    <a:spLocks noChangeShapeType="1"/>
                  </p:cNvSpPr>
                  <p:nvPr/>
                </p:nvSpPr>
                <p:spPr bwMode="auto">
                  <a:xfrm>
                    <a:off x="1083" y="1488"/>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63" name="Text Box 41"/>
                <p:cNvSpPr txBox="1">
                  <a:spLocks noChangeArrowheads="1"/>
                </p:cNvSpPr>
                <p:nvPr/>
              </p:nvSpPr>
              <p:spPr bwMode="auto">
                <a:xfrm>
                  <a:off x="5700309" y="5729975"/>
                  <a:ext cx="471488"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64" name="Text Box 42"/>
                <p:cNvSpPr txBox="1">
                  <a:spLocks noChangeArrowheads="1"/>
                </p:cNvSpPr>
                <p:nvPr/>
              </p:nvSpPr>
              <p:spPr bwMode="auto">
                <a:xfrm>
                  <a:off x="7290984" y="5920475"/>
                  <a:ext cx="471488"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65" name="Text Box 43"/>
                <p:cNvSpPr txBox="1">
                  <a:spLocks noChangeArrowheads="1"/>
                </p:cNvSpPr>
                <p:nvPr/>
              </p:nvSpPr>
              <p:spPr bwMode="auto">
                <a:xfrm>
                  <a:off x="5681259" y="6039537"/>
                  <a:ext cx="471488" cy="45720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grpSp>
        </p:grpSp>
        <p:sp>
          <p:nvSpPr>
            <p:cNvPr id="7" name="矩形 6"/>
            <p:cNvSpPr/>
            <p:nvPr/>
          </p:nvSpPr>
          <p:spPr>
            <a:xfrm>
              <a:off x="3102596" y="5179516"/>
              <a:ext cx="5806585" cy="1585845"/>
            </a:xfrm>
            <a:prstGeom prst="rect">
              <a:avLst/>
            </a:prstGeom>
            <a:noFill/>
            <a:ln>
              <a:solidFill>
                <a:srgbClr val="170A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xmlns="" val="160327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 grpId="0"/>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10344" y="627338"/>
            <a:ext cx="6008188" cy="584775"/>
          </a:xfrm>
          <a:prstGeom prst="rect">
            <a:avLst/>
          </a:prstGeom>
          <a:noFill/>
        </p:spPr>
        <p:txBody>
          <a:bodyPr wrap="square" rtlCol="0">
            <a:spAutoFit/>
          </a:bodyPr>
          <a:lstStyle>
            <a:defPPr>
              <a:defRPr lang="zh-CN"/>
            </a:defPPr>
            <a:lvl1pPr>
              <a:defRPr sz="3200" b="1">
                <a:solidFill>
                  <a:srgbClr val="0000FF"/>
                </a:solidFill>
                <a:latin typeface="黑体" panose="02010609060101010101" pitchFamily="49" charset="-122"/>
                <a:ea typeface="黑体" panose="02010609060101010101" pitchFamily="49" charset="-122"/>
              </a:defRPr>
            </a:lvl1pPr>
          </a:lstStyle>
          <a:p>
            <a:r>
              <a:rPr lang="en-US" altLang="zh-CN" dirty="0"/>
              <a:t>2</a:t>
            </a:r>
            <a:r>
              <a:rPr lang="en-US" altLang="zh-CN" dirty="0" smtClean="0"/>
              <a:t>.</a:t>
            </a:r>
            <a:r>
              <a:rPr lang="zh-CN" altLang="en-US" dirty="0" smtClean="0"/>
              <a:t>“或”</a:t>
            </a:r>
            <a:r>
              <a:rPr lang="zh-CN" altLang="en-US" dirty="0"/>
              <a:t>运算（逻辑加</a:t>
            </a:r>
            <a:r>
              <a:rPr lang="zh-CN" altLang="en-US" dirty="0" smtClean="0"/>
              <a:t>）（</a:t>
            </a:r>
            <a:r>
              <a:rPr lang="en-US" altLang="zh-CN" dirty="0" smtClean="0"/>
              <a:t>OR</a:t>
            </a:r>
            <a:r>
              <a:rPr lang="zh-CN" altLang="en-US" dirty="0" smtClean="0"/>
              <a:t>）</a:t>
            </a:r>
            <a:endParaRPr lang="zh-CN" altLang="en-US" dirty="0"/>
          </a:p>
        </p:txBody>
      </p:sp>
      <p:sp>
        <p:nvSpPr>
          <p:cNvPr id="83" name="Rectangle 3">
            <a:extLst>
              <a:ext uri="{FF2B5EF4-FFF2-40B4-BE49-F238E27FC236}">
                <a16:creationId xmlns:a16="http://schemas.microsoft.com/office/drawing/2014/main" xmlns="" id="{292CC6E6-FFA0-4EA4-89CF-5FAD76E96DD0}"/>
              </a:ext>
            </a:extLst>
          </p:cNvPr>
          <p:cNvSpPr txBox="1">
            <a:spLocks noChangeArrowheads="1"/>
          </p:cNvSpPr>
          <p:nvPr/>
        </p:nvSpPr>
        <p:spPr bwMode="auto">
          <a:xfrm>
            <a:off x="4853021" y="1395567"/>
            <a:ext cx="4007110" cy="1830282"/>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120000"/>
              </a:lnSpc>
              <a:spcBef>
                <a:spcPct val="0"/>
              </a:spcBef>
              <a:spcAft>
                <a:spcPct val="2000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0"/>
              </a:spcBef>
              <a:spcAft>
                <a:spcPct val="20000"/>
              </a:spcAft>
              <a:buClr>
                <a:srgbClr val="008000"/>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lnSpc>
                <a:spcPct val="120000"/>
              </a:lnSpc>
              <a:spcBef>
                <a:spcPct val="0"/>
              </a:spcBef>
              <a:spcAft>
                <a:spcPct val="20000"/>
              </a:spcAft>
              <a:buClr>
                <a:srgbClr val="FF3300"/>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0"/>
              </a:spcBef>
              <a:spcAft>
                <a:spcPct val="20000"/>
              </a:spcAft>
              <a:buClr>
                <a:srgbClr val="006666"/>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9pPr>
          </a:lstStyle>
          <a:p>
            <a:pPr marL="0" lvl="1" indent="-214313" algn="just" defTabSz="685800" eaLnBrk="1" hangingPunct="1">
              <a:lnSpc>
                <a:spcPct val="110000"/>
              </a:lnSpc>
              <a:defRPr/>
            </a:pPr>
            <a:r>
              <a:rPr lang="zh-CN" altLang="en-US" sz="2000" b="1" kern="0" dirty="0">
                <a:solidFill>
                  <a:srgbClr val="000000"/>
                </a:solidFill>
                <a:latin typeface="Times New Roman"/>
                <a:ea typeface="宋体"/>
              </a:rPr>
              <a:t>表达式</a:t>
            </a:r>
            <a:r>
              <a:rPr lang="zh-CN" altLang="en-US" sz="2000" b="1" kern="0" dirty="0">
                <a:solidFill>
                  <a:srgbClr val="FFFF00"/>
                </a:solidFill>
                <a:latin typeface="宋体" panose="02010600030101010101" pitchFamily="2" charset="-122"/>
                <a:ea typeface="宋体"/>
              </a:rPr>
              <a:t> </a:t>
            </a:r>
            <a:r>
              <a:rPr lang="zh-CN" altLang="en-US" sz="2000" b="1" kern="0" dirty="0">
                <a:solidFill>
                  <a:srgbClr val="000000"/>
                </a:solidFill>
                <a:latin typeface="Times New Roman"/>
                <a:ea typeface="宋体"/>
              </a:rPr>
              <a:t> </a:t>
            </a:r>
            <a:r>
              <a:rPr lang="en-US" altLang="zh-CN" sz="2000" b="1" kern="0" dirty="0">
                <a:solidFill>
                  <a:srgbClr val="FF0000"/>
                </a:solidFill>
                <a:latin typeface="Times New Roman"/>
                <a:ea typeface="宋体"/>
              </a:rPr>
              <a:t>L</a:t>
            </a:r>
            <a:r>
              <a:rPr lang="zh-CN" altLang="en-US" sz="2000" b="1" kern="0" dirty="0">
                <a:solidFill>
                  <a:srgbClr val="FF0000"/>
                </a:solidFill>
                <a:latin typeface="宋体" panose="02010600030101010101" pitchFamily="2" charset="-122"/>
                <a:ea typeface="宋体"/>
              </a:rPr>
              <a:t>＝</a:t>
            </a:r>
            <a:r>
              <a:rPr lang="en-US" altLang="zh-CN" sz="2000" b="1" kern="0" dirty="0">
                <a:solidFill>
                  <a:srgbClr val="FF0000"/>
                </a:solidFill>
                <a:latin typeface="Times New Roman"/>
                <a:ea typeface="宋体"/>
              </a:rPr>
              <a:t>A</a:t>
            </a:r>
            <a:r>
              <a:rPr lang="en-US" altLang="zh-CN" sz="2000" b="1" kern="0" dirty="0">
                <a:solidFill>
                  <a:srgbClr val="FF0000"/>
                </a:solidFill>
                <a:latin typeface="宋体" panose="02010600030101010101" pitchFamily="2" charset="-122"/>
                <a:ea typeface="宋体"/>
                <a:sym typeface="Symbol" panose="05050102010706020507" pitchFamily="18" charset="2"/>
              </a:rPr>
              <a:t>+</a:t>
            </a:r>
            <a:r>
              <a:rPr lang="en-US" altLang="zh-CN" sz="2000" b="1" kern="0" dirty="0">
                <a:solidFill>
                  <a:srgbClr val="FF0000"/>
                </a:solidFill>
                <a:latin typeface="Times New Roman"/>
                <a:ea typeface="宋体"/>
              </a:rPr>
              <a:t>B</a:t>
            </a:r>
            <a:r>
              <a:rPr lang="zh-CN" altLang="en-US" sz="2000" b="1" kern="0" dirty="0">
                <a:solidFill>
                  <a:srgbClr val="000000"/>
                </a:solidFill>
                <a:latin typeface="Times New Roman"/>
                <a:ea typeface="宋体"/>
              </a:rPr>
              <a:t>＝</a:t>
            </a:r>
            <a:r>
              <a:rPr lang="en-US" altLang="zh-CN" sz="2000" b="1" kern="0" dirty="0">
                <a:solidFill>
                  <a:srgbClr val="000000"/>
                </a:solidFill>
                <a:latin typeface="Times New Roman"/>
                <a:ea typeface="宋体"/>
              </a:rPr>
              <a:t>A∪B </a:t>
            </a:r>
          </a:p>
          <a:p>
            <a:pPr marL="0" lvl="1" algn="just" eaLnBrk="1" hangingPunct="1">
              <a:lnSpc>
                <a:spcPct val="110000"/>
              </a:lnSpc>
              <a:defRPr/>
            </a:pPr>
            <a:r>
              <a:rPr lang="zh-CN" altLang="en-US" sz="2000" b="1" kern="0" dirty="0">
                <a:solidFill>
                  <a:srgbClr val="000000"/>
                </a:solidFill>
                <a:latin typeface="Times New Roman"/>
                <a:ea typeface="宋体"/>
              </a:rPr>
              <a:t>数学意义</a:t>
            </a:r>
          </a:p>
          <a:p>
            <a:pPr marL="162000" lvl="1" indent="0" algn="just" defTabSz="685800" eaLnBrk="1" hangingPunct="1">
              <a:lnSpc>
                <a:spcPct val="110000"/>
              </a:lnSpc>
              <a:buNone/>
              <a:defRPr/>
            </a:pPr>
            <a:r>
              <a:rPr lang="zh-CN" altLang="en-US" sz="2000" b="1" kern="0" dirty="0">
                <a:solidFill>
                  <a:srgbClr val="7030A0"/>
                </a:solidFill>
                <a:latin typeface="黑体" panose="02010609060101010101" pitchFamily="49" charset="-122"/>
                <a:ea typeface="黑体" panose="02010609060101010101" pitchFamily="49" charset="-122"/>
              </a:rPr>
              <a:t>决定事件</a:t>
            </a:r>
            <a:r>
              <a:rPr lang="en-US" altLang="zh-CN" sz="2000" b="1" kern="0" dirty="0">
                <a:solidFill>
                  <a:srgbClr val="7030A0"/>
                </a:solidFill>
                <a:latin typeface="黑体" panose="02010609060101010101" pitchFamily="49" charset="-122"/>
                <a:ea typeface="黑体" panose="02010609060101010101" pitchFamily="49" charset="-122"/>
              </a:rPr>
              <a:t>L</a:t>
            </a:r>
            <a:r>
              <a:rPr lang="zh-CN" altLang="en-US" sz="2000" b="1" kern="0" dirty="0">
                <a:solidFill>
                  <a:srgbClr val="7030A0"/>
                </a:solidFill>
                <a:latin typeface="黑体" panose="02010609060101010101" pitchFamily="49" charset="-122"/>
                <a:ea typeface="黑体" panose="02010609060101010101" pitchFamily="49" charset="-122"/>
              </a:rPr>
              <a:t>发生的各种条件中，只要有一个或以上条件具备时，</a:t>
            </a:r>
            <a:r>
              <a:rPr lang="zh-CN" altLang="en-US" sz="2000" b="1" kern="0" dirty="0" smtClean="0">
                <a:solidFill>
                  <a:srgbClr val="7030A0"/>
                </a:solidFill>
                <a:latin typeface="黑体" panose="02010609060101010101" pitchFamily="49" charset="-122"/>
                <a:ea typeface="黑体" panose="02010609060101010101" pitchFamily="49" charset="-122"/>
              </a:rPr>
              <a:t>事件</a:t>
            </a:r>
            <a:r>
              <a:rPr lang="en-US" altLang="zh-CN" sz="2000" b="1" kern="0" dirty="0" smtClean="0">
                <a:solidFill>
                  <a:srgbClr val="7030A0"/>
                </a:solidFill>
                <a:latin typeface="黑体" panose="02010609060101010101" pitchFamily="49" charset="-122"/>
                <a:ea typeface="黑体" panose="02010609060101010101" pitchFamily="49" charset="-122"/>
              </a:rPr>
              <a:t>L</a:t>
            </a:r>
            <a:r>
              <a:rPr lang="zh-CN" altLang="en-US" sz="2000" b="1" kern="0" dirty="0" smtClean="0">
                <a:solidFill>
                  <a:srgbClr val="7030A0"/>
                </a:solidFill>
                <a:latin typeface="黑体" panose="02010609060101010101" pitchFamily="49" charset="-122"/>
                <a:ea typeface="黑体" panose="02010609060101010101" pitchFamily="49" charset="-122"/>
              </a:rPr>
              <a:t>就</a:t>
            </a:r>
            <a:r>
              <a:rPr lang="zh-CN" altLang="en-US" sz="2000" b="1" kern="0" dirty="0">
                <a:solidFill>
                  <a:srgbClr val="7030A0"/>
                </a:solidFill>
                <a:latin typeface="黑体" panose="02010609060101010101" pitchFamily="49" charset="-122"/>
                <a:ea typeface="黑体" panose="02010609060101010101" pitchFamily="49" charset="-122"/>
              </a:rPr>
              <a:t>发生</a:t>
            </a:r>
          </a:p>
        </p:txBody>
      </p:sp>
      <p:grpSp>
        <p:nvGrpSpPr>
          <p:cNvPr id="2" name="组合 1">
            <a:extLst>
              <a:ext uri="{FF2B5EF4-FFF2-40B4-BE49-F238E27FC236}">
                <a16:creationId xmlns:a16="http://schemas.microsoft.com/office/drawing/2014/main" xmlns="" id="{D76B7E2F-259F-41CA-AF9E-F2E77FD0F138}"/>
              </a:ext>
            </a:extLst>
          </p:cNvPr>
          <p:cNvGrpSpPr/>
          <p:nvPr/>
        </p:nvGrpSpPr>
        <p:grpSpPr>
          <a:xfrm>
            <a:off x="1138335" y="1260949"/>
            <a:ext cx="2332501" cy="2242046"/>
            <a:chOff x="6858000" y="304800"/>
            <a:chExt cx="2133600" cy="2411557"/>
          </a:xfrm>
        </p:grpSpPr>
        <p:grpSp>
          <p:nvGrpSpPr>
            <p:cNvPr id="84" name="Group 4">
              <a:extLst>
                <a:ext uri="{FF2B5EF4-FFF2-40B4-BE49-F238E27FC236}">
                  <a16:creationId xmlns:a16="http://schemas.microsoft.com/office/drawing/2014/main" xmlns="" id="{717D3058-7F66-4861-B54F-FF43F5AF71A7}"/>
                </a:ext>
              </a:extLst>
            </p:cNvPr>
            <p:cNvGrpSpPr>
              <a:grpSpLocks/>
            </p:cNvGrpSpPr>
            <p:nvPr/>
          </p:nvGrpSpPr>
          <p:grpSpPr bwMode="auto">
            <a:xfrm>
              <a:off x="6858000" y="304800"/>
              <a:ext cx="2133600" cy="1981200"/>
              <a:chOff x="2208" y="912"/>
              <a:chExt cx="1344" cy="1248"/>
            </a:xfrm>
          </p:grpSpPr>
          <p:graphicFrame>
            <p:nvGraphicFramePr>
              <p:cNvPr id="85" name="Object 5">
                <a:extLst>
                  <a:ext uri="{FF2B5EF4-FFF2-40B4-BE49-F238E27FC236}">
                    <a16:creationId xmlns:a16="http://schemas.microsoft.com/office/drawing/2014/main" xmlns="" id="{20344F4F-09B4-4DB7-99F1-3789517FD09C}"/>
                  </a:ext>
                </a:extLst>
              </p:cNvPr>
              <p:cNvGraphicFramePr>
                <a:graphicFrameLocks noChangeAspect="1"/>
              </p:cNvGraphicFramePr>
              <p:nvPr/>
            </p:nvGraphicFramePr>
            <p:xfrm>
              <a:off x="2789" y="912"/>
              <a:ext cx="221" cy="398"/>
            </p:xfrm>
            <a:graphic>
              <a:graphicData uri="http://schemas.openxmlformats.org/presentationml/2006/ole">
                <p:oleObj spid="_x0000_s40796" name="剪辑" r:id="rId4" imgW="2478088" imgH="4460875" progId="">
                  <p:embed/>
                </p:oleObj>
              </a:graphicData>
            </a:graphic>
          </p:graphicFrame>
          <p:sp>
            <p:nvSpPr>
              <p:cNvPr id="86" name="Line 6">
                <a:extLst>
                  <a:ext uri="{FF2B5EF4-FFF2-40B4-BE49-F238E27FC236}">
                    <a16:creationId xmlns:a16="http://schemas.microsoft.com/office/drawing/2014/main" xmlns="" id="{D1574B67-D1EF-4306-81FE-45AAF67D9FEE}"/>
                  </a:ext>
                </a:extLst>
              </p:cNvPr>
              <p:cNvSpPr>
                <a:spLocks noChangeShapeType="1"/>
              </p:cNvSpPr>
              <p:nvPr/>
            </p:nvSpPr>
            <p:spPr bwMode="auto">
              <a:xfrm flipH="1">
                <a:off x="2304" y="1200"/>
                <a:ext cx="528"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87" name="Line 7">
                <a:extLst>
                  <a:ext uri="{FF2B5EF4-FFF2-40B4-BE49-F238E27FC236}">
                    <a16:creationId xmlns:a16="http://schemas.microsoft.com/office/drawing/2014/main" xmlns="" id="{877048EE-84B2-420B-9AD6-354ED8A7A1DA}"/>
                  </a:ext>
                </a:extLst>
              </p:cNvPr>
              <p:cNvSpPr>
                <a:spLocks noChangeShapeType="1"/>
              </p:cNvSpPr>
              <p:nvPr/>
            </p:nvSpPr>
            <p:spPr bwMode="auto">
              <a:xfrm>
                <a:off x="2304" y="1200"/>
                <a:ext cx="0" cy="48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88" name="Line 8">
                <a:extLst>
                  <a:ext uri="{FF2B5EF4-FFF2-40B4-BE49-F238E27FC236}">
                    <a16:creationId xmlns:a16="http://schemas.microsoft.com/office/drawing/2014/main" xmlns="" id="{76893DAE-8AF3-4B4B-8079-B42D8FD73658}"/>
                  </a:ext>
                </a:extLst>
              </p:cNvPr>
              <p:cNvSpPr>
                <a:spLocks noChangeShapeType="1"/>
              </p:cNvSpPr>
              <p:nvPr/>
            </p:nvSpPr>
            <p:spPr bwMode="auto">
              <a:xfrm>
                <a:off x="2208" y="1680"/>
                <a:ext cx="192"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89" name="Line 9">
                <a:extLst>
                  <a:ext uri="{FF2B5EF4-FFF2-40B4-BE49-F238E27FC236}">
                    <a16:creationId xmlns:a16="http://schemas.microsoft.com/office/drawing/2014/main" xmlns="" id="{E0C9737A-DD55-4FB9-911D-07C4808A13F2}"/>
                  </a:ext>
                </a:extLst>
              </p:cNvPr>
              <p:cNvSpPr>
                <a:spLocks noChangeShapeType="1"/>
              </p:cNvSpPr>
              <p:nvPr/>
            </p:nvSpPr>
            <p:spPr bwMode="auto">
              <a:xfrm>
                <a:off x="2256" y="1728"/>
                <a:ext cx="96"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90" name="Line 10">
                <a:extLst>
                  <a:ext uri="{FF2B5EF4-FFF2-40B4-BE49-F238E27FC236}">
                    <a16:creationId xmlns:a16="http://schemas.microsoft.com/office/drawing/2014/main" xmlns="" id="{A2EEF8A6-BC85-4AE9-872C-A6B309CD7F7E}"/>
                  </a:ext>
                </a:extLst>
              </p:cNvPr>
              <p:cNvSpPr>
                <a:spLocks noChangeShapeType="1"/>
              </p:cNvSpPr>
              <p:nvPr/>
            </p:nvSpPr>
            <p:spPr bwMode="auto">
              <a:xfrm>
                <a:off x="2304" y="1728"/>
                <a:ext cx="0" cy="336"/>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91" name="Line 11">
                <a:extLst>
                  <a:ext uri="{FF2B5EF4-FFF2-40B4-BE49-F238E27FC236}">
                    <a16:creationId xmlns:a16="http://schemas.microsoft.com/office/drawing/2014/main" xmlns="" id="{28B72139-61C0-4CD8-9F55-993028A3FDC0}"/>
                  </a:ext>
                </a:extLst>
              </p:cNvPr>
              <p:cNvSpPr>
                <a:spLocks noChangeShapeType="1"/>
              </p:cNvSpPr>
              <p:nvPr/>
            </p:nvSpPr>
            <p:spPr bwMode="auto">
              <a:xfrm>
                <a:off x="2304" y="2064"/>
                <a:ext cx="288"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92" name="Line 12">
                <a:extLst>
                  <a:ext uri="{FF2B5EF4-FFF2-40B4-BE49-F238E27FC236}">
                    <a16:creationId xmlns:a16="http://schemas.microsoft.com/office/drawing/2014/main" xmlns="" id="{EC9FEB6B-D7A3-4BA5-9AC2-6CEEC0E53881}"/>
                  </a:ext>
                </a:extLst>
              </p:cNvPr>
              <p:cNvSpPr>
                <a:spLocks noChangeShapeType="1"/>
              </p:cNvSpPr>
              <p:nvPr/>
            </p:nvSpPr>
            <p:spPr bwMode="auto">
              <a:xfrm>
                <a:off x="3216" y="2064"/>
                <a:ext cx="336"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93" name="Line 13">
                <a:extLst>
                  <a:ext uri="{FF2B5EF4-FFF2-40B4-BE49-F238E27FC236}">
                    <a16:creationId xmlns:a16="http://schemas.microsoft.com/office/drawing/2014/main" xmlns="" id="{7ADEDF8B-0C81-4607-9FC2-98D5E8C8440B}"/>
                  </a:ext>
                </a:extLst>
              </p:cNvPr>
              <p:cNvSpPr>
                <a:spLocks noChangeShapeType="1"/>
              </p:cNvSpPr>
              <p:nvPr/>
            </p:nvSpPr>
            <p:spPr bwMode="auto">
              <a:xfrm flipV="1">
                <a:off x="3552" y="1296"/>
                <a:ext cx="0" cy="768"/>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94" name="Line 14">
                <a:extLst>
                  <a:ext uri="{FF2B5EF4-FFF2-40B4-BE49-F238E27FC236}">
                    <a16:creationId xmlns:a16="http://schemas.microsoft.com/office/drawing/2014/main" xmlns="" id="{1CE304B0-DCF1-42CC-A5D3-20F23DE868FB}"/>
                  </a:ext>
                </a:extLst>
              </p:cNvPr>
              <p:cNvSpPr>
                <a:spLocks noChangeShapeType="1"/>
              </p:cNvSpPr>
              <p:nvPr/>
            </p:nvSpPr>
            <p:spPr bwMode="auto">
              <a:xfrm>
                <a:off x="2928" y="1296"/>
                <a:ext cx="624"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95" name="Line 15">
                <a:extLst>
                  <a:ext uri="{FF2B5EF4-FFF2-40B4-BE49-F238E27FC236}">
                    <a16:creationId xmlns:a16="http://schemas.microsoft.com/office/drawing/2014/main" xmlns="" id="{D0E19D6F-617C-455D-B5A1-9418E46E7EBC}"/>
                  </a:ext>
                </a:extLst>
              </p:cNvPr>
              <p:cNvSpPr>
                <a:spLocks noChangeShapeType="1"/>
              </p:cNvSpPr>
              <p:nvPr/>
            </p:nvSpPr>
            <p:spPr bwMode="auto">
              <a:xfrm flipV="1">
                <a:off x="2592" y="1968"/>
                <a:ext cx="0" cy="192"/>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96" name="Line 16">
                <a:extLst>
                  <a:ext uri="{FF2B5EF4-FFF2-40B4-BE49-F238E27FC236}">
                    <a16:creationId xmlns:a16="http://schemas.microsoft.com/office/drawing/2014/main" xmlns="" id="{6A114FF1-254F-4479-BFE8-D1566C45F583}"/>
                  </a:ext>
                </a:extLst>
              </p:cNvPr>
              <p:cNvSpPr>
                <a:spLocks noChangeShapeType="1"/>
              </p:cNvSpPr>
              <p:nvPr/>
            </p:nvSpPr>
            <p:spPr bwMode="auto">
              <a:xfrm>
                <a:off x="2592" y="1968"/>
                <a:ext cx="240"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97" name="Line 17">
                <a:extLst>
                  <a:ext uri="{FF2B5EF4-FFF2-40B4-BE49-F238E27FC236}">
                    <a16:creationId xmlns:a16="http://schemas.microsoft.com/office/drawing/2014/main" xmlns="" id="{435F032F-076A-40C8-A9F2-DB36AC6FAC5A}"/>
                  </a:ext>
                </a:extLst>
              </p:cNvPr>
              <p:cNvSpPr>
                <a:spLocks noChangeShapeType="1"/>
              </p:cNvSpPr>
              <p:nvPr/>
            </p:nvSpPr>
            <p:spPr bwMode="auto">
              <a:xfrm flipV="1">
                <a:off x="2832" y="1872"/>
                <a:ext cx="144" cy="96"/>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98" name="Line 18">
                <a:extLst>
                  <a:ext uri="{FF2B5EF4-FFF2-40B4-BE49-F238E27FC236}">
                    <a16:creationId xmlns:a16="http://schemas.microsoft.com/office/drawing/2014/main" xmlns="" id="{4144C2CF-08AB-4B02-99B4-E0A992130191}"/>
                  </a:ext>
                </a:extLst>
              </p:cNvPr>
              <p:cNvSpPr>
                <a:spLocks noChangeShapeType="1"/>
              </p:cNvSpPr>
              <p:nvPr/>
            </p:nvSpPr>
            <p:spPr bwMode="auto">
              <a:xfrm>
                <a:off x="2976" y="1968"/>
                <a:ext cx="240"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99" name="Line 19">
                <a:extLst>
                  <a:ext uri="{FF2B5EF4-FFF2-40B4-BE49-F238E27FC236}">
                    <a16:creationId xmlns:a16="http://schemas.microsoft.com/office/drawing/2014/main" xmlns="" id="{8C0274A9-B42A-4A1E-9FA7-81BC7627058F}"/>
                  </a:ext>
                </a:extLst>
              </p:cNvPr>
              <p:cNvSpPr>
                <a:spLocks noChangeShapeType="1"/>
              </p:cNvSpPr>
              <p:nvPr/>
            </p:nvSpPr>
            <p:spPr bwMode="auto">
              <a:xfrm flipV="1">
                <a:off x="3216" y="1968"/>
                <a:ext cx="0" cy="192"/>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00" name="Line 20">
                <a:extLst>
                  <a:ext uri="{FF2B5EF4-FFF2-40B4-BE49-F238E27FC236}">
                    <a16:creationId xmlns:a16="http://schemas.microsoft.com/office/drawing/2014/main" xmlns="" id="{660A22D7-57AB-46FC-A928-4FDB4A2D844C}"/>
                  </a:ext>
                </a:extLst>
              </p:cNvPr>
              <p:cNvSpPr>
                <a:spLocks noChangeShapeType="1"/>
              </p:cNvSpPr>
              <p:nvPr/>
            </p:nvSpPr>
            <p:spPr bwMode="auto">
              <a:xfrm>
                <a:off x="2592" y="2160"/>
                <a:ext cx="240"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01" name="Line 21">
                <a:extLst>
                  <a:ext uri="{FF2B5EF4-FFF2-40B4-BE49-F238E27FC236}">
                    <a16:creationId xmlns:a16="http://schemas.microsoft.com/office/drawing/2014/main" xmlns="" id="{442B7AC4-8954-403D-891C-F7146D19AC6B}"/>
                  </a:ext>
                </a:extLst>
              </p:cNvPr>
              <p:cNvSpPr>
                <a:spLocks noChangeShapeType="1"/>
              </p:cNvSpPr>
              <p:nvPr/>
            </p:nvSpPr>
            <p:spPr bwMode="auto">
              <a:xfrm flipV="1">
                <a:off x="2832" y="2064"/>
                <a:ext cx="144" cy="96"/>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02" name="Line 22">
                <a:extLst>
                  <a:ext uri="{FF2B5EF4-FFF2-40B4-BE49-F238E27FC236}">
                    <a16:creationId xmlns:a16="http://schemas.microsoft.com/office/drawing/2014/main" xmlns="" id="{2815355D-9DA0-4F53-A452-D3E5F87FCA82}"/>
                  </a:ext>
                </a:extLst>
              </p:cNvPr>
              <p:cNvSpPr>
                <a:spLocks noChangeShapeType="1"/>
              </p:cNvSpPr>
              <p:nvPr/>
            </p:nvSpPr>
            <p:spPr bwMode="auto">
              <a:xfrm>
                <a:off x="2976" y="2160"/>
                <a:ext cx="240"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fontAlgn="base">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03" name="Text Box 23">
                <a:extLst>
                  <a:ext uri="{FF2B5EF4-FFF2-40B4-BE49-F238E27FC236}">
                    <a16:creationId xmlns:a16="http://schemas.microsoft.com/office/drawing/2014/main" xmlns="" id="{36D403B4-C76C-485F-B36E-7510DE972D73}"/>
                  </a:ext>
                </a:extLst>
              </p:cNvPr>
              <p:cNvSpPr txBox="1">
                <a:spLocks noChangeArrowheads="1"/>
              </p:cNvSpPr>
              <p:nvPr/>
            </p:nvSpPr>
            <p:spPr bwMode="auto">
              <a:xfrm>
                <a:off x="2617" y="1388"/>
                <a:ext cx="664" cy="3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fontAlgn="base" hangingPunct="1">
                  <a:spcBef>
                    <a:spcPct val="0"/>
                  </a:spcBef>
                  <a:spcAft>
                    <a:spcPct val="0"/>
                  </a:spcAft>
                  <a:defRPr/>
                </a:pPr>
                <a:r>
                  <a:rPr lang="zh-CN" altLang="en-US" sz="2000" kern="0" dirty="0">
                    <a:solidFill>
                      <a:srgbClr val="000000"/>
                    </a:solidFill>
                    <a:latin typeface="Times New Roman" panose="02020603050405020304" pitchFamily="18" charset="0"/>
                  </a:rPr>
                  <a:t>或逻辑</a:t>
                </a:r>
              </a:p>
            </p:txBody>
          </p:sp>
        </p:grpSp>
        <p:sp>
          <p:nvSpPr>
            <p:cNvPr id="108" name="Text Box 28">
              <a:extLst>
                <a:ext uri="{FF2B5EF4-FFF2-40B4-BE49-F238E27FC236}">
                  <a16:creationId xmlns:a16="http://schemas.microsoft.com/office/drawing/2014/main" xmlns="" id="{2A266776-B21D-4AC6-922E-F50E528B7492}"/>
                </a:ext>
              </a:extLst>
            </p:cNvPr>
            <p:cNvSpPr txBox="1">
              <a:spLocks noChangeArrowheads="1"/>
            </p:cNvSpPr>
            <p:nvPr/>
          </p:nvSpPr>
          <p:spPr bwMode="auto">
            <a:xfrm>
              <a:off x="7604125" y="1631950"/>
              <a:ext cx="330213" cy="4303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fontAlgn="base" hangingPunct="1">
                <a:spcBef>
                  <a:spcPct val="0"/>
                </a:spcBef>
                <a:spcAft>
                  <a:spcPct val="0"/>
                </a:spcAft>
                <a:defRPr/>
              </a:pPr>
              <a:r>
                <a:rPr lang="en-US" altLang="zh-CN" sz="2000" b="1" kern="0" dirty="0">
                  <a:solidFill>
                    <a:srgbClr val="000000"/>
                  </a:solidFill>
                </a:rPr>
                <a:t>A</a:t>
              </a:r>
            </a:p>
          </p:txBody>
        </p:sp>
        <p:sp>
          <p:nvSpPr>
            <p:cNvPr id="109" name="Text Box 29">
              <a:extLst>
                <a:ext uri="{FF2B5EF4-FFF2-40B4-BE49-F238E27FC236}">
                  <a16:creationId xmlns:a16="http://schemas.microsoft.com/office/drawing/2014/main" xmlns="" id="{C6691F71-7AA9-4A6C-BBA0-6F86ED334783}"/>
                </a:ext>
              </a:extLst>
            </p:cNvPr>
            <p:cNvSpPr txBox="1">
              <a:spLocks noChangeArrowheads="1"/>
            </p:cNvSpPr>
            <p:nvPr/>
          </p:nvSpPr>
          <p:spPr bwMode="auto">
            <a:xfrm>
              <a:off x="7620000" y="2285996"/>
              <a:ext cx="330213" cy="4303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fontAlgn="base" hangingPunct="1">
                <a:spcBef>
                  <a:spcPct val="0"/>
                </a:spcBef>
                <a:spcAft>
                  <a:spcPct val="0"/>
                </a:spcAft>
                <a:defRPr/>
              </a:pPr>
              <a:r>
                <a:rPr lang="en-US" altLang="zh-CN" sz="2000" b="1" kern="0">
                  <a:solidFill>
                    <a:srgbClr val="000000"/>
                  </a:solidFill>
                </a:rPr>
                <a:t>B</a:t>
              </a:r>
            </a:p>
          </p:txBody>
        </p:sp>
        <p:sp>
          <p:nvSpPr>
            <p:cNvPr id="110" name="Text Box 30">
              <a:extLst>
                <a:ext uri="{FF2B5EF4-FFF2-40B4-BE49-F238E27FC236}">
                  <a16:creationId xmlns:a16="http://schemas.microsoft.com/office/drawing/2014/main" xmlns="" id="{DB776F3F-2FD1-4D9B-9747-1FBD14544FCF}"/>
                </a:ext>
              </a:extLst>
            </p:cNvPr>
            <p:cNvSpPr txBox="1">
              <a:spLocks noChangeArrowheads="1"/>
            </p:cNvSpPr>
            <p:nvPr/>
          </p:nvSpPr>
          <p:spPr bwMode="auto">
            <a:xfrm>
              <a:off x="8137525" y="381000"/>
              <a:ext cx="303819" cy="4303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fontAlgn="base" hangingPunct="1">
                <a:spcBef>
                  <a:spcPct val="0"/>
                </a:spcBef>
                <a:spcAft>
                  <a:spcPct val="0"/>
                </a:spcAft>
                <a:defRPr/>
              </a:pPr>
              <a:r>
                <a:rPr lang="en-US" altLang="zh-CN" sz="2000" b="1" kern="0" dirty="0">
                  <a:solidFill>
                    <a:srgbClr val="000000"/>
                  </a:solidFill>
                </a:rPr>
                <a:t>L</a:t>
              </a:r>
            </a:p>
          </p:txBody>
        </p:sp>
      </p:grpSp>
      <p:sp>
        <p:nvSpPr>
          <p:cNvPr id="37" name="矩形 36">
            <a:extLst>
              <a:ext uri="{FF2B5EF4-FFF2-40B4-BE49-F238E27FC236}">
                <a16:creationId xmlns:a16="http://schemas.microsoft.com/office/drawing/2014/main" xmlns="" id="{1DAAA0F9-B5C2-485A-BF3A-2857196D5F82}"/>
              </a:ext>
            </a:extLst>
          </p:cNvPr>
          <p:cNvSpPr/>
          <p:nvPr/>
        </p:nvSpPr>
        <p:spPr>
          <a:xfrm>
            <a:off x="388992" y="3563009"/>
            <a:ext cx="1415772" cy="461665"/>
          </a:xfrm>
          <a:prstGeom prst="rect">
            <a:avLst/>
          </a:prstGeom>
        </p:spPr>
        <p:txBody>
          <a:bodyPr wrap="none">
            <a:spAutoFit/>
          </a:bodyPr>
          <a:lstStyle/>
          <a:p>
            <a:r>
              <a:rPr kumimoji="1" lang="zh-CN" altLang="en-US" sz="2400" dirty="0">
                <a:solidFill>
                  <a:srgbClr val="FF0000"/>
                </a:solidFill>
                <a:latin typeface="黑体" panose="02010609060101010101" pitchFamily="49" charset="-122"/>
                <a:ea typeface="黑体" panose="02010609060101010101" pitchFamily="49" charset="-122"/>
              </a:rPr>
              <a:t>真值表</a:t>
            </a:r>
            <a:r>
              <a:rPr kumimoji="1" lang="zh-CN" altLang="en-US" sz="2400" dirty="0">
                <a:solidFill>
                  <a:srgbClr val="FF0000"/>
                </a:solidFill>
                <a:latin typeface="宋体" panose="02010600030101010101" pitchFamily="2" charset="-122"/>
              </a:rPr>
              <a:t>：</a:t>
            </a:r>
            <a:endParaRPr lang="zh-CN" altLang="en-US" sz="2400" dirty="0">
              <a:solidFill>
                <a:srgbClr val="FF0000"/>
              </a:solidFill>
            </a:endParaRPr>
          </a:p>
        </p:txBody>
      </p:sp>
      <p:graphicFrame>
        <p:nvGraphicFramePr>
          <p:cNvPr id="38" name="Object 6">
            <a:extLst>
              <a:ext uri="{FF2B5EF4-FFF2-40B4-BE49-F238E27FC236}">
                <a16:creationId xmlns:a16="http://schemas.microsoft.com/office/drawing/2014/main" xmlns="" id="{2D3B0302-6441-4D87-8AA8-DE697AF2DD69}"/>
              </a:ext>
            </a:extLst>
          </p:cNvPr>
          <p:cNvGraphicFramePr>
            <a:graphicFrameLocks noChangeAspect="1"/>
          </p:cNvGraphicFramePr>
          <p:nvPr>
            <p:extLst>
              <p:ext uri="{D42A27DB-BD31-4B8C-83A1-F6EECF244321}">
                <p14:modId xmlns:p14="http://schemas.microsoft.com/office/powerpoint/2010/main" xmlns="" val="2293405351"/>
              </p:ext>
            </p:extLst>
          </p:nvPr>
        </p:nvGraphicFramePr>
        <p:xfrm>
          <a:off x="58621" y="4058915"/>
          <a:ext cx="2392903" cy="2103760"/>
        </p:xfrm>
        <a:graphic>
          <a:graphicData uri="http://schemas.openxmlformats.org/presentationml/2006/ole">
            <p:oleObj spid="_x0000_s40797" name="位图图像" r:id="rId5" imgW="2285714" imgH="2010056" progId="PBrush">
              <p:embed/>
            </p:oleObj>
          </a:graphicData>
        </a:graphic>
      </p:graphicFrame>
      <p:graphicFrame>
        <p:nvGraphicFramePr>
          <p:cNvPr id="39" name="Object 7">
            <a:extLst>
              <a:ext uri="{FF2B5EF4-FFF2-40B4-BE49-F238E27FC236}">
                <a16:creationId xmlns:a16="http://schemas.microsoft.com/office/drawing/2014/main" xmlns="" id="{0AE62020-96FE-49F6-A9EC-87FFB0DC7220}"/>
              </a:ext>
            </a:extLst>
          </p:cNvPr>
          <p:cNvGraphicFramePr>
            <a:graphicFrameLocks noChangeAspect="1"/>
          </p:cNvGraphicFramePr>
          <p:nvPr>
            <p:extLst>
              <p:ext uri="{D42A27DB-BD31-4B8C-83A1-F6EECF244321}">
                <p14:modId xmlns:p14="http://schemas.microsoft.com/office/powerpoint/2010/main" xmlns="" val="770846088"/>
              </p:ext>
            </p:extLst>
          </p:nvPr>
        </p:nvGraphicFramePr>
        <p:xfrm>
          <a:off x="2332368" y="4068937"/>
          <a:ext cx="2345556" cy="2069047"/>
        </p:xfrm>
        <a:graphic>
          <a:graphicData uri="http://schemas.openxmlformats.org/presentationml/2006/ole">
            <p:oleObj spid="_x0000_s40798" name="位图图像" r:id="rId6" imgW="2343477" imgH="2066667" progId="PBrush">
              <p:embed/>
            </p:oleObj>
          </a:graphicData>
        </a:graphic>
      </p:graphicFrame>
      <p:cxnSp>
        <p:nvCxnSpPr>
          <p:cNvPr id="4" name="直接连接符 3">
            <a:extLst>
              <a:ext uri="{FF2B5EF4-FFF2-40B4-BE49-F238E27FC236}">
                <a16:creationId xmlns:a16="http://schemas.microsoft.com/office/drawing/2014/main" xmlns="" id="{761FD0B6-B42A-48D8-B3F1-2BFDEE973D9D}"/>
              </a:ext>
            </a:extLst>
          </p:cNvPr>
          <p:cNvCxnSpPr/>
          <p:nvPr/>
        </p:nvCxnSpPr>
        <p:spPr>
          <a:xfrm>
            <a:off x="4662516" y="1295811"/>
            <a:ext cx="6707" cy="5526207"/>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2.2.1 </a:t>
            </a:r>
            <a:r>
              <a:rPr lang="zh-CN" altLang="en-US" sz="3600" b="1" dirty="0" smtClean="0">
                <a:solidFill>
                  <a:schemeClr val="accent5">
                    <a:lumMod val="75000"/>
                  </a:schemeClr>
                </a:solidFill>
                <a:latin typeface="微软雅黑" pitchFamily="34" charset="-122"/>
                <a:ea typeface="微软雅黑" pitchFamily="34" charset="-122"/>
              </a:rPr>
              <a:t>基本逻辑运算</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43" name="图片 42">
            <a:extLst>
              <a:ext uri="{FF2B5EF4-FFF2-40B4-BE49-F238E27FC236}">
                <a16:creationId xmlns:a16="http://schemas.microsoft.com/office/drawing/2014/main" xmlns="" id="{732DD48B-0048-401C-950A-66FCD0D964ED}"/>
              </a:ext>
            </a:extLst>
          </p:cNvPr>
          <p:cNvPicPr>
            <a:picLocks noChangeAspect="1"/>
          </p:cNvPicPr>
          <p:nvPr/>
        </p:nvPicPr>
        <p:blipFill>
          <a:blip r:embed="rId7" cstate="print"/>
          <a:stretch>
            <a:fillRect/>
          </a:stretch>
        </p:blipFill>
        <p:spPr>
          <a:xfrm>
            <a:off x="-12370" y="0"/>
            <a:ext cx="1435167" cy="619399"/>
          </a:xfrm>
          <a:prstGeom prst="rect">
            <a:avLst/>
          </a:prstGeom>
        </p:spPr>
      </p:pic>
      <p:grpSp>
        <p:nvGrpSpPr>
          <p:cNvPr id="44" name="Group 16"/>
          <p:cNvGrpSpPr>
            <a:grpSpLocks/>
          </p:cNvGrpSpPr>
          <p:nvPr/>
        </p:nvGrpSpPr>
        <p:grpSpPr bwMode="auto">
          <a:xfrm>
            <a:off x="5348452" y="3447697"/>
            <a:ext cx="3024187" cy="3311525"/>
            <a:chOff x="3379" y="1888"/>
            <a:chExt cx="1905" cy="2086"/>
          </a:xfrm>
        </p:grpSpPr>
        <p:sp>
          <p:nvSpPr>
            <p:cNvPr id="45" name="Text Box 17"/>
            <p:cNvSpPr txBox="1">
              <a:spLocks noChangeArrowheads="1"/>
            </p:cNvSpPr>
            <p:nvPr/>
          </p:nvSpPr>
          <p:spPr bwMode="auto">
            <a:xfrm>
              <a:off x="3560" y="1951"/>
              <a:ext cx="1286" cy="291"/>
            </a:xfrm>
            <a:prstGeom prst="rect">
              <a:avLst/>
            </a:prstGeom>
            <a:noFill/>
            <a:ln w="9525">
              <a:noFill/>
              <a:miter lim="800000"/>
              <a:headEnd/>
              <a:tailEnd/>
            </a:ln>
          </p:spPr>
          <p:txBody>
            <a:bodyPr wrap="none" anchor="ctr">
              <a:spAutoFit/>
            </a:bodyPr>
            <a:lstStyle/>
            <a:p>
              <a:pPr algn="ctr"/>
              <a:r>
                <a:rPr kumimoji="1" lang="zh-CN" altLang="en-US" sz="2400" b="1" dirty="0">
                  <a:latin typeface="Times New Roman" pitchFamily="18" charset="0"/>
                </a:rPr>
                <a:t>或门逻辑符号</a:t>
              </a:r>
              <a:endParaRPr kumimoji="1" lang="zh-CN" altLang="en-US" sz="4000" dirty="0">
                <a:latin typeface="Times New Roman" pitchFamily="18" charset="0"/>
              </a:endParaRPr>
            </a:p>
          </p:txBody>
        </p:sp>
        <p:sp>
          <p:nvSpPr>
            <p:cNvPr id="46" name="Rectangle 18"/>
            <p:cNvSpPr>
              <a:spLocks noChangeArrowheads="1"/>
            </p:cNvSpPr>
            <p:nvPr/>
          </p:nvSpPr>
          <p:spPr bwMode="auto">
            <a:xfrm>
              <a:off x="3379" y="1888"/>
              <a:ext cx="1905" cy="2086"/>
            </a:xfrm>
            <a:prstGeom prst="rect">
              <a:avLst/>
            </a:prstGeom>
            <a:noFill/>
            <a:ln w="15875" cmpd="thickThin">
              <a:solidFill>
                <a:srgbClr val="170A8E"/>
              </a:solidFill>
              <a:miter lim="800000"/>
              <a:headEnd/>
              <a:tailEnd/>
            </a:ln>
          </p:spPr>
          <p:txBody>
            <a:bodyPr wrap="none" anchor="ctr"/>
            <a:lstStyle/>
            <a:p>
              <a:endParaRPr lang="zh-CN" altLang="en-US"/>
            </a:p>
          </p:txBody>
        </p:sp>
        <p:grpSp>
          <p:nvGrpSpPr>
            <p:cNvPr id="47" name="Group 19"/>
            <p:cNvGrpSpPr>
              <a:grpSpLocks/>
            </p:cNvGrpSpPr>
            <p:nvPr/>
          </p:nvGrpSpPr>
          <p:grpSpPr bwMode="auto">
            <a:xfrm>
              <a:off x="3696" y="2341"/>
              <a:ext cx="1305" cy="483"/>
              <a:chOff x="2325" y="1230"/>
              <a:chExt cx="1305" cy="483"/>
            </a:xfrm>
          </p:grpSpPr>
          <p:sp>
            <p:nvSpPr>
              <p:cNvPr id="67" name="Text Box 20"/>
              <p:cNvSpPr txBox="1">
                <a:spLocks noChangeArrowheads="1"/>
              </p:cNvSpPr>
              <p:nvPr/>
            </p:nvSpPr>
            <p:spPr bwMode="auto">
              <a:xfrm>
                <a:off x="2808" y="1332"/>
                <a:ext cx="342" cy="212"/>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1600" b="1">
                    <a:solidFill>
                      <a:srgbClr val="FF0000"/>
                    </a:solidFill>
                    <a:latin typeface="宋体" pitchFamily="2" charset="-122"/>
                  </a:rPr>
                  <a:t>≥1</a:t>
                </a:r>
                <a:r>
                  <a:rPr kumimoji="1" lang="en-US" altLang="zh-CN" sz="1600" b="1">
                    <a:solidFill>
                      <a:srgbClr val="FF0000"/>
                    </a:solidFill>
                    <a:latin typeface="Times New Roman" pitchFamily="18" charset="0"/>
                  </a:rPr>
                  <a:t> </a:t>
                </a:r>
              </a:p>
            </p:txBody>
          </p:sp>
          <p:sp>
            <p:nvSpPr>
              <p:cNvPr id="68" name="Text Box 21"/>
              <p:cNvSpPr txBox="1">
                <a:spLocks noChangeArrowheads="1"/>
              </p:cNvSpPr>
              <p:nvPr/>
            </p:nvSpPr>
            <p:spPr bwMode="auto">
              <a:xfrm>
                <a:off x="2832" y="1338"/>
                <a:ext cx="270" cy="306"/>
              </a:xfrm>
              <a:prstGeom prst="rect">
                <a:avLst/>
              </a:prstGeom>
              <a:noFill/>
              <a:ln w="28575" cap="sq">
                <a:solidFill>
                  <a:schemeClr val="tx1"/>
                </a:solidFill>
                <a:miter lim="800000"/>
                <a:headEnd type="none" w="sm" len="sm"/>
                <a:tailEnd type="none" w="sm" len="sm"/>
              </a:ln>
            </p:spPr>
            <p:txBody>
              <a:bodyPr>
                <a:spAutoFit/>
              </a:bodyPr>
              <a:lstStyle/>
              <a:p>
                <a:pPr>
                  <a:spcBef>
                    <a:spcPct val="50000"/>
                  </a:spcBef>
                </a:pPr>
                <a:endParaRPr kumimoji="1" lang="zh-CN" altLang="zh-CN" b="1">
                  <a:solidFill>
                    <a:srgbClr val="FF0000"/>
                  </a:solidFill>
                  <a:latin typeface="Times New Roman" pitchFamily="18" charset="0"/>
                </a:endParaRPr>
              </a:p>
            </p:txBody>
          </p:sp>
          <p:sp>
            <p:nvSpPr>
              <p:cNvPr id="69" name="Line 22"/>
              <p:cNvSpPr>
                <a:spLocks noChangeShapeType="1"/>
              </p:cNvSpPr>
              <p:nvPr/>
            </p:nvSpPr>
            <p:spPr bwMode="auto">
              <a:xfrm flipV="1">
                <a:off x="3120" y="1482"/>
                <a:ext cx="243"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70" name="Line 23"/>
              <p:cNvSpPr>
                <a:spLocks noChangeShapeType="1"/>
              </p:cNvSpPr>
              <p:nvPr/>
            </p:nvSpPr>
            <p:spPr bwMode="auto">
              <a:xfrm>
                <a:off x="2568" y="1542"/>
                <a:ext cx="25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71" name="Line 24"/>
              <p:cNvSpPr>
                <a:spLocks noChangeShapeType="1"/>
              </p:cNvSpPr>
              <p:nvPr/>
            </p:nvSpPr>
            <p:spPr bwMode="auto">
              <a:xfrm>
                <a:off x="2565" y="1422"/>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72" name="Text Box 25"/>
              <p:cNvSpPr txBox="1">
                <a:spLocks noChangeArrowheads="1"/>
              </p:cNvSpPr>
              <p:nvPr/>
            </p:nvSpPr>
            <p:spPr bwMode="auto">
              <a:xfrm>
                <a:off x="2337" y="1230"/>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73" name="Text Box 26"/>
              <p:cNvSpPr txBox="1">
                <a:spLocks noChangeArrowheads="1"/>
              </p:cNvSpPr>
              <p:nvPr/>
            </p:nvSpPr>
            <p:spPr bwMode="auto">
              <a:xfrm>
                <a:off x="2325" y="1425"/>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sp>
            <p:nvSpPr>
              <p:cNvPr id="74" name="Text Box 27"/>
              <p:cNvSpPr txBox="1">
                <a:spLocks noChangeArrowheads="1"/>
              </p:cNvSpPr>
              <p:nvPr/>
            </p:nvSpPr>
            <p:spPr bwMode="auto">
              <a:xfrm>
                <a:off x="3333" y="1344"/>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grpSp>
        <p:grpSp>
          <p:nvGrpSpPr>
            <p:cNvPr id="48" name="Group 28"/>
            <p:cNvGrpSpPr>
              <a:grpSpLocks/>
            </p:cNvGrpSpPr>
            <p:nvPr/>
          </p:nvGrpSpPr>
          <p:grpSpPr bwMode="auto">
            <a:xfrm>
              <a:off x="3696" y="2886"/>
              <a:ext cx="1335" cy="483"/>
              <a:chOff x="933" y="3222"/>
              <a:chExt cx="1335" cy="483"/>
            </a:xfrm>
          </p:grpSpPr>
          <p:sp>
            <p:nvSpPr>
              <p:cNvPr id="57" name="Text Box 29"/>
              <p:cNvSpPr txBox="1">
                <a:spLocks noChangeArrowheads="1"/>
              </p:cNvSpPr>
              <p:nvPr/>
            </p:nvSpPr>
            <p:spPr bwMode="auto">
              <a:xfrm>
                <a:off x="1971" y="3330"/>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58" name="Text Box 30"/>
              <p:cNvSpPr txBox="1">
                <a:spLocks noChangeArrowheads="1"/>
              </p:cNvSpPr>
              <p:nvPr/>
            </p:nvSpPr>
            <p:spPr bwMode="auto">
              <a:xfrm>
                <a:off x="945" y="3222"/>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59" name="Text Box 31"/>
              <p:cNvSpPr txBox="1">
                <a:spLocks noChangeArrowheads="1"/>
              </p:cNvSpPr>
              <p:nvPr/>
            </p:nvSpPr>
            <p:spPr bwMode="auto">
              <a:xfrm>
                <a:off x="933" y="3417"/>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grpSp>
            <p:nvGrpSpPr>
              <p:cNvPr id="60" name="Group 32"/>
              <p:cNvGrpSpPr>
                <a:grpSpLocks/>
              </p:cNvGrpSpPr>
              <p:nvPr/>
            </p:nvGrpSpPr>
            <p:grpSpPr bwMode="auto">
              <a:xfrm>
                <a:off x="1404" y="3339"/>
                <a:ext cx="330" cy="249"/>
                <a:chOff x="1404" y="3312"/>
                <a:chExt cx="330" cy="330"/>
              </a:xfrm>
            </p:grpSpPr>
            <p:sp>
              <p:nvSpPr>
                <p:cNvPr id="65" name="Freeform 33"/>
                <p:cNvSpPr>
                  <a:spLocks/>
                </p:cNvSpPr>
                <p:nvPr/>
              </p:nvSpPr>
              <p:spPr bwMode="auto">
                <a:xfrm>
                  <a:off x="1404" y="3312"/>
                  <a:ext cx="324" cy="162"/>
                </a:xfrm>
                <a:custGeom>
                  <a:avLst/>
                  <a:gdLst>
                    <a:gd name="T0" fmla="*/ 0 w 405"/>
                    <a:gd name="T1" fmla="*/ 0 h 198"/>
                    <a:gd name="T2" fmla="*/ 122 w 405"/>
                    <a:gd name="T3" fmla="*/ 32 h 198"/>
                    <a:gd name="T4" fmla="*/ 166 w 405"/>
                    <a:gd name="T5" fmla="*/ 89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66" name="Freeform 34"/>
                <p:cNvSpPr>
                  <a:spLocks/>
                </p:cNvSpPr>
                <p:nvPr/>
              </p:nvSpPr>
              <p:spPr bwMode="auto">
                <a:xfrm flipV="1">
                  <a:off x="1410" y="3480"/>
                  <a:ext cx="324" cy="162"/>
                </a:xfrm>
                <a:custGeom>
                  <a:avLst/>
                  <a:gdLst>
                    <a:gd name="T0" fmla="*/ 0 w 405"/>
                    <a:gd name="T1" fmla="*/ 0 h 198"/>
                    <a:gd name="T2" fmla="*/ 122 w 405"/>
                    <a:gd name="T3" fmla="*/ 32 h 198"/>
                    <a:gd name="T4" fmla="*/ 166 w 405"/>
                    <a:gd name="T5" fmla="*/ 89 h 198"/>
                    <a:gd name="T6" fmla="*/ 0 60000 65536"/>
                    <a:gd name="T7" fmla="*/ 0 60000 65536"/>
                    <a:gd name="T8" fmla="*/ 0 60000 65536"/>
                    <a:gd name="T9" fmla="*/ 0 w 405"/>
                    <a:gd name="T10" fmla="*/ 0 h 198"/>
                    <a:gd name="T11" fmla="*/ 405 w 405"/>
                    <a:gd name="T12" fmla="*/ 198 h 198"/>
                  </a:gdLst>
                  <a:ahLst/>
                  <a:cxnLst>
                    <a:cxn ang="T6">
                      <a:pos x="T0" y="T1"/>
                    </a:cxn>
                    <a:cxn ang="T7">
                      <a:pos x="T2" y="T3"/>
                    </a:cxn>
                    <a:cxn ang="T8">
                      <a:pos x="T4" y="T5"/>
                    </a:cxn>
                  </a:cxnLst>
                  <a:rect l="T9" t="T10" r="T11" b="T12"/>
                  <a:pathLst>
                    <a:path w="405" h="198">
                      <a:moveTo>
                        <a:pt x="0" y="0"/>
                      </a:moveTo>
                      <a:cubicBezTo>
                        <a:pt x="115" y="19"/>
                        <a:pt x="230" y="39"/>
                        <a:pt x="297" y="72"/>
                      </a:cubicBezTo>
                      <a:cubicBezTo>
                        <a:pt x="364" y="105"/>
                        <a:pt x="384" y="151"/>
                        <a:pt x="405" y="198"/>
                      </a:cubicBezTo>
                    </a:path>
                  </a:pathLst>
                </a:custGeom>
                <a:noFill/>
                <a:ln w="28575" cap="sq">
                  <a:solidFill>
                    <a:schemeClr val="tx1"/>
                  </a:solidFill>
                  <a:round/>
                  <a:headEnd type="none" w="sm" len="sm"/>
                  <a:tailEnd type="none" w="sm" len="sm"/>
                </a:ln>
              </p:spPr>
              <p:txBody>
                <a:bodyPr wrap="none"/>
                <a:lstStyle/>
                <a:p>
                  <a:endParaRPr lang="zh-CN" altLang="en-US"/>
                </a:p>
              </p:txBody>
            </p:sp>
          </p:grpSp>
          <p:sp>
            <p:nvSpPr>
              <p:cNvPr id="61" name="Freeform 35"/>
              <p:cNvSpPr>
                <a:spLocks/>
              </p:cNvSpPr>
              <p:nvPr/>
            </p:nvSpPr>
            <p:spPr bwMode="auto">
              <a:xfrm>
                <a:off x="1386" y="3339"/>
                <a:ext cx="65" cy="252"/>
              </a:xfrm>
              <a:custGeom>
                <a:avLst/>
                <a:gdLst>
                  <a:gd name="T0" fmla="*/ 0 w 56"/>
                  <a:gd name="T1" fmla="*/ 0 h 252"/>
                  <a:gd name="T2" fmla="*/ 99 w 56"/>
                  <a:gd name="T3" fmla="*/ 135 h 252"/>
                  <a:gd name="T4" fmla="*/ 16 w 56"/>
                  <a:gd name="T5" fmla="*/ 252 h 252"/>
                  <a:gd name="T6" fmla="*/ 0 60000 65536"/>
                  <a:gd name="T7" fmla="*/ 0 60000 65536"/>
                  <a:gd name="T8" fmla="*/ 0 60000 65536"/>
                  <a:gd name="T9" fmla="*/ 0 w 56"/>
                  <a:gd name="T10" fmla="*/ 0 h 252"/>
                  <a:gd name="T11" fmla="*/ 56 w 56"/>
                  <a:gd name="T12" fmla="*/ 252 h 252"/>
                </a:gdLst>
                <a:ahLst/>
                <a:cxnLst>
                  <a:cxn ang="T6">
                    <a:pos x="T0" y="T1"/>
                  </a:cxn>
                  <a:cxn ang="T7">
                    <a:pos x="T2" y="T3"/>
                  </a:cxn>
                  <a:cxn ang="T8">
                    <a:pos x="T4" y="T5"/>
                  </a:cxn>
                </a:cxnLst>
                <a:rect l="T9" t="T10" r="T11" b="T12"/>
                <a:pathLst>
                  <a:path w="56" h="252">
                    <a:moveTo>
                      <a:pt x="0" y="0"/>
                    </a:moveTo>
                    <a:cubicBezTo>
                      <a:pt x="26" y="46"/>
                      <a:pt x="52" y="93"/>
                      <a:pt x="54" y="135"/>
                    </a:cubicBezTo>
                    <a:cubicBezTo>
                      <a:pt x="56" y="177"/>
                      <a:pt x="32" y="214"/>
                      <a:pt x="9" y="252"/>
                    </a:cubicBezTo>
                  </a:path>
                </a:pathLst>
              </a:custGeom>
              <a:noFill/>
              <a:ln w="28575" cap="sq">
                <a:solidFill>
                  <a:schemeClr val="tx1"/>
                </a:solidFill>
                <a:round/>
                <a:headEnd type="none" w="sm" len="sm"/>
                <a:tailEnd type="none" w="sm" len="sm"/>
              </a:ln>
            </p:spPr>
            <p:txBody>
              <a:bodyPr wrap="none"/>
              <a:lstStyle/>
              <a:p>
                <a:endParaRPr lang="zh-CN" altLang="en-US"/>
              </a:p>
            </p:txBody>
          </p:sp>
          <p:sp>
            <p:nvSpPr>
              <p:cNvPr id="62" name="Line 36"/>
              <p:cNvSpPr>
                <a:spLocks noChangeShapeType="1"/>
              </p:cNvSpPr>
              <p:nvPr/>
            </p:nvSpPr>
            <p:spPr bwMode="auto">
              <a:xfrm>
                <a:off x="1749" y="3477"/>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3" name="Line 37"/>
              <p:cNvSpPr>
                <a:spLocks noChangeShapeType="1"/>
              </p:cNvSpPr>
              <p:nvPr/>
            </p:nvSpPr>
            <p:spPr bwMode="auto">
              <a:xfrm>
                <a:off x="1170" y="3546"/>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4" name="Line 38"/>
              <p:cNvSpPr>
                <a:spLocks noChangeShapeType="1"/>
              </p:cNvSpPr>
              <p:nvPr/>
            </p:nvSpPr>
            <p:spPr bwMode="auto">
              <a:xfrm>
                <a:off x="1167" y="3399"/>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49" name="Text Box 39"/>
            <p:cNvSpPr txBox="1">
              <a:spLocks noChangeArrowheads="1"/>
            </p:cNvSpPr>
            <p:nvPr/>
          </p:nvSpPr>
          <p:spPr bwMode="auto">
            <a:xfrm>
              <a:off x="4113" y="3513"/>
              <a:ext cx="342"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a:solidFill>
                    <a:srgbClr val="FF0000"/>
                  </a:solidFill>
                  <a:latin typeface="宋体" pitchFamily="2" charset="-122"/>
                </a:rPr>
                <a:t> +</a:t>
              </a:r>
              <a:r>
                <a:rPr kumimoji="1" lang="en-US" altLang="zh-CN" b="1">
                  <a:solidFill>
                    <a:srgbClr val="FF0000"/>
                  </a:solidFill>
                  <a:latin typeface="Times New Roman" pitchFamily="18" charset="0"/>
                </a:rPr>
                <a:t> </a:t>
              </a:r>
            </a:p>
          </p:txBody>
        </p:sp>
        <p:sp>
          <p:nvSpPr>
            <p:cNvPr id="50" name="Text Box 40"/>
            <p:cNvSpPr txBox="1">
              <a:spLocks noChangeArrowheads="1"/>
            </p:cNvSpPr>
            <p:nvPr/>
          </p:nvSpPr>
          <p:spPr bwMode="auto">
            <a:xfrm>
              <a:off x="4182" y="3509"/>
              <a:ext cx="270" cy="306"/>
            </a:xfrm>
            <a:prstGeom prst="rect">
              <a:avLst/>
            </a:prstGeom>
            <a:noFill/>
            <a:ln w="28575" cap="sq">
              <a:solidFill>
                <a:schemeClr val="tx1"/>
              </a:solidFill>
              <a:miter lim="800000"/>
              <a:headEnd type="none" w="sm" len="sm"/>
              <a:tailEnd type="none" w="sm" len="sm"/>
            </a:ln>
          </p:spPr>
          <p:txBody>
            <a:bodyPr>
              <a:spAutoFit/>
            </a:bodyPr>
            <a:lstStyle/>
            <a:p>
              <a:pPr>
                <a:spcBef>
                  <a:spcPct val="50000"/>
                </a:spcBef>
              </a:pPr>
              <a:endParaRPr kumimoji="1" lang="zh-CN" altLang="zh-CN" b="1">
                <a:solidFill>
                  <a:srgbClr val="FF0000"/>
                </a:solidFill>
                <a:latin typeface="Times New Roman" pitchFamily="18" charset="0"/>
              </a:endParaRPr>
            </a:p>
          </p:txBody>
        </p:sp>
        <p:sp>
          <p:nvSpPr>
            <p:cNvPr id="51" name="Line 41"/>
            <p:cNvSpPr>
              <a:spLocks noChangeShapeType="1"/>
            </p:cNvSpPr>
            <p:nvPr/>
          </p:nvSpPr>
          <p:spPr bwMode="auto">
            <a:xfrm flipV="1">
              <a:off x="4470" y="3653"/>
              <a:ext cx="243"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2" name="Line 42"/>
            <p:cNvSpPr>
              <a:spLocks noChangeShapeType="1"/>
            </p:cNvSpPr>
            <p:nvPr/>
          </p:nvSpPr>
          <p:spPr bwMode="auto">
            <a:xfrm>
              <a:off x="3918" y="3713"/>
              <a:ext cx="25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3" name="Line 43"/>
            <p:cNvSpPr>
              <a:spLocks noChangeShapeType="1"/>
            </p:cNvSpPr>
            <p:nvPr/>
          </p:nvSpPr>
          <p:spPr bwMode="auto">
            <a:xfrm>
              <a:off x="3915" y="3593"/>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4" name="Text Box 44"/>
            <p:cNvSpPr txBox="1">
              <a:spLocks noChangeArrowheads="1"/>
            </p:cNvSpPr>
            <p:nvPr/>
          </p:nvSpPr>
          <p:spPr bwMode="auto">
            <a:xfrm>
              <a:off x="3687" y="3401"/>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55" name="Text Box 45"/>
            <p:cNvSpPr txBox="1">
              <a:spLocks noChangeArrowheads="1"/>
            </p:cNvSpPr>
            <p:nvPr/>
          </p:nvSpPr>
          <p:spPr bwMode="auto">
            <a:xfrm>
              <a:off x="3675" y="3596"/>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B</a:t>
              </a:r>
            </a:p>
          </p:txBody>
        </p:sp>
        <p:sp>
          <p:nvSpPr>
            <p:cNvPr id="56" name="Text Box 46"/>
            <p:cNvSpPr txBox="1">
              <a:spLocks noChangeArrowheads="1"/>
            </p:cNvSpPr>
            <p:nvPr/>
          </p:nvSpPr>
          <p:spPr bwMode="auto">
            <a:xfrm>
              <a:off x="4683" y="3515"/>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grpSp>
    </p:spTree>
    <p:extLst>
      <p:ext uri="{BB962C8B-B14F-4D97-AF65-F5344CB8AC3E}">
        <p14:creationId xmlns:p14="http://schemas.microsoft.com/office/powerpoint/2010/main" xmlns="" val="335505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500" fill="hold"/>
                                        <p:tgtEl>
                                          <p:spTgt spid="39"/>
                                        </p:tgtEl>
                                        <p:attrNameLst>
                                          <p:attrName>ppt_x</p:attrName>
                                        </p:attrNameLst>
                                      </p:cBhvr>
                                      <p:tavLst>
                                        <p:tav tm="0">
                                          <p:val>
                                            <p:strVal val="0-#ppt_w/2"/>
                                          </p:val>
                                        </p:tav>
                                        <p:tav tm="100000">
                                          <p:val>
                                            <p:strVal val="#ppt_x"/>
                                          </p:val>
                                        </p:tav>
                                      </p:tavLst>
                                    </p:anim>
                                    <p:anim calcmode="lin" valueType="num">
                                      <p:cBhvr additive="base">
                                        <p:cTn id="19"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xmlns="" id="{214DBB3E-8BC7-49E7-9D33-916D2B8CDF8F}"/>
              </a:ext>
            </a:extLst>
          </p:cNvPr>
          <p:cNvSpPr txBox="1"/>
          <p:nvPr/>
        </p:nvSpPr>
        <p:spPr>
          <a:xfrm>
            <a:off x="0" y="620908"/>
            <a:ext cx="6872756" cy="584775"/>
          </a:xfrm>
          <a:prstGeom prst="rect">
            <a:avLst/>
          </a:prstGeom>
          <a:noFill/>
        </p:spPr>
        <p:txBody>
          <a:bodyPr wrap="square" rtlCol="0">
            <a:spAutoFit/>
          </a:bodyPr>
          <a:lstStyle>
            <a:defPPr>
              <a:defRPr lang="zh-CN"/>
            </a:defPPr>
            <a:lvl1pPr>
              <a:defRPr sz="2400">
                <a:solidFill>
                  <a:srgbClr val="0000FF"/>
                </a:solidFill>
                <a:latin typeface="黑体" panose="02010609060101010101" pitchFamily="49" charset="-122"/>
                <a:ea typeface="黑体" panose="02010609060101010101" pitchFamily="49" charset="-122"/>
              </a:defRPr>
            </a:lvl1pPr>
          </a:lstStyle>
          <a:p>
            <a:r>
              <a:rPr lang="en-US" altLang="zh-CN" sz="3200" b="1" dirty="0"/>
              <a:t>3. </a:t>
            </a:r>
            <a:r>
              <a:rPr lang="zh-CN" altLang="en-US" sz="3200" b="1" dirty="0"/>
              <a:t>“非”运算</a:t>
            </a:r>
            <a:r>
              <a:rPr lang="zh-CN" altLang="en-US" sz="3200" b="1" dirty="0" smtClean="0"/>
              <a:t>（逻辑反）（</a:t>
            </a:r>
            <a:r>
              <a:rPr lang="en-US" altLang="zh-CN" sz="3200" b="1" dirty="0" smtClean="0"/>
              <a:t>NOT</a:t>
            </a:r>
            <a:r>
              <a:rPr lang="zh-CN" altLang="en-US" sz="3200" b="1" dirty="0" smtClean="0"/>
              <a:t>）</a:t>
            </a:r>
            <a:endParaRPr lang="zh-CN" altLang="en-US" sz="3200" b="1" dirty="0"/>
          </a:p>
        </p:txBody>
      </p:sp>
      <p:grpSp>
        <p:nvGrpSpPr>
          <p:cNvPr id="5" name="组合 4">
            <a:extLst>
              <a:ext uri="{FF2B5EF4-FFF2-40B4-BE49-F238E27FC236}">
                <a16:creationId xmlns:a16="http://schemas.microsoft.com/office/drawing/2014/main" xmlns="" id="{27B94916-F519-4544-9532-3E10C95730F6}"/>
              </a:ext>
            </a:extLst>
          </p:cNvPr>
          <p:cNvGrpSpPr/>
          <p:nvPr/>
        </p:nvGrpSpPr>
        <p:grpSpPr>
          <a:xfrm>
            <a:off x="4790921" y="1461220"/>
            <a:ext cx="4004599" cy="2362474"/>
            <a:chOff x="6728265" y="1971511"/>
            <a:chExt cx="5339465" cy="2123136"/>
          </a:xfrm>
        </p:grpSpPr>
        <p:sp>
          <p:nvSpPr>
            <p:cNvPr id="123" name="Rectangle 3">
              <a:extLst>
                <a:ext uri="{FF2B5EF4-FFF2-40B4-BE49-F238E27FC236}">
                  <a16:creationId xmlns:a16="http://schemas.microsoft.com/office/drawing/2014/main" xmlns="" id="{15932729-D01A-4343-8F6B-21204B2DE71C}"/>
                </a:ext>
              </a:extLst>
            </p:cNvPr>
            <p:cNvSpPr txBox="1">
              <a:spLocks noChangeArrowheads="1"/>
            </p:cNvSpPr>
            <p:nvPr/>
          </p:nvSpPr>
          <p:spPr bwMode="auto">
            <a:xfrm>
              <a:off x="6728265" y="1971511"/>
              <a:ext cx="5339465" cy="2123136"/>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lnSpc>
                  <a:spcPct val="120000"/>
                </a:lnSpc>
                <a:spcBef>
                  <a:spcPct val="0"/>
                </a:spcBef>
                <a:spcAft>
                  <a:spcPct val="2000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0"/>
                </a:spcBef>
                <a:spcAft>
                  <a:spcPct val="20000"/>
                </a:spcAft>
                <a:buClr>
                  <a:srgbClr val="008000"/>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lnSpc>
                  <a:spcPct val="120000"/>
                </a:lnSpc>
                <a:spcBef>
                  <a:spcPct val="0"/>
                </a:spcBef>
                <a:spcAft>
                  <a:spcPct val="20000"/>
                </a:spcAft>
                <a:buClr>
                  <a:srgbClr val="FF3300"/>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0"/>
                </a:spcBef>
                <a:spcAft>
                  <a:spcPct val="20000"/>
                </a:spcAft>
                <a:buClr>
                  <a:srgbClr val="006666"/>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lnSpc>
                  <a:spcPct val="120000"/>
                </a:lnSpc>
                <a:spcBef>
                  <a:spcPct val="0"/>
                </a:spcBef>
                <a:spcAft>
                  <a:spcPct val="20000"/>
                </a:spcAft>
                <a:buClr>
                  <a:schemeClr val="accent1"/>
                </a:buClr>
                <a:buSzPct val="50000"/>
                <a:buFont typeface="Wingdings" pitchFamily="2" charset="2"/>
                <a:buChar char="n"/>
                <a:defRPr kumimoji="1" sz="2000">
                  <a:solidFill>
                    <a:schemeClr val="tx1"/>
                  </a:solidFill>
                  <a:latin typeface="+mn-lt"/>
                  <a:ea typeface="+mn-ea"/>
                </a:defRPr>
              </a:lvl9pPr>
            </a:lstStyle>
            <a:p>
              <a:pPr marL="0" lvl="1" indent="-214313" defTabSz="685800" eaLnBrk="1" hangingPunct="1">
                <a:spcBef>
                  <a:spcPct val="10000"/>
                </a:spcBef>
                <a:spcAft>
                  <a:spcPct val="10000"/>
                </a:spcAft>
                <a:defRPr/>
              </a:pPr>
              <a:r>
                <a:rPr lang="zh-CN" altLang="en-US" sz="2000" b="1" kern="0" dirty="0">
                  <a:solidFill>
                    <a:srgbClr val="000000"/>
                  </a:solidFill>
                  <a:latin typeface="Times New Roman"/>
                  <a:ea typeface="宋体"/>
                </a:rPr>
                <a:t>数学意义</a:t>
              </a:r>
            </a:p>
            <a:p>
              <a:pPr marL="162000" lvl="1" indent="0" eaLnBrk="1" hangingPunct="1">
                <a:lnSpc>
                  <a:spcPct val="110000"/>
                </a:lnSpc>
                <a:buNone/>
                <a:defRPr/>
              </a:pPr>
              <a:r>
                <a:rPr lang="zh-CN" altLang="en-US" sz="2000" b="1" kern="0" dirty="0">
                  <a:solidFill>
                    <a:srgbClr val="7030A0"/>
                  </a:solidFill>
                  <a:latin typeface="黑体" panose="02010609060101010101" pitchFamily="49" charset="-122"/>
                  <a:ea typeface="黑体" panose="02010609060101010101" pitchFamily="49" charset="-122"/>
                </a:rPr>
                <a:t>事情发生与否，仅取决于一个条件，而且是对该条件的否定，即条件具备时事情不</a:t>
              </a:r>
              <a:r>
                <a:rPr lang="zh-CN" altLang="en-US" sz="2000" b="1" kern="0" dirty="0" smtClean="0">
                  <a:solidFill>
                    <a:srgbClr val="7030A0"/>
                  </a:solidFill>
                  <a:latin typeface="黑体" panose="02010609060101010101" pitchFamily="49" charset="-122"/>
                  <a:ea typeface="黑体" panose="02010609060101010101" pitchFamily="49" charset="-122"/>
                </a:rPr>
                <a:t>发生，条件</a:t>
              </a:r>
              <a:r>
                <a:rPr lang="zh-CN" altLang="en-US" sz="2000" b="1" kern="0" dirty="0">
                  <a:solidFill>
                    <a:srgbClr val="7030A0"/>
                  </a:solidFill>
                  <a:latin typeface="黑体" panose="02010609060101010101" pitchFamily="49" charset="-122"/>
                  <a:ea typeface="黑体" panose="02010609060101010101" pitchFamily="49" charset="-122"/>
                </a:rPr>
                <a:t>不具备时事情才发生 </a:t>
              </a:r>
            </a:p>
            <a:p>
              <a:pPr marL="0" lvl="1" eaLnBrk="1" hangingPunct="1">
                <a:spcBef>
                  <a:spcPct val="10000"/>
                </a:spcBef>
                <a:spcAft>
                  <a:spcPct val="10000"/>
                </a:spcAft>
              </a:pPr>
              <a:r>
                <a:rPr lang="zh-CN" altLang="en-US" sz="2000" b="1" kern="0" dirty="0">
                  <a:solidFill>
                    <a:srgbClr val="000000"/>
                  </a:solidFill>
                  <a:latin typeface="Times New Roman"/>
                  <a:ea typeface="宋体"/>
                </a:rPr>
                <a:t>表达式  </a:t>
              </a:r>
              <a:r>
                <a:rPr lang="en-US" altLang="zh-CN" sz="2000" b="1" kern="0" dirty="0">
                  <a:solidFill>
                    <a:srgbClr val="000000"/>
                  </a:solidFill>
                  <a:latin typeface="Times New Roman"/>
                  <a:ea typeface="宋体"/>
                </a:rPr>
                <a:t>L</a:t>
              </a:r>
              <a:r>
                <a:rPr lang="zh-CN" altLang="en-US" sz="2000" b="1" kern="0" dirty="0">
                  <a:solidFill>
                    <a:srgbClr val="000000"/>
                  </a:solidFill>
                  <a:latin typeface="Times New Roman"/>
                  <a:ea typeface="宋体"/>
                </a:rPr>
                <a:t>＝</a:t>
              </a:r>
              <a:r>
                <a:rPr lang="en-US" altLang="zh-CN" sz="2000" b="1" kern="0" dirty="0">
                  <a:solidFill>
                    <a:srgbClr val="000000"/>
                  </a:solidFill>
                  <a:latin typeface="Times New Roman"/>
                  <a:ea typeface="宋体"/>
                </a:rPr>
                <a:t>A</a:t>
              </a:r>
            </a:p>
          </p:txBody>
        </p:sp>
        <p:sp>
          <p:nvSpPr>
            <p:cNvPr id="124" name="Line 4">
              <a:extLst>
                <a:ext uri="{FF2B5EF4-FFF2-40B4-BE49-F238E27FC236}">
                  <a16:creationId xmlns:a16="http://schemas.microsoft.com/office/drawing/2014/main" xmlns="" id="{AB808185-4B73-44F3-A491-7046F1AC4302}"/>
                </a:ext>
              </a:extLst>
            </p:cNvPr>
            <p:cNvSpPr>
              <a:spLocks noChangeShapeType="1"/>
            </p:cNvSpPr>
            <p:nvPr/>
          </p:nvSpPr>
          <p:spPr bwMode="auto">
            <a:xfrm>
              <a:off x="8961818" y="3702362"/>
              <a:ext cx="228600" cy="0"/>
            </a:xfrm>
            <a:prstGeom prst="line">
              <a:avLst/>
            </a:prstGeom>
            <a:noFill/>
            <a:ln w="12700"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grpSp>
      <p:grpSp>
        <p:nvGrpSpPr>
          <p:cNvPr id="4" name="组合 3">
            <a:extLst>
              <a:ext uri="{FF2B5EF4-FFF2-40B4-BE49-F238E27FC236}">
                <a16:creationId xmlns:a16="http://schemas.microsoft.com/office/drawing/2014/main" xmlns="" id="{0BEB8BAD-6018-443D-8354-DA2BC0F1DF65}"/>
              </a:ext>
            </a:extLst>
          </p:cNvPr>
          <p:cNvGrpSpPr/>
          <p:nvPr/>
        </p:nvGrpSpPr>
        <p:grpSpPr>
          <a:xfrm>
            <a:off x="1019176" y="1441825"/>
            <a:ext cx="3009900" cy="2154867"/>
            <a:chOff x="6934200" y="228600"/>
            <a:chExt cx="1981200" cy="2339366"/>
          </a:xfrm>
        </p:grpSpPr>
        <p:grpSp>
          <p:nvGrpSpPr>
            <p:cNvPr id="125" name="Group 5">
              <a:extLst>
                <a:ext uri="{FF2B5EF4-FFF2-40B4-BE49-F238E27FC236}">
                  <a16:creationId xmlns:a16="http://schemas.microsoft.com/office/drawing/2014/main" xmlns="" id="{D505617B-CFF9-4895-A038-4DC985F34007}"/>
                </a:ext>
              </a:extLst>
            </p:cNvPr>
            <p:cNvGrpSpPr>
              <a:grpSpLocks/>
            </p:cNvGrpSpPr>
            <p:nvPr/>
          </p:nvGrpSpPr>
          <p:grpSpPr bwMode="auto">
            <a:xfrm>
              <a:off x="6934200" y="228600"/>
              <a:ext cx="1981200" cy="1828800"/>
              <a:chOff x="3936" y="912"/>
              <a:chExt cx="1248" cy="1152"/>
            </a:xfrm>
          </p:grpSpPr>
          <p:graphicFrame>
            <p:nvGraphicFramePr>
              <p:cNvPr id="126" name="Object 0">
                <a:extLst>
                  <a:ext uri="{FF2B5EF4-FFF2-40B4-BE49-F238E27FC236}">
                    <a16:creationId xmlns:a16="http://schemas.microsoft.com/office/drawing/2014/main" xmlns="" id="{E40458C6-2621-4955-8574-EAF19F7B32DE}"/>
                  </a:ext>
                </a:extLst>
              </p:cNvPr>
              <p:cNvGraphicFramePr>
                <a:graphicFrameLocks noChangeAspect="1"/>
              </p:cNvGraphicFramePr>
              <p:nvPr/>
            </p:nvGraphicFramePr>
            <p:xfrm>
              <a:off x="4421" y="912"/>
              <a:ext cx="221" cy="398"/>
            </p:xfrm>
            <a:graphic>
              <a:graphicData uri="http://schemas.openxmlformats.org/presentationml/2006/ole">
                <p:oleObj spid="_x0000_s7080" name="剪辑" r:id="rId4" imgW="2478088" imgH="4460875" progId="">
                  <p:embed/>
                </p:oleObj>
              </a:graphicData>
            </a:graphic>
          </p:graphicFrame>
          <p:sp>
            <p:nvSpPr>
              <p:cNvPr id="127" name="Line 7">
                <a:extLst>
                  <a:ext uri="{FF2B5EF4-FFF2-40B4-BE49-F238E27FC236}">
                    <a16:creationId xmlns:a16="http://schemas.microsoft.com/office/drawing/2014/main" xmlns="" id="{BD0420A0-901A-4F60-9240-466681946AFD}"/>
                  </a:ext>
                </a:extLst>
              </p:cNvPr>
              <p:cNvSpPr>
                <a:spLocks noChangeShapeType="1"/>
              </p:cNvSpPr>
              <p:nvPr/>
            </p:nvSpPr>
            <p:spPr bwMode="auto">
              <a:xfrm flipH="1">
                <a:off x="3936" y="1200"/>
                <a:ext cx="528"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28" name="Line 8">
                <a:extLst>
                  <a:ext uri="{FF2B5EF4-FFF2-40B4-BE49-F238E27FC236}">
                    <a16:creationId xmlns:a16="http://schemas.microsoft.com/office/drawing/2014/main" xmlns="" id="{CBCE9EEE-A6C3-4068-B8EB-E981B058E3AB}"/>
                  </a:ext>
                </a:extLst>
              </p:cNvPr>
              <p:cNvSpPr>
                <a:spLocks noChangeShapeType="1"/>
              </p:cNvSpPr>
              <p:nvPr/>
            </p:nvSpPr>
            <p:spPr bwMode="auto">
              <a:xfrm>
                <a:off x="3936" y="1200"/>
                <a:ext cx="0" cy="432"/>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29" name="Line 9">
                <a:extLst>
                  <a:ext uri="{FF2B5EF4-FFF2-40B4-BE49-F238E27FC236}">
                    <a16:creationId xmlns:a16="http://schemas.microsoft.com/office/drawing/2014/main" xmlns="" id="{7F9B8957-C2DE-43C0-BA41-7EBD87485250}"/>
                  </a:ext>
                </a:extLst>
              </p:cNvPr>
              <p:cNvSpPr>
                <a:spLocks noChangeShapeType="1"/>
              </p:cNvSpPr>
              <p:nvPr/>
            </p:nvSpPr>
            <p:spPr bwMode="auto">
              <a:xfrm>
                <a:off x="3936" y="1632"/>
                <a:ext cx="0" cy="432"/>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30" name="Line 10">
                <a:extLst>
                  <a:ext uri="{FF2B5EF4-FFF2-40B4-BE49-F238E27FC236}">
                    <a16:creationId xmlns:a16="http://schemas.microsoft.com/office/drawing/2014/main" xmlns="" id="{35AAC467-D28C-47B6-908E-DFEA8A1EABF8}"/>
                  </a:ext>
                </a:extLst>
              </p:cNvPr>
              <p:cNvSpPr>
                <a:spLocks noChangeShapeType="1"/>
              </p:cNvSpPr>
              <p:nvPr/>
            </p:nvSpPr>
            <p:spPr bwMode="auto">
              <a:xfrm>
                <a:off x="3936" y="2064"/>
                <a:ext cx="528"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31" name="Line 11">
                <a:extLst>
                  <a:ext uri="{FF2B5EF4-FFF2-40B4-BE49-F238E27FC236}">
                    <a16:creationId xmlns:a16="http://schemas.microsoft.com/office/drawing/2014/main" xmlns="" id="{B77A414D-3F17-40E0-A79B-3DB66FE2F0AC}"/>
                  </a:ext>
                </a:extLst>
              </p:cNvPr>
              <p:cNvSpPr>
                <a:spLocks noChangeShapeType="1"/>
              </p:cNvSpPr>
              <p:nvPr/>
            </p:nvSpPr>
            <p:spPr bwMode="auto">
              <a:xfrm flipV="1">
                <a:off x="4464" y="1968"/>
                <a:ext cx="144" cy="96"/>
              </a:xfrm>
              <a:prstGeom prst="line">
                <a:avLst/>
              </a:prstGeom>
              <a:noFill/>
              <a:ln w="28575" cap="sq">
                <a:solidFill>
                  <a:srgbClr val="FF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32" name="Line 12">
                <a:extLst>
                  <a:ext uri="{FF2B5EF4-FFF2-40B4-BE49-F238E27FC236}">
                    <a16:creationId xmlns:a16="http://schemas.microsoft.com/office/drawing/2014/main" xmlns="" id="{B83A951D-88F4-4219-9162-0E70045C2252}"/>
                  </a:ext>
                </a:extLst>
              </p:cNvPr>
              <p:cNvSpPr>
                <a:spLocks noChangeShapeType="1"/>
              </p:cNvSpPr>
              <p:nvPr/>
            </p:nvSpPr>
            <p:spPr bwMode="auto">
              <a:xfrm>
                <a:off x="4608" y="2064"/>
                <a:ext cx="576"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33" name="Line 13">
                <a:extLst>
                  <a:ext uri="{FF2B5EF4-FFF2-40B4-BE49-F238E27FC236}">
                    <a16:creationId xmlns:a16="http://schemas.microsoft.com/office/drawing/2014/main" xmlns="" id="{F2E1CD55-D601-492C-8C0F-EE57FCED79D6}"/>
                  </a:ext>
                </a:extLst>
              </p:cNvPr>
              <p:cNvSpPr>
                <a:spLocks noChangeShapeType="1"/>
              </p:cNvSpPr>
              <p:nvPr/>
            </p:nvSpPr>
            <p:spPr bwMode="auto">
              <a:xfrm flipV="1">
                <a:off x="5184" y="1296"/>
                <a:ext cx="0" cy="432"/>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34" name="Line 14">
                <a:extLst>
                  <a:ext uri="{FF2B5EF4-FFF2-40B4-BE49-F238E27FC236}">
                    <a16:creationId xmlns:a16="http://schemas.microsoft.com/office/drawing/2014/main" xmlns="" id="{DD6B8887-9975-49D9-90F5-FF7AC853AAF4}"/>
                  </a:ext>
                </a:extLst>
              </p:cNvPr>
              <p:cNvSpPr>
                <a:spLocks noChangeShapeType="1"/>
              </p:cNvSpPr>
              <p:nvPr/>
            </p:nvSpPr>
            <p:spPr bwMode="auto">
              <a:xfrm>
                <a:off x="4560" y="1296"/>
                <a:ext cx="624"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35" name="Line 15">
                <a:extLst>
                  <a:ext uri="{FF2B5EF4-FFF2-40B4-BE49-F238E27FC236}">
                    <a16:creationId xmlns:a16="http://schemas.microsoft.com/office/drawing/2014/main" xmlns="" id="{45162CBA-6146-46C6-A29E-AA880B7A6270}"/>
                  </a:ext>
                </a:extLst>
              </p:cNvPr>
              <p:cNvSpPr>
                <a:spLocks noChangeShapeType="1"/>
              </p:cNvSpPr>
              <p:nvPr/>
            </p:nvSpPr>
            <p:spPr bwMode="auto">
              <a:xfrm>
                <a:off x="3936" y="1632"/>
                <a:ext cx="384"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36" name="Line 16">
                <a:extLst>
                  <a:ext uri="{FF2B5EF4-FFF2-40B4-BE49-F238E27FC236}">
                    <a16:creationId xmlns:a16="http://schemas.microsoft.com/office/drawing/2014/main" xmlns="" id="{C54D02E5-CC4D-4728-B1C3-62FEF9C4C63B}"/>
                  </a:ext>
                </a:extLst>
              </p:cNvPr>
              <p:cNvSpPr>
                <a:spLocks noChangeShapeType="1"/>
              </p:cNvSpPr>
              <p:nvPr/>
            </p:nvSpPr>
            <p:spPr bwMode="auto">
              <a:xfrm>
                <a:off x="4320" y="1536"/>
                <a:ext cx="0" cy="192"/>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37" name="Line 17">
                <a:extLst>
                  <a:ext uri="{FF2B5EF4-FFF2-40B4-BE49-F238E27FC236}">
                    <a16:creationId xmlns:a16="http://schemas.microsoft.com/office/drawing/2014/main" xmlns="" id="{FE8BC7BB-5FEB-4FD2-9AEE-B25ED5E77C98}"/>
                  </a:ext>
                </a:extLst>
              </p:cNvPr>
              <p:cNvSpPr>
                <a:spLocks noChangeShapeType="1"/>
              </p:cNvSpPr>
              <p:nvPr/>
            </p:nvSpPr>
            <p:spPr bwMode="auto">
              <a:xfrm>
                <a:off x="4368" y="1584"/>
                <a:ext cx="0" cy="96"/>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38" name="Line 18">
                <a:extLst>
                  <a:ext uri="{FF2B5EF4-FFF2-40B4-BE49-F238E27FC236}">
                    <a16:creationId xmlns:a16="http://schemas.microsoft.com/office/drawing/2014/main" xmlns="" id="{65C9C309-1147-427D-9F02-0176EFEAF60A}"/>
                  </a:ext>
                </a:extLst>
              </p:cNvPr>
              <p:cNvSpPr>
                <a:spLocks noChangeShapeType="1"/>
              </p:cNvSpPr>
              <p:nvPr/>
            </p:nvSpPr>
            <p:spPr bwMode="auto">
              <a:xfrm>
                <a:off x="4368" y="1632"/>
                <a:ext cx="240"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39" name="Rectangle 19">
                <a:extLst>
                  <a:ext uri="{FF2B5EF4-FFF2-40B4-BE49-F238E27FC236}">
                    <a16:creationId xmlns:a16="http://schemas.microsoft.com/office/drawing/2014/main" xmlns="" id="{80E43E42-071C-4E84-8162-52FA34779AD2}"/>
                  </a:ext>
                </a:extLst>
              </p:cNvPr>
              <p:cNvSpPr>
                <a:spLocks noChangeArrowheads="1"/>
              </p:cNvSpPr>
              <p:nvPr/>
            </p:nvSpPr>
            <p:spPr bwMode="auto">
              <a:xfrm>
                <a:off x="4608" y="1584"/>
                <a:ext cx="192" cy="96"/>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defTabSz="685800" fontAlgn="base">
                  <a:lnSpc>
                    <a:spcPct val="100000"/>
                  </a:lnSpc>
                  <a:spcBef>
                    <a:spcPct val="0"/>
                  </a:spcBef>
                  <a:spcAft>
                    <a:spcPct val="0"/>
                  </a:spcAft>
                  <a:buClrTx/>
                  <a:buSzTx/>
                  <a:buNone/>
                  <a:defRPr/>
                </a:pPr>
                <a:endParaRPr lang="zh-CN" altLang="en-US" sz="1800" kern="0">
                  <a:solidFill>
                    <a:srgbClr val="000000"/>
                  </a:solidFill>
                  <a:latin typeface="Tahoma" panose="020B0604030504040204" pitchFamily="34" charset="0"/>
                </a:endParaRPr>
              </a:p>
            </p:txBody>
          </p:sp>
          <p:sp>
            <p:nvSpPr>
              <p:cNvPr id="140" name="Line 20">
                <a:extLst>
                  <a:ext uri="{FF2B5EF4-FFF2-40B4-BE49-F238E27FC236}">
                    <a16:creationId xmlns:a16="http://schemas.microsoft.com/office/drawing/2014/main" xmlns="" id="{8CEE4A0E-FF76-48EA-88CD-7EC8EC17A889}"/>
                  </a:ext>
                </a:extLst>
              </p:cNvPr>
              <p:cNvSpPr>
                <a:spLocks noChangeShapeType="1"/>
              </p:cNvSpPr>
              <p:nvPr/>
            </p:nvSpPr>
            <p:spPr bwMode="auto">
              <a:xfrm flipH="1" flipV="1">
                <a:off x="5184" y="1728"/>
                <a:ext cx="0" cy="336"/>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41" name="Line 21">
                <a:extLst>
                  <a:ext uri="{FF2B5EF4-FFF2-40B4-BE49-F238E27FC236}">
                    <a16:creationId xmlns:a16="http://schemas.microsoft.com/office/drawing/2014/main" xmlns="" id="{E8F06EAF-940E-45F7-82A9-02EC7D87487F}"/>
                  </a:ext>
                </a:extLst>
              </p:cNvPr>
              <p:cNvSpPr>
                <a:spLocks noChangeShapeType="1"/>
              </p:cNvSpPr>
              <p:nvPr/>
            </p:nvSpPr>
            <p:spPr bwMode="auto">
              <a:xfrm>
                <a:off x="4800" y="1632"/>
                <a:ext cx="384"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a:lstStyle/>
              <a:p>
                <a:pPr defTabSz="685800" eaLnBrk="0" fontAlgn="base" hangingPunct="0">
                  <a:spcBef>
                    <a:spcPct val="0"/>
                  </a:spcBef>
                  <a:spcAft>
                    <a:spcPct val="0"/>
                  </a:spcAft>
                  <a:defRPr/>
                </a:pPr>
                <a:endParaRPr kumimoji="1" lang="zh-CN" altLang="en-US" kern="0">
                  <a:solidFill>
                    <a:srgbClr val="000000"/>
                  </a:solidFill>
                  <a:latin typeface="Tahoma" panose="020B0604030504040204" pitchFamily="34" charset="0"/>
                </a:endParaRPr>
              </a:p>
            </p:txBody>
          </p:sp>
          <p:sp>
            <p:nvSpPr>
              <p:cNvPr id="142" name="Text Box 22">
                <a:extLst>
                  <a:ext uri="{FF2B5EF4-FFF2-40B4-BE49-F238E27FC236}">
                    <a16:creationId xmlns:a16="http://schemas.microsoft.com/office/drawing/2014/main" xmlns="" id="{09CAF131-F14B-41D1-A33D-7E5F45ADE6AB}"/>
                  </a:ext>
                </a:extLst>
              </p:cNvPr>
              <p:cNvSpPr txBox="1">
                <a:spLocks noChangeArrowheads="1"/>
              </p:cNvSpPr>
              <p:nvPr/>
            </p:nvSpPr>
            <p:spPr bwMode="auto">
              <a:xfrm>
                <a:off x="4321" y="1696"/>
                <a:ext cx="396" cy="2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defTabSz="685800" fontAlgn="base">
                  <a:lnSpc>
                    <a:spcPct val="100000"/>
                  </a:lnSpc>
                  <a:spcBef>
                    <a:spcPct val="0"/>
                  </a:spcBef>
                  <a:spcAft>
                    <a:spcPct val="0"/>
                  </a:spcAft>
                  <a:buClrTx/>
                  <a:buSzTx/>
                  <a:buNone/>
                  <a:defRPr/>
                </a:pPr>
                <a:r>
                  <a:rPr lang="zh-CN" altLang="en-US" sz="2000" b="1" kern="0" dirty="0">
                    <a:solidFill>
                      <a:srgbClr val="000000"/>
                    </a:solidFill>
                  </a:rPr>
                  <a:t>非逻辑</a:t>
                </a:r>
              </a:p>
            </p:txBody>
          </p:sp>
        </p:grpSp>
        <p:sp>
          <p:nvSpPr>
            <p:cNvPr id="149" name="Text Box 29">
              <a:extLst>
                <a:ext uri="{FF2B5EF4-FFF2-40B4-BE49-F238E27FC236}">
                  <a16:creationId xmlns:a16="http://schemas.microsoft.com/office/drawing/2014/main" xmlns="" id="{AB278D77-61C7-4190-B959-C0FFED7BA7EB}"/>
                </a:ext>
              </a:extLst>
            </p:cNvPr>
            <p:cNvSpPr txBox="1">
              <a:spLocks noChangeArrowheads="1"/>
            </p:cNvSpPr>
            <p:nvPr/>
          </p:nvSpPr>
          <p:spPr bwMode="auto">
            <a:xfrm>
              <a:off x="7756525" y="2133599"/>
              <a:ext cx="237618" cy="434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0"/>
                </a:spcBef>
                <a:spcAft>
                  <a:spcPct val="0"/>
                </a:spcAft>
                <a:buClrTx/>
                <a:buSzTx/>
                <a:buFontTx/>
                <a:buNone/>
              </a:pPr>
              <a:r>
                <a:rPr lang="en-US" altLang="zh-CN" sz="2000" b="1" dirty="0">
                  <a:solidFill>
                    <a:srgbClr val="000000"/>
                  </a:solidFill>
                  <a:latin typeface="Tahoma" panose="020B0604030504040204" pitchFamily="34" charset="0"/>
                </a:rPr>
                <a:t>A</a:t>
              </a:r>
            </a:p>
          </p:txBody>
        </p:sp>
        <p:sp>
          <p:nvSpPr>
            <p:cNvPr id="150" name="Text Box 30">
              <a:extLst>
                <a:ext uri="{FF2B5EF4-FFF2-40B4-BE49-F238E27FC236}">
                  <a16:creationId xmlns:a16="http://schemas.microsoft.com/office/drawing/2014/main" xmlns="" id="{BE2C51EA-13BD-4932-B92F-17F54F2C6527}"/>
                </a:ext>
              </a:extLst>
            </p:cNvPr>
            <p:cNvSpPr txBox="1">
              <a:spLocks noChangeArrowheads="1"/>
            </p:cNvSpPr>
            <p:nvPr/>
          </p:nvSpPr>
          <p:spPr bwMode="auto">
            <a:xfrm>
              <a:off x="8012182" y="289579"/>
              <a:ext cx="218625" cy="4343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120000"/>
                </a:lnSpc>
                <a:spcAft>
                  <a:spcPct val="2000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Aft>
                  <a:spcPct val="20000"/>
                </a:spcAft>
                <a:buClr>
                  <a:srgbClr val="008000"/>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Aft>
                  <a:spcPct val="20000"/>
                </a:spcAft>
                <a:buClr>
                  <a:srgbClr val="FF3300"/>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Aft>
                  <a:spcPct val="20000"/>
                </a:spcAft>
                <a:buClr>
                  <a:srgbClr val="006666"/>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0"/>
                </a:spcBef>
                <a:spcAft>
                  <a:spcPct val="2000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0"/>
                </a:spcBef>
                <a:spcAft>
                  <a:spcPct val="0"/>
                </a:spcAft>
                <a:buClrTx/>
                <a:buSzTx/>
                <a:buFontTx/>
                <a:buNone/>
              </a:pPr>
              <a:r>
                <a:rPr lang="en-US" altLang="zh-CN" sz="2000" b="1" dirty="0">
                  <a:solidFill>
                    <a:srgbClr val="000000"/>
                  </a:solidFill>
                  <a:latin typeface="Tahoma" panose="020B0604030504040204" pitchFamily="34" charset="0"/>
                </a:rPr>
                <a:t>L</a:t>
              </a:r>
            </a:p>
          </p:txBody>
        </p:sp>
      </p:grpSp>
      <p:cxnSp>
        <p:nvCxnSpPr>
          <p:cNvPr id="38" name="直接连接符 37">
            <a:extLst>
              <a:ext uri="{FF2B5EF4-FFF2-40B4-BE49-F238E27FC236}">
                <a16:creationId xmlns:a16="http://schemas.microsoft.com/office/drawing/2014/main" xmlns="" id="{745F43FD-DEBB-42F5-81A3-8BE17E483A5F}"/>
              </a:ext>
            </a:extLst>
          </p:cNvPr>
          <p:cNvCxnSpPr/>
          <p:nvPr/>
        </p:nvCxnSpPr>
        <p:spPr>
          <a:xfrm>
            <a:off x="4443625" y="1233769"/>
            <a:ext cx="19050" cy="5495925"/>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422797" y="619399"/>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淘宝网chenying0907出品 6"/>
          <p:cNvSpPr txBox="1"/>
          <p:nvPr/>
        </p:nvSpPr>
        <p:spPr>
          <a:xfrm>
            <a:off x="1549721" y="4826"/>
            <a:ext cx="4677823" cy="646331"/>
          </a:xfrm>
          <a:prstGeom prst="rect">
            <a:avLst/>
          </a:prstGeom>
          <a:noFill/>
        </p:spPr>
        <p:txBody>
          <a:bodyPr wrap="square" rtlCol="0">
            <a:spAutoFit/>
          </a:bodyPr>
          <a:lstStyle/>
          <a:p>
            <a:r>
              <a:rPr lang="en-US" altLang="zh-CN" sz="3600" b="1" dirty="0" smtClean="0">
                <a:solidFill>
                  <a:schemeClr val="accent5">
                    <a:lumMod val="75000"/>
                  </a:schemeClr>
                </a:solidFill>
                <a:latin typeface="微软雅黑" pitchFamily="34" charset="-122"/>
                <a:ea typeface="微软雅黑" pitchFamily="34" charset="-122"/>
              </a:rPr>
              <a:t>2.2.1 </a:t>
            </a:r>
            <a:r>
              <a:rPr lang="zh-CN" altLang="en-US" sz="3600" b="1" dirty="0" smtClean="0">
                <a:solidFill>
                  <a:schemeClr val="accent5">
                    <a:lumMod val="75000"/>
                  </a:schemeClr>
                </a:solidFill>
                <a:latin typeface="微软雅黑" pitchFamily="34" charset="-122"/>
                <a:ea typeface="微软雅黑" pitchFamily="34" charset="-122"/>
              </a:rPr>
              <a:t>基本逻辑运算</a:t>
            </a:r>
            <a:endParaRPr lang="zh-CN" altLang="en-US" sz="3600" b="1" dirty="0">
              <a:solidFill>
                <a:schemeClr val="accent5">
                  <a:lumMod val="75000"/>
                </a:schemeClr>
              </a:solidFill>
              <a:latin typeface="微软雅黑" pitchFamily="34" charset="-122"/>
              <a:ea typeface="微软雅黑" pitchFamily="34" charset="-122"/>
            </a:endParaRPr>
          </a:p>
        </p:txBody>
      </p:sp>
      <p:pic>
        <p:nvPicPr>
          <p:cNvPr id="39" name="图片 38">
            <a:extLst>
              <a:ext uri="{FF2B5EF4-FFF2-40B4-BE49-F238E27FC236}">
                <a16:creationId xmlns:a16="http://schemas.microsoft.com/office/drawing/2014/main" xmlns="" id="{732DD48B-0048-401C-950A-66FCD0D964ED}"/>
              </a:ext>
            </a:extLst>
          </p:cNvPr>
          <p:cNvPicPr>
            <a:picLocks noChangeAspect="1"/>
          </p:cNvPicPr>
          <p:nvPr/>
        </p:nvPicPr>
        <p:blipFill>
          <a:blip r:embed="rId5" cstate="print"/>
          <a:stretch>
            <a:fillRect/>
          </a:stretch>
        </p:blipFill>
        <p:spPr>
          <a:xfrm>
            <a:off x="-12370" y="0"/>
            <a:ext cx="1435167" cy="619399"/>
          </a:xfrm>
          <a:prstGeom prst="rect">
            <a:avLst/>
          </a:prstGeom>
        </p:spPr>
      </p:pic>
      <p:sp>
        <p:nvSpPr>
          <p:cNvPr id="41" name="矩形 40">
            <a:extLst>
              <a:ext uri="{FF2B5EF4-FFF2-40B4-BE49-F238E27FC236}">
                <a16:creationId xmlns:a16="http://schemas.microsoft.com/office/drawing/2014/main" xmlns="" id="{1DAAA0F9-B5C2-485A-BF3A-2857196D5F82}"/>
              </a:ext>
            </a:extLst>
          </p:cNvPr>
          <p:cNvSpPr/>
          <p:nvPr/>
        </p:nvSpPr>
        <p:spPr>
          <a:xfrm>
            <a:off x="415441" y="3856192"/>
            <a:ext cx="1415772" cy="461665"/>
          </a:xfrm>
          <a:prstGeom prst="rect">
            <a:avLst/>
          </a:prstGeom>
        </p:spPr>
        <p:txBody>
          <a:bodyPr wrap="none">
            <a:spAutoFit/>
          </a:bodyPr>
          <a:lstStyle/>
          <a:p>
            <a:r>
              <a:rPr kumimoji="1" lang="zh-CN" altLang="en-US" sz="2400" dirty="0">
                <a:solidFill>
                  <a:srgbClr val="FF0000"/>
                </a:solidFill>
                <a:latin typeface="黑体" panose="02010609060101010101" pitchFamily="49" charset="-122"/>
                <a:ea typeface="黑体" panose="02010609060101010101" pitchFamily="49" charset="-122"/>
              </a:rPr>
              <a:t>真值表</a:t>
            </a:r>
            <a:r>
              <a:rPr kumimoji="1" lang="zh-CN" altLang="en-US" sz="2400" dirty="0">
                <a:solidFill>
                  <a:srgbClr val="FF0000"/>
                </a:solidFill>
                <a:latin typeface="宋体" panose="02010600030101010101" pitchFamily="2" charset="-122"/>
              </a:rPr>
              <a:t>：</a:t>
            </a:r>
            <a:endParaRPr lang="zh-CN" altLang="en-US" sz="2400" dirty="0">
              <a:solidFill>
                <a:srgbClr val="FF0000"/>
              </a:solidFill>
            </a:endParaRPr>
          </a:p>
        </p:txBody>
      </p:sp>
      <p:sp>
        <p:nvSpPr>
          <p:cNvPr id="14" name="Rectangle 746"/>
          <p:cNvSpPr>
            <a:spLocks noChangeArrowheads="1"/>
          </p:cNvSpPr>
          <p:nvPr/>
        </p:nvSpPr>
        <p:spPr bwMode="auto">
          <a:xfrm>
            <a:off x="3521374" y="4450905"/>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6" name="图片 15"/>
          <p:cNvPicPr>
            <a:picLocks noChangeAspect="1"/>
          </p:cNvPicPr>
          <p:nvPr/>
        </p:nvPicPr>
        <p:blipFill>
          <a:blip r:embed="rId6" cstate="print"/>
          <a:stretch>
            <a:fillRect/>
          </a:stretch>
        </p:blipFill>
        <p:spPr>
          <a:xfrm>
            <a:off x="268832" y="4623833"/>
            <a:ext cx="2045403" cy="1633926"/>
          </a:xfrm>
          <a:prstGeom prst="rect">
            <a:avLst/>
          </a:prstGeom>
        </p:spPr>
      </p:pic>
      <p:pic>
        <p:nvPicPr>
          <p:cNvPr id="18" name="图片 17"/>
          <p:cNvPicPr>
            <a:picLocks noChangeAspect="1"/>
          </p:cNvPicPr>
          <p:nvPr/>
        </p:nvPicPr>
        <p:blipFill>
          <a:blip r:embed="rId7" cstate="print"/>
          <a:stretch>
            <a:fillRect/>
          </a:stretch>
        </p:blipFill>
        <p:spPr>
          <a:xfrm>
            <a:off x="2455390" y="4637278"/>
            <a:ext cx="1894235" cy="1595338"/>
          </a:xfrm>
          <a:prstGeom prst="rect">
            <a:avLst/>
          </a:prstGeom>
        </p:spPr>
      </p:pic>
      <p:grpSp>
        <p:nvGrpSpPr>
          <p:cNvPr id="7" name="组合 6"/>
          <p:cNvGrpSpPr/>
          <p:nvPr/>
        </p:nvGrpSpPr>
        <p:grpSpPr>
          <a:xfrm>
            <a:off x="4790921" y="4112265"/>
            <a:ext cx="4004599" cy="2391906"/>
            <a:chOff x="5014140" y="4081220"/>
            <a:chExt cx="3824431" cy="2391906"/>
          </a:xfrm>
        </p:grpSpPr>
        <p:sp>
          <p:nvSpPr>
            <p:cNvPr id="42" name="Text Box 1041"/>
            <p:cNvSpPr txBox="1">
              <a:spLocks noChangeArrowheads="1"/>
            </p:cNvSpPr>
            <p:nvPr/>
          </p:nvSpPr>
          <p:spPr bwMode="auto">
            <a:xfrm>
              <a:off x="5270546" y="4595051"/>
              <a:ext cx="864122" cy="1200329"/>
            </a:xfrm>
            <a:prstGeom prst="rect">
              <a:avLst/>
            </a:prstGeom>
            <a:noFill/>
            <a:ln w="9525">
              <a:noFill/>
              <a:miter lim="800000"/>
              <a:headEnd/>
              <a:tailEnd/>
            </a:ln>
          </p:spPr>
          <p:txBody>
            <a:bodyPr wrap="square" anchor="ctr">
              <a:spAutoFit/>
            </a:bodyPr>
            <a:lstStyle/>
            <a:p>
              <a:pPr algn="ctr"/>
              <a:r>
                <a:rPr kumimoji="1" lang="zh-CN" altLang="en-US" sz="2400" b="1" dirty="0">
                  <a:latin typeface="Times New Roman" pitchFamily="18" charset="0"/>
                </a:rPr>
                <a:t>非门逻辑符号</a:t>
              </a:r>
              <a:endParaRPr kumimoji="1" lang="zh-CN" altLang="en-US" sz="4000" dirty="0">
                <a:latin typeface="Times New Roman" pitchFamily="18" charset="0"/>
              </a:endParaRPr>
            </a:p>
          </p:txBody>
        </p:sp>
        <p:sp>
          <p:nvSpPr>
            <p:cNvPr id="43" name="Rectangle 1042"/>
            <p:cNvSpPr>
              <a:spLocks noChangeArrowheads="1"/>
            </p:cNvSpPr>
            <p:nvPr/>
          </p:nvSpPr>
          <p:spPr bwMode="auto">
            <a:xfrm>
              <a:off x="5014140" y="4081220"/>
              <a:ext cx="3824431" cy="2391906"/>
            </a:xfrm>
            <a:prstGeom prst="rect">
              <a:avLst/>
            </a:prstGeom>
            <a:noFill/>
            <a:ln w="19050" cmpd="thickThin">
              <a:solidFill>
                <a:srgbClr val="170A8E"/>
              </a:solidFill>
              <a:miter lim="800000"/>
              <a:headEnd/>
              <a:tailEnd/>
            </a:ln>
          </p:spPr>
          <p:txBody>
            <a:bodyPr wrap="none" anchor="ctr"/>
            <a:lstStyle/>
            <a:p>
              <a:endParaRPr lang="zh-CN" altLang="en-US"/>
            </a:p>
          </p:txBody>
        </p:sp>
        <p:grpSp>
          <p:nvGrpSpPr>
            <p:cNvPr id="44" name="Group 1043"/>
            <p:cNvGrpSpPr>
              <a:grpSpLocks/>
            </p:cNvGrpSpPr>
            <p:nvPr/>
          </p:nvGrpSpPr>
          <p:grpSpPr bwMode="auto">
            <a:xfrm>
              <a:off x="6506305" y="4190973"/>
              <a:ext cx="2264597" cy="519864"/>
              <a:chOff x="1053" y="2790"/>
              <a:chExt cx="1356" cy="348"/>
            </a:xfrm>
          </p:grpSpPr>
          <p:grpSp>
            <p:nvGrpSpPr>
              <p:cNvPr id="61" name="Group 1044"/>
              <p:cNvGrpSpPr>
                <a:grpSpLocks/>
              </p:cNvGrpSpPr>
              <p:nvPr/>
            </p:nvGrpSpPr>
            <p:grpSpPr bwMode="auto">
              <a:xfrm>
                <a:off x="1266" y="2790"/>
                <a:ext cx="873" cy="339"/>
                <a:chOff x="1266" y="2790"/>
                <a:chExt cx="873" cy="339"/>
              </a:xfrm>
            </p:grpSpPr>
            <p:sp>
              <p:nvSpPr>
                <p:cNvPr id="64" name="Text Box 1045"/>
                <p:cNvSpPr txBox="1">
                  <a:spLocks noChangeArrowheads="1"/>
                </p:cNvSpPr>
                <p:nvPr/>
              </p:nvSpPr>
              <p:spPr bwMode="auto">
                <a:xfrm>
                  <a:off x="1536" y="2823"/>
                  <a:ext cx="270" cy="306"/>
                </a:xfrm>
                <a:prstGeom prst="rect">
                  <a:avLst/>
                </a:prstGeom>
                <a:noFill/>
                <a:ln w="28575" cap="sq">
                  <a:solidFill>
                    <a:schemeClr val="tx1"/>
                  </a:solidFill>
                  <a:miter lim="800000"/>
                  <a:headEnd type="none" w="sm" len="sm"/>
                  <a:tailEnd type="none" w="sm" len="sm"/>
                </a:ln>
              </p:spPr>
              <p:txBody>
                <a:bodyPr>
                  <a:spAutoFit/>
                </a:bodyPr>
                <a:lstStyle/>
                <a:p>
                  <a:pPr>
                    <a:spcBef>
                      <a:spcPct val="50000"/>
                    </a:spcBef>
                  </a:pPr>
                  <a:endParaRPr kumimoji="1" lang="zh-CN" altLang="zh-CN" b="1">
                    <a:solidFill>
                      <a:srgbClr val="FF0000"/>
                    </a:solidFill>
                    <a:latin typeface="Times New Roman" pitchFamily="18" charset="0"/>
                  </a:endParaRPr>
                </a:p>
              </p:txBody>
            </p:sp>
            <p:sp>
              <p:nvSpPr>
                <p:cNvPr id="65" name="Line 1046"/>
                <p:cNvSpPr>
                  <a:spLocks noChangeShapeType="1"/>
                </p:cNvSpPr>
                <p:nvPr/>
              </p:nvSpPr>
              <p:spPr bwMode="auto">
                <a:xfrm flipV="1">
                  <a:off x="1896" y="2985"/>
                  <a:ext cx="243"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6" name="Line 1047"/>
                <p:cNvSpPr>
                  <a:spLocks noChangeShapeType="1"/>
                </p:cNvSpPr>
                <p:nvPr/>
              </p:nvSpPr>
              <p:spPr bwMode="auto">
                <a:xfrm>
                  <a:off x="1266" y="2976"/>
                  <a:ext cx="270"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67" name="Text Box 1048"/>
                <p:cNvSpPr txBox="1">
                  <a:spLocks noChangeArrowheads="1"/>
                </p:cNvSpPr>
                <p:nvPr/>
              </p:nvSpPr>
              <p:spPr bwMode="auto">
                <a:xfrm>
                  <a:off x="1548" y="2790"/>
                  <a:ext cx="207" cy="250"/>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sz="2000" b="1">
                      <a:solidFill>
                        <a:srgbClr val="FF0000"/>
                      </a:solidFill>
                      <a:latin typeface="Times New Roman" pitchFamily="18" charset="0"/>
                    </a:rPr>
                    <a:t>1</a:t>
                  </a:r>
                </a:p>
              </p:txBody>
            </p:sp>
            <p:sp>
              <p:nvSpPr>
                <p:cNvPr id="68" name="Oval 1049"/>
                <p:cNvSpPr>
                  <a:spLocks noChangeArrowheads="1"/>
                </p:cNvSpPr>
                <p:nvPr/>
              </p:nvSpPr>
              <p:spPr bwMode="auto">
                <a:xfrm>
                  <a:off x="1809" y="2952"/>
                  <a:ext cx="74" cy="74"/>
                </a:xfrm>
                <a:prstGeom prst="ellipse">
                  <a:avLst/>
                </a:prstGeom>
                <a:noFill/>
                <a:ln w="28575" cap="sq">
                  <a:solidFill>
                    <a:schemeClr val="tx1"/>
                  </a:solidFill>
                  <a:round/>
                  <a:headEnd type="none" w="sm" len="sm"/>
                  <a:tailEnd type="none" w="sm" len="sm"/>
                </a:ln>
              </p:spPr>
              <p:txBody>
                <a:bodyPr wrap="none" anchor="ctr"/>
                <a:lstStyle/>
                <a:p>
                  <a:endParaRPr lang="zh-CN" altLang="en-US"/>
                </a:p>
              </p:txBody>
            </p:sp>
          </p:grpSp>
          <p:sp>
            <p:nvSpPr>
              <p:cNvPr id="62" name="Text Box 1050"/>
              <p:cNvSpPr txBox="1">
                <a:spLocks noChangeArrowheads="1"/>
              </p:cNvSpPr>
              <p:nvPr/>
            </p:nvSpPr>
            <p:spPr bwMode="auto">
              <a:xfrm>
                <a:off x="1053" y="2817"/>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63" name="Text Box 1051"/>
              <p:cNvSpPr txBox="1">
                <a:spLocks noChangeArrowheads="1"/>
              </p:cNvSpPr>
              <p:nvPr/>
            </p:nvSpPr>
            <p:spPr bwMode="auto">
              <a:xfrm>
                <a:off x="2112" y="2850"/>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grpSp>
        <p:grpSp>
          <p:nvGrpSpPr>
            <p:cNvPr id="45" name="Group 1052"/>
            <p:cNvGrpSpPr>
              <a:grpSpLocks/>
            </p:cNvGrpSpPr>
            <p:nvPr/>
          </p:nvGrpSpPr>
          <p:grpSpPr bwMode="auto">
            <a:xfrm>
              <a:off x="6506305" y="5054425"/>
              <a:ext cx="2329730" cy="470566"/>
              <a:chOff x="3903" y="2472"/>
              <a:chExt cx="1395" cy="315"/>
            </a:xfrm>
          </p:grpSpPr>
          <p:sp>
            <p:nvSpPr>
              <p:cNvPr id="54" name="Text Box 1053"/>
              <p:cNvSpPr txBox="1">
                <a:spLocks noChangeArrowheads="1"/>
              </p:cNvSpPr>
              <p:nvPr/>
            </p:nvSpPr>
            <p:spPr bwMode="auto">
              <a:xfrm>
                <a:off x="5001" y="2499"/>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sp>
            <p:nvSpPr>
              <p:cNvPr id="55" name="Text Box 1054"/>
              <p:cNvSpPr txBox="1">
                <a:spLocks noChangeArrowheads="1"/>
              </p:cNvSpPr>
              <p:nvPr/>
            </p:nvSpPr>
            <p:spPr bwMode="auto">
              <a:xfrm>
                <a:off x="3903" y="2472"/>
                <a:ext cx="297" cy="288"/>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grpSp>
            <p:nvGrpSpPr>
              <p:cNvPr id="56" name="Group 1055"/>
              <p:cNvGrpSpPr>
                <a:grpSpLocks/>
              </p:cNvGrpSpPr>
              <p:nvPr/>
            </p:nvGrpSpPr>
            <p:grpSpPr bwMode="auto">
              <a:xfrm>
                <a:off x="4119" y="2493"/>
                <a:ext cx="915" cy="270"/>
                <a:chOff x="2355" y="2421"/>
                <a:chExt cx="915" cy="270"/>
              </a:xfrm>
            </p:grpSpPr>
            <p:sp>
              <p:nvSpPr>
                <p:cNvPr id="57" name="Line 1056"/>
                <p:cNvSpPr>
                  <a:spLocks noChangeShapeType="1"/>
                </p:cNvSpPr>
                <p:nvPr/>
              </p:nvSpPr>
              <p:spPr bwMode="auto">
                <a:xfrm>
                  <a:off x="2355" y="2562"/>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8" name="AutoShape 1057"/>
                <p:cNvSpPr>
                  <a:spLocks noChangeArrowheads="1"/>
                </p:cNvSpPr>
                <p:nvPr/>
              </p:nvSpPr>
              <p:spPr bwMode="auto">
                <a:xfrm rot="-5400000">
                  <a:off x="2628" y="2412"/>
                  <a:ext cx="270" cy="288"/>
                </a:xfrm>
                <a:prstGeom prst="flowChartMerge">
                  <a:avLst/>
                </a:prstGeom>
                <a:noFill/>
                <a:ln w="28575" cap="sq">
                  <a:solidFill>
                    <a:schemeClr val="tx1"/>
                  </a:solidFill>
                  <a:miter lim="800000"/>
                  <a:headEnd type="none" w="sm" len="sm"/>
                  <a:tailEnd type="none" w="sm" len="sm"/>
                </a:ln>
              </p:spPr>
              <p:txBody>
                <a:bodyPr wrap="none" anchor="ctr"/>
                <a:lstStyle/>
                <a:p>
                  <a:endParaRPr lang="zh-CN" altLang="en-US"/>
                </a:p>
              </p:txBody>
            </p:sp>
            <p:sp>
              <p:nvSpPr>
                <p:cNvPr id="59" name="Oval 1058"/>
                <p:cNvSpPr>
                  <a:spLocks noChangeArrowheads="1"/>
                </p:cNvSpPr>
                <p:nvPr/>
              </p:nvSpPr>
              <p:spPr bwMode="auto">
                <a:xfrm>
                  <a:off x="2916" y="2520"/>
                  <a:ext cx="72" cy="72"/>
                </a:xfrm>
                <a:prstGeom prst="ellipse">
                  <a:avLst/>
                </a:prstGeom>
                <a:noFill/>
                <a:ln w="28575" cap="sq">
                  <a:solidFill>
                    <a:schemeClr val="tx1"/>
                  </a:solidFill>
                  <a:round/>
                  <a:headEnd type="none" w="sm" len="sm"/>
                  <a:tailEnd type="none" w="sm" len="sm"/>
                </a:ln>
              </p:spPr>
              <p:txBody>
                <a:bodyPr wrap="none" anchor="ctr"/>
                <a:lstStyle/>
                <a:p>
                  <a:endParaRPr lang="zh-CN" altLang="en-US"/>
                </a:p>
              </p:txBody>
            </p:sp>
            <p:sp>
              <p:nvSpPr>
                <p:cNvPr id="60" name="Line 1059"/>
                <p:cNvSpPr>
                  <a:spLocks noChangeShapeType="1"/>
                </p:cNvSpPr>
                <p:nvPr/>
              </p:nvSpPr>
              <p:spPr bwMode="auto">
                <a:xfrm>
                  <a:off x="3009" y="2568"/>
                  <a:ext cx="261"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grpSp>
          <p:nvGrpSpPr>
            <p:cNvPr id="6" name="组合 5"/>
            <p:cNvGrpSpPr/>
            <p:nvPr/>
          </p:nvGrpSpPr>
          <p:grpSpPr>
            <a:xfrm>
              <a:off x="6506305" y="5795380"/>
              <a:ext cx="2264598" cy="519864"/>
              <a:chOff x="5715892" y="5946260"/>
              <a:chExt cx="2264598" cy="519864"/>
            </a:xfrm>
          </p:grpSpPr>
          <p:grpSp>
            <p:nvGrpSpPr>
              <p:cNvPr id="46" name="Group 1060"/>
              <p:cNvGrpSpPr>
                <a:grpSpLocks/>
              </p:cNvGrpSpPr>
              <p:nvPr/>
            </p:nvGrpSpPr>
            <p:grpSpPr bwMode="auto">
              <a:xfrm>
                <a:off x="6081635" y="5946260"/>
                <a:ext cx="1447940" cy="506419"/>
                <a:chOff x="1272" y="2790"/>
                <a:chExt cx="867" cy="339"/>
              </a:xfrm>
            </p:grpSpPr>
            <p:sp>
              <p:nvSpPr>
                <p:cNvPr id="49" name="Text Box 1061"/>
                <p:cNvSpPr txBox="1">
                  <a:spLocks noChangeArrowheads="1"/>
                </p:cNvSpPr>
                <p:nvPr/>
              </p:nvSpPr>
              <p:spPr bwMode="auto">
                <a:xfrm>
                  <a:off x="1536" y="2823"/>
                  <a:ext cx="270" cy="306"/>
                </a:xfrm>
                <a:prstGeom prst="rect">
                  <a:avLst/>
                </a:prstGeom>
                <a:noFill/>
                <a:ln w="28575" cap="sq">
                  <a:solidFill>
                    <a:schemeClr val="tx1"/>
                  </a:solidFill>
                  <a:miter lim="800000"/>
                  <a:headEnd type="none" w="sm" len="sm"/>
                  <a:tailEnd type="none" w="sm" len="sm"/>
                </a:ln>
              </p:spPr>
              <p:txBody>
                <a:bodyPr>
                  <a:spAutoFit/>
                </a:bodyPr>
                <a:lstStyle/>
                <a:p>
                  <a:pPr>
                    <a:spcBef>
                      <a:spcPct val="50000"/>
                    </a:spcBef>
                  </a:pPr>
                  <a:endParaRPr kumimoji="1" lang="zh-CN" altLang="zh-CN" b="1">
                    <a:solidFill>
                      <a:srgbClr val="FF0000"/>
                    </a:solidFill>
                    <a:latin typeface="Times New Roman" pitchFamily="18" charset="0"/>
                  </a:endParaRPr>
                </a:p>
              </p:txBody>
            </p:sp>
            <p:sp>
              <p:nvSpPr>
                <p:cNvPr id="50" name="Line 1062"/>
                <p:cNvSpPr>
                  <a:spLocks noChangeShapeType="1"/>
                </p:cNvSpPr>
                <p:nvPr/>
              </p:nvSpPr>
              <p:spPr bwMode="auto">
                <a:xfrm flipV="1">
                  <a:off x="1896" y="2985"/>
                  <a:ext cx="243"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1" name="Line 1063"/>
                <p:cNvSpPr>
                  <a:spLocks noChangeShapeType="1"/>
                </p:cNvSpPr>
                <p:nvPr/>
              </p:nvSpPr>
              <p:spPr bwMode="auto">
                <a:xfrm>
                  <a:off x="1272" y="2982"/>
                  <a:ext cx="267" cy="3"/>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52" name="Text Box 1064"/>
                <p:cNvSpPr txBox="1">
                  <a:spLocks noChangeArrowheads="1"/>
                </p:cNvSpPr>
                <p:nvPr/>
              </p:nvSpPr>
              <p:spPr bwMode="auto">
                <a:xfrm>
                  <a:off x="1548" y="2790"/>
                  <a:ext cx="207" cy="250"/>
                </a:xfrm>
                <a:prstGeom prst="rect">
                  <a:avLst/>
                </a:prstGeom>
                <a:noFill/>
                <a:ln w="12700" cap="sq">
                  <a:noFill/>
                  <a:miter lim="800000"/>
                  <a:headEnd type="none" w="sm" len="sm"/>
                  <a:tailEnd type="none" w="sm" len="sm"/>
                </a:ln>
              </p:spPr>
              <p:txBody>
                <a:bodyPr>
                  <a:spAutoFit/>
                </a:bodyPr>
                <a:lstStyle/>
                <a:p>
                  <a:pPr>
                    <a:spcBef>
                      <a:spcPct val="50000"/>
                    </a:spcBef>
                  </a:pPr>
                  <a:endParaRPr kumimoji="1" lang="zh-CN" altLang="zh-CN" sz="2000" b="1">
                    <a:solidFill>
                      <a:srgbClr val="FF0000"/>
                    </a:solidFill>
                    <a:latin typeface="Times New Roman" pitchFamily="18" charset="0"/>
                  </a:endParaRPr>
                </a:p>
              </p:txBody>
            </p:sp>
            <p:sp>
              <p:nvSpPr>
                <p:cNvPr id="53" name="Oval 1065"/>
                <p:cNvSpPr>
                  <a:spLocks noChangeArrowheads="1"/>
                </p:cNvSpPr>
                <p:nvPr/>
              </p:nvSpPr>
              <p:spPr bwMode="auto">
                <a:xfrm>
                  <a:off x="1809" y="2952"/>
                  <a:ext cx="74" cy="74"/>
                </a:xfrm>
                <a:prstGeom prst="ellipse">
                  <a:avLst/>
                </a:prstGeom>
                <a:noFill/>
                <a:ln w="28575" cap="sq">
                  <a:solidFill>
                    <a:schemeClr val="tx1"/>
                  </a:solidFill>
                  <a:round/>
                  <a:headEnd type="none" w="sm" len="sm"/>
                  <a:tailEnd type="none" w="sm" len="sm"/>
                </a:ln>
              </p:spPr>
              <p:txBody>
                <a:bodyPr wrap="none" anchor="ctr"/>
                <a:lstStyle/>
                <a:p>
                  <a:endParaRPr lang="zh-CN" altLang="en-US"/>
                </a:p>
              </p:txBody>
            </p:sp>
          </p:grpSp>
          <p:sp>
            <p:nvSpPr>
              <p:cNvPr id="47" name="Text Box 1066"/>
              <p:cNvSpPr txBox="1">
                <a:spLocks noChangeArrowheads="1"/>
              </p:cNvSpPr>
              <p:nvPr/>
            </p:nvSpPr>
            <p:spPr bwMode="auto">
              <a:xfrm>
                <a:off x="5715892" y="5986595"/>
                <a:ext cx="496007" cy="430232"/>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A</a:t>
                </a:r>
              </a:p>
            </p:txBody>
          </p:sp>
          <p:sp>
            <p:nvSpPr>
              <p:cNvPr id="48" name="Text Box 1067"/>
              <p:cNvSpPr txBox="1">
                <a:spLocks noChangeArrowheads="1"/>
              </p:cNvSpPr>
              <p:nvPr/>
            </p:nvSpPr>
            <p:spPr bwMode="auto">
              <a:xfrm>
                <a:off x="7484483" y="6035892"/>
                <a:ext cx="496007" cy="430232"/>
              </a:xfrm>
              <a:prstGeom prst="rect">
                <a:avLst/>
              </a:prstGeom>
              <a:noFill/>
              <a:ln w="12700" cap="sq">
                <a:noFill/>
                <a:miter lim="800000"/>
                <a:headEnd type="none" w="sm" len="sm"/>
                <a:tailEnd type="none" w="sm" len="sm"/>
              </a:ln>
            </p:spPr>
            <p:txBody>
              <a:bodyPr>
                <a:spAutoFit/>
              </a:bodyPr>
              <a:lstStyle/>
              <a:p>
                <a:pPr>
                  <a:spcBef>
                    <a:spcPct val="50000"/>
                  </a:spcBef>
                </a:pPr>
                <a:r>
                  <a:rPr kumimoji="1" lang="en-US" altLang="zh-CN" b="1" i="1">
                    <a:solidFill>
                      <a:srgbClr val="FF0000"/>
                    </a:solidFill>
                    <a:latin typeface="Times New Roman" pitchFamily="18" charset="0"/>
                  </a:rPr>
                  <a:t>Y</a:t>
                </a:r>
              </a:p>
            </p:txBody>
          </p:sp>
        </p:grpSp>
      </p:grpSp>
    </p:spTree>
    <p:extLst>
      <p:ext uri="{BB962C8B-B14F-4D97-AF65-F5344CB8AC3E}">
        <p14:creationId xmlns:p14="http://schemas.microsoft.com/office/powerpoint/2010/main" xmlns="" val="140215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40150</TotalTime>
  <Words>2440</Words>
  <Application>Microsoft Office PowerPoint</Application>
  <PresentationFormat>全屏显示(4:3)</PresentationFormat>
  <Paragraphs>544</Paragraphs>
  <Slides>36</Slides>
  <Notes>36</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36</vt:i4>
      </vt:variant>
    </vt:vector>
  </HeadingPairs>
  <TitlesOfParts>
    <vt:vector size="41" baseType="lpstr">
      <vt:lpstr>第一PPT，www.1ppt.com</vt:lpstr>
      <vt:lpstr>剪辑</vt:lpstr>
      <vt:lpstr>位图图像</vt:lpstr>
      <vt:lpstr>公式</vt:lpstr>
      <vt:lpstr>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公开课开题报告</dc:title>
  <dc:creator>第一PPT模板网-WWW.1PPT.COM</dc:creator>
  <cp:keywords>第一PPT模板网-WWW.1PPT.COM</cp:keywords>
  <cp:lastModifiedBy>Lenovo</cp:lastModifiedBy>
  <cp:revision>1201</cp:revision>
  <dcterms:created xsi:type="dcterms:W3CDTF">2016-04-09T13:02:00Z</dcterms:created>
  <dcterms:modified xsi:type="dcterms:W3CDTF">2022-02-24T16:12:38Z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