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6" r:id="rId10"/>
    <p:sldId id="267" r:id="rId11"/>
    <p:sldId id="268" r:id="rId12"/>
    <p:sldId id="269" r:id="rId13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bg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E3DAC3"/>
    <a:srgbClr val="FF3300"/>
    <a:srgbClr val="008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7B7A6345-E1C8-4748-8133-9FE564D8F7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spcBef>
                <a:spcPct val="50000"/>
              </a:spcBef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AFF677FC-7E0F-4629-BE6E-E93378A898F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spcBef>
                <a:spcPct val="50000"/>
              </a:spcBef>
              <a:defRPr sz="1300"/>
            </a:lvl1pPr>
          </a:lstStyle>
          <a:p>
            <a:pPr>
              <a:defRPr/>
            </a:pPr>
            <a:fld id="{E802CAD7-AAD0-4CE0-89BD-248CA640F514}" type="datetimeFigureOut">
              <a:rPr lang="zh-CN" altLang="en-US"/>
              <a:pPr>
                <a:defRPr/>
              </a:pPr>
              <a:t>2022/2/17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="" xmlns:a16="http://schemas.microsoft.com/office/drawing/2014/main" id="{9DCBCAF1-99BB-4958-9EB7-C643F43BC0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="" xmlns:a16="http://schemas.microsoft.com/office/drawing/2014/main" id="{9873796E-4EA8-44A6-B783-E8351F017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E1B1FC41-19C9-456B-B5C8-7560F4379A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spcBef>
                <a:spcPct val="50000"/>
              </a:spcBef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51D1F468-F270-43D5-92D4-707BD4723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eaLnBrk="1" hangingPunct="1">
              <a:spcBef>
                <a:spcPct val="50000"/>
              </a:spcBef>
              <a:defRPr sz="1300"/>
            </a:lvl1pPr>
          </a:lstStyle>
          <a:p>
            <a:pPr>
              <a:defRPr/>
            </a:pPr>
            <a:fld id="{1DFB352C-643A-4F5A-8189-EC0CE6FFD2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="" xmlns:a16="http://schemas.microsoft.com/office/drawing/2014/main" id="{95EE4E0C-52F4-4FAB-BBEE-27253A19AC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="" xmlns:a16="http://schemas.microsoft.com/office/drawing/2014/main" id="{E3487736-391A-4A10-A16E-7D4AE582B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="" xmlns:a16="http://schemas.microsoft.com/office/drawing/2014/main" id="{27026EC9-CEA2-4742-958B-EBE97E8885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8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803275" indent="-307975">
              <a:defRPr kumimoji="1" sz="28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236663" indent="-246063">
              <a:defRPr kumimoji="1" sz="28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731963" indent="-246063">
              <a:defRPr kumimoji="1" sz="28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227263" indent="-246063">
              <a:defRPr kumimoji="1" sz="28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FD7787D-D8BC-43B5-9D96-5175DC40C801}" type="slidenum">
              <a:rPr lang="zh-CN" altLang="en-US" sz="1300" smtClean="0"/>
              <a:pPr/>
              <a:t>5</a:t>
            </a:fld>
            <a:endParaRPr lang="zh-CN" alt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="" xmlns:a16="http://schemas.microsoft.com/office/drawing/2014/main" id="{BF5DD857-6CCA-45E1-B566-13A00F275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2B0F281-D515-463D-81C4-104B469580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82E516A-C82C-4237-BA2C-D3A0580528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397F429-D5C9-4992-AF5F-CFC692C3EA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791E-D4B4-4214-921F-EB3BE61D62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5780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34E4A4AB-7A4B-4DF3-9DEB-DD29DEA5B1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="" xmlns:a16="http://schemas.microsoft.com/office/drawing/2014/main" id="{CDBB7EC9-30BB-4D7A-8C76-E0FEE11F17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="" xmlns:a16="http://schemas.microsoft.com/office/drawing/2014/main" id="{7EDC87E9-588C-4644-9BEA-D8428B2E88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38DD6-58E9-4E23-9EFC-2A8D5831E3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70303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67488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471670B4-C23A-46D5-A9F9-B328603A3D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="" xmlns:a16="http://schemas.microsoft.com/office/drawing/2014/main" id="{128D5EF1-F37D-427E-B654-502C895243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="" xmlns:a16="http://schemas.microsoft.com/office/drawing/2014/main" id="{DC7DA499-7A88-4F68-B2E4-72CA850BFB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B978B3-0580-40C6-8DBD-2EBF2E5E12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58473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EACA6844-70AD-416F-95EC-EAD9A2DB60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="" xmlns:a16="http://schemas.microsoft.com/office/drawing/2014/main" id="{18E1FFA0-4EF9-4B44-828A-41598B10D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="" xmlns:a16="http://schemas.microsoft.com/office/drawing/2014/main" id="{FEF20764-F0FB-46DA-BEEF-AAC6B48200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C9A40-4E93-4860-B883-2B2D5793C5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56153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A127AC69-39CD-4261-96DE-42097B9B4D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="" xmlns:a16="http://schemas.microsoft.com/office/drawing/2014/main" id="{8D91FB5A-A2A7-48E4-B23A-3559CFD441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="" xmlns:a16="http://schemas.microsoft.com/office/drawing/2014/main" id="{09F6BCE0-2249-4F0A-93EF-1AD3915EAC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8419E-A415-4B27-BE30-FDAB34AB32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8631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12875"/>
            <a:ext cx="3924300" cy="460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412875"/>
            <a:ext cx="3924300" cy="4606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33736E23-9416-493F-A4A8-A137B1F49D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221F9320-7738-43C3-BCE1-1BC4C05A58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="" xmlns:a16="http://schemas.microsoft.com/office/drawing/2014/main" id="{B2E541A4-BC32-4980-9CB8-2C265EF2BB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24733-66C6-4D5A-A40C-A3F44AB406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4599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181258F-9938-471F-B741-45A6B4A445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0494EC6-4AD6-4323-A707-D555E69DD7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17F4D36-E3CE-43B1-86AB-5B2D17D5EF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1978C-29A5-49B7-A333-A668824C7E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10101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="" xmlns:a16="http://schemas.microsoft.com/office/drawing/2014/main" id="{35260BCC-B714-42B8-B99C-F2BA1BC946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="" xmlns:a16="http://schemas.microsoft.com/office/drawing/2014/main" id="{9F4187C9-D3E9-4CC2-9EA4-1C283013BB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="" xmlns:a16="http://schemas.microsoft.com/office/drawing/2014/main" id="{09FB9CD3-FAF6-4141-B238-2F7C2BA275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0A8E6-1978-4509-9664-AA1084275C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16265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="" xmlns:a16="http://schemas.microsoft.com/office/drawing/2014/main" id="{3FA85378-E168-48EE-B154-F1B6FDC41F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>
            <a:extLst>
              <a:ext uri="{FF2B5EF4-FFF2-40B4-BE49-F238E27FC236}">
                <a16:creationId xmlns="" xmlns:a16="http://schemas.microsoft.com/office/drawing/2014/main" id="{F8789DF4-671F-4362-AE31-C55FED6A14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>
            <a:extLst>
              <a:ext uri="{FF2B5EF4-FFF2-40B4-BE49-F238E27FC236}">
                <a16:creationId xmlns="" xmlns:a16="http://schemas.microsoft.com/office/drawing/2014/main" id="{8FFA8823-E9B4-4224-A54C-DB48BB40FB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4E4DF-D161-488C-A233-7616646B14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5123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17B2EDC7-D132-436B-B245-20A7BE2AE0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6D2705A8-8DFB-4295-AFFF-D8A587D180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="" xmlns:a16="http://schemas.microsoft.com/office/drawing/2014/main" id="{F02D8CF0-05A4-4274-96DD-C5C017BCC8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C4CFF-32AE-40F6-A48F-E60B0B30F2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16878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0D473CE9-B2F9-41DF-96E8-D911645FA4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F5E2DC26-A331-4743-9A59-743113BEE6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="" xmlns:a16="http://schemas.microsoft.com/office/drawing/2014/main" id="{22F06721-6908-46A7-9F69-4871C6F3A7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EEF33-5977-40FD-84F2-99AEE38988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60731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="" xmlns:a16="http://schemas.microsoft.com/office/drawing/2014/main" id="{A15626B9-2F79-459F-AA6B-832244F3F3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7961313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="" xmlns:a16="http://schemas.microsoft.com/office/drawing/2014/main" id="{B8C0C3B2-A144-42C0-9BC5-9A78CB5666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412875"/>
            <a:ext cx="8001000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="" xmlns:a16="http://schemas.microsoft.com/office/drawing/2014/main" id="{55431C2D-0740-47D0-852C-AB8B0B7AF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8" y="1227138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>
            <a:extLst>
              <a:ext uri="{FF2B5EF4-FFF2-40B4-BE49-F238E27FC236}">
                <a16:creationId xmlns="" xmlns:a16="http://schemas.microsoft.com/office/drawing/2014/main" id="{8A605617-A87E-4D4D-BCAE-BD4C2955A4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0" name="Rectangle 6">
            <a:extLst>
              <a:ext uri="{FF2B5EF4-FFF2-40B4-BE49-F238E27FC236}">
                <a16:creationId xmlns="" xmlns:a16="http://schemas.microsoft.com/office/drawing/2014/main" id="{76015D11-374A-4B71-BAE4-DE1F9FFF0A9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kumimoji="0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>
            <a:extLst>
              <a:ext uri="{FF2B5EF4-FFF2-40B4-BE49-F238E27FC236}">
                <a16:creationId xmlns="" xmlns:a16="http://schemas.microsoft.com/office/drawing/2014/main" id="{B25E8945-7664-46FF-A9F4-3064D0580DA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kumimoji="0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2" name="Rectangle 8">
            <a:extLst>
              <a:ext uri="{FF2B5EF4-FFF2-40B4-BE49-F238E27FC236}">
                <a16:creationId xmlns="" xmlns:a16="http://schemas.microsoft.com/office/drawing/2014/main" id="{01CC925D-C873-449D-8B0E-42124D1A8FF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kumimoji="0"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EE7E0D1-678D-4623-8875-3199B38024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bldLvl="5">
        <p:tmplLst>
          <p:tmpl lvl="1">
            <p:tnLst>
              <p:par>
                <p:cTn presetID="22" presetClass="entr" presetSubtype="8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000"/>
                        <p:tgtEl>
                          <p:spTgt spid="1126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000"/>
                        <p:tgtEl>
                          <p:spTgt spid="1126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000"/>
                        <p:tgtEl>
                          <p:spTgt spid="1126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000"/>
                        <p:tgtEl>
                          <p:spTgt spid="1126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000"/>
                        <p:tgtEl>
                          <p:spTgt spid="1126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黑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1000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1000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1000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1000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0000"/>
        </a:spcBef>
        <a:spcAft>
          <a:spcPct val="1000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0000"/>
        </a:spcBef>
        <a:spcAft>
          <a:spcPct val="1000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0000"/>
        </a:spcBef>
        <a:spcAft>
          <a:spcPct val="1000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0000"/>
        </a:spcBef>
        <a:spcAft>
          <a:spcPct val="1000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0000"/>
        </a:spcBef>
        <a:spcAft>
          <a:spcPct val="1000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&#31532;1&#31456;.ppt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>
            <a:extLst>
              <a:ext uri="{FF2B5EF4-FFF2-40B4-BE49-F238E27FC236}">
                <a16:creationId xmlns="" xmlns:a16="http://schemas.microsoft.com/office/drawing/2014/main" id="{2EC84094-7D12-4262-9F35-34E65721D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49275"/>
            <a:ext cx="2971800" cy="954088"/>
          </a:xfrm>
          <a:prstGeom prst="rect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1000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spcAft>
                <a:spcPct val="1000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spcAft>
                <a:spcPct val="1000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spcAft>
                <a:spcPct val="1000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spcAft>
                <a:spcPct val="10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计算机专业</a:t>
            </a:r>
            <a:endParaRPr lang="en-US" altLang="zh-CN" sz="2800">
              <a:solidFill>
                <a:srgbClr val="99003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spcAft>
                <a:spcPts val="1200"/>
              </a:spcAft>
              <a:buClrTx/>
              <a:buFontTx/>
              <a:buNone/>
            </a:pPr>
            <a:r>
              <a:rPr lang="zh-CN" altLang="en-US" sz="2800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基础课程</a:t>
            </a:r>
          </a:p>
        </p:txBody>
      </p:sp>
      <p:sp>
        <p:nvSpPr>
          <p:cNvPr id="4099" name="laptop">
            <a:extLst>
              <a:ext uri="{FF2B5EF4-FFF2-40B4-BE49-F238E27FC236}">
                <a16:creationId xmlns="" xmlns:a16="http://schemas.microsoft.com/office/drawing/2014/main" id="{BE6F535D-C982-46CF-84BD-08FBF9234D9A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159000" y="1547813"/>
            <a:ext cx="6705600" cy="466725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0 h 21600"/>
              <a:gd name="T6" fmla="*/ 2147483646 w 21600"/>
              <a:gd name="T7" fmla="*/ 2147483646 h 21600"/>
              <a:gd name="T8" fmla="*/ 2147483646 w 21600"/>
              <a:gd name="T9" fmla="*/ 0 h 21600"/>
              <a:gd name="T10" fmla="*/ 2147483646 w 21600"/>
              <a:gd name="T11" fmla="*/ 2147483646 h 21600"/>
              <a:gd name="T12" fmla="*/ 0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3E3E3E"/>
              </a:gs>
            </a:gsLst>
            <a:lin ang="5400000" scaled="1"/>
          </a:gradFill>
          <a:ln w="44450">
            <a:solidFill>
              <a:srgbClr val="333399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spcAft>
                <a:spcPct val="1000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spcAft>
                <a:spcPct val="1000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spcAft>
                <a:spcPct val="1000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spcAft>
                <a:spcPct val="1000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spcAft>
                <a:spcPct val="10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1600">
                <a:solidFill>
                  <a:srgbClr val="333399"/>
                </a:solidFill>
                <a:latin typeface="宋体" panose="02010600030101010101" pitchFamily="2" charset="-122"/>
              </a:rPr>
              <a:t> </a:t>
            </a:r>
            <a:endParaRPr lang="en-US" altLang="zh-CN" sz="18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100" name="Text Box 14">
            <a:extLst>
              <a:ext uri="{FF2B5EF4-FFF2-40B4-BE49-F238E27FC236}">
                <a16:creationId xmlns="" xmlns:a16="http://schemas.microsoft.com/office/drawing/2014/main" id="{3EB7E93C-268C-4DC8-874B-76FD1F6E7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6650" y="1838325"/>
            <a:ext cx="39624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444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1000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spcAft>
                <a:spcPct val="1000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spcAft>
                <a:spcPct val="1000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spcAft>
                <a:spcPct val="1000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spcAft>
                <a:spcPct val="10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10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480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lang="zh-CN" altLang="en-US" sz="5400">
                <a:solidFill>
                  <a:srgbClr val="9900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数字逻辑  与数字电路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>
                <a:solidFill>
                  <a:srgbClr val="9900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（必修课）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="" xmlns:a16="http://schemas.microsoft.com/office/drawing/2014/main" id="{D27CFA9D-99E4-4FC8-9610-1EA7B56D0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zh-CN" altLang="en-US">
                <a:solidFill>
                  <a:schemeClr val="accent2"/>
                </a:solidFill>
              </a:rPr>
              <a:t>如何学好数字逻辑？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="" xmlns:a16="http://schemas.microsoft.com/office/drawing/2014/main" id="{7A2A57BD-CC65-4F81-8291-A2EE106AC5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8325" y="1450975"/>
            <a:ext cx="8001000" cy="4789488"/>
          </a:xfrm>
        </p:spPr>
        <p:txBody>
          <a:bodyPr/>
          <a:lstStyle/>
          <a:p>
            <a:pPr eaLnBrk="1" hangingPunct="1"/>
            <a:r>
              <a:rPr kumimoji="1" lang="zh-CN" altLang="en-US" b="1"/>
              <a:t>培养自学能力</a:t>
            </a:r>
          </a:p>
          <a:p>
            <a:pPr lvl="1" eaLnBrk="1" hangingPunct="1"/>
            <a:r>
              <a:rPr kumimoji="1" lang="zh-CN" altLang="en-US" b="1">
                <a:solidFill>
                  <a:srgbClr val="FA2B08"/>
                </a:solidFill>
              </a:rPr>
              <a:t>积极参与学习讨论：</a:t>
            </a:r>
            <a:r>
              <a:rPr kumimoji="1" lang="zh-CN" altLang="en-US"/>
              <a:t>通过学习讨论，营造一个各抒己见、取长补短、互教互学、共同提高的学习环境，使之真正达到集思广益的效果。</a:t>
            </a:r>
          </a:p>
          <a:p>
            <a:pPr lvl="1" eaLnBrk="1" hangingPunct="1"/>
            <a:r>
              <a:rPr kumimoji="1" lang="zh-CN" altLang="en-US" b="1">
                <a:solidFill>
                  <a:srgbClr val="FA2B08"/>
                </a:solidFill>
              </a:rPr>
              <a:t>广泛阅读，拓宽知识面：</a:t>
            </a:r>
            <a:r>
              <a:rPr kumimoji="1" lang="zh-CN" altLang="en-US"/>
              <a:t>通过阅读相关的参考书籍，不仅能加深对所学知识的理解，而且能拓宽知识面。有利于从更广度和深度加强对课程的理解。</a:t>
            </a:r>
          </a:p>
          <a:p>
            <a:pPr lvl="1" eaLnBrk="1" hangingPunct="1"/>
            <a:endParaRPr kumimoji="1"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="" xmlns:a16="http://schemas.microsoft.com/office/drawing/2014/main" id="{7FC1A9FB-8F04-4C69-97CE-ABCB6CD03C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zh-CN" altLang="en-US">
                <a:solidFill>
                  <a:schemeClr val="accent2"/>
                </a:solidFill>
              </a:rPr>
              <a:t>如何学好数字逻辑？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="" xmlns:a16="http://schemas.microsoft.com/office/drawing/2014/main" id="{D7AC1B15-9BE0-45E2-B020-316FAA74B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516063"/>
            <a:ext cx="8001000" cy="4032250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b="1" dirty="0"/>
              <a:t>注重理论联系实际</a:t>
            </a:r>
          </a:p>
          <a:p>
            <a:pPr lvl="1" eaLnBrk="1" hangingPunct="1">
              <a:defRPr/>
            </a:pPr>
            <a:r>
              <a:rPr kumimoji="1" lang="zh-CN" altLang="en-US" b="1" dirty="0">
                <a:solidFill>
                  <a:srgbClr val="FA2B08"/>
                </a:solidFill>
              </a:rPr>
              <a:t>将书本知识与工程实际统一：</a:t>
            </a:r>
            <a:r>
              <a:rPr kumimoji="1" lang="zh-CN" altLang="en-US" dirty="0"/>
              <a:t>学习中注意书本知识与工程应用存在的差别，将理论与实际统一。</a:t>
            </a:r>
          </a:p>
          <a:p>
            <a:pPr lvl="1" eaLnBrk="1" hangingPunct="1">
              <a:defRPr/>
            </a:pPr>
            <a:r>
              <a:rPr kumimoji="1" lang="zh-CN" altLang="en-US" b="1" dirty="0">
                <a:solidFill>
                  <a:srgbClr val="FA2B08"/>
                </a:solidFill>
              </a:rPr>
              <a:t>将理论知识与实际应用结合：</a:t>
            </a:r>
            <a:r>
              <a:rPr kumimoji="1" lang="zh-CN" altLang="en-US" dirty="0"/>
              <a:t>学习的目的是应用。因此，应从社会需求出发，将所学知识用于解决实际问题。</a:t>
            </a:r>
          </a:p>
          <a:p>
            <a:pPr marL="471487" lvl="1" indent="0" eaLnBrk="1" hangingPunct="1">
              <a:buFont typeface="Wingdings" panose="05000000000000000000" pitchFamily="2" charset="2"/>
              <a:buNone/>
              <a:defRPr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="" xmlns:a16="http://schemas.microsoft.com/office/drawing/2014/main" id="{7FC1A9FB-8F04-4C69-97CE-ABCB6CD03C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zh-CN" altLang="en-US" dirty="0">
                <a:solidFill>
                  <a:schemeClr val="accent2"/>
                </a:solidFill>
              </a:rPr>
              <a:t>理论课成绩评定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="" xmlns:a16="http://schemas.microsoft.com/office/drawing/2014/main" id="{D7AC1B15-9BE0-45E2-B020-316FAA74B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516063"/>
            <a:ext cx="8001000" cy="40322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kumimoji="1" lang="zh-CN" altLang="en-US" b="1" dirty="0"/>
              <a:t>期末考试        </a:t>
            </a:r>
            <a:r>
              <a:rPr kumimoji="1" lang="en-US" altLang="zh-CN" b="1" dirty="0"/>
              <a:t>70%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zh-CN" altLang="en-US" b="1" dirty="0"/>
              <a:t>平时成绩        </a:t>
            </a:r>
            <a:r>
              <a:rPr kumimoji="1" lang="en-US" altLang="zh-CN" b="1" dirty="0"/>
              <a:t>30%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kumimoji="1" lang="zh-CN" altLang="en-US" b="1" smtClean="0"/>
              <a:t>作业         </a:t>
            </a:r>
            <a:r>
              <a:rPr kumimoji="1" lang="en-US" altLang="zh-CN" b="1" dirty="0"/>
              <a:t>10%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kumimoji="1" lang="zh-CN" altLang="en-US" b="1" dirty="0" smtClean="0"/>
              <a:t>实验         </a:t>
            </a:r>
            <a:r>
              <a:rPr kumimoji="1" lang="en-US" altLang="zh-CN" b="1" dirty="0"/>
              <a:t>10%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kumimoji="1" lang="zh-CN" altLang="en-US" b="1" dirty="0" smtClean="0"/>
              <a:t>课堂测验   </a:t>
            </a:r>
            <a:r>
              <a:rPr kumimoji="1" lang="en-US" altLang="zh-CN" b="1" dirty="0"/>
              <a:t>10%</a:t>
            </a:r>
          </a:p>
          <a:p>
            <a:pPr marL="471487" lvl="1" indent="0" eaLnBrk="1" hangingPunct="1">
              <a:buFont typeface="Wingdings" panose="05000000000000000000" pitchFamily="2" charset="2"/>
              <a:buNone/>
              <a:defRPr/>
            </a:pPr>
            <a:endParaRPr kumimoji="1" lang="zh-CN" altLang="en-US" dirty="0"/>
          </a:p>
        </p:txBody>
      </p:sp>
      <p:sp>
        <p:nvSpPr>
          <p:cNvPr id="4" name="箭头: 虚尾 3">
            <a:hlinkClick r:id="rId2" action="ppaction://hlinkpres?slideindex=1&amp;slidetitle="/>
            <a:extLst>
              <a:ext uri="{FF2B5EF4-FFF2-40B4-BE49-F238E27FC236}">
                <a16:creationId xmlns="" xmlns:a16="http://schemas.microsoft.com/office/drawing/2014/main" id="{92818D89-704F-4BAE-8D20-C6F72887DC91}"/>
              </a:ext>
            </a:extLst>
          </p:cNvPr>
          <p:cNvSpPr/>
          <p:nvPr/>
        </p:nvSpPr>
        <p:spPr bwMode="auto">
          <a:xfrm>
            <a:off x="6337300" y="5106988"/>
            <a:ext cx="2255838" cy="1039812"/>
          </a:xfrm>
          <a:prstGeom prst="stripedRightArrow">
            <a:avLst/>
          </a:prstGeom>
          <a:gradFill rotWithShape="0">
            <a:gsLst>
              <a:gs pos="0">
                <a:srgbClr val="0066FF">
                  <a:gamma/>
                  <a:shade val="46275"/>
                  <a:invGamma/>
                </a:srgbClr>
              </a:gs>
              <a:gs pos="50000">
                <a:srgbClr val="0066FF"/>
              </a:gs>
              <a:gs pos="100000">
                <a:srgbClr val="0066FF">
                  <a:gamma/>
                  <a:shade val="46275"/>
                  <a:invGamma/>
                </a:srgbClr>
              </a:gs>
            </a:gsLst>
            <a:lin ang="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/>
              <a:t>下一章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="" xmlns:a16="http://schemas.microsoft.com/office/drawing/2014/main" id="{A066EBD0-E173-4D93-A126-F8DBC1EA85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4363" y="620713"/>
            <a:ext cx="7813675" cy="450850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3400" b="0">
                <a:solidFill>
                  <a:srgbClr val="C80026"/>
                </a:solidFill>
              </a:rPr>
              <a:t>课程性质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="" xmlns:a16="http://schemas.microsoft.com/office/drawing/2014/main" id="{64FB0948-B497-4E9C-B10E-DE2E9AA2E7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4700" y="1647825"/>
            <a:ext cx="7883525" cy="4216400"/>
          </a:xfrm>
        </p:spPr>
        <p:txBody>
          <a:bodyPr/>
          <a:lstStyle/>
          <a:p>
            <a:pPr eaLnBrk="1" hangingPunct="1"/>
            <a:r>
              <a:rPr kumimoji="1" lang="en-US" altLang="zh-CN" sz="2800">
                <a:latin typeface="Arial" panose="020B0604020202020204" pitchFamily="34" charset="0"/>
              </a:rPr>
              <a:t>“</a:t>
            </a:r>
            <a:r>
              <a:rPr kumimoji="1" lang="zh-CN" altLang="en-US" sz="2800"/>
              <a:t>数字逻辑与数字电路</a:t>
            </a:r>
            <a:r>
              <a:rPr kumimoji="1" lang="zh-CN" altLang="en-US" sz="2800">
                <a:latin typeface="Arial" panose="020B0604020202020204" pitchFamily="34" charset="0"/>
              </a:rPr>
              <a:t>”</a:t>
            </a:r>
            <a:r>
              <a:rPr kumimoji="1" lang="zh-CN" altLang="en-US" sz="2800"/>
              <a:t>是计算机各专业必修的一门重要技术基础课。</a:t>
            </a:r>
          </a:p>
          <a:p>
            <a:pPr eaLnBrk="1" hangingPunct="1"/>
            <a:r>
              <a:rPr kumimoji="1" lang="zh-CN" altLang="en-US" sz="2800"/>
              <a:t>该课程在介绍有关数字系统基本知识、基本理论、及常用数字集成电路的基础上，重点讨论数字逻辑电路分析与设计的基本方法。</a:t>
            </a:r>
          </a:p>
          <a:p>
            <a:pPr lvl="1" eaLnBrk="1" hangingPunct="1"/>
            <a:r>
              <a:rPr kumimoji="1" lang="zh-CN" altLang="en-US" sz="2800" b="1">
                <a:solidFill>
                  <a:schemeClr val="hlink"/>
                </a:solidFill>
              </a:rPr>
              <a:t>从计算机的层次结构上讲， </a:t>
            </a:r>
            <a:r>
              <a:rPr kumimoji="1" lang="zh-CN" altLang="en-US" sz="2800" b="1">
                <a:solidFill>
                  <a:schemeClr val="hlink"/>
                </a:solidFill>
                <a:latin typeface="Arial" panose="020B0604020202020204" pitchFamily="34" charset="0"/>
              </a:rPr>
              <a:t>“</a:t>
            </a:r>
            <a:r>
              <a:rPr kumimoji="1" lang="zh-CN" altLang="en-US" sz="2800" b="1">
                <a:solidFill>
                  <a:schemeClr val="hlink"/>
                </a:solidFill>
              </a:rPr>
              <a:t>数字逻辑</a:t>
            </a:r>
            <a:r>
              <a:rPr kumimoji="1" lang="zh-CN" altLang="en-US" sz="2800" b="1">
                <a:solidFill>
                  <a:schemeClr val="hlink"/>
                </a:solidFill>
                <a:latin typeface="Arial" panose="020B0604020202020204" pitchFamily="34" charset="0"/>
              </a:rPr>
              <a:t>”</a:t>
            </a:r>
            <a:r>
              <a:rPr kumimoji="1" lang="zh-CN" altLang="en-US" sz="2800" b="1">
                <a:solidFill>
                  <a:schemeClr val="hlink"/>
                </a:solidFill>
              </a:rPr>
              <a:t>是深入了解计算机</a:t>
            </a:r>
            <a:r>
              <a:rPr kumimoji="1" lang="zh-CN" altLang="en-US" sz="2800" b="1">
                <a:solidFill>
                  <a:schemeClr val="hlink"/>
                </a:solidFill>
                <a:latin typeface="Arial" panose="020B0604020202020204" pitchFamily="34" charset="0"/>
              </a:rPr>
              <a:t>“</a:t>
            </a:r>
            <a:r>
              <a:rPr kumimoji="1" lang="zh-CN" altLang="en-US" sz="2800" b="1">
                <a:solidFill>
                  <a:schemeClr val="hlink"/>
                </a:solidFill>
              </a:rPr>
              <a:t>内核</a:t>
            </a:r>
            <a:r>
              <a:rPr kumimoji="1" lang="zh-CN" altLang="en-US" sz="2800" b="1">
                <a:solidFill>
                  <a:schemeClr val="hlink"/>
                </a:solidFill>
                <a:latin typeface="Arial" panose="020B0604020202020204" pitchFamily="34" charset="0"/>
              </a:rPr>
              <a:t>”</a:t>
            </a:r>
            <a:r>
              <a:rPr kumimoji="1" lang="zh-CN" altLang="en-US" sz="2800" b="1">
                <a:solidFill>
                  <a:schemeClr val="hlink"/>
                </a:solidFill>
              </a:rPr>
              <a:t> 的一门最关键的基础课程。</a:t>
            </a:r>
            <a:r>
              <a:rPr kumimoji="1" lang="zh-CN" altLang="en-US" sz="2800">
                <a:solidFill>
                  <a:schemeClr val="hlink"/>
                </a:solidFill>
              </a:rPr>
              <a:t/>
            </a:r>
            <a:br>
              <a:rPr kumimoji="1" lang="zh-CN" altLang="en-US" sz="2800">
                <a:solidFill>
                  <a:schemeClr val="hlink"/>
                </a:solidFill>
              </a:rPr>
            </a:br>
            <a:endParaRPr kumimoji="1" lang="zh-CN" altLang="en-US" sz="280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="" xmlns:a16="http://schemas.microsoft.com/office/drawing/2014/main" id="{6E5D73D6-5383-4EC6-86B6-82E6AACBA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zh-CN" altLang="en-US" b="0">
                <a:solidFill>
                  <a:srgbClr val="C80026"/>
                </a:solidFill>
              </a:rPr>
              <a:t>教学目标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="" xmlns:a16="http://schemas.microsoft.com/office/drawing/2014/main" id="{69A8C5E2-EE8E-48FC-A66D-B200B7FD9D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6913" y="1371600"/>
            <a:ext cx="8001000" cy="4697413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en-US" sz="2800" b="1" dirty="0">
                <a:solidFill>
                  <a:schemeClr val="hlink"/>
                </a:solidFill>
              </a:rPr>
              <a:t>      通过本课程的学习，要求学生掌握对数字逻辑电路进行分析、设计和开发的基本技能。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kumimoji="1" lang="zh-CN" altLang="en-US" sz="2800" dirty="0"/>
              <a:t>掌握数字逻辑电路分析与设计的基本知识与理论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kumimoji="1" lang="zh-CN" altLang="en-US" sz="2800" dirty="0"/>
              <a:t>能熟练地运用基本知识和理论对各类电路进行分析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kumimoji="1" lang="zh-CN" altLang="en-US" sz="2800" dirty="0"/>
              <a:t>掌握硬件描述语言</a:t>
            </a:r>
            <a:r>
              <a:rPr kumimoji="1" lang="en-US" altLang="zh-CN" sz="2800" dirty="0"/>
              <a:t>Verilog</a:t>
            </a:r>
            <a:r>
              <a:rPr kumimoji="1" lang="zh-CN" altLang="en-US" sz="2800" dirty="0"/>
              <a:t>，能根据要求设计数字逻辑功能部件和简单数字系统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="" xmlns:a16="http://schemas.microsoft.com/office/drawing/2014/main" id="{4C7A4EF9-261C-4D05-B778-ED8C756E17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zh-CN" altLang="en-US">
                <a:solidFill>
                  <a:schemeClr val="accent2"/>
                </a:solidFill>
              </a:rPr>
              <a:t>教学安排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="" xmlns:a16="http://schemas.microsoft.com/office/drawing/2014/main" id="{796F3306-77CD-4069-AE31-EE0FEAFF78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1477963"/>
            <a:ext cx="7726362" cy="4516437"/>
          </a:xfrm>
        </p:spPr>
        <p:txBody>
          <a:bodyPr/>
          <a:lstStyle/>
          <a:p>
            <a:pPr eaLnBrk="1" hangingPunct="1"/>
            <a:r>
              <a:rPr kumimoji="1" lang="zh-CN" altLang="en-US" b="1" dirty="0">
                <a:latin typeface="Times New Roman" panose="02020603050405020304" pitchFamily="18" charset="0"/>
              </a:rPr>
              <a:t>总学时数</a:t>
            </a:r>
          </a:p>
          <a:p>
            <a:pPr lvl="1" eaLnBrk="1" hangingPunct="1"/>
            <a:r>
              <a:rPr kumimoji="1" lang="en-US" altLang="zh-CN" b="1" dirty="0">
                <a:latin typeface="Times New Roman" panose="02020603050405020304" pitchFamily="18" charset="0"/>
              </a:rPr>
              <a:t>52</a:t>
            </a:r>
            <a:r>
              <a:rPr kumimoji="1" lang="zh-CN" altLang="en-US" dirty="0">
                <a:latin typeface="Times New Roman" panose="02020603050405020304" pitchFamily="18" charset="0"/>
              </a:rPr>
              <a:t>学时（教学</a:t>
            </a:r>
            <a:r>
              <a:rPr kumimoji="1" lang="en-US" altLang="zh-CN" dirty="0">
                <a:latin typeface="Times New Roman" panose="02020603050405020304" pitchFamily="18" charset="0"/>
              </a:rPr>
              <a:t>40</a:t>
            </a:r>
            <a:r>
              <a:rPr kumimoji="1" lang="zh-CN" altLang="en-US" dirty="0">
                <a:latin typeface="Times New Roman" panose="02020603050405020304" pitchFamily="18" charset="0"/>
              </a:rPr>
              <a:t>学时，实验</a:t>
            </a:r>
            <a:r>
              <a:rPr kumimoji="1" lang="en-US" altLang="zh-CN" dirty="0">
                <a:latin typeface="Times New Roman" panose="02020603050405020304" pitchFamily="18" charset="0"/>
              </a:rPr>
              <a:t>12</a:t>
            </a:r>
            <a:r>
              <a:rPr kumimoji="1" lang="zh-CN" altLang="en-US" dirty="0">
                <a:latin typeface="Times New Roman" panose="02020603050405020304" pitchFamily="18" charset="0"/>
              </a:rPr>
              <a:t>学时）</a:t>
            </a:r>
          </a:p>
          <a:p>
            <a:pPr eaLnBrk="1" hangingPunct="1"/>
            <a:r>
              <a:rPr kumimoji="1" lang="zh-CN" altLang="en-US" b="1" dirty="0">
                <a:latin typeface="Times New Roman" panose="02020603050405020304" pitchFamily="18" charset="0"/>
              </a:rPr>
              <a:t>教学内容　</a:t>
            </a:r>
          </a:p>
          <a:p>
            <a:pPr lvl="1" eaLnBrk="1" hangingPunct="1"/>
            <a:r>
              <a:rPr kumimoji="1" lang="zh-CN" altLang="en-US" dirty="0">
                <a:latin typeface="Times New Roman" panose="02020603050405020304" pitchFamily="18" charset="0"/>
              </a:rPr>
              <a:t>数字系统基础知识、逻辑代数；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kumimoji="1" lang="en-US" altLang="zh-CN" dirty="0" err="1">
                <a:latin typeface="Times New Roman" panose="02020603050405020304" pitchFamily="18" charset="0"/>
              </a:rPr>
              <a:t>Verilog</a:t>
            </a:r>
            <a:r>
              <a:rPr kumimoji="1" lang="en-US" altLang="zh-CN" dirty="0">
                <a:latin typeface="Times New Roman" panose="02020603050405020304" pitchFamily="18" charset="0"/>
              </a:rPr>
              <a:t> HDL</a:t>
            </a:r>
            <a:r>
              <a:rPr kumimoji="1" lang="zh-CN" altLang="en-US" dirty="0">
                <a:latin typeface="Times New Roman" panose="02020603050405020304" pitchFamily="18" charset="0"/>
              </a:rPr>
              <a:t>基本语法</a:t>
            </a:r>
          </a:p>
          <a:p>
            <a:pPr lvl="1" eaLnBrk="1" hangingPunct="1"/>
            <a:r>
              <a:rPr kumimoji="1" lang="zh-CN" altLang="en-US" dirty="0">
                <a:latin typeface="Times New Roman" panose="02020603050405020304" pitchFamily="18" charset="0"/>
              </a:rPr>
              <a:t>组合逻辑电路、时序逻辑电路的分析与设计；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kumimoji="1" lang="zh-CN" altLang="en-US" dirty="0">
                <a:latin typeface="Times New Roman" panose="02020603050405020304" pitchFamily="18" charset="0"/>
              </a:rPr>
              <a:t>可编程逻辑器件及其编程技术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kumimoji="1" lang="zh-CN" altLang="en-US" dirty="0">
                <a:latin typeface="Times New Roman" panose="02020603050405020304" pitchFamily="18" charset="0"/>
              </a:rPr>
              <a:t>中规模集成电路的</a:t>
            </a:r>
            <a:r>
              <a:rPr kumimoji="1" lang="en-US" altLang="zh-CN" dirty="0" err="1" smtClean="0">
                <a:latin typeface="Times New Roman" panose="02020603050405020304" pitchFamily="18" charset="0"/>
              </a:rPr>
              <a:t>Verilog</a:t>
            </a:r>
            <a:r>
              <a:rPr kumimoji="1" lang="en-US" altLang="zh-CN" dirty="0" smtClean="0">
                <a:latin typeface="Times New Roman" panose="02020603050405020304" pitchFamily="18" charset="0"/>
              </a:rPr>
              <a:t>  HDL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设计</a:t>
            </a:r>
            <a:r>
              <a:rPr kumimoji="1" lang="zh-CN" altLang="en-US" dirty="0">
                <a:latin typeface="Times New Roman" panose="02020603050405020304" pitchFamily="18" charset="0"/>
              </a:rPr>
              <a:t>实例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="" xmlns:a16="http://schemas.microsoft.com/office/drawing/2014/main" id="{FEFDFE32-F8D0-4237-9E03-49440B0623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zh-CN" altLang="en-US">
                <a:solidFill>
                  <a:schemeClr val="accent2"/>
                </a:solidFill>
              </a:rPr>
              <a:t>教学安排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="" xmlns:a16="http://schemas.microsoft.com/office/drawing/2014/main" id="{8806C51D-C5F8-46FF-A170-FFF2A4ECA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4326" y="1479894"/>
            <a:ext cx="7726362" cy="4710842"/>
          </a:xfrm>
        </p:spPr>
        <p:txBody>
          <a:bodyPr/>
          <a:lstStyle/>
          <a:p>
            <a:pPr eaLnBrk="1" hangingPunct="1"/>
            <a:r>
              <a:rPr kumimoji="1" lang="zh-CN" altLang="en-US" b="1" dirty="0">
                <a:latin typeface="Times New Roman" panose="02020603050405020304" pitchFamily="18" charset="0"/>
              </a:rPr>
              <a:t>教材</a:t>
            </a:r>
          </a:p>
          <a:p>
            <a:pPr lvl="1" eaLnBrk="1" hangingPunct="1"/>
            <a:r>
              <a:rPr kumimoji="1" lang="en-US" altLang="zh-CN" b="1" dirty="0">
                <a:latin typeface="Times New Roman" panose="02020603050405020304" pitchFamily="18" charset="0"/>
              </a:rPr>
              <a:t>《</a:t>
            </a:r>
            <a:r>
              <a:rPr kumimoji="1" lang="zh-CN" altLang="en-US" b="1" i="1" dirty="0">
                <a:latin typeface="Times New Roman" panose="02020603050405020304" pitchFamily="18" charset="0"/>
              </a:rPr>
              <a:t>数字电路设计及</a:t>
            </a:r>
            <a:r>
              <a:rPr kumimoji="1" lang="en-US" altLang="zh-CN" b="1" i="1" dirty="0" err="1">
                <a:latin typeface="Times New Roman" panose="02020603050405020304" pitchFamily="18" charset="0"/>
              </a:rPr>
              <a:t>Verilog</a:t>
            </a:r>
            <a:r>
              <a:rPr kumimoji="1" lang="en-US" altLang="zh-CN" b="1" i="1" dirty="0">
                <a:latin typeface="Times New Roman" panose="02020603050405020304" pitchFamily="18" charset="0"/>
              </a:rPr>
              <a:t> HDL</a:t>
            </a:r>
            <a:r>
              <a:rPr kumimoji="1" lang="zh-CN" altLang="en-US" b="1" i="1" dirty="0">
                <a:latin typeface="Times New Roman" panose="02020603050405020304" pitchFamily="18" charset="0"/>
              </a:rPr>
              <a:t>实现</a:t>
            </a:r>
            <a:r>
              <a:rPr kumimoji="1" lang="en-US" altLang="zh-CN" b="1" dirty="0">
                <a:latin typeface="Times New Roman" panose="02020603050405020304" pitchFamily="18" charset="0"/>
              </a:rPr>
              <a:t>》</a:t>
            </a:r>
            <a:endParaRPr kumimoji="1" lang="zh-CN" altLang="en-US" b="1" dirty="0"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kumimoji="1" lang="zh-CN" altLang="en-US" sz="2200" b="1" dirty="0" smtClean="0">
                <a:latin typeface="Times New Roman" panose="02020603050405020304" pitchFamily="18" charset="0"/>
              </a:rPr>
              <a:t>康磊 </a:t>
            </a:r>
            <a:r>
              <a:rPr kumimoji="1" lang="zh-CN" altLang="en-US" sz="2200" b="1" dirty="0">
                <a:latin typeface="Times New Roman" panose="02020603050405020304" pitchFamily="18" charset="0"/>
              </a:rPr>
              <a:t>等，西安电子科技大学出版社，</a:t>
            </a:r>
            <a:r>
              <a:rPr kumimoji="1" lang="en-US" altLang="zh-CN" sz="2200" b="1" dirty="0" smtClean="0">
                <a:latin typeface="Times New Roman" panose="02020603050405020304" pitchFamily="18" charset="0"/>
              </a:rPr>
              <a:t>2019.1</a:t>
            </a:r>
            <a:r>
              <a:rPr kumimoji="1" lang="zh-CN" altLang="en-US" sz="2200" b="1" dirty="0" smtClean="0">
                <a:latin typeface="Times New Roman" panose="02020603050405020304" pitchFamily="18" charset="0"/>
              </a:rPr>
              <a:t>第二版</a:t>
            </a:r>
            <a:endParaRPr kumimoji="1" lang="zh-CN" altLang="en-US" sz="22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b="1" dirty="0">
                <a:latin typeface="Times New Roman" panose="02020603050405020304" pitchFamily="18" charset="0"/>
              </a:rPr>
              <a:t>参考书</a:t>
            </a:r>
          </a:p>
          <a:p>
            <a:pPr lvl="1" eaLnBrk="1" hangingPunct="1"/>
            <a:r>
              <a:rPr kumimoji="1" lang="en-US" altLang="zh-CN" sz="2400" b="1" dirty="0">
                <a:latin typeface="Times New Roman" panose="02020603050405020304" pitchFamily="18" charset="0"/>
              </a:rPr>
              <a:t>《</a:t>
            </a:r>
            <a:r>
              <a:rPr kumimoji="1" lang="zh-CN" altLang="en-US" sz="2400" b="1" i="1" dirty="0">
                <a:latin typeface="Times New Roman" panose="02020603050405020304" pitchFamily="18" charset="0"/>
              </a:rPr>
              <a:t>数字电路与逻辑设计（第二版）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》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，蔡良伟，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西安电子科技大学出版社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kumimoji="1" lang="en-US" altLang="zh-CN" sz="2400" b="1" dirty="0">
                <a:latin typeface="Times New Roman" panose="02020603050405020304" pitchFamily="18" charset="0"/>
              </a:rPr>
              <a:t>《</a:t>
            </a:r>
            <a:r>
              <a:rPr kumimoji="1" lang="zh-CN" altLang="en-US" sz="2400" b="1" i="1" dirty="0">
                <a:latin typeface="Times New Roman" panose="02020603050405020304" pitchFamily="18" charset="0"/>
              </a:rPr>
              <a:t>数字系统设计与</a:t>
            </a:r>
            <a:r>
              <a:rPr kumimoji="1" lang="en-US" altLang="zh-CN" sz="2400" b="1" i="1" dirty="0" err="1">
                <a:latin typeface="Times New Roman" panose="02020603050405020304" pitchFamily="18" charset="0"/>
              </a:rPr>
              <a:t>Verilog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 HDL</a:t>
            </a:r>
            <a:r>
              <a:rPr kumimoji="1" lang="zh-CN" altLang="en-US" sz="2400" b="1" i="1" dirty="0">
                <a:latin typeface="Times New Roman" panose="02020603050405020304" pitchFamily="18" charset="0"/>
              </a:rPr>
              <a:t>（第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6</a:t>
            </a:r>
            <a:r>
              <a:rPr kumimoji="1" lang="zh-CN" altLang="en-US" sz="2400" b="1" i="1" dirty="0">
                <a:latin typeface="Times New Roman" panose="02020603050405020304" pitchFamily="18" charset="0"/>
              </a:rPr>
              <a:t>版）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》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，王金明，电子工业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出版社</a:t>
            </a:r>
            <a:endParaRPr kumimoji="1" lang="en-US" altLang="zh-CN" sz="2400" b="1" dirty="0" smtClean="0">
              <a:latin typeface="Times New Roman" panose="02020603050405020304" pitchFamily="18" charset="0"/>
            </a:endParaRPr>
          </a:p>
          <a:p>
            <a:pPr lvl="1" eaLnBrk="1" hangingPunct="1"/>
            <a:r>
              <a:rPr kumimoji="1" lang="en-US" altLang="zh-CN" sz="2400" b="1" dirty="0" smtClean="0">
                <a:latin typeface="Times New Roman" panose="02020603050405020304" pitchFamily="18" charset="0"/>
              </a:rPr>
              <a:t>《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数字逻辑与数字集成电路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》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，王尔乾，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2018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，清华大学出版社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="" xmlns:a16="http://schemas.microsoft.com/office/drawing/2014/main" id="{A73028EA-1E67-444A-9C0A-4CD38D7D76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zh-CN" altLang="en-US">
                <a:solidFill>
                  <a:schemeClr val="accent2"/>
                </a:solidFill>
              </a:rPr>
              <a:t>如何学好数字逻辑？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="" xmlns:a16="http://schemas.microsoft.com/office/drawing/2014/main" id="{EBB01C0F-33B4-4A96-AAE5-373234582A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9125" y="1373188"/>
            <a:ext cx="8001000" cy="4789487"/>
          </a:xfrm>
        </p:spPr>
        <p:txBody>
          <a:bodyPr/>
          <a:lstStyle/>
          <a:p>
            <a:pPr eaLnBrk="1" hangingPunct="1"/>
            <a:r>
              <a:rPr kumimoji="1" lang="zh-CN" altLang="en-US" b="1"/>
              <a:t>掌握课程特点</a:t>
            </a:r>
          </a:p>
          <a:p>
            <a:pPr lvl="1" eaLnBrk="1" hangingPunct="1"/>
            <a:r>
              <a:rPr kumimoji="1" lang="zh-CN" altLang="en-US" b="1">
                <a:solidFill>
                  <a:srgbClr val="FA2B08"/>
                </a:solidFill>
              </a:rPr>
              <a:t>本课程是一门既抽象又具体的课程</a:t>
            </a:r>
          </a:p>
          <a:p>
            <a:pPr lvl="2" eaLnBrk="1" hangingPunct="1"/>
            <a:r>
              <a:rPr kumimoji="1" lang="zh-CN" altLang="en-US"/>
              <a:t>在逻辑问题的提取和描述方面是抽象的</a:t>
            </a:r>
            <a:r>
              <a:rPr kumimoji="1" lang="en-US" altLang="zh-CN"/>
              <a:t>,</a:t>
            </a:r>
            <a:r>
              <a:rPr kumimoji="1" lang="zh-CN" altLang="en-US"/>
              <a:t>而在逻辑问题的实现上是具体的。因此，学习中既要务虚，又要务实。</a:t>
            </a:r>
          </a:p>
          <a:p>
            <a:pPr lvl="1" eaLnBrk="1" hangingPunct="1"/>
            <a:r>
              <a:rPr kumimoji="1" lang="zh-CN" altLang="en-US" b="1">
                <a:solidFill>
                  <a:srgbClr val="FA2B08"/>
                </a:solidFill>
              </a:rPr>
              <a:t>理论知识与实际应用结合十分紧密</a:t>
            </a:r>
          </a:p>
          <a:p>
            <a:pPr lvl="2" eaLnBrk="1" hangingPunct="1"/>
            <a:r>
              <a:rPr kumimoji="1" lang="zh-CN" altLang="en-US"/>
              <a:t>该课程各部分知识与实际应用直接相关，学习中必须将理论知识与实际问题联系起来。真正培养解决实际问题的能力。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="" xmlns:a16="http://schemas.microsoft.com/office/drawing/2014/main" id="{455C0791-FB3C-4B5D-AFF5-3CBBA4784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zh-CN" altLang="en-US">
                <a:solidFill>
                  <a:schemeClr val="accent2"/>
                </a:solidFill>
              </a:rPr>
              <a:t>如何学好数字逻辑？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="" xmlns:a16="http://schemas.microsoft.com/office/drawing/2014/main" id="{BFDB00C8-657C-4F17-8BCC-66E39551C3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9125" y="1450975"/>
            <a:ext cx="7791450" cy="4332288"/>
          </a:xfrm>
        </p:spPr>
        <p:txBody>
          <a:bodyPr/>
          <a:lstStyle/>
          <a:p>
            <a:pPr eaLnBrk="1" hangingPunct="1"/>
            <a:r>
              <a:rPr kumimoji="1" lang="zh-CN" altLang="en-US" b="1"/>
              <a:t>掌握课程特点</a:t>
            </a:r>
          </a:p>
          <a:p>
            <a:pPr lvl="1" eaLnBrk="1" hangingPunct="1"/>
            <a:r>
              <a:rPr kumimoji="1" lang="zh-CN" altLang="en-US" b="1">
                <a:solidFill>
                  <a:srgbClr val="FF3300"/>
                </a:solidFill>
              </a:rPr>
              <a:t>逻辑设计方法十分灵活</a:t>
            </a:r>
          </a:p>
          <a:p>
            <a:pPr lvl="2" eaLnBrk="1" hangingPunct="1"/>
            <a:r>
              <a:rPr kumimoji="1" lang="zh-CN" altLang="en-US"/>
              <a:t>数字系统中，逻辑电路的分析与设计具有很大的灵活性。</a:t>
            </a:r>
          </a:p>
          <a:p>
            <a:pPr lvl="2" eaLnBrk="1" hangingPunct="1"/>
            <a:r>
              <a:rPr kumimoji="1" lang="zh-CN" altLang="en-US"/>
              <a:t>许多问题的处理没有固定的方法和步骤，很大程度上取决于操作者的逻辑思维推理能力、知识广度和深度、以及解决实际问题的能力。</a:t>
            </a:r>
          </a:p>
          <a:p>
            <a:pPr lvl="2" eaLnBrk="1" hangingPunct="1"/>
            <a:r>
              <a:rPr kumimoji="1" lang="zh-CN" altLang="en-US"/>
              <a:t>换而言之，逻辑电路的分析与设计具有较大的弹性和可塑性。</a:t>
            </a:r>
            <a:endParaRPr kumimoji="1" lang="zh-CN" altLang="en-US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0BBFE991-5622-4796-BE92-283DBB7F1B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zh-CN" altLang="en-US">
                <a:solidFill>
                  <a:schemeClr val="accent2"/>
                </a:solidFill>
              </a:rPr>
              <a:t>如何学好数字逻辑？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="" xmlns:a16="http://schemas.microsoft.com/office/drawing/2014/main" id="{3072AD47-D778-44FD-913C-E4DCB12B3D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8325" y="1450975"/>
            <a:ext cx="8001000" cy="4789488"/>
          </a:xfrm>
        </p:spPr>
        <p:txBody>
          <a:bodyPr/>
          <a:lstStyle/>
          <a:p>
            <a:pPr eaLnBrk="1" hangingPunct="1"/>
            <a:r>
              <a:rPr kumimoji="1" lang="zh-CN" altLang="en-US" b="1"/>
              <a:t>重视课堂学习</a:t>
            </a:r>
          </a:p>
          <a:p>
            <a:pPr lvl="1" eaLnBrk="1" hangingPunct="1"/>
            <a:r>
              <a:rPr kumimoji="1" lang="zh-CN" altLang="en-US" b="1">
                <a:solidFill>
                  <a:srgbClr val="FF3300"/>
                </a:solidFill>
              </a:rPr>
              <a:t>认真听课：</a:t>
            </a:r>
            <a:r>
              <a:rPr kumimoji="1" lang="zh-CN" altLang="en-US"/>
              <a:t>听课时要紧跟教师授课思路，认真领会每一个知识要点，抓住书本上没有的内容，琢磨重点与难点。</a:t>
            </a:r>
          </a:p>
          <a:p>
            <a:pPr lvl="1" eaLnBrk="1" hangingPunct="1"/>
            <a:r>
              <a:rPr kumimoji="1" lang="zh-CN" altLang="en-US" b="1">
                <a:solidFill>
                  <a:srgbClr val="FF3300"/>
                </a:solidFill>
              </a:rPr>
              <a:t>做好笔记：</a:t>
            </a:r>
            <a:r>
              <a:rPr kumimoji="1" lang="zh-CN" altLang="en-US"/>
              <a:t>适当地记录某些关键内容，尤其是那些重点、难点、疑点，以便课后复习、思考</a:t>
            </a:r>
          </a:p>
          <a:p>
            <a:pPr lvl="1" eaLnBrk="1" hangingPunct="1"/>
            <a:r>
              <a:rPr kumimoji="1" lang="zh-CN" altLang="en-US" b="1">
                <a:solidFill>
                  <a:srgbClr val="FF3300"/>
                </a:solidFill>
              </a:rPr>
              <a:t>主动思考：</a:t>
            </a:r>
            <a:r>
              <a:rPr kumimoji="1" lang="zh-CN" altLang="en-US"/>
              <a:t>听课时围绕教师所述内容及提出的问题，主动思考问题，寻找自己的见解。</a:t>
            </a:r>
            <a:endParaRPr kumimoji="1" lang="zh-CN" altLang="en-US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="" xmlns:a16="http://schemas.microsoft.com/office/drawing/2014/main" id="{8FD79567-0DC9-4C73-80EB-D75445CF5D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zh-CN" altLang="en-US">
                <a:solidFill>
                  <a:schemeClr val="accent2"/>
                </a:solidFill>
              </a:rPr>
              <a:t>如何学好数字逻辑？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="" xmlns:a16="http://schemas.microsoft.com/office/drawing/2014/main" id="{68FEA803-2D32-41DC-A062-F8B8A7815D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8325" y="1450975"/>
            <a:ext cx="8001000" cy="4789488"/>
          </a:xfrm>
        </p:spPr>
        <p:txBody>
          <a:bodyPr/>
          <a:lstStyle/>
          <a:p>
            <a:pPr eaLnBrk="1" hangingPunct="1"/>
            <a:r>
              <a:rPr kumimoji="1" lang="zh-CN" altLang="en-US" b="1"/>
              <a:t>培养自学能力</a:t>
            </a:r>
          </a:p>
          <a:p>
            <a:pPr lvl="1" eaLnBrk="1" hangingPunct="1"/>
            <a:r>
              <a:rPr kumimoji="1" lang="zh-CN" altLang="en-US" b="1">
                <a:solidFill>
                  <a:srgbClr val="FA2B08"/>
                </a:solidFill>
              </a:rPr>
              <a:t>认真阅读教材内容：</a:t>
            </a:r>
            <a:r>
              <a:rPr kumimoji="1" lang="zh-CN" altLang="en-US"/>
              <a:t>通过阅读教材，理解各知识要点，吃透难点，建立各部分知识之间的相互联系。 </a:t>
            </a:r>
          </a:p>
          <a:p>
            <a:pPr lvl="1" eaLnBrk="1" hangingPunct="1"/>
            <a:r>
              <a:rPr kumimoji="1" lang="zh-CN" altLang="en-US" b="1">
                <a:solidFill>
                  <a:srgbClr val="FA2B08"/>
                </a:solidFill>
              </a:rPr>
              <a:t>善于总结、归纳：</a:t>
            </a:r>
            <a:r>
              <a:rPr kumimoji="1" lang="zh-CN" altLang="en-US"/>
              <a:t>注意及时总结所学知识，归纳出各部分的重点和难点，力求深入透彻地了解。</a:t>
            </a:r>
          </a:p>
          <a:p>
            <a:pPr lvl="1" eaLnBrk="1" hangingPunct="1"/>
            <a:r>
              <a:rPr kumimoji="1" lang="zh-CN" altLang="en-US" b="1">
                <a:solidFill>
                  <a:srgbClr val="FA2B08"/>
                </a:solidFill>
              </a:rPr>
              <a:t>加强课后练习：</a:t>
            </a:r>
            <a:r>
              <a:rPr kumimoji="1" lang="zh-CN" altLang="en-US"/>
              <a:t>通过做练习，不仅可以巩固所学知识，而且能暴露学习中存在的问题，迫使自己做更深入的了解。</a:t>
            </a:r>
            <a:endParaRPr kumimoji="1" lang="zh-CN" alt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66FF">
                <a:gamma/>
                <a:shade val="46275"/>
                <a:invGamma/>
              </a:srgbClr>
            </a:gs>
            <a:gs pos="50000">
              <a:srgbClr val="0066FF"/>
            </a:gs>
            <a:gs pos="100000">
              <a:srgbClr val="0066FF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66FF">
                <a:gamma/>
                <a:shade val="46275"/>
                <a:invGamma/>
              </a:srgbClr>
            </a:gs>
            <a:gs pos="50000">
              <a:srgbClr val="0066FF"/>
            </a:gs>
            <a:gs pos="100000">
              <a:srgbClr val="0066FF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324</TotalTime>
  <Words>746</Words>
  <Application>Microsoft Office PowerPoint</Application>
  <PresentationFormat>全屏显示(4:3)</PresentationFormat>
  <Paragraphs>69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Profile</vt:lpstr>
      <vt:lpstr>幻灯片 1</vt:lpstr>
      <vt:lpstr>课程性质</vt:lpstr>
      <vt:lpstr>教学目标</vt:lpstr>
      <vt:lpstr>教学安排</vt:lpstr>
      <vt:lpstr>教学安排</vt:lpstr>
      <vt:lpstr>如何学好数字逻辑？</vt:lpstr>
      <vt:lpstr>如何学好数字逻辑？</vt:lpstr>
      <vt:lpstr>如何学好数字逻辑？</vt:lpstr>
      <vt:lpstr>如何学好数字逻辑？</vt:lpstr>
      <vt:lpstr>如何学好数字逻辑？</vt:lpstr>
      <vt:lpstr>如何学好数字逻辑？</vt:lpstr>
      <vt:lpstr>理论课成绩评定</vt:lpstr>
    </vt:vector>
  </TitlesOfParts>
  <Company>iccc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数字电路与逻辑设计</dc:title>
  <dc:creator>aoerfei</dc:creator>
  <cp:lastModifiedBy>Lenovo</cp:lastModifiedBy>
  <cp:revision>41</cp:revision>
  <cp:lastPrinted>2019-02-18T02:54:07Z</cp:lastPrinted>
  <dcterms:created xsi:type="dcterms:W3CDTF">2006-07-10T06:59:27Z</dcterms:created>
  <dcterms:modified xsi:type="dcterms:W3CDTF">2022-02-17T09:21:06Z</dcterms:modified>
</cp:coreProperties>
</file>