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Default Extension="wav" ContentType="audio/wav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448" r:id="rId2"/>
    <p:sldId id="450" r:id="rId3"/>
    <p:sldId id="455" r:id="rId4"/>
    <p:sldId id="451" r:id="rId5"/>
    <p:sldId id="463" r:id="rId6"/>
    <p:sldId id="452" r:id="rId7"/>
    <p:sldId id="454" r:id="rId8"/>
    <p:sldId id="453" r:id="rId9"/>
    <p:sldId id="464" r:id="rId10"/>
    <p:sldId id="465" r:id="rId11"/>
    <p:sldId id="466" r:id="rId12"/>
    <p:sldId id="467" r:id="rId13"/>
    <p:sldId id="468" r:id="rId14"/>
    <p:sldId id="469" r:id="rId15"/>
    <p:sldId id="480" r:id="rId16"/>
    <p:sldId id="460" r:id="rId17"/>
    <p:sldId id="461" r:id="rId18"/>
    <p:sldId id="462" r:id="rId19"/>
    <p:sldId id="470" r:id="rId20"/>
    <p:sldId id="471" r:id="rId21"/>
    <p:sldId id="495" r:id="rId22"/>
    <p:sldId id="473" r:id="rId23"/>
    <p:sldId id="496" r:id="rId24"/>
    <p:sldId id="474" r:id="rId25"/>
    <p:sldId id="475" r:id="rId26"/>
    <p:sldId id="477" r:id="rId27"/>
    <p:sldId id="478" r:id="rId28"/>
    <p:sldId id="481" r:id="rId29"/>
    <p:sldId id="479" r:id="rId30"/>
    <p:sldId id="482" r:id="rId31"/>
    <p:sldId id="484" r:id="rId32"/>
    <p:sldId id="485" r:id="rId33"/>
    <p:sldId id="486" r:id="rId34"/>
    <p:sldId id="487" r:id="rId35"/>
    <p:sldId id="488" r:id="rId36"/>
    <p:sldId id="489" r:id="rId37"/>
    <p:sldId id="490" r:id="rId38"/>
    <p:sldId id="491" r:id="rId39"/>
    <p:sldId id="492" r:id="rId40"/>
    <p:sldId id="493" r:id="rId41"/>
    <p:sldId id="494" r:id="rId42"/>
    <p:sldId id="497" r:id="rId43"/>
    <p:sldId id="279" r:id="rId44"/>
  </p:sldIdLst>
  <p:sldSz cx="9144000" cy="6858000" type="screen4x3"/>
  <p:notesSz cx="6858000" cy="9144000"/>
  <p:custDataLst>
    <p:tags r:id="rId4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FF33CC"/>
    <a:srgbClr val="EAEFF7"/>
    <a:srgbClr val="1F4E79"/>
    <a:srgbClr val="170A8E"/>
    <a:srgbClr val="2B56F5"/>
    <a:srgbClr val="3D74A7"/>
    <a:srgbClr val="CC9900"/>
    <a:srgbClr val="5B9BD5"/>
    <a:srgbClr val="D2DEE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56" autoAdjust="0"/>
    <p:restoredTop sz="91422" autoAdjust="0"/>
  </p:normalViewPr>
  <p:slideViewPr>
    <p:cSldViewPr snapToGrid="0">
      <p:cViewPr varScale="1">
        <p:scale>
          <a:sx n="75" d="100"/>
          <a:sy n="75" d="100"/>
        </p:scale>
        <p:origin x="-1020" y="-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01BD9-4243-4367-977C-650CCA5948FB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CFBAA-4F33-4BF6-B348-50D59E4A3B0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4328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7600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139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5981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221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822554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8694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22607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1807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2110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006398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4198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274636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032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2164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179398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7855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2850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386210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9397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42163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702448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80799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0893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44278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6513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82950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475252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43831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303602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500999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94186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643938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63488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222634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697209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04020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59110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ACFBAA-4F33-4BF6-B348-50D59E4A3B07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8169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2126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6828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8294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526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ACFBAA-4F33-4BF6-B348-50D59E4A3B07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69527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37156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911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4796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57022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5408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96461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66732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1775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5125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475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13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C721-00F0-49A5-8986-DFDB39C600B4}" type="datetimeFigureOut">
              <a:rPr lang="zh-CN" altLang="en-US" smtClean="0"/>
              <a:pPr/>
              <a:t>2022/2/17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E5C5-05D3-4171-9F3F-3701313637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52795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1.jpe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notesSlide" Target="../notesSlides/notesSlide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.png"/><Relationship Id="rId4" Type="http://schemas.openxmlformats.org/officeDocument/2006/relationships/audio" Target="../media/audio1.wav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_淘宝网chenying0907出品 3"/>
          <p:cNvSpPr/>
          <p:nvPr>
            <p:custDataLst>
              <p:tags r:id="rId1"/>
            </p:custDataLst>
          </p:nvPr>
        </p:nvSpPr>
        <p:spPr>
          <a:xfrm>
            <a:off x="0" y="2059709"/>
            <a:ext cx="233314" cy="29121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8" name="PA_淘宝网chenying0907出品 4"/>
          <p:cNvSpPr/>
          <p:nvPr>
            <p:custDataLst>
              <p:tags r:id="rId2"/>
            </p:custDataLst>
          </p:nvPr>
        </p:nvSpPr>
        <p:spPr>
          <a:xfrm>
            <a:off x="5791593" y="2059709"/>
            <a:ext cx="233314" cy="291214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9" name="PA_淘宝网chenying0907出品 7"/>
          <p:cNvSpPr/>
          <p:nvPr>
            <p:custDataLst>
              <p:tags r:id="rId3"/>
            </p:custDataLst>
          </p:nvPr>
        </p:nvSpPr>
        <p:spPr>
          <a:xfrm>
            <a:off x="6046707" y="3472713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0" name="PA_直接连接符 9"/>
          <p:cNvCxnSpPr/>
          <p:nvPr>
            <p:custDataLst>
              <p:tags r:id="rId4"/>
            </p:custDataLst>
          </p:nvPr>
        </p:nvCxnSpPr>
        <p:spPr>
          <a:xfrm>
            <a:off x="6024908" y="4971855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A_淘宝网chenying0907出品 10"/>
          <p:cNvSpPr/>
          <p:nvPr>
            <p:custDataLst>
              <p:tags r:id="rId5"/>
            </p:custDataLst>
          </p:nvPr>
        </p:nvSpPr>
        <p:spPr>
          <a:xfrm>
            <a:off x="6350719" y="3526713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2" name="PA_淘宝网chenying0907出品 11"/>
          <p:cNvSpPr/>
          <p:nvPr>
            <p:custDataLst>
              <p:tags r:id="rId6"/>
            </p:custDataLst>
          </p:nvPr>
        </p:nvSpPr>
        <p:spPr>
          <a:xfrm>
            <a:off x="6660738" y="3526713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" name="PA_淘宝网chenying0907出品 12"/>
          <p:cNvSpPr/>
          <p:nvPr>
            <p:custDataLst>
              <p:tags r:id="rId7"/>
            </p:custDataLst>
          </p:nvPr>
        </p:nvSpPr>
        <p:spPr>
          <a:xfrm>
            <a:off x="6965301" y="3553713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" name="PA_淘宝网chenying0907出品 13"/>
          <p:cNvSpPr/>
          <p:nvPr>
            <p:custDataLst>
              <p:tags r:id="rId8"/>
            </p:custDataLst>
          </p:nvPr>
        </p:nvSpPr>
        <p:spPr>
          <a:xfrm>
            <a:off x="7284553" y="3580713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" name="PA_淘宝网chenying0907出品 14"/>
          <p:cNvSpPr/>
          <p:nvPr>
            <p:custDataLst>
              <p:tags r:id="rId9"/>
            </p:custDataLst>
          </p:nvPr>
        </p:nvSpPr>
        <p:spPr>
          <a:xfrm>
            <a:off x="7601497" y="3607713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6" name="PA_淘宝网chenying0907出品 15"/>
          <p:cNvSpPr/>
          <p:nvPr>
            <p:custDataLst>
              <p:tags r:id="rId10"/>
            </p:custDataLst>
          </p:nvPr>
        </p:nvSpPr>
        <p:spPr>
          <a:xfrm rot="20959521">
            <a:off x="8008894" y="3646080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7" name="PA_淘宝网chenying0907出品 16"/>
          <p:cNvSpPr/>
          <p:nvPr>
            <p:custDataLst>
              <p:tags r:id="rId11"/>
            </p:custDataLst>
          </p:nvPr>
        </p:nvSpPr>
        <p:spPr>
          <a:xfrm rot="19779136">
            <a:off x="8519313" y="3677277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8" name="PA_直接连接符 17"/>
          <p:cNvCxnSpPr/>
          <p:nvPr>
            <p:custDataLst>
              <p:tags r:id="rId12"/>
            </p:custDataLst>
          </p:nvPr>
        </p:nvCxnSpPr>
        <p:spPr>
          <a:xfrm>
            <a:off x="233315" y="4971855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A_直接连接符 19"/>
          <p:cNvCxnSpPr>
            <a:cxnSpLocks/>
          </p:cNvCxnSpPr>
          <p:nvPr>
            <p:custDataLst>
              <p:tags r:id="rId13"/>
            </p:custDataLst>
          </p:nvPr>
        </p:nvCxnSpPr>
        <p:spPr>
          <a:xfrm>
            <a:off x="233313" y="2054706"/>
            <a:ext cx="5558280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A_直接连接符 20"/>
          <p:cNvCxnSpPr/>
          <p:nvPr>
            <p:custDataLst>
              <p:tags r:id="rId14"/>
            </p:custDataLst>
          </p:nvPr>
        </p:nvCxnSpPr>
        <p:spPr>
          <a:xfrm>
            <a:off x="233314" y="4421565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A_淘宝网chenying0907出品 21"/>
          <p:cNvSpPr txBox="1"/>
          <p:nvPr>
            <p:custDataLst>
              <p:tags r:id="rId15"/>
            </p:custDataLst>
          </p:nvPr>
        </p:nvSpPr>
        <p:spPr>
          <a:xfrm>
            <a:off x="182766" y="2448048"/>
            <a:ext cx="572548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 smtClean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第二章  数字技术基础</a:t>
            </a:r>
            <a:endParaRPr lang="zh-CN" altLang="en-US" sz="4500" b="1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PA_淘宝网chenying0907出品 23"/>
          <p:cNvSpPr txBox="1"/>
          <p:nvPr>
            <p:custDataLst>
              <p:tags r:id="rId16"/>
            </p:custDataLst>
          </p:nvPr>
        </p:nvSpPr>
        <p:spPr>
          <a:xfrm>
            <a:off x="1072234" y="4524289"/>
            <a:ext cx="226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武汉大学计算机学院</a:t>
            </a:r>
          </a:p>
        </p:txBody>
      </p:sp>
      <p:sp>
        <p:nvSpPr>
          <p:cNvPr id="44" name="PA_淘宝网chenying0907出品 25"/>
          <p:cNvSpPr txBox="1"/>
          <p:nvPr>
            <p:custDataLst>
              <p:tags r:id="rId17"/>
            </p:custDataLst>
          </p:nvPr>
        </p:nvSpPr>
        <p:spPr>
          <a:xfrm>
            <a:off x="920433" y="265886"/>
            <a:ext cx="20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华文行楷" pitchFamily="2" charset="-122"/>
                <a:ea typeface="华文行楷" pitchFamily="2" charset="-122"/>
              </a:rPr>
              <a:t>     武汉大学</a:t>
            </a:r>
            <a:endParaRPr lang="en-US" altLang="zh-CN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b="1" dirty="0">
                <a:latin typeface="华文行楷" pitchFamily="2" charset="-122"/>
                <a:ea typeface="华文行楷" pitchFamily="2" charset="-122"/>
              </a:rPr>
              <a:t>   Wuhan University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45" name="图片 44">
            <a:extLst>
              <a:ext uri="{FF2B5EF4-FFF2-40B4-BE49-F238E27FC236}">
                <a16:creationId xmlns="" xmlns:a16="http://schemas.microsoft.com/office/drawing/2014/main" id="{CF9670B1-CE8E-482C-9228-D6509B7A7158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20433" cy="920433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1088501" y="3472713"/>
            <a:ext cx="352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2.4  </a:t>
            </a:r>
            <a:r>
              <a:rPr lang="zh-CN" altLang="en-US" sz="3200" b="1" dirty="0" smtClean="0"/>
              <a:t>逻辑门电路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xmlns="" val="12070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2.4.1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109737" y="651157"/>
            <a:ext cx="441512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三极管的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开关特性</a:t>
            </a:r>
          </a:p>
        </p:txBody>
      </p:sp>
      <p:sp>
        <p:nvSpPr>
          <p:cNvPr id="242" name="Text Box 3"/>
          <p:cNvSpPr txBox="1">
            <a:spLocks noChangeArrowheads="1"/>
          </p:cNvSpPr>
          <p:nvPr/>
        </p:nvSpPr>
        <p:spPr bwMode="auto">
          <a:xfrm>
            <a:off x="109737" y="1665086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三极管开关电路</a:t>
            </a:r>
          </a:p>
        </p:txBody>
      </p:sp>
      <p:grpSp>
        <p:nvGrpSpPr>
          <p:cNvPr id="244" name="Group 5"/>
          <p:cNvGrpSpPr>
            <a:grpSpLocks/>
          </p:cNvGrpSpPr>
          <p:nvPr/>
        </p:nvGrpSpPr>
        <p:grpSpPr bwMode="auto">
          <a:xfrm>
            <a:off x="180438" y="2612995"/>
            <a:ext cx="3448050" cy="2819400"/>
            <a:chOff x="48" y="912"/>
            <a:chExt cx="2172" cy="1776"/>
          </a:xfrm>
        </p:grpSpPr>
        <p:sp>
          <p:nvSpPr>
            <p:cNvPr id="245" name="Text Box 6"/>
            <p:cNvSpPr txBox="1">
              <a:spLocks noChangeArrowheads="1"/>
            </p:cNvSpPr>
            <p:nvPr/>
          </p:nvSpPr>
          <p:spPr bwMode="auto">
            <a:xfrm>
              <a:off x="48" y="2136"/>
              <a:ext cx="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" name="Text Box 7"/>
            <p:cNvSpPr txBox="1">
              <a:spLocks noChangeArrowheads="1"/>
            </p:cNvSpPr>
            <p:nvPr/>
          </p:nvSpPr>
          <p:spPr bwMode="auto">
            <a:xfrm>
              <a:off x="1724" y="1968"/>
              <a:ext cx="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47" name="Group 8"/>
            <p:cNvGrpSpPr>
              <a:grpSpLocks/>
            </p:cNvGrpSpPr>
            <p:nvPr/>
          </p:nvGrpSpPr>
          <p:grpSpPr bwMode="auto">
            <a:xfrm>
              <a:off x="192" y="912"/>
              <a:ext cx="1868" cy="1776"/>
              <a:chOff x="192" y="912"/>
              <a:chExt cx="1868" cy="1776"/>
            </a:xfrm>
          </p:grpSpPr>
          <p:grpSp>
            <p:nvGrpSpPr>
              <p:cNvPr id="248" name="Group 9"/>
              <p:cNvGrpSpPr>
                <a:grpSpLocks/>
              </p:cNvGrpSpPr>
              <p:nvPr/>
            </p:nvGrpSpPr>
            <p:grpSpPr bwMode="auto">
              <a:xfrm>
                <a:off x="1122" y="1920"/>
                <a:ext cx="192" cy="288"/>
                <a:chOff x="1152" y="1920"/>
                <a:chExt cx="192" cy="288"/>
              </a:xfrm>
            </p:grpSpPr>
            <p:sp>
              <p:nvSpPr>
                <p:cNvPr id="272" name="Line 10"/>
                <p:cNvSpPr>
                  <a:spLocks noChangeShapeType="1"/>
                </p:cNvSpPr>
                <p:nvPr/>
              </p:nvSpPr>
              <p:spPr bwMode="auto">
                <a:xfrm>
                  <a:off x="1152" y="193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152" y="1920"/>
                  <a:ext cx="192" cy="9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4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2112"/>
                  <a:ext cx="192" cy="9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9" name="Line 13"/>
              <p:cNvSpPr>
                <a:spLocks noChangeShapeType="1"/>
              </p:cNvSpPr>
              <p:nvPr/>
            </p:nvSpPr>
            <p:spPr bwMode="auto">
              <a:xfrm>
                <a:off x="1326" y="22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0" name="Line 14"/>
              <p:cNvSpPr>
                <a:spLocks noChangeShapeType="1"/>
              </p:cNvSpPr>
              <p:nvPr/>
            </p:nvSpPr>
            <p:spPr bwMode="auto">
              <a:xfrm>
                <a:off x="918" y="2064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" name="Line 15"/>
              <p:cNvSpPr>
                <a:spLocks noChangeShapeType="1"/>
              </p:cNvSpPr>
              <p:nvPr/>
            </p:nvSpPr>
            <p:spPr bwMode="auto">
              <a:xfrm flipV="1">
                <a:off x="1326" y="120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2" name="Rectangle 16"/>
              <p:cNvSpPr>
                <a:spLocks noChangeArrowheads="1"/>
              </p:cNvSpPr>
              <p:nvPr/>
            </p:nvSpPr>
            <p:spPr bwMode="auto">
              <a:xfrm>
                <a:off x="1278" y="1390"/>
                <a:ext cx="96" cy="29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3" name="Rectangle 17"/>
              <p:cNvSpPr>
                <a:spLocks noChangeArrowheads="1"/>
              </p:cNvSpPr>
              <p:nvPr/>
            </p:nvSpPr>
            <p:spPr bwMode="auto">
              <a:xfrm rot="-5400000">
                <a:off x="731" y="1919"/>
                <a:ext cx="96" cy="29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4" name="Line 18"/>
              <p:cNvSpPr>
                <a:spLocks noChangeShapeType="1"/>
              </p:cNvSpPr>
              <p:nvPr/>
            </p:nvSpPr>
            <p:spPr bwMode="auto">
              <a:xfrm>
                <a:off x="396" y="2064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5" name="Line 19"/>
              <p:cNvSpPr>
                <a:spLocks noChangeShapeType="1"/>
              </p:cNvSpPr>
              <p:nvPr/>
            </p:nvSpPr>
            <p:spPr bwMode="auto">
              <a:xfrm>
                <a:off x="396" y="2544"/>
                <a:ext cx="14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" name="Line 20"/>
              <p:cNvSpPr>
                <a:spLocks noChangeShapeType="1"/>
              </p:cNvSpPr>
              <p:nvPr/>
            </p:nvSpPr>
            <p:spPr bwMode="auto">
              <a:xfrm>
                <a:off x="1320" y="1776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7" name="Line 21"/>
              <p:cNvSpPr>
                <a:spLocks noChangeShapeType="1"/>
              </p:cNvSpPr>
              <p:nvPr/>
            </p:nvSpPr>
            <p:spPr bwMode="auto">
              <a:xfrm>
                <a:off x="1254" y="268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8" name="Oval 22"/>
              <p:cNvSpPr>
                <a:spLocks noChangeArrowheads="1"/>
              </p:cNvSpPr>
              <p:nvPr/>
            </p:nvSpPr>
            <p:spPr bwMode="auto">
              <a:xfrm>
                <a:off x="1302" y="17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9" name="Oval 23"/>
              <p:cNvSpPr>
                <a:spLocks noChangeArrowheads="1"/>
              </p:cNvSpPr>
              <p:nvPr/>
            </p:nvSpPr>
            <p:spPr bwMode="auto">
              <a:xfrm>
                <a:off x="1302" y="252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0" name="Text Box 24"/>
              <p:cNvSpPr txBox="1">
                <a:spLocks noChangeArrowheads="1"/>
              </p:cNvSpPr>
              <p:nvPr/>
            </p:nvSpPr>
            <p:spPr bwMode="auto">
              <a:xfrm>
                <a:off x="1068" y="912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24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CC</a:t>
                </a:r>
                <a:endPara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1" name="Text Box 25"/>
              <p:cNvSpPr txBox="1">
                <a:spLocks noChangeArrowheads="1"/>
              </p:cNvSpPr>
              <p:nvPr/>
            </p:nvSpPr>
            <p:spPr bwMode="auto">
              <a:xfrm>
                <a:off x="1344" y="1366"/>
                <a:ext cx="3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2" name="Text Box 26"/>
              <p:cNvSpPr txBox="1">
                <a:spLocks noChangeArrowheads="1"/>
              </p:cNvSpPr>
              <p:nvPr/>
            </p:nvSpPr>
            <p:spPr bwMode="auto">
              <a:xfrm>
                <a:off x="622" y="1738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3" name="Line 27"/>
              <p:cNvSpPr>
                <a:spLocks noChangeShapeType="1"/>
              </p:cNvSpPr>
              <p:nvPr/>
            </p:nvSpPr>
            <p:spPr bwMode="auto">
              <a:xfrm>
                <a:off x="636" y="2160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4" name="Line 28"/>
              <p:cNvSpPr>
                <a:spLocks noChangeShapeType="1"/>
              </p:cNvSpPr>
              <p:nvPr/>
            </p:nvSpPr>
            <p:spPr bwMode="auto">
              <a:xfrm>
                <a:off x="1392" y="182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5" name="Text Box 29"/>
              <p:cNvSpPr txBox="1">
                <a:spLocks noChangeArrowheads="1"/>
              </p:cNvSpPr>
              <p:nvPr/>
            </p:nvSpPr>
            <p:spPr bwMode="auto">
              <a:xfrm>
                <a:off x="1394" y="1731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" name="Text Box 30"/>
              <p:cNvSpPr txBox="1">
                <a:spLocks noChangeArrowheads="1"/>
              </p:cNvSpPr>
              <p:nvPr/>
            </p:nvSpPr>
            <p:spPr bwMode="auto">
              <a:xfrm>
                <a:off x="667" y="2122"/>
                <a:ext cx="2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" name="Text Box 31"/>
              <p:cNvSpPr txBox="1">
                <a:spLocks noChangeArrowheads="1"/>
              </p:cNvSpPr>
              <p:nvPr/>
            </p:nvSpPr>
            <p:spPr bwMode="auto">
              <a:xfrm>
                <a:off x="192" y="1980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268" name="Text Box 32"/>
              <p:cNvSpPr txBox="1">
                <a:spLocks noChangeArrowheads="1"/>
              </p:cNvSpPr>
              <p:nvPr/>
            </p:nvSpPr>
            <p:spPr bwMode="auto">
              <a:xfrm>
                <a:off x="236" y="2364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69" name="Text Box 33"/>
              <p:cNvSpPr txBox="1">
                <a:spLocks noChangeArrowheads="1"/>
              </p:cNvSpPr>
              <p:nvPr/>
            </p:nvSpPr>
            <p:spPr bwMode="auto">
              <a:xfrm>
                <a:off x="1836" y="1632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270" name="Text Box 34"/>
              <p:cNvSpPr txBox="1">
                <a:spLocks noChangeArrowheads="1"/>
              </p:cNvSpPr>
              <p:nvPr/>
            </p:nvSpPr>
            <p:spPr bwMode="auto">
              <a:xfrm>
                <a:off x="1880" y="2400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71" name="Line 35"/>
              <p:cNvSpPr>
                <a:spLocks noChangeShapeType="1"/>
              </p:cNvSpPr>
              <p:nvPr/>
            </p:nvSpPr>
            <p:spPr bwMode="auto">
              <a:xfrm flipV="1">
                <a:off x="132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4107913" y="1979803"/>
            <a:ext cx="4572341" cy="3933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①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IL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IL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=-1V)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BE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&lt;0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≈0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三极管截止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此时，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上无压降，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≈V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，为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高电平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一般认为，在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ON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i="1" kern="0" dirty="0" smtClean="0">
                <a:solidFill>
                  <a:srgbClr val="000000"/>
                </a:solidFill>
              </a:rPr>
              <a:t>V</a:t>
            </a:r>
            <a:r>
              <a:rPr kumimoji="1" lang="en-US" altLang="zh-CN" sz="2400" kern="0" baseline="-25000" dirty="0" smtClean="0">
                <a:solidFill>
                  <a:srgbClr val="000000"/>
                </a:solidFill>
              </a:rPr>
              <a:t>ON</a:t>
            </a:r>
            <a:r>
              <a:rPr kumimoji="1" lang="zh-CN" altLang="en-US" sz="2400" kern="0" dirty="0" smtClean="0">
                <a:solidFill>
                  <a:srgbClr val="000000"/>
                </a:solidFill>
              </a:rPr>
              <a:t>为三极管的发射结导通压降）时，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三极管处于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截止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状态。</a:t>
            </a:r>
          </a:p>
        </p:txBody>
      </p:sp>
    </p:spTree>
    <p:extLst>
      <p:ext uri="{BB962C8B-B14F-4D97-AF65-F5344CB8AC3E}">
        <p14:creationId xmlns:p14="http://schemas.microsoft.com/office/powerpoint/2010/main" xmlns="" val="1534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2.4.1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109737" y="651157"/>
            <a:ext cx="441512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三极管的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开关特性</a:t>
            </a:r>
          </a:p>
        </p:txBody>
      </p:sp>
      <p:sp>
        <p:nvSpPr>
          <p:cNvPr id="242" name="Text Box 3"/>
          <p:cNvSpPr txBox="1">
            <a:spLocks noChangeArrowheads="1"/>
          </p:cNvSpPr>
          <p:nvPr/>
        </p:nvSpPr>
        <p:spPr bwMode="auto">
          <a:xfrm>
            <a:off x="313788" y="1599066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三极管开关电路</a:t>
            </a:r>
          </a:p>
        </p:txBody>
      </p:sp>
      <p:grpSp>
        <p:nvGrpSpPr>
          <p:cNvPr id="244" name="Group 5"/>
          <p:cNvGrpSpPr>
            <a:grpSpLocks/>
          </p:cNvGrpSpPr>
          <p:nvPr/>
        </p:nvGrpSpPr>
        <p:grpSpPr bwMode="auto">
          <a:xfrm>
            <a:off x="180438" y="2612995"/>
            <a:ext cx="3448050" cy="2819400"/>
            <a:chOff x="48" y="912"/>
            <a:chExt cx="2172" cy="1776"/>
          </a:xfrm>
        </p:grpSpPr>
        <p:sp>
          <p:nvSpPr>
            <p:cNvPr id="245" name="Text Box 6"/>
            <p:cNvSpPr txBox="1">
              <a:spLocks noChangeArrowheads="1"/>
            </p:cNvSpPr>
            <p:nvPr/>
          </p:nvSpPr>
          <p:spPr bwMode="auto">
            <a:xfrm>
              <a:off x="48" y="2136"/>
              <a:ext cx="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" name="Text Box 7"/>
            <p:cNvSpPr txBox="1">
              <a:spLocks noChangeArrowheads="1"/>
            </p:cNvSpPr>
            <p:nvPr/>
          </p:nvSpPr>
          <p:spPr bwMode="auto">
            <a:xfrm>
              <a:off x="1724" y="1968"/>
              <a:ext cx="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47" name="Group 8"/>
            <p:cNvGrpSpPr>
              <a:grpSpLocks/>
            </p:cNvGrpSpPr>
            <p:nvPr/>
          </p:nvGrpSpPr>
          <p:grpSpPr bwMode="auto">
            <a:xfrm>
              <a:off x="192" y="912"/>
              <a:ext cx="1868" cy="1776"/>
              <a:chOff x="192" y="912"/>
              <a:chExt cx="1868" cy="1776"/>
            </a:xfrm>
          </p:grpSpPr>
          <p:grpSp>
            <p:nvGrpSpPr>
              <p:cNvPr id="248" name="Group 9"/>
              <p:cNvGrpSpPr>
                <a:grpSpLocks/>
              </p:cNvGrpSpPr>
              <p:nvPr/>
            </p:nvGrpSpPr>
            <p:grpSpPr bwMode="auto">
              <a:xfrm>
                <a:off x="1122" y="1920"/>
                <a:ext cx="192" cy="288"/>
                <a:chOff x="1152" y="1920"/>
                <a:chExt cx="192" cy="288"/>
              </a:xfrm>
            </p:grpSpPr>
            <p:sp>
              <p:nvSpPr>
                <p:cNvPr id="272" name="Line 10"/>
                <p:cNvSpPr>
                  <a:spLocks noChangeShapeType="1"/>
                </p:cNvSpPr>
                <p:nvPr/>
              </p:nvSpPr>
              <p:spPr bwMode="auto">
                <a:xfrm>
                  <a:off x="1152" y="193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152" y="1920"/>
                  <a:ext cx="192" cy="9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4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2112"/>
                  <a:ext cx="192" cy="9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9" name="Line 13"/>
              <p:cNvSpPr>
                <a:spLocks noChangeShapeType="1"/>
              </p:cNvSpPr>
              <p:nvPr/>
            </p:nvSpPr>
            <p:spPr bwMode="auto">
              <a:xfrm>
                <a:off x="1326" y="22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0" name="Line 14"/>
              <p:cNvSpPr>
                <a:spLocks noChangeShapeType="1"/>
              </p:cNvSpPr>
              <p:nvPr/>
            </p:nvSpPr>
            <p:spPr bwMode="auto">
              <a:xfrm>
                <a:off x="918" y="2064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" name="Line 15"/>
              <p:cNvSpPr>
                <a:spLocks noChangeShapeType="1"/>
              </p:cNvSpPr>
              <p:nvPr/>
            </p:nvSpPr>
            <p:spPr bwMode="auto">
              <a:xfrm flipV="1">
                <a:off x="1326" y="120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2" name="Rectangle 16"/>
              <p:cNvSpPr>
                <a:spLocks noChangeArrowheads="1"/>
              </p:cNvSpPr>
              <p:nvPr/>
            </p:nvSpPr>
            <p:spPr bwMode="auto">
              <a:xfrm>
                <a:off x="1278" y="1390"/>
                <a:ext cx="96" cy="29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3" name="Rectangle 17"/>
              <p:cNvSpPr>
                <a:spLocks noChangeArrowheads="1"/>
              </p:cNvSpPr>
              <p:nvPr/>
            </p:nvSpPr>
            <p:spPr bwMode="auto">
              <a:xfrm rot="-5400000">
                <a:off x="731" y="1919"/>
                <a:ext cx="96" cy="29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4" name="Line 18"/>
              <p:cNvSpPr>
                <a:spLocks noChangeShapeType="1"/>
              </p:cNvSpPr>
              <p:nvPr/>
            </p:nvSpPr>
            <p:spPr bwMode="auto">
              <a:xfrm>
                <a:off x="396" y="2064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5" name="Line 19"/>
              <p:cNvSpPr>
                <a:spLocks noChangeShapeType="1"/>
              </p:cNvSpPr>
              <p:nvPr/>
            </p:nvSpPr>
            <p:spPr bwMode="auto">
              <a:xfrm>
                <a:off x="396" y="2544"/>
                <a:ext cx="14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" name="Line 20"/>
              <p:cNvSpPr>
                <a:spLocks noChangeShapeType="1"/>
              </p:cNvSpPr>
              <p:nvPr/>
            </p:nvSpPr>
            <p:spPr bwMode="auto">
              <a:xfrm>
                <a:off x="1320" y="1776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7" name="Line 21"/>
              <p:cNvSpPr>
                <a:spLocks noChangeShapeType="1"/>
              </p:cNvSpPr>
              <p:nvPr/>
            </p:nvSpPr>
            <p:spPr bwMode="auto">
              <a:xfrm>
                <a:off x="1254" y="268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8" name="Oval 22"/>
              <p:cNvSpPr>
                <a:spLocks noChangeArrowheads="1"/>
              </p:cNvSpPr>
              <p:nvPr/>
            </p:nvSpPr>
            <p:spPr bwMode="auto">
              <a:xfrm>
                <a:off x="1302" y="17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9" name="Oval 23"/>
              <p:cNvSpPr>
                <a:spLocks noChangeArrowheads="1"/>
              </p:cNvSpPr>
              <p:nvPr/>
            </p:nvSpPr>
            <p:spPr bwMode="auto">
              <a:xfrm>
                <a:off x="1302" y="252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0" name="Text Box 24"/>
              <p:cNvSpPr txBox="1">
                <a:spLocks noChangeArrowheads="1"/>
              </p:cNvSpPr>
              <p:nvPr/>
            </p:nvSpPr>
            <p:spPr bwMode="auto">
              <a:xfrm>
                <a:off x="1068" y="912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CC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1" name="Text Box 25"/>
              <p:cNvSpPr txBox="1">
                <a:spLocks noChangeArrowheads="1"/>
              </p:cNvSpPr>
              <p:nvPr/>
            </p:nvSpPr>
            <p:spPr bwMode="auto">
              <a:xfrm>
                <a:off x="1344" y="1366"/>
                <a:ext cx="3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2" name="Text Box 26"/>
              <p:cNvSpPr txBox="1">
                <a:spLocks noChangeArrowheads="1"/>
              </p:cNvSpPr>
              <p:nvPr/>
            </p:nvSpPr>
            <p:spPr bwMode="auto">
              <a:xfrm>
                <a:off x="622" y="1738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3" name="Line 27"/>
              <p:cNvSpPr>
                <a:spLocks noChangeShapeType="1"/>
              </p:cNvSpPr>
              <p:nvPr/>
            </p:nvSpPr>
            <p:spPr bwMode="auto">
              <a:xfrm>
                <a:off x="636" y="2160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4" name="Line 28"/>
              <p:cNvSpPr>
                <a:spLocks noChangeShapeType="1"/>
              </p:cNvSpPr>
              <p:nvPr/>
            </p:nvSpPr>
            <p:spPr bwMode="auto">
              <a:xfrm>
                <a:off x="1392" y="182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5" name="Text Box 29"/>
              <p:cNvSpPr txBox="1">
                <a:spLocks noChangeArrowheads="1"/>
              </p:cNvSpPr>
              <p:nvPr/>
            </p:nvSpPr>
            <p:spPr bwMode="auto">
              <a:xfrm>
                <a:off x="1394" y="1731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" name="Text Box 30"/>
              <p:cNvSpPr txBox="1">
                <a:spLocks noChangeArrowheads="1"/>
              </p:cNvSpPr>
              <p:nvPr/>
            </p:nvSpPr>
            <p:spPr bwMode="auto">
              <a:xfrm>
                <a:off x="667" y="2122"/>
                <a:ext cx="2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" name="Text Box 31"/>
              <p:cNvSpPr txBox="1">
                <a:spLocks noChangeArrowheads="1"/>
              </p:cNvSpPr>
              <p:nvPr/>
            </p:nvSpPr>
            <p:spPr bwMode="auto">
              <a:xfrm>
                <a:off x="192" y="1980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268" name="Text Box 32"/>
              <p:cNvSpPr txBox="1">
                <a:spLocks noChangeArrowheads="1"/>
              </p:cNvSpPr>
              <p:nvPr/>
            </p:nvSpPr>
            <p:spPr bwMode="auto">
              <a:xfrm>
                <a:off x="236" y="2364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69" name="Text Box 33"/>
              <p:cNvSpPr txBox="1">
                <a:spLocks noChangeArrowheads="1"/>
              </p:cNvSpPr>
              <p:nvPr/>
            </p:nvSpPr>
            <p:spPr bwMode="auto">
              <a:xfrm>
                <a:off x="1836" y="1632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270" name="Text Box 34"/>
              <p:cNvSpPr txBox="1">
                <a:spLocks noChangeArrowheads="1"/>
              </p:cNvSpPr>
              <p:nvPr/>
            </p:nvSpPr>
            <p:spPr bwMode="auto">
              <a:xfrm>
                <a:off x="1880" y="2400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71" name="Line 35"/>
              <p:cNvSpPr>
                <a:spLocks noChangeShapeType="1"/>
              </p:cNvSpPr>
              <p:nvPr/>
            </p:nvSpPr>
            <p:spPr bwMode="auto">
              <a:xfrm flipV="1">
                <a:off x="132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3733800" y="1143000"/>
            <a:ext cx="5043488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&gt;V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ON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时，有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产生，相应地有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产生，三极管进入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放大区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</p:txBody>
      </p:sp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4425950" y="2209800"/>
          <a:ext cx="2057400" cy="1122363"/>
        </p:xfrm>
        <a:graphic>
          <a:graphicData uri="http://schemas.openxmlformats.org/presentationml/2006/ole">
            <p:oleObj spid="_x0000_s3572" name="Equation" r:id="rId5" imgW="863225" imgH="469696" progId="Equation.DSMT4">
              <p:embed/>
            </p:oleObj>
          </a:graphicData>
        </a:graphic>
      </p:graphicFrame>
      <p:graphicFrame>
        <p:nvGraphicFramePr>
          <p:cNvPr id="49" name="Object 4"/>
          <p:cNvGraphicFramePr>
            <a:graphicFrameLocks noChangeAspect="1"/>
          </p:cNvGraphicFramePr>
          <p:nvPr/>
        </p:nvGraphicFramePr>
        <p:xfrm>
          <a:off x="4425950" y="3429000"/>
          <a:ext cx="3124200" cy="1087438"/>
        </p:xfrm>
        <a:graphic>
          <a:graphicData uri="http://schemas.openxmlformats.org/presentationml/2006/ole">
            <p:oleObj spid="_x0000_s3573" name="公式" r:id="rId6" imgW="1384300" imgH="482600" progId="">
              <p:embed/>
            </p:oleObj>
          </a:graphicData>
        </a:graphic>
      </p:graphicFrame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4502150" y="4648200"/>
            <a:ext cx="23054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↑→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↑→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↓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</p:txBody>
      </p:sp>
      <p:grpSp>
        <p:nvGrpSpPr>
          <p:cNvPr id="51" name="Group 6"/>
          <p:cNvGrpSpPr>
            <a:grpSpLocks/>
          </p:cNvGrpSpPr>
          <p:nvPr/>
        </p:nvGrpSpPr>
        <p:grpSpPr bwMode="auto">
          <a:xfrm>
            <a:off x="4502150" y="5334000"/>
            <a:ext cx="3886200" cy="973138"/>
            <a:chOff x="144" y="1547"/>
            <a:chExt cx="2204" cy="613"/>
          </a:xfrm>
        </p:grpSpPr>
        <p:sp>
          <p:nvSpPr>
            <p:cNvPr id="52" name="Text Box 7"/>
            <p:cNvSpPr txBox="1">
              <a:spLocks noChangeArrowheads="1"/>
            </p:cNvSpPr>
            <p:nvPr/>
          </p:nvSpPr>
          <p:spPr bwMode="auto">
            <a:xfrm>
              <a:off x="144" y="1680"/>
              <a:ext cx="14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定义放大倍数：</a:t>
              </a:r>
            </a:p>
          </p:txBody>
        </p:sp>
        <p:graphicFrame>
          <p:nvGraphicFramePr>
            <p:cNvPr id="53" name="Object 8"/>
            <p:cNvGraphicFramePr>
              <a:graphicFrameLocks noChangeAspect="1"/>
            </p:cNvGraphicFramePr>
            <p:nvPr/>
          </p:nvGraphicFramePr>
          <p:xfrm>
            <a:off x="1488" y="1547"/>
            <a:ext cx="860" cy="613"/>
          </p:xfrm>
          <a:graphic>
            <a:graphicData uri="http://schemas.openxmlformats.org/presentationml/2006/ole">
              <p:oleObj spid="_x0000_s3574" name="公式" r:id="rId7" imgW="660113" imgH="469696" progId="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20672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utoUpdateAnimBg="0"/>
      <p:bldP spid="5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2.4.1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109737" y="651157"/>
            <a:ext cx="441512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三极管的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开关特性</a:t>
            </a:r>
          </a:p>
        </p:txBody>
      </p:sp>
      <p:sp>
        <p:nvSpPr>
          <p:cNvPr id="242" name="Text Box 3"/>
          <p:cNvSpPr txBox="1">
            <a:spLocks noChangeArrowheads="1"/>
          </p:cNvSpPr>
          <p:nvPr/>
        </p:nvSpPr>
        <p:spPr bwMode="auto">
          <a:xfrm>
            <a:off x="109737" y="1665086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三极管开关电路</a:t>
            </a:r>
          </a:p>
        </p:txBody>
      </p:sp>
      <p:grpSp>
        <p:nvGrpSpPr>
          <p:cNvPr id="244" name="Group 5"/>
          <p:cNvGrpSpPr>
            <a:grpSpLocks/>
          </p:cNvGrpSpPr>
          <p:nvPr/>
        </p:nvGrpSpPr>
        <p:grpSpPr bwMode="auto">
          <a:xfrm>
            <a:off x="180438" y="2612995"/>
            <a:ext cx="3448050" cy="2819400"/>
            <a:chOff x="48" y="912"/>
            <a:chExt cx="2172" cy="1776"/>
          </a:xfrm>
        </p:grpSpPr>
        <p:sp>
          <p:nvSpPr>
            <p:cNvPr id="245" name="Text Box 6"/>
            <p:cNvSpPr txBox="1">
              <a:spLocks noChangeArrowheads="1"/>
            </p:cNvSpPr>
            <p:nvPr/>
          </p:nvSpPr>
          <p:spPr bwMode="auto">
            <a:xfrm>
              <a:off x="48" y="2136"/>
              <a:ext cx="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" name="Text Box 7"/>
            <p:cNvSpPr txBox="1">
              <a:spLocks noChangeArrowheads="1"/>
            </p:cNvSpPr>
            <p:nvPr/>
          </p:nvSpPr>
          <p:spPr bwMode="auto">
            <a:xfrm>
              <a:off x="1724" y="1968"/>
              <a:ext cx="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47" name="Group 8"/>
            <p:cNvGrpSpPr>
              <a:grpSpLocks/>
            </p:cNvGrpSpPr>
            <p:nvPr/>
          </p:nvGrpSpPr>
          <p:grpSpPr bwMode="auto">
            <a:xfrm>
              <a:off x="192" y="912"/>
              <a:ext cx="1868" cy="1776"/>
              <a:chOff x="192" y="912"/>
              <a:chExt cx="1868" cy="1776"/>
            </a:xfrm>
          </p:grpSpPr>
          <p:grpSp>
            <p:nvGrpSpPr>
              <p:cNvPr id="248" name="Group 9"/>
              <p:cNvGrpSpPr>
                <a:grpSpLocks/>
              </p:cNvGrpSpPr>
              <p:nvPr/>
            </p:nvGrpSpPr>
            <p:grpSpPr bwMode="auto">
              <a:xfrm>
                <a:off x="1122" y="1920"/>
                <a:ext cx="192" cy="288"/>
                <a:chOff x="1152" y="1920"/>
                <a:chExt cx="192" cy="288"/>
              </a:xfrm>
            </p:grpSpPr>
            <p:sp>
              <p:nvSpPr>
                <p:cNvPr id="272" name="Line 10"/>
                <p:cNvSpPr>
                  <a:spLocks noChangeShapeType="1"/>
                </p:cNvSpPr>
                <p:nvPr/>
              </p:nvSpPr>
              <p:spPr bwMode="auto">
                <a:xfrm>
                  <a:off x="1152" y="193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152" y="1920"/>
                  <a:ext cx="192" cy="9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4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2112"/>
                  <a:ext cx="192" cy="9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9" name="Line 13"/>
              <p:cNvSpPr>
                <a:spLocks noChangeShapeType="1"/>
              </p:cNvSpPr>
              <p:nvPr/>
            </p:nvSpPr>
            <p:spPr bwMode="auto">
              <a:xfrm>
                <a:off x="1326" y="22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0" name="Line 14"/>
              <p:cNvSpPr>
                <a:spLocks noChangeShapeType="1"/>
              </p:cNvSpPr>
              <p:nvPr/>
            </p:nvSpPr>
            <p:spPr bwMode="auto">
              <a:xfrm>
                <a:off x="918" y="2064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" name="Line 15"/>
              <p:cNvSpPr>
                <a:spLocks noChangeShapeType="1"/>
              </p:cNvSpPr>
              <p:nvPr/>
            </p:nvSpPr>
            <p:spPr bwMode="auto">
              <a:xfrm flipV="1">
                <a:off x="1326" y="120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2" name="Rectangle 16"/>
              <p:cNvSpPr>
                <a:spLocks noChangeArrowheads="1"/>
              </p:cNvSpPr>
              <p:nvPr/>
            </p:nvSpPr>
            <p:spPr bwMode="auto">
              <a:xfrm>
                <a:off x="1278" y="1390"/>
                <a:ext cx="96" cy="29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3" name="Rectangle 17"/>
              <p:cNvSpPr>
                <a:spLocks noChangeArrowheads="1"/>
              </p:cNvSpPr>
              <p:nvPr/>
            </p:nvSpPr>
            <p:spPr bwMode="auto">
              <a:xfrm rot="-5400000">
                <a:off x="731" y="1919"/>
                <a:ext cx="96" cy="29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4" name="Line 18"/>
              <p:cNvSpPr>
                <a:spLocks noChangeShapeType="1"/>
              </p:cNvSpPr>
              <p:nvPr/>
            </p:nvSpPr>
            <p:spPr bwMode="auto">
              <a:xfrm>
                <a:off x="396" y="2064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5" name="Line 19"/>
              <p:cNvSpPr>
                <a:spLocks noChangeShapeType="1"/>
              </p:cNvSpPr>
              <p:nvPr/>
            </p:nvSpPr>
            <p:spPr bwMode="auto">
              <a:xfrm>
                <a:off x="396" y="2544"/>
                <a:ext cx="14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" name="Line 20"/>
              <p:cNvSpPr>
                <a:spLocks noChangeShapeType="1"/>
              </p:cNvSpPr>
              <p:nvPr/>
            </p:nvSpPr>
            <p:spPr bwMode="auto">
              <a:xfrm>
                <a:off x="1320" y="1776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7" name="Line 21"/>
              <p:cNvSpPr>
                <a:spLocks noChangeShapeType="1"/>
              </p:cNvSpPr>
              <p:nvPr/>
            </p:nvSpPr>
            <p:spPr bwMode="auto">
              <a:xfrm>
                <a:off x="1254" y="268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8" name="Oval 22"/>
              <p:cNvSpPr>
                <a:spLocks noChangeArrowheads="1"/>
              </p:cNvSpPr>
              <p:nvPr/>
            </p:nvSpPr>
            <p:spPr bwMode="auto">
              <a:xfrm>
                <a:off x="1302" y="17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9" name="Oval 23"/>
              <p:cNvSpPr>
                <a:spLocks noChangeArrowheads="1"/>
              </p:cNvSpPr>
              <p:nvPr/>
            </p:nvSpPr>
            <p:spPr bwMode="auto">
              <a:xfrm>
                <a:off x="1302" y="252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0" name="Text Box 24"/>
              <p:cNvSpPr txBox="1">
                <a:spLocks noChangeArrowheads="1"/>
              </p:cNvSpPr>
              <p:nvPr/>
            </p:nvSpPr>
            <p:spPr bwMode="auto">
              <a:xfrm>
                <a:off x="1068" y="912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CC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1" name="Text Box 25"/>
              <p:cNvSpPr txBox="1">
                <a:spLocks noChangeArrowheads="1"/>
              </p:cNvSpPr>
              <p:nvPr/>
            </p:nvSpPr>
            <p:spPr bwMode="auto">
              <a:xfrm>
                <a:off x="1344" y="1366"/>
                <a:ext cx="3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2" name="Text Box 26"/>
              <p:cNvSpPr txBox="1">
                <a:spLocks noChangeArrowheads="1"/>
              </p:cNvSpPr>
              <p:nvPr/>
            </p:nvSpPr>
            <p:spPr bwMode="auto">
              <a:xfrm>
                <a:off x="622" y="1738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3" name="Line 27"/>
              <p:cNvSpPr>
                <a:spLocks noChangeShapeType="1"/>
              </p:cNvSpPr>
              <p:nvPr/>
            </p:nvSpPr>
            <p:spPr bwMode="auto">
              <a:xfrm>
                <a:off x="636" y="2160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4" name="Line 28"/>
              <p:cNvSpPr>
                <a:spLocks noChangeShapeType="1"/>
              </p:cNvSpPr>
              <p:nvPr/>
            </p:nvSpPr>
            <p:spPr bwMode="auto">
              <a:xfrm>
                <a:off x="1392" y="182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5" name="Text Box 29"/>
              <p:cNvSpPr txBox="1">
                <a:spLocks noChangeArrowheads="1"/>
              </p:cNvSpPr>
              <p:nvPr/>
            </p:nvSpPr>
            <p:spPr bwMode="auto">
              <a:xfrm>
                <a:off x="1394" y="1731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" name="Text Box 30"/>
              <p:cNvSpPr txBox="1">
                <a:spLocks noChangeArrowheads="1"/>
              </p:cNvSpPr>
              <p:nvPr/>
            </p:nvSpPr>
            <p:spPr bwMode="auto">
              <a:xfrm>
                <a:off x="667" y="2122"/>
                <a:ext cx="2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" name="Text Box 31"/>
              <p:cNvSpPr txBox="1">
                <a:spLocks noChangeArrowheads="1"/>
              </p:cNvSpPr>
              <p:nvPr/>
            </p:nvSpPr>
            <p:spPr bwMode="auto">
              <a:xfrm>
                <a:off x="192" y="1980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268" name="Text Box 32"/>
              <p:cNvSpPr txBox="1">
                <a:spLocks noChangeArrowheads="1"/>
              </p:cNvSpPr>
              <p:nvPr/>
            </p:nvSpPr>
            <p:spPr bwMode="auto">
              <a:xfrm>
                <a:off x="236" y="2364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69" name="Text Box 33"/>
              <p:cNvSpPr txBox="1">
                <a:spLocks noChangeArrowheads="1"/>
              </p:cNvSpPr>
              <p:nvPr/>
            </p:nvSpPr>
            <p:spPr bwMode="auto">
              <a:xfrm>
                <a:off x="1836" y="1632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270" name="Text Box 34"/>
              <p:cNvSpPr txBox="1">
                <a:spLocks noChangeArrowheads="1"/>
              </p:cNvSpPr>
              <p:nvPr/>
            </p:nvSpPr>
            <p:spPr bwMode="auto">
              <a:xfrm>
                <a:off x="1880" y="2400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71" name="Line 35"/>
              <p:cNvSpPr>
                <a:spLocks noChangeShapeType="1"/>
              </p:cNvSpPr>
              <p:nvPr/>
            </p:nvSpPr>
            <p:spPr bwMode="auto">
              <a:xfrm flipV="1">
                <a:off x="132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6" name="Text Box 2"/>
          <p:cNvSpPr txBox="1">
            <a:spLocks noChangeArrowheads="1"/>
          </p:cNvSpPr>
          <p:nvPr/>
        </p:nvSpPr>
        <p:spPr bwMode="auto">
          <a:xfrm>
            <a:off x="4184112" y="2425055"/>
            <a:ext cx="4622533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③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继续增加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上的压降也随之增大，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CE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下降，当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CE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↓≈0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时，三极管处于深度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饱和状态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≈0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，为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低电平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kern="0" dirty="0" smtClean="0">
                <a:solidFill>
                  <a:srgbClr val="000000"/>
                </a:solidFill>
              </a:rPr>
              <a:t>此时，三极管处于</a:t>
            </a:r>
            <a:r>
              <a:rPr kumimoji="1" lang="zh-CN" altLang="en-US" sz="2400" kern="0" dirty="0" smtClean="0">
                <a:solidFill>
                  <a:srgbClr val="FF0000"/>
                </a:solidFill>
              </a:rPr>
              <a:t>接通</a:t>
            </a:r>
            <a:r>
              <a:rPr kumimoji="1" lang="zh-CN" altLang="en-US" sz="2400" kern="0" dirty="0" smtClean="0">
                <a:solidFill>
                  <a:srgbClr val="000000"/>
                </a:solidFill>
              </a:rPr>
              <a:t>状态。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4326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2.4.1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109737" y="651157"/>
            <a:ext cx="441512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三极管的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开关特性</a:t>
            </a:r>
          </a:p>
        </p:txBody>
      </p:sp>
      <p:sp>
        <p:nvSpPr>
          <p:cNvPr id="242" name="Text Box 3"/>
          <p:cNvSpPr txBox="1">
            <a:spLocks noChangeArrowheads="1"/>
          </p:cNvSpPr>
          <p:nvPr/>
        </p:nvSpPr>
        <p:spPr bwMode="auto">
          <a:xfrm>
            <a:off x="116938" y="1207886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三极管开关电路</a:t>
            </a:r>
          </a:p>
        </p:txBody>
      </p:sp>
      <p:sp>
        <p:nvSpPr>
          <p:cNvPr id="90" name="Text Box 2"/>
          <p:cNvSpPr txBox="1">
            <a:spLocks noChangeArrowheads="1"/>
          </p:cNvSpPr>
          <p:nvPr/>
        </p:nvSpPr>
        <p:spPr bwMode="auto">
          <a:xfrm>
            <a:off x="410066" y="1645776"/>
            <a:ext cx="8229600" cy="15160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总结：当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ON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时，三极管处于截止状态；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当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ON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时，三极管处于放大状态；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当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增加到使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BS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时，三极管处于饱和状态。</a:t>
            </a:r>
          </a:p>
        </p:txBody>
      </p:sp>
      <p:sp>
        <p:nvSpPr>
          <p:cNvPr id="91" name="Text Box 3"/>
          <p:cNvSpPr txBox="1">
            <a:spLocks noChangeArrowheads="1"/>
          </p:cNvSpPr>
          <p:nvPr/>
        </p:nvSpPr>
        <p:spPr bwMode="auto">
          <a:xfrm>
            <a:off x="274637" y="5724592"/>
            <a:ext cx="8365029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IL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时，三极管截止，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≈0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，相当于开关断开，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≈V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IH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时，三极管饱和，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CE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≈0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，相当于开关闭合，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≈0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</p:txBody>
      </p:sp>
      <p:grpSp>
        <p:nvGrpSpPr>
          <p:cNvPr id="92" name="Group 4"/>
          <p:cNvGrpSpPr>
            <a:grpSpLocks/>
          </p:cNvGrpSpPr>
          <p:nvPr/>
        </p:nvGrpSpPr>
        <p:grpSpPr bwMode="auto">
          <a:xfrm>
            <a:off x="633412" y="3141662"/>
            <a:ext cx="3448050" cy="2522537"/>
            <a:chOff x="48" y="912"/>
            <a:chExt cx="2172" cy="1776"/>
          </a:xfrm>
        </p:grpSpPr>
        <p:sp>
          <p:nvSpPr>
            <p:cNvPr id="93" name="Text Box 5"/>
            <p:cNvSpPr txBox="1">
              <a:spLocks noChangeArrowheads="1"/>
            </p:cNvSpPr>
            <p:nvPr/>
          </p:nvSpPr>
          <p:spPr bwMode="auto">
            <a:xfrm>
              <a:off x="48" y="2136"/>
              <a:ext cx="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" name="Text Box 6"/>
            <p:cNvSpPr txBox="1">
              <a:spLocks noChangeArrowheads="1"/>
            </p:cNvSpPr>
            <p:nvPr/>
          </p:nvSpPr>
          <p:spPr bwMode="auto">
            <a:xfrm>
              <a:off x="1724" y="1968"/>
              <a:ext cx="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95" name="Group 7"/>
            <p:cNvGrpSpPr>
              <a:grpSpLocks/>
            </p:cNvGrpSpPr>
            <p:nvPr/>
          </p:nvGrpSpPr>
          <p:grpSpPr bwMode="auto">
            <a:xfrm>
              <a:off x="192" y="912"/>
              <a:ext cx="1868" cy="1776"/>
              <a:chOff x="192" y="912"/>
              <a:chExt cx="1868" cy="1776"/>
            </a:xfrm>
          </p:grpSpPr>
          <p:grpSp>
            <p:nvGrpSpPr>
              <p:cNvPr id="96" name="Group 8"/>
              <p:cNvGrpSpPr>
                <a:grpSpLocks/>
              </p:cNvGrpSpPr>
              <p:nvPr/>
            </p:nvGrpSpPr>
            <p:grpSpPr bwMode="auto">
              <a:xfrm>
                <a:off x="1122" y="1920"/>
                <a:ext cx="192" cy="288"/>
                <a:chOff x="1152" y="1920"/>
                <a:chExt cx="192" cy="288"/>
              </a:xfrm>
            </p:grpSpPr>
            <p:sp>
              <p:nvSpPr>
                <p:cNvPr id="120" name="Line 9"/>
                <p:cNvSpPr>
                  <a:spLocks noChangeShapeType="1"/>
                </p:cNvSpPr>
                <p:nvPr/>
              </p:nvSpPr>
              <p:spPr bwMode="auto">
                <a:xfrm>
                  <a:off x="1152" y="193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1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152" y="1920"/>
                  <a:ext cx="192" cy="9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2" name="Line 11"/>
                <p:cNvSpPr>
                  <a:spLocks noChangeShapeType="1"/>
                </p:cNvSpPr>
                <p:nvPr/>
              </p:nvSpPr>
              <p:spPr bwMode="auto">
                <a:xfrm>
                  <a:off x="1152" y="2112"/>
                  <a:ext cx="192" cy="9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7" name="Line 12"/>
              <p:cNvSpPr>
                <a:spLocks noChangeShapeType="1"/>
              </p:cNvSpPr>
              <p:nvPr/>
            </p:nvSpPr>
            <p:spPr bwMode="auto">
              <a:xfrm>
                <a:off x="1326" y="22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" name="Line 13"/>
              <p:cNvSpPr>
                <a:spLocks noChangeShapeType="1"/>
              </p:cNvSpPr>
              <p:nvPr/>
            </p:nvSpPr>
            <p:spPr bwMode="auto">
              <a:xfrm>
                <a:off x="918" y="2064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" name="Line 14"/>
              <p:cNvSpPr>
                <a:spLocks noChangeShapeType="1"/>
              </p:cNvSpPr>
              <p:nvPr/>
            </p:nvSpPr>
            <p:spPr bwMode="auto">
              <a:xfrm flipV="1">
                <a:off x="1326" y="120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" name="Rectangle 15"/>
              <p:cNvSpPr>
                <a:spLocks noChangeArrowheads="1"/>
              </p:cNvSpPr>
              <p:nvPr/>
            </p:nvSpPr>
            <p:spPr bwMode="auto">
              <a:xfrm>
                <a:off x="1278" y="1390"/>
                <a:ext cx="96" cy="29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1" name="Rectangle 16"/>
              <p:cNvSpPr>
                <a:spLocks noChangeArrowheads="1"/>
              </p:cNvSpPr>
              <p:nvPr/>
            </p:nvSpPr>
            <p:spPr bwMode="auto">
              <a:xfrm rot="-5400000">
                <a:off x="731" y="1919"/>
                <a:ext cx="96" cy="29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Line 17"/>
              <p:cNvSpPr>
                <a:spLocks noChangeShapeType="1"/>
              </p:cNvSpPr>
              <p:nvPr/>
            </p:nvSpPr>
            <p:spPr bwMode="auto">
              <a:xfrm>
                <a:off x="396" y="2064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" name="Line 18"/>
              <p:cNvSpPr>
                <a:spLocks noChangeShapeType="1"/>
              </p:cNvSpPr>
              <p:nvPr/>
            </p:nvSpPr>
            <p:spPr bwMode="auto">
              <a:xfrm>
                <a:off x="396" y="2544"/>
                <a:ext cx="14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" name="Line 19"/>
              <p:cNvSpPr>
                <a:spLocks noChangeShapeType="1"/>
              </p:cNvSpPr>
              <p:nvPr/>
            </p:nvSpPr>
            <p:spPr bwMode="auto">
              <a:xfrm>
                <a:off x="1320" y="1776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" name="Line 20"/>
              <p:cNvSpPr>
                <a:spLocks noChangeShapeType="1"/>
              </p:cNvSpPr>
              <p:nvPr/>
            </p:nvSpPr>
            <p:spPr bwMode="auto">
              <a:xfrm>
                <a:off x="1254" y="268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" name="Oval 21"/>
              <p:cNvSpPr>
                <a:spLocks noChangeArrowheads="1"/>
              </p:cNvSpPr>
              <p:nvPr/>
            </p:nvSpPr>
            <p:spPr bwMode="auto">
              <a:xfrm>
                <a:off x="1302" y="17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Oval 22"/>
              <p:cNvSpPr>
                <a:spLocks noChangeArrowheads="1"/>
              </p:cNvSpPr>
              <p:nvPr/>
            </p:nvSpPr>
            <p:spPr bwMode="auto">
              <a:xfrm>
                <a:off x="1302" y="252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" name="Text Box 23"/>
              <p:cNvSpPr txBox="1">
                <a:spLocks noChangeArrowheads="1"/>
              </p:cNvSpPr>
              <p:nvPr/>
            </p:nvSpPr>
            <p:spPr bwMode="auto">
              <a:xfrm>
                <a:off x="1068" y="912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24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CC</a:t>
                </a:r>
                <a:endPara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Text Box 24"/>
              <p:cNvSpPr txBox="1">
                <a:spLocks noChangeArrowheads="1"/>
              </p:cNvSpPr>
              <p:nvPr/>
            </p:nvSpPr>
            <p:spPr bwMode="auto">
              <a:xfrm>
                <a:off x="1344" y="1366"/>
                <a:ext cx="3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0" name="Text Box 25"/>
              <p:cNvSpPr txBox="1">
                <a:spLocks noChangeArrowheads="1"/>
              </p:cNvSpPr>
              <p:nvPr/>
            </p:nvSpPr>
            <p:spPr bwMode="auto">
              <a:xfrm>
                <a:off x="622" y="1738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" name="Line 26"/>
              <p:cNvSpPr>
                <a:spLocks noChangeShapeType="1"/>
              </p:cNvSpPr>
              <p:nvPr/>
            </p:nvSpPr>
            <p:spPr bwMode="auto">
              <a:xfrm>
                <a:off x="636" y="2160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" name="Line 27"/>
              <p:cNvSpPr>
                <a:spLocks noChangeShapeType="1"/>
              </p:cNvSpPr>
              <p:nvPr/>
            </p:nvSpPr>
            <p:spPr bwMode="auto">
              <a:xfrm>
                <a:off x="1392" y="182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" name="Text Box 28"/>
              <p:cNvSpPr txBox="1">
                <a:spLocks noChangeArrowheads="1"/>
              </p:cNvSpPr>
              <p:nvPr/>
            </p:nvSpPr>
            <p:spPr bwMode="auto">
              <a:xfrm>
                <a:off x="1394" y="1731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4" name="Text Box 29"/>
              <p:cNvSpPr txBox="1">
                <a:spLocks noChangeArrowheads="1"/>
              </p:cNvSpPr>
              <p:nvPr/>
            </p:nvSpPr>
            <p:spPr bwMode="auto">
              <a:xfrm>
                <a:off x="667" y="2122"/>
                <a:ext cx="2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5" name="Text Box 30"/>
              <p:cNvSpPr txBox="1">
                <a:spLocks noChangeArrowheads="1"/>
              </p:cNvSpPr>
              <p:nvPr/>
            </p:nvSpPr>
            <p:spPr bwMode="auto">
              <a:xfrm>
                <a:off x="192" y="1980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116" name="Text Box 31"/>
              <p:cNvSpPr txBox="1">
                <a:spLocks noChangeArrowheads="1"/>
              </p:cNvSpPr>
              <p:nvPr/>
            </p:nvSpPr>
            <p:spPr bwMode="auto">
              <a:xfrm>
                <a:off x="236" y="2364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117" name="Text Box 32"/>
              <p:cNvSpPr txBox="1">
                <a:spLocks noChangeArrowheads="1"/>
              </p:cNvSpPr>
              <p:nvPr/>
            </p:nvSpPr>
            <p:spPr bwMode="auto">
              <a:xfrm>
                <a:off x="1836" y="1632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118" name="Text Box 33"/>
              <p:cNvSpPr txBox="1">
                <a:spLocks noChangeArrowheads="1"/>
              </p:cNvSpPr>
              <p:nvPr/>
            </p:nvSpPr>
            <p:spPr bwMode="auto">
              <a:xfrm>
                <a:off x="1880" y="2400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119" name="Line 34"/>
              <p:cNvSpPr>
                <a:spLocks noChangeShapeType="1"/>
              </p:cNvSpPr>
              <p:nvPr/>
            </p:nvSpPr>
            <p:spPr bwMode="auto">
              <a:xfrm flipV="1">
                <a:off x="132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23" name="Group 35"/>
          <p:cNvGrpSpPr>
            <a:grpSpLocks/>
          </p:cNvGrpSpPr>
          <p:nvPr/>
        </p:nvGrpSpPr>
        <p:grpSpPr bwMode="auto">
          <a:xfrm>
            <a:off x="5256212" y="3135636"/>
            <a:ext cx="2332038" cy="2528564"/>
            <a:chOff x="3296" y="1200"/>
            <a:chExt cx="1469" cy="1798"/>
          </a:xfrm>
        </p:grpSpPr>
        <p:sp>
          <p:nvSpPr>
            <p:cNvPr id="124" name="Rectangle 36"/>
            <p:cNvSpPr>
              <a:spLocks noChangeArrowheads="1"/>
            </p:cNvSpPr>
            <p:nvPr/>
          </p:nvSpPr>
          <p:spPr bwMode="auto">
            <a:xfrm>
              <a:off x="3882" y="1798"/>
              <a:ext cx="96" cy="290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5" name="Line 37"/>
            <p:cNvSpPr>
              <a:spLocks noChangeShapeType="1"/>
            </p:cNvSpPr>
            <p:nvPr/>
          </p:nvSpPr>
          <p:spPr bwMode="auto">
            <a:xfrm>
              <a:off x="3930" y="1510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6" name="Line 38"/>
            <p:cNvSpPr>
              <a:spLocks noChangeShapeType="1"/>
            </p:cNvSpPr>
            <p:nvPr/>
          </p:nvSpPr>
          <p:spPr bwMode="auto">
            <a:xfrm>
              <a:off x="3930" y="2086"/>
              <a:ext cx="0" cy="3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7" name="Line 39"/>
            <p:cNvSpPr>
              <a:spLocks noChangeShapeType="1"/>
            </p:cNvSpPr>
            <p:nvPr/>
          </p:nvSpPr>
          <p:spPr bwMode="auto">
            <a:xfrm flipV="1">
              <a:off x="3930" y="2483"/>
              <a:ext cx="144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8" name="Rectangle 40"/>
            <p:cNvSpPr>
              <a:spLocks noChangeArrowheads="1"/>
            </p:cNvSpPr>
            <p:nvPr/>
          </p:nvSpPr>
          <p:spPr bwMode="auto">
            <a:xfrm>
              <a:off x="3786" y="2374"/>
              <a:ext cx="336" cy="384"/>
            </a:xfrm>
            <a:prstGeom prst="rect">
              <a:avLst/>
            </a:prstGeom>
            <a:noFill/>
            <a:ln w="19050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9" name="Line 41"/>
            <p:cNvSpPr>
              <a:spLocks noChangeShapeType="1"/>
            </p:cNvSpPr>
            <p:nvPr/>
          </p:nvSpPr>
          <p:spPr bwMode="auto">
            <a:xfrm>
              <a:off x="3402" y="2566"/>
              <a:ext cx="38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0" name="Line 42"/>
            <p:cNvSpPr>
              <a:spLocks noChangeShapeType="1"/>
            </p:cNvSpPr>
            <p:nvPr/>
          </p:nvSpPr>
          <p:spPr bwMode="auto">
            <a:xfrm>
              <a:off x="3786" y="2566"/>
              <a:ext cx="2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1" name="Line 43"/>
            <p:cNvSpPr>
              <a:spLocks noChangeShapeType="1"/>
            </p:cNvSpPr>
            <p:nvPr/>
          </p:nvSpPr>
          <p:spPr bwMode="auto">
            <a:xfrm>
              <a:off x="3930" y="2662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2" name="Line 44"/>
            <p:cNvSpPr>
              <a:spLocks noChangeShapeType="1"/>
            </p:cNvSpPr>
            <p:nvPr/>
          </p:nvSpPr>
          <p:spPr bwMode="auto">
            <a:xfrm>
              <a:off x="3834" y="2998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3" name="Line 45"/>
            <p:cNvSpPr>
              <a:spLocks noChangeShapeType="1"/>
            </p:cNvSpPr>
            <p:nvPr/>
          </p:nvSpPr>
          <p:spPr bwMode="auto">
            <a:xfrm>
              <a:off x="3930" y="2252"/>
              <a:ext cx="57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34" name="Oval 46"/>
            <p:cNvSpPr>
              <a:spLocks noChangeArrowheads="1"/>
            </p:cNvSpPr>
            <p:nvPr/>
          </p:nvSpPr>
          <p:spPr bwMode="auto">
            <a:xfrm>
              <a:off x="3908" y="2230"/>
              <a:ext cx="50" cy="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5" name="Text Box 47"/>
            <p:cNvSpPr txBox="1">
              <a:spLocks noChangeArrowheads="1"/>
            </p:cNvSpPr>
            <p:nvPr/>
          </p:nvSpPr>
          <p:spPr bwMode="auto">
            <a:xfrm>
              <a:off x="3776" y="1200"/>
              <a:ext cx="4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6" name="Text Box 48"/>
            <p:cNvSpPr txBox="1">
              <a:spLocks noChangeArrowheads="1"/>
            </p:cNvSpPr>
            <p:nvPr/>
          </p:nvSpPr>
          <p:spPr bwMode="auto">
            <a:xfrm>
              <a:off x="4464" y="2064"/>
              <a:ext cx="3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7" name="Text Box 49"/>
            <p:cNvSpPr txBox="1">
              <a:spLocks noChangeArrowheads="1"/>
            </p:cNvSpPr>
            <p:nvPr/>
          </p:nvSpPr>
          <p:spPr bwMode="auto">
            <a:xfrm>
              <a:off x="3296" y="2278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8" name="Text Box 50"/>
            <p:cNvSpPr txBox="1">
              <a:spLocks noChangeArrowheads="1"/>
            </p:cNvSpPr>
            <p:nvPr/>
          </p:nvSpPr>
          <p:spPr bwMode="auto">
            <a:xfrm>
              <a:off x="4112" y="2400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380927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2.4.1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109737" y="651157"/>
            <a:ext cx="441512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场效应管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的开关特性</a:t>
            </a:r>
          </a:p>
        </p:txBody>
      </p:sp>
      <p:sp>
        <p:nvSpPr>
          <p:cNvPr id="242" name="Text Box 3"/>
          <p:cNvSpPr txBox="1">
            <a:spLocks noChangeArrowheads="1"/>
          </p:cNvSpPr>
          <p:nvPr/>
        </p:nvSpPr>
        <p:spPr bwMode="auto">
          <a:xfrm>
            <a:off x="125988" y="1137856"/>
            <a:ext cx="37900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NMOS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管开关电路</a:t>
            </a:r>
          </a:p>
        </p:txBody>
      </p:sp>
      <p:grpSp>
        <p:nvGrpSpPr>
          <p:cNvPr id="109" name="Group 5"/>
          <p:cNvGrpSpPr>
            <a:grpSpLocks/>
          </p:cNvGrpSpPr>
          <p:nvPr/>
        </p:nvGrpSpPr>
        <p:grpSpPr bwMode="auto">
          <a:xfrm>
            <a:off x="320528" y="1526801"/>
            <a:ext cx="3635375" cy="2565738"/>
            <a:chOff x="0" y="912"/>
            <a:chExt cx="2172" cy="1872"/>
          </a:xfrm>
        </p:grpSpPr>
        <p:sp>
          <p:nvSpPr>
            <p:cNvPr id="110" name="Line 6"/>
            <p:cNvSpPr>
              <a:spLocks noChangeShapeType="1"/>
            </p:cNvSpPr>
            <p:nvPr/>
          </p:nvSpPr>
          <p:spPr bwMode="auto">
            <a:xfrm flipH="1">
              <a:off x="1272" y="2247"/>
              <a:ext cx="0" cy="53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1" name="Line 7"/>
            <p:cNvSpPr>
              <a:spLocks noChangeShapeType="1"/>
            </p:cNvSpPr>
            <p:nvPr/>
          </p:nvSpPr>
          <p:spPr bwMode="auto">
            <a:xfrm flipV="1">
              <a:off x="336" y="2238"/>
              <a:ext cx="67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2" name="Line 8"/>
            <p:cNvSpPr>
              <a:spLocks noChangeShapeType="1"/>
            </p:cNvSpPr>
            <p:nvPr/>
          </p:nvSpPr>
          <p:spPr bwMode="auto">
            <a:xfrm flipH="1" flipV="1">
              <a:off x="1260" y="1200"/>
              <a:ext cx="12" cy="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3" name="Rectangle 9"/>
            <p:cNvSpPr>
              <a:spLocks noChangeArrowheads="1"/>
            </p:cNvSpPr>
            <p:nvPr/>
          </p:nvSpPr>
          <p:spPr bwMode="auto">
            <a:xfrm>
              <a:off x="1224" y="1390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4" name="Line 10"/>
            <p:cNvSpPr>
              <a:spLocks noChangeShapeType="1"/>
            </p:cNvSpPr>
            <p:nvPr/>
          </p:nvSpPr>
          <p:spPr bwMode="auto">
            <a:xfrm>
              <a:off x="348" y="2640"/>
              <a:ext cx="14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5" name="Line 11"/>
            <p:cNvSpPr>
              <a:spLocks noChangeShapeType="1"/>
            </p:cNvSpPr>
            <p:nvPr/>
          </p:nvSpPr>
          <p:spPr bwMode="auto">
            <a:xfrm>
              <a:off x="1272" y="1776"/>
              <a:ext cx="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6" name="Line 12"/>
            <p:cNvSpPr>
              <a:spLocks noChangeShapeType="1"/>
            </p:cNvSpPr>
            <p:nvPr/>
          </p:nvSpPr>
          <p:spPr bwMode="auto">
            <a:xfrm>
              <a:off x="1200" y="2784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7" name="Oval 13"/>
            <p:cNvSpPr>
              <a:spLocks noChangeArrowheads="1"/>
            </p:cNvSpPr>
            <p:nvPr/>
          </p:nvSpPr>
          <p:spPr bwMode="auto">
            <a:xfrm>
              <a:off x="1248" y="17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8" name="Oval 14"/>
            <p:cNvSpPr>
              <a:spLocks noChangeArrowheads="1"/>
            </p:cNvSpPr>
            <p:nvPr/>
          </p:nvSpPr>
          <p:spPr bwMode="auto">
            <a:xfrm>
              <a:off x="1248" y="261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" name="Text Box 15"/>
            <p:cNvSpPr txBox="1">
              <a:spLocks noChangeArrowheads="1"/>
            </p:cNvSpPr>
            <p:nvPr/>
          </p:nvSpPr>
          <p:spPr bwMode="auto">
            <a:xfrm>
              <a:off x="1020" y="91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DD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0" name="Text Box 16"/>
            <p:cNvSpPr txBox="1">
              <a:spLocks noChangeArrowheads="1"/>
            </p:cNvSpPr>
            <p:nvPr/>
          </p:nvSpPr>
          <p:spPr bwMode="auto">
            <a:xfrm>
              <a:off x="1294" y="1375"/>
              <a:ext cx="30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2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1" name="Text Box 17"/>
            <p:cNvSpPr txBox="1">
              <a:spLocks noChangeArrowheads="1"/>
            </p:cNvSpPr>
            <p:nvPr/>
          </p:nvSpPr>
          <p:spPr bwMode="auto">
            <a:xfrm>
              <a:off x="849" y="1999"/>
              <a:ext cx="23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kumimoji="1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" name="Line 18"/>
            <p:cNvSpPr>
              <a:spLocks noChangeShapeType="1"/>
            </p:cNvSpPr>
            <p:nvPr/>
          </p:nvSpPr>
          <p:spPr bwMode="auto">
            <a:xfrm>
              <a:off x="1356" y="1824"/>
              <a:ext cx="0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3" name="Text Box 19"/>
            <p:cNvSpPr txBox="1">
              <a:spLocks noChangeArrowheads="1"/>
            </p:cNvSpPr>
            <p:nvPr/>
          </p:nvSpPr>
          <p:spPr bwMode="auto">
            <a:xfrm>
              <a:off x="1357" y="1740"/>
              <a:ext cx="23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2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4" name="Text Box 20"/>
            <p:cNvSpPr txBox="1">
              <a:spLocks noChangeArrowheads="1"/>
            </p:cNvSpPr>
            <p:nvPr/>
          </p:nvSpPr>
          <p:spPr bwMode="auto">
            <a:xfrm>
              <a:off x="149" y="2112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25" name="Text Box 21"/>
            <p:cNvSpPr txBox="1">
              <a:spLocks noChangeArrowheads="1"/>
            </p:cNvSpPr>
            <p:nvPr/>
          </p:nvSpPr>
          <p:spPr bwMode="auto">
            <a:xfrm>
              <a:off x="0" y="2256"/>
              <a:ext cx="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6" name="Text Box 22"/>
            <p:cNvSpPr txBox="1">
              <a:spLocks noChangeArrowheads="1"/>
            </p:cNvSpPr>
            <p:nvPr/>
          </p:nvSpPr>
          <p:spPr bwMode="auto">
            <a:xfrm>
              <a:off x="55" y="2496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</a:p>
          </p:txBody>
        </p:sp>
        <p:sp>
          <p:nvSpPr>
            <p:cNvPr id="127" name="Text Box 23"/>
            <p:cNvSpPr txBox="1">
              <a:spLocks noChangeArrowheads="1"/>
            </p:cNvSpPr>
            <p:nvPr/>
          </p:nvSpPr>
          <p:spPr bwMode="auto">
            <a:xfrm>
              <a:off x="1676" y="1968"/>
              <a:ext cx="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8" name="Text Box 24"/>
            <p:cNvSpPr txBox="1">
              <a:spLocks noChangeArrowheads="1"/>
            </p:cNvSpPr>
            <p:nvPr/>
          </p:nvSpPr>
          <p:spPr bwMode="auto">
            <a:xfrm>
              <a:off x="1793" y="1632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29" name="Text Box 25"/>
            <p:cNvSpPr txBox="1">
              <a:spLocks noChangeArrowheads="1"/>
            </p:cNvSpPr>
            <p:nvPr/>
          </p:nvSpPr>
          <p:spPr bwMode="auto">
            <a:xfrm>
              <a:off x="1776" y="2496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</a:p>
          </p:txBody>
        </p:sp>
        <p:grpSp>
          <p:nvGrpSpPr>
            <p:cNvPr id="130" name="Group 26"/>
            <p:cNvGrpSpPr>
              <a:grpSpLocks/>
            </p:cNvGrpSpPr>
            <p:nvPr/>
          </p:nvGrpSpPr>
          <p:grpSpPr bwMode="auto">
            <a:xfrm flipV="1">
              <a:off x="972" y="1824"/>
              <a:ext cx="304" cy="576"/>
              <a:chOff x="896" y="3120"/>
              <a:chExt cx="304" cy="576"/>
            </a:xfrm>
          </p:grpSpPr>
          <p:grpSp>
            <p:nvGrpSpPr>
              <p:cNvPr id="134" name="Group 27"/>
              <p:cNvGrpSpPr>
                <a:grpSpLocks/>
              </p:cNvGrpSpPr>
              <p:nvPr/>
            </p:nvGrpSpPr>
            <p:grpSpPr bwMode="auto">
              <a:xfrm>
                <a:off x="986" y="3216"/>
                <a:ext cx="96" cy="388"/>
                <a:chOff x="1056" y="3168"/>
                <a:chExt cx="96" cy="388"/>
              </a:xfrm>
            </p:grpSpPr>
            <p:sp>
              <p:nvSpPr>
                <p:cNvPr id="140" name="Line 28"/>
                <p:cNvSpPr>
                  <a:spLocks noChangeShapeType="1"/>
                </p:cNvSpPr>
                <p:nvPr/>
              </p:nvSpPr>
              <p:spPr bwMode="auto">
                <a:xfrm>
                  <a:off x="1056" y="3242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41" name="Group 29"/>
                <p:cNvGrpSpPr>
                  <a:grpSpLocks/>
                </p:cNvGrpSpPr>
                <p:nvPr/>
              </p:nvGrpSpPr>
              <p:grpSpPr bwMode="auto">
                <a:xfrm>
                  <a:off x="1152" y="3168"/>
                  <a:ext cx="0" cy="388"/>
                  <a:chOff x="1152" y="3168"/>
                  <a:chExt cx="0" cy="388"/>
                </a:xfrm>
              </p:grpSpPr>
              <p:sp>
                <p:nvSpPr>
                  <p:cNvPr id="142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168"/>
                    <a:ext cx="0" cy="10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3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12"/>
                    <a:ext cx="0" cy="10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4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456"/>
                    <a:ext cx="0" cy="10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35" name="Line 33"/>
              <p:cNvSpPr>
                <a:spLocks noChangeShapeType="1"/>
              </p:cNvSpPr>
              <p:nvPr/>
            </p:nvSpPr>
            <p:spPr bwMode="auto">
              <a:xfrm>
                <a:off x="1082" y="3408"/>
                <a:ext cx="11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" name="Line 34"/>
              <p:cNvSpPr>
                <a:spLocks noChangeShapeType="1"/>
              </p:cNvSpPr>
              <p:nvPr/>
            </p:nvSpPr>
            <p:spPr bwMode="auto">
              <a:xfrm>
                <a:off x="1082" y="3264"/>
                <a:ext cx="11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" name="Line 35"/>
              <p:cNvSpPr>
                <a:spLocks noChangeShapeType="1"/>
              </p:cNvSpPr>
              <p:nvPr/>
            </p:nvSpPr>
            <p:spPr bwMode="auto">
              <a:xfrm flipV="1">
                <a:off x="1196" y="3120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8" name="Freeform 36"/>
              <p:cNvSpPr>
                <a:spLocks/>
              </p:cNvSpPr>
              <p:nvPr/>
            </p:nvSpPr>
            <p:spPr bwMode="auto">
              <a:xfrm>
                <a:off x="1082" y="3552"/>
                <a:ext cx="113" cy="144"/>
              </a:xfrm>
              <a:custGeom>
                <a:avLst/>
                <a:gdLst>
                  <a:gd name="T0" fmla="*/ 0 w 96"/>
                  <a:gd name="T1" fmla="*/ 0 h 144"/>
                  <a:gd name="T2" fmla="*/ 96 w 96"/>
                  <a:gd name="T3" fmla="*/ 0 h 144"/>
                  <a:gd name="T4" fmla="*/ 96 w 9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144"/>
                  <a:gd name="T11" fmla="*/ 96 w 9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144">
                    <a:moveTo>
                      <a:pt x="0" y="0"/>
                    </a:moveTo>
                    <a:lnTo>
                      <a:pt x="96" y="0"/>
                    </a:lnTo>
                    <a:lnTo>
                      <a:pt x="96" y="14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9" name="Line 37"/>
              <p:cNvSpPr>
                <a:spLocks noChangeShapeType="1"/>
              </p:cNvSpPr>
              <p:nvPr/>
            </p:nvSpPr>
            <p:spPr bwMode="auto">
              <a:xfrm flipH="1">
                <a:off x="896" y="328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1" name="Text Box 38"/>
            <p:cNvSpPr txBox="1">
              <a:spLocks noChangeArrowheads="1"/>
            </p:cNvSpPr>
            <p:nvPr/>
          </p:nvSpPr>
          <p:spPr bwMode="auto">
            <a:xfrm>
              <a:off x="1264" y="2179"/>
              <a:ext cx="20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2" name="Text Box 39"/>
            <p:cNvSpPr txBox="1">
              <a:spLocks noChangeArrowheads="1"/>
            </p:cNvSpPr>
            <p:nvPr/>
          </p:nvSpPr>
          <p:spPr bwMode="auto">
            <a:xfrm>
              <a:off x="1014" y="1632"/>
              <a:ext cx="23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3" name="Oval 40"/>
            <p:cNvSpPr>
              <a:spLocks noChangeArrowheads="1"/>
            </p:cNvSpPr>
            <p:nvPr/>
          </p:nvSpPr>
          <p:spPr bwMode="auto">
            <a:xfrm>
              <a:off x="1248" y="222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5" name="Text Box 42"/>
          <p:cNvSpPr txBox="1">
            <a:spLocks noChangeArrowheads="1"/>
          </p:cNvSpPr>
          <p:nvPr/>
        </p:nvSpPr>
        <p:spPr bwMode="auto">
          <a:xfrm>
            <a:off x="411213" y="4162481"/>
            <a:ext cx="7232650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GS(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th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时，场效应管工作在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夹断区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GS(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th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时，场效应管工作在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恒流区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增加到一定程度时，场效应管工作在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变阻区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146" name="Group 43"/>
          <p:cNvGrpSpPr>
            <a:grpSpLocks/>
          </p:cNvGrpSpPr>
          <p:nvPr/>
        </p:nvGrpSpPr>
        <p:grpSpPr bwMode="auto">
          <a:xfrm>
            <a:off x="4228770" y="1110559"/>
            <a:ext cx="4267200" cy="3094776"/>
            <a:chOff x="2844" y="450"/>
            <a:chExt cx="2768" cy="2218"/>
          </a:xfrm>
        </p:grpSpPr>
        <p:graphicFrame>
          <p:nvGraphicFramePr>
            <p:cNvPr id="147" name="Object 44"/>
            <p:cNvGraphicFramePr>
              <a:graphicFrameLocks noChangeAspect="1"/>
            </p:cNvGraphicFramePr>
            <p:nvPr/>
          </p:nvGraphicFramePr>
          <p:xfrm>
            <a:off x="2844" y="2088"/>
            <a:ext cx="71" cy="144"/>
          </p:xfrm>
          <a:graphic>
            <a:graphicData uri="http://schemas.openxmlformats.org/presentationml/2006/ole">
              <p:oleObj spid="_x0000_s17472" name="公式" r:id="rId6" imgW="114250" imgH="228501" progId="">
                <p:embed/>
              </p:oleObj>
            </a:graphicData>
          </a:graphic>
        </p:graphicFrame>
        <p:sp>
          <p:nvSpPr>
            <p:cNvPr id="188" name="Text Box 45"/>
            <p:cNvSpPr txBox="1">
              <a:spLocks noChangeArrowheads="1"/>
            </p:cNvSpPr>
            <p:nvPr/>
          </p:nvSpPr>
          <p:spPr bwMode="auto">
            <a:xfrm>
              <a:off x="5092" y="2226"/>
              <a:ext cx="52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DS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9" name="Line 46"/>
            <p:cNvSpPr>
              <a:spLocks noChangeShapeType="1"/>
            </p:cNvSpPr>
            <p:nvPr/>
          </p:nvSpPr>
          <p:spPr bwMode="auto">
            <a:xfrm>
              <a:off x="3223" y="2267"/>
              <a:ext cx="221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0" name="Line 47"/>
            <p:cNvSpPr>
              <a:spLocks noChangeShapeType="1"/>
            </p:cNvSpPr>
            <p:nvPr/>
          </p:nvSpPr>
          <p:spPr bwMode="auto">
            <a:xfrm flipV="1">
              <a:off x="3207" y="720"/>
              <a:ext cx="0" cy="154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1" name="Freeform 48"/>
            <p:cNvSpPr>
              <a:spLocks/>
            </p:cNvSpPr>
            <p:nvPr/>
          </p:nvSpPr>
          <p:spPr bwMode="auto">
            <a:xfrm>
              <a:off x="3222" y="1488"/>
              <a:ext cx="1902" cy="777"/>
            </a:xfrm>
            <a:custGeom>
              <a:avLst/>
              <a:gdLst>
                <a:gd name="T0" fmla="*/ 0 w 1902"/>
                <a:gd name="T1" fmla="*/ 513 h 513"/>
                <a:gd name="T2" fmla="*/ 434 w 1902"/>
                <a:gd name="T3" fmla="*/ 85 h 513"/>
                <a:gd name="T4" fmla="*/ 1902 w 1902"/>
                <a:gd name="T5" fmla="*/ 0 h 513"/>
                <a:gd name="T6" fmla="*/ 0 60000 65536"/>
                <a:gd name="T7" fmla="*/ 0 60000 65536"/>
                <a:gd name="T8" fmla="*/ 0 60000 65536"/>
                <a:gd name="T9" fmla="*/ 0 w 1902"/>
                <a:gd name="T10" fmla="*/ 0 h 513"/>
                <a:gd name="T11" fmla="*/ 1902 w 1902"/>
                <a:gd name="T12" fmla="*/ 513 h 51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2" h="513">
                  <a:moveTo>
                    <a:pt x="0" y="513"/>
                  </a:moveTo>
                  <a:cubicBezTo>
                    <a:pt x="72" y="442"/>
                    <a:pt x="117" y="170"/>
                    <a:pt x="434" y="85"/>
                  </a:cubicBezTo>
                  <a:cubicBezTo>
                    <a:pt x="751" y="0"/>
                    <a:pt x="1596" y="18"/>
                    <a:pt x="1902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2" name="Freeform 49"/>
            <p:cNvSpPr>
              <a:spLocks/>
            </p:cNvSpPr>
            <p:nvPr/>
          </p:nvSpPr>
          <p:spPr bwMode="auto">
            <a:xfrm>
              <a:off x="3332" y="864"/>
              <a:ext cx="460" cy="1357"/>
            </a:xfrm>
            <a:custGeom>
              <a:avLst/>
              <a:gdLst>
                <a:gd name="T0" fmla="*/ 0 w 516"/>
                <a:gd name="T1" fmla="*/ 1537 h 1537"/>
                <a:gd name="T2" fmla="*/ 252 w 516"/>
                <a:gd name="T3" fmla="*/ 1201 h 1537"/>
                <a:gd name="T4" fmla="*/ 516 w 516"/>
                <a:gd name="T5" fmla="*/ 0 h 1537"/>
                <a:gd name="T6" fmla="*/ 0 60000 65536"/>
                <a:gd name="T7" fmla="*/ 0 60000 65536"/>
                <a:gd name="T8" fmla="*/ 0 60000 65536"/>
                <a:gd name="T9" fmla="*/ 0 w 516"/>
                <a:gd name="T10" fmla="*/ 0 h 1537"/>
                <a:gd name="T11" fmla="*/ 516 w 516"/>
                <a:gd name="T12" fmla="*/ 1537 h 15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6" h="1537">
                  <a:moveTo>
                    <a:pt x="0" y="1537"/>
                  </a:moveTo>
                  <a:cubicBezTo>
                    <a:pt x="42" y="1481"/>
                    <a:pt x="166" y="1457"/>
                    <a:pt x="252" y="1201"/>
                  </a:cubicBezTo>
                  <a:cubicBezTo>
                    <a:pt x="338" y="945"/>
                    <a:pt x="461" y="250"/>
                    <a:pt x="516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3" name="Text Box 50"/>
            <p:cNvSpPr txBox="1">
              <a:spLocks noChangeArrowheads="1"/>
            </p:cNvSpPr>
            <p:nvPr/>
          </p:nvSpPr>
          <p:spPr bwMode="auto">
            <a:xfrm>
              <a:off x="2983" y="450"/>
              <a:ext cx="24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" name="Text Box 51"/>
            <p:cNvSpPr txBox="1">
              <a:spLocks noChangeArrowheads="1"/>
            </p:cNvSpPr>
            <p:nvPr/>
          </p:nvSpPr>
          <p:spPr bwMode="auto">
            <a:xfrm>
              <a:off x="4596" y="1938"/>
              <a:ext cx="95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GS1</a:t>
              </a: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GS(th)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" name="Text Box 52"/>
            <p:cNvSpPr txBox="1">
              <a:spLocks noChangeArrowheads="1"/>
            </p:cNvSpPr>
            <p:nvPr/>
          </p:nvSpPr>
          <p:spPr bwMode="auto">
            <a:xfrm>
              <a:off x="2951" y="2242"/>
              <a:ext cx="2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6" name="Freeform 53"/>
            <p:cNvSpPr>
              <a:spLocks/>
            </p:cNvSpPr>
            <p:nvPr/>
          </p:nvSpPr>
          <p:spPr bwMode="auto">
            <a:xfrm>
              <a:off x="3214" y="912"/>
              <a:ext cx="1902" cy="1338"/>
            </a:xfrm>
            <a:custGeom>
              <a:avLst/>
              <a:gdLst>
                <a:gd name="T0" fmla="*/ 0 w 1902"/>
                <a:gd name="T1" fmla="*/ 863 h 863"/>
                <a:gd name="T2" fmla="*/ 454 w 1902"/>
                <a:gd name="T3" fmla="*/ 134 h 863"/>
                <a:gd name="T4" fmla="*/ 1902 w 1902"/>
                <a:gd name="T5" fmla="*/ 56 h 863"/>
                <a:gd name="T6" fmla="*/ 0 60000 65536"/>
                <a:gd name="T7" fmla="*/ 0 60000 65536"/>
                <a:gd name="T8" fmla="*/ 0 60000 65536"/>
                <a:gd name="T9" fmla="*/ 0 w 1902"/>
                <a:gd name="T10" fmla="*/ 0 h 863"/>
                <a:gd name="T11" fmla="*/ 1902 w 1902"/>
                <a:gd name="T12" fmla="*/ 863 h 8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2" h="863">
                  <a:moveTo>
                    <a:pt x="0" y="863"/>
                  </a:moveTo>
                  <a:cubicBezTo>
                    <a:pt x="76" y="742"/>
                    <a:pt x="137" y="268"/>
                    <a:pt x="454" y="134"/>
                  </a:cubicBezTo>
                  <a:cubicBezTo>
                    <a:pt x="771" y="0"/>
                    <a:pt x="1600" y="72"/>
                    <a:pt x="1902" y="56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7" name="Freeform 54"/>
            <p:cNvSpPr>
              <a:spLocks/>
            </p:cNvSpPr>
            <p:nvPr/>
          </p:nvSpPr>
          <p:spPr bwMode="auto">
            <a:xfrm>
              <a:off x="3214" y="1921"/>
              <a:ext cx="1902" cy="344"/>
            </a:xfrm>
            <a:custGeom>
              <a:avLst/>
              <a:gdLst>
                <a:gd name="T0" fmla="*/ 0 w 1902"/>
                <a:gd name="T1" fmla="*/ 251 h 251"/>
                <a:gd name="T2" fmla="*/ 430 w 1902"/>
                <a:gd name="T3" fmla="*/ 39 h 251"/>
                <a:gd name="T4" fmla="*/ 1902 w 1902"/>
                <a:gd name="T5" fmla="*/ 19 h 251"/>
                <a:gd name="T6" fmla="*/ 0 60000 65536"/>
                <a:gd name="T7" fmla="*/ 0 60000 65536"/>
                <a:gd name="T8" fmla="*/ 0 60000 65536"/>
                <a:gd name="T9" fmla="*/ 0 w 1902"/>
                <a:gd name="T10" fmla="*/ 0 h 251"/>
                <a:gd name="T11" fmla="*/ 1902 w 1902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2" h="251">
                  <a:moveTo>
                    <a:pt x="0" y="251"/>
                  </a:moveTo>
                  <a:cubicBezTo>
                    <a:pt x="72" y="216"/>
                    <a:pt x="113" y="78"/>
                    <a:pt x="430" y="39"/>
                  </a:cubicBezTo>
                  <a:cubicBezTo>
                    <a:pt x="747" y="0"/>
                    <a:pt x="1595" y="23"/>
                    <a:pt x="1902" y="1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8" name="Text Box 55"/>
            <p:cNvSpPr txBox="1">
              <a:spLocks noChangeArrowheads="1"/>
            </p:cNvSpPr>
            <p:nvPr/>
          </p:nvSpPr>
          <p:spPr bwMode="auto">
            <a:xfrm>
              <a:off x="4686" y="1667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GS1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9" name="Text Box 56"/>
            <p:cNvSpPr txBox="1">
              <a:spLocks noChangeArrowheads="1"/>
            </p:cNvSpPr>
            <p:nvPr/>
          </p:nvSpPr>
          <p:spPr bwMode="auto">
            <a:xfrm>
              <a:off x="4677" y="1218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GS2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0" name="Text Box 57"/>
            <p:cNvSpPr txBox="1">
              <a:spLocks noChangeArrowheads="1"/>
            </p:cNvSpPr>
            <p:nvPr/>
          </p:nvSpPr>
          <p:spPr bwMode="auto">
            <a:xfrm>
              <a:off x="4790" y="691"/>
              <a:ext cx="4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0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GS3</a:t>
              </a:r>
              <a:endParaRPr kumimoji="1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1" name="Text Box 58"/>
            <p:cNvSpPr txBox="1">
              <a:spLocks noChangeArrowheads="1"/>
            </p:cNvSpPr>
            <p:nvPr/>
          </p:nvSpPr>
          <p:spPr bwMode="auto">
            <a:xfrm>
              <a:off x="3158" y="998"/>
              <a:ext cx="617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可变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电阻区</a:t>
              </a:r>
            </a:p>
          </p:txBody>
        </p:sp>
        <p:sp>
          <p:nvSpPr>
            <p:cNvPr id="202" name="Text Box 59"/>
            <p:cNvSpPr txBox="1">
              <a:spLocks noChangeArrowheads="1"/>
            </p:cNvSpPr>
            <p:nvPr/>
          </p:nvSpPr>
          <p:spPr bwMode="auto">
            <a:xfrm>
              <a:off x="3755" y="2418"/>
              <a:ext cx="6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夹断区</a:t>
              </a:r>
            </a:p>
          </p:txBody>
        </p:sp>
        <p:sp>
          <p:nvSpPr>
            <p:cNvPr id="203" name="Line 60"/>
            <p:cNvSpPr>
              <a:spLocks noChangeShapeType="1"/>
            </p:cNvSpPr>
            <p:nvPr/>
          </p:nvSpPr>
          <p:spPr bwMode="auto">
            <a:xfrm flipH="1">
              <a:off x="4028" y="2223"/>
              <a:ext cx="82" cy="21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04" name="Freeform 61"/>
            <p:cNvSpPr>
              <a:spLocks/>
            </p:cNvSpPr>
            <p:nvPr/>
          </p:nvSpPr>
          <p:spPr bwMode="auto">
            <a:xfrm>
              <a:off x="3212" y="2188"/>
              <a:ext cx="1902" cy="47"/>
            </a:xfrm>
            <a:custGeom>
              <a:avLst/>
              <a:gdLst>
                <a:gd name="T0" fmla="*/ 0 w 1902"/>
                <a:gd name="T1" fmla="*/ 251 h 251"/>
                <a:gd name="T2" fmla="*/ 430 w 1902"/>
                <a:gd name="T3" fmla="*/ 39 h 251"/>
                <a:gd name="T4" fmla="*/ 1902 w 1902"/>
                <a:gd name="T5" fmla="*/ 19 h 251"/>
                <a:gd name="T6" fmla="*/ 0 60000 65536"/>
                <a:gd name="T7" fmla="*/ 0 60000 65536"/>
                <a:gd name="T8" fmla="*/ 0 60000 65536"/>
                <a:gd name="T9" fmla="*/ 0 w 1902"/>
                <a:gd name="T10" fmla="*/ 0 h 251"/>
                <a:gd name="T11" fmla="*/ 1902 w 1902"/>
                <a:gd name="T12" fmla="*/ 251 h 2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02" h="251">
                  <a:moveTo>
                    <a:pt x="0" y="251"/>
                  </a:moveTo>
                  <a:cubicBezTo>
                    <a:pt x="72" y="216"/>
                    <a:pt x="113" y="78"/>
                    <a:pt x="430" y="39"/>
                  </a:cubicBezTo>
                  <a:cubicBezTo>
                    <a:pt x="747" y="0"/>
                    <a:pt x="1595" y="23"/>
                    <a:pt x="1902" y="19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" name="Text Box 62"/>
            <p:cNvSpPr txBox="1">
              <a:spLocks noChangeArrowheads="1"/>
            </p:cNvSpPr>
            <p:nvPr/>
          </p:nvSpPr>
          <p:spPr bwMode="auto">
            <a:xfrm>
              <a:off x="3889" y="1233"/>
              <a:ext cx="61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恒流区</a:t>
              </a:r>
            </a:p>
          </p:txBody>
        </p:sp>
      </p:grpSp>
      <p:sp>
        <p:nvSpPr>
          <p:cNvPr id="207" name="Text Box 41"/>
          <p:cNvSpPr txBox="1">
            <a:spLocks noChangeArrowheads="1"/>
          </p:cNvSpPr>
          <p:nvPr/>
        </p:nvSpPr>
        <p:spPr bwMode="auto">
          <a:xfrm>
            <a:off x="210243" y="5730221"/>
            <a:ext cx="8629245" cy="1052596"/>
          </a:xfrm>
          <a:prstGeom prst="rect">
            <a:avLst/>
          </a:prstGeom>
          <a:noFill/>
          <a:ln w="158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IL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时，场效应管截止，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≈0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，相当于开关断开，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≈V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DD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IH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时，场效应管导通，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DS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≈0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，相当于开关闭合，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≈0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xmlns="" val="403705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build="p" autoUpdateAnimBg="0"/>
      <p:bldP spid="207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950159" y="3078790"/>
            <a:ext cx="20752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3025365" y="0"/>
            <a:ext cx="61186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025365" y="39481"/>
            <a:ext cx="2394626" cy="19630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6840121" y="4809438"/>
            <a:ext cx="2303880" cy="2048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379107" y="1637584"/>
            <a:ext cx="268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4379107" y="2447277"/>
            <a:ext cx="2481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TTL</a:t>
            </a:r>
            <a:r>
              <a:rPr lang="zh-CN" altLang="en-US" dirty="0" smtClean="0">
                <a:solidFill>
                  <a:schemeClr val="bg1"/>
                </a:solidFill>
              </a:rPr>
              <a:t>与非门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4379107" y="3256970"/>
            <a:ext cx="29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集电极开路门</a:t>
            </a:r>
            <a:endParaRPr lang="zh-CN" altLang="en-US" dirty="0"/>
          </a:p>
        </p:txBody>
      </p:sp>
      <p:sp>
        <p:nvSpPr>
          <p:cNvPr id="22" name="淘宝网chenying0907出品 25"/>
          <p:cNvSpPr txBox="1"/>
          <p:nvPr/>
        </p:nvSpPr>
        <p:spPr>
          <a:xfrm>
            <a:off x="4421969" y="4876356"/>
            <a:ext cx="397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CMOS</a:t>
            </a:r>
            <a:r>
              <a:rPr lang="zh-CN" altLang="en-US" dirty="0" smtClean="0"/>
              <a:t>反相器</a:t>
            </a:r>
            <a:endParaRPr lang="zh-CN" altLang="en-US" dirty="0"/>
          </a:p>
        </p:txBody>
      </p:sp>
      <p:sp>
        <p:nvSpPr>
          <p:cNvPr id="18" name="淘宝网chenying0907出品 29"/>
          <p:cNvSpPr txBox="1"/>
          <p:nvPr/>
        </p:nvSpPr>
        <p:spPr>
          <a:xfrm>
            <a:off x="4421969" y="4066663"/>
            <a:ext cx="29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三态门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64011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2.4.2 TTL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与非门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7108" y="685721"/>
            <a:ext cx="850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与非门的结构与工作原理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Picture 5" descr="2-4-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794" y="1638661"/>
            <a:ext cx="5005513" cy="467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/>
          <p:cNvSpPr txBox="1"/>
          <p:nvPr/>
        </p:nvSpPr>
        <p:spPr>
          <a:xfrm>
            <a:off x="5020733" y="1060803"/>
            <a:ext cx="4096693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当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三个输入端中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任意一个或多个为低电平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(0.3V)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时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</p:txBody>
      </p:sp>
      <p:sp>
        <p:nvSpPr>
          <p:cNvPr id="6" name="椭圆 5"/>
          <p:cNvSpPr/>
          <p:nvPr/>
        </p:nvSpPr>
        <p:spPr>
          <a:xfrm>
            <a:off x="1268350" y="3597935"/>
            <a:ext cx="79429" cy="7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02797" y="3451863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94063" y="3147195"/>
            <a:ext cx="3271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>
                <a:solidFill>
                  <a:prstClr val="black"/>
                </a:solidFill>
              </a:rPr>
              <a:t>V1</a:t>
            </a:r>
            <a:r>
              <a:rPr lang="zh-CN" altLang="en-US" sz="2400" b="1" dirty="0">
                <a:solidFill>
                  <a:prstClr val="black"/>
                </a:solidFill>
              </a:rPr>
              <a:t>的基极电位为：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lvl="0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0.3+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BE1</a:t>
            </a:r>
          </a:p>
          <a:p>
            <a:pPr lvl="0"/>
            <a:r>
              <a:rPr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0.3+0.7=1V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541408" y="2142155"/>
            <a:ext cx="32997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>
                <a:solidFill>
                  <a:prstClr val="black"/>
                </a:solidFill>
              </a:rPr>
              <a:t>三极管</a:t>
            </a:r>
            <a:r>
              <a:rPr lang="en-US" altLang="zh-CN" sz="2400" b="1" dirty="0">
                <a:solidFill>
                  <a:prstClr val="black"/>
                </a:solidFill>
              </a:rPr>
              <a:t>V1</a:t>
            </a:r>
            <a:r>
              <a:rPr lang="zh-CN" altLang="en-US" sz="2400" b="1" dirty="0">
                <a:solidFill>
                  <a:prstClr val="black"/>
                </a:solidFill>
              </a:rPr>
              <a:t>的发射结正偏，导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通。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94063" y="4614885"/>
            <a:ext cx="32716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>
                <a:solidFill>
                  <a:prstClr val="black"/>
                </a:solidFill>
              </a:rPr>
              <a:t>V1</a:t>
            </a:r>
            <a:r>
              <a:rPr lang="zh-CN" altLang="en-US" sz="2400" b="1" dirty="0">
                <a:solidFill>
                  <a:prstClr val="black"/>
                </a:solidFill>
              </a:rPr>
              <a:t>的基极</a:t>
            </a:r>
            <a:r>
              <a:rPr lang="zh-CN" altLang="en-US" sz="2400" b="1" dirty="0" smtClean="0">
                <a:solidFill>
                  <a:prstClr val="black"/>
                </a:solidFill>
              </a:rPr>
              <a:t>电流为</a:t>
            </a:r>
            <a:r>
              <a:rPr lang="zh-CN" altLang="en-US" sz="2400" b="1" dirty="0">
                <a:solidFill>
                  <a:prstClr val="black"/>
                </a:solidFill>
              </a:rPr>
              <a:t>：</a:t>
            </a:r>
            <a:endParaRPr lang="en-US" altLang="zh-CN" sz="2400" b="1" dirty="0">
              <a:solidFill>
                <a:prstClr val="black"/>
              </a:solidFill>
            </a:endParaRPr>
          </a:p>
          <a:p>
            <a:pPr lvl="0"/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)/R</a:t>
            </a:r>
            <a:r>
              <a:rPr lang="en-US" altLang="zh-CN" sz="2400" b="1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CN" sz="2400" b="1" i="1" baseline="-25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(5-1)V/4KΩ=1mA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1192821" y="2142394"/>
            <a:ext cx="5938" cy="63533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18011" y="2103164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61647" y="6082575"/>
            <a:ext cx="2659293" cy="46166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三极管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深度饱和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993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5" grpId="0"/>
      <p:bldP spid="21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2.4.2 TTL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与非门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486" y="585289"/>
            <a:ext cx="850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与非门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的结构与工作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原理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Picture 5" descr="2-4-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734" y="2182812"/>
            <a:ext cx="5392737" cy="467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椭圆 5"/>
          <p:cNvSpPr/>
          <p:nvPr/>
        </p:nvSpPr>
        <p:spPr>
          <a:xfrm>
            <a:off x="1363417" y="4085126"/>
            <a:ext cx="79429" cy="771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27554" y="3939054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1347848" y="2730516"/>
            <a:ext cx="5938" cy="63533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73038" y="2691286"/>
            <a:ext cx="4748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91562" y="1137601"/>
            <a:ext cx="2665231" cy="461665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三极管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深度饱和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35651" y="1771006"/>
            <a:ext cx="23319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ce1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3V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864708" y="2460514"/>
            <a:ext cx="31113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400" b="1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b2 </a:t>
            </a:r>
            <a:r>
              <a:rPr lang="en-US" altLang="zh-CN" sz="2400" b="1" i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=U</a:t>
            </a:r>
            <a:r>
              <a:rPr lang="en-US" altLang="zh-CN" sz="2400" b="1" i="1" baseline="-25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ce1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+0.3V</a:t>
            </a:r>
          </a:p>
          <a:p>
            <a:pPr lvl="0"/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0.3V+0.3V=0.6V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681326" y="3402194"/>
            <a:ext cx="288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三极管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V4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截止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6774872" y="3888701"/>
            <a:ext cx="148442" cy="249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499844" y="4123784"/>
            <a:ext cx="3569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的集电极电位为高电平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836751" y="2605226"/>
            <a:ext cx="1662545" cy="2055600"/>
            <a:chOff x="2873829" y="1962992"/>
            <a:chExt cx="1662545" cy="2055600"/>
          </a:xfrm>
        </p:grpSpPr>
        <p:cxnSp>
          <p:nvCxnSpPr>
            <p:cNvPr id="13" name="直接连接符 12"/>
            <p:cNvCxnSpPr/>
            <p:nvPr/>
          </p:nvCxnSpPr>
          <p:spPr>
            <a:xfrm>
              <a:off x="2873829" y="1962992"/>
              <a:ext cx="0" cy="1142405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2873829" y="3105397"/>
              <a:ext cx="1436914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4310743" y="3105397"/>
              <a:ext cx="225631" cy="127068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4536374" y="3232465"/>
              <a:ext cx="0" cy="78612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下箭头 26"/>
          <p:cNvSpPr/>
          <p:nvPr/>
        </p:nvSpPr>
        <p:spPr>
          <a:xfrm>
            <a:off x="6774872" y="4614638"/>
            <a:ext cx="148442" cy="2496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277788" y="4881601"/>
            <a:ext cx="1142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V3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导通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9768411"/>
              </p:ext>
            </p:extLst>
          </p:nvPr>
        </p:nvGraphicFramePr>
        <p:xfrm>
          <a:off x="5499844" y="5434358"/>
          <a:ext cx="3359147" cy="1318777"/>
        </p:xfrm>
        <a:graphic>
          <a:graphicData uri="http://schemas.openxmlformats.org/presentationml/2006/ole">
            <p:oleObj spid="_x0000_s1234" name="Equation" r:id="rId6" imgW="1714320" imgH="672840" progId="Equation.DSMT4">
              <p:embed/>
            </p:oleObj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124038" y="1136820"/>
            <a:ext cx="4375258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当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三个输入端中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任意一个或多个为低电平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(0.3V)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时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</p:txBody>
      </p:sp>
      <p:sp>
        <p:nvSpPr>
          <p:cNvPr id="3" name="文本框 2"/>
          <p:cNvSpPr txBox="1"/>
          <p:nvPr/>
        </p:nvSpPr>
        <p:spPr bwMode="auto">
          <a:xfrm>
            <a:off x="6923314" y="6228127"/>
            <a:ext cx="1744653" cy="57246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/>
        </p:spPr>
        <p:txBody>
          <a:bodyPr wrap="square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输出高电平</a:t>
            </a:r>
          </a:p>
        </p:txBody>
      </p:sp>
    </p:spTree>
    <p:extLst>
      <p:ext uri="{BB962C8B-B14F-4D97-AF65-F5344CB8AC3E}">
        <p14:creationId xmlns:p14="http://schemas.microsoft.com/office/powerpoint/2010/main" xmlns="" val="48091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" grpId="0"/>
      <p:bldP spid="12" grpId="0"/>
      <p:bldP spid="5" grpId="0" animBg="1"/>
      <p:bldP spid="17" grpId="0"/>
      <p:bldP spid="27" grpId="0" animBg="1"/>
      <p:bldP spid="28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Picture 5" descr="2-4-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3967" y="2032739"/>
            <a:ext cx="5392737" cy="467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2.4.2 TTL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与非门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486" y="585289"/>
            <a:ext cx="850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与非门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的结构与工作原理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24038" y="1094388"/>
            <a:ext cx="3180477" cy="83099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当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三个输入端</a:t>
            </a:r>
            <a:r>
              <a:rPr lang="zh-CN" altLang="en-US" sz="2400" b="1" dirty="0">
                <a:solidFill>
                  <a:srgbClr val="0000FF"/>
                </a:solidFill>
              </a:rPr>
              <a:t>全部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为高电平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(3.6V)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时</a:t>
            </a:r>
            <a:r>
              <a:rPr lang="zh-CN" altLang="en-US" sz="2400" b="1" dirty="0" smtClean="0"/>
              <a:t>：</a:t>
            </a:r>
            <a:endParaRPr lang="en-US" altLang="zh-CN" sz="2400" b="1" dirty="0" smtClean="0"/>
          </a:p>
        </p:txBody>
      </p:sp>
      <p:grpSp>
        <p:nvGrpSpPr>
          <p:cNvPr id="137" name="Group 3"/>
          <p:cNvGrpSpPr>
            <a:grpSpLocks/>
          </p:cNvGrpSpPr>
          <p:nvPr/>
        </p:nvGrpSpPr>
        <p:grpSpPr bwMode="auto">
          <a:xfrm rot="20576940">
            <a:off x="1549817" y="4672706"/>
            <a:ext cx="3238597" cy="647446"/>
            <a:chOff x="1379" y="2304"/>
            <a:chExt cx="2935" cy="465"/>
          </a:xfrm>
        </p:grpSpPr>
        <p:sp>
          <p:nvSpPr>
            <p:cNvPr id="138" name="AutoShape 4"/>
            <p:cNvSpPr>
              <a:spLocks/>
            </p:cNvSpPr>
            <p:nvPr/>
          </p:nvSpPr>
          <p:spPr bwMode="auto">
            <a:xfrm rot="17987017">
              <a:off x="2654" y="1108"/>
              <a:ext cx="386" cy="2935"/>
            </a:xfrm>
            <a:prstGeom prst="leftBrace">
              <a:avLst>
                <a:gd name="adj1" fmla="val 52966"/>
                <a:gd name="adj2" fmla="val 45231"/>
              </a:avLst>
            </a:prstGeom>
            <a:noFill/>
            <a:ln w="38100">
              <a:solidFill>
                <a:srgbClr val="FF0000"/>
              </a:solidFill>
              <a:round/>
              <a:headEnd type="triangle" w="sm" len="lg"/>
              <a:tailEnd type="triangle" w="sm" len="lg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39" name="Oval 5"/>
            <p:cNvSpPr>
              <a:spLocks noChangeArrowheads="1"/>
            </p:cNvSpPr>
            <p:nvPr/>
          </p:nvSpPr>
          <p:spPr bwMode="auto">
            <a:xfrm rot="1070913">
              <a:off x="1561" y="2304"/>
              <a:ext cx="949" cy="4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全导通</a:t>
              </a:r>
            </a:p>
          </p:txBody>
        </p:sp>
      </p:grpSp>
      <p:sp>
        <p:nvSpPr>
          <p:cNvPr id="140" name="AutoShape 6"/>
          <p:cNvSpPr>
            <a:spLocks noChangeArrowheads="1"/>
          </p:cNvSpPr>
          <p:nvPr/>
        </p:nvSpPr>
        <p:spPr bwMode="auto">
          <a:xfrm>
            <a:off x="55613" y="2564545"/>
            <a:ext cx="1371600" cy="827525"/>
          </a:xfrm>
          <a:prstGeom prst="wedgeRoundRectCallout">
            <a:avLst>
              <a:gd name="adj1" fmla="val 60488"/>
              <a:gd name="adj2" fmla="val 128342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电位被钳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2.1V</a:t>
            </a:r>
          </a:p>
        </p:txBody>
      </p:sp>
      <p:sp>
        <p:nvSpPr>
          <p:cNvPr id="141" name="AutoShape 7"/>
          <p:cNvSpPr>
            <a:spLocks noChangeArrowheads="1"/>
          </p:cNvSpPr>
          <p:nvPr/>
        </p:nvSpPr>
        <p:spPr bwMode="auto">
          <a:xfrm>
            <a:off x="165969" y="3810113"/>
            <a:ext cx="756017" cy="393060"/>
          </a:xfrm>
          <a:prstGeom prst="wedgeRectCallout">
            <a:avLst>
              <a:gd name="adj1" fmla="val 91811"/>
              <a:gd name="adj2" fmla="val 62850"/>
            </a:avLst>
          </a:prstGeom>
          <a:noFill/>
          <a:ln w="38100">
            <a:solidFill>
              <a:srgbClr val="FF0000"/>
            </a:solidFill>
            <a:miter lim="800000"/>
            <a:headEnd/>
            <a:tailEnd type="none" w="sm" len="lg"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反偏 </a:t>
            </a:r>
          </a:p>
        </p:txBody>
      </p:sp>
      <p:sp>
        <p:nvSpPr>
          <p:cNvPr id="142" name="Text Box 8"/>
          <p:cNvSpPr txBox="1">
            <a:spLocks noChangeArrowheads="1"/>
          </p:cNvSpPr>
          <p:nvPr/>
        </p:nvSpPr>
        <p:spPr bwMode="auto">
          <a:xfrm>
            <a:off x="3085731" y="3050348"/>
            <a:ext cx="722663" cy="461665"/>
          </a:xfrm>
          <a:prstGeom prst="rect">
            <a:avLst/>
          </a:prstGeom>
          <a:noFill/>
          <a:ln w="38100">
            <a:noFill/>
            <a:miter lim="800000"/>
            <a:headEnd/>
            <a:tailEnd type="none" w="sm" len="lg"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1V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43" name="Group 9"/>
          <p:cNvGrpSpPr>
            <a:grpSpLocks/>
          </p:cNvGrpSpPr>
          <p:nvPr/>
        </p:nvGrpSpPr>
        <p:grpSpPr bwMode="auto">
          <a:xfrm>
            <a:off x="3615058" y="3154263"/>
            <a:ext cx="1891505" cy="1274737"/>
            <a:chOff x="2756" y="1386"/>
            <a:chExt cx="1288" cy="768"/>
          </a:xfrm>
        </p:grpSpPr>
        <p:sp>
          <p:nvSpPr>
            <p:cNvPr id="144" name="Oval 10"/>
            <p:cNvSpPr>
              <a:spLocks noChangeArrowheads="1"/>
            </p:cNvSpPr>
            <p:nvPr/>
          </p:nvSpPr>
          <p:spPr bwMode="auto">
            <a:xfrm>
              <a:off x="3302" y="1386"/>
              <a:ext cx="742" cy="76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45" name="Oval 11"/>
            <p:cNvSpPr>
              <a:spLocks noChangeArrowheads="1"/>
            </p:cNvSpPr>
            <p:nvPr/>
          </p:nvSpPr>
          <p:spPr bwMode="auto">
            <a:xfrm>
              <a:off x="2756" y="1655"/>
              <a:ext cx="518" cy="42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Times New Roman" pitchFamily="18" charset="0"/>
                  <a:ea typeface="楷体_GB2312" pitchFamily="49" charset="-122"/>
                </a:rPr>
                <a:t>截止</a:t>
              </a:r>
            </a:p>
          </p:txBody>
        </p:sp>
      </p:grpSp>
      <p:sp>
        <p:nvSpPr>
          <p:cNvPr id="251" name="文本框 250"/>
          <p:cNvSpPr txBox="1"/>
          <p:nvPr/>
        </p:nvSpPr>
        <p:spPr>
          <a:xfrm>
            <a:off x="5764379" y="1369139"/>
            <a:ext cx="31136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V1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集电结、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V2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发射结和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V4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发射结正偏导通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2" name="文本框 251"/>
          <p:cNvSpPr txBox="1"/>
          <p:nvPr/>
        </p:nvSpPr>
        <p:spPr>
          <a:xfrm>
            <a:off x="5764379" y="2193063"/>
            <a:ext cx="31136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V1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基极电位被钳制在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2.1V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7042354" y="2067172"/>
            <a:ext cx="211394" cy="196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3" name="下箭头 252"/>
          <p:cNvSpPr/>
          <p:nvPr/>
        </p:nvSpPr>
        <p:spPr>
          <a:xfrm>
            <a:off x="7030064" y="2610967"/>
            <a:ext cx="211394" cy="196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4" name="文本框 253"/>
          <p:cNvSpPr txBox="1"/>
          <p:nvPr/>
        </p:nvSpPr>
        <p:spPr>
          <a:xfrm>
            <a:off x="5640577" y="2765340"/>
            <a:ext cx="3537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V2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基极电流约等于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R1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上的电流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75480169"/>
              </p:ext>
            </p:extLst>
          </p:nvPr>
        </p:nvGraphicFramePr>
        <p:xfrm>
          <a:off x="5640577" y="3227712"/>
          <a:ext cx="3452338" cy="631073"/>
        </p:xfrm>
        <a:graphic>
          <a:graphicData uri="http://schemas.openxmlformats.org/presentationml/2006/ole">
            <p:oleObj spid="_x0000_s4505" name="Equation" r:id="rId6" imgW="2361960" imgH="431640" progId="Equation.DSMT4">
              <p:embed/>
            </p:oleObj>
          </a:graphicData>
        </a:graphic>
      </p:graphicFrame>
      <p:sp>
        <p:nvSpPr>
          <p:cNvPr id="255" name="下箭头 254"/>
          <p:cNvSpPr/>
          <p:nvPr/>
        </p:nvSpPr>
        <p:spPr>
          <a:xfrm>
            <a:off x="7086558" y="3742787"/>
            <a:ext cx="211394" cy="196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6" name="文本框 255"/>
          <p:cNvSpPr txBox="1"/>
          <p:nvPr/>
        </p:nvSpPr>
        <p:spPr>
          <a:xfrm>
            <a:off x="6214625" y="3970223"/>
            <a:ext cx="20536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V2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V4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饱和导通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57" name="对象 2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15399079"/>
              </p:ext>
            </p:extLst>
          </p:nvPr>
        </p:nvGraphicFramePr>
        <p:xfrm>
          <a:off x="5828931" y="4481772"/>
          <a:ext cx="3265487" cy="334962"/>
        </p:xfrm>
        <a:graphic>
          <a:graphicData uri="http://schemas.openxmlformats.org/presentationml/2006/ole">
            <p:oleObj spid="_x0000_s4506" name="Equation" r:id="rId7" imgW="2234880" imgH="228600" progId="Equation.DSMT4">
              <p:embed/>
            </p:oleObj>
          </a:graphicData>
        </a:graphic>
      </p:graphicFrame>
      <p:sp>
        <p:nvSpPr>
          <p:cNvPr id="258" name="文本框 257"/>
          <p:cNvSpPr txBox="1"/>
          <p:nvPr/>
        </p:nvSpPr>
        <p:spPr>
          <a:xfrm>
            <a:off x="6391245" y="4973816"/>
            <a:ext cx="1602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V3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VD1</a:t>
            </a:r>
            <a:r>
              <a:rPr lang="zh-CN" altLang="en-US" sz="20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截止</a:t>
            </a:r>
            <a:endParaRPr lang="zh-CN" altLang="en-US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59" name="对象 2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81361449"/>
              </p:ext>
            </p:extLst>
          </p:nvPr>
        </p:nvGraphicFramePr>
        <p:xfrm>
          <a:off x="6542524" y="5539667"/>
          <a:ext cx="1557337" cy="334963"/>
        </p:xfrm>
        <a:graphic>
          <a:graphicData uri="http://schemas.openxmlformats.org/presentationml/2006/ole">
            <p:oleObj spid="_x0000_s4507" name="Equation" r:id="rId8" imgW="1066680" imgH="228600" progId="Equation.DSMT4">
              <p:embed/>
            </p:oleObj>
          </a:graphicData>
        </a:graphic>
      </p:graphicFrame>
      <p:sp>
        <p:nvSpPr>
          <p:cNvPr id="260" name="下箭头 259"/>
          <p:cNvSpPr/>
          <p:nvPr/>
        </p:nvSpPr>
        <p:spPr>
          <a:xfrm>
            <a:off x="7061872" y="4804167"/>
            <a:ext cx="211394" cy="1964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文本框 261"/>
          <p:cNvSpPr txBox="1"/>
          <p:nvPr/>
        </p:nvSpPr>
        <p:spPr bwMode="auto">
          <a:xfrm>
            <a:off x="6425625" y="5954424"/>
            <a:ext cx="1744653" cy="572464"/>
          </a:xfrm>
          <a:prstGeom prst="rect">
            <a:avLst/>
          </a:prstGeom>
          <a:noFill/>
          <a:ln w="25400">
            <a:solidFill>
              <a:srgbClr val="FF0000"/>
            </a:solidFill>
          </a:ln>
          <a:extLst/>
        </p:spPr>
        <p:txBody>
          <a:bodyPr wrap="square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输出低电平</a:t>
            </a:r>
          </a:p>
        </p:txBody>
      </p:sp>
    </p:spTree>
    <p:extLst>
      <p:ext uri="{BB962C8B-B14F-4D97-AF65-F5344CB8AC3E}">
        <p14:creationId xmlns:p14="http://schemas.microsoft.com/office/powerpoint/2010/main" xmlns="" val="2547352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 autoUpdateAnimBg="0"/>
      <p:bldP spid="141" grpId="0" animBg="1" autoUpdateAnimBg="0"/>
      <p:bldP spid="142" grpId="0" autoUpdateAnimBg="0"/>
      <p:bldP spid="251" grpId="0"/>
      <p:bldP spid="252" grpId="0"/>
      <p:bldP spid="3" grpId="0" animBg="1"/>
      <p:bldP spid="253" grpId="0" animBg="1"/>
      <p:bldP spid="254" grpId="0"/>
      <p:bldP spid="255" grpId="0" animBg="1"/>
      <p:bldP spid="256" grpId="0"/>
      <p:bldP spid="258" grpId="0"/>
      <p:bldP spid="260" grpId="0" animBg="1"/>
      <p:bldP spid="26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2.4.2 TTL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与非门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486" y="585289"/>
            <a:ext cx="850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与非门的结构与工作原理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Picture 5" descr="2-4-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9486" y="1265730"/>
            <a:ext cx="5392737" cy="4675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文本框 29"/>
          <p:cNvSpPr txBox="1"/>
          <p:nvPr/>
        </p:nvSpPr>
        <p:spPr>
          <a:xfrm>
            <a:off x="5677854" y="3817316"/>
            <a:ext cx="3261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当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三个输入端</a:t>
            </a:r>
            <a:r>
              <a:rPr lang="zh-CN" altLang="en-US" sz="2400" b="1" dirty="0">
                <a:solidFill>
                  <a:srgbClr val="0000FF"/>
                </a:solidFill>
              </a:rPr>
              <a:t>全部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为高电平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(3.6V)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时</a:t>
            </a:r>
            <a:r>
              <a:rPr lang="zh-CN" altLang="en-US" sz="2400" b="1" dirty="0" smtClean="0"/>
              <a:t>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输出为低电平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</p:txBody>
      </p:sp>
      <p:sp>
        <p:nvSpPr>
          <p:cNvPr id="3" name="文本框 2"/>
          <p:cNvSpPr txBox="1"/>
          <p:nvPr/>
        </p:nvSpPr>
        <p:spPr bwMode="auto">
          <a:xfrm>
            <a:off x="5677854" y="1202234"/>
            <a:ext cx="1963917" cy="5724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总结：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677854" y="1908046"/>
            <a:ext cx="3063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当</a:t>
            </a:r>
            <a:r>
              <a:rPr lang="en-US" altLang="zh-CN" sz="2400" b="1" dirty="0" smtClean="0"/>
              <a:t>A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B</a:t>
            </a:r>
            <a:r>
              <a:rPr lang="zh-CN" altLang="en-US" sz="2400" b="1" dirty="0" smtClean="0"/>
              <a:t>、</a:t>
            </a:r>
            <a:r>
              <a:rPr lang="en-US" altLang="zh-CN" sz="2400" b="1" dirty="0" smtClean="0"/>
              <a:t>C</a:t>
            </a:r>
            <a:r>
              <a:rPr lang="zh-CN" altLang="en-US" sz="2400" b="1" dirty="0" smtClean="0"/>
              <a:t>三个输入端中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任意一个或多个为低电平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(0.3V)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时，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输出高电平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42334786"/>
              </p:ext>
            </p:extLst>
          </p:nvPr>
        </p:nvGraphicFramePr>
        <p:xfrm>
          <a:off x="6010991" y="5357255"/>
          <a:ext cx="2104301" cy="730064"/>
        </p:xfrm>
        <a:graphic>
          <a:graphicData uri="http://schemas.openxmlformats.org/presentationml/2006/ole">
            <p:oleObj spid="_x0000_s5255" name="Equation" r:id="rId6" imgW="622080" imgH="215640" progId="Equation.DSMT4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5710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950159" y="3078790"/>
            <a:ext cx="20752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3025365" y="0"/>
            <a:ext cx="61186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025365" y="39481"/>
            <a:ext cx="2394626" cy="19630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6840121" y="4809438"/>
            <a:ext cx="2303880" cy="2048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379107" y="1637584"/>
            <a:ext cx="268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概述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4379107" y="2447277"/>
            <a:ext cx="2481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TTL</a:t>
            </a:r>
            <a:r>
              <a:rPr lang="zh-CN" altLang="en-US" dirty="0" smtClean="0"/>
              <a:t>与非门</a:t>
            </a:r>
            <a:endParaRPr lang="zh-CN" altLang="en-US" dirty="0"/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4379107" y="3256970"/>
            <a:ext cx="29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集电极开路门</a:t>
            </a:r>
            <a:endParaRPr lang="zh-CN" altLang="en-US" dirty="0"/>
          </a:p>
        </p:txBody>
      </p:sp>
      <p:sp>
        <p:nvSpPr>
          <p:cNvPr id="22" name="淘宝网chenying0907出品 25"/>
          <p:cNvSpPr txBox="1"/>
          <p:nvPr/>
        </p:nvSpPr>
        <p:spPr>
          <a:xfrm>
            <a:off x="4421969" y="4876356"/>
            <a:ext cx="397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CMOS</a:t>
            </a:r>
            <a:r>
              <a:rPr lang="zh-CN" altLang="en-US" dirty="0" smtClean="0"/>
              <a:t>反相器</a:t>
            </a:r>
            <a:endParaRPr lang="zh-CN" altLang="en-US" dirty="0"/>
          </a:p>
        </p:txBody>
      </p:sp>
      <p:sp>
        <p:nvSpPr>
          <p:cNvPr id="18" name="淘宝网chenying0907出品 29"/>
          <p:cNvSpPr txBox="1"/>
          <p:nvPr/>
        </p:nvSpPr>
        <p:spPr>
          <a:xfrm>
            <a:off x="4421969" y="4066663"/>
            <a:ext cx="29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三态门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0503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2.4.2 TTL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与非门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486" y="585289"/>
            <a:ext cx="850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与非门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的主要外部特性及参数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0" name="Rectangle 3"/>
          <p:cNvSpPr txBox="1">
            <a:spLocks noChangeArrowheads="1"/>
          </p:cNvSpPr>
          <p:nvPr/>
        </p:nvSpPr>
        <p:spPr bwMode="auto">
          <a:xfrm>
            <a:off x="158316" y="1114144"/>
            <a:ext cx="58229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）抗干扰能力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550" name="Text Box 21"/>
          <p:cNvSpPr txBox="1">
            <a:spLocks noChangeArrowheads="1"/>
          </p:cNvSpPr>
          <p:nvPr/>
        </p:nvSpPr>
        <p:spPr bwMode="auto">
          <a:xfrm>
            <a:off x="187922" y="1801866"/>
            <a:ext cx="33796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fontAlgn="base"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rgbClr val="000000"/>
                </a:solidFill>
                <a:ea typeface="楷体_GB2312" pitchFamily="49" charset="-122"/>
              </a:rPr>
              <a:t>输出高电平</a:t>
            </a:r>
            <a:r>
              <a:rPr kumimoji="1" lang="en-US" altLang="zh-CN" sz="2400" i="1" dirty="0" smtClean="0">
                <a:solidFill>
                  <a:srgbClr val="FF0000"/>
                </a:solidFill>
                <a:ea typeface="楷体_GB2312" pitchFamily="49" charset="-122"/>
              </a:rPr>
              <a:t>U</a:t>
            </a:r>
            <a:r>
              <a:rPr kumimoji="1" lang="en-US" altLang="zh-CN" sz="2400" i="1" baseline="-25000" dirty="0" smtClean="0">
                <a:solidFill>
                  <a:srgbClr val="FF0000"/>
                </a:solidFill>
                <a:ea typeface="楷体_GB2312" pitchFamily="49" charset="-122"/>
              </a:rPr>
              <a:t>OH</a:t>
            </a:r>
            <a:endParaRPr kumimoji="1" lang="en-US" altLang="zh-CN" sz="2400" i="1" dirty="0" smtClean="0">
              <a:solidFill>
                <a:srgbClr val="000000"/>
              </a:solidFill>
              <a:ea typeface="楷体_GB2312" pitchFamily="49" charset="-122"/>
            </a:endParaRPr>
          </a:p>
          <a:p>
            <a:pPr fontAlgn="base"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ea typeface="楷体_GB2312" pitchFamily="49" charset="-122"/>
              </a:rPr>
              <a:t>     输出低电平</a:t>
            </a:r>
            <a:r>
              <a:rPr kumimoji="1" lang="en-US" altLang="zh-CN" sz="2400" i="1" dirty="0" smtClean="0">
                <a:solidFill>
                  <a:srgbClr val="FF0000"/>
                </a:solidFill>
                <a:ea typeface="楷体_GB2312" pitchFamily="49" charset="-122"/>
              </a:rPr>
              <a:t>U</a:t>
            </a:r>
            <a:r>
              <a:rPr kumimoji="1" lang="en-US" altLang="zh-CN" sz="2400" i="1" baseline="-25000" dirty="0" smtClean="0">
                <a:solidFill>
                  <a:srgbClr val="FF0000"/>
                </a:solidFill>
                <a:ea typeface="楷体_GB2312" pitchFamily="49" charset="-122"/>
              </a:rPr>
              <a:t>OL</a:t>
            </a:r>
            <a:endParaRPr kumimoji="1" lang="en-US" altLang="zh-CN" sz="2400" i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54" name="Text Box 25"/>
          <p:cNvSpPr txBox="1">
            <a:spLocks noChangeArrowheads="1"/>
          </p:cNvSpPr>
          <p:nvPr/>
        </p:nvSpPr>
        <p:spPr bwMode="auto">
          <a:xfrm>
            <a:off x="103746" y="2722039"/>
            <a:ext cx="5486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en-US" sz="2000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000" i="1" dirty="0" smtClean="0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kumimoji="1" lang="en-US" altLang="zh-CN" sz="2000" i="1" baseline="-25000" dirty="0" smtClean="0">
                <a:solidFill>
                  <a:srgbClr val="000000"/>
                </a:solidFill>
                <a:ea typeface="楷体_GB2312" pitchFamily="49" charset="-122"/>
              </a:rPr>
              <a:t>OH</a:t>
            </a:r>
            <a:r>
              <a:rPr kumimoji="1" lang="en-US" altLang="zh-CN" sz="2000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2.4V</a:t>
            </a:r>
            <a:r>
              <a:rPr kumimoji="1" lang="zh-CN" altLang="en-US" sz="2000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sz="2000" i="1" dirty="0" smtClean="0">
                <a:solidFill>
                  <a:srgbClr val="000000"/>
                </a:solidFill>
                <a:ea typeface="楷体_GB2312" pitchFamily="49" charset="-122"/>
              </a:rPr>
              <a:t>U</a:t>
            </a:r>
            <a:r>
              <a:rPr kumimoji="1" lang="en-US" altLang="zh-CN" sz="2000" i="1" baseline="-25000" dirty="0" smtClean="0">
                <a:solidFill>
                  <a:srgbClr val="000000"/>
                </a:solidFill>
                <a:ea typeface="楷体_GB2312" pitchFamily="49" charset="-122"/>
              </a:rPr>
              <a:t>OL</a:t>
            </a:r>
            <a:r>
              <a:rPr kumimoji="1"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000" dirty="0" smtClean="0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0.</a:t>
            </a:r>
            <a:r>
              <a:rPr kumimoji="1" lang="en-US" altLang="zh-CN" sz="2000" dirty="0" smtClean="0">
                <a:solidFill>
                  <a:srgbClr val="000000"/>
                </a:solidFill>
                <a:ea typeface="楷体_GB2312" pitchFamily="49" charset="-122"/>
              </a:rPr>
              <a:t>4V </a:t>
            </a:r>
            <a:r>
              <a:rPr kumimoji="1" lang="zh-CN" altLang="en-US" sz="2000" dirty="0" smtClean="0">
                <a:solidFill>
                  <a:srgbClr val="000000"/>
                </a:solidFill>
                <a:ea typeface="楷体_GB2312" pitchFamily="49" charset="-122"/>
              </a:rPr>
              <a:t>便认为合格</a:t>
            </a:r>
            <a:r>
              <a:rPr kumimoji="1" lang="en-US" altLang="en-US" sz="2000" dirty="0" smtClean="0">
                <a:solidFill>
                  <a:srgbClr val="000000"/>
                </a:solidFill>
                <a:ea typeface="楷体_GB2312" pitchFamily="49" charset="-122"/>
              </a:rPr>
              <a:t>      </a:t>
            </a:r>
            <a:endParaRPr kumimoji="1" lang="zh-CN" altLang="en-US" sz="2000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55" name="Text Box 26"/>
          <p:cNvSpPr txBox="1">
            <a:spLocks noChangeArrowheads="1"/>
          </p:cNvSpPr>
          <p:nvPr/>
        </p:nvSpPr>
        <p:spPr bwMode="auto">
          <a:xfrm>
            <a:off x="95263" y="3182056"/>
            <a:ext cx="393946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en-US" sz="2000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000" dirty="0" smtClean="0">
                <a:solidFill>
                  <a:srgbClr val="000000"/>
                </a:solidFill>
                <a:ea typeface="楷体_GB2312" pitchFamily="49" charset="-122"/>
              </a:rPr>
              <a:t>典型值</a:t>
            </a:r>
            <a:r>
              <a:rPr kumimoji="1" lang="en-US" altLang="zh-CN" sz="2000" dirty="0" smtClean="0">
                <a:solidFill>
                  <a:srgbClr val="0000FF"/>
                </a:solidFill>
                <a:ea typeface="楷体_GB2312" pitchFamily="49" charset="-122"/>
              </a:rPr>
              <a:t>U</a:t>
            </a:r>
            <a:r>
              <a:rPr kumimoji="1" lang="en-US" altLang="zh-CN" sz="2000" baseline="-25000" dirty="0" smtClean="0">
                <a:solidFill>
                  <a:srgbClr val="0000FF"/>
                </a:solidFill>
                <a:ea typeface="楷体_GB2312" pitchFamily="49" charset="-122"/>
              </a:rPr>
              <a:t>OH</a:t>
            </a:r>
            <a:r>
              <a:rPr kumimoji="1" lang="en-US" altLang="zh-CN" sz="2000" dirty="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=3.6V</a:t>
            </a:r>
            <a:r>
              <a:rPr kumimoji="1" lang="zh-CN" altLang="en-US" sz="2000" dirty="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sz="2000" dirty="0" smtClean="0">
                <a:solidFill>
                  <a:srgbClr val="0000FF"/>
                </a:solidFill>
                <a:ea typeface="楷体_GB2312" pitchFamily="49" charset="-122"/>
              </a:rPr>
              <a:t>U</a:t>
            </a:r>
            <a:r>
              <a:rPr kumimoji="1" lang="en-US" altLang="zh-CN" sz="2000" baseline="-25000" dirty="0" smtClean="0">
                <a:solidFill>
                  <a:srgbClr val="0000FF"/>
                </a:solidFill>
                <a:ea typeface="楷体_GB2312" pitchFamily="49" charset="-122"/>
              </a:rPr>
              <a:t>OL</a:t>
            </a:r>
            <a:r>
              <a:rPr kumimoji="1" lang="en-US" altLang="zh-CN" sz="2000" dirty="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=0.</a:t>
            </a:r>
            <a:r>
              <a:rPr kumimoji="1" lang="en-US" altLang="zh-CN" sz="2000" dirty="0" smtClean="0">
                <a:solidFill>
                  <a:srgbClr val="0000FF"/>
                </a:solidFill>
                <a:ea typeface="楷体_GB2312" pitchFamily="49" charset="-122"/>
              </a:rPr>
              <a:t>3V</a:t>
            </a:r>
          </a:p>
        </p:txBody>
      </p:sp>
      <p:sp>
        <p:nvSpPr>
          <p:cNvPr id="558" name="Text Box 29"/>
          <p:cNvSpPr txBox="1">
            <a:spLocks noChangeArrowheads="1"/>
          </p:cNvSpPr>
          <p:nvPr/>
        </p:nvSpPr>
        <p:spPr bwMode="auto">
          <a:xfrm>
            <a:off x="113126" y="4135744"/>
            <a:ext cx="27793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indent="-342900" fontAlgn="base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1" lang="zh-CN" altLang="en-US" sz="2400" dirty="0" smtClean="0">
                <a:solidFill>
                  <a:srgbClr val="000000"/>
                </a:solidFill>
                <a:ea typeface="楷体_GB2312" pitchFamily="49" charset="-122"/>
              </a:rPr>
              <a:t>输入高电平</a:t>
            </a:r>
            <a:r>
              <a:rPr kumimoji="1" lang="en-US" altLang="zh-CN" sz="2400" i="1" dirty="0" smtClean="0">
                <a:solidFill>
                  <a:srgbClr val="FF0000"/>
                </a:solidFill>
                <a:ea typeface="楷体_GB2312" pitchFamily="49" charset="-122"/>
              </a:rPr>
              <a:t>U</a:t>
            </a:r>
            <a:r>
              <a:rPr kumimoji="1" lang="en-US" altLang="zh-CN" sz="2400" i="1" baseline="-25000" dirty="0" smtClean="0">
                <a:solidFill>
                  <a:srgbClr val="FF0000"/>
                </a:solidFill>
                <a:ea typeface="楷体_GB2312" pitchFamily="49" charset="-122"/>
              </a:rPr>
              <a:t>IH</a:t>
            </a:r>
            <a:r>
              <a:rPr kumimoji="1" lang="zh-CN" altLang="en-US" sz="2400" dirty="0">
                <a:solidFill>
                  <a:srgbClr val="000000"/>
                </a:solidFill>
                <a:ea typeface="楷体_GB2312" pitchFamily="49" charset="-122"/>
              </a:rPr>
              <a:t>输入低电平</a:t>
            </a:r>
            <a:r>
              <a:rPr kumimoji="1" lang="en-US" altLang="zh-CN" sz="2400" i="1" dirty="0">
                <a:solidFill>
                  <a:srgbClr val="FF0000"/>
                </a:solidFill>
                <a:ea typeface="楷体_GB2312" pitchFamily="49" charset="-122"/>
              </a:rPr>
              <a:t>U</a:t>
            </a:r>
            <a:r>
              <a:rPr kumimoji="1" lang="en-US" altLang="zh-CN" sz="2400" i="1" baseline="-25000" dirty="0">
                <a:solidFill>
                  <a:srgbClr val="FF0000"/>
                </a:solidFill>
                <a:ea typeface="楷体_GB2312" pitchFamily="49" charset="-122"/>
              </a:rPr>
              <a:t>IL</a:t>
            </a:r>
            <a:endParaRPr kumimoji="1" lang="en-US" altLang="zh-CN" sz="2400" i="1" dirty="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564" name="Text Box 35"/>
          <p:cNvSpPr txBox="1">
            <a:spLocks noChangeArrowheads="1"/>
          </p:cNvSpPr>
          <p:nvPr/>
        </p:nvSpPr>
        <p:spPr bwMode="auto">
          <a:xfrm>
            <a:off x="113126" y="5040400"/>
            <a:ext cx="39037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en-US" sz="2000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000" dirty="0" smtClean="0">
                <a:solidFill>
                  <a:srgbClr val="000000"/>
                </a:solidFill>
                <a:ea typeface="楷体_GB2312" pitchFamily="49" charset="-122"/>
              </a:rPr>
              <a:t>典型值</a:t>
            </a:r>
            <a:r>
              <a:rPr kumimoji="1" lang="en-US" altLang="zh-CN" sz="2000" i="1" dirty="0" smtClean="0">
                <a:solidFill>
                  <a:srgbClr val="0000FF"/>
                </a:solidFill>
                <a:ea typeface="楷体_GB2312" pitchFamily="49" charset="-122"/>
              </a:rPr>
              <a:t>U</a:t>
            </a:r>
            <a:r>
              <a:rPr kumimoji="1" lang="en-US" altLang="zh-CN" sz="2000" i="1" baseline="-25000" dirty="0" smtClean="0">
                <a:solidFill>
                  <a:srgbClr val="0000FF"/>
                </a:solidFill>
                <a:ea typeface="楷体_GB2312" pitchFamily="49" charset="-122"/>
              </a:rPr>
              <a:t>IH</a:t>
            </a:r>
            <a:r>
              <a:rPr kumimoji="1" lang="en-US" altLang="zh-CN" sz="2000" dirty="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=3.6V</a:t>
            </a:r>
            <a:r>
              <a:rPr kumimoji="1" lang="zh-CN" altLang="en-US" sz="2000" dirty="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sz="2000" i="1" dirty="0" smtClean="0">
                <a:solidFill>
                  <a:srgbClr val="0000FF"/>
                </a:solidFill>
                <a:ea typeface="楷体_GB2312" pitchFamily="49" charset="-122"/>
              </a:rPr>
              <a:t>U</a:t>
            </a:r>
            <a:r>
              <a:rPr kumimoji="1" lang="en-US" altLang="zh-CN" sz="2000" i="1" baseline="-25000" dirty="0" smtClean="0">
                <a:solidFill>
                  <a:srgbClr val="0000FF"/>
                </a:solidFill>
                <a:ea typeface="楷体_GB2312" pitchFamily="49" charset="-122"/>
              </a:rPr>
              <a:t>IL</a:t>
            </a:r>
            <a:r>
              <a:rPr kumimoji="1" lang="en-US" altLang="zh-CN" sz="2000" dirty="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=0.</a:t>
            </a:r>
            <a:r>
              <a:rPr kumimoji="1" lang="en-US" altLang="zh-CN" sz="2000" dirty="0" smtClean="0">
                <a:solidFill>
                  <a:srgbClr val="0000FF"/>
                </a:solidFill>
                <a:ea typeface="楷体_GB2312" pitchFamily="49" charset="-122"/>
              </a:rPr>
              <a:t>3V       </a:t>
            </a:r>
          </a:p>
        </p:txBody>
      </p:sp>
      <p:sp>
        <p:nvSpPr>
          <p:cNvPr id="565" name="Text Box 36"/>
          <p:cNvSpPr txBox="1">
            <a:spLocks noChangeArrowheads="1"/>
          </p:cNvSpPr>
          <p:nvPr/>
        </p:nvSpPr>
        <p:spPr bwMode="auto">
          <a:xfrm>
            <a:off x="1877766" y="5804053"/>
            <a:ext cx="3244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ea typeface="楷体_GB2312" pitchFamily="49" charset="-122"/>
              </a:rPr>
              <a:t>开门电平</a:t>
            </a:r>
            <a:r>
              <a:rPr kumimoji="1" lang="en-US" altLang="zh-CN" sz="2400" i="1" dirty="0" err="1" smtClean="0">
                <a:solidFill>
                  <a:srgbClr val="FF0000"/>
                </a:solidFill>
                <a:ea typeface="楷体_GB2312" pitchFamily="49" charset="-122"/>
              </a:rPr>
              <a:t>U</a:t>
            </a:r>
            <a:r>
              <a:rPr kumimoji="1" lang="en-US" altLang="zh-CN" sz="2400" i="1" baseline="-25000" dirty="0" err="1" smtClean="0">
                <a:solidFill>
                  <a:srgbClr val="FF0000"/>
                </a:solidFill>
                <a:ea typeface="楷体_GB2312" pitchFamily="49" charset="-122"/>
              </a:rPr>
              <a:t>on</a:t>
            </a:r>
            <a:r>
              <a:rPr kumimoji="1" lang="en-US" altLang="zh-CN" sz="2400" dirty="0" smtClean="0">
                <a:solidFill>
                  <a:srgbClr val="000000"/>
                </a:solidFill>
                <a:ea typeface="楷体_GB2312" pitchFamily="49" charset="-122"/>
              </a:rPr>
              <a:t>= </a:t>
            </a:r>
            <a:r>
              <a:rPr kumimoji="1" lang="en-US" altLang="zh-CN" sz="2400" i="1" dirty="0" smtClean="0">
                <a:solidFill>
                  <a:srgbClr val="FF0000"/>
                </a:solidFill>
                <a:ea typeface="楷体_GB2312" pitchFamily="49" charset="-122"/>
              </a:rPr>
              <a:t>U</a:t>
            </a:r>
            <a:r>
              <a:rPr kumimoji="1" lang="en-US" altLang="zh-CN" sz="2400" i="1" baseline="-25000" dirty="0" smtClean="0">
                <a:solidFill>
                  <a:srgbClr val="FF0000"/>
                </a:solidFill>
                <a:ea typeface="楷体_GB2312" pitchFamily="49" charset="-122"/>
              </a:rPr>
              <a:t>IH</a:t>
            </a:r>
            <a:r>
              <a:rPr kumimoji="1" lang="en-US" altLang="zh-CN" sz="2400" baseline="-25000" dirty="0" smtClean="0">
                <a:solidFill>
                  <a:srgbClr val="FF0000"/>
                </a:solidFill>
                <a:ea typeface="楷体_GB2312" pitchFamily="49" charset="-122"/>
              </a:rPr>
              <a:t>(min)</a:t>
            </a:r>
            <a:endParaRPr kumimoji="1" lang="zh-CN" altLang="en-US" sz="2400" baseline="-25000" dirty="0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68" name="Text Box 39"/>
          <p:cNvSpPr txBox="1">
            <a:spLocks noChangeArrowheads="1"/>
          </p:cNvSpPr>
          <p:nvPr/>
        </p:nvSpPr>
        <p:spPr bwMode="auto">
          <a:xfrm>
            <a:off x="1868335" y="6237159"/>
            <a:ext cx="34290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ea typeface="楷体_GB2312" pitchFamily="49" charset="-122"/>
              </a:rPr>
              <a:t>关门电平</a:t>
            </a:r>
            <a:r>
              <a:rPr kumimoji="1" lang="en-US" altLang="zh-CN" sz="2400" i="1" dirty="0" err="1" smtClean="0">
                <a:solidFill>
                  <a:srgbClr val="FF0000"/>
                </a:solidFill>
                <a:ea typeface="楷体_GB2312" pitchFamily="49" charset="-122"/>
              </a:rPr>
              <a:t>U</a:t>
            </a:r>
            <a:r>
              <a:rPr kumimoji="1" lang="en-US" altLang="zh-CN" sz="2400" i="1" baseline="-25000" dirty="0" err="1" smtClean="0">
                <a:solidFill>
                  <a:srgbClr val="FF0000"/>
                </a:solidFill>
                <a:ea typeface="楷体_GB2312" pitchFamily="49" charset="-122"/>
              </a:rPr>
              <a:t>off</a:t>
            </a:r>
            <a:r>
              <a:rPr kumimoji="1" lang="en-US" altLang="zh-CN" sz="2400" baseline="-25000" dirty="0" smtClean="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ea typeface="楷体_GB2312" pitchFamily="49" charset="-122"/>
              </a:rPr>
              <a:t>= </a:t>
            </a:r>
            <a:r>
              <a:rPr kumimoji="1" lang="en-US" altLang="zh-CN" sz="2400" i="1" dirty="0" smtClean="0">
                <a:solidFill>
                  <a:srgbClr val="FF0000"/>
                </a:solidFill>
                <a:ea typeface="楷体_GB2312" pitchFamily="49" charset="-122"/>
              </a:rPr>
              <a:t>U</a:t>
            </a:r>
            <a:r>
              <a:rPr kumimoji="1" lang="en-US" altLang="zh-CN" sz="2400" i="1" baseline="-25000" dirty="0" smtClean="0">
                <a:solidFill>
                  <a:srgbClr val="FF0000"/>
                </a:solidFill>
                <a:ea typeface="楷体_GB2312" pitchFamily="49" charset="-122"/>
              </a:rPr>
              <a:t>IL</a:t>
            </a:r>
            <a:r>
              <a:rPr kumimoji="1" lang="en-US" altLang="zh-CN" sz="2400" baseline="-25000" dirty="0" smtClean="0">
                <a:solidFill>
                  <a:srgbClr val="FF0000"/>
                </a:solidFill>
                <a:ea typeface="楷体_GB2312" pitchFamily="49" charset="-122"/>
              </a:rPr>
              <a:t>(max)</a:t>
            </a:r>
            <a:endParaRPr kumimoji="1" lang="zh-CN" altLang="en-US" sz="2400" baseline="-25000" dirty="0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71" name="Text Box 42"/>
          <p:cNvSpPr txBox="1">
            <a:spLocks noChangeArrowheads="1"/>
          </p:cNvSpPr>
          <p:nvPr/>
        </p:nvSpPr>
        <p:spPr bwMode="auto">
          <a:xfrm>
            <a:off x="5133234" y="5885491"/>
            <a:ext cx="2514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en-US" sz="2000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000" dirty="0" smtClean="0">
                <a:solidFill>
                  <a:srgbClr val="000000"/>
                </a:solidFill>
                <a:ea typeface="楷体_GB2312" pitchFamily="49" charset="-122"/>
              </a:rPr>
              <a:t>典型值</a:t>
            </a:r>
            <a:r>
              <a:rPr kumimoji="1" lang="en-US" altLang="zh-CN" sz="2000" i="1" dirty="0" err="1" smtClean="0">
                <a:solidFill>
                  <a:srgbClr val="0000FF"/>
                </a:solidFill>
                <a:ea typeface="楷体_GB2312" pitchFamily="49" charset="-122"/>
              </a:rPr>
              <a:t>U</a:t>
            </a:r>
            <a:r>
              <a:rPr kumimoji="1" lang="en-US" altLang="zh-CN" sz="2000" i="1" baseline="-25000" dirty="0" err="1" smtClean="0">
                <a:solidFill>
                  <a:srgbClr val="0000FF"/>
                </a:solidFill>
                <a:ea typeface="楷体_GB2312" pitchFamily="49" charset="-122"/>
              </a:rPr>
              <a:t>on</a:t>
            </a:r>
            <a:r>
              <a:rPr kumimoji="1" lang="en-US" altLang="zh-CN" sz="2000" dirty="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=1.8V</a:t>
            </a:r>
            <a:r>
              <a:rPr kumimoji="1" lang="en-US" altLang="zh-CN" sz="2000" dirty="0" smtClean="0">
                <a:solidFill>
                  <a:srgbClr val="0066FF"/>
                </a:solidFill>
                <a:ea typeface="楷体_GB2312" pitchFamily="49" charset="-122"/>
              </a:rPr>
              <a:t>  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66FF"/>
                </a:solidFill>
                <a:ea typeface="楷体_GB2312" pitchFamily="49" charset="-122"/>
              </a:rPr>
              <a:t>             </a:t>
            </a:r>
            <a:r>
              <a:rPr kumimoji="1" lang="en-US" altLang="zh-CN" sz="2000" i="1" dirty="0" err="1" smtClean="0">
                <a:solidFill>
                  <a:srgbClr val="0000FF"/>
                </a:solidFill>
                <a:ea typeface="楷体_GB2312" pitchFamily="49" charset="-122"/>
              </a:rPr>
              <a:t>U</a:t>
            </a:r>
            <a:r>
              <a:rPr kumimoji="1" lang="en-US" altLang="zh-CN" sz="2000" i="1" baseline="-25000" dirty="0" err="1" smtClean="0">
                <a:solidFill>
                  <a:srgbClr val="0000FF"/>
                </a:solidFill>
                <a:ea typeface="楷体_GB2312" pitchFamily="49" charset="-122"/>
              </a:rPr>
              <a:t>off</a:t>
            </a:r>
            <a:r>
              <a:rPr kumimoji="1" lang="en-US" altLang="zh-CN" sz="2000" dirty="0" smtClean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kumimoji="1" lang="en-US" altLang="zh-CN" sz="2000" dirty="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=0.</a:t>
            </a:r>
            <a:r>
              <a:rPr kumimoji="1" lang="en-US" altLang="zh-CN" sz="2000" dirty="0" smtClean="0">
                <a:solidFill>
                  <a:srgbClr val="0000FF"/>
                </a:solidFill>
                <a:ea typeface="楷体_GB2312" pitchFamily="49" charset="-122"/>
              </a:rPr>
              <a:t>8V      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935921" y="1223061"/>
            <a:ext cx="5333362" cy="3932677"/>
            <a:chOff x="3935921" y="1223061"/>
            <a:chExt cx="5333362" cy="3932677"/>
          </a:xfrm>
        </p:grpSpPr>
        <p:grpSp>
          <p:nvGrpSpPr>
            <p:cNvPr id="532" name="Group 3"/>
            <p:cNvGrpSpPr>
              <a:grpSpLocks/>
            </p:cNvGrpSpPr>
            <p:nvPr/>
          </p:nvGrpSpPr>
          <p:grpSpPr bwMode="auto">
            <a:xfrm>
              <a:off x="4697921" y="1223061"/>
              <a:ext cx="4571362" cy="3517900"/>
              <a:chOff x="672" y="1349"/>
              <a:chExt cx="3228" cy="2216"/>
            </a:xfrm>
          </p:grpSpPr>
          <p:sp>
            <p:nvSpPr>
              <p:cNvPr id="533" name="Text Box 4"/>
              <p:cNvSpPr txBox="1">
                <a:spLocks noChangeArrowheads="1"/>
              </p:cNvSpPr>
              <p:nvPr/>
            </p:nvSpPr>
            <p:spPr bwMode="auto">
              <a:xfrm>
                <a:off x="682" y="1349"/>
                <a:ext cx="768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i="1" u="none" strike="noStrike" kern="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O</a:t>
                </a:r>
                <a:r>
                  <a:rPr kumimoji="1" lang="en-US" altLang="zh-CN" sz="20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(V)</a:t>
                </a:r>
              </a:p>
            </p:txBody>
          </p:sp>
          <p:sp>
            <p:nvSpPr>
              <p:cNvPr id="534" name="Line 5"/>
              <p:cNvSpPr>
                <a:spLocks noChangeShapeType="1"/>
              </p:cNvSpPr>
              <p:nvPr/>
            </p:nvSpPr>
            <p:spPr bwMode="auto">
              <a:xfrm flipV="1">
                <a:off x="684" y="1392"/>
                <a:ext cx="0" cy="193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5" name="Line 6"/>
              <p:cNvSpPr>
                <a:spLocks noChangeShapeType="1"/>
              </p:cNvSpPr>
              <p:nvPr/>
            </p:nvSpPr>
            <p:spPr bwMode="auto">
              <a:xfrm>
                <a:off x="684" y="2940"/>
                <a:ext cx="8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6" name="Line 7"/>
              <p:cNvSpPr>
                <a:spLocks noChangeShapeType="1"/>
              </p:cNvSpPr>
              <p:nvPr/>
            </p:nvSpPr>
            <p:spPr bwMode="auto">
              <a:xfrm>
                <a:off x="684" y="2520"/>
                <a:ext cx="8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7" name="Line 8"/>
              <p:cNvSpPr>
                <a:spLocks noChangeShapeType="1"/>
              </p:cNvSpPr>
              <p:nvPr/>
            </p:nvSpPr>
            <p:spPr bwMode="auto">
              <a:xfrm>
                <a:off x="684" y="2100"/>
                <a:ext cx="8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38" name="Text Box 9"/>
              <p:cNvSpPr txBox="1">
                <a:spLocks noChangeArrowheads="1"/>
              </p:cNvSpPr>
              <p:nvPr/>
            </p:nvSpPr>
            <p:spPr bwMode="auto">
              <a:xfrm>
                <a:off x="3347" y="3274"/>
                <a:ext cx="55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i="1" u="none" strike="noStrike" kern="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0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(V)</a:t>
                </a:r>
              </a:p>
            </p:txBody>
          </p:sp>
          <p:sp>
            <p:nvSpPr>
              <p:cNvPr id="539" name="Text Box 10"/>
              <p:cNvSpPr txBox="1">
                <a:spLocks noChangeArrowheads="1"/>
              </p:cNvSpPr>
              <p:nvPr/>
            </p:nvSpPr>
            <p:spPr bwMode="auto">
              <a:xfrm>
                <a:off x="1380" y="3264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540" name="Text Box 11"/>
              <p:cNvSpPr txBox="1">
                <a:spLocks noChangeArrowheads="1"/>
              </p:cNvSpPr>
              <p:nvPr/>
            </p:nvSpPr>
            <p:spPr bwMode="auto">
              <a:xfrm>
                <a:off x="2196" y="3264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541" name="Text Box 12"/>
              <p:cNvSpPr txBox="1">
                <a:spLocks noChangeArrowheads="1"/>
              </p:cNvSpPr>
              <p:nvPr/>
            </p:nvSpPr>
            <p:spPr bwMode="auto">
              <a:xfrm>
                <a:off x="3012" y="3264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542" name="Line 13"/>
              <p:cNvSpPr>
                <a:spLocks noChangeShapeType="1"/>
              </p:cNvSpPr>
              <p:nvPr/>
            </p:nvSpPr>
            <p:spPr bwMode="auto">
              <a:xfrm>
                <a:off x="672" y="1872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3" name="Line 14"/>
              <p:cNvSpPr>
                <a:spLocks noChangeShapeType="1"/>
              </p:cNvSpPr>
              <p:nvPr/>
            </p:nvSpPr>
            <p:spPr bwMode="auto">
              <a:xfrm>
                <a:off x="672" y="3312"/>
                <a:ext cx="31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4" name="Line 15"/>
              <p:cNvSpPr>
                <a:spLocks noChangeShapeType="1"/>
              </p:cNvSpPr>
              <p:nvPr/>
            </p:nvSpPr>
            <p:spPr bwMode="auto">
              <a:xfrm flipV="1">
                <a:off x="1488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5" name="Line 16"/>
              <p:cNvSpPr>
                <a:spLocks noChangeShapeType="1"/>
              </p:cNvSpPr>
              <p:nvPr/>
            </p:nvSpPr>
            <p:spPr bwMode="auto">
              <a:xfrm flipV="1">
                <a:off x="2304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6" name="Line 17"/>
              <p:cNvSpPr>
                <a:spLocks noChangeShapeType="1"/>
              </p:cNvSpPr>
              <p:nvPr/>
            </p:nvSpPr>
            <p:spPr bwMode="auto">
              <a:xfrm flipV="1">
                <a:off x="312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7" name="Line 18"/>
              <p:cNvSpPr>
                <a:spLocks noChangeShapeType="1"/>
              </p:cNvSpPr>
              <p:nvPr/>
            </p:nvSpPr>
            <p:spPr bwMode="auto">
              <a:xfrm>
                <a:off x="1200" y="1872"/>
                <a:ext cx="480" cy="3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8" name="Line 19"/>
              <p:cNvSpPr>
                <a:spLocks noChangeShapeType="1"/>
              </p:cNvSpPr>
              <p:nvPr/>
            </p:nvSpPr>
            <p:spPr bwMode="auto">
              <a:xfrm>
                <a:off x="1680" y="2256"/>
                <a:ext cx="192" cy="91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49" name="Line 20"/>
              <p:cNvSpPr>
                <a:spLocks noChangeShapeType="1"/>
              </p:cNvSpPr>
              <p:nvPr/>
            </p:nvSpPr>
            <p:spPr bwMode="auto">
              <a:xfrm>
                <a:off x="1872" y="3168"/>
                <a:ext cx="1791" cy="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551" name="Text Box 22"/>
            <p:cNvSpPr txBox="1">
              <a:spLocks noChangeArrowheads="1"/>
            </p:cNvSpPr>
            <p:nvPr/>
          </p:nvSpPr>
          <p:spPr bwMode="auto">
            <a:xfrm>
              <a:off x="4088321" y="1748524"/>
              <a:ext cx="6858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i="1" dirty="0" smtClean="0">
                  <a:solidFill>
                    <a:srgbClr val="FF00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000" i="1" baseline="-25000" dirty="0" smtClean="0">
                  <a:solidFill>
                    <a:srgbClr val="FF0000"/>
                  </a:solidFill>
                  <a:ea typeface="楷体_GB2312" pitchFamily="49" charset="-122"/>
                </a:rPr>
                <a:t>OH</a:t>
              </a:r>
              <a:endParaRPr kumimoji="1" lang="en-US" altLang="zh-CN" sz="2000" i="1" dirty="0" smtClean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552" name="Line 23"/>
            <p:cNvSpPr>
              <a:spLocks noChangeShapeType="1"/>
            </p:cNvSpPr>
            <p:nvPr/>
          </p:nvSpPr>
          <p:spPr bwMode="auto">
            <a:xfrm>
              <a:off x="4697921" y="4110724"/>
              <a:ext cx="24384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3" name="Text Box 24"/>
            <p:cNvSpPr txBox="1">
              <a:spLocks noChangeArrowheads="1"/>
            </p:cNvSpPr>
            <p:nvPr/>
          </p:nvSpPr>
          <p:spPr bwMode="auto">
            <a:xfrm>
              <a:off x="4150234" y="3805924"/>
              <a:ext cx="623887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i="1" dirty="0" smtClean="0">
                  <a:solidFill>
                    <a:srgbClr val="FF00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000" i="1" baseline="-25000" dirty="0" smtClean="0">
                  <a:solidFill>
                    <a:srgbClr val="FF0000"/>
                  </a:solidFill>
                  <a:ea typeface="楷体_GB2312" pitchFamily="49" charset="-122"/>
                </a:rPr>
                <a:t>OL</a:t>
              </a:r>
              <a:endParaRPr kumimoji="1" lang="en-US" altLang="zh-CN" sz="2000" i="1" dirty="0" smtClean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556" name="Text Box 27"/>
            <p:cNvSpPr txBox="1">
              <a:spLocks noChangeArrowheads="1"/>
            </p:cNvSpPr>
            <p:nvPr/>
          </p:nvSpPr>
          <p:spPr bwMode="auto">
            <a:xfrm>
              <a:off x="3935921" y="2023161"/>
              <a:ext cx="9906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000000"/>
                  </a:solidFill>
                  <a:ea typeface="楷体_GB2312" pitchFamily="49" charset="-122"/>
                </a:rPr>
                <a:t>(3.6V)</a:t>
              </a:r>
            </a:p>
          </p:txBody>
        </p:sp>
        <p:sp>
          <p:nvSpPr>
            <p:cNvPr id="557" name="Text Box 28"/>
            <p:cNvSpPr txBox="1">
              <a:spLocks noChangeArrowheads="1"/>
            </p:cNvSpPr>
            <p:nvPr/>
          </p:nvSpPr>
          <p:spPr bwMode="auto">
            <a:xfrm>
              <a:off x="3935921" y="4080561"/>
              <a:ext cx="914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000" smtClean="0">
                  <a:solidFill>
                    <a:srgbClr val="000000"/>
                  </a:solidFill>
                  <a:ea typeface="楷体_GB2312" pitchFamily="49" charset="-122"/>
                </a:rPr>
                <a:t>(0.3V)</a:t>
              </a:r>
            </a:p>
          </p:txBody>
        </p:sp>
        <p:sp>
          <p:nvSpPr>
            <p:cNvPr id="559" name="Line 30"/>
            <p:cNvSpPr>
              <a:spLocks noChangeShapeType="1"/>
            </p:cNvSpPr>
            <p:nvPr/>
          </p:nvSpPr>
          <p:spPr bwMode="auto">
            <a:xfrm>
              <a:off x="8436583" y="4115829"/>
              <a:ext cx="4763" cy="23336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0" name="AutoShape 31"/>
            <p:cNvSpPr>
              <a:spLocks noChangeArrowheads="1"/>
            </p:cNvSpPr>
            <p:nvPr/>
          </p:nvSpPr>
          <p:spPr bwMode="auto">
            <a:xfrm>
              <a:off x="7713211" y="4640270"/>
              <a:ext cx="805760" cy="513191"/>
            </a:xfrm>
            <a:prstGeom prst="wedgeRoundRectCallout">
              <a:avLst>
                <a:gd name="adj1" fmla="val 38821"/>
                <a:gd name="adj2" fmla="val -101649"/>
                <a:gd name="adj3" fmla="val 16667"/>
              </a:avLst>
            </a:prstGeom>
            <a:solidFill>
              <a:srgbClr val="0000FF"/>
            </a:solidFill>
            <a:ln w="38100">
              <a:noFill/>
              <a:miter lim="800000"/>
              <a:headEnd/>
              <a:tailEnd type="none" w="sm" len="lg"/>
            </a:ln>
          </p:spPr>
          <p:txBody>
            <a:bodyPr wrap="square" lIns="90000" tIns="46800" rIns="90000" bIns="46800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IH</a:t>
              </a:r>
            </a:p>
          </p:txBody>
        </p:sp>
        <p:sp>
          <p:nvSpPr>
            <p:cNvPr id="562" name="Line 33"/>
            <p:cNvSpPr>
              <a:spLocks noChangeShapeType="1"/>
            </p:cNvSpPr>
            <p:nvPr/>
          </p:nvSpPr>
          <p:spPr bwMode="auto">
            <a:xfrm>
              <a:off x="4983671" y="2051736"/>
              <a:ext cx="0" cy="225742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3" name="AutoShape 34"/>
            <p:cNvSpPr>
              <a:spLocks noChangeArrowheads="1"/>
            </p:cNvSpPr>
            <p:nvPr/>
          </p:nvSpPr>
          <p:spPr bwMode="auto">
            <a:xfrm>
              <a:off x="4484174" y="4618875"/>
              <a:ext cx="685800" cy="513191"/>
            </a:xfrm>
            <a:prstGeom prst="wedgeRoundRectCallout">
              <a:avLst>
                <a:gd name="adj1" fmla="val 24697"/>
                <a:gd name="adj2" fmla="val -96367"/>
                <a:gd name="adj3" fmla="val 16667"/>
              </a:avLst>
            </a:prstGeom>
            <a:solidFill>
              <a:srgbClr val="0000FF"/>
            </a:solidFill>
            <a:ln w="38100">
              <a:noFill/>
              <a:miter lim="800000"/>
              <a:headEnd/>
              <a:tailEnd type="none" w="sm" len="lg"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 kern="0" dirty="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i="1" kern="0" baseline="-25000" dirty="0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IL</a:t>
              </a:r>
            </a:p>
          </p:txBody>
        </p:sp>
        <p:sp>
          <p:nvSpPr>
            <p:cNvPr id="566" name="Line 37"/>
            <p:cNvSpPr>
              <a:spLocks noChangeShapeType="1"/>
            </p:cNvSpPr>
            <p:nvPr/>
          </p:nvSpPr>
          <p:spPr bwMode="auto">
            <a:xfrm>
              <a:off x="6826759" y="4080561"/>
              <a:ext cx="4762" cy="304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7" name="AutoShape 38"/>
            <p:cNvSpPr>
              <a:spLocks noChangeArrowheads="1"/>
            </p:cNvSpPr>
            <p:nvPr/>
          </p:nvSpPr>
          <p:spPr bwMode="auto">
            <a:xfrm>
              <a:off x="6512952" y="4642547"/>
              <a:ext cx="857063" cy="513191"/>
            </a:xfrm>
            <a:prstGeom prst="wedgeRoundRectCallout">
              <a:avLst>
                <a:gd name="adj1" fmla="val -13385"/>
                <a:gd name="adj2" fmla="val -96693"/>
                <a:gd name="adj3" fmla="val 16667"/>
              </a:avLst>
            </a:prstGeom>
            <a:solidFill>
              <a:srgbClr val="0000FF"/>
            </a:solidFill>
            <a:ln w="38100">
              <a:noFill/>
              <a:miter lim="800000"/>
              <a:headEnd/>
              <a:tailEnd type="none" w="sm" len="lg"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 kern="0" dirty="0" err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i="1" kern="0" baseline="-25000" dirty="0" err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on</a:t>
              </a:r>
              <a:endParaRPr kumimoji="1" lang="en-US" altLang="zh-CN" sz="2400" b="1" i="1" kern="0" baseline="-250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9" name="Line 40"/>
            <p:cNvSpPr>
              <a:spLocks noChangeShapeType="1"/>
            </p:cNvSpPr>
            <p:nvPr/>
          </p:nvSpPr>
          <p:spPr bwMode="auto">
            <a:xfrm>
              <a:off x="5678891" y="2214793"/>
              <a:ext cx="9630" cy="20943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0" name="AutoShape 41"/>
            <p:cNvSpPr>
              <a:spLocks noChangeArrowheads="1"/>
            </p:cNvSpPr>
            <p:nvPr/>
          </p:nvSpPr>
          <p:spPr bwMode="auto">
            <a:xfrm>
              <a:off x="5323506" y="4640270"/>
              <a:ext cx="903696" cy="513191"/>
            </a:xfrm>
            <a:prstGeom prst="wedgeRoundRectCallout">
              <a:avLst>
                <a:gd name="adj1" fmla="val -9881"/>
                <a:gd name="adj2" fmla="val -108507"/>
                <a:gd name="adj3" fmla="val 16667"/>
              </a:avLst>
            </a:prstGeom>
            <a:solidFill>
              <a:srgbClr val="0000FF"/>
            </a:solidFill>
            <a:ln w="38100">
              <a:noFill/>
              <a:miter lim="800000"/>
              <a:headEnd/>
              <a:tailEnd type="none" w="sm" len="lg"/>
            </a:ln>
          </p:spPr>
          <p:txBody>
            <a:bodyPr wrap="square" lIns="90000" tIns="46800" rIns="90000" bIns="46800" anchor="ctr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 kern="0" dirty="0" err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i="1" kern="0" baseline="-25000" dirty="0" err="1">
                  <a:solidFill>
                    <a:srgbClr val="FFFF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off</a:t>
              </a:r>
              <a:endParaRPr kumimoji="1" lang="en-US" altLang="zh-CN" sz="2400" b="1" i="1" kern="0" baseline="-2500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72" name="Text Box 11"/>
            <p:cNvSpPr txBox="1">
              <a:spLocks noChangeArrowheads="1"/>
            </p:cNvSpPr>
            <p:nvPr/>
          </p:nvSpPr>
          <p:spPr bwMode="auto">
            <a:xfrm>
              <a:off x="4403991" y="2880146"/>
              <a:ext cx="356872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54025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0" grpId="0"/>
      <p:bldP spid="554" grpId="0" build="p" autoUpdateAnimBg="0"/>
      <p:bldP spid="555" grpId="0" autoUpdateAnimBg="0"/>
      <p:bldP spid="558" grpId="0"/>
      <p:bldP spid="564" grpId="0" autoUpdateAnimBg="0"/>
      <p:bldP spid="565" grpId="0" autoUpdateAnimBg="0"/>
      <p:bldP spid="568" grpId="0" autoUpdateAnimBg="0"/>
      <p:bldP spid="57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2.4.2 TTL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与非门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486" y="585289"/>
            <a:ext cx="850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与非门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的主要外部特性及参数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0" name="Rectangle 3"/>
          <p:cNvSpPr txBox="1">
            <a:spLocks noChangeArrowheads="1"/>
          </p:cNvSpPr>
          <p:nvPr/>
        </p:nvSpPr>
        <p:spPr bwMode="auto">
          <a:xfrm>
            <a:off x="158316" y="1114144"/>
            <a:ext cx="58229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）抗干扰能力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——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输入噪声</a:t>
            </a:r>
            <a:r>
              <a:rPr lang="zh-CN" altLang="en-US" sz="2800" b="1" kern="0" noProof="0" dirty="0" smtClean="0">
                <a:latin typeface="Arial"/>
                <a:ea typeface="宋体"/>
              </a:rPr>
              <a:t>容限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grpSp>
        <p:nvGrpSpPr>
          <p:cNvPr id="487" name="Group 3"/>
          <p:cNvGrpSpPr>
            <a:grpSpLocks/>
          </p:cNvGrpSpPr>
          <p:nvPr/>
        </p:nvGrpSpPr>
        <p:grpSpPr bwMode="auto">
          <a:xfrm>
            <a:off x="3304882" y="2065069"/>
            <a:ext cx="5780088" cy="3922713"/>
            <a:chOff x="1872" y="1459"/>
            <a:chExt cx="3641" cy="2471"/>
          </a:xfrm>
        </p:grpSpPr>
        <p:grpSp>
          <p:nvGrpSpPr>
            <p:cNvPr id="488" name="Group 4"/>
            <p:cNvGrpSpPr>
              <a:grpSpLocks/>
            </p:cNvGrpSpPr>
            <p:nvPr/>
          </p:nvGrpSpPr>
          <p:grpSpPr bwMode="auto">
            <a:xfrm>
              <a:off x="2352" y="1459"/>
              <a:ext cx="3161" cy="2238"/>
              <a:chOff x="672" y="1315"/>
              <a:chExt cx="3161" cy="2238"/>
            </a:xfrm>
          </p:grpSpPr>
          <p:sp>
            <p:nvSpPr>
              <p:cNvPr id="502" name="Text Box 5"/>
              <p:cNvSpPr txBox="1">
                <a:spLocks noChangeArrowheads="1"/>
              </p:cNvSpPr>
              <p:nvPr/>
            </p:nvSpPr>
            <p:spPr bwMode="auto">
              <a:xfrm>
                <a:off x="684" y="1315"/>
                <a:ext cx="6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i="1" u="none" strike="noStrike" kern="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O</a:t>
                </a:r>
                <a:r>
                  <a:rPr kumimoji="1" lang="en-US" altLang="zh-CN" sz="20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(V)</a:t>
                </a:r>
              </a:p>
            </p:txBody>
          </p:sp>
          <p:sp>
            <p:nvSpPr>
              <p:cNvPr id="503" name="Line 6"/>
              <p:cNvSpPr>
                <a:spLocks noChangeShapeType="1"/>
              </p:cNvSpPr>
              <p:nvPr/>
            </p:nvSpPr>
            <p:spPr bwMode="auto">
              <a:xfrm flipV="1">
                <a:off x="684" y="1392"/>
                <a:ext cx="0" cy="193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4" name="Line 7"/>
              <p:cNvSpPr>
                <a:spLocks noChangeShapeType="1"/>
              </p:cNvSpPr>
              <p:nvPr/>
            </p:nvSpPr>
            <p:spPr bwMode="auto">
              <a:xfrm>
                <a:off x="684" y="2940"/>
                <a:ext cx="8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5" name="Line 8"/>
              <p:cNvSpPr>
                <a:spLocks noChangeShapeType="1"/>
              </p:cNvSpPr>
              <p:nvPr/>
            </p:nvSpPr>
            <p:spPr bwMode="auto">
              <a:xfrm>
                <a:off x="684" y="2520"/>
                <a:ext cx="8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6" name="Line 9"/>
              <p:cNvSpPr>
                <a:spLocks noChangeShapeType="1"/>
              </p:cNvSpPr>
              <p:nvPr/>
            </p:nvSpPr>
            <p:spPr bwMode="auto">
              <a:xfrm>
                <a:off x="684" y="2100"/>
                <a:ext cx="8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07" name="Text Box 10"/>
              <p:cNvSpPr txBox="1">
                <a:spLocks noChangeArrowheads="1"/>
              </p:cNvSpPr>
              <p:nvPr/>
            </p:nvSpPr>
            <p:spPr bwMode="auto">
              <a:xfrm>
                <a:off x="3341" y="3262"/>
                <a:ext cx="49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  <a:r>
                  <a:rPr kumimoji="1" lang="en-US" altLang="zh-CN" sz="2400" b="1" i="1" u="none" strike="noStrike" kern="0" cap="none" spc="0" normalizeH="0" baseline="-25000" noProof="0" dirty="0" err="1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i</a:t>
                </a:r>
                <a:r>
                  <a:rPr kumimoji="1" lang="en-US" altLang="zh-CN" sz="20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(V)</a:t>
                </a:r>
              </a:p>
            </p:txBody>
          </p:sp>
          <p:sp>
            <p:nvSpPr>
              <p:cNvPr id="508" name="Text Box 11"/>
              <p:cNvSpPr txBox="1">
                <a:spLocks noChangeArrowheads="1"/>
              </p:cNvSpPr>
              <p:nvPr/>
            </p:nvSpPr>
            <p:spPr bwMode="auto">
              <a:xfrm>
                <a:off x="1380" y="3264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509" name="Text Box 12"/>
              <p:cNvSpPr txBox="1">
                <a:spLocks noChangeArrowheads="1"/>
              </p:cNvSpPr>
              <p:nvPr/>
            </p:nvSpPr>
            <p:spPr bwMode="auto">
              <a:xfrm>
                <a:off x="2196" y="3264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510" name="Text Box 13"/>
              <p:cNvSpPr txBox="1">
                <a:spLocks noChangeArrowheads="1"/>
              </p:cNvSpPr>
              <p:nvPr/>
            </p:nvSpPr>
            <p:spPr bwMode="auto">
              <a:xfrm>
                <a:off x="3012" y="3264"/>
                <a:ext cx="25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511" name="Line 14"/>
              <p:cNvSpPr>
                <a:spLocks noChangeShapeType="1"/>
              </p:cNvSpPr>
              <p:nvPr/>
            </p:nvSpPr>
            <p:spPr bwMode="auto">
              <a:xfrm>
                <a:off x="672" y="1872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2" name="Line 15"/>
              <p:cNvSpPr>
                <a:spLocks noChangeShapeType="1"/>
              </p:cNvSpPr>
              <p:nvPr/>
            </p:nvSpPr>
            <p:spPr bwMode="auto">
              <a:xfrm>
                <a:off x="672" y="3312"/>
                <a:ext cx="312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3" name="Line 16"/>
              <p:cNvSpPr>
                <a:spLocks noChangeShapeType="1"/>
              </p:cNvSpPr>
              <p:nvPr/>
            </p:nvSpPr>
            <p:spPr bwMode="auto">
              <a:xfrm flipV="1">
                <a:off x="1488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4" name="Line 17"/>
              <p:cNvSpPr>
                <a:spLocks noChangeShapeType="1"/>
              </p:cNvSpPr>
              <p:nvPr/>
            </p:nvSpPr>
            <p:spPr bwMode="auto">
              <a:xfrm flipV="1">
                <a:off x="2304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5" name="Line 18"/>
              <p:cNvSpPr>
                <a:spLocks noChangeShapeType="1"/>
              </p:cNvSpPr>
              <p:nvPr/>
            </p:nvSpPr>
            <p:spPr bwMode="auto">
              <a:xfrm flipV="1">
                <a:off x="312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" name="Line 19"/>
              <p:cNvSpPr>
                <a:spLocks noChangeShapeType="1"/>
              </p:cNvSpPr>
              <p:nvPr/>
            </p:nvSpPr>
            <p:spPr bwMode="auto">
              <a:xfrm>
                <a:off x="1200" y="1872"/>
                <a:ext cx="480" cy="38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7" name="Line 20"/>
              <p:cNvSpPr>
                <a:spLocks noChangeShapeType="1"/>
              </p:cNvSpPr>
              <p:nvPr/>
            </p:nvSpPr>
            <p:spPr bwMode="auto">
              <a:xfrm>
                <a:off x="1680" y="2256"/>
                <a:ext cx="192" cy="91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8" name="Line 21"/>
              <p:cNvSpPr>
                <a:spLocks noChangeShapeType="1"/>
              </p:cNvSpPr>
              <p:nvPr/>
            </p:nvSpPr>
            <p:spPr bwMode="auto">
              <a:xfrm>
                <a:off x="1872" y="3168"/>
                <a:ext cx="163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89" name="Text Box 22"/>
            <p:cNvSpPr txBox="1">
              <a:spLocks noChangeArrowheads="1"/>
            </p:cNvSpPr>
            <p:nvPr/>
          </p:nvSpPr>
          <p:spPr bwMode="auto">
            <a:xfrm>
              <a:off x="1968" y="1824"/>
              <a:ext cx="4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000" b="1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OH</a:t>
              </a:r>
              <a:endParaRPr kumimoji="1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90" name="Line 23"/>
            <p:cNvSpPr>
              <a:spLocks noChangeShapeType="1"/>
            </p:cNvSpPr>
            <p:nvPr/>
          </p:nvSpPr>
          <p:spPr bwMode="auto">
            <a:xfrm>
              <a:off x="2352" y="3312"/>
              <a:ext cx="153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91" name="Text Box 24"/>
            <p:cNvSpPr txBox="1">
              <a:spLocks noChangeArrowheads="1"/>
            </p:cNvSpPr>
            <p:nvPr/>
          </p:nvSpPr>
          <p:spPr bwMode="auto">
            <a:xfrm>
              <a:off x="1984" y="3120"/>
              <a:ext cx="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000" b="1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OL</a:t>
              </a:r>
              <a:endParaRPr kumimoji="1" lang="en-US" altLang="zh-CN" sz="20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92" name="Text Box 25"/>
            <p:cNvSpPr txBox="1">
              <a:spLocks noChangeArrowheads="1"/>
            </p:cNvSpPr>
            <p:nvPr/>
          </p:nvSpPr>
          <p:spPr bwMode="auto">
            <a:xfrm>
              <a:off x="1872" y="1997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(3.6V)</a:t>
              </a:r>
            </a:p>
          </p:txBody>
        </p:sp>
        <p:sp>
          <p:nvSpPr>
            <p:cNvPr id="493" name="Text Box 26"/>
            <p:cNvSpPr txBox="1">
              <a:spLocks noChangeArrowheads="1"/>
            </p:cNvSpPr>
            <p:nvPr/>
          </p:nvSpPr>
          <p:spPr bwMode="auto">
            <a:xfrm>
              <a:off x="1872" y="3293"/>
              <a:ext cx="5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(0.3V)</a:t>
              </a:r>
            </a:p>
          </p:txBody>
        </p:sp>
        <p:sp>
          <p:nvSpPr>
            <p:cNvPr id="494" name="Line 27"/>
            <p:cNvSpPr>
              <a:spLocks noChangeShapeType="1"/>
            </p:cNvSpPr>
            <p:nvPr/>
          </p:nvSpPr>
          <p:spPr bwMode="auto">
            <a:xfrm>
              <a:off x="5040" y="2922"/>
              <a:ext cx="3" cy="55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95" name="AutoShape 28"/>
            <p:cNvSpPr>
              <a:spLocks noChangeArrowheads="1"/>
            </p:cNvSpPr>
            <p:nvPr/>
          </p:nvSpPr>
          <p:spPr bwMode="auto">
            <a:xfrm>
              <a:off x="4558" y="3607"/>
              <a:ext cx="506" cy="323"/>
            </a:xfrm>
            <a:prstGeom prst="wedgeRoundRectCallout">
              <a:avLst>
                <a:gd name="adj1" fmla="val 47074"/>
                <a:gd name="adj2" fmla="val -93817"/>
                <a:gd name="adj3" fmla="val 16667"/>
              </a:avLst>
            </a:prstGeom>
            <a:solidFill>
              <a:srgbClr val="0000FF"/>
            </a:solidFill>
            <a:ln w="38100">
              <a:noFill/>
              <a:miter lim="800000"/>
              <a:headEnd/>
              <a:tailEnd type="none" w="sm" len="lg"/>
            </a:ln>
          </p:spPr>
          <p:txBody>
            <a:bodyPr wrap="square" lIns="90000" tIns="46800" rIns="90000" bIns="46800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IH</a:t>
              </a:r>
            </a:p>
          </p:txBody>
        </p:sp>
        <p:sp>
          <p:nvSpPr>
            <p:cNvPr id="496" name="Line 29"/>
            <p:cNvSpPr>
              <a:spLocks noChangeShapeType="1"/>
            </p:cNvSpPr>
            <p:nvPr/>
          </p:nvSpPr>
          <p:spPr bwMode="auto">
            <a:xfrm flipH="1">
              <a:off x="2532" y="2015"/>
              <a:ext cx="0" cy="14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97" name="AutoShape 30"/>
            <p:cNvSpPr>
              <a:spLocks noChangeArrowheads="1"/>
            </p:cNvSpPr>
            <p:nvPr/>
          </p:nvSpPr>
          <p:spPr bwMode="auto">
            <a:xfrm>
              <a:off x="2121" y="3607"/>
              <a:ext cx="422" cy="323"/>
            </a:xfrm>
            <a:prstGeom prst="wedgeRoundRectCallout">
              <a:avLst>
                <a:gd name="adj1" fmla="val 40279"/>
                <a:gd name="adj2" fmla="val -87505"/>
                <a:gd name="adj3" fmla="val 16667"/>
              </a:avLst>
            </a:prstGeom>
            <a:solidFill>
              <a:srgbClr val="0000FF"/>
            </a:solidFill>
            <a:ln w="38100">
              <a:noFill/>
              <a:miter lim="800000"/>
              <a:headEnd/>
              <a:tailEnd type="none" w="sm" len="lg"/>
            </a:ln>
          </p:spPr>
          <p:txBody>
            <a:bodyPr wrap="square" lIns="90000" tIns="46800" rIns="90000" bIns="46800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IL</a:t>
              </a:r>
            </a:p>
          </p:txBody>
        </p:sp>
        <p:sp>
          <p:nvSpPr>
            <p:cNvPr id="498" name="Line 31"/>
            <p:cNvSpPr>
              <a:spLocks noChangeShapeType="1"/>
            </p:cNvSpPr>
            <p:nvPr/>
          </p:nvSpPr>
          <p:spPr bwMode="auto">
            <a:xfrm>
              <a:off x="3696" y="2919"/>
              <a:ext cx="0" cy="55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99" name="AutoShape 32"/>
            <p:cNvSpPr>
              <a:spLocks noChangeArrowheads="1"/>
            </p:cNvSpPr>
            <p:nvPr/>
          </p:nvSpPr>
          <p:spPr bwMode="auto">
            <a:xfrm>
              <a:off x="3457" y="3597"/>
              <a:ext cx="467" cy="323"/>
            </a:xfrm>
            <a:prstGeom prst="wedgeRoundRectCallout">
              <a:avLst>
                <a:gd name="adj1" fmla="val 33"/>
                <a:gd name="adj2" fmla="val -91456"/>
                <a:gd name="adj3" fmla="val 16667"/>
              </a:avLst>
            </a:prstGeom>
            <a:solidFill>
              <a:srgbClr val="0000FF"/>
            </a:solidFill>
            <a:ln w="38100">
              <a:noFill/>
              <a:miter lim="800000"/>
              <a:headEnd/>
              <a:tailEnd type="none" w="sm" len="lg"/>
            </a:ln>
          </p:spPr>
          <p:txBody>
            <a:bodyPr wrap="square" lIns="90000" tIns="46800" rIns="90000" bIns="46800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on</a:t>
              </a:r>
            </a:p>
          </p:txBody>
        </p:sp>
        <p:sp>
          <p:nvSpPr>
            <p:cNvPr id="500" name="Line 33"/>
            <p:cNvSpPr>
              <a:spLocks noChangeShapeType="1"/>
            </p:cNvSpPr>
            <p:nvPr/>
          </p:nvSpPr>
          <p:spPr bwMode="auto">
            <a:xfrm flipH="1">
              <a:off x="2976" y="2081"/>
              <a:ext cx="0" cy="137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ysDot"/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square" lIns="90000" tIns="46800" rIns="90000" bIns="46800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01" name="AutoShape 34"/>
            <p:cNvSpPr>
              <a:spLocks noChangeArrowheads="1"/>
            </p:cNvSpPr>
            <p:nvPr/>
          </p:nvSpPr>
          <p:spPr bwMode="auto">
            <a:xfrm>
              <a:off x="2702" y="3607"/>
              <a:ext cx="484" cy="323"/>
            </a:xfrm>
            <a:prstGeom prst="wedgeRoundRectCallout">
              <a:avLst>
                <a:gd name="adj1" fmla="val 4108"/>
                <a:gd name="adj2" fmla="val -91538"/>
                <a:gd name="adj3" fmla="val 16667"/>
              </a:avLst>
            </a:prstGeom>
            <a:solidFill>
              <a:srgbClr val="0000FF"/>
            </a:solidFill>
            <a:ln w="38100">
              <a:noFill/>
              <a:miter lim="800000"/>
              <a:headEnd/>
              <a:tailEnd type="none" w="sm" len="lg"/>
            </a:ln>
          </p:spPr>
          <p:txBody>
            <a:bodyPr wrap="square" lIns="90000" tIns="46800" rIns="90000" bIns="46800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kumimoji="1" lang="en-US" altLang="zh-CN" sz="2400" b="1" i="1" u="none" strike="noStrike" kern="0" cap="none" spc="0" normalizeH="0" baseline="-25000" noProof="0" dirty="0" err="1" smtClean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off</a:t>
              </a:r>
              <a:endPara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519" name="Text Box 35"/>
          <p:cNvSpPr txBox="1">
            <a:spLocks noChangeArrowheads="1"/>
          </p:cNvSpPr>
          <p:nvPr/>
        </p:nvSpPr>
        <p:spPr bwMode="auto">
          <a:xfrm>
            <a:off x="156373" y="4060475"/>
            <a:ext cx="30480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低电平噪声容限：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kumimoji="1" lang="en-US" altLang="zh-CN" sz="2400" i="1" dirty="0" smtClean="0">
                <a:solidFill>
                  <a:srgbClr val="FF0000"/>
                </a:solidFill>
                <a:ea typeface="楷体_GB2312" pitchFamily="49" charset="-122"/>
              </a:rPr>
              <a:t>U</a:t>
            </a:r>
            <a:r>
              <a:rPr kumimoji="1" lang="en-US" altLang="zh-CN" sz="2400" i="1" baseline="-25000" dirty="0" smtClean="0">
                <a:solidFill>
                  <a:srgbClr val="FF0000"/>
                </a:solidFill>
                <a:ea typeface="楷体_GB2312" pitchFamily="49" charset="-122"/>
              </a:rPr>
              <a:t>NL</a:t>
            </a:r>
            <a:r>
              <a:rPr kumimoji="1" lang="en-US" altLang="zh-CN" sz="2400" dirty="0" smtClean="0">
                <a:solidFill>
                  <a:srgbClr val="000000"/>
                </a:solidFill>
                <a:ea typeface="楷体_GB2312" pitchFamily="49" charset="-122"/>
              </a:rPr>
              <a:t>= </a:t>
            </a:r>
            <a:r>
              <a:rPr kumimoji="1" lang="en-US" altLang="zh-CN" sz="2400" i="1" dirty="0" err="1" smtClean="0">
                <a:solidFill>
                  <a:srgbClr val="FF0000"/>
                </a:solidFill>
                <a:ea typeface="楷体_GB2312" pitchFamily="49" charset="-122"/>
              </a:rPr>
              <a:t>U</a:t>
            </a:r>
            <a:r>
              <a:rPr kumimoji="1" lang="en-US" altLang="zh-CN" sz="2400" i="1" baseline="-25000" dirty="0" err="1" smtClean="0">
                <a:solidFill>
                  <a:srgbClr val="FF0000"/>
                </a:solidFill>
                <a:ea typeface="楷体_GB2312" pitchFamily="49" charset="-122"/>
              </a:rPr>
              <a:t>off</a:t>
            </a:r>
            <a:r>
              <a:rPr kumimoji="1" lang="en-US" altLang="zh-CN" sz="2400" i="1" baseline="-25000" dirty="0" smtClean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kumimoji="1" lang="en-US" altLang="zh-CN" sz="2400" dirty="0" smtClean="0">
                <a:solidFill>
                  <a:srgbClr val="000000"/>
                </a:solidFill>
                <a:ea typeface="楷体_GB2312" pitchFamily="49" charset="-122"/>
              </a:rPr>
              <a:t>- </a:t>
            </a:r>
            <a:r>
              <a:rPr kumimoji="1" lang="en-US" altLang="zh-CN" sz="2400" i="1" dirty="0" smtClean="0">
                <a:solidFill>
                  <a:srgbClr val="FF0000"/>
                </a:solidFill>
                <a:ea typeface="楷体_GB2312" pitchFamily="49" charset="-122"/>
              </a:rPr>
              <a:t>U</a:t>
            </a:r>
            <a:r>
              <a:rPr kumimoji="1" lang="en-US" altLang="zh-CN" sz="2400" i="1" baseline="-25000" dirty="0" smtClean="0">
                <a:solidFill>
                  <a:srgbClr val="FF0000"/>
                </a:solidFill>
                <a:ea typeface="楷体_GB2312" pitchFamily="49" charset="-122"/>
              </a:rPr>
              <a:t>IL</a:t>
            </a:r>
          </a:p>
        </p:txBody>
      </p:sp>
      <p:sp>
        <p:nvSpPr>
          <p:cNvPr id="520" name="Line 36"/>
          <p:cNvSpPr>
            <a:spLocks noChangeShapeType="1"/>
          </p:cNvSpPr>
          <p:nvPr/>
        </p:nvSpPr>
        <p:spPr bwMode="auto">
          <a:xfrm>
            <a:off x="4295482" y="3882756"/>
            <a:ext cx="8001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1" name="AutoShape 37"/>
          <p:cNvSpPr>
            <a:spLocks noChangeArrowheads="1"/>
          </p:cNvSpPr>
          <p:nvPr/>
        </p:nvSpPr>
        <p:spPr bwMode="auto">
          <a:xfrm>
            <a:off x="5667082" y="2004148"/>
            <a:ext cx="1173162" cy="738814"/>
          </a:xfrm>
          <a:prstGeom prst="wedgeEllipseCallout">
            <a:avLst>
              <a:gd name="adj1" fmla="val -130481"/>
              <a:gd name="adj2" fmla="val 191400"/>
            </a:avLst>
          </a:prstGeom>
          <a:solidFill>
            <a:srgbClr val="99CCFF"/>
          </a:solidFill>
          <a:ln w="38100">
            <a:solidFill>
              <a:srgbClr val="000000"/>
            </a:solidFill>
            <a:miter lim="800000"/>
            <a:headEnd/>
            <a:tailEnd type="none" w="sm" len="lg"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NL</a:t>
            </a:r>
          </a:p>
        </p:txBody>
      </p:sp>
      <p:sp>
        <p:nvSpPr>
          <p:cNvPr id="522" name="Text Box 38"/>
          <p:cNvSpPr txBox="1">
            <a:spLocks noChangeArrowheads="1"/>
          </p:cNvSpPr>
          <p:nvPr/>
        </p:nvSpPr>
        <p:spPr bwMode="auto">
          <a:xfrm>
            <a:off x="180682" y="5233887"/>
            <a:ext cx="3124200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高电平噪声容限：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kumimoji="1" lang="en-US" altLang="zh-CN" sz="2400" i="1" dirty="0" smtClean="0">
                <a:solidFill>
                  <a:srgbClr val="FF0000"/>
                </a:solidFill>
                <a:ea typeface="楷体_GB2312" pitchFamily="49" charset="-122"/>
              </a:rPr>
              <a:t>U</a:t>
            </a:r>
            <a:r>
              <a:rPr kumimoji="1" lang="en-US" altLang="zh-CN" sz="2400" i="1" baseline="-25000" dirty="0" smtClean="0">
                <a:solidFill>
                  <a:srgbClr val="FF0000"/>
                </a:solidFill>
                <a:ea typeface="楷体_GB2312" pitchFamily="49" charset="-122"/>
              </a:rPr>
              <a:t>NH</a:t>
            </a:r>
            <a:r>
              <a:rPr kumimoji="1" lang="en-US" altLang="zh-CN" sz="2400" dirty="0" smtClean="0">
                <a:solidFill>
                  <a:srgbClr val="000000"/>
                </a:solidFill>
                <a:ea typeface="楷体_GB2312" pitchFamily="49" charset="-122"/>
              </a:rPr>
              <a:t>= </a:t>
            </a:r>
            <a:r>
              <a:rPr kumimoji="1" lang="en-US" altLang="zh-CN" sz="2400" i="1" dirty="0" smtClean="0">
                <a:solidFill>
                  <a:srgbClr val="FF0000"/>
                </a:solidFill>
                <a:ea typeface="楷体_GB2312" pitchFamily="49" charset="-122"/>
              </a:rPr>
              <a:t>U</a:t>
            </a:r>
            <a:r>
              <a:rPr kumimoji="1" lang="en-US" altLang="zh-CN" sz="2400" i="1" baseline="-25000" dirty="0" smtClean="0">
                <a:solidFill>
                  <a:srgbClr val="FF0000"/>
                </a:solidFill>
                <a:ea typeface="楷体_GB2312" pitchFamily="49" charset="-122"/>
              </a:rPr>
              <a:t>IH</a:t>
            </a:r>
            <a:r>
              <a:rPr kumimoji="1" lang="en-US" altLang="zh-CN" sz="2400" i="1" dirty="0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ea typeface="楷体_GB2312" pitchFamily="49" charset="-122"/>
              </a:rPr>
              <a:t>- </a:t>
            </a:r>
            <a:r>
              <a:rPr kumimoji="1" lang="en-US" altLang="zh-CN" sz="2400" i="1" dirty="0" err="1" smtClean="0">
                <a:solidFill>
                  <a:srgbClr val="FF0000"/>
                </a:solidFill>
                <a:ea typeface="楷体_GB2312" pitchFamily="49" charset="-122"/>
              </a:rPr>
              <a:t>U</a:t>
            </a:r>
            <a:r>
              <a:rPr kumimoji="1" lang="en-US" altLang="zh-CN" sz="2400" i="1" baseline="-25000" dirty="0" err="1" smtClean="0">
                <a:solidFill>
                  <a:srgbClr val="FF0000"/>
                </a:solidFill>
                <a:ea typeface="楷体_GB2312" pitchFamily="49" charset="-122"/>
              </a:rPr>
              <a:t>on</a:t>
            </a:r>
            <a:endParaRPr kumimoji="1" lang="en-US" altLang="zh-CN" sz="2400" i="1" baseline="-25000" dirty="0" smtClean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523" name="Line 39"/>
          <p:cNvSpPr>
            <a:spLocks noChangeShapeType="1"/>
          </p:cNvSpPr>
          <p:nvPr/>
        </p:nvSpPr>
        <p:spPr bwMode="auto">
          <a:xfrm>
            <a:off x="6200482" y="4778106"/>
            <a:ext cx="21336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4" name="AutoShape 40"/>
          <p:cNvSpPr>
            <a:spLocks noChangeArrowheads="1"/>
          </p:cNvSpPr>
          <p:nvPr/>
        </p:nvSpPr>
        <p:spPr bwMode="auto">
          <a:xfrm>
            <a:off x="7450162" y="3390005"/>
            <a:ext cx="1173163" cy="738814"/>
          </a:xfrm>
          <a:prstGeom prst="wedgeEllipseCallout">
            <a:avLst>
              <a:gd name="adj1" fmla="val -91180"/>
              <a:gd name="adj2" fmla="val 123101"/>
            </a:avLst>
          </a:prstGeom>
          <a:solidFill>
            <a:srgbClr val="99CCFF"/>
          </a:solidFill>
          <a:ln w="38100">
            <a:solidFill>
              <a:srgbClr val="000000"/>
            </a:solidFill>
            <a:miter lim="800000"/>
            <a:headEnd/>
            <a:tailEnd type="none" w="sm" len="lg"/>
          </a:ln>
        </p:spPr>
        <p:txBody>
          <a:bodyPr lIns="90000" tIns="46800" rIns="90000" bIns="46800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en-US" altLang="zh-CN" sz="28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NH</a:t>
            </a:r>
          </a:p>
        </p:txBody>
      </p:sp>
      <p:sp>
        <p:nvSpPr>
          <p:cNvPr id="3" name="文本框 2"/>
          <p:cNvSpPr txBox="1"/>
          <p:nvPr/>
        </p:nvSpPr>
        <p:spPr bwMode="auto">
          <a:xfrm>
            <a:off x="147133" y="2121214"/>
            <a:ext cx="3007978" cy="1569660"/>
          </a:xfrm>
          <a:prstGeom prst="rect">
            <a:avLst/>
          </a:prstGeom>
          <a:noFill/>
          <a:ln>
            <a:solidFill>
              <a:srgbClr val="FF0000"/>
            </a:solidFill>
          </a:ln>
          <a:extLst/>
        </p:spPr>
        <p:txBody>
          <a:bodyPr wrap="square" rtlCol="0">
            <a:spAutoFit/>
          </a:bodyPr>
          <a:lstStyle/>
          <a:p>
            <a:pPr marL="0" marR="0" indent="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输入噪声容限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：在不影响输出的前提下，输入信号可容忍的最大电平偏离值。</a:t>
            </a:r>
          </a:p>
        </p:txBody>
      </p:sp>
    </p:spTree>
    <p:extLst>
      <p:ext uri="{BB962C8B-B14F-4D97-AF65-F5344CB8AC3E}">
        <p14:creationId xmlns:p14="http://schemas.microsoft.com/office/powerpoint/2010/main" xmlns="" val="178696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" grpId="0" autoUpdateAnimBg="0"/>
      <p:bldP spid="520" grpId="0" animBg="1"/>
      <p:bldP spid="521" grpId="0" animBg="1" autoUpdateAnimBg="0"/>
      <p:bldP spid="522" grpId="0" autoUpdateAnimBg="0"/>
      <p:bldP spid="523" grpId="0" animBg="1"/>
      <p:bldP spid="524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2.4.2 TTL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与非门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486" y="585289"/>
            <a:ext cx="850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与非门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的主要外部特性及参数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0" name="Rectangle 3"/>
          <p:cNvSpPr txBox="1">
            <a:spLocks noChangeArrowheads="1"/>
          </p:cNvSpPr>
          <p:nvPr/>
        </p:nvSpPr>
        <p:spPr bwMode="auto">
          <a:xfrm>
            <a:off x="158316" y="1114144"/>
            <a:ext cx="58229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）驱动负载能力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——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扇出系数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127" name="Line 10"/>
          <p:cNvSpPr>
            <a:spLocks noChangeShapeType="1"/>
          </p:cNvSpPr>
          <p:nvPr/>
        </p:nvSpPr>
        <p:spPr bwMode="auto">
          <a:xfrm>
            <a:off x="3763518" y="431069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8" name="Group 19"/>
          <p:cNvGrpSpPr>
            <a:grpSpLocks/>
          </p:cNvGrpSpPr>
          <p:nvPr/>
        </p:nvGrpSpPr>
        <p:grpSpPr bwMode="auto">
          <a:xfrm>
            <a:off x="3782568" y="3470910"/>
            <a:ext cx="914400" cy="704850"/>
            <a:chOff x="2640" y="1524"/>
            <a:chExt cx="576" cy="444"/>
          </a:xfrm>
        </p:grpSpPr>
        <p:sp>
          <p:nvSpPr>
            <p:cNvPr id="129" name="Line 20"/>
            <p:cNvSpPr>
              <a:spLocks noChangeShapeType="1"/>
            </p:cNvSpPr>
            <p:nvPr/>
          </p:nvSpPr>
          <p:spPr bwMode="auto">
            <a:xfrm>
              <a:off x="2664" y="1884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Text Box 21"/>
            <p:cNvSpPr txBox="1">
              <a:spLocks noChangeArrowheads="1"/>
            </p:cNvSpPr>
            <p:nvPr/>
          </p:nvSpPr>
          <p:spPr bwMode="auto">
            <a:xfrm>
              <a:off x="2712" y="1524"/>
              <a:ext cx="5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3200">
                  <a:solidFill>
                    <a:srgbClr val="FF0000"/>
                  </a:solidFill>
                  <a:ea typeface="楷体_GB2312" pitchFamily="49" charset="-122"/>
                </a:rPr>
                <a:t>？</a:t>
              </a:r>
            </a:p>
          </p:txBody>
        </p:sp>
        <p:sp>
          <p:nvSpPr>
            <p:cNvPr id="131" name="Line 22"/>
            <p:cNvSpPr>
              <a:spLocks noChangeShapeType="1"/>
            </p:cNvSpPr>
            <p:nvPr/>
          </p:nvSpPr>
          <p:spPr bwMode="auto">
            <a:xfrm flipH="1">
              <a:off x="2640" y="1968"/>
              <a:ext cx="38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2" name="Text Box 23"/>
          <p:cNvSpPr txBox="1">
            <a:spLocks noChangeArrowheads="1"/>
          </p:cNvSpPr>
          <p:nvPr/>
        </p:nvSpPr>
        <p:spPr bwMode="auto">
          <a:xfrm>
            <a:off x="679006" y="2390952"/>
            <a:ext cx="514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前后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级之间电流的联系</a:t>
            </a:r>
          </a:p>
        </p:txBody>
      </p:sp>
      <p:grpSp>
        <p:nvGrpSpPr>
          <p:cNvPr id="133" name="Group 26"/>
          <p:cNvGrpSpPr>
            <a:grpSpLocks/>
          </p:cNvGrpSpPr>
          <p:nvPr/>
        </p:nvGrpSpPr>
        <p:grpSpPr bwMode="auto">
          <a:xfrm>
            <a:off x="2506218" y="3605848"/>
            <a:ext cx="1276350" cy="1366837"/>
            <a:chOff x="1740" y="1753"/>
            <a:chExt cx="804" cy="861"/>
          </a:xfrm>
        </p:grpSpPr>
        <p:sp>
          <p:nvSpPr>
            <p:cNvPr id="134" name="Oval 5"/>
            <p:cNvSpPr>
              <a:spLocks noChangeArrowheads="1"/>
            </p:cNvSpPr>
            <p:nvPr/>
          </p:nvSpPr>
          <p:spPr bwMode="auto">
            <a:xfrm>
              <a:off x="2448" y="2149"/>
              <a:ext cx="96" cy="10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5" name="Text Box 6"/>
            <p:cNvSpPr txBox="1">
              <a:spLocks noChangeArrowheads="1"/>
            </p:cNvSpPr>
            <p:nvPr/>
          </p:nvSpPr>
          <p:spPr bwMode="auto">
            <a:xfrm>
              <a:off x="2028" y="1753"/>
              <a:ext cx="36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zh-CN" sz="3200">
                <a:ea typeface="楷体_GB2312" pitchFamily="49" charset="-122"/>
              </a:endParaRPr>
            </a:p>
          </p:txBody>
        </p:sp>
        <p:sp>
          <p:nvSpPr>
            <p:cNvPr id="136" name="Line 7"/>
            <p:cNvSpPr>
              <a:spLocks noChangeShapeType="1"/>
            </p:cNvSpPr>
            <p:nvPr/>
          </p:nvSpPr>
          <p:spPr bwMode="auto">
            <a:xfrm>
              <a:off x="1740" y="1945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7" name="Line 8"/>
            <p:cNvSpPr>
              <a:spLocks noChangeShapeType="1"/>
            </p:cNvSpPr>
            <p:nvPr/>
          </p:nvSpPr>
          <p:spPr bwMode="auto">
            <a:xfrm>
              <a:off x="1740" y="2209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8" name="Line 9"/>
            <p:cNvSpPr>
              <a:spLocks noChangeShapeType="1"/>
            </p:cNvSpPr>
            <p:nvPr/>
          </p:nvSpPr>
          <p:spPr bwMode="auto">
            <a:xfrm>
              <a:off x="1740" y="2437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9" name="AutoShape 24"/>
            <p:cNvSpPr>
              <a:spLocks noChangeArrowheads="1"/>
            </p:cNvSpPr>
            <p:nvPr/>
          </p:nvSpPr>
          <p:spPr bwMode="auto">
            <a:xfrm>
              <a:off x="1927" y="1797"/>
              <a:ext cx="499" cy="817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40" name="Group 27"/>
          <p:cNvGrpSpPr>
            <a:grpSpLocks/>
          </p:cNvGrpSpPr>
          <p:nvPr/>
        </p:nvGrpSpPr>
        <p:grpSpPr bwMode="auto">
          <a:xfrm>
            <a:off x="4446524" y="3675698"/>
            <a:ext cx="1943100" cy="1296987"/>
            <a:chOff x="2968" y="1797"/>
            <a:chExt cx="1224" cy="817"/>
          </a:xfrm>
        </p:grpSpPr>
        <p:sp>
          <p:nvSpPr>
            <p:cNvPr id="141" name="Oval 13"/>
            <p:cNvSpPr>
              <a:spLocks noChangeArrowheads="1"/>
            </p:cNvSpPr>
            <p:nvPr/>
          </p:nvSpPr>
          <p:spPr bwMode="auto">
            <a:xfrm>
              <a:off x="3676" y="2137"/>
              <a:ext cx="96" cy="10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2" name="Line 15"/>
            <p:cNvSpPr>
              <a:spLocks noChangeShapeType="1"/>
            </p:cNvSpPr>
            <p:nvPr/>
          </p:nvSpPr>
          <p:spPr bwMode="auto">
            <a:xfrm>
              <a:off x="2968" y="1933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" name="Line 16"/>
            <p:cNvSpPr>
              <a:spLocks noChangeShapeType="1"/>
            </p:cNvSpPr>
            <p:nvPr/>
          </p:nvSpPr>
          <p:spPr bwMode="auto">
            <a:xfrm>
              <a:off x="2968" y="2197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" name="Line 17"/>
            <p:cNvSpPr>
              <a:spLocks noChangeShapeType="1"/>
            </p:cNvSpPr>
            <p:nvPr/>
          </p:nvSpPr>
          <p:spPr bwMode="auto">
            <a:xfrm>
              <a:off x="2968" y="2425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" name="Line 18"/>
            <p:cNvSpPr>
              <a:spLocks noChangeShapeType="1"/>
            </p:cNvSpPr>
            <p:nvPr/>
          </p:nvSpPr>
          <p:spPr bwMode="auto">
            <a:xfrm>
              <a:off x="3760" y="2185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AutoShape 25"/>
            <p:cNvSpPr>
              <a:spLocks noChangeArrowheads="1"/>
            </p:cNvSpPr>
            <p:nvPr/>
          </p:nvSpPr>
          <p:spPr bwMode="auto">
            <a:xfrm>
              <a:off x="3152" y="1797"/>
              <a:ext cx="499" cy="817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01235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2.4.2 TTL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与非门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486" y="585289"/>
            <a:ext cx="850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与非门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的主要外部特性及参数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0" name="Rectangle 3"/>
          <p:cNvSpPr txBox="1">
            <a:spLocks noChangeArrowheads="1"/>
          </p:cNvSpPr>
          <p:nvPr/>
        </p:nvSpPr>
        <p:spPr bwMode="auto">
          <a:xfrm>
            <a:off x="158316" y="1114144"/>
            <a:ext cx="58229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）驱动负载能力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——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扇出系数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grpSp>
        <p:nvGrpSpPr>
          <p:cNvPr id="168" name="Group 101"/>
          <p:cNvGrpSpPr>
            <a:grpSpLocks/>
          </p:cNvGrpSpPr>
          <p:nvPr/>
        </p:nvGrpSpPr>
        <p:grpSpPr bwMode="auto">
          <a:xfrm>
            <a:off x="4892065" y="3448581"/>
            <a:ext cx="931078" cy="602549"/>
            <a:chOff x="2868" y="1836"/>
            <a:chExt cx="604" cy="384"/>
          </a:xfrm>
        </p:grpSpPr>
        <p:sp>
          <p:nvSpPr>
            <p:cNvPr id="169" name="Line 102"/>
            <p:cNvSpPr>
              <a:spLocks noChangeShapeType="1"/>
            </p:cNvSpPr>
            <p:nvPr/>
          </p:nvSpPr>
          <p:spPr bwMode="auto">
            <a:xfrm flipV="1">
              <a:off x="3352" y="1908"/>
              <a:ext cx="0" cy="3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0" name="Text Box 103"/>
            <p:cNvSpPr txBox="1">
              <a:spLocks noChangeArrowheads="1"/>
            </p:cNvSpPr>
            <p:nvPr/>
          </p:nvSpPr>
          <p:spPr bwMode="auto">
            <a:xfrm>
              <a:off x="2868" y="1836"/>
              <a:ext cx="604" cy="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i="1" dirty="0" smtClean="0">
                  <a:solidFill>
                    <a:srgbClr val="000099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800" i="1" baseline="-25000" dirty="0" smtClean="0">
                  <a:solidFill>
                    <a:srgbClr val="000099"/>
                  </a:solidFill>
                  <a:ea typeface="楷体_GB2312" pitchFamily="49" charset="-122"/>
                </a:rPr>
                <a:t>iH1</a:t>
              </a:r>
              <a:endParaRPr kumimoji="1" lang="en-US" altLang="zh-CN" sz="2800" i="1" dirty="0" smtClean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71" name="Group 104"/>
          <p:cNvGrpSpPr>
            <a:grpSpLocks/>
          </p:cNvGrpSpPr>
          <p:nvPr/>
        </p:nvGrpSpPr>
        <p:grpSpPr bwMode="auto">
          <a:xfrm>
            <a:off x="4920328" y="5058647"/>
            <a:ext cx="917067" cy="523414"/>
            <a:chOff x="2856" y="3152"/>
            <a:chExt cx="604" cy="383"/>
          </a:xfrm>
        </p:grpSpPr>
        <p:sp>
          <p:nvSpPr>
            <p:cNvPr id="172" name="Line 105"/>
            <p:cNvSpPr>
              <a:spLocks noChangeShapeType="1"/>
            </p:cNvSpPr>
            <p:nvPr/>
          </p:nvSpPr>
          <p:spPr bwMode="auto">
            <a:xfrm>
              <a:off x="3324" y="3228"/>
              <a:ext cx="0" cy="3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3" name="Text Box 106"/>
            <p:cNvSpPr txBox="1">
              <a:spLocks noChangeArrowheads="1"/>
            </p:cNvSpPr>
            <p:nvPr/>
          </p:nvSpPr>
          <p:spPr bwMode="auto">
            <a:xfrm>
              <a:off x="2856" y="3152"/>
              <a:ext cx="604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i="1" dirty="0" smtClean="0">
                  <a:solidFill>
                    <a:srgbClr val="000099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800" i="1" baseline="-25000" dirty="0" smtClean="0">
                  <a:solidFill>
                    <a:srgbClr val="000099"/>
                  </a:solidFill>
                  <a:ea typeface="楷体_GB2312" pitchFamily="49" charset="-122"/>
                </a:rPr>
                <a:t>iH3</a:t>
              </a:r>
              <a:endParaRPr kumimoji="1" lang="en-US" altLang="zh-CN" sz="2800" i="1" dirty="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74" name="Group 107"/>
          <p:cNvGrpSpPr>
            <a:grpSpLocks/>
          </p:cNvGrpSpPr>
          <p:nvPr/>
        </p:nvGrpSpPr>
        <p:grpSpPr bwMode="auto">
          <a:xfrm>
            <a:off x="4792787" y="4056290"/>
            <a:ext cx="917067" cy="586280"/>
            <a:chOff x="3188" y="2277"/>
            <a:chExt cx="604" cy="429"/>
          </a:xfrm>
        </p:grpSpPr>
        <p:sp>
          <p:nvSpPr>
            <p:cNvPr id="175" name="Line 108"/>
            <p:cNvSpPr>
              <a:spLocks noChangeShapeType="1"/>
            </p:cNvSpPr>
            <p:nvPr/>
          </p:nvSpPr>
          <p:spPr bwMode="auto">
            <a:xfrm flipV="1">
              <a:off x="3364" y="2700"/>
              <a:ext cx="392" cy="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6" name="Text Box 109"/>
            <p:cNvSpPr txBox="1">
              <a:spLocks noChangeArrowheads="1"/>
            </p:cNvSpPr>
            <p:nvPr/>
          </p:nvSpPr>
          <p:spPr bwMode="auto">
            <a:xfrm>
              <a:off x="3188" y="2277"/>
              <a:ext cx="604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i="1" dirty="0" smtClean="0">
                  <a:solidFill>
                    <a:srgbClr val="000099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800" i="1" baseline="-25000" dirty="0" smtClean="0">
                  <a:solidFill>
                    <a:srgbClr val="000099"/>
                  </a:solidFill>
                  <a:ea typeface="楷体_GB2312" pitchFamily="49" charset="-122"/>
                </a:rPr>
                <a:t>iH2</a:t>
              </a:r>
              <a:endParaRPr kumimoji="1" lang="en-US" altLang="zh-CN" sz="2800" i="1" dirty="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77" name="Group 110"/>
          <p:cNvGrpSpPr>
            <a:grpSpLocks/>
          </p:cNvGrpSpPr>
          <p:nvPr/>
        </p:nvGrpSpPr>
        <p:grpSpPr bwMode="auto">
          <a:xfrm>
            <a:off x="3427816" y="4814952"/>
            <a:ext cx="1056753" cy="523415"/>
            <a:chOff x="2568" y="2917"/>
            <a:chExt cx="696" cy="383"/>
          </a:xfrm>
        </p:grpSpPr>
        <p:sp>
          <p:nvSpPr>
            <p:cNvPr id="178" name="Line 111"/>
            <p:cNvSpPr>
              <a:spLocks noChangeShapeType="1"/>
            </p:cNvSpPr>
            <p:nvPr/>
          </p:nvSpPr>
          <p:spPr bwMode="auto">
            <a:xfrm>
              <a:off x="2568" y="2952"/>
              <a:ext cx="6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9" name="Text Box 112"/>
            <p:cNvSpPr txBox="1">
              <a:spLocks noChangeArrowheads="1"/>
            </p:cNvSpPr>
            <p:nvPr/>
          </p:nvSpPr>
          <p:spPr bwMode="auto">
            <a:xfrm>
              <a:off x="2568" y="2917"/>
              <a:ext cx="516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i="1" dirty="0" smtClean="0">
                  <a:solidFill>
                    <a:srgbClr val="000099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800" i="1" baseline="-25000" dirty="0" smtClean="0">
                  <a:solidFill>
                    <a:srgbClr val="000099"/>
                  </a:solidFill>
                  <a:ea typeface="楷体_GB2312" pitchFamily="49" charset="-122"/>
                </a:rPr>
                <a:t>OH</a:t>
              </a:r>
              <a:endParaRPr kumimoji="1" lang="en-US" altLang="zh-CN" sz="2800" i="1" dirty="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80" name="Text Box 113"/>
          <p:cNvSpPr txBox="1">
            <a:spLocks noChangeArrowheads="1"/>
          </p:cNvSpPr>
          <p:nvPr/>
        </p:nvSpPr>
        <p:spPr bwMode="auto">
          <a:xfrm>
            <a:off x="282021" y="1818453"/>
            <a:ext cx="3841014" cy="52322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 smtClean="0">
                <a:ea typeface="楷体_GB2312" pitchFamily="49" charset="-122"/>
              </a:rPr>
              <a:t>前级输出为高电平时：</a:t>
            </a:r>
          </a:p>
        </p:txBody>
      </p:sp>
      <p:sp>
        <p:nvSpPr>
          <p:cNvPr id="308" name="Text Box 124"/>
          <p:cNvSpPr txBox="1">
            <a:spLocks noChangeArrowheads="1"/>
          </p:cNvSpPr>
          <p:nvPr/>
        </p:nvSpPr>
        <p:spPr bwMode="auto">
          <a:xfrm>
            <a:off x="296646" y="6312524"/>
            <a:ext cx="61243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输出高电平时，前级流出的电流称为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拉电流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072896" y="2290476"/>
            <a:ext cx="7353554" cy="4231783"/>
            <a:chOff x="1072896" y="2290476"/>
            <a:chExt cx="7353554" cy="4231783"/>
          </a:xfrm>
        </p:grpSpPr>
        <p:grpSp>
          <p:nvGrpSpPr>
            <p:cNvPr id="181" name="Group 121"/>
            <p:cNvGrpSpPr>
              <a:grpSpLocks/>
            </p:cNvGrpSpPr>
            <p:nvPr/>
          </p:nvGrpSpPr>
          <p:grpSpPr bwMode="auto">
            <a:xfrm>
              <a:off x="1072896" y="2290476"/>
              <a:ext cx="7142192" cy="4115067"/>
              <a:chOff x="402" y="919"/>
              <a:chExt cx="4704" cy="3177"/>
            </a:xfrm>
          </p:grpSpPr>
          <p:grpSp>
            <p:nvGrpSpPr>
              <p:cNvPr id="182" name="Group 120"/>
              <p:cNvGrpSpPr>
                <a:grpSpLocks/>
              </p:cNvGrpSpPr>
              <p:nvPr/>
            </p:nvGrpSpPr>
            <p:grpSpPr bwMode="auto">
              <a:xfrm>
                <a:off x="402" y="919"/>
                <a:ext cx="4704" cy="3177"/>
                <a:chOff x="402" y="919"/>
                <a:chExt cx="4704" cy="3177"/>
              </a:xfrm>
            </p:grpSpPr>
            <p:grpSp>
              <p:nvGrpSpPr>
                <p:cNvPr id="184" name="Group 4"/>
                <p:cNvGrpSpPr>
                  <a:grpSpLocks/>
                </p:cNvGrpSpPr>
                <p:nvPr/>
              </p:nvGrpSpPr>
              <p:grpSpPr bwMode="auto">
                <a:xfrm>
                  <a:off x="402" y="919"/>
                  <a:ext cx="4704" cy="3177"/>
                  <a:chOff x="402" y="919"/>
                  <a:chExt cx="4704" cy="3177"/>
                </a:xfrm>
              </p:grpSpPr>
              <p:grpSp>
                <p:nvGrpSpPr>
                  <p:cNvPr id="189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402" y="919"/>
                    <a:ext cx="3054" cy="2130"/>
                    <a:chOff x="2526" y="559"/>
                    <a:chExt cx="3054" cy="2130"/>
                  </a:xfrm>
                </p:grpSpPr>
                <p:sp>
                  <p:nvSpPr>
                    <p:cNvPr id="276" name="Line 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24" y="1651"/>
                      <a:ext cx="0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7" name="Line 7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3324" y="1819"/>
                      <a:ext cx="24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8" name="Line 8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24" y="1603"/>
                      <a:ext cx="216" cy="2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79" name="Line 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54" y="1435"/>
                      <a:ext cx="0" cy="37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0" name="Rectangle 1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794" y="1015"/>
                      <a:ext cx="120" cy="420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miter lim="800000"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81" name="Line 1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2854" y="746"/>
                      <a:ext cx="0" cy="26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2" name="Line 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6" y="752"/>
                      <a:ext cx="2124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3" name="Line 1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54" y="1807"/>
                      <a:ext cx="47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4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28" y="1867"/>
                      <a:ext cx="0" cy="33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5" name="Line 15"/>
                    <p:cNvSpPr>
                      <a:spLocks noChangeShapeType="1"/>
                    </p:cNvSpPr>
                    <p:nvPr/>
                  </p:nvSpPr>
                  <p:spPr bwMode="auto">
                    <a:xfrm rot="16200000" flipH="1">
                      <a:off x="3828" y="2035"/>
                      <a:ext cx="24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6" name="Line 16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28" y="1819"/>
                      <a:ext cx="216" cy="211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7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28" y="2035"/>
                      <a:ext cx="30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8" name="Line 1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28" y="1610"/>
                      <a:ext cx="50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89" name="Line 1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30" y="1610"/>
                      <a:ext cx="0" cy="23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0" name="Rectangle 2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70" y="1022"/>
                      <a:ext cx="120" cy="420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miter lim="800000"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91" name="Line 2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30" y="1442"/>
                      <a:ext cx="0" cy="209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2" name="Line 2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30" y="751"/>
                      <a:ext cx="0" cy="27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3" name="Rectangle 2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480" y="2155"/>
                      <a:ext cx="120" cy="420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miter lim="800000"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94" name="Line 2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40" y="2023"/>
                      <a:ext cx="0" cy="13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5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34" y="2569"/>
                      <a:ext cx="0" cy="9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6" name="Line 2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414" y="2659"/>
                      <a:ext cx="24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7" name="Line 2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48" y="2263"/>
                      <a:ext cx="0" cy="42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8" name="Line 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48" y="2443"/>
                      <a:ext cx="600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9" name="Oval 2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4" y="679"/>
                      <a:ext cx="120" cy="132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00" name="Oval 3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44" y="2371"/>
                      <a:ext cx="120" cy="132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301" name="Text Box 3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88" y="559"/>
                      <a:ext cx="792" cy="3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8100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lg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</a:rPr>
                        <a:t>+5V</a:t>
                      </a:r>
                    </a:p>
                  </p:txBody>
                </p:sp>
                <p:sp>
                  <p:nvSpPr>
                    <p:cNvPr id="302" name="Text Box 3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836" y="2299"/>
                      <a:ext cx="468" cy="36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8100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lg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zh-CN" sz="32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303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116" y="1027"/>
                      <a:ext cx="660" cy="3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8100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lg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400" b="1" i="1" u="none" strike="noStrike" kern="0" cap="none" spc="0" normalizeH="0" baseline="-2500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kumimoji="1" lang="en-US" altLang="zh-CN" sz="24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304" name="Text Box 3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940" y="1015"/>
                      <a:ext cx="660" cy="3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8100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lg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400" b="1" i="1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1" lang="en-US" altLang="zh-CN" sz="28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305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096" y="2239"/>
                      <a:ext cx="396" cy="3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8100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lg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</a:rPr>
                        <a:t>R</a:t>
                      </a:r>
                      <a:r>
                        <a:rPr kumimoji="1" lang="en-US" altLang="zh-CN" sz="2400" b="1" i="1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kumimoji="1" lang="en-US" altLang="zh-CN" sz="2800" b="1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306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32" y="1627"/>
                      <a:ext cx="624" cy="3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8100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lg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</a:t>
                      </a:r>
                      <a:r>
                        <a:rPr kumimoji="1" lang="en-US" altLang="zh-CN" sz="2400" b="1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1" lang="en-US" altLang="zh-CN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307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996" y="1881"/>
                      <a:ext cx="420" cy="3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8100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lg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</a:t>
                      </a:r>
                      <a:r>
                        <a:rPr kumimoji="1" lang="en-US" altLang="zh-CN" sz="2400" b="1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kumimoji="1" lang="en-US" altLang="zh-CN" sz="28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</p:grpSp>
              <p:sp>
                <p:nvSpPr>
                  <p:cNvPr id="19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776" y="1572"/>
                    <a:ext cx="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000000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91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3436" y="2916"/>
                    <a:ext cx="1669" cy="1180"/>
                    <a:chOff x="3436" y="2004"/>
                    <a:chExt cx="1669" cy="1180"/>
                  </a:xfrm>
                </p:grpSpPr>
                <p:sp>
                  <p:nvSpPr>
                    <p:cNvPr id="258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2" y="2376"/>
                      <a:ext cx="600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9" name="Line 4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76" y="2004"/>
                      <a:ext cx="0" cy="37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0" name="Line 4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524" y="2376"/>
                      <a:ext cx="24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1" name="Line 4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380" y="2376"/>
                      <a:ext cx="24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2" name="Line 4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36" y="2376"/>
                      <a:ext cx="24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3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76" y="2376"/>
                      <a:ext cx="312" cy="22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4" name="Line 4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868" y="2586"/>
                      <a:ext cx="404" cy="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5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2" y="2592"/>
                      <a:ext cx="0" cy="22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6" name="Line 4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80" y="2808"/>
                      <a:ext cx="51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7" name="Line 4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536" y="2604"/>
                      <a:ext cx="0" cy="42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8" name="Line 5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92" y="3012"/>
                      <a:ext cx="65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69" name="Oval 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8" y="2520"/>
                      <a:ext cx="120" cy="132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70" name="Oval 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60" y="2736"/>
                      <a:ext cx="120" cy="132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71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66" y="2946"/>
                      <a:ext cx="120" cy="132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72" name="Text Box 5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49" y="2483"/>
                      <a:ext cx="456" cy="3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8100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lg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</a:t>
                      </a:r>
                      <a:r>
                        <a:rPr kumimoji="1" lang="en-US" altLang="zh-CN" sz="2400" b="1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1" lang="en-US" altLang="zh-CN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273" name="Text Box 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36" y="2377"/>
                      <a:ext cx="444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8100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lg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zh-CN" sz="2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274" name="Text Box 5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36" y="2629"/>
                      <a:ext cx="444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8100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lg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zh-CN" sz="2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275" name="Text Box 5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36" y="2857"/>
                      <a:ext cx="444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8100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lg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zh-CN" sz="2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</p:grpSp>
              <p:sp>
                <p:nvSpPr>
                  <p:cNvPr id="192" name="Line 58"/>
                  <p:cNvSpPr>
                    <a:spLocks noChangeShapeType="1"/>
                  </p:cNvSpPr>
                  <p:nvPr/>
                </p:nvSpPr>
                <p:spPr bwMode="auto">
                  <a:xfrm>
                    <a:off x="2640" y="2809"/>
                    <a:ext cx="1128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3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4" y="3168"/>
                    <a:ext cx="529" cy="356"/>
                  </a:xfrm>
                  <a:prstGeom prst="rect">
                    <a:avLst/>
                  </a:prstGeom>
                  <a:noFill/>
                  <a:ln w="38100">
                    <a:solidFill>
                      <a:srgbClr val="FF0000"/>
                    </a:solidFill>
                    <a:miter lim="800000"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4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前级</a:t>
                    </a:r>
                  </a:p>
                </p:txBody>
              </p:sp>
              <p:grpSp>
                <p:nvGrpSpPr>
                  <p:cNvPr id="194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3448" y="2004"/>
                    <a:ext cx="1658" cy="1180"/>
                    <a:chOff x="3436" y="2004"/>
                    <a:chExt cx="1658" cy="1180"/>
                  </a:xfrm>
                </p:grpSpPr>
                <p:sp>
                  <p:nvSpPr>
                    <p:cNvPr id="217" name="Line 6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2" y="2376"/>
                      <a:ext cx="600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8" name="Line 6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76" y="2004"/>
                      <a:ext cx="0" cy="37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9" name="Line 6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524" y="2376"/>
                      <a:ext cx="24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0" name="Line 6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380" y="2376"/>
                      <a:ext cx="24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1" name="Line 6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36" y="2376"/>
                      <a:ext cx="24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2" name="Line 6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76" y="2376"/>
                      <a:ext cx="312" cy="22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3" name="Line 67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868" y="2586"/>
                      <a:ext cx="404" cy="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2" y="2592"/>
                      <a:ext cx="0" cy="22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5" name="Line 6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80" y="2808"/>
                      <a:ext cx="51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26" name="Line 7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536" y="2604"/>
                      <a:ext cx="0" cy="42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49" name="Line 7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92" y="3012"/>
                      <a:ext cx="65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51" name="Oval 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8" y="2520"/>
                      <a:ext cx="120" cy="132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52" name="Oval 7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60" y="2736"/>
                      <a:ext cx="120" cy="132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53" name="Oval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66" y="2946"/>
                      <a:ext cx="120" cy="132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54" name="Text Box 7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38" y="2436"/>
                      <a:ext cx="456" cy="3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8100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lg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</a:t>
                      </a:r>
                      <a:r>
                        <a:rPr kumimoji="1" lang="en-US" altLang="zh-CN" sz="2400" b="1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1" lang="en-US" altLang="zh-CN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255" name="Text Box 7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36" y="2377"/>
                      <a:ext cx="444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8100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lg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zh-CN" sz="2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256" name="Text Box 7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36" y="2629"/>
                      <a:ext cx="444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8100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lg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zh-CN" sz="2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257" name="Text Box 7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36" y="2857"/>
                      <a:ext cx="444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8100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lg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zh-CN" sz="2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</p:grpSp>
              <p:grpSp>
                <p:nvGrpSpPr>
                  <p:cNvPr id="195" name="Group 79"/>
                  <p:cNvGrpSpPr>
                    <a:grpSpLocks/>
                  </p:cNvGrpSpPr>
                  <p:nvPr/>
                </p:nvGrpSpPr>
                <p:grpSpPr bwMode="auto">
                  <a:xfrm>
                    <a:off x="3436" y="1032"/>
                    <a:ext cx="1661" cy="1180"/>
                    <a:chOff x="3436" y="2004"/>
                    <a:chExt cx="1661" cy="1180"/>
                  </a:xfrm>
                </p:grpSpPr>
                <p:sp>
                  <p:nvSpPr>
                    <p:cNvPr id="199" name="Line 8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2" y="2376"/>
                      <a:ext cx="600" cy="0"/>
                    </a:xfrm>
                    <a:prstGeom prst="line">
                      <a:avLst/>
                    </a:prstGeom>
                    <a:noFill/>
                    <a:ln w="5715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0" name="Line 8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776" y="2004"/>
                      <a:ext cx="0" cy="372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1" name="Line 82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524" y="2376"/>
                      <a:ext cx="24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2" name="Line 8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380" y="2376"/>
                      <a:ext cx="24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3" name="Line 8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36" y="2376"/>
                      <a:ext cx="240" cy="24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triangl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4" name="Line 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776" y="2376"/>
                      <a:ext cx="312" cy="223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5" name="Line 8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868" y="2586"/>
                      <a:ext cx="404" cy="6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6" name="Line 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392" y="2592"/>
                      <a:ext cx="0" cy="228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7" name="Line 8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80" y="2808"/>
                      <a:ext cx="512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8" name="Line 8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536" y="2604"/>
                      <a:ext cx="0" cy="42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09" name="Line 9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892" y="3012"/>
                      <a:ext cx="656" cy="0"/>
                    </a:xfrm>
                    <a:prstGeom prst="lin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10" name="Oval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8" y="2520"/>
                      <a:ext cx="120" cy="132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11" name="Oval 9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60" y="2736"/>
                      <a:ext cx="120" cy="132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12" name="Oval 9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66" y="2946"/>
                      <a:ext cx="120" cy="132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00"/>
                      </a:solidFill>
                      <a:round/>
                      <a:headEnd/>
                      <a:tailEnd type="none" w="sm" len="lg"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13" name="Text Box 9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641" y="2449"/>
                      <a:ext cx="456" cy="33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8100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lg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4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</a:rPr>
                        <a:t>T</a:t>
                      </a:r>
                      <a:r>
                        <a:rPr kumimoji="1" lang="en-US" altLang="zh-CN" sz="2400" b="1" i="0" u="none" strike="noStrike" kern="0" cap="none" spc="0" normalizeH="0" baseline="-2500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1" lang="en-US" altLang="zh-CN" sz="24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214" name="Text Box 9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36" y="2377"/>
                      <a:ext cx="444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8100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lg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zh-CN" sz="2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215" name="Text Box 9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36" y="2629"/>
                      <a:ext cx="444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8100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lg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zh-CN" sz="2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  <p:sp>
                  <p:nvSpPr>
                    <p:cNvPr id="216" name="Text Box 9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36" y="2857"/>
                      <a:ext cx="444" cy="3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 xmlns="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xmlns="" w="38100">
                          <a:solidFill>
                            <a:srgbClr val="000000"/>
                          </a:solidFill>
                          <a:miter lim="800000"/>
                          <a:headEnd/>
                          <a:tailEnd type="none" w="sm" len="lg"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defTabSz="91440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zh-CN" altLang="zh-CN" sz="2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p:txBody>
                </p:sp>
              </p:grpSp>
              <p:sp>
                <p:nvSpPr>
                  <p:cNvPr id="196" name="Line 98"/>
                  <p:cNvSpPr>
                    <a:spLocks noChangeShapeType="1"/>
                  </p:cNvSpPr>
                  <p:nvPr/>
                </p:nvSpPr>
                <p:spPr bwMode="auto">
                  <a:xfrm>
                    <a:off x="3472" y="1812"/>
                    <a:ext cx="29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7" name="Line 99"/>
                  <p:cNvSpPr>
                    <a:spLocks noChangeShapeType="1"/>
                  </p:cNvSpPr>
                  <p:nvPr/>
                </p:nvSpPr>
                <p:spPr bwMode="auto">
                  <a:xfrm>
                    <a:off x="3472" y="3709"/>
                    <a:ext cx="292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98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3472" y="1812"/>
                    <a:ext cx="0" cy="1897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none" w="sm" len="lg"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185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1811" y="1836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 type="none" w="sm" len="lg"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长城楷体" pitchFamily="49" charset="-122"/>
                      <a:sym typeface="Symbol" panose="05050102010706020507" pitchFamily="18" charset="2"/>
                    </a:rPr>
                    <a:t></a:t>
                  </a:r>
                  <a:endPara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长城楷体" pitchFamily="49" charset="-122"/>
                  </a:endParaRPr>
                </a:p>
              </p:txBody>
            </p:sp>
            <p:sp>
              <p:nvSpPr>
                <p:cNvPr id="186" name="Text Box 116"/>
                <p:cNvSpPr txBox="1">
                  <a:spLocks noChangeArrowheads="1"/>
                </p:cNvSpPr>
                <p:nvPr/>
              </p:nvSpPr>
              <p:spPr bwMode="auto">
                <a:xfrm>
                  <a:off x="1820" y="958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 type="none" w="sm" len="lg"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长城楷体" pitchFamily="49" charset="-122"/>
                      <a:sym typeface="Symbol" panose="05050102010706020507" pitchFamily="18" charset="2"/>
                    </a:rPr>
                    <a:t></a:t>
                  </a:r>
                  <a:endPara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长城楷体" pitchFamily="49" charset="-122"/>
                  </a:endParaRPr>
                </a:p>
              </p:txBody>
            </p:sp>
            <p:sp>
              <p:nvSpPr>
                <p:cNvPr id="187" name="Text Box 117"/>
                <p:cNvSpPr txBox="1">
                  <a:spLocks noChangeArrowheads="1"/>
                </p:cNvSpPr>
                <p:nvPr/>
              </p:nvSpPr>
              <p:spPr bwMode="auto">
                <a:xfrm>
                  <a:off x="626" y="973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 type="none" w="sm" len="lg"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长城楷体" pitchFamily="49" charset="-122"/>
                      <a:sym typeface="Symbol" panose="05050102010706020507" pitchFamily="18" charset="2"/>
                    </a:rPr>
                    <a:t></a:t>
                  </a:r>
                  <a:endPara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长城楷体" pitchFamily="49" charset="-122"/>
                  </a:endParaRPr>
                </a:p>
              </p:txBody>
            </p:sp>
            <p:sp>
              <p:nvSpPr>
                <p:cNvPr id="188" name="Text Box 118"/>
                <p:cNvSpPr txBox="1">
                  <a:spLocks noChangeArrowheads="1"/>
                </p:cNvSpPr>
                <p:nvPr/>
              </p:nvSpPr>
              <p:spPr bwMode="auto">
                <a:xfrm>
                  <a:off x="1827" y="2684"/>
                  <a:ext cx="18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 type="none" w="sm" len="lg"/>
                    </a14:hiddenLine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长城楷体" pitchFamily="49" charset="-122"/>
                      <a:sym typeface="Symbol" panose="05050102010706020507" pitchFamily="18" charset="2"/>
                    </a:rPr>
                    <a:t></a:t>
                  </a:r>
                  <a:endPara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长城楷体" pitchFamily="49" charset="-122"/>
                  </a:endParaRPr>
                </a:p>
              </p:txBody>
            </p:sp>
          </p:grpSp>
          <p:sp>
            <p:nvSpPr>
              <p:cNvPr id="183" name="Text Box 119"/>
              <p:cNvSpPr txBox="1">
                <a:spLocks noChangeArrowheads="1"/>
              </p:cNvSpPr>
              <p:nvPr/>
            </p:nvSpPr>
            <p:spPr bwMode="auto">
              <a:xfrm>
                <a:off x="3376" y="2658"/>
                <a:ext cx="18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 type="none" w="sm" len="lg"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长城楷体" pitchFamily="49" charset="-122"/>
                    <a:sym typeface="Symbol" panose="05050102010706020507" pitchFamily="18" charset="2"/>
                  </a:rPr>
                  <a:t></a:t>
                </a:r>
                <a:endParaRPr kumimoji="1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长城楷体" pitchFamily="49" charset="-122"/>
                </a:endParaRPr>
              </a:p>
            </p:txBody>
          </p:sp>
        </p:grpSp>
        <p:sp>
          <p:nvSpPr>
            <p:cNvPr id="310" name="Text Box 59"/>
            <p:cNvSpPr txBox="1">
              <a:spLocks noChangeArrowheads="1"/>
            </p:cNvSpPr>
            <p:nvPr/>
          </p:nvSpPr>
          <p:spPr bwMode="auto">
            <a:xfrm>
              <a:off x="7568281" y="6060594"/>
              <a:ext cx="858169" cy="4616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后级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61330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2.4.2 TTL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与非门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486" y="585289"/>
            <a:ext cx="850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与非门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的主要外部特性及参数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0" name="Rectangle 3"/>
          <p:cNvSpPr txBox="1">
            <a:spLocks noChangeArrowheads="1"/>
          </p:cNvSpPr>
          <p:nvPr/>
        </p:nvSpPr>
        <p:spPr bwMode="auto">
          <a:xfrm>
            <a:off x="158316" y="1114144"/>
            <a:ext cx="58229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）驱动负载能力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——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扇出系数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grpSp>
        <p:nvGrpSpPr>
          <p:cNvPr id="368" name="Group 2"/>
          <p:cNvGrpSpPr>
            <a:grpSpLocks/>
          </p:cNvGrpSpPr>
          <p:nvPr/>
        </p:nvGrpSpPr>
        <p:grpSpPr bwMode="auto">
          <a:xfrm>
            <a:off x="139700" y="2169112"/>
            <a:ext cx="6438900" cy="3975660"/>
            <a:chOff x="88" y="811"/>
            <a:chExt cx="4056" cy="3179"/>
          </a:xfrm>
        </p:grpSpPr>
        <p:grpSp>
          <p:nvGrpSpPr>
            <p:cNvPr id="369" name="Group 3"/>
            <p:cNvGrpSpPr>
              <a:grpSpLocks/>
            </p:cNvGrpSpPr>
            <p:nvPr/>
          </p:nvGrpSpPr>
          <p:grpSpPr bwMode="auto">
            <a:xfrm>
              <a:off x="88" y="1770"/>
              <a:ext cx="1392" cy="612"/>
              <a:chOff x="984" y="1542"/>
              <a:chExt cx="1392" cy="612"/>
            </a:xfrm>
          </p:grpSpPr>
          <p:sp>
            <p:nvSpPr>
              <p:cNvPr id="410" name="Line 4"/>
              <p:cNvSpPr>
                <a:spLocks noChangeShapeType="1"/>
              </p:cNvSpPr>
              <p:nvPr/>
            </p:nvSpPr>
            <p:spPr bwMode="auto">
              <a:xfrm>
                <a:off x="1140" y="1914"/>
                <a:ext cx="600" cy="0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" name="Line 5"/>
              <p:cNvSpPr>
                <a:spLocks noChangeShapeType="1"/>
              </p:cNvSpPr>
              <p:nvPr/>
            </p:nvSpPr>
            <p:spPr bwMode="auto">
              <a:xfrm flipV="1">
                <a:off x="1524" y="1542"/>
                <a:ext cx="0" cy="37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2" name="Line 6"/>
              <p:cNvSpPr>
                <a:spLocks noChangeShapeType="1"/>
              </p:cNvSpPr>
              <p:nvPr/>
            </p:nvSpPr>
            <p:spPr bwMode="auto">
              <a:xfrm flipH="1">
                <a:off x="1272" y="1914"/>
                <a:ext cx="24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3" name="Line 7"/>
              <p:cNvSpPr>
                <a:spLocks noChangeShapeType="1"/>
              </p:cNvSpPr>
              <p:nvPr/>
            </p:nvSpPr>
            <p:spPr bwMode="auto">
              <a:xfrm flipH="1">
                <a:off x="1128" y="1914"/>
                <a:ext cx="24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4" name="Line 8"/>
              <p:cNvSpPr>
                <a:spLocks noChangeShapeType="1"/>
              </p:cNvSpPr>
              <p:nvPr/>
            </p:nvSpPr>
            <p:spPr bwMode="auto">
              <a:xfrm flipH="1">
                <a:off x="984" y="1914"/>
                <a:ext cx="24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5" name="Line 9"/>
              <p:cNvSpPr>
                <a:spLocks noChangeShapeType="1"/>
              </p:cNvSpPr>
              <p:nvPr/>
            </p:nvSpPr>
            <p:spPr bwMode="auto">
              <a:xfrm>
                <a:off x="1524" y="1914"/>
                <a:ext cx="312" cy="223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6" name="Line 10"/>
              <p:cNvSpPr>
                <a:spLocks noChangeShapeType="1"/>
              </p:cNvSpPr>
              <p:nvPr/>
            </p:nvSpPr>
            <p:spPr bwMode="auto">
              <a:xfrm>
                <a:off x="1812" y="2137"/>
                <a:ext cx="56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70" name="Group 11"/>
            <p:cNvGrpSpPr>
              <a:grpSpLocks/>
            </p:cNvGrpSpPr>
            <p:nvPr/>
          </p:nvGrpSpPr>
          <p:grpSpPr bwMode="auto">
            <a:xfrm>
              <a:off x="1480" y="2154"/>
              <a:ext cx="240" cy="456"/>
              <a:chOff x="2376" y="1926"/>
              <a:chExt cx="240" cy="456"/>
            </a:xfrm>
          </p:grpSpPr>
          <p:sp>
            <p:nvSpPr>
              <p:cNvPr id="407" name="Line 12"/>
              <p:cNvSpPr>
                <a:spLocks noChangeShapeType="1"/>
              </p:cNvSpPr>
              <p:nvPr/>
            </p:nvSpPr>
            <p:spPr bwMode="auto">
              <a:xfrm>
                <a:off x="2376" y="1974"/>
                <a:ext cx="0" cy="336"/>
              </a:xfrm>
              <a:prstGeom prst="line">
                <a:avLst/>
              </a:prstGeom>
              <a:noFill/>
              <a:ln w="5715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8" name="Line 13"/>
              <p:cNvSpPr>
                <a:spLocks noChangeShapeType="1"/>
              </p:cNvSpPr>
              <p:nvPr/>
            </p:nvSpPr>
            <p:spPr bwMode="auto">
              <a:xfrm rot="16200000" flipH="1">
                <a:off x="2376" y="2142"/>
                <a:ext cx="24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" name="Line 14"/>
              <p:cNvSpPr>
                <a:spLocks noChangeShapeType="1"/>
              </p:cNvSpPr>
              <p:nvPr/>
            </p:nvSpPr>
            <p:spPr bwMode="auto">
              <a:xfrm flipV="1">
                <a:off x="2376" y="1926"/>
                <a:ext cx="216" cy="21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71" name="Line 15"/>
            <p:cNvSpPr>
              <a:spLocks noChangeShapeType="1"/>
            </p:cNvSpPr>
            <p:nvPr/>
          </p:nvSpPr>
          <p:spPr bwMode="auto">
            <a:xfrm flipV="1">
              <a:off x="1694" y="1782"/>
              <a:ext cx="0" cy="3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72" name="Rectangle 16"/>
            <p:cNvSpPr>
              <a:spLocks noChangeArrowheads="1"/>
            </p:cNvSpPr>
            <p:nvPr/>
          </p:nvSpPr>
          <p:spPr bwMode="auto">
            <a:xfrm>
              <a:off x="1640" y="3150"/>
              <a:ext cx="120" cy="42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3" name="Rectangle 17"/>
            <p:cNvSpPr>
              <a:spLocks noChangeArrowheads="1"/>
            </p:cNvSpPr>
            <p:nvPr/>
          </p:nvSpPr>
          <p:spPr bwMode="auto">
            <a:xfrm>
              <a:off x="568" y="1345"/>
              <a:ext cx="120" cy="42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4" name="Rectangle 18"/>
            <p:cNvSpPr>
              <a:spLocks noChangeArrowheads="1"/>
            </p:cNvSpPr>
            <p:nvPr/>
          </p:nvSpPr>
          <p:spPr bwMode="auto">
            <a:xfrm>
              <a:off x="1634" y="1362"/>
              <a:ext cx="120" cy="420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5" name="Line 19"/>
            <p:cNvSpPr>
              <a:spLocks noChangeShapeType="1"/>
            </p:cNvSpPr>
            <p:nvPr/>
          </p:nvSpPr>
          <p:spPr bwMode="auto">
            <a:xfrm>
              <a:off x="628" y="1056"/>
              <a:ext cx="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76" name="Line 20"/>
            <p:cNvSpPr>
              <a:spLocks noChangeShapeType="1"/>
            </p:cNvSpPr>
            <p:nvPr/>
          </p:nvSpPr>
          <p:spPr bwMode="auto">
            <a:xfrm flipV="1">
              <a:off x="628" y="1093"/>
              <a:ext cx="0" cy="2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77" name="Line 21"/>
            <p:cNvSpPr>
              <a:spLocks noChangeShapeType="1"/>
            </p:cNvSpPr>
            <p:nvPr/>
          </p:nvSpPr>
          <p:spPr bwMode="auto">
            <a:xfrm flipV="1">
              <a:off x="1694" y="1093"/>
              <a:ext cx="0" cy="26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78" name="Line 22"/>
            <p:cNvSpPr>
              <a:spLocks noChangeShapeType="1"/>
            </p:cNvSpPr>
            <p:nvPr/>
          </p:nvSpPr>
          <p:spPr bwMode="auto">
            <a:xfrm>
              <a:off x="628" y="811"/>
              <a:ext cx="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79" name="Line 23"/>
            <p:cNvSpPr>
              <a:spLocks noChangeShapeType="1"/>
            </p:cNvSpPr>
            <p:nvPr/>
          </p:nvSpPr>
          <p:spPr bwMode="auto">
            <a:xfrm>
              <a:off x="622" y="1099"/>
              <a:ext cx="13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380" name="Group 24"/>
            <p:cNvGrpSpPr>
              <a:grpSpLocks/>
            </p:cNvGrpSpPr>
            <p:nvPr/>
          </p:nvGrpSpPr>
          <p:grpSpPr bwMode="auto">
            <a:xfrm>
              <a:off x="2668" y="2736"/>
              <a:ext cx="240" cy="456"/>
              <a:chOff x="2376" y="1644"/>
              <a:chExt cx="240" cy="456"/>
            </a:xfrm>
          </p:grpSpPr>
          <p:sp>
            <p:nvSpPr>
              <p:cNvPr id="404" name="Line 25"/>
              <p:cNvSpPr>
                <a:spLocks noChangeShapeType="1"/>
              </p:cNvSpPr>
              <p:nvPr/>
            </p:nvSpPr>
            <p:spPr bwMode="auto">
              <a:xfrm>
                <a:off x="2376" y="169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5" name="Line 26"/>
              <p:cNvSpPr>
                <a:spLocks noChangeShapeType="1"/>
              </p:cNvSpPr>
              <p:nvPr/>
            </p:nvSpPr>
            <p:spPr bwMode="auto">
              <a:xfrm rot="16200000" flipH="1">
                <a:off x="2376" y="1860"/>
                <a:ext cx="240" cy="24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6" name="Line 27"/>
              <p:cNvSpPr>
                <a:spLocks noChangeShapeType="1"/>
              </p:cNvSpPr>
              <p:nvPr/>
            </p:nvSpPr>
            <p:spPr bwMode="auto">
              <a:xfrm flipV="1">
                <a:off x="2376" y="1644"/>
                <a:ext cx="216" cy="21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81" name="Line 28"/>
            <p:cNvSpPr>
              <a:spLocks noChangeShapeType="1"/>
            </p:cNvSpPr>
            <p:nvPr/>
          </p:nvSpPr>
          <p:spPr bwMode="auto">
            <a:xfrm>
              <a:off x="1700" y="2638"/>
              <a:ext cx="0" cy="5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2" name="Line 29"/>
            <p:cNvSpPr>
              <a:spLocks noChangeShapeType="1"/>
            </p:cNvSpPr>
            <p:nvPr/>
          </p:nvSpPr>
          <p:spPr bwMode="auto">
            <a:xfrm flipH="1">
              <a:off x="1700" y="2953"/>
              <a:ext cx="96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3" name="Line 30"/>
            <p:cNvSpPr>
              <a:spLocks noChangeShapeType="1"/>
            </p:cNvSpPr>
            <p:nvPr/>
          </p:nvSpPr>
          <p:spPr bwMode="auto">
            <a:xfrm>
              <a:off x="1700" y="3564"/>
              <a:ext cx="0" cy="28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4" name="Line 31"/>
            <p:cNvSpPr>
              <a:spLocks noChangeShapeType="1"/>
            </p:cNvSpPr>
            <p:nvPr/>
          </p:nvSpPr>
          <p:spPr bwMode="auto">
            <a:xfrm flipV="1">
              <a:off x="1702" y="3822"/>
              <a:ext cx="1186" cy="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5" name="Line 32"/>
            <p:cNvSpPr>
              <a:spLocks noChangeShapeType="1"/>
            </p:cNvSpPr>
            <p:nvPr/>
          </p:nvSpPr>
          <p:spPr bwMode="auto">
            <a:xfrm>
              <a:off x="2888" y="3180"/>
              <a:ext cx="0" cy="8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6" name="Line 33"/>
            <p:cNvSpPr>
              <a:spLocks noChangeShapeType="1"/>
            </p:cNvSpPr>
            <p:nvPr/>
          </p:nvSpPr>
          <p:spPr bwMode="auto">
            <a:xfrm>
              <a:off x="2758" y="3984"/>
              <a:ext cx="25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7" name="Line 34"/>
            <p:cNvSpPr>
              <a:spLocks noChangeShapeType="1"/>
            </p:cNvSpPr>
            <p:nvPr/>
          </p:nvSpPr>
          <p:spPr bwMode="auto">
            <a:xfrm flipV="1">
              <a:off x="2888" y="2496"/>
              <a:ext cx="228" cy="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8" name="Oval 35"/>
            <p:cNvSpPr>
              <a:spLocks noChangeArrowheads="1"/>
            </p:cNvSpPr>
            <p:nvPr/>
          </p:nvSpPr>
          <p:spPr bwMode="auto">
            <a:xfrm>
              <a:off x="1960" y="1026"/>
              <a:ext cx="120" cy="13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" name="Oval 36"/>
            <p:cNvSpPr>
              <a:spLocks noChangeArrowheads="1"/>
            </p:cNvSpPr>
            <p:nvPr/>
          </p:nvSpPr>
          <p:spPr bwMode="auto">
            <a:xfrm>
              <a:off x="3112" y="2436"/>
              <a:ext cx="78" cy="10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0" name="Text Box 37"/>
            <p:cNvSpPr txBox="1">
              <a:spLocks noChangeArrowheads="1"/>
            </p:cNvSpPr>
            <p:nvPr/>
          </p:nvSpPr>
          <p:spPr bwMode="auto">
            <a:xfrm>
              <a:off x="2060" y="894"/>
              <a:ext cx="79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+5V</a:t>
              </a:r>
            </a:p>
          </p:txBody>
        </p:sp>
        <p:sp>
          <p:nvSpPr>
            <p:cNvPr id="391" name="Text Box 38"/>
            <p:cNvSpPr txBox="1">
              <a:spLocks noChangeArrowheads="1"/>
            </p:cNvSpPr>
            <p:nvPr/>
          </p:nvSpPr>
          <p:spPr bwMode="auto">
            <a:xfrm>
              <a:off x="3676" y="2364"/>
              <a:ext cx="46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2" name="Text Box 39"/>
            <p:cNvSpPr txBox="1">
              <a:spLocks noChangeArrowheads="1"/>
            </p:cNvSpPr>
            <p:nvPr/>
          </p:nvSpPr>
          <p:spPr bwMode="auto">
            <a:xfrm>
              <a:off x="1740" y="1353"/>
              <a:ext cx="6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3" name="Text Box 40"/>
            <p:cNvSpPr txBox="1">
              <a:spLocks noChangeArrowheads="1"/>
            </p:cNvSpPr>
            <p:nvPr/>
          </p:nvSpPr>
          <p:spPr bwMode="auto">
            <a:xfrm>
              <a:off x="640" y="1344"/>
              <a:ext cx="66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5" name="Text Box 42"/>
            <p:cNvSpPr txBox="1">
              <a:spLocks noChangeArrowheads="1"/>
            </p:cNvSpPr>
            <p:nvPr/>
          </p:nvSpPr>
          <p:spPr bwMode="auto">
            <a:xfrm>
              <a:off x="1672" y="2202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6" name="Text Box 43"/>
            <p:cNvSpPr txBox="1">
              <a:spLocks noChangeArrowheads="1"/>
            </p:cNvSpPr>
            <p:nvPr/>
          </p:nvSpPr>
          <p:spPr bwMode="auto">
            <a:xfrm>
              <a:off x="1828" y="3216"/>
              <a:ext cx="6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kumimoji="1" lang="en-US" altLang="zh-CN" sz="28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kumimoji="1" lang="en-US" altLang="zh-CN" sz="32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7" name="Text Box 44"/>
            <p:cNvSpPr txBox="1">
              <a:spLocks noChangeArrowheads="1"/>
            </p:cNvSpPr>
            <p:nvPr/>
          </p:nvSpPr>
          <p:spPr bwMode="auto">
            <a:xfrm>
              <a:off x="472" y="2358"/>
              <a:ext cx="45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32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8" name="Text Box 45"/>
            <p:cNvSpPr txBox="1">
              <a:spLocks noChangeArrowheads="1"/>
            </p:cNvSpPr>
            <p:nvPr/>
          </p:nvSpPr>
          <p:spPr bwMode="auto">
            <a:xfrm>
              <a:off x="2932" y="2808"/>
              <a:ext cx="4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endPara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401" name="Group 48"/>
            <p:cNvGrpSpPr>
              <a:grpSpLocks/>
            </p:cNvGrpSpPr>
            <p:nvPr/>
          </p:nvGrpSpPr>
          <p:grpSpPr bwMode="auto">
            <a:xfrm>
              <a:off x="2890" y="2502"/>
              <a:ext cx="0" cy="253"/>
              <a:chOff x="4230" y="2538"/>
              <a:chExt cx="0" cy="253"/>
            </a:xfrm>
          </p:grpSpPr>
          <p:sp>
            <p:nvSpPr>
              <p:cNvPr id="402" name="Line 49"/>
              <p:cNvSpPr>
                <a:spLocks noChangeShapeType="1"/>
              </p:cNvSpPr>
              <p:nvPr/>
            </p:nvSpPr>
            <p:spPr bwMode="auto">
              <a:xfrm flipH="1">
                <a:off x="4230" y="2538"/>
                <a:ext cx="0" cy="19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3" name="Line 50"/>
              <p:cNvSpPr>
                <a:spLocks noChangeShapeType="1"/>
              </p:cNvSpPr>
              <p:nvPr/>
            </p:nvSpPr>
            <p:spPr bwMode="auto">
              <a:xfrm>
                <a:off x="4230" y="2706"/>
                <a:ext cx="0" cy="8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none" w="sm" len="lg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435" name="Text Box 69"/>
          <p:cNvSpPr txBox="1">
            <a:spLocks noChangeArrowheads="1"/>
          </p:cNvSpPr>
          <p:nvPr/>
        </p:nvSpPr>
        <p:spPr bwMode="auto">
          <a:xfrm>
            <a:off x="7332470" y="6079345"/>
            <a:ext cx="901700" cy="52322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ea typeface="楷体_GB2312" pitchFamily="49" charset="-122"/>
              </a:rPr>
              <a:t>后级</a:t>
            </a:r>
          </a:p>
        </p:txBody>
      </p:sp>
      <p:sp>
        <p:nvSpPr>
          <p:cNvPr id="484" name="Text Box 118"/>
          <p:cNvSpPr txBox="1">
            <a:spLocks noChangeArrowheads="1"/>
          </p:cNvSpPr>
          <p:nvPr/>
        </p:nvSpPr>
        <p:spPr bwMode="auto">
          <a:xfrm>
            <a:off x="177800" y="1684719"/>
            <a:ext cx="3685540" cy="52322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50000"/>
              </a:spcBef>
              <a:spcAft>
                <a:spcPct val="0"/>
              </a:spcAft>
              <a:defRPr kumimoji="1" sz="2800" b="1"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前级输出</a:t>
            </a:r>
            <a:r>
              <a:rPr lang="zh-CN" altLang="en-US" dirty="0" smtClean="0"/>
              <a:t>为低</a:t>
            </a:r>
            <a:r>
              <a:rPr lang="zh-CN" altLang="en-US" dirty="0"/>
              <a:t>电平时：</a:t>
            </a:r>
          </a:p>
        </p:txBody>
      </p:sp>
      <p:sp>
        <p:nvSpPr>
          <p:cNvPr id="485" name="Text Box 119"/>
          <p:cNvSpPr txBox="1">
            <a:spLocks noChangeArrowheads="1"/>
          </p:cNvSpPr>
          <p:nvPr/>
        </p:nvSpPr>
        <p:spPr bwMode="auto">
          <a:xfrm>
            <a:off x="2546350" y="4624018"/>
            <a:ext cx="298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0000"/>
                </a:solidFill>
                <a:ea typeface="长城楷体" pitchFamily="49" charset="-122"/>
                <a:sym typeface="Symbol" panose="05050102010706020507" pitchFamily="18" charset="2"/>
              </a:rPr>
              <a:t></a:t>
            </a:r>
            <a:endParaRPr kumimoji="1" lang="en-US" altLang="zh-CN" sz="2000" dirty="0" smtClean="0">
              <a:solidFill>
                <a:srgbClr val="000000"/>
              </a:solidFill>
              <a:ea typeface="长城楷体" pitchFamily="49" charset="-122"/>
            </a:endParaRPr>
          </a:p>
        </p:txBody>
      </p:sp>
      <p:sp>
        <p:nvSpPr>
          <p:cNvPr id="486" name="Text Box 120"/>
          <p:cNvSpPr txBox="1">
            <a:spLocks noChangeArrowheads="1"/>
          </p:cNvSpPr>
          <p:nvPr/>
        </p:nvSpPr>
        <p:spPr bwMode="auto">
          <a:xfrm>
            <a:off x="2530475" y="2318979"/>
            <a:ext cx="298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 smtClean="0">
                <a:solidFill>
                  <a:srgbClr val="000000"/>
                </a:solidFill>
                <a:ea typeface="长城楷体" pitchFamily="49" charset="-122"/>
                <a:sym typeface="Symbol" panose="05050102010706020507" pitchFamily="18" charset="2"/>
              </a:rPr>
              <a:t></a:t>
            </a:r>
            <a:endParaRPr kumimoji="1" lang="en-US" altLang="zh-CN" sz="2000" dirty="0" smtClean="0">
              <a:solidFill>
                <a:srgbClr val="000000"/>
              </a:solidFill>
              <a:ea typeface="长城楷体" pitchFamily="49" charset="-122"/>
            </a:endParaRPr>
          </a:p>
        </p:txBody>
      </p:sp>
      <p:sp>
        <p:nvSpPr>
          <p:cNvPr id="487" name="Text Box 121"/>
          <p:cNvSpPr txBox="1">
            <a:spLocks noChangeArrowheads="1"/>
          </p:cNvSpPr>
          <p:nvPr/>
        </p:nvSpPr>
        <p:spPr bwMode="auto">
          <a:xfrm>
            <a:off x="4425950" y="5861050"/>
            <a:ext cx="298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000000"/>
                </a:solidFill>
                <a:ea typeface="长城楷体" pitchFamily="49" charset="-122"/>
                <a:sym typeface="Symbol" panose="05050102010706020507" pitchFamily="18" charset="2"/>
              </a:rPr>
              <a:t></a:t>
            </a:r>
            <a:endParaRPr kumimoji="1" lang="en-US" altLang="zh-CN" sz="2000" smtClean="0">
              <a:solidFill>
                <a:srgbClr val="000000"/>
              </a:solidFill>
              <a:ea typeface="长城楷体" pitchFamily="49" charset="-122"/>
            </a:endParaRPr>
          </a:p>
        </p:txBody>
      </p:sp>
      <p:sp>
        <p:nvSpPr>
          <p:cNvPr id="417" name="Line 51"/>
          <p:cNvSpPr>
            <a:spLocks noChangeShapeType="1"/>
          </p:cNvSpPr>
          <p:nvPr/>
        </p:nvSpPr>
        <p:spPr bwMode="auto">
          <a:xfrm>
            <a:off x="8331199" y="2422014"/>
            <a:ext cx="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grpSp>
        <p:nvGrpSpPr>
          <p:cNvPr id="418" name="Group 52"/>
          <p:cNvGrpSpPr>
            <a:grpSpLocks/>
          </p:cNvGrpSpPr>
          <p:nvPr/>
        </p:nvGrpSpPr>
        <p:grpSpPr bwMode="auto">
          <a:xfrm>
            <a:off x="6699249" y="3056128"/>
            <a:ext cx="2127250" cy="1576477"/>
            <a:chOff x="3748" y="1701"/>
            <a:chExt cx="1340" cy="1074"/>
          </a:xfrm>
        </p:grpSpPr>
        <p:sp>
          <p:nvSpPr>
            <p:cNvPr id="419" name="Line 53"/>
            <p:cNvSpPr>
              <a:spLocks noChangeShapeType="1"/>
            </p:cNvSpPr>
            <p:nvPr/>
          </p:nvSpPr>
          <p:spPr bwMode="auto">
            <a:xfrm>
              <a:off x="4392" y="2073"/>
              <a:ext cx="60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20" name="Line 54"/>
            <p:cNvSpPr>
              <a:spLocks noChangeShapeType="1"/>
            </p:cNvSpPr>
            <p:nvPr/>
          </p:nvSpPr>
          <p:spPr bwMode="auto">
            <a:xfrm flipV="1">
              <a:off x="4776" y="1701"/>
              <a:ext cx="0" cy="3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21" name="Line 55"/>
            <p:cNvSpPr>
              <a:spLocks noChangeShapeType="1"/>
            </p:cNvSpPr>
            <p:nvPr/>
          </p:nvSpPr>
          <p:spPr bwMode="auto">
            <a:xfrm flipH="1">
              <a:off x="4524" y="2073"/>
              <a:ext cx="24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22" name="Line 56"/>
            <p:cNvSpPr>
              <a:spLocks noChangeShapeType="1"/>
            </p:cNvSpPr>
            <p:nvPr/>
          </p:nvSpPr>
          <p:spPr bwMode="auto">
            <a:xfrm flipH="1">
              <a:off x="4380" y="2073"/>
              <a:ext cx="24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23" name="Line 57"/>
            <p:cNvSpPr>
              <a:spLocks noChangeShapeType="1"/>
            </p:cNvSpPr>
            <p:nvPr/>
          </p:nvSpPr>
          <p:spPr bwMode="auto">
            <a:xfrm flipH="1">
              <a:off x="4236" y="2073"/>
              <a:ext cx="24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24" name="Line 58"/>
            <p:cNvSpPr>
              <a:spLocks noChangeShapeType="1"/>
            </p:cNvSpPr>
            <p:nvPr/>
          </p:nvSpPr>
          <p:spPr bwMode="auto">
            <a:xfrm>
              <a:off x="4776" y="2073"/>
              <a:ext cx="312" cy="22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25" name="Line 59"/>
            <p:cNvSpPr>
              <a:spLocks noChangeShapeType="1"/>
            </p:cNvSpPr>
            <p:nvPr/>
          </p:nvSpPr>
          <p:spPr bwMode="auto">
            <a:xfrm flipH="1" flipV="1">
              <a:off x="3868" y="2283"/>
              <a:ext cx="404" cy="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26" name="Line 60"/>
            <p:cNvSpPr>
              <a:spLocks noChangeShapeType="1"/>
            </p:cNvSpPr>
            <p:nvPr/>
          </p:nvSpPr>
          <p:spPr bwMode="auto">
            <a:xfrm>
              <a:off x="4392" y="2289"/>
              <a:ext cx="0" cy="2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27" name="Line 61"/>
            <p:cNvSpPr>
              <a:spLocks noChangeShapeType="1"/>
            </p:cNvSpPr>
            <p:nvPr/>
          </p:nvSpPr>
          <p:spPr bwMode="auto">
            <a:xfrm flipH="1">
              <a:off x="3880" y="2505"/>
              <a:ext cx="5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28" name="Line 62"/>
            <p:cNvSpPr>
              <a:spLocks noChangeShapeType="1"/>
            </p:cNvSpPr>
            <p:nvPr/>
          </p:nvSpPr>
          <p:spPr bwMode="auto">
            <a:xfrm flipH="1">
              <a:off x="4536" y="2301"/>
              <a:ext cx="0" cy="4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29" name="Line 63"/>
            <p:cNvSpPr>
              <a:spLocks noChangeShapeType="1"/>
            </p:cNvSpPr>
            <p:nvPr/>
          </p:nvSpPr>
          <p:spPr bwMode="auto">
            <a:xfrm flipH="1">
              <a:off x="3892" y="2709"/>
              <a:ext cx="6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30" name="Oval 64"/>
            <p:cNvSpPr>
              <a:spLocks noChangeArrowheads="1"/>
            </p:cNvSpPr>
            <p:nvPr/>
          </p:nvSpPr>
          <p:spPr bwMode="auto">
            <a:xfrm>
              <a:off x="3748" y="2217"/>
              <a:ext cx="120" cy="13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1" name="Oval 65"/>
            <p:cNvSpPr>
              <a:spLocks noChangeArrowheads="1"/>
            </p:cNvSpPr>
            <p:nvPr/>
          </p:nvSpPr>
          <p:spPr bwMode="auto">
            <a:xfrm>
              <a:off x="3760" y="2433"/>
              <a:ext cx="120" cy="13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2" name="Oval 66"/>
            <p:cNvSpPr>
              <a:spLocks noChangeArrowheads="1"/>
            </p:cNvSpPr>
            <p:nvPr/>
          </p:nvSpPr>
          <p:spPr bwMode="auto">
            <a:xfrm>
              <a:off x="3766" y="2643"/>
              <a:ext cx="120" cy="13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33" name="Text Box 67"/>
          <p:cNvSpPr txBox="1">
            <a:spLocks noChangeArrowheads="1"/>
          </p:cNvSpPr>
          <p:nvPr/>
        </p:nvSpPr>
        <p:spPr bwMode="auto">
          <a:xfrm>
            <a:off x="6203949" y="3973537"/>
            <a:ext cx="704850" cy="47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zh-CN" sz="28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34" name="Text Box 68"/>
          <p:cNvSpPr txBox="1">
            <a:spLocks noChangeArrowheads="1"/>
          </p:cNvSpPr>
          <p:nvPr/>
        </p:nvSpPr>
        <p:spPr bwMode="auto">
          <a:xfrm>
            <a:off x="6203949" y="4308208"/>
            <a:ext cx="704850" cy="47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zh-CN" sz="28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36" name="Line 70"/>
          <p:cNvSpPr>
            <a:spLocks noChangeShapeType="1"/>
          </p:cNvSpPr>
          <p:nvPr/>
        </p:nvSpPr>
        <p:spPr bwMode="auto">
          <a:xfrm>
            <a:off x="5073649" y="4223072"/>
            <a:ext cx="8572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37" name="Group 71"/>
          <p:cNvGrpSpPr>
            <a:grpSpLocks/>
          </p:cNvGrpSpPr>
          <p:nvPr/>
        </p:nvGrpSpPr>
        <p:grpSpPr bwMode="auto">
          <a:xfrm>
            <a:off x="6699249" y="4427104"/>
            <a:ext cx="2127250" cy="1576477"/>
            <a:chOff x="3748" y="1701"/>
            <a:chExt cx="1340" cy="1074"/>
          </a:xfrm>
        </p:grpSpPr>
        <p:sp>
          <p:nvSpPr>
            <p:cNvPr id="438" name="Line 72"/>
            <p:cNvSpPr>
              <a:spLocks noChangeShapeType="1"/>
            </p:cNvSpPr>
            <p:nvPr/>
          </p:nvSpPr>
          <p:spPr bwMode="auto">
            <a:xfrm>
              <a:off x="4392" y="2073"/>
              <a:ext cx="60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39" name="Line 73"/>
            <p:cNvSpPr>
              <a:spLocks noChangeShapeType="1"/>
            </p:cNvSpPr>
            <p:nvPr/>
          </p:nvSpPr>
          <p:spPr bwMode="auto">
            <a:xfrm flipV="1">
              <a:off x="4776" y="1701"/>
              <a:ext cx="0" cy="3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0" name="Line 74"/>
            <p:cNvSpPr>
              <a:spLocks noChangeShapeType="1"/>
            </p:cNvSpPr>
            <p:nvPr/>
          </p:nvSpPr>
          <p:spPr bwMode="auto">
            <a:xfrm flipH="1">
              <a:off x="4524" y="2073"/>
              <a:ext cx="24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1" name="Line 75"/>
            <p:cNvSpPr>
              <a:spLocks noChangeShapeType="1"/>
            </p:cNvSpPr>
            <p:nvPr/>
          </p:nvSpPr>
          <p:spPr bwMode="auto">
            <a:xfrm flipH="1">
              <a:off x="4380" y="2073"/>
              <a:ext cx="24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2" name="Line 76"/>
            <p:cNvSpPr>
              <a:spLocks noChangeShapeType="1"/>
            </p:cNvSpPr>
            <p:nvPr/>
          </p:nvSpPr>
          <p:spPr bwMode="auto">
            <a:xfrm flipH="1">
              <a:off x="4236" y="2073"/>
              <a:ext cx="24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3" name="Line 77"/>
            <p:cNvSpPr>
              <a:spLocks noChangeShapeType="1"/>
            </p:cNvSpPr>
            <p:nvPr/>
          </p:nvSpPr>
          <p:spPr bwMode="auto">
            <a:xfrm>
              <a:off x="4776" y="2073"/>
              <a:ext cx="312" cy="22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4" name="Line 78"/>
            <p:cNvSpPr>
              <a:spLocks noChangeShapeType="1"/>
            </p:cNvSpPr>
            <p:nvPr/>
          </p:nvSpPr>
          <p:spPr bwMode="auto">
            <a:xfrm flipH="1" flipV="1">
              <a:off x="3868" y="2283"/>
              <a:ext cx="404" cy="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5" name="Line 79"/>
            <p:cNvSpPr>
              <a:spLocks noChangeShapeType="1"/>
            </p:cNvSpPr>
            <p:nvPr/>
          </p:nvSpPr>
          <p:spPr bwMode="auto">
            <a:xfrm>
              <a:off x="4392" y="2289"/>
              <a:ext cx="0" cy="2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6" name="Line 80"/>
            <p:cNvSpPr>
              <a:spLocks noChangeShapeType="1"/>
            </p:cNvSpPr>
            <p:nvPr/>
          </p:nvSpPr>
          <p:spPr bwMode="auto">
            <a:xfrm flipH="1">
              <a:off x="3880" y="2505"/>
              <a:ext cx="5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7" name="Line 81"/>
            <p:cNvSpPr>
              <a:spLocks noChangeShapeType="1"/>
            </p:cNvSpPr>
            <p:nvPr/>
          </p:nvSpPr>
          <p:spPr bwMode="auto">
            <a:xfrm flipH="1">
              <a:off x="4536" y="2301"/>
              <a:ext cx="0" cy="4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8" name="Line 82"/>
            <p:cNvSpPr>
              <a:spLocks noChangeShapeType="1"/>
            </p:cNvSpPr>
            <p:nvPr/>
          </p:nvSpPr>
          <p:spPr bwMode="auto">
            <a:xfrm flipH="1">
              <a:off x="3892" y="2709"/>
              <a:ext cx="6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9" name="Oval 83"/>
            <p:cNvSpPr>
              <a:spLocks noChangeArrowheads="1"/>
            </p:cNvSpPr>
            <p:nvPr/>
          </p:nvSpPr>
          <p:spPr bwMode="auto">
            <a:xfrm>
              <a:off x="3748" y="2217"/>
              <a:ext cx="120" cy="13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0" name="Oval 84"/>
            <p:cNvSpPr>
              <a:spLocks noChangeArrowheads="1"/>
            </p:cNvSpPr>
            <p:nvPr/>
          </p:nvSpPr>
          <p:spPr bwMode="auto">
            <a:xfrm>
              <a:off x="3760" y="2433"/>
              <a:ext cx="120" cy="13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1" name="Oval 85"/>
            <p:cNvSpPr>
              <a:spLocks noChangeArrowheads="1"/>
            </p:cNvSpPr>
            <p:nvPr/>
          </p:nvSpPr>
          <p:spPr bwMode="auto">
            <a:xfrm>
              <a:off x="3766" y="2643"/>
              <a:ext cx="120" cy="13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52" name="Group 86"/>
          <p:cNvGrpSpPr>
            <a:grpSpLocks/>
          </p:cNvGrpSpPr>
          <p:nvPr/>
        </p:nvGrpSpPr>
        <p:grpSpPr bwMode="auto">
          <a:xfrm>
            <a:off x="6699249" y="1682215"/>
            <a:ext cx="2127250" cy="1576477"/>
            <a:chOff x="3748" y="1701"/>
            <a:chExt cx="1340" cy="1074"/>
          </a:xfrm>
        </p:grpSpPr>
        <p:sp>
          <p:nvSpPr>
            <p:cNvPr id="453" name="Line 87"/>
            <p:cNvSpPr>
              <a:spLocks noChangeShapeType="1"/>
            </p:cNvSpPr>
            <p:nvPr/>
          </p:nvSpPr>
          <p:spPr bwMode="auto">
            <a:xfrm>
              <a:off x="4392" y="2073"/>
              <a:ext cx="60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54" name="Line 88"/>
            <p:cNvSpPr>
              <a:spLocks noChangeShapeType="1"/>
            </p:cNvSpPr>
            <p:nvPr/>
          </p:nvSpPr>
          <p:spPr bwMode="auto">
            <a:xfrm flipV="1">
              <a:off x="4776" y="1701"/>
              <a:ext cx="0" cy="37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55" name="Line 89"/>
            <p:cNvSpPr>
              <a:spLocks noChangeShapeType="1"/>
            </p:cNvSpPr>
            <p:nvPr/>
          </p:nvSpPr>
          <p:spPr bwMode="auto">
            <a:xfrm flipH="1">
              <a:off x="4524" y="2073"/>
              <a:ext cx="24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56" name="Line 90"/>
            <p:cNvSpPr>
              <a:spLocks noChangeShapeType="1"/>
            </p:cNvSpPr>
            <p:nvPr/>
          </p:nvSpPr>
          <p:spPr bwMode="auto">
            <a:xfrm flipH="1">
              <a:off x="4380" y="2073"/>
              <a:ext cx="24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57" name="Line 91"/>
            <p:cNvSpPr>
              <a:spLocks noChangeShapeType="1"/>
            </p:cNvSpPr>
            <p:nvPr/>
          </p:nvSpPr>
          <p:spPr bwMode="auto">
            <a:xfrm flipH="1">
              <a:off x="4236" y="2073"/>
              <a:ext cx="240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58" name="Line 92"/>
            <p:cNvSpPr>
              <a:spLocks noChangeShapeType="1"/>
            </p:cNvSpPr>
            <p:nvPr/>
          </p:nvSpPr>
          <p:spPr bwMode="auto">
            <a:xfrm>
              <a:off x="4776" y="2073"/>
              <a:ext cx="312" cy="22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59" name="Line 93"/>
            <p:cNvSpPr>
              <a:spLocks noChangeShapeType="1"/>
            </p:cNvSpPr>
            <p:nvPr/>
          </p:nvSpPr>
          <p:spPr bwMode="auto">
            <a:xfrm flipH="1" flipV="1">
              <a:off x="3868" y="2283"/>
              <a:ext cx="404" cy="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60" name="Line 94"/>
            <p:cNvSpPr>
              <a:spLocks noChangeShapeType="1"/>
            </p:cNvSpPr>
            <p:nvPr/>
          </p:nvSpPr>
          <p:spPr bwMode="auto">
            <a:xfrm>
              <a:off x="4392" y="2289"/>
              <a:ext cx="0" cy="22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61" name="Line 95"/>
            <p:cNvSpPr>
              <a:spLocks noChangeShapeType="1"/>
            </p:cNvSpPr>
            <p:nvPr/>
          </p:nvSpPr>
          <p:spPr bwMode="auto">
            <a:xfrm flipH="1">
              <a:off x="3880" y="2505"/>
              <a:ext cx="5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62" name="Line 96"/>
            <p:cNvSpPr>
              <a:spLocks noChangeShapeType="1"/>
            </p:cNvSpPr>
            <p:nvPr/>
          </p:nvSpPr>
          <p:spPr bwMode="auto">
            <a:xfrm flipH="1">
              <a:off x="4536" y="2301"/>
              <a:ext cx="0" cy="4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63" name="Line 97"/>
            <p:cNvSpPr>
              <a:spLocks noChangeShapeType="1"/>
            </p:cNvSpPr>
            <p:nvPr/>
          </p:nvSpPr>
          <p:spPr bwMode="auto">
            <a:xfrm flipH="1">
              <a:off x="3892" y="2709"/>
              <a:ext cx="65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64" name="Oval 98"/>
            <p:cNvSpPr>
              <a:spLocks noChangeArrowheads="1"/>
            </p:cNvSpPr>
            <p:nvPr/>
          </p:nvSpPr>
          <p:spPr bwMode="auto">
            <a:xfrm>
              <a:off x="3748" y="2217"/>
              <a:ext cx="120" cy="13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5" name="Oval 99"/>
            <p:cNvSpPr>
              <a:spLocks noChangeArrowheads="1"/>
            </p:cNvSpPr>
            <p:nvPr/>
          </p:nvSpPr>
          <p:spPr bwMode="auto">
            <a:xfrm>
              <a:off x="3760" y="2433"/>
              <a:ext cx="120" cy="13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6" name="Oval 100"/>
            <p:cNvSpPr>
              <a:spLocks noChangeArrowheads="1"/>
            </p:cNvSpPr>
            <p:nvPr/>
          </p:nvSpPr>
          <p:spPr bwMode="auto">
            <a:xfrm>
              <a:off x="3766" y="2643"/>
              <a:ext cx="120" cy="132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7" name="Line 101"/>
          <p:cNvSpPr>
            <a:spLocks noChangeShapeType="1"/>
          </p:cNvSpPr>
          <p:nvPr/>
        </p:nvSpPr>
        <p:spPr bwMode="auto">
          <a:xfrm>
            <a:off x="5918199" y="2866774"/>
            <a:ext cx="793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8" name="Line 102"/>
          <p:cNvSpPr>
            <a:spLocks noChangeShapeType="1"/>
          </p:cNvSpPr>
          <p:nvPr/>
        </p:nvSpPr>
        <p:spPr bwMode="auto">
          <a:xfrm>
            <a:off x="5918199" y="4223072"/>
            <a:ext cx="793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9" name="Line 103"/>
          <p:cNvSpPr>
            <a:spLocks noChangeShapeType="1"/>
          </p:cNvSpPr>
          <p:nvPr/>
        </p:nvSpPr>
        <p:spPr bwMode="auto">
          <a:xfrm>
            <a:off x="5918199" y="5614599"/>
            <a:ext cx="7937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0" name="Line 104"/>
          <p:cNvSpPr>
            <a:spLocks noChangeShapeType="1"/>
          </p:cNvSpPr>
          <p:nvPr/>
        </p:nvSpPr>
        <p:spPr bwMode="auto">
          <a:xfrm>
            <a:off x="5918199" y="2849160"/>
            <a:ext cx="0" cy="2765439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b="1" smtClean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71" name="Group 105"/>
          <p:cNvGrpSpPr>
            <a:grpSpLocks/>
          </p:cNvGrpSpPr>
          <p:nvPr/>
        </p:nvGrpSpPr>
        <p:grpSpPr bwMode="auto">
          <a:xfrm>
            <a:off x="4594224" y="3456852"/>
            <a:ext cx="996950" cy="616499"/>
            <a:chOff x="2914" y="1974"/>
            <a:chExt cx="628" cy="420"/>
          </a:xfrm>
        </p:grpSpPr>
        <p:sp>
          <p:nvSpPr>
            <p:cNvPr id="472" name="Line 106"/>
            <p:cNvSpPr>
              <a:spLocks noChangeShapeType="1"/>
            </p:cNvSpPr>
            <p:nvPr/>
          </p:nvSpPr>
          <p:spPr bwMode="auto">
            <a:xfrm flipH="1">
              <a:off x="2962" y="2394"/>
              <a:ext cx="3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3" name="Text Box 107"/>
            <p:cNvSpPr txBox="1">
              <a:spLocks noChangeArrowheads="1"/>
            </p:cNvSpPr>
            <p:nvPr/>
          </p:nvSpPr>
          <p:spPr bwMode="auto">
            <a:xfrm>
              <a:off x="2914" y="1974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i="1" dirty="0" smtClean="0">
                  <a:solidFill>
                    <a:srgbClr val="333399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3200" i="1" baseline="-25000" dirty="0" smtClean="0">
                  <a:solidFill>
                    <a:srgbClr val="333399"/>
                  </a:solidFill>
                  <a:ea typeface="楷体_GB2312" pitchFamily="49" charset="-122"/>
                </a:rPr>
                <a:t>OL</a:t>
              </a:r>
              <a:endParaRPr kumimoji="1" lang="en-US" altLang="zh-CN" sz="3200" i="1" dirty="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74" name="Group 108"/>
          <p:cNvGrpSpPr>
            <a:grpSpLocks/>
          </p:cNvGrpSpPr>
          <p:nvPr/>
        </p:nvGrpSpPr>
        <p:grpSpPr bwMode="auto">
          <a:xfrm>
            <a:off x="5835649" y="2056518"/>
            <a:ext cx="996950" cy="598885"/>
            <a:chOff x="3696" y="1020"/>
            <a:chExt cx="628" cy="408"/>
          </a:xfrm>
        </p:grpSpPr>
        <p:sp>
          <p:nvSpPr>
            <p:cNvPr id="475" name="Line 109"/>
            <p:cNvSpPr>
              <a:spLocks noChangeShapeType="1"/>
            </p:cNvSpPr>
            <p:nvPr/>
          </p:nvSpPr>
          <p:spPr bwMode="auto">
            <a:xfrm flipH="1">
              <a:off x="3748" y="1428"/>
              <a:ext cx="3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6" name="Text Box 110"/>
            <p:cNvSpPr txBox="1">
              <a:spLocks noChangeArrowheads="1"/>
            </p:cNvSpPr>
            <p:nvPr/>
          </p:nvSpPr>
          <p:spPr bwMode="auto">
            <a:xfrm>
              <a:off x="3696" y="1020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i="1" dirty="0" smtClean="0">
                  <a:solidFill>
                    <a:srgbClr val="333399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3200" i="1" baseline="-25000" dirty="0" smtClean="0">
                  <a:solidFill>
                    <a:srgbClr val="333399"/>
                  </a:solidFill>
                  <a:ea typeface="楷体_GB2312" pitchFamily="49" charset="-122"/>
                </a:rPr>
                <a:t>iL1</a:t>
              </a:r>
              <a:endParaRPr kumimoji="1" lang="en-US" altLang="zh-CN" sz="3200" i="1" dirty="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77" name="Group 111"/>
          <p:cNvGrpSpPr>
            <a:grpSpLocks/>
          </p:cNvGrpSpPr>
          <p:nvPr/>
        </p:nvGrpSpPr>
        <p:grpSpPr bwMode="auto">
          <a:xfrm>
            <a:off x="5918199" y="3412816"/>
            <a:ext cx="996950" cy="670810"/>
            <a:chOff x="3748" y="1944"/>
            <a:chExt cx="628" cy="457"/>
          </a:xfrm>
        </p:grpSpPr>
        <p:sp>
          <p:nvSpPr>
            <p:cNvPr id="478" name="Text Box 112"/>
            <p:cNvSpPr txBox="1">
              <a:spLocks noChangeArrowheads="1"/>
            </p:cNvSpPr>
            <p:nvPr/>
          </p:nvSpPr>
          <p:spPr bwMode="auto">
            <a:xfrm>
              <a:off x="3928" y="2074"/>
              <a:ext cx="4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endParaRPr kumimoji="1" lang="zh-CN" altLang="zh-CN" sz="280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479" name="Line 113"/>
            <p:cNvSpPr>
              <a:spLocks noChangeShapeType="1"/>
            </p:cNvSpPr>
            <p:nvPr/>
          </p:nvSpPr>
          <p:spPr bwMode="auto">
            <a:xfrm flipH="1">
              <a:off x="3796" y="2376"/>
              <a:ext cx="3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0" name="Text Box 114"/>
            <p:cNvSpPr txBox="1">
              <a:spLocks noChangeArrowheads="1"/>
            </p:cNvSpPr>
            <p:nvPr/>
          </p:nvSpPr>
          <p:spPr bwMode="auto">
            <a:xfrm>
              <a:off x="3748" y="1944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i="1" dirty="0" smtClean="0">
                  <a:solidFill>
                    <a:srgbClr val="333399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3200" i="1" baseline="-25000" dirty="0" smtClean="0">
                  <a:solidFill>
                    <a:srgbClr val="333399"/>
                  </a:solidFill>
                  <a:ea typeface="楷体_GB2312" pitchFamily="49" charset="-122"/>
                </a:rPr>
                <a:t>iL2</a:t>
              </a:r>
              <a:endParaRPr kumimoji="1" lang="en-US" altLang="zh-CN" sz="3200" i="1" dirty="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81" name="Group 115"/>
          <p:cNvGrpSpPr>
            <a:grpSpLocks/>
          </p:cNvGrpSpPr>
          <p:nvPr/>
        </p:nvGrpSpPr>
        <p:grpSpPr bwMode="auto">
          <a:xfrm>
            <a:off x="5918199" y="4839571"/>
            <a:ext cx="996950" cy="616499"/>
            <a:chOff x="3748" y="2916"/>
            <a:chExt cx="628" cy="420"/>
          </a:xfrm>
        </p:grpSpPr>
        <p:sp>
          <p:nvSpPr>
            <p:cNvPr id="482" name="Line 116"/>
            <p:cNvSpPr>
              <a:spLocks noChangeShapeType="1"/>
            </p:cNvSpPr>
            <p:nvPr/>
          </p:nvSpPr>
          <p:spPr bwMode="auto">
            <a:xfrm flipH="1">
              <a:off x="3772" y="3336"/>
              <a:ext cx="33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 smtClean="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3" name="Text Box 117"/>
            <p:cNvSpPr txBox="1">
              <a:spLocks noChangeArrowheads="1"/>
            </p:cNvSpPr>
            <p:nvPr/>
          </p:nvSpPr>
          <p:spPr bwMode="auto">
            <a:xfrm>
              <a:off x="3748" y="2916"/>
              <a:ext cx="6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i="1" dirty="0" smtClean="0">
                  <a:solidFill>
                    <a:srgbClr val="333399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3200" i="1" baseline="-25000" dirty="0" smtClean="0">
                  <a:solidFill>
                    <a:srgbClr val="333399"/>
                  </a:solidFill>
                  <a:ea typeface="楷体_GB2312" pitchFamily="49" charset="-122"/>
                </a:rPr>
                <a:t>iL3</a:t>
              </a:r>
              <a:endParaRPr kumimoji="1" lang="en-US" altLang="zh-CN" sz="3200" i="1" dirty="0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sp>
        <p:nvSpPr>
          <p:cNvPr id="488" name="Text Box 122"/>
          <p:cNvSpPr txBox="1">
            <a:spLocks noChangeArrowheads="1"/>
          </p:cNvSpPr>
          <p:nvPr/>
        </p:nvSpPr>
        <p:spPr bwMode="auto">
          <a:xfrm>
            <a:off x="5754687" y="4013169"/>
            <a:ext cx="298450" cy="366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smtClean="0">
                <a:solidFill>
                  <a:srgbClr val="FF0000"/>
                </a:solidFill>
                <a:ea typeface="长城楷体" pitchFamily="49" charset="-122"/>
                <a:sym typeface="Symbol" panose="05050102010706020507" pitchFamily="18" charset="2"/>
              </a:rPr>
              <a:t></a:t>
            </a:r>
            <a:endParaRPr kumimoji="1" lang="en-US" altLang="zh-CN" sz="2000" smtClean="0">
              <a:solidFill>
                <a:srgbClr val="FF0000"/>
              </a:solidFill>
              <a:ea typeface="长城楷体" pitchFamily="49" charset="-122"/>
            </a:endParaRPr>
          </a:p>
        </p:txBody>
      </p:sp>
      <p:sp>
        <p:nvSpPr>
          <p:cNvPr id="489" name="Text Box 123"/>
          <p:cNvSpPr txBox="1">
            <a:spLocks noChangeArrowheads="1"/>
          </p:cNvSpPr>
          <p:nvPr/>
        </p:nvSpPr>
        <p:spPr bwMode="auto">
          <a:xfrm>
            <a:off x="344423" y="6332362"/>
            <a:ext cx="61475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输出低电平时，流入前级的电流称为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灌电流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490" name="Text Box 69"/>
          <p:cNvSpPr txBox="1">
            <a:spLocks noChangeArrowheads="1"/>
          </p:cNvSpPr>
          <p:nvPr/>
        </p:nvSpPr>
        <p:spPr bwMode="auto">
          <a:xfrm>
            <a:off x="1035050" y="5416878"/>
            <a:ext cx="901700" cy="52322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smtClean="0">
                <a:solidFill>
                  <a:srgbClr val="000000"/>
                </a:solidFill>
                <a:ea typeface="楷体_GB2312" pitchFamily="49" charset="-122"/>
              </a:rPr>
              <a:t>前级</a:t>
            </a:r>
          </a:p>
        </p:txBody>
      </p:sp>
    </p:spTree>
    <p:extLst>
      <p:ext uri="{BB962C8B-B14F-4D97-AF65-F5344CB8AC3E}">
        <p14:creationId xmlns:p14="http://schemas.microsoft.com/office/powerpoint/2010/main" xmlns="" val="307514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2.4.2 TTL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与非门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486" y="585289"/>
            <a:ext cx="850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与非门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的主要外部特性及参数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0" name="Rectangle 3"/>
          <p:cNvSpPr txBox="1">
            <a:spLocks noChangeArrowheads="1"/>
          </p:cNvSpPr>
          <p:nvPr/>
        </p:nvSpPr>
        <p:spPr bwMode="auto">
          <a:xfrm>
            <a:off x="158316" y="1114144"/>
            <a:ext cx="58229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）驱动负载能力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——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扇出系数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135" name="Text Box 2"/>
          <p:cNvSpPr txBox="1">
            <a:spLocks noChangeArrowheads="1"/>
          </p:cNvSpPr>
          <p:nvPr/>
        </p:nvSpPr>
        <p:spPr bwMode="auto">
          <a:xfrm>
            <a:off x="338900" y="3229791"/>
            <a:ext cx="43306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输出低电平时的扇出系数：</a:t>
            </a:r>
          </a:p>
        </p:txBody>
      </p:sp>
      <p:graphicFrame>
        <p:nvGraphicFramePr>
          <p:cNvPr id="13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5450141"/>
              </p:ext>
            </p:extLst>
          </p:nvPr>
        </p:nvGraphicFramePr>
        <p:xfrm>
          <a:off x="4840098" y="2793311"/>
          <a:ext cx="2376487" cy="1243012"/>
        </p:xfrm>
        <a:graphic>
          <a:graphicData uri="http://schemas.openxmlformats.org/presentationml/2006/ole">
            <p:oleObj spid="_x0000_s6386" name="Equation" r:id="rId5" imgW="825500" imgH="431800" progId="Equation.DSMT4">
              <p:embed/>
            </p:oleObj>
          </a:graphicData>
        </a:graphic>
      </p:graphicFrame>
      <p:sp>
        <p:nvSpPr>
          <p:cNvPr id="137" name="Text Box 6"/>
          <p:cNvSpPr txBox="1">
            <a:spLocks noChangeArrowheads="1"/>
          </p:cNvSpPr>
          <p:nvPr/>
        </p:nvSpPr>
        <p:spPr bwMode="auto">
          <a:xfrm>
            <a:off x="1313181" y="6066237"/>
            <a:ext cx="4971795" cy="523220"/>
          </a:xfrm>
          <a:prstGeom prst="rect">
            <a:avLst/>
          </a:prstGeom>
          <a:noFill/>
          <a:ln w="38100">
            <a:solidFill>
              <a:srgbClr val="99CC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一般与非门的扇出系数为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</p:txBody>
      </p:sp>
      <p:sp>
        <p:nvSpPr>
          <p:cNvPr id="138" name="Text Box 7"/>
          <p:cNvSpPr txBox="1">
            <a:spLocks noChangeArrowheads="1"/>
          </p:cNvSpPr>
          <p:nvPr/>
        </p:nvSpPr>
        <p:spPr bwMode="auto">
          <a:xfrm>
            <a:off x="338900" y="1778341"/>
            <a:ext cx="8610028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000000"/>
                </a:solidFill>
                <a:ea typeface="楷体_GB2312" pitchFamily="49" charset="-122"/>
              </a:rPr>
              <a:t>由于</a:t>
            </a:r>
            <a:r>
              <a:rPr kumimoji="1" lang="en-US" altLang="zh-CN" sz="2800" i="1" dirty="0" smtClean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i="1" baseline="-25000" dirty="0" smtClean="0">
                <a:solidFill>
                  <a:srgbClr val="000000"/>
                </a:solidFill>
                <a:ea typeface="楷体_GB2312" pitchFamily="49" charset="-122"/>
              </a:rPr>
              <a:t>OL</a:t>
            </a:r>
            <a:r>
              <a:rPr kumimoji="1" lang="zh-CN" altLang="en-US" sz="2800" baseline="-25000" dirty="0" smtClean="0">
                <a:solidFill>
                  <a:srgbClr val="000000"/>
                </a:solidFill>
                <a:ea typeface="楷体_GB2312" pitchFamily="49" charset="-122"/>
              </a:rPr>
              <a:t>、</a:t>
            </a:r>
            <a:r>
              <a:rPr kumimoji="1" lang="en-US" altLang="zh-CN" sz="2800" i="1" dirty="0" smtClean="0">
                <a:solidFill>
                  <a:srgbClr val="000000"/>
                </a:solidFill>
                <a:ea typeface="楷体_GB2312" pitchFamily="49" charset="-122"/>
              </a:rPr>
              <a:t>I</a:t>
            </a:r>
            <a:r>
              <a:rPr kumimoji="1" lang="en-US" altLang="zh-CN" sz="2800" i="1" baseline="-25000" dirty="0" smtClean="0">
                <a:solidFill>
                  <a:srgbClr val="000000"/>
                </a:solidFill>
                <a:ea typeface="楷体_GB2312" pitchFamily="49" charset="-122"/>
              </a:rPr>
              <a:t>OH</a:t>
            </a:r>
            <a:r>
              <a:rPr kumimoji="1" lang="zh-CN" altLang="en-US" sz="2800" dirty="0" smtClean="0">
                <a:solidFill>
                  <a:srgbClr val="000000"/>
                </a:solidFill>
                <a:ea typeface="楷体_GB2312" pitchFamily="49" charset="-122"/>
              </a:rPr>
              <a:t>的限制，每个门电路输出端所能驱动的同类门电路的个数，称为</a:t>
            </a:r>
            <a:r>
              <a:rPr kumimoji="1" lang="zh-CN" altLang="en-US" sz="2800" dirty="0" smtClean="0">
                <a:solidFill>
                  <a:srgbClr val="3333FF"/>
                </a:solidFill>
                <a:ea typeface="楷体_GB2312" pitchFamily="49" charset="-122"/>
              </a:rPr>
              <a:t>扇出系数</a:t>
            </a:r>
            <a:r>
              <a:rPr kumimoji="1" lang="zh-CN" altLang="en-US" sz="2800" dirty="0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39" name="Text Box 8"/>
          <p:cNvSpPr txBox="1">
            <a:spLocks noChangeArrowheads="1"/>
          </p:cNvSpPr>
          <p:nvPr/>
        </p:nvSpPr>
        <p:spPr bwMode="auto">
          <a:xfrm>
            <a:off x="338900" y="4339265"/>
            <a:ext cx="44281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fontAlgn="base">
              <a:spcBef>
                <a:spcPct val="50000"/>
              </a:spcBef>
              <a:spcAft>
                <a:spcPct val="0"/>
              </a:spcAft>
              <a:defRPr kumimoji="1"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输出高电平时的扇出系数：</a:t>
            </a:r>
          </a:p>
        </p:txBody>
      </p:sp>
      <p:graphicFrame>
        <p:nvGraphicFramePr>
          <p:cNvPr id="14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37986682"/>
              </p:ext>
            </p:extLst>
          </p:nvPr>
        </p:nvGraphicFramePr>
        <p:xfrm>
          <a:off x="4840097" y="4073568"/>
          <a:ext cx="2522538" cy="1243013"/>
        </p:xfrm>
        <a:graphic>
          <a:graphicData uri="http://schemas.openxmlformats.org/presentationml/2006/ole">
            <p:oleObj spid="_x0000_s6387" name="Equation" r:id="rId6" imgW="876300" imgH="431800" progId="Equation.DSMT4">
              <p:embed/>
            </p:oleObj>
          </a:graphicData>
        </a:graphic>
      </p:graphicFrame>
      <p:sp>
        <p:nvSpPr>
          <p:cNvPr id="141" name="Text Box 10"/>
          <p:cNvSpPr txBox="1">
            <a:spLocks noChangeArrowheads="1"/>
          </p:cNvSpPr>
          <p:nvPr/>
        </p:nvSpPr>
        <p:spPr bwMode="auto">
          <a:xfrm>
            <a:off x="401211" y="5259705"/>
            <a:ext cx="42683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取</a:t>
            </a:r>
            <a:r>
              <a:rPr kumimoji="1" lang="en-US" altLang="zh-CN" sz="2800" i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aseline="-25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OH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 sz="2800" i="1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aseline="-25000" dirty="0" smtClean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OL</a:t>
            </a:r>
            <a:r>
              <a:rPr kumimoji="1"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中小的一个。</a:t>
            </a:r>
          </a:p>
        </p:txBody>
      </p:sp>
    </p:spTree>
    <p:extLst>
      <p:ext uri="{BB962C8B-B14F-4D97-AF65-F5344CB8AC3E}">
        <p14:creationId xmlns:p14="http://schemas.microsoft.com/office/powerpoint/2010/main" xmlns="" val="195027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build="p" autoUpdateAnimBg="0"/>
      <p:bldP spid="137" grpId="0" animBg="1"/>
      <p:bldP spid="139" grpId="0" build="p" autoUpdateAnimBg="0"/>
      <p:bldP spid="1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2.4.2 TTL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与非门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486" y="585289"/>
            <a:ext cx="850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与非门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的主要外部特性及参数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0" name="Rectangle 3"/>
          <p:cNvSpPr txBox="1">
            <a:spLocks noChangeArrowheads="1"/>
          </p:cNvSpPr>
          <p:nvPr/>
        </p:nvSpPr>
        <p:spPr bwMode="auto">
          <a:xfrm>
            <a:off x="158316" y="1114144"/>
            <a:ext cx="58229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3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）传输延迟时间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112153" y="1718130"/>
            <a:ext cx="5400679" cy="50436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输出电平的变化落后于输入电平的变化。</a:t>
            </a:r>
          </a:p>
        </p:txBody>
      </p:sp>
      <p:grpSp>
        <p:nvGrpSpPr>
          <p:cNvPr id="64" name="Group 5"/>
          <p:cNvGrpSpPr>
            <a:grpSpLocks/>
          </p:cNvGrpSpPr>
          <p:nvPr/>
        </p:nvGrpSpPr>
        <p:grpSpPr bwMode="auto">
          <a:xfrm>
            <a:off x="5580946" y="1099950"/>
            <a:ext cx="3381375" cy="3200400"/>
            <a:chOff x="3408" y="-48"/>
            <a:chExt cx="2085" cy="2016"/>
          </a:xfrm>
        </p:grpSpPr>
        <p:sp>
          <p:nvSpPr>
            <p:cNvPr id="65" name="Line 6"/>
            <p:cNvSpPr>
              <a:spLocks noChangeShapeType="1"/>
            </p:cNvSpPr>
            <p:nvPr/>
          </p:nvSpPr>
          <p:spPr bwMode="auto">
            <a:xfrm>
              <a:off x="3552" y="768"/>
              <a:ext cx="18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6" name="Line 7"/>
            <p:cNvSpPr>
              <a:spLocks noChangeShapeType="1"/>
            </p:cNvSpPr>
            <p:nvPr/>
          </p:nvSpPr>
          <p:spPr bwMode="auto">
            <a:xfrm flipV="1">
              <a:off x="3888" y="96"/>
              <a:ext cx="0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7" name="Line 8"/>
            <p:cNvSpPr>
              <a:spLocks noChangeShapeType="1"/>
            </p:cNvSpPr>
            <p:nvPr/>
          </p:nvSpPr>
          <p:spPr bwMode="auto">
            <a:xfrm>
              <a:off x="3888" y="768"/>
              <a:ext cx="388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8" name="Freeform 9"/>
            <p:cNvSpPr>
              <a:spLocks/>
            </p:cNvSpPr>
            <p:nvPr/>
          </p:nvSpPr>
          <p:spPr bwMode="auto">
            <a:xfrm>
              <a:off x="4272" y="336"/>
              <a:ext cx="144" cy="432"/>
            </a:xfrm>
            <a:custGeom>
              <a:avLst/>
              <a:gdLst>
                <a:gd name="T0" fmla="*/ 0 w 1008"/>
                <a:gd name="T1" fmla="*/ 864 h 864"/>
                <a:gd name="T2" fmla="*/ 432 w 1008"/>
                <a:gd name="T3" fmla="*/ 720 h 864"/>
                <a:gd name="T4" fmla="*/ 672 w 1008"/>
                <a:gd name="T5" fmla="*/ 144 h 864"/>
                <a:gd name="T6" fmla="*/ 1008 w 1008"/>
                <a:gd name="T7" fmla="*/ 0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864"/>
                <a:gd name="T14" fmla="*/ 1008 w 1008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864">
                  <a:moveTo>
                    <a:pt x="0" y="864"/>
                  </a:moveTo>
                  <a:cubicBezTo>
                    <a:pt x="160" y="852"/>
                    <a:pt x="320" y="840"/>
                    <a:pt x="432" y="720"/>
                  </a:cubicBezTo>
                  <a:cubicBezTo>
                    <a:pt x="544" y="600"/>
                    <a:pt x="576" y="264"/>
                    <a:pt x="672" y="144"/>
                  </a:cubicBezTo>
                  <a:cubicBezTo>
                    <a:pt x="768" y="24"/>
                    <a:pt x="888" y="12"/>
                    <a:pt x="1008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" name="Line 10"/>
            <p:cNvSpPr>
              <a:spLocks noChangeShapeType="1"/>
            </p:cNvSpPr>
            <p:nvPr/>
          </p:nvSpPr>
          <p:spPr bwMode="auto">
            <a:xfrm>
              <a:off x="4416" y="336"/>
              <a:ext cx="449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0" name="Text Box 11"/>
            <p:cNvSpPr txBox="1">
              <a:spLocks noChangeArrowheads="1"/>
            </p:cNvSpPr>
            <p:nvPr/>
          </p:nvSpPr>
          <p:spPr bwMode="auto">
            <a:xfrm>
              <a:off x="3648" y="-48"/>
              <a:ext cx="2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" name="Line 12"/>
            <p:cNvSpPr>
              <a:spLocks noChangeShapeType="1"/>
            </p:cNvSpPr>
            <p:nvPr/>
          </p:nvSpPr>
          <p:spPr bwMode="auto">
            <a:xfrm>
              <a:off x="4896" y="768"/>
              <a:ext cx="432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2" name="Line 13"/>
            <p:cNvSpPr>
              <a:spLocks noChangeShapeType="1"/>
            </p:cNvSpPr>
            <p:nvPr/>
          </p:nvSpPr>
          <p:spPr bwMode="auto">
            <a:xfrm>
              <a:off x="3552" y="1583"/>
              <a:ext cx="189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3" name="Line 14"/>
            <p:cNvSpPr>
              <a:spLocks noChangeShapeType="1"/>
            </p:cNvSpPr>
            <p:nvPr/>
          </p:nvSpPr>
          <p:spPr bwMode="auto">
            <a:xfrm flipV="1">
              <a:off x="3888" y="911"/>
              <a:ext cx="0" cy="6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3600" y="767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" name="Line 16"/>
            <p:cNvSpPr>
              <a:spLocks noChangeShapeType="1"/>
            </p:cNvSpPr>
            <p:nvPr/>
          </p:nvSpPr>
          <p:spPr bwMode="auto">
            <a:xfrm flipV="1">
              <a:off x="3888" y="1151"/>
              <a:ext cx="524" cy="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6" name="Freeform 17"/>
            <p:cNvSpPr>
              <a:spLocks/>
            </p:cNvSpPr>
            <p:nvPr/>
          </p:nvSpPr>
          <p:spPr bwMode="auto">
            <a:xfrm flipV="1">
              <a:off x="4416" y="1152"/>
              <a:ext cx="144" cy="432"/>
            </a:xfrm>
            <a:custGeom>
              <a:avLst/>
              <a:gdLst>
                <a:gd name="T0" fmla="*/ 0 w 1008"/>
                <a:gd name="T1" fmla="*/ 864 h 864"/>
                <a:gd name="T2" fmla="*/ 432 w 1008"/>
                <a:gd name="T3" fmla="*/ 720 h 864"/>
                <a:gd name="T4" fmla="*/ 672 w 1008"/>
                <a:gd name="T5" fmla="*/ 144 h 864"/>
                <a:gd name="T6" fmla="*/ 1008 w 1008"/>
                <a:gd name="T7" fmla="*/ 0 h 86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864"/>
                <a:gd name="T14" fmla="*/ 1008 w 1008"/>
                <a:gd name="T15" fmla="*/ 864 h 86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864">
                  <a:moveTo>
                    <a:pt x="0" y="864"/>
                  </a:moveTo>
                  <a:cubicBezTo>
                    <a:pt x="160" y="852"/>
                    <a:pt x="320" y="840"/>
                    <a:pt x="432" y="720"/>
                  </a:cubicBezTo>
                  <a:cubicBezTo>
                    <a:pt x="544" y="600"/>
                    <a:pt x="576" y="264"/>
                    <a:pt x="672" y="144"/>
                  </a:cubicBezTo>
                  <a:cubicBezTo>
                    <a:pt x="768" y="24"/>
                    <a:pt x="888" y="12"/>
                    <a:pt x="1008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7" name="Line 18"/>
            <p:cNvSpPr>
              <a:spLocks noChangeShapeType="1"/>
            </p:cNvSpPr>
            <p:nvPr/>
          </p:nvSpPr>
          <p:spPr bwMode="auto">
            <a:xfrm flipV="1">
              <a:off x="4562" y="1584"/>
              <a:ext cx="585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8" name="Freeform 19"/>
            <p:cNvSpPr>
              <a:spLocks/>
            </p:cNvSpPr>
            <p:nvPr/>
          </p:nvSpPr>
          <p:spPr bwMode="auto">
            <a:xfrm flipV="1">
              <a:off x="4872" y="336"/>
              <a:ext cx="144" cy="428"/>
            </a:xfrm>
            <a:custGeom>
              <a:avLst/>
              <a:gdLst>
                <a:gd name="T0" fmla="*/ 0 w 576"/>
                <a:gd name="T1" fmla="*/ 720 h 720"/>
                <a:gd name="T2" fmla="*/ 192 w 576"/>
                <a:gd name="T3" fmla="*/ 144 h 720"/>
                <a:gd name="T4" fmla="*/ 576 w 576"/>
                <a:gd name="T5" fmla="*/ 0 h 720"/>
                <a:gd name="T6" fmla="*/ 0 60000 65536"/>
                <a:gd name="T7" fmla="*/ 0 60000 65536"/>
                <a:gd name="T8" fmla="*/ 0 60000 65536"/>
                <a:gd name="T9" fmla="*/ 0 w 576"/>
                <a:gd name="T10" fmla="*/ 0 h 720"/>
                <a:gd name="T11" fmla="*/ 576 w 57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720">
                  <a:moveTo>
                    <a:pt x="0" y="720"/>
                  </a:moveTo>
                  <a:cubicBezTo>
                    <a:pt x="48" y="492"/>
                    <a:pt x="96" y="264"/>
                    <a:pt x="192" y="144"/>
                  </a:cubicBezTo>
                  <a:cubicBezTo>
                    <a:pt x="288" y="24"/>
                    <a:pt x="432" y="12"/>
                    <a:pt x="576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9" name="Line 20"/>
            <p:cNvSpPr>
              <a:spLocks noChangeShapeType="1"/>
            </p:cNvSpPr>
            <p:nvPr/>
          </p:nvSpPr>
          <p:spPr bwMode="auto">
            <a:xfrm flipV="1">
              <a:off x="5016" y="764"/>
              <a:ext cx="4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0" name="Freeform 21"/>
            <p:cNvSpPr>
              <a:spLocks/>
            </p:cNvSpPr>
            <p:nvPr/>
          </p:nvSpPr>
          <p:spPr bwMode="auto">
            <a:xfrm>
              <a:off x="5136" y="1156"/>
              <a:ext cx="144" cy="428"/>
            </a:xfrm>
            <a:custGeom>
              <a:avLst/>
              <a:gdLst>
                <a:gd name="T0" fmla="*/ 0 w 576"/>
                <a:gd name="T1" fmla="*/ 720 h 720"/>
                <a:gd name="T2" fmla="*/ 192 w 576"/>
                <a:gd name="T3" fmla="*/ 144 h 720"/>
                <a:gd name="T4" fmla="*/ 576 w 576"/>
                <a:gd name="T5" fmla="*/ 0 h 720"/>
                <a:gd name="T6" fmla="*/ 0 60000 65536"/>
                <a:gd name="T7" fmla="*/ 0 60000 65536"/>
                <a:gd name="T8" fmla="*/ 0 60000 65536"/>
                <a:gd name="T9" fmla="*/ 0 w 576"/>
                <a:gd name="T10" fmla="*/ 0 h 720"/>
                <a:gd name="T11" fmla="*/ 576 w 57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720">
                  <a:moveTo>
                    <a:pt x="0" y="720"/>
                  </a:moveTo>
                  <a:cubicBezTo>
                    <a:pt x="48" y="492"/>
                    <a:pt x="96" y="264"/>
                    <a:pt x="192" y="144"/>
                  </a:cubicBezTo>
                  <a:cubicBezTo>
                    <a:pt x="288" y="24"/>
                    <a:pt x="432" y="12"/>
                    <a:pt x="576" y="0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" name="Line 22"/>
            <p:cNvSpPr>
              <a:spLocks noChangeShapeType="1"/>
            </p:cNvSpPr>
            <p:nvPr/>
          </p:nvSpPr>
          <p:spPr bwMode="auto">
            <a:xfrm flipV="1">
              <a:off x="5280" y="1152"/>
              <a:ext cx="144" cy="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2" name="Text Box 23"/>
            <p:cNvSpPr txBox="1">
              <a:spLocks noChangeArrowheads="1"/>
            </p:cNvSpPr>
            <p:nvPr/>
          </p:nvSpPr>
          <p:spPr bwMode="auto">
            <a:xfrm>
              <a:off x="5328" y="720"/>
              <a:ext cx="1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83" name="Text Box 24"/>
            <p:cNvSpPr txBox="1">
              <a:spLocks noChangeArrowheads="1"/>
            </p:cNvSpPr>
            <p:nvPr/>
          </p:nvSpPr>
          <p:spPr bwMode="auto">
            <a:xfrm>
              <a:off x="5328" y="1536"/>
              <a:ext cx="1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84" name="Line 25"/>
            <p:cNvSpPr>
              <a:spLocks noChangeShapeType="1"/>
            </p:cNvSpPr>
            <p:nvPr/>
          </p:nvSpPr>
          <p:spPr bwMode="auto">
            <a:xfrm>
              <a:off x="3888" y="528"/>
              <a:ext cx="14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5" name="Line 26"/>
            <p:cNvSpPr>
              <a:spLocks noChangeShapeType="1"/>
            </p:cNvSpPr>
            <p:nvPr/>
          </p:nvSpPr>
          <p:spPr bwMode="auto">
            <a:xfrm>
              <a:off x="3888" y="1356"/>
              <a:ext cx="144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6" name="Line 27"/>
            <p:cNvSpPr>
              <a:spLocks noChangeShapeType="1"/>
            </p:cNvSpPr>
            <p:nvPr/>
          </p:nvSpPr>
          <p:spPr bwMode="auto">
            <a:xfrm flipH="1">
              <a:off x="4356" y="528"/>
              <a:ext cx="0" cy="12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7" name="Line 28"/>
            <p:cNvSpPr>
              <a:spLocks noChangeShapeType="1"/>
            </p:cNvSpPr>
            <p:nvPr/>
          </p:nvSpPr>
          <p:spPr bwMode="auto">
            <a:xfrm>
              <a:off x="4494" y="1496"/>
              <a:ext cx="0" cy="2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8" name="Line 29"/>
            <p:cNvSpPr>
              <a:spLocks noChangeShapeType="1"/>
            </p:cNvSpPr>
            <p:nvPr/>
          </p:nvSpPr>
          <p:spPr bwMode="auto">
            <a:xfrm flipH="1">
              <a:off x="4890" y="528"/>
              <a:ext cx="6" cy="12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9" name="Line 30"/>
            <p:cNvSpPr>
              <a:spLocks noChangeShapeType="1"/>
            </p:cNvSpPr>
            <p:nvPr/>
          </p:nvSpPr>
          <p:spPr bwMode="auto">
            <a:xfrm>
              <a:off x="5160" y="1470"/>
              <a:ext cx="0" cy="3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0" name="Oval 31"/>
            <p:cNvSpPr>
              <a:spLocks noChangeArrowheads="1"/>
            </p:cNvSpPr>
            <p:nvPr/>
          </p:nvSpPr>
          <p:spPr bwMode="auto">
            <a:xfrm>
              <a:off x="4332" y="504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" name="Oval 32"/>
            <p:cNvSpPr>
              <a:spLocks noChangeArrowheads="1"/>
            </p:cNvSpPr>
            <p:nvPr/>
          </p:nvSpPr>
          <p:spPr bwMode="auto">
            <a:xfrm>
              <a:off x="4866" y="49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" name="Oval 33"/>
            <p:cNvSpPr>
              <a:spLocks noChangeArrowheads="1"/>
            </p:cNvSpPr>
            <p:nvPr/>
          </p:nvSpPr>
          <p:spPr bwMode="auto">
            <a:xfrm>
              <a:off x="4470" y="133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3" name="Oval 34"/>
            <p:cNvSpPr>
              <a:spLocks noChangeArrowheads="1"/>
            </p:cNvSpPr>
            <p:nvPr/>
          </p:nvSpPr>
          <p:spPr bwMode="auto">
            <a:xfrm>
              <a:off x="5130" y="132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4" name="Line 35"/>
            <p:cNvSpPr>
              <a:spLocks noChangeShapeType="1"/>
            </p:cNvSpPr>
            <p:nvPr/>
          </p:nvSpPr>
          <p:spPr bwMode="auto">
            <a:xfrm>
              <a:off x="4176" y="1728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5" name="Line 36"/>
            <p:cNvSpPr>
              <a:spLocks noChangeShapeType="1"/>
            </p:cNvSpPr>
            <p:nvPr/>
          </p:nvSpPr>
          <p:spPr bwMode="auto">
            <a:xfrm>
              <a:off x="4704" y="1680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6" name="Line 37"/>
            <p:cNvSpPr>
              <a:spLocks noChangeShapeType="1"/>
            </p:cNvSpPr>
            <p:nvPr/>
          </p:nvSpPr>
          <p:spPr bwMode="auto">
            <a:xfrm flipH="1">
              <a:off x="5160" y="1680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7" name="Line 38"/>
            <p:cNvSpPr>
              <a:spLocks noChangeShapeType="1"/>
            </p:cNvSpPr>
            <p:nvPr/>
          </p:nvSpPr>
          <p:spPr bwMode="auto">
            <a:xfrm flipH="1">
              <a:off x="4500" y="1728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8" name="Text Box 39"/>
            <p:cNvSpPr txBox="1">
              <a:spLocks noChangeArrowheads="1"/>
            </p:cNvSpPr>
            <p:nvPr/>
          </p:nvSpPr>
          <p:spPr bwMode="auto">
            <a:xfrm>
              <a:off x="4272" y="1680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PHL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9" name="Text Box 40"/>
            <p:cNvSpPr txBox="1">
              <a:spLocks noChangeArrowheads="1"/>
            </p:cNvSpPr>
            <p:nvPr/>
          </p:nvSpPr>
          <p:spPr bwMode="auto">
            <a:xfrm>
              <a:off x="4848" y="1680"/>
              <a:ext cx="4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PLH</a:t>
              </a:r>
            </a:p>
          </p:txBody>
        </p:sp>
        <p:sp>
          <p:nvSpPr>
            <p:cNvPr id="100" name="Text Box 41"/>
            <p:cNvSpPr txBox="1">
              <a:spLocks noChangeArrowheads="1"/>
            </p:cNvSpPr>
            <p:nvPr/>
          </p:nvSpPr>
          <p:spPr bwMode="auto">
            <a:xfrm>
              <a:off x="3408" y="384"/>
              <a:ext cx="4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/2</a:t>
              </a:r>
            </a:p>
          </p:txBody>
        </p:sp>
        <p:sp>
          <p:nvSpPr>
            <p:cNvPr id="101" name="Text Box 42"/>
            <p:cNvSpPr txBox="1">
              <a:spLocks noChangeArrowheads="1"/>
            </p:cNvSpPr>
            <p:nvPr/>
          </p:nvSpPr>
          <p:spPr bwMode="auto">
            <a:xfrm>
              <a:off x="3408" y="1200"/>
              <a:ext cx="48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/2</a:t>
              </a:r>
            </a:p>
          </p:txBody>
        </p:sp>
      </p:grpSp>
      <p:sp>
        <p:nvSpPr>
          <p:cNvPr id="102" name="Text Box 47"/>
          <p:cNvSpPr txBox="1">
            <a:spLocks noChangeArrowheads="1"/>
          </p:cNvSpPr>
          <p:nvPr/>
        </p:nvSpPr>
        <p:spPr bwMode="auto">
          <a:xfrm>
            <a:off x="312866" y="4800225"/>
            <a:ext cx="78758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PHL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：输入信号上升沿中点到输出信号下降沿中点的时间</a:t>
            </a:r>
          </a:p>
        </p:txBody>
      </p:sp>
      <p:sp>
        <p:nvSpPr>
          <p:cNvPr id="103" name="Text Box 48"/>
          <p:cNvSpPr txBox="1">
            <a:spLocks noChangeArrowheads="1"/>
          </p:cNvSpPr>
          <p:nvPr/>
        </p:nvSpPr>
        <p:spPr bwMode="auto">
          <a:xfrm>
            <a:off x="312866" y="5328956"/>
            <a:ext cx="78758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PLH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：输入信号下降沿中点到输出信号上升沿中点的时间</a:t>
            </a:r>
          </a:p>
        </p:txBody>
      </p:sp>
      <p:sp>
        <p:nvSpPr>
          <p:cNvPr id="104" name="Rectangle 49"/>
          <p:cNvSpPr>
            <a:spLocks noChangeArrowheads="1"/>
          </p:cNvSpPr>
          <p:nvPr/>
        </p:nvSpPr>
        <p:spPr bwMode="auto">
          <a:xfrm>
            <a:off x="408615" y="6124540"/>
            <a:ext cx="23503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 type="none" w="sm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平均传输时间：</a:t>
            </a:r>
          </a:p>
        </p:txBody>
      </p:sp>
      <p:graphicFrame>
        <p:nvGraphicFramePr>
          <p:cNvPr id="105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3479074"/>
              </p:ext>
            </p:extLst>
          </p:nvPr>
        </p:nvGraphicFramePr>
        <p:xfrm>
          <a:off x="3028070" y="5794532"/>
          <a:ext cx="2636964" cy="1063584"/>
        </p:xfrm>
        <a:graphic>
          <a:graphicData uri="http://schemas.openxmlformats.org/presentationml/2006/ole">
            <p:oleObj spid="_x0000_s8310" name="Equation" r:id="rId5" imgW="952087" imgH="393529" progId="Equation.DSMT4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100351" y="2141140"/>
            <a:ext cx="546814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原因</a:t>
            </a:r>
            <a:r>
              <a:rPr kumimoji="1" lang="zh-CN" altLang="en-US" sz="2400" b="1" kern="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kumimoji="1" lang="en-US" altLang="zh-CN" sz="2400" b="1" kern="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kern="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二极管</a:t>
            </a:r>
            <a:r>
              <a:rPr kumimoji="1" lang="zh-CN" altLang="en-US" sz="2400" b="1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、三极管的状态转换</a:t>
            </a:r>
            <a:r>
              <a:rPr kumimoji="1" lang="zh-CN" altLang="en-US" sz="2400" b="1" kern="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需要</a:t>
            </a:r>
            <a:r>
              <a:rPr kumimoji="1" lang="zh-CN" altLang="en-US" sz="2400" b="1" kern="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一定的</a:t>
            </a:r>
            <a:r>
              <a:rPr kumimoji="1" lang="zh-CN" altLang="en-US" sz="2400" b="1" kern="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时间</a:t>
            </a:r>
            <a:endParaRPr kumimoji="1" lang="en-US" altLang="zh-CN" sz="2400" b="1" kern="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lvl="0" indent="-342900"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kern="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门电路中的寄生电容使得输出信号不能发生跳变</a:t>
            </a:r>
            <a:endParaRPr kumimoji="1" lang="zh-CN" altLang="en-US" sz="2400" b="1" kern="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2935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 autoUpdateAnimBg="0"/>
      <p:bldP spid="102" grpId="0" autoUpdateAnimBg="0"/>
      <p:bldP spid="103" grpId="0" autoUpdateAnimBg="0"/>
      <p:bldP spid="10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2.4.2 TTL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与非门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9486" y="585289"/>
            <a:ext cx="8502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TTL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与非门</a:t>
            </a:r>
            <a:r>
              <a:rPr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的主要外部特性及参数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0" name="Rectangle 3"/>
          <p:cNvSpPr txBox="1">
            <a:spLocks noChangeArrowheads="1"/>
          </p:cNvSpPr>
          <p:nvPr/>
        </p:nvSpPr>
        <p:spPr bwMode="auto">
          <a:xfrm>
            <a:off x="158316" y="1114144"/>
            <a:ext cx="58229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4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宋体"/>
              </a:rPr>
              <a:t>）功耗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宋体"/>
            </a:endParaRPr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252572" y="1723082"/>
            <a:ext cx="8732402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spcAft>
                <a:spcPts val="1200"/>
              </a:spcAft>
              <a:buFontTx/>
              <a:buNone/>
            </a:pPr>
            <a:r>
              <a:rPr lang="zh-CN" altLang="en-US" sz="2400" b="1" kern="0" dirty="0" smtClean="0">
                <a:latin typeface="黑体" pitchFamily="2" charset="-122"/>
                <a:ea typeface="黑体" pitchFamily="2" charset="-122"/>
              </a:rPr>
              <a:t>逻辑门电路的功耗由电源电压</a:t>
            </a:r>
            <a:r>
              <a:rPr lang="en-US" altLang="zh-CN" sz="2400" b="1" kern="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kern="0" baseline="-250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CC</a:t>
            </a:r>
            <a:r>
              <a:rPr lang="zh-CN" altLang="en-US" sz="2400" b="1" kern="0" dirty="0" smtClean="0">
                <a:latin typeface="黑体" pitchFamily="2" charset="-122"/>
                <a:ea typeface="黑体" pitchFamily="2" charset="-122"/>
              </a:rPr>
              <a:t>引发的电流</a:t>
            </a:r>
            <a:r>
              <a:rPr lang="en-US" altLang="zh-CN" sz="2400" b="1" kern="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baseline="-250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CC</a:t>
            </a:r>
            <a:r>
              <a:rPr lang="zh-CN" altLang="en-US" sz="2400" b="1" kern="0" dirty="0" smtClean="0">
                <a:latin typeface="黑体" pitchFamily="2" charset="-122"/>
                <a:ea typeface="黑体" pitchFamily="2" charset="-122"/>
              </a:rPr>
              <a:t>产生，用</a:t>
            </a:r>
            <a:r>
              <a:rPr lang="en-US" altLang="zh-CN" sz="2400" b="1" kern="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b="1" kern="0" baseline="-250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CC</a:t>
            </a:r>
            <a:r>
              <a:rPr lang="en-US" altLang="zh-CN" sz="2400" b="1" kern="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×I</a:t>
            </a:r>
            <a:r>
              <a:rPr lang="en-US" altLang="zh-CN" sz="2400" b="1" kern="0" baseline="-250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CC</a:t>
            </a:r>
            <a:r>
              <a:rPr lang="zh-CN" altLang="en-US" sz="2400" b="1" kern="0" dirty="0" smtClean="0">
                <a:latin typeface="黑体" pitchFamily="2" charset="-122"/>
                <a:ea typeface="黑体" pitchFamily="2" charset="-122"/>
              </a:rPr>
              <a:t>计算，单位为</a:t>
            </a:r>
            <a:r>
              <a:rPr lang="en-US" altLang="zh-CN" sz="2400" b="1" kern="0" dirty="0" err="1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mW</a:t>
            </a:r>
            <a:r>
              <a:rPr lang="zh-CN" altLang="en-US" sz="2400" b="1" kern="0" dirty="0" smtClean="0">
                <a:latin typeface="黑体" pitchFamily="2" charset="-122"/>
                <a:ea typeface="黑体" pitchFamily="2" charset="-122"/>
              </a:rPr>
              <a:t>。 </a:t>
            </a:r>
          </a:p>
          <a:p>
            <a:pPr marL="0" indent="0" algn="just" eaLnBrk="1" hangingPunct="1">
              <a:buFontTx/>
              <a:buNone/>
            </a:pPr>
            <a:r>
              <a:rPr lang="zh-CN" altLang="en-US" sz="2400" b="1" kern="0" dirty="0" smtClean="0">
                <a:latin typeface="黑体" pitchFamily="2" charset="-122"/>
                <a:ea typeface="黑体" pitchFamily="2" charset="-122"/>
              </a:rPr>
              <a:t>当门电路处于相对稳定工作状态时，将逻辑门输出高电平时的电源电流记为</a:t>
            </a:r>
            <a:r>
              <a:rPr lang="en-US" altLang="zh-CN" sz="2400" b="1" kern="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baseline="-250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CCH</a:t>
            </a:r>
            <a:r>
              <a:rPr lang="zh-CN" altLang="en-US" sz="2400" b="1" kern="0" dirty="0" smtClean="0">
                <a:latin typeface="黑体" pitchFamily="2" charset="-122"/>
                <a:ea typeface="黑体" pitchFamily="2" charset="-122"/>
              </a:rPr>
              <a:t>，输出低电平时的电源电流记为</a:t>
            </a:r>
            <a:r>
              <a:rPr lang="en-US" altLang="zh-CN" sz="2400" b="1" kern="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baseline="-25000" dirty="0" smtClean="0"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CCL</a:t>
            </a:r>
            <a:r>
              <a:rPr lang="zh-CN" altLang="en-US" sz="2400" b="1" kern="0" dirty="0" smtClean="0">
                <a:latin typeface="黑体" pitchFamily="2" charset="-122"/>
                <a:ea typeface="黑体" pitchFamily="2" charset="-122"/>
              </a:rPr>
              <a:t>，其平均电源电流计算如下：</a:t>
            </a:r>
          </a:p>
          <a:p>
            <a:pPr eaLnBrk="1" hangingPunct="1">
              <a:buFontTx/>
              <a:buNone/>
            </a:pPr>
            <a:endParaRPr lang="en-US" altLang="zh-CN" sz="2400" b="1" kern="0" dirty="0"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5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84344516"/>
              </p:ext>
            </p:extLst>
          </p:nvPr>
        </p:nvGraphicFramePr>
        <p:xfrm>
          <a:off x="3438989" y="3960157"/>
          <a:ext cx="3097212" cy="814387"/>
        </p:xfrm>
        <a:graphic>
          <a:graphicData uri="http://schemas.openxmlformats.org/presentationml/2006/ole">
            <p:oleObj spid="_x0000_s9331" name="Equation" r:id="rId5" imgW="1485900" imgH="393700" progId="Equation.DSMT4">
              <p:embed/>
            </p:oleObj>
          </a:graphicData>
        </a:graphic>
      </p:graphicFrame>
      <p:sp>
        <p:nvSpPr>
          <p:cNvPr id="56" name="Rectangle 6"/>
          <p:cNvSpPr>
            <a:spLocks noChangeArrowheads="1"/>
          </p:cNvSpPr>
          <p:nvPr/>
        </p:nvSpPr>
        <p:spPr bwMode="auto">
          <a:xfrm>
            <a:off x="556869" y="4960064"/>
            <a:ext cx="648017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平均功耗为：</a:t>
            </a:r>
            <a:r>
              <a:rPr kumimoji="1" lang="zh-CN" altLang="en-US" sz="2800" dirty="0">
                <a:solidFill>
                  <a:srgbClr val="000000"/>
                </a:solidFill>
                <a:latin typeface="宋体" pitchFamily="2" charset="-122"/>
              </a:rPr>
              <a:t>	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kumimoji="1"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 V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×I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CC(</a:t>
            </a:r>
            <a:r>
              <a:rPr kumimoji="1" lang="en-US" altLang="zh-CN" sz="2800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kumimoji="1" lang="en-US" altLang="zh-CN" sz="28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018146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  <p:bldP spid="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950159" y="3078790"/>
            <a:ext cx="20752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3025365" y="0"/>
            <a:ext cx="61186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025365" y="39481"/>
            <a:ext cx="2394626" cy="19630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6840121" y="4809438"/>
            <a:ext cx="2303880" cy="2048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379107" y="1637584"/>
            <a:ext cx="268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4379107" y="2447277"/>
            <a:ext cx="2481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TTL</a:t>
            </a:r>
            <a:r>
              <a:rPr lang="zh-CN" altLang="en-US" dirty="0" smtClean="0"/>
              <a:t>与非门</a:t>
            </a:r>
            <a:endParaRPr lang="zh-CN" altLang="en-US" dirty="0"/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4379107" y="3256970"/>
            <a:ext cx="29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集电极开路门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2" name="淘宝网chenying0907出品 25"/>
          <p:cNvSpPr txBox="1"/>
          <p:nvPr/>
        </p:nvSpPr>
        <p:spPr>
          <a:xfrm>
            <a:off x="4421969" y="4876356"/>
            <a:ext cx="397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CMOS</a:t>
            </a:r>
            <a:r>
              <a:rPr lang="zh-CN" altLang="en-US" dirty="0" smtClean="0"/>
              <a:t>反相器</a:t>
            </a:r>
            <a:endParaRPr lang="zh-CN" altLang="en-US" dirty="0"/>
          </a:p>
        </p:txBody>
      </p:sp>
      <p:sp>
        <p:nvSpPr>
          <p:cNvPr id="18" name="淘宝网chenying0907出品 29"/>
          <p:cNvSpPr txBox="1"/>
          <p:nvPr/>
        </p:nvSpPr>
        <p:spPr>
          <a:xfrm>
            <a:off x="4421969" y="4066663"/>
            <a:ext cx="29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三态门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209519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集电极开路门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95" name="Text Box 3"/>
          <p:cNvSpPr txBox="1">
            <a:spLocks noChangeArrowheads="1"/>
          </p:cNvSpPr>
          <p:nvPr/>
        </p:nvSpPr>
        <p:spPr bwMode="auto">
          <a:xfrm>
            <a:off x="216434" y="651157"/>
            <a:ext cx="4775200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推拉式输出结构的局限性：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不允许输出端并联使用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电源确定后输出高电平不能变化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驱动能力不够</a:t>
            </a:r>
          </a:p>
        </p:txBody>
      </p:sp>
      <p:sp>
        <p:nvSpPr>
          <p:cNvPr id="96" name="Text Box 4"/>
          <p:cNvSpPr txBox="1">
            <a:spLocks noChangeArrowheads="1"/>
          </p:cNvSpPr>
          <p:nvPr/>
        </p:nvSpPr>
        <p:spPr bwMode="auto">
          <a:xfrm>
            <a:off x="152400" y="4867275"/>
            <a:ext cx="4851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克服上述局限性的办法：把输出级改成集电极开路的三极管结构。称为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集电极开路的门电路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，简称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OC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门</a:t>
            </a:r>
            <a:r>
              <a:rPr kumimoji="1" lang="zh-CN" altLang="en-US" sz="2400" kern="0" dirty="0">
                <a:solidFill>
                  <a:srgbClr val="333399"/>
                </a:solidFill>
              </a:rPr>
              <a:t>。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" name="Text Box 5"/>
          <p:cNvSpPr txBox="1">
            <a:spLocks noChangeArrowheads="1"/>
          </p:cNvSpPr>
          <p:nvPr/>
        </p:nvSpPr>
        <p:spPr bwMode="auto">
          <a:xfrm>
            <a:off x="173038" y="2777687"/>
            <a:ext cx="48514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门输出高电平，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门输出低电平，将两个输出端连接后，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门的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T4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门的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T5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同时导通，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产生很大的电流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，可能使门电路损坏。</a:t>
            </a:r>
          </a:p>
        </p:txBody>
      </p:sp>
      <p:grpSp>
        <p:nvGrpSpPr>
          <p:cNvPr id="98" name="Group 6"/>
          <p:cNvGrpSpPr>
            <a:grpSpLocks/>
          </p:cNvGrpSpPr>
          <p:nvPr/>
        </p:nvGrpSpPr>
        <p:grpSpPr bwMode="auto">
          <a:xfrm>
            <a:off x="5024438" y="790259"/>
            <a:ext cx="3944938" cy="5896606"/>
            <a:chOff x="3133" y="144"/>
            <a:chExt cx="2485" cy="4130"/>
          </a:xfrm>
        </p:grpSpPr>
        <p:grpSp>
          <p:nvGrpSpPr>
            <p:cNvPr id="99" name="Group 7"/>
            <p:cNvGrpSpPr>
              <a:grpSpLocks/>
            </p:cNvGrpSpPr>
            <p:nvPr/>
          </p:nvGrpSpPr>
          <p:grpSpPr bwMode="auto">
            <a:xfrm>
              <a:off x="3133" y="144"/>
              <a:ext cx="2147" cy="4130"/>
              <a:chOff x="3133" y="144"/>
              <a:chExt cx="2147" cy="4130"/>
            </a:xfrm>
          </p:grpSpPr>
          <p:sp>
            <p:nvSpPr>
              <p:cNvPr id="101" name="Text Box 8"/>
              <p:cNvSpPr txBox="1">
                <a:spLocks noChangeArrowheads="1"/>
              </p:cNvSpPr>
              <p:nvPr/>
            </p:nvSpPr>
            <p:spPr bwMode="auto">
              <a:xfrm>
                <a:off x="4368" y="288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CC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Line 9"/>
              <p:cNvSpPr>
                <a:spLocks noChangeShapeType="1"/>
              </p:cNvSpPr>
              <p:nvPr/>
            </p:nvSpPr>
            <p:spPr bwMode="auto">
              <a:xfrm>
                <a:off x="4140" y="2698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" name="Line 10"/>
              <p:cNvSpPr>
                <a:spLocks noChangeShapeType="1"/>
              </p:cNvSpPr>
              <p:nvPr/>
            </p:nvSpPr>
            <p:spPr bwMode="auto">
              <a:xfrm flipV="1">
                <a:off x="4140" y="2722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" name="Line 11"/>
              <p:cNvSpPr>
                <a:spLocks noChangeShapeType="1"/>
              </p:cNvSpPr>
              <p:nvPr/>
            </p:nvSpPr>
            <p:spPr bwMode="auto">
              <a:xfrm>
                <a:off x="4140" y="2818"/>
                <a:ext cx="168" cy="1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" name="Line 12"/>
              <p:cNvSpPr>
                <a:spLocks noChangeShapeType="1"/>
              </p:cNvSpPr>
              <p:nvPr/>
            </p:nvSpPr>
            <p:spPr bwMode="auto">
              <a:xfrm>
                <a:off x="4283" y="2927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" name="Line 13"/>
              <p:cNvSpPr>
                <a:spLocks noChangeShapeType="1"/>
              </p:cNvSpPr>
              <p:nvPr/>
            </p:nvSpPr>
            <p:spPr bwMode="auto">
              <a:xfrm>
                <a:off x="3804" y="2830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" name="Line 14"/>
              <p:cNvSpPr>
                <a:spLocks noChangeShapeType="1"/>
              </p:cNvSpPr>
              <p:nvPr/>
            </p:nvSpPr>
            <p:spPr bwMode="auto">
              <a:xfrm flipV="1">
                <a:off x="4278" y="2538"/>
                <a:ext cx="0" cy="1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" name="Rectangle 15"/>
              <p:cNvSpPr>
                <a:spLocks noChangeArrowheads="1"/>
              </p:cNvSpPr>
              <p:nvPr/>
            </p:nvSpPr>
            <p:spPr bwMode="auto">
              <a:xfrm>
                <a:off x="4233" y="2256"/>
                <a:ext cx="96" cy="29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9" name="Text Box 16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CC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10" name="Group 17"/>
              <p:cNvGrpSpPr>
                <a:grpSpLocks/>
              </p:cNvGrpSpPr>
              <p:nvPr/>
            </p:nvGrpSpPr>
            <p:grpSpPr bwMode="auto">
              <a:xfrm rot="5400000" flipH="1">
                <a:off x="4211" y="3002"/>
                <a:ext cx="147" cy="192"/>
                <a:chOff x="3069" y="2148"/>
                <a:chExt cx="147" cy="192"/>
              </a:xfrm>
            </p:grpSpPr>
            <p:sp>
              <p:nvSpPr>
                <p:cNvPr id="172" name="Line 18"/>
                <p:cNvSpPr>
                  <a:spLocks noChangeShapeType="1"/>
                </p:cNvSpPr>
                <p:nvPr/>
              </p:nvSpPr>
              <p:spPr bwMode="auto">
                <a:xfrm>
                  <a:off x="3069" y="214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3" name="AutoShape 19"/>
                <p:cNvSpPr>
                  <a:spLocks noChangeArrowheads="1"/>
                </p:cNvSpPr>
                <p:nvPr/>
              </p:nvSpPr>
              <p:spPr bwMode="auto">
                <a:xfrm rot="-5400000">
                  <a:off x="3058" y="2169"/>
                  <a:ext cx="170" cy="147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11" name="Line 20"/>
              <p:cNvSpPr>
                <a:spLocks noChangeShapeType="1"/>
              </p:cNvSpPr>
              <p:nvPr/>
            </p:nvSpPr>
            <p:spPr bwMode="auto">
              <a:xfrm>
                <a:off x="4141" y="3426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" name="Line 21"/>
              <p:cNvSpPr>
                <a:spLocks noChangeShapeType="1"/>
              </p:cNvSpPr>
              <p:nvPr/>
            </p:nvSpPr>
            <p:spPr bwMode="auto">
              <a:xfrm flipV="1">
                <a:off x="4141" y="3450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" name="Line 22"/>
              <p:cNvSpPr>
                <a:spLocks noChangeShapeType="1"/>
              </p:cNvSpPr>
              <p:nvPr/>
            </p:nvSpPr>
            <p:spPr bwMode="auto">
              <a:xfrm>
                <a:off x="4141" y="3546"/>
                <a:ext cx="168" cy="1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4" name="Line 23"/>
              <p:cNvSpPr>
                <a:spLocks noChangeShapeType="1"/>
              </p:cNvSpPr>
              <p:nvPr/>
            </p:nvSpPr>
            <p:spPr bwMode="auto">
              <a:xfrm>
                <a:off x="3805" y="3552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5" name="Line 24"/>
              <p:cNvSpPr>
                <a:spLocks noChangeShapeType="1"/>
              </p:cNvSpPr>
              <p:nvPr/>
            </p:nvSpPr>
            <p:spPr bwMode="auto">
              <a:xfrm flipV="1">
                <a:off x="4285" y="3120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6" name="Rectangle 25"/>
              <p:cNvSpPr>
                <a:spLocks noChangeArrowheads="1"/>
              </p:cNvSpPr>
              <p:nvPr/>
            </p:nvSpPr>
            <p:spPr bwMode="auto">
              <a:xfrm>
                <a:off x="3696" y="2352"/>
                <a:ext cx="96" cy="29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7" name="Line 26"/>
              <p:cNvSpPr>
                <a:spLocks noChangeShapeType="1"/>
              </p:cNvSpPr>
              <p:nvPr/>
            </p:nvSpPr>
            <p:spPr bwMode="auto">
              <a:xfrm flipV="1">
                <a:off x="3731" y="2099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8" name="Line 27"/>
              <p:cNvSpPr>
                <a:spLocks noChangeShapeType="1"/>
              </p:cNvSpPr>
              <p:nvPr/>
            </p:nvSpPr>
            <p:spPr bwMode="auto">
              <a:xfrm flipV="1">
                <a:off x="4272" y="2099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9" name="Line 28"/>
              <p:cNvSpPr>
                <a:spLocks noChangeShapeType="1"/>
              </p:cNvSpPr>
              <p:nvPr/>
            </p:nvSpPr>
            <p:spPr bwMode="auto">
              <a:xfrm>
                <a:off x="4291" y="3312"/>
                <a:ext cx="52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0" name="Text Box 29"/>
              <p:cNvSpPr txBox="1">
                <a:spLocks noChangeArrowheads="1"/>
              </p:cNvSpPr>
              <p:nvPr/>
            </p:nvSpPr>
            <p:spPr bwMode="auto">
              <a:xfrm>
                <a:off x="3931" y="225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1" name="Oval 30"/>
              <p:cNvSpPr>
                <a:spLocks noChangeArrowheads="1"/>
              </p:cNvSpPr>
              <p:nvPr/>
            </p:nvSpPr>
            <p:spPr bwMode="auto">
              <a:xfrm>
                <a:off x="4250" y="2093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2" name="Oval 31"/>
              <p:cNvSpPr>
                <a:spLocks noChangeArrowheads="1"/>
              </p:cNvSpPr>
              <p:nvPr/>
            </p:nvSpPr>
            <p:spPr bwMode="auto">
              <a:xfrm>
                <a:off x="4254" y="3293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" name="Text Box 32"/>
              <p:cNvSpPr txBox="1">
                <a:spLocks noChangeArrowheads="1"/>
              </p:cNvSpPr>
              <p:nvPr/>
            </p:nvSpPr>
            <p:spPr bwMode="auto">
              <a:xfrm>
                <a:off x="4416" y="2969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kumimoji="1" lang="en-US" altLang="zh-CN" sz="2400" b="1" i="1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4" name="Text Box 33"/>
              <p:cNvSpPr txBox="1">
                <a:spLocks noChangeArrowheads="1"/>
              </p:cNvSpPr>
              <p:nvPr/>
            </p:nvSpPr>
            <p:spPr bwMode="auto">
              <a:xfrm>
                <a:off x="4272" y="3366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5" name="Line 34"/>
              <p:cNvSpPr>
                <a:spLocks noChangeShapeType="1"/>
              </p:cNvSpPr>
              <p:nvPr/>
            </p:nvSpPr>
            <p:spPr bwMode="auto">
              <a:xfrm>
                <a:off x="3744" y="2112"/>
                <a:ext cx="86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6" name="Freeform 35"/>
              <p:cNvSpPr>
                <a:spLocks/>
              </p:cNvSpPr>
              <p:nvPr/>
            </p:nvSpPr>
            <p:spPr bwMode="auto">
              <a:xfrm>
                <a:off x="3744" y="2640"/>
                <a:ext cx="96" cy="192"/>
              </a:xfrm>
              <a:custGeom>
                <a:avLst/>
                <a:gdLst>
                  <a:gd name="T0" fmla="*/ 0 w 96"/>
                  <a:gd name="T1" fmla="*/ 0 h 192"/>
                  <a:gd name="T2" fmla="*/ 0 w 96"/>
                  <a:gd name="T3" fmla="*/ 192 h 192"/>
                  <a:gd name="T4" fmla="*/ 96 w 96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192"/>
                  <a:gd name="T11" fmla="*/ 96 w 9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192">
                    <a:moveTo>
                      <a:pt x="0" y="0"/>
                    </a:moveTo>
                    <a:lnTo>
                      <a:pt x="0" y="192"/>
                    </a:lnTo>
                    <a:lnTo>
                      <a:pt x="96" y="19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7" name="Line 36"/>
              <p:cNvSpPr>
                <a:spLocks noChangeShapeType="1"/>
              </p:cNvSpPr>
              <p:nvPr/>
            </p:nvSpPr>
            <p:spPr bwMode="auto">
              <a:xfrm>
                <a:off x="4092" y="874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8" name="Line 37"/>
              <p:cNvSpPr>
                <a:spLocks noChangeShapeType="1"/>
              </p:cNvSpPr>
              <p:nvPr/>
            </p:nvSpPr>
            <p:spPr bwMode="auto">
              <a:xfrm flipV="1">
                <a:off x="4092" y="898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9" name="Line 38"/>
              <p:cNvSpPr>
                <a:spLocks noChangeShapeType="1"/>
              </p:cNvSpPr>
              <p:nvPr/>
            </p:nvSpPr>
            <p:spPr bwMode="auto">
              <a:xfrm>
                <a:off x="4092" y="994"/>
                <a:ext cx="168" cy="1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0" name="Line 39"/>
              <p:cNvSpPr>
                <a:spLocks noChangeShapeType="1"/>
              </p:cNvSpPr>
              <p:nvPr/>
            </p:nvSpPr>
            <p:spPr bwMode="auto">
              <a:xfrm>
                <a:off x="4235" y="1103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" name="Line 40"/>
              <p:cNvSpPr>
                <a:spLocks noChangeShapeType="1"/>
              </p:cNvSpPr>
              <p:nvPr/>
            </p:nvSpPr>
            <p:spPr bwMode="auto">
              <a:xfrm>
                <a:off x="3756" y="1006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2" name="Line 41"/>
              <p:cNvSpPr>
                <a:spLocks noChangeShapeType="1"/>
              </p:cNvSpPr>
              <p:nvPr/>
            </p:nvSpPr>
            <p:spPr bwMode="auto">
              <a:xfrm flipV="1">
                <a:off x="4230" y="714"/>
                <a:ext cx="0" cy="19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" name="Rectangle 42"/>
              <p:cNvSpPr>
                <a:spLocks noChangeArrowheads="1"/>
              </p:cNvSpPr>
              <p:nvPr/>
            </p:nvSpPr>
            <p:spPr bwMode="auto">
              <a:xfrm>
                <a:off x="4185" y="432"/>
                <a:ext cx="96" cy="29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34" name="Group 43"/>
              <p:cNvGrpSpPr>
                <a:grpSpLocks/>
              </p:cNvGrpSpPr>
              <p:nvPr/>
            </p:nvGrpSpPr>
            <p:grpSpPr bwMode="auto">
              <a:xfrm rot="5400000" flipH="1">
                <a:off x="4163" y="1178"/>
                <a:ext cx="147" cy="192"/>
                <a:chOff x="3069" y="2148"/>
                <a:chExt cx="147" cy="192"/>
              </a:xfrm>
            </p:grpSpPr>
            <p:sp>
              <p:nvSpPr>
                <p:cNvPr id="170" name="Line 44"/>
                <p:cNvSpPr>
                  <a:spLocks noChangeShapeType="1"/>
                </p:cNvSpPr>
                <p:nvPr/>
              </p:nvSpPr>
              <p:spPr bwMode="auto">
                <a:xfrm>
                  <a:off x="3069" y="2148"/>
                  <a:ext cx="0" cy="19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1" name="AutoShape 45"/>
                <p:cNvSpPr>
                  <a:spLocks noChangeArrowheads="1"/>
                </p:cNvSpPr>
                <p:nvPr/>
              </p:nvSpPr>
              <p:spPr bwMode="auto">
                <a:xfrm rot="-5400000">
                  <a:off x="3058" y="2169"/>
                  <a:ext cx="170" cy="147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35" name="Line 46"/>
              <p:cNvSpPr>
                <a:spLocks noChangeShapeType="1"/>
              </p:cNvSpPr>
              <p:nvPr/>
            </p:nvSpPr>
            <p:spPr bwMode="auto">
              <a:xfrm>
                <a:off x="4093" y="1602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6" name="Line 47"/>
              <p:cNvSpPr>
                <a:spLocks noChangeShapeType="1"/>
              </p:cNvSpPr>
              <p:nvPr/>
            </p:nvSpPr>
            <p:spPr bwMode="auto">
              <a:xfrm flipV="1">
                <a:off x="4093" y="1626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" name="Line 48"/>
              <p:cNvSpPr>
                <a:spLocks noChangeShapeType="1"/>
              </p:cNvSpPr>
              <p:nvPr/>
            </p:nvSpPr>
            <p:spPr bwMode="auto">
              <a:xfrm>
                <a:off x="4093" y="1722"/>
                <a:ext cx="168" cy="1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8" name="Line 49"/>
              <p:cNvSpPr>
                <a:spLocks noChangeShapeType="1"/>
              </p:cNvSpPr>
              <p:nvPr/>
            </p:nvSpPr>
            <p:spPr bwMode="auto">
              <a:xfrm>
                <a:off x="3757" y="1728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9" name="Line 50"/>
              <p:cNvSpPr>
                <a:spLocks noChangeShapeType="1"/>
              </p:cNvSpPr>
              <p:nvPr/>
            </p:nvSpPr>
            <p:spPr bwMode="auto">
              <a:xfrm flipV="1">
                <a:off x="4237" y="1296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0" name="Rectangle 51"/>
              <p:cNvSpPr>
                <a:spLocks noChangeArrowheads="1"/>
              </p:cNvSpPr>
              <p:nvPr/>
            </p:nvSpPr>
            <p:spPr bwMode="auto">
              <a:xfrm>
                <a:off x="3648" y="528"/>
                <a:ext cx="96" cy="29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1" name="Line 52"/>
              <p:cNvSpPr>
                <a:spLocks noChangeShapeType="1"/>
              </p:cNvSpPr>
              <p:nvPr/>
            </p:nvSpPr>
            <p:spPr bwMode="auto">
              <a:xfrm flipV="1">
                <a:off x="3683" y="275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2" name="Line 53"/>
              <p:cNvSpPr>
                <a:spLocks noChangeShapeType="1"/>
              </p:cNvSpPr>
              <p:nvPr/>
            </p:nvSpPr>
            <p:spPr bwMode="auto">
              <a:xfrm flipV="1">
                <a:off x="4224" y="275"/>
                <a:ext cx="0" cy="14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" name="Line 54"/>
              <p:cNvSpPr>
                <a:spLocks noChangeShapeType="1"/>
              </p:cNvSpPr>
              <p:nvPr/>
            </p:nvSpPr>
            <p:spPr bwMode="auto">
              <a:xfrm>
                <a:off x="4243" y="1488"/>
                <a:ext cx="52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" name="Text Box 55"/>
              <p:cNvSpPr txBox="1">
                <a:spLocks noChangeArrowheads="1"/>
              </p:cNvSpPr>
              <p:nvPr/>
            </p:nvSpPr>
            <p:spPr bwMode="auto">
              <a:xfrm>
                <a:off x="3883" y="43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5" name="Oval 56"/>
              <p:cNvSpPr>
                <a:spLocks noChangeArrowheads="1"/>
              </p:cNvSpPr>
              <p:nvPr/>
            </p:nvSpPr>
            <p:spPr bwMode="auto">
              <a:xfrm>
                <a:off x="4202" y="269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Oval 57"/>
              <p:cNvSpPr>
                <a:spLocks noChangeArrowheads="1"/>
              </p:cNvSpPr>
              <p:nvPr/>
            </p:nvSpPr>
            <p:spPr bwMode="auto">
              <a:xfrm>
                <a:off x="4206" y="1469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7" name="Text Box 58"/>
              <p:cNvSpPr txBox="1">
                <a:spLocks noChangeArrowheads="1"/>
              </p:cNvSpPr>
              <p:nvPr/>
            </p:nvSpPr>
            <p:spPr bwMode="auto">
              <a:xfrm>
                <a:off x="4416" y="1056"/>
                <a:ext cx="31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  <a:r>
                  <a:rPr kumimoji="1" lang="en-US" altLang="zh-CN" sz="2400" b="1" i="1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8" name="Text Box 59"/>
              <p:cNvSpPr txBox="1">
                <a:spLocks noChangeArrowheads="1"/>
              </p:cNvSpPr>
              <p:nvPr/>
            </p:nvSpPr>
            <p:spPr bwMode="auto">
              <a:xfrm>
                <a:off x="3811" y="1040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9" name="Line 60"/>
              <p:cNvSpPr>
                <a:spLocks noChangeShapeType="1"/>
              </p:cNvSpPr>
              <p:nvPr/>
            </p:nvSpPr>
            <p:spPr bwMode="auto">
              <a:xfrm>
                <a:off x="3696" y="288"/>
                <a:ext cx="864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0" name="Freeform 61"/>
              <p:cNvSpPr>
                <a:spLocks/>
              </p:cNvSpPr>
              <p:nvPr/>
            </p:nvSpPr>
            <p:spPr bwMode="auto">
              <a:xfrm>
                <a:off x="3696" y="816"/>
                <a:ext cx="96" cy="192"/>
              </a:xfrm>
              <a:custGeom>
                <a:avLst/>
                <a:gdLst>
                  <a:gd name="T0" fmla="*/ 0 w 96"/>
                  <a:gd name="T1" fmla="*/ 0 h 192"/>
                  <a:gd name="T2" fmla="*/ 0 w 96"/>
                  <a:gd name="T3" fmla="*/ 192 h 192"/>
                  <a:gd name="T4" fmla="*/ 96 w 96"/>
                  <a:gd name="T5" fmla="*/ 192 h 192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192"/>
                  <a:gd name="T11" fmla="*/ 96 w 96"/>
                  <a:gd name="T12" fmla="*/ 192 h 19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192">
                    <a:moveTo>
                      <a:pt x="0" y="0"/>
                    </a:moveTo>
                    <a:lnTo>
                      <a:pt x="0" y="192"/>
                    </a:lnTo>
                    <a:lnTo>
                      <a:pt x="96" y="192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1" name="Oval 62"/>
              <p:cNvSpPr>
                <a:spLocks noChangeArrowheads="1"/>
              </p:cNvSpPr>
              <p:nvPr/>
            </p:nvSpPr>
            <p:spPr bwMode="auto">
              <a:xfrm>
                <a:off x="4656" y="1440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2" name="Oval 63"/>
              <p:cNvSpPr>
                <a:spLocks noChangeArrowheads="1"/>
              </p:cNvSpPr>
              <p:nvPr/>
            </p:nvSpPr>
            <p:spPr bwMode="auto">
              <a:xfrm>
                <a:off x="4656" y="3264"/>
                <a:ext cx="96" cy="96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3" name="Freeform 64"/>
              <p:cNvSpPr>
                <a:spLocks/>
              </p:cNvSpPr>
              <p:nvPr/>
            </p:nvSpPr>
            <p:spPr bwMode="auto">
              <a:xfrm>
                <a:off x="4752" y="1488"/>
                <a:ext cx="384" cy="1824"/>
              </a:xfrm>
              <a:custGeom>
                <a:avLst/>
                <a:gdLst>
                  <a:gd name="T0" fmla="*/ 0 w 240"/>
                  <a:gd name="T1" fmla="*/ 0 h 1824"/>
                  <a:gd name="T2" fmla="*/ 240 w 240"/>
                  <a:gd name="T3" fmla="*/ 0 h 1824"/>
                  <a:gd name="T4" fmla="*/ 240 w 240"/>
                  <a:gd name="T5" fmla="*/ 1824 h 1824"/>
                  <a:gd name="T6" fmla="*/ 0 w 240"/>
                  <a:gd name="T7" fmla="*/ 1824 h 18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40"/>
                  <a:gd name="T13" fmla="*/ 0 h 1824"/>
                  <a:gd name="T14" fmla="*/ 240 w 240"/>
                  <a:gd name="T15" fmla="*/ 1824 h 18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40" h="1824">
                    <a:moveTo>
                      <a:pt x="0" y="0"/>
                    </a:moveTo>
                    <a:lnTo>
                      <a:pt x="240" y="0"/>
                    </a:lnTo>
                    <a:lnTo>
                      <a:pt x="240" y="1824"/>
                    </a:lnTo>
                    <a:lnTo>
                      <a:pt x="0" y="182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4" name="Line 65"/>
              <p:cNvSpPr>
                <a:spLocks noChangeShapeType="1"/>
              </p:cNvSpPr>
              <p:nvPr/>
            </p:nvSpPr>
            <p:spPr bwMode="auto">
              <a:xfrm>
                <a:off x="4282" y="3649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5" name="Line 66"/>
              <p:cNvSpPr>
                <a:spLocks noChangeShapeType="1"/>
              </p:cNvSpPr>
              <p:nvPr/>
            </p:nvSpPr>
            <p:spPr bwMode="auto">
              <a:xfrm>
                <a:off x="3696" y="3552"/>
                <a:ext cx="44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56" name="Group 67"/>
              <p:cNvGrpSpPr>
                <a:grpSpLocks/>
              </p:cNvGrpSpPr>
              <p:nvPr/>
            </p:nvGrpSpPr>
            <p:grpSpPr bwMode="auto">
              <a:xfrm>
                <a:off x="4181" y="3936"/>
                <a:ext cx="208" cy="288"/>
                <a:chOff x="2304" y="336"/>
                <a:chExt cx="195" cy="240"/>
              </a:xfrm>
            </p:grpSpPr>
            <p:sp>
              <p:nvSpPr>
                <p:cNvPr id="168" name="Line 68"/>
                <p:cNvSpPr>
                  <a:spLocks noChangeShapeType="1"/>
                </p:cNvSpPr>
                <p:nvPr/>
              </p:nvSpPr>
              <p:spPr bwMode="auto">
                <a:xfrm>
                  <a:off x="2304" y="576"/>
                  <a:ext cx="19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9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400" y="336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57" name="Line 70"/>
              <p:cNvSpPr>
                <a:spLocks noChangeShapeType="1"/>
              </p:cNvSpPr>
              <p:nvPr/>
            </p:nvSpPr>
            <p:spPr bwMode="auto">
              <a:xfrm>
                <a:off x="3802" y="3552"/>
                <a:ext cx="0" cy="57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8" name="Text Box 71"/>
              <p:cNvSpPr txBox="1">
                <a:spLocks noChangeArrowheads="1"/>
              </p:cNvSpPr>
              <p:nvPr/>
            </p:nvSpPr>
            <p:spPr bwMode="auto">
              <a:xfrm>
                <a:off x="3835" y="369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9" name="Rectangle 72"/>
              <p:cNvSpPr>
                <a:spLocks noChangeArrowheads="1"/>
              </p:cNvSpPr>
              <p:nvPr/>
            </p:nvSpPr>
            <p:spPr bwMode="auto">
              <a:xfrm>
                <a:off x="3756" y="3742"/>
                <a:ext cx="96" cy="29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0" name="Oval 73"/>
              <p:cNvSpPr>
                <a:spLocks noChangeArrowheads="1"/>
              </p:cNvSpPr>
              <p:nvPr/>
            </p:nvSpPr>
            <p:spPr bwMode="auto">
              <a:xfrm>
                <a:off x="3778" y="353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1" name="Oval 74"/>
              <p:cNvSpPr>
                <a:spLocks noChangeArrowheads="1"/>
              </p:cNvSpPr>
              <p:nvPr/>
            </p:nvSpPr>
            <p:spPr bwMode="auto">
              <a:xfrm>
                <a:off x="4257" y="4089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2" name="Line 75"/>
              <p:cNvSpPr>
                <a:spLocks noChangeShapeType="1"/>
              </p:cNvSpPr>
              <p:nvPr/>
            </p:nvSpPr>
            <p:spPr bwMode="auto">
              <a:xfrm>
                <a:off x="3802" y="4128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" name="Rectangle 76"/>
              <p:cNvSpPr>
                <a:spLocks noChangeArrowheads="1"/>
              </p:cNvSpPr>
              <p:nvPr/>
            </p:nvSpPr>
            <p:spPr bwMode="auto">
              <a:xfrm>
                <a:off x="3504" y="144"/>
                <a:ext cx="1440" cy="1824"/>
              </a:xfrm>
              <a:prstGeom prst="rect">
                <a:avLst/>
              </a:prstGeom>
              <a:noFill/>
              <a:ln w="19050">
                <a:solidFill>
                  <a:srgbClr val="CC0099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99CC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" name="Rectangle 77"/>
              <p:cNvSpPr>
                <a:spLocks noChangeArrowheads="1"/>
              </p:cNvSpPr>
              <p:nvPr/>
            </p:nvSpPr>
            <p:spPr bwMode="auto">
              <a:xfrm>
                <a:off x="3504" y="2016"/>
                <a:ext cx="1440" cy="2258"/>
              </a:xfrm>
              <a:prstGeom prst="rect">
                <a:avLst/>
              </a:prstGeom>
              <a:noFill/>
              <a:ln w="19050">
                <a:solidFill>
                  <a:srgbClr val="333399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5" name="Text Box 78"/>
              <p:cNvSpPr txBox="1">
                <a:spLocks noChangeArrowheads="1"/>
              </p:cNvSpPr>
              <p:nvPr/>
            </p:nvSpPr>
            <p:spPr bwMode="auto">
              <a:xfrm>
                <a:off x="3133" y="890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r>
                  <a:rPr kumimoji="1" lang="en-US" altLang="zh-CN" sz="24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CC00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6" name="Text Box 79"/>
              <p:cNvSpPr txBox="1">
                <a:spLocks noChangeArrowheads="1"/>
              </p:cNvSpPr>
              <p:nvPr/>
            </p:nvSpPr>
            <p:spPr bwMode="auto">
              <a:xfrm>
                <a:off x="3168" y="2969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7" name="Freeform 80"/>
              <p:cNvSpPr>
                <a:spLocks/>
              </p:cNvSpPr>
              <p:nvPr/>
            </p:nvSpPr>
            <p:spPr bwMode="auto">
              <a:xfrm>
                <a:off x="4368" y="336"/>
                <a:ext cx="912" cy="3648"/>
              </a:xfrm>
              <a:custGeom>
                <a:avLst/>
                <a:gdLst>
                  <a:gd name="T0" fmla="*/ 96 w 912"/>
                  <a:gd name="T1" fmla="*/ 0 h 3648"/>
                  <a:gd name="T2" fmla="*/ 0 w 912"/>
                  <a:gd name="T3" fmla="*/ 0 h 3648"/>
                  <a:gd name="T4" fmla="*/ 0 w 912"/>
                  <a:gd name="T5" fmla="*/ 1056 h 3648"/>
                  <a:gd name="T6" fmla="*/ 912 w 912"/>
                  <a:gd name="T7" fmla="*/ 1056 h 3648"/>
                  <a:gd name="T8" fmla="*/ 912 w 912"/>
                  <a:gd name="T9" fmla="*/ 3024 h 3648"/>
                  <a:gd name="T10" fmla="*/ 912 w 912"/>
                  <a:gd name="T11" fmla="*/ 3120 h 3648"/>
                  <a:gd name="T12" fmla="*/ 240 w 912"/>
                  <a:gd name="T13" fmla="*/ 3120 h 3648"/>
                  <a:gd name="T14" fmla="*/ 240 w 912"/>
                  <a:gd name="T15" fmla="*/ 3648 h 364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912"/>
                  <a:gd name="T25" fmla="*/ 0 h 3648"/>
                  <a:gd name="T26" fmla="*/ 912 w 912"/>
                  <a:gd name="T27" fmla="*/ 3648 h 3648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912" h="3648">
                    <a:moveTo>
                      <a:pt x="96" y="0"/>
                    </a:moveTo>
                    <a:lnTo>
                      <a:pt x="0" y="0"/>
                    </a:lnTo>
                    <a:lnTo>
                      <a:pt x="0" y="1056"/>
                    </a:lnTo>
                    <a:lnTo>
                      <a:pt x="912" y="1056"/>
                    </a:lnTo>
                    <a:lnTo>
                      <a:pt x="912" y="3024"/>
                    </a:lnTo>
                    <a:lnTo>
                      <a:pt x="912" y="3120"/>
                    </a:lnTo>
                    <a:lnTo>
                      <a:pt x="240" y="3120"/>
                    </a:lnTo>
                    <a:lnTo>
                      <a:pt x="240" y="3648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0" name="Rectangle 81"/>
            <p:cNvSpPr>
              <a:spLocks noChangeArrowheads="1"/>
            </p:cNvSpPr>
            <p:nvPr/>
          </p:nvSpPr>
          <p:spPr bwMode="auto">
            <a:xfrm>
              <a:off x="5281" y="1878"/>
              <a:ext cx="337" cy="10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并联使用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68830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utoUpdateAnimBg="0"/>
      <p:bldP spid="96" grpId="0" autoUpdateAnimBg="0"/>
      <p:bldP spid="9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949391" y="1816611"/>
            <a:ext cx="6737409" cy="176971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分立元件门电路</a:t>
            </a:r>
            <a:endParaRPr kumimoji="1" lang="en-US" altLang="zh-CN" sz="3200" b="1" dirty="0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spcBef>
                <a:spcPts val="600"/>
              </a:spcBef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由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离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晶体管、 电阻等元件通过导线或印刷电路连接而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成。体积大，工作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不可靠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。需要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不同电源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。各种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门的输入、输出电平不匹配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400" b="1" dirty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69955" y="2122436"/>
            <a:ext cx="1779436" cy="2413938"/>
            <a:chOff x="169955" y="2122436"/>
            <a:chExt cx="1779436" cy="2413938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169955" y="2915652"/>
              <a:ext cx="1480383" cy="1077218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zh-CN" altLang="en-US" sz="32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门电路</a:t>
              </a:r>
              <a:endParaRPr kumimoji="1" lang="en-US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/>
              <a:r>
                <a:rPr kumimoji="1" lang="zh-CN" altLang="en-US" sz="3200" b="1" dirty="0" smtClean="0">
                  <a:latin typeface="黑体" panose="02010609060101010101" pitchFamily="49" charset="-122"/>
                  <a:ea typeface="黑体" panose="02010609060101010101" pitchFamily="49" charset="-122"/>
                </a:rPr>
                <a:t>分类</a:t>
              </a:r>
              <a:endPara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" name="AutoShape 4"/>
            <p:cNvSpPr>
              <a:spLocks/>
            </p:cNvSpPr>
            <p:nvPr/>
          </p:nvSpPr>
          <p:spPr bwMode="auto">
            <a:xfrm>
              <a:off x="1643498" y="2122436"/>
              <a:ext cx="305893" cy="2413938"/>
            </a:xfrm>
            <a:prstGeom prst="leftBrace">
              <a:avLst>
                <a:gd name="adj1" fmla="val 38226"/>
                <a:gd name="adj2" fmla="val 51667"/>
              </a:avLst>
            </a:prstGeom>
            <a:noFill/>
            <a:ln w="57150">
              <a:solidFill>
                <a:srgbClr val="00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1962180" y="4215220"/>
            <a:ext cx="6724620" cy="1991314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集成门电路</a:t>
            </a:r>
            <a:endParaRPr kumimoji="1" lang="en-US" altLang="zh-CN" sz="3200" b="1" dirty="0" smtClean="0">
              <a:solidFill>
                <a:srgbClr val="003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在一块半导体基片上制作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出构成完整逻辑电路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所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需的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全部元件和连线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。具有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体积小、可靠性高、速度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快而且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价格便宜</a:t>
            </a:r>
            <a:r>
              <a:rPr kumimoji="1"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的优点。</a:t>
            </a:r>
            <a:endParaRPr kumimoji="1"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283947" y="756918"/>
            <a:ext cx="8518239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门电路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是实现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运算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电子电路，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与基本</a:t>
            </a:r>
            <a:r>
              <a:rPr kumimoji="1"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逻辑关系相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对应。</a:t>
            </a:r>
            <a:endParaRPr kumimoji="1" lang="zh-CN" altLang="en-US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947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4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集电极开路门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30" name="Text Box 17"/>
          <p:cNvSpPr txBox="1">
            <a:spLocks noChangeArrowheads="1"/>
          </p:cNvSpPr>
          <p:nvPr/>
        </p:nvSpPr>
        <p:spPr bwMode="auto">
          <a:xfrm>
            <a:off x="68676" y="611250"/>
            <a:ext cx="6600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集电极开路与非门工作原理</a:t>
            </a:r>
          </a:p>
        </p:txBody>
      </p:sp>
      <p:sp>
        <p:nvSpPr>
          <p:cNvPr id="232" name="Text Box 19"/>
          <p:cNvSpPr txBox="1">
            <a:spLocks noChangeArrowheads="1"/>
          </p:cNvSpPr>
          <p:nvPr/>
        </p:nvSpPr>
        <p:spPr bwMode="auto">
          <a:xfrm>
            <a:off x="139551" y="1394429"/>
            <a:ext cx="2255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单个门使用</a:t>
            </a:r>
          </a:p>
        </p:txBody>
      </p:sp>
      <p:grpSp>
        <p:nvGrpSpPr>
          <p:cNvPr id="233" name="Group 20"/>
          <p:cNvGrpSpPr>
            <a:grpSpLocks/>
          </p:cNvGrpSpPr>
          <p:nvPr/>
        </p:nvGrpSpPr>
        <p:grpSpPr bwMode="auto">
          <a:xfrm>
            <a:off x="4450970" y="1439269"/>
            <a:ext cx="4608512" cy="3733800"/>
            <a:chOff x="2713" y="528"/>
            <a:chExt cx="2903" cy="2352"/>
          </a:xfrm>
        </p:grpSpPr>
        <p:sp>
          <p:nvSpPr>
            <p:cNvPr id="234" name="Line 21"/>
            <p:cNvSpPr>
              <a:spLocks noChangeShapeType="1"/>
            </p:cNvSpPr>
            <p:nvPr/>
          </p:nvSpPr>
          <p:spPr bwMode="auto">
            <a:xfrm>
              <a:off x="4806" y="2160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35" name="Text Box 22"/>
            <p:cNvSpPr txBox="1">
              <a:spLocks noChangeArrowheads="1"/>
            </p:cNvSpPr>
            <p:nvPr/>
          </p:nvSpPr>
          <p:spPr bwMode="auto">
            <a:xfrm>
              <a:off x="4752" y="1824"/>
              <a:ext cx="3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" name="Line 23"/>
            <p:cNvSpPr>
              <a:spLocks noChangeShapeType="1"/>
            </p:cNvSpPr>
            <p:nvPr/>
          </p:nvSpPr>
          <p:spPr bwMode="auto">
            <a:xfrm>
              <a:off x="4656" y="1872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37" name="Line 24"/>
            <p:cNvSpPr>
              <a:spLocks noChangeShapeType="1"/>
            </p:cNvSpPr>
            <p:nvPr/>
          </p:nvSpPr>
          <p:spPr bwMode="auto">
            <a:xfrm flipV="1">
              <a:off x="4656" y="1872"/>
              <a:ext cx="144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38" name="Line 25"/>
            <p:cNvSpPr>
              <a:spLocks noChangeShapeType="1"/>
            </p:cNvSpPr>
            <p:nvPr/>
          </p:nvSpPr>
          <p:spPr bwMode="auto">
            <a:xfrm>
              <a:off x="4656" y="2064"/>
              <a:ext cx="144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39" name="Text Box 26"/>
            <p:cNvSpPr txBox="1">
              <a:spLocks noChangeArrowheads="1"/>
            </p:cNvSpPr>
            <p:nvPr/>
          </p:nvSpPr>
          <p:spPr bwMode="auto">
            <a:xfrm>
              <a:off x="2713" y="1578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40" name="Text Box 27"/>
            <p:cNvSpPr txBox="1">
              <a:spLocks noChangeArrowheads="1"/>
            </p:cNvSpPr>
            <p:nvPr/>
          </p:nvSpPr>
          <p:spPr bwMode="auto">
            <a:xfrm>
              <a:off x="2723" y="1872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41" name="Text Box 28"/>
            <p:cNvSpPr txBox="1">
              <a:spLocks noChangeArrowheads="1"/>
            </p:cNvSpPr>
            <p:nvPr/>
          </p:nvSpPr>
          <p:spPr bwMode="auto">
            <a:xfrm>
              <a:off x="5136" y="528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2" name="Line 29"/>
            <p:cNvSpPr>
              <a:spLocks noChangeShapeType="1"/>
            </p:cNvSpPr>
            <p:nvPr/>
          </p:nvSpPr>
          <p:spPr bwMode="auto">
            <a:xfrm>
              <a:off x="4320" y="2016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43" name="Line 30"/>
            <p:cNvSpPr>
              <a:spLocks noChangeShapeType="1"/>
            </p:cNvSpPr>
            <p:nvPr/>
          </p:nvSpPr>
          <p:spPr bwMode="auto">
            <a:xfrm>
              <a:off x="4128" y="1632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44" name="Line 31"/>
            <p:cNvSpPr>
              <a:spLocks noChangeShapeType="1"/>
            </p:cNvSpPr>
            <p:nvPr/>
          </p:nvSpPr>
          <p:spPr bwMode="auto">
            <a:xfrm flipV="1">
              <a:off x="4128" y="1632"/>
              <a:ext cx="192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45" name="Line 32"/>
            <p:cNvSpPr>
              <a:spLocks noChangeShapeType="1"/>
            </p:cNvSpPr>
            <p:nvPr/>
          </p:nvSpPr>
          <p:spPr bwMode="auto">
            <a:xfrm>
              <a:off x="4128" y="1824"/>
              <a:ext cx="192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46" name="Line 33"/>
            <p:cNvSpPr>
              <a:spLocks noChangeShapeType="1"/>
            </p:cNvSpPr>
            <p:nvPr/>
          </p:nvSpPr>
          <p:spPr bwMode="auto">
            <a:xfrm>
              <a:off x="4320" y="1920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47" name="Line 34"/>
            <p:cNvSpPr>
              <a:spLocks noChangeShapeType="1"/>
            </p:cNvSpPr>
            <p:nvPr/>
          </p:nvSpPr>
          <p:spPr bwMode="auto">
            <a:xfrm flipH="1" flipV="1">
              <a:off x="4320" y="1392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48" name="Rectangle 35"/>
            <p:cNvSpPr>
              <a:spLocks noChangeArrowheads="1"/>
            </p:cNvSpPr>
            <p:nvPr/>
          </p:nvSpPr>
          <p:spPr bwMode="auto">
            <a:xfrm>
              <a:off x="4272" y="1104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9" name="Line 36"/>
            <p:cNvSpPr>
              <a:spLocks noChangeShapeType="1"/>
            </p:cNvSpPr>
            <p:nvPr/>
          </p:nvSpPr>
          <p:spPr bwMode="auto">
            <a:xfrm rot="5400000">
              <a:off x="3623" y="1417"/>
              <a:ext cx="0" cy="3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50" name="Line 37"/>
            <p:cNvSpPr>
              <a:spLocks noChangeShapeType="1"/>
            </p:cNvSpPr>
            <p:nvPr/>
          </p:nvSpPr>
          <p:spPr bwMode="auto">
            <a:xfrm rot="5400000" flipV="1">
              <a:off x="3648" y="1632"/>
              <a:ext cx="192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51" name="Line 38"/>
            <p:cNvSpPr>
              <a:spLocks noChangeShapeType="1"/>
            </p:cNvSpPr>
            <p:nvPr/>
          </p:nvSpPr>
          <p:spPr bwMode="auto">
            <a:xfrm rot="5400000">
              <a:off x="3468" y="1620"/>
              <a:ext cx="215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52" name="Line 39"/>
            <p:cNvSpPr>
              <a:spLocks noChangeShapeType="1"/>
            </p:cNvSpPr>
            <p:nvPr/>
          </p:nvSpPr>
          <p:spPr bwMode="auto">
            <a:xfrm rot="5400000">
              <a:off x="3192" y="1572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53" name="Line 40"/>
            <p:cNvSpPr>
              <a:spLocks noChangeShapeType="1"/>
            </p:cNvSpPr>
            <p:nvPr/>
          </p:nvSpPr>
          <p:spPr bwMode="auto">
            <a:xfrm rot="16200000" flipH="1">
              <a:off x="3564" y="1488"/>
              <a:ext cx="19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54" name="Line 41"/>
            <p:cNvSpPr>
              <a:spLocks noChangeShapeType="1"/>
            </p:cNvSpPr>
            <p:nvPr/>
          </p:nvSpPr>
          <p:spPr bwMode="auto">
            <a:xfrm rot="5400000" flipV="1">
              <a:off x="3960" y="1608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255" name="Group 42"/>
            <p:cNvGrpSpPr>
              <a:grpSpLocks/>
            </p:cNvGrpSpPr>
            <p:nvPr/>
          </p:nvGrpSpPr>
          <p:grpSpPr bwMode="auto">
            <a:xfrm>
              <a:off x="4704" y="2448"/>
              <a:ext cx="208" cy="288"/>
              <a:chOff x="2304" y="336"/>
              <a:chExt cx="195" cy="240"/>
            </a:xfrm>
          </p:grpSpPr>
          <p:sp>
            <p:nvSpPr>
              <p:cNvPr id="275" name="Line 43"/>
              <p:cNvSpPr>
                <a:spLocks noChangeShapeType="1"/>
              </p:cNvSpPr>
              <p:nvPr/>
            </p:nvSpPr>
            <p:spPr bwMode="auto">
              <a:xfrm>
                <a:off x="2304" y="576"/>
                <a:ext cx="19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6" name="Line 44"/>
              <p:cNvSpPr>
                <a:spLocks noChangeShapeType="1"/>
              </p:cNvSpPr>
              <p:nvPr/>
            </p:nvSpPr>
            <p:spPr bwMode="auto">
              <a:xfrm flipV="1">
                <a:off x="2400" y="3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56" name="Freeform 45"/>
            <p:cNvSpPr>
              <a:spLocks/>
            </p:cNvSpPr>
            <p:nvPr/>
          </p:nvSpPr>
          <p:spPr bwMode="auto">
            <a:xfrm>
              <a:off x="3658" y="672"/>
              <a:ext cx="1574" cy="624"/>
            </a:xfrm>
            <a:custGeom>
              <a:avLst/>
              <a:gdLst>
                <a:gd name="T0" fmla="*/ 0 w 1728"/>
                <a:gd name="T1" fmla="*/ 912 h 912"/>
                <a:gd name="T2" fmla="*/ 0 w 1728"/>
                <a:gd name="T3" fmla="*/ 0 h 912"/>
                <a:gd name="T4" fmla="*/ 1728 w 1728"/>
                <a:gd name="T5" fmla="*/ 0 h 912"/>
                <a:gd name="T6" fmla="*/ 0 60000 65536"/>
                <a:gd name="T7" fmla="*/ 0 60000 65536"/>
                <a:gd name="T8" fmla="*/ 0 60000 65536"/>
                <a:gd name="T9" fmla="*/ 0 w 1728"/>
                <a:gd name="T10" fmla="*/ 0 h 912"/>
                <a:gd name="T11" fmla="*/ 1728 w 172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912">
                  <a:moveTo>
                    <a:pt x="0" y="912"/>
                  </a:moveTo>
                  <a:lnTo>
                    <a:pt x="0" y="0"/>
                  </a:lnTo>
                  <a:lnTo>
                    <a:pt x="172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7" name="Line 46"/>
            <p:cNvSpPr>
              <a:spLocks noChangeShapeType="1"/>
            </p:cNvSpPr>
            <p:nvPr/>
          </p:nvSpPr>
          <p:spPr bwMode="auto">
            <a:xfrm flipH="1">
              <a:off x="4320" y="2400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58" name="Line 47"/>
            <p:cNvSpPr>
              <a:spLocks noChangeShapeType="1"/>
            </p:cNvSpPr>
            <p:nvPr/>
          </p:nvSpPr>
          <p:spPr bwMode="auto">
            <a:xfrm flipV="1">
              <a:off x="4320" y="672"/>
              <a:ext cx="0" cy="4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59" name="Line 48"/>
            <p:cNvSpPr>
              <a:spLocks noChangeShapeType="1"/>
            </p:cNvSpPr>
            <p:nvPr/>
          </p:nvSpPr>
          <p:spPr bwMode="auto">
            <a:xfrm>
              <a:off x="4800" y="1872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60" name="Text Box 49"/>
            <p:cNvSpPr txBox="1">
              <a:spLocks noChangeArrowheads="1"/>
            </p:cNvSpPr>
            <p:nvPr/>
          </p:nvSpPr>
          <p:spPr bwMode="auto">
            <a:xfrm>
              <a:off x="3312" y="105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1" name="Rectangle 50"/>
            <p:cNvSpPr>
              <a:spLocks noChangeArrowheads="1"/>
            </p:cNvSpPr>
            <p:nvPr/>
          </p:nvSpPr>
          <p:spPr bwMode="auto">
            <a:xfrm>
              <a:off x="3610" y="1104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2" name="Text Box 51"/>
            <p:cNvSpPr txBox="1">
              <a:spLocks noChangeArrowheads="1"/>
            </p:cNvSpPr>
            <p:nvPr/>
          </p:nvSpPr>
          <p:spPr bwMode="auto">
            <a:xfrm>
              <a:off x="3984" y="105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3" name="Text Box 52"/>
            <p:cNvSpPr txBox="1">
              <a:spLocks noChangeArrowheads="1"/>
            </p:cNvSpPr>
            <p:nvPr/>
          </p:nvSpPr>
          <p:spPr bwMode="auto">
            <a:xfrm>
              <a:off x="3980" y="2103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4" name="Rectangle 53"/>
            <p:cNvSpPr>
              <a:spLocks noChangeArrowheads="1"/>
            </p:cNvSpPr>
            <p:nvPr/>
          </p:nvSpPr>
          <p:spPr bwMode="auto">
            <a:xfrm>
              <a:off x="4272" y="2112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5" name="Oval 54"/>
            <p:cNvSpPr>
              <a:spLocks noChangeArrowheads="1"/>
            </p:cNvSpPr>
            <p:nvPr/>
          </p:nvSpPr>
          <p:spPr bwMode="auto">
            <a:xfrm>
              <a:off x="4290" y="64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" name="Oval 55"/>
            <p:cNvSpPr>
              <a:spLocks noChangeArrowheads="1"/>
            </p:cNvSpPr>
            <p:nvPr/>
          </p:nvSpPr>
          <p:spPr bwMode="auto">
            <a:xfrm>
              <a:off x="4290" y="198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7" name="Oval 56"/>
            <p:cNvSpPr>
              <a:spLocks noChangeArrowheads="1"/>
            </p:cNvSpPr>
            <p:nvPr/>
          </p:nvSpPr>
          <p:spPr bwMode="auto">
            <a:xfrm>
              <a:off x="4782" y="256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8" name="Text Box 57"/>
            <p:cNvSpPr txBox="1">
              <a:spLocks noChangeArrowheads="1"/>
            </p:cNvSpPr>
            <p:nvPr/>
          </p:nvSpPr>
          <p:spPr bwMode="auto">
            <a:xfrm>
              <a:off x="5280" y="1728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69" name="Text Box 58"/>
            <p:cNvSpPr txBox="1">
              <a:spLocks noChangeArrowheads="1"/>
            </p:cNvSpPr>
            <p:nvPr/>
          </p:nvSpPr>
          <p:spPr bwMode="auto">
            <a:xfrm>
              <a:off x="3533" y="1737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0" name="Text Box 59"/>
            <p:cNvSpPr txBox="1">
              <a:spLocks noChangeArrowheads="1"/>
            </p:cNvSpPr>
            <p:nvPr/>
          </p:nvSpPr>
          <p:spPr bwMode="auto">
            <a:xfrm>
              <a:off x="4272" y="1584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1" name="Line 60"/>
            <p:cNvSpPr>
              <a:spLocks noChangeShapeType="1"/>
            </p:cNvSpPr>
            <p:nvPr/>
          </p:nvSpPr>
          <p:spPr bwMode="auto">
            <a:xfrm rot="5400000">
              <a:off x="3367" y="1625"/>
              <a:ext cx="216" cy="13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72" name="Freeform 61"/>
            <p:cNvSpPr>
              <a:spLocks/>
            </p:cNvSpPr>
            <p:nvPr/>
          </p:nvSpPr>
          <p:spPr bwMode="auto">
            <a:xfrm>
              <a:off x="2976" y="1782"/>
              <a:ext cx="528" cy="240"/>
            </a:xfrm>
            <a:custGeom>
              <a:avLst/>
              <a:gdLst>
                <a:gd name="T0" fmla="*/ 624 w 624"/>
                <a:gd name="T1" fmla="*/ 0 h 96"/>
                <a:gd name="T2" fmla="*/ 624 w 624"/>
                <a:gd name="T3" fmla="*/ 96 h 96"/>
                <a:gd name="T4" fmla="*/ 0 w 624"/>
                <a:gd name="T5" fmla="*/ 96 h 96"/>
                <a:gd name="T6" fmla="*/ 0 60000 65536"/>
                <a:gd name="T7" fmla="*/ 0 60000 65536"/>
                <a:gd name="T8" fmla="*/ 0 60000 65536"/>
                <a:gd name="T9" fmla="*/ 0 w 624"/>
                <a:gd name="T10" fmla="*/ 0 h 96"/>
                <a:gd name="T11" fmla="*/ 624 w 62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96">
                  <a:moveTo>
                    <a:pt x="624" y="0"/>
                  </a:moveTo>
                  <a:lnTo>
                    <a:pt x="624" y="96"/>
                  </a:lnTo>
                  <a:lnTo>
                    <a:pt x="0" y="9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3" name="Line 62"/>
            <p:cNvSpPr>
              <a:spLocks noChangeShapeType="1"/>
            </p:cNvSpPr>
            <p:nvPr/>
          </p:nvSpPr>
          <p:spPr bwMode="auto">
            <a:xfrm flipV="1">
              <a:off x="4320" y="2592"/>
              <a:ext cx="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74" name="Rectangle 63"/>
            <p:cNvSpPr>
              <a:spLocks noChangeArrowheads="1"/>
            </p:cNvSpPr>
            <p:nvPr/>
          </p:nvSpPr>
          <p:spPr bwMode="auto">
            <a:xfrm>
              <a:off x="3168" y="576"/>
              <a:ext cx="1920" cy="230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7" name="Text Box 64"/>
          <p:cNvSpPr txBox="1">
            <a:spLocks noChangeArrowheads="1"/>
          </p:cNvSpPr>
          <p:nvPr/>
        </p:nvSpPr>
        <p:spPr bwMode="auto">
          <a:xfrm>
            <a:off x="139551" y="2206359"/>
            <a:ext cx="390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使用时需外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接上拉电阻</a:t>
            </a: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1" i="0" u="none" strike="noStrike" kern="0" cap="none" spc="0" normalizeH="0" baseline="-2500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8" name="Group 65"/>
          <p:cNvGrpSpPr>
            <a:grpSpLocks/>
          </p:cNvGrpSpPr>
          <p:nvPr/>
        </p:nvGrpSpPr>
        <p:grpSpPr bwMode="auto">
          <a:xfrm>
            <a:off x="8221282" y="1896469"/>
            <a:ext cx="1066800" cy="1682750"/>
            <a:chOff x="5088" y="816"/>
            <a:chExt cx="672" cy="1060"/>
          </a:xfrm>
        </p:grpSpPr>
        <p:sp>
          <p:nvSpPr>
            <p:cNvPr id="279" name="Line 66"/>
            <p:cNvSpPr>
              <a:spLocks noChangeShapeType="1"/>
            </p:cNvSpPr>
            <p:nvPr/>
          </p:nvSpPr>
          <p:spPr bwMode="auto">
            <a:xfrm>
              <a:off x="5184" y="868"/>
              <a:ext cx="0" cy="10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oval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0" name="Text Box 67"/>
            <p:cNvSpPr txBox="1">
              <a:spLocks noChangeArrowheads="1"/>
            </p:cNvSpPr>
            <p:nvPr/>
          </p:nvSpPr>
          <p:spPr bwMode="auto">
            <a:xfrm>
              <a:off x="5088" y="816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V'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1" name="Rectangle 68"/>
            <p:cNvSpPr>
              <a:spLocks noChangeArrowheads="1"/>
            </p:cNvSpPr>
            <p:nvPr/>
          </p:nvSpPr>
          <p:spPr bwMode="auto">
            <a:xfrm>
              <a:off x="5136" y="1219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2" name="Text Box 69"/>
            <p:cNvSpPr txBox="1">
              <a:spLocks noChangeArrowheads="1"/>
            </p:cNvSpPr>
            <p:nvPr/>
          </p:nvSpPr>
          <p:spPr bwMode="auto">
            <a:xfrm>
              <a:off x="5237" y="1219"/>
              <a:ext cx="3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3" name="Text Box 70"/>
          <p:cNvSpPr txBox="1">
            <a:spLocks noChangeArrowheads="1"/>
          </p:cNvSpPr>
          <p:nvPr/>
        </p:nvSpPr>
        <p:spPr bwMode="auto">
          <a:xfrm>
            <a:off x="130440" y="3242996"/>
            <a:ext cx="4121150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只要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有一个为低电平，则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T5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截止，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为高电平，且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OH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≈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V‘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CC</a:t>
            </a:r>
            <a:r>
              <a:rPr kumimoji="1" lang="zh-CN" altLang="en-US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en-US" altLang="zh-CN" sz="2400" b="1" i="0" u="none" strike="noStrike" kern="0" cap="none" spc="0" normalizeH="0" baseline="-2500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4" name="Text Box 71"/>
          <p:cNvSpPr txBox="1">
            <a:spLocks noChangeArrowheads="1"/>
          </p:cNvSpPr>
          <p:nvPr/>
        </p:nvSpPr>
        <p:spPr bwMode="auto">
          <a:xfrm>
            <a:off x="146465" y="5166211"/>
            <a:ext cx="4198938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均为高电平时，则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T5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导通，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为低电平。</a:t>
            </a:r>
          </a:p>
        </p:txBody>
      </p:sp>
      <p:grpSp>
        <p:nvGrpSpPr>
          <p:cNvPr id="285" name="Group 73"/>
          <p:cNvGrpSpPr>
            <a:grpSpLocks/>
          </p:cNvGrpSpPr>
          <p:nvPr/>
        </p:nvGrpSpPr>
        <p:grpSpPr bwMode="auto">
          <a:xfrm>
            <a:off x="6031325" y="5546149"/>
            <a:ext cx="1852613" cy="822325"/>
            <a:chOff x="3552" y="3216"/>
            <a:chExt cx="1167" cy="518"/>
          </a:xfrm>
        </p:grpSpPr>
        <p:grpSp>
          <p:nvGrpSpPr>
            <p:cNvPr id="286" name="Group 6"/>
            <p:cNvGrpSpPr>
              <a:grpSpLocks/>
            </p:cNvGrpSpPr>
            <p:nvPr/>
          </p:nvGrpSpPr>
          <p:grpSpPr bwMode="auto">
            <a:xfrm>
              <a:off x="3792" y="3398"/>
              <a:ext cx="192" cy="192"/>
              <a:chOff x="2304" y="1584"/>
              <a:chExt cx="192" cy="192"/>
            </a:xfrm>
          </p:grpSpPr>
          <p:sp>
            <p:nvSpPr>
              <p:cNvPr id="295" name="Line 7"/>
              <p:cNvSpPr>
                <a:spLocks noChangeShapeType="1"/>
              </p:cNvSpPr>
              <p:nvPr/>
            </p:nvSpPr>
            <p:spPr bwMode="auto">
              <a:xfrm>
                <a:off x="2304" y="1584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6" name="Line 8"/>
              <p:cNvSpPr>
                <a:spLocks noChangeShapeType="1"/>
              </p:cNvSpPr>
              <p:nvPr/>
            </p:nvSpPr>
            <p:spPr bwMode="auto">
              <a:xfrm>
                <a:off x="2304" y="1776"/>
                <a:ext cx="19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87" name="Line 9"/>
            <p:cNvSpPr>
              <a:spLocks noChangeShapeType="1"/>
            </p:cNvSpPr>
            <p:nvPr/>
          </p:nvSpPr>
          <p:spPr bwMode="auto">
            <a:xfrm>
              <a:off x="4272" y="3494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8" name="Text Box 10"/>
            <p:cNvSpPr txBox="1">
              <a:spLocks noChangeArrowheads="1"/>
            </p:cNvSpPr>
            <p:nvPr/>
          </p:nvSpPr>
          <p:spPr bwMode="auto">
            <a:xfrm>
              <a:off x="3552" y="3216"/>
              <a:ext cx="25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89" name="Text Box 11"/>
            <p:cNvSpPr txBox="1">
              <a:spLocks noChangeArrowheads="1"/>
            </p:cNvSpPr>
            <p:nvPr/>
          </p:nvSpPr>
          <p:spPr bwMode="auto">
            <a:xfrm>
              <a:off x="4464" y="335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grpSp>
          <p:nvGrpSpPr>
            <p:cNvPr id="290" name="Group 13"/>
            <p:cNvGrpSpPr>
              <a:grpSpLocks/>
            </p:cNvGrpSpPr>
            <p:nvPr/>
          </p:nvGrpSpPr>
          <p:grpSpPr bwMode="auto">
            <a:xfrm>
              <a:off x="4068" y="3422"/>
              <a:ext cx="150" cy="144"/>
              <a:chOff x="3144" y="2880"/>
              <a:chExt cx="150" cy="144"/>
            </a:xfrm>
          </p:grpSpPr>
          <p:sp>
            <p:nvSpPr>
              <p:cNvPr id="293" name="AutoShape 14"/>
              <p:cNvSpPr>
                <a:spLocks noChangeArrowheads="1"/>
              </p:cNvSpPr>
              <p:nvPr/>
            </p:nvSpPr>
            <p:spPr bwMode="auto">
              <a:xfrm>
                <a:off x="3171" y="2880"/>
                <a:ext cx="96" cy="144"/>
              </a:xfrm>
              <a:prstGeom prst="diamond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4" name="Line 15"/>
              <p:cNvSpPr>
                <a:spLocks noChangeShapeType="1"/>
              </p:cNvSpPr>
              <p:nvPr/>
            </p:nvSpPr>
            <p:spPr bwMode="auto">
              <a:xfrm>
                <a:off x="3144" y="3024"/>
                <a:ext cx="15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91" name="Oval 16"/>
            <p:cNvSpPr>
              <a:spLocks noChangeArrowheads="1"/>
            </p:cNvSpPr>
            <p:nvPr/>
          </p:nvSpPr>
          <p:spPr bwMode="auto">
            <a:xfrm>
              <a:off x="4284" y="3471"/>
              <a:ext cx="48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2" name="AutoShape 72"/>
            <p:cNvSpPr>
              <a:spLocks noChangeArrowheads="1"/>
            </p:cNvSpPr>
            <p:nvPr/>
          </p:nvSpPr>
          <p:spPr bwMode="auto">
            <a:xfrm>
              <a:off x="3991" y="3271"/>
              <a:ext cx="294" cy="435"/>
            </a:xfrm>
            <a:prstGeom prst="flowChartDelay">
              <a:avLst/>
            </a:prstGeom>
            <a:noFill/>
            <a:ln w="190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98760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utoUpdateAnimBg="0"/>
      <p:bldP spid="277" grpId="0" autoUpdateAnimBg="0"/>
      <p:bldP spid="283" grpId="0" autoUpdateAnimBg="0"/>
      <p:bldP spid="284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集电极开路门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30" name="Text Box 17"/>
          <p:cNvSpPr txBox="1">
            <a:spLocks noChangeArrowheads="1"/>
          </p:cNvSpPr>
          <p:nvPr/>
        </p:nvSpPr>
        <p:spPr bwMode="auto">
          <a:xfrm>
            <a:off x="52387" y="674698"/>
            <a:ext cx="6600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集电极开路与非门工作原理</a:t>
            </a:r>
          </a:p>
        </p:txBody>
      </p:sp>
      <p:sp>
        <p:nvSpPr>
          <p:cNvPr id="232" name="Text Box 19"/>
          <p:cNvSpPr txBox="1">
            <a:spLocks noChangeArrowheads="1"/>
          </p:cNvSpPr>
          <p:nvPr/>
        </p:nvSpPr>
        <p:spPr bwMode="auto">
          <a:xfrm>
            <a:off x="119234" y="1313257"/>
            <a:ext cx="37326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输出端并联使用（线与）</a:t>
            </a:r>
          </a:p>
        </p:txBody>
      </p:sp>
      <p:sp>
        <p:nvSpPr>
          <p:cNvPr id="212" name="Text Box 38"/>
          <p:cNvSpPr txBox="1">
            <a:spLocks noChangeArrowheads="1"/>
          </p:cNvSpPr>
          <p:nvPr/>
        </p:nvSpPr>
        <p:spPr bwMode="auto">
          <a:xfrm>
            <a:off x="297993" y="2133399"/>
            <a:ext cx="327137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两个门共用一个上拉电阻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3" name="Group 39"/>
          <p:cNvGrpSpPr>
            <a:grpSpLocks/>
          </p:cNvGrpSpPr>
          <p:nvPr/>
        </p:nvGrpSpPr>
        <p:grpSpPr bwMode="auto">
          <a:xfrm>
            <a:off x="3957637" y="1346043"/>
            <a:ext cx="5292726" cy="5336366"/>
            <a:chOff x="2256" y="192"/>
            <a:chExt cx="3552" cy="3792"/>
          </a:xfrm>
        </p:grpSpPr>
        <p:grpSp>
          <p:nvGrpSpPr>
            <p:cNvPr id="214" name="Group 40"/>
            <p:cNvGrpSpPr>
              <a:grpSpLocks/>
            </p:cNvGrpSpPr>
            <p:nvPr/>
          </p:nvGrpSpPr>
          <p:grpSpPr bwMode="auto">
            <a:xfrm>
              <a:off x="4751" y="384"/>
              <a:ext cx="1057" cy="2856"/>
              <a:chOff x="2831" y="672"/>
              <a:chExt cx="1057" cy="2856"/>
            </a:xfrm>
          </p:grpSpPr>
          <p:sp>
            <p:nvSpPr>
              <p:cNvPr id="371" name="Line 41"/>
              <p:cNvSpPr>
                <a:spLocks noChangeShapeType="1"/>
              </p:cNvSpPr>
              <p:nvPr/>
            </p:nvSpPr>
            <p:spPr bwMode="auto">
              <a:xfrm>
                <a:off x="3228" y="2400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2" name="Text Box 42"/>
              <p:cNvSpPr txBox="1">
                <a:spLocks noChangeArrowheads="1"/>
              </p:cNvSpPr>
              <p:nvPr/>
            </p:nvSpPr>
            <p:spPr bwMode="auto">
              <a:xfrm>
                <a:off x="3072" y="672"/>
                <a:ext cx="8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V'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CC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3" name="Text Box 43"/>
              <p:cNvSpPr txBox="1">
                <a:spLocks noChangeArrowheads="1"/>
              </p:cNvSpPr>
              <p:nvPr/>
            </p:nvSpPr>
            <p:spPr bwMode="auto">
              <a:xfrm>
                <a:off x="3477" y="2242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374" name="Text Box 44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32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1" u="none" strike="noStrike" kern="0" cap="none" spc="0" normalizeH="0" baseline="-2500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5" name="Freeform 45"/>
              <p:cNvSpPr>
                <a:spLocks/>
              </p:cNvSpPr>
              <p:nvPr/>
            </p:nvSpPr>
            <p:spPr bwMode="auto">
              <a:xfrm>
                <a:off x="2831" y="1704"/>
                <a:ext cx="384" cy="1824"/>
              </a:xfrm>
              <a:custGeom>
                <a:avLst/>
                <a:gdLst>
                  <a:gd name="T0" fmla="*/ 12 w 384"/>
                  <a:gd name="T1" fmla="*/ 0 h 1824"/>
                  <a:gd name="T2" fmla="*/ 384 w 384"/>
                  <a:gd name="T3" fmla="*/ 0 h 1824"/>
                  <a:gd name="T4" fmla="*/ 384 w 384"/>
                  <a:gd name="T5" fmla="*/ 1824 h 1824"/>
                  <a:gd name="T6" fmla="*/ 0 w 384"/>
                  <a:gd name="T7" fmla="*/ 1824 h 18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824"/>
                  <a:gd name="T14" fmla="*/ 384 w 384"/>
                  <a:gd name="T15" fmla="*/ 1824 h 18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824">
                    <a:moveTo>
                      <a:pt x="12" y="0"/>
                    </a:moveTo>
                    <a:lnTo>
                      <a:pt x="384" y="0"/>
                    </a:lnTo>
                    <a:lnTo>
                      <a:pt x="384" y="1824"/>
                    </a:lnTo>
                    <a:lnTo>
                      <a:pt x="0" y="1824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6" name="Line 46"/>
              <p:cNvSpPr>
                <a:spLocks noChangeShapeType="1"/>
              </p:cNvSpPr>
              <p:nvPr/>
            </p:nvSpPr>
            <p:spPr bwMode="auto">
              <a:xfrm flipV="1">
                <a:off x="3215" y="816"/>
                <a:ext cx="0" cy="91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7" name="Oval 47"/>
              <p:cNvSpPr>
                <a:spLocks noChangeArrowheads="1"/>
              </p:cNvSpPr>
              <p:nvPr/>
            </p:nvSpPr>
            <p:spPr bwMode="auto">
              <a:xfrm>
                <a:off x="3189" y="168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8" name="Rectangle 48"/>
              <p:cNvSpPr>
                <a:spLocks noChangeArrowheads="1"/>
              </p:cNvSpPr>
              <p:nvPr/>
            </p:nvSpPr>
            <p:spPr bwMode="auto">
              <a:xfrm>
                <a:off x="3168" y="1198"/>
                <a:ext cx="96" cy="29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79" name="Oval 49"/>
              <p:cNvSpPr>
                <a:spLocks noChangeArrowheads="1"/>
              </p:cNvSpPr>
              <p:nvPr/>
            </p:nvSpPr>
            <p:spPr bwMode="auto">
              <a:xfrm>
                <a:off x="3191" y="237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5" name="Text Box 50"/>
            <p:cNvSpPr txBox="1">
              <a:spLocks noChangeArrowheads="1"/>
            </p:cNvSpPr>
            <p:nvPr/>
          </p:nvSpPr>
          <p:spPr bwMode="auto">
            <a:xfrm>
              <a:off x="4147" y="33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6" name="Line 51"/>
            <p:cNvSpPr>
              <a:spLocks noChangeShapeType="1"/>
            </p:cNvSpPr>
            <p:nvPr/>
          </p:nvSpPr>
          <p:spPr bwMode="auto">
            <a:xfrm>
              <a:off x="4064" y="1395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7" name="Line 52"/>
            <p:cNvSpPr>
              <a:spLocks noChangeShapeType="1"/>
            </p:cNvSpPr>
            <p:nvPr/>
          </p:nvSpPr>
          <p:spPr bwMode="auto">
            <a:xfrm flipV="1">
              <a:off x="4064" y="1419"/>
              <a:ext cx="144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8" name="Line 53"/>
            <p:cNvSpPr>
              <a:spLocks noChangeShapeType="1"/>
            </p:cNvSpPr>
            <p:nvPr/>
          </p:nvSpPr>
          <p:spPr bwMode="auto">
            <a:xfrm>
              <a:off x="4064" y="1515"/>
              <a:ext cx="168" cy="1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9" name="Line 54"/>
            <p:cNvSpPr>
              <a:spLocks noChangeShapeType="1"/>
            </p:cNvSpPr>
            <p:nvPr/>
          </p:nvSpPr>
          <p:spPr bwMode="auto">
            <a:xfrm>
              <a:off x="4207" y="1624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20" name="Line 55"/>
            <p:cNvSpPr>
              <a:spLocks noChangeShapeType="1"/>
            </p:cNvSpPr>
            <p:nvPr/>
          </p:nvSpPr>
          <p:spPr bwMode="auto">
            <a:xfrm>
              <a:off x="3728" y="1527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221" name="Group 56"/>
            <p:cNvGrpSpPr>
              <a:grpSpLocks/>
            </p:cNvGrpSpPr>
            <p:nvPr/>
          </p:nvGrpSpPr>
          <p:grpSpPr bwMode="auto">
            <a:xfrm>
              <a:off x="3247" y="810"/>
              <a:ext cx="504" cy="871"/>
              <a:chOff x="3276" y="1818"/>
              <a:chExt cx="504" cy="871"/>
            </a:xfrm>
          </p:grpSpPr>
          <p:sp>
            <p:nvSpPr>
              <p:cNvPr id="365" name="Line 57"/>
              <p:cNvSpPr>
                <a:spLocks noChangeShapeType="1"/>
              </p:cNvSpPr>
              <p:nvPr/>
            </p:nvSpPr>
            <p:spPr bwMode="auto">
              <a:xfrm>
                <a:off x="3612" y="2124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6" name="Line 58"/>
              <p:cNvSpPr>
                <a:spLocks noChangeShapeType="1"/>
              </p:cNvSpPr>
              <p:nvPr/>
            </p:nvSpPr>
            <p:spPr bwMode="auto">
              <a:xfrm flipV="1">
                <a:off x="3612" y="2148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7" name="Line 59"/>
              <p:cNvSpPr>
                <a:spLocks noChangeShapeType="1"/>
              </p:cNvSpPr>
              <p:nvPr/>
            </p:nvSpPr>
            <p:spPr bwMode="auto">
              <a:xfrm>
                <a:off x="3612" y="2244"/>
                <a:ext cx="168" cy="1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8" name="Line 60"/>
              <p:cNvSpPr>
                <a:spLocks noChangeShapeType="1"/>
              </p:cNvSpPr>
              <p:nvPr/>
            </p:nvSpPr>
            <p:spPr bwMode="auto">
              <a:xfrm>
                <a:off x="3755" y="2353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9" name="Line 61"/>
              <p:cNvSpPr>
                <a:spLocks noChangeShapeType="1"/>
              </p:cNvSpPr>
              <p:nvPr/>
            </p:nvSpPr>
            <p:spPr bwMode="auto">
              <a:xfrm>
                <a:off x="3276" y="2256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0" name="Line 62"/>
              <p:cNvSpPr>
                <a:spLocks noChangeShapeType="1"/>
              </p:cNvSpPr>
              <p:nvPr/>
            </p:nvSpPr>
            <p:spPr bwMode="auto">
              <a:xfrm flipV="1">
                <a:off x="3756" y="1818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2" name="Line 63"/>
            <p:cNvSpPr>
              <a:spLocks noChangeShapeType="1"/>
            </p:cNvSpPr>
            <p:nvPr/>
          </p:nvSpPr>
          <p:spPr bwMode="auto">
            <a:xfrm rot="5400000">
              <a:off x="3039" y="967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23" name="Line 64"/>
            <p:cNvSpPr>
              <a:spLocks noChangeShapeType="1"/>
            </p:cNvSpPr>
            <p:nvPr/>
          </p:nvSpPr>
          <p:spPr bwMode="auto">
            <a:xfrm rot="5400000" flipV="1">
              <a:off x="3031" y="1127"/>
              <a:ext cx="144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24" name="Line 65"/>
            <p:cNvSpPr>
              <a:spLocks noChangeShapeType="1"/>
            </p:cNvSpPr>
            <p:nvPr/>
          </p:nvSpPr>
          <p:spPr bwMode="auto">
            <a:xfrm rot="5400000">
              <a:off x="2912" y="1128"/>
              <a:ext cx="168" cy="1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25" name="Line 66"/>
            <p:cNvSpPr>
              <a:spLocks noChangeShapeType="1"/>
            </p:cNvSpPr>
            <p:nvPr/>
          </p:nvSpPr>
          <p:spPr bwMode="auto">
            <a:xfrm rot="5400000">
              <a:off x="2875" y="935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26" name="Line 67"/>
            <p:cNvSpPr>
              <a:spLocks noChangeShapeType="1"/>
            </p:cNvSpPr>
            <p:nvPr/>
          </p:nvSpPr>
          <p:spPr bwMode="auto">
            <a:xfrm rot="5400000" flipV="1">
              <a:off x="3313" y="1079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227" name="Group 68"/>
            <p:cNvGrpSpPr>
              <a:grpSpLocks/>
            </p:cNvGrpSpPr>
            <p:nvPr/>
          </p:nvGrpSpPr>
          <p:grpSpPr bwMode="auto">
            <a:xfrm>
              <a:off x="4106" y="1824"/>
              <a:ext cx="208" cy="288"/>
              <a:chOff x="2304" y="336"/>
              <a:chExt cx="195" cy="240"/>
            </a:xfrm>
          </p:grpSpPr>
          <p:sp>
            <p:nvSpPr>
              <p:cNvPr id="363" name="Line 69"/>
              <p:cNvSpPr>
                <a:spLocks noChangeShapeType="1"/>
              </p:cNvSpPr>
              <p:nvPr/>
            </p:nvSpPr>
            <p:spPr bwMode="auto">
              <a:xfrm>
                <a:off x="2304" y="576"/>
                <a:ext cx="19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4" name="Line 70"/>
              <p:cNvSpPr>
                <a:spLocks noChangeShapeType="1"/>
              </p:cNvSpPr>
              <p:nvPr/>
            </p:nvSpPr>
            <p:spPr bwMode="auto">
              <a:xfrm flipV="1">
                <a:off x="2400" y="3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8" name="Freeform 71"/>
            <p:cNvSpPr>
              <a:spLocks/>
            </p:cNvSpPr>
            <p:nvPr/>
          </p:nvSpPr>
          <p:spPr bwMode="auto">
            <a:xfrm>
              <a:off x="3043" y="480"/>
              <a:ext cx="1152" cy="288"/>
            </a:xfrm>
            <a:custGeom>
              <a:avLst/>
              <a:gdLst>
                <a:gd name="T0" fmla="*/ 0 w 1728"/>
                <a:gd name="T1" fmla="*/ 912 h 912"/>
                <a:gd name="T2" fmla="*/ 0 w 1728"/>
                <a:gd name="T3" fmla="*/ 0 h 912"/>
                <a:gd name="T4" fmla="*/ 1728 w 1728"/>
                <a:gd name="T5" fmla="*/ 0 h 912"/>
                <a:gd name="T6" fmla="*/ 0 60000 65536"/>
                <a:gd name="T7" fmla="*/ 0 60000 65536"/>
                <a:gd name="T8" fmla="*/ 0 60000 65536"/>
                <a:gd name="T9" fmla="*/ 0 w 1728"/>
                <a:gd name="T10" fmla="*/ 0 h 912"/>
                <a:gd name="T11" fmla="*/ 1728 w 172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912">
                  <a:moveTo>
                    <a:pt x="0" y="912"/>
                  </a:moveTo>
                  <a:lnTo>
                    <a:pt x="0" y="0"/>
                  </a:lnTo>
                  <a:lnTo>
                    <a:pt x="172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9" name="Line 72"/>
            <p:cNvSpPr>
              <a:spLocks noChangeShapeType="1"/>
            </p:cNvSpPr>
            <p:nvPr/>
          </p:nvSpPr>
          <p:spPr bwMode="auto">
            <a:xfrm>
              <a:off x="3729" y="1782"/>
              <a:ext cx="0" cy="2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31" name="Line 73"/>
            <p:cNvSpPr>
              <a:spLocks noChangeShapeType="1"/>
            </p:cNvSpPr>
            <p:nvPr/>
          </p:nvSpPr>
          <p:spPr bwMode="auto">
            <a:xfrm flipV="1">
              <a:off x="3727" y="480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97" name="Line 74"/>
            <p:cNvSpPr>
              <a:spLocks noChangeShapeType="1"/>
            </p:cNvSpPr>
            <p:nvPr/>
          </p:nvSpPr>
          <p:spPr bwMode="auto">
            <a:xfrm>
              <a:off x="4208" y="1419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98" name="Rectangle 75"/>
            <p:cNvSpPr>
              <a:spLocks noChangeArrowheads="1"/>
            </p:cNvSpPr>
            <p:nvPr/>
          </p:nvSpPr>
          <p:spPr bwMode="auto">
            <a:xfrm>
              <a:off x="2995" y="670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9" name="Rectangle 76"/>
            <p:cNvSpPr>
              <a:spLocks noChangeArrowheads="1"/>
            </p:cNvSpPr>
            <p:nvPr/>
          </p:nvSpPr>
          <p:spPr bwMode="auto">
            <a:xfrm>
              <a:off x="3681" y="1606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0" name="Oval 77"/>
            <p:cNvSpPr>
              <a:spLocks noChangeArrowheads="1"/>
            </p:cNvSpPr>
            <p:nvPr/>
          </p:nvSpPr>
          <p:spPr bwMode="auto">
            <a:xfrm>
              <a:off x="3701" y="45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1" name="Oval 78"/>
            <p:cNvSpPr>
              <a:spLocks noChangeArrowheads="1"/>
            </p:cNvSpPr>
            <p:nvPr/>
          </p:nvSpPr>
          <p:spPr bwMode="auto">
            <a:xfrm>
              <a:off x="3703" y="1505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2" name="Oval 79"/>
            <p:cNvSpPr>
              <a:spLocks noChangeArrowheads="1"/>
            </p:cNvSpPr>
            <p:nvPr/>
          </p:nvSpPr>
          <p:spPr bwMode="auto">
            <a:xfrm>
              <a:off x="4182" y="198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3" name="Text Box 80"/>
            <p:cNvSpPr txBox="1">
              <a:spLocks noChangeArrowheads="1"/>
            </p:cNvSpPr>
            <p:nvPr/>
          </p:nvSpPr>
          <p:spPr bwMode="auto">
            <a:xfrm>
              <a:off x="2329" y="1082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304" name="Text Box 81"/>
            <p:cNvSpPr txBox="1">
              <a:spLocks noChangeArrowheads="1"/>
            </p:cNvSpPr>
            <p:nvPr/>
          </p:nvSpPr>
          <p:spPr bwMode="auto">
            <a:xfrm>
              <a:off x="4531" y="1008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sz="24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5" name="Text Box 82"/>
            <p:cNvSpPr txBox="1">
              <a:spLocks noChangeArrowheads="1"/>
            </p:cNvSpPr>
            <p:nvPr/>
          </p:nvSpPr>
          <p:spPr bwMode="auto">
            <a:xfrm>
              <a:off x="2918" y="1241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6" name="Text Box 83"/>
            <p:cNvSpPr txBox="1">
              <a:spLocks noChangeArrowheads="1"/>
            </p:cNvSpPr>
            <p:nvPr/>
          </p:nvSpPr>
          <p:spPr bwMode="auto">
            <a:xfrm>
              <a:off x="3715" y="1088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7" name="Text Box 84"/>
            <p:cNvSpPr txBox="1">
              <a:spLocks noChangeArrowheads="1"/>
            </p:cNvSpPr>
            <p:nvPr/>
          </p:nvSpPr>
          <p:spPr bwMode="auto">
            <a:xfrm>
              <a:off x="4195" y="1392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8" name="Line 85"/>
            <p:cNvSpPr>
              <a:spLocks noChangeShapeType="1"/>
            </p:cNvSpPr>
            <p:nvPr/>
          </p:nvSpPr>
          <p:spPr bwMode="auto">
            <a:xfrm rot="5400000">
              <a:off x="2826" y="1129"/>
              <a:ext cx="168" cy="1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309" name="Group 86"/>
            <p:cNvGrpSpPr>
              <a:grpSpLocks/>
            </p:cNvGrpSpPr>
            <p:nvPr/>
          </p:nvGrpSpPr>
          <p:grpSpPr bwMode="auto">
            <a:xfrm>
              <a:off x="2544" y="1254"/>
              <a:ext cx="403" cy="234"/>
              <a:chOff x="2396" y="1350"/>
              <a:chExt cx="551" cy="240"/>
            </a:xfrm>
          </p:grpSpPr>
          <p:sp>
            <p:nvSpPr>
              <p:cNvPr id="361" name="Line 87"/>
              <p:cNvSpPr>
                <a:spLocks noChangeShapeType="1"/>
              </p:cNvSpPr>
              <p:nvPr/>
            </p:nvSpPr>
            <p:spPr bwMode="auto">
              <a:xfrm rot="5400000">
                <a:off x="2623" y="1133"/>
                <a:ext cx="2" cy="4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2" name="Freeform 88"/>
              <p:cNvSpPr>
                <a:spLocks/>
              </p:cNvSpPr>
              <p:nvPr/>
            </p:nvSpPr>
            <p:spPr bwMode="auto">
              <a:xfrm>
                <a:off x="2409" y="1350"/>
                <a:ext cx="538" cy="240"/>
              </a:xfrm>
              <a:custGeom>
                <a:avLst/>
                <a:gdLst>
                  <a:gd name="T0" fmla="*/ 624 w 624"/>
                  <a:gd name="T1" fmla="*/ 0 h 96"/>
                  <a:gd name="T2" fmla="*/ 624 w 624"/>
                  <a:gd name="T3" fmla="*/ 96 h 96"/>
                  <a:gd name="T4" fmla="*/ 0 w 624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624"/>
                  <a:gd name="T10" fmla="*/ 0 h 96"/>
                  <a:gd name="T11" fmla="*/ 624 w 62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4" h="96">
                    <a:moveTo>
                      <a:pt x="624" y="0"/>
                    </a:moveTo>
                    <a:lnTo>
                      <a:pt x="624" y="96"/>
                    </a:lnTo>
                    <a:lnTo>
                      <a:pt x="0" y="96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0" name="Text Box 89"/>
            <p:cNvSpPr txBox="1">
              <a:spLocks noChangeArrowheads="1"/>
            </p:cNvSpPr>
            <p:nvPr/>
          </p:nvSpPr>
          <p:spPr bwMode="auto">
            <a:xfrm>
              <a:off x="2339" y="137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11" name="Line 90"/>
            <p:cNvSpPr>
              <a:spLocks noChangeShapeType="1"/>
            </p:cNvSpPr>
            <p:nvPr/>
          </p:nvSpPr>
          <p:spPr bwMode="auto">
            <a:xfrm>
              <a:off x="3727" y="2013"/>
              <a:ext cx="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12" name="Rectangle 91"/>
            <p:cNvSpPr>
              <a:spLocks noChangeArrowheads="1"/>
            </p:cNvSpPr>
            <p:nvPr/>
          </p:nvSpPr>
          <p:spPr bwMode="auto">
            <a:xfrm>
              <a:off x="3680" y="670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3" name="Oval 92"/>
            <p:cNvSpPr>
              <a:spLocks noChangeArrowheads="1"/>
            </p:cNvSpPr>
            <p:nvPr/>
          </p:nvSpPr>
          <p:spPr bwMode="auto">
            <a:xfrm>
              <a:off x="4665" y="1368"/>
              <a:ext cx="96" cy="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4" name="Text Box 93"/>
            <p:cNvSpPr txBox="1">
              <a:spLocks noChangeArrowheads="1"/>
            </p:cNvSpPr>
            <p:nvPr/>
          </p:nvSpPr>
          <p:spPr bwMode="auto">
            <a:xfrm>
              <a:off x="4147" y="216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5" name="Line 94"/>
            <p:cNvSpPr>
              <a:spLocks noChangeShapeType="1"/>
            </p:cNvSpPr>
            <p:nvPr/>
          </p:nvSpPr>
          <p:spPr bwMode="auto">
            <a:xfrm>
              <a:off x="4064" y="3219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16" name="Line 95"/>
            <p:cNvSpPr>
              <a:spLocks noChangeShapeType="1"/>
            </p:cNvSpPr>
            <p:nvPr/>
          </p:nvSpPr>
          <p:spPr bwMode="auto">
            <a:xfrm flipV="1">
              <a:off x="4064" y="3243"/>
              <a:ext cx="144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17" name="Line 96"/>
            <p:cNvSpPr>
              <a:spLocks noChangeShapeType="1"/>
            </p:cNvSpPr>
            <p:nvPr/>
          </p:nvSpPr>
          <p:spPr bwMode="auto">
            <a:xfrm>
              <a:off x="4064" y="3339"/>
              <a:ext cx="168" cy="1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18" name="Line 97"/>
            <p:cNvSpPr>
              <a:spLocks noChangeShapeType="1"/>
            </p:cNvSpPr>
            <p:nvPr/>
          </p:nvSpPr>
          <p:spPr bwMode="auto">
            <a:xfrm>
              <a:off x="4207" y="3448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19" name="Line 98"/>
            <p:cNvSpPr>
              <a:spLocks noChangeShapeType="1"/>
            </p:cNvSpPr>
            <p:nvPr/>
          </p:nvSpPr>
          <p:spPr bwMode="auto">
            <a:xfrm>
              <a:off x="3728" y="3351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320" name="Group 99"/>
            <p:cNvGrpSpPr>
              <a:grpSpLocks/>
            </p:cNvGrpSpPr>
            <p:nvPr/>
          </p:nvGrpSpPr>
          <p:grpSpPr bwMode="auto">
            <a:xfrm>
              <a:off x="3247" y="2634"/>
              <a:ext cx="504" cy="871"/>
              <a:chOff x="3276" y="1818"/>
              <a:chExt cx="504" cy="871"/>
            </a:xfrm>
          </p:grpSpPr>
          <p:sp>
            <p:nvSpPr>
              <p:cNvPr id="355" name="Line 100"/>
              <p:cNvSpPr>
                <a:spLocks noChangeShapeType="1"/>
              </p:cNvSpPr>
              <p:nvPr/>
            </p:nvSpPr>
            <p:spPr bwMode="auto">
              <a:xfrm>
                <a:off x="3612" y="2124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6" name="Line 101"/>
              <p:cNvSpPr>
                <a:spLocks noChangeShapeType="1"/>
              </p:cNvSpPr>
              <p:nvPr/>
            </p:nvSpPr>
            <p:spPr bwMode="auto">
              <a:xfrm flipV="1">
                <a:off x="3612" y="2148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7" name="Line 102"/>
              <p:cNvSpPr>
                <a:spLocks noChangeShapeType="1"/>
              </p:cNvSpPr>
              <p:nvPr/>
            </p:nvSpPr>
            <p:spPr bwMode="auto">
              <a:xfrm>
                <a:off x="3612" y="2244"/>
                <a:ext cx="168" cy="1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" name="Line 103"/>
              <p:cNvSpPr>
                <a:spLocks noChangeShapeType="1"/>
              </p:cNvSpPr>
              <p:nvPr/>
            </p:nvSpPr>
            <p:spPr bwMode="auto">
              <a:xfrm>
                <a:off x="3755" y="2353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" name="Line 104"/>
              <p:cNvSpPr>
                <a:spLocks noChangeShapeType="1"/>
              </p:cNvSpPr>
              <p:nvPr/>
            </p:nvSpPr>
            <p:spPr bwMode="auto">
              <a:xfrm>
                <a:off x="3276" y="2256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" name="Line 105"/>
              <p:cNvSpPr>
                <a:spLocks noChangeShapeType="1"/>
              </p:cNvSpPr>
              <p:nvPr/>
            </p:nvSpPr>
            <p:spPr bwMode="auto">
              <a:xfrm flipV="1">
                <a:off x="3756" y="1818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21" name="Line 106"/>
            <p:cNvSpPr>
              <a:spLocks noChangeShapeType="1"/>
            </p:cNvSpPr>
            <p:nvPr/>
          </p:nvSpPr>
          <p:spPr bwMode="auto">
            <a:xfrm rot="5400000">
              <a:off x="3039" y="2791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22" name="Line 107"/>
            <p:cNvSpPr>
              <a:spLocks noChangeShapeType="1"/>
            </p:cNvSpPr>
            <p:nvPr/>
          </p:nvSpPr>
          <p:spPr bwMode="auto">
            <a:xfrm rot="5400000" flipV="1">
              <a:off x="3031" y="2951"/>
              <a:ext cx="144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23" name="Line 108"/>
            <p:cNvSpPr>
              <a:spLocks noChangeShapeType="1"/>
            </p:cNvSpPr>
            <p:nvPr/>
          </p:nvSpPr>
          <p:spPr bwMode="auto">
            <a:xfrm rot="5400000">
              <a:off x="2912" y="2952"/>
              <a:ext cx="168" cy="1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24" name="Line 109"/>
            <p:cNvSpPr>
              <a:spLocks noChangeShapeType="1"/>
            </p:cNvSpPr>
            <p:nvPr/>
          </p:nvSpPr>
          <p:spPr bwMode="auto">
            <a:xfrm rot="5400000">
              <a:off x="2875" y="2759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25" name="Line 110"/>
            <p:cNvSpPr>
              <a:spLocks noChangeShapeType="1"/>
            </p:cNvSpPr>
            <p:nvPr/>
          </p:nvSpPr>
          <p:spPr bwMode="auto">
            <a:xfrm rot="5400000" flipV="1">
              <a:off x="3313" y="2903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326" name="Group 111"/>
            <p:cNvGrpSpPr>
              <a:grpSpLocks/>
            </p:cNvGrpSpPr>
            <p:nvPr/>
          </p:nvGrpSpPr>
          <p:grpSpPr bwMode="auto">
            <a:xfrm>
              <a:off x="4106" y="3648"/>
              <a:ext cx="208" cy="288"/>
              <a:chOff x="2304" y="336"/>
              <a:chExt cx="195" cy="240"/>
            </a:xfrm>
          </p:grpSpPr>
          <p:sp>
            <p:nvSpPr>
              <p:cNvPr id="353" name="Line 112"/>
              <p:cNvSpPr>
                <a:spLocks noChangeShapeType="1"/>
              </p:cNvSpPr>
              <p:nvPr/>
            </p:nvSpPr>
            <p:spPr bwMode="auto">
              <a:xfrm>
                <a:off x="2304" y="576"/>
                <a:ext cx="19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4" name="Line 113"/>
              <p:cNvSpPr>
                <a:spLocks noChangeShapeType="1"/>
              </p:cNvSpPr>
              <p:nvPr/>
            </p:nvSpPr>
            <p:spPr bwMode="auto">
              <a:xfrm flipV="1">
                <a:off x="2400" y="3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27" name="Freeform 114"/>
            <p:cNvSpPr>
              <a:spLocks/>
            </p:cNvSpPr>
            <p:nvPr/>
          </p:nvSpPr>
          <p:spPr bwMode="auto">
            <a:xfrm>
              <a:off x="3043" y="2304"/>
              <a:ext cx="1152" cy="288"/>
            </a:xfrm>
            <a:custGeom>
              <a:avLst/>
              <a:gdLst>
                <a:gd name="T0" fmla="*/ 0 w 1728"/>
                <a:gd name="T1" fmla="*/ 912 h 912"/>
                <a:gd name="T2" fmla="*/ 0 w 1728"/>
                <a:gd name="T3" fmla="*/ 0 h 912"/>
                <a:gd name="T4" fmla="*/ 1728 w 1728"/>
                <a:gd name="T5" fmla="*/ 0 h 912"/>
                <a:gd name="T6" fmla="*/ 0 60000 65536"/>
                <a:gd name="T7" fmla="*/ 0 60000 65536"/>
                <a:gd name="T8" fmla="*/ 0 60000 65536"/>
                <a:gd name="T9" fmla="*/ 0 w 1728"/>
                <a:gd name="T10" fmla="*/ 0 h 912"/>
                <a:gd name="T11" fmla="*/ 1728 w 172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912">
                  <a:moveTo>
                    <a:pt x="0" y="912"/>
                  </a:moveTo>
                  <a:lnTo>
                    <a:pt x="0" y="0"/>
                  </a:lnTo>
                  <a:lnTo>
                    <a:pt x="172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" name="Line 115"/>
            <p:cNvSpPr>
              <a:spLocks noChangeShapeType="1"/>
            </p:cNvSpPr>
            <p:nvPr/>
          </p:nvSpPr>
          <p:spPr bwMode="auto">
            <a:xfrm>
              <a:off x="3729" y="3606"/>
              <a:ext cx="0" cy="2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29" name="Line 116"/>
            <p:cNvSpPr>
              <a:spLocks noChangeShapeType="1"/>
            </p:cNvSpPr>
            <p:nvPr/>
          </p:nvSpPr>
          <p:spPr bwMode="auto">
            <a:xfrm flipV="1">
              <a:off x="3727" y="2304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30" name="Line 117"/>
            <p:cNvSpPr>
              <a:spLocks noChangeShapeType="1"/>
            </p:cNvSpPr>
            <p:nvPr/>
          </p:nvSpPr>
          <p:spPr bwMode="auto">
            <a:xfrm>
              <a:off x="4208" y="3243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31" name="Rectangle 118"/>
            <p:cNvSpPr>
              <a:spLocks noChangeArrowheads="1"/>
            </p:cNvSpPr>
            <p:nvPr/>
          </p:nvSpPr>
          <p:spPr bwMode="auto">
            <a:xfrm>
              <a:off x="2995" y="2494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2" name="Rectangle 119"/>
            <p:cNvSpPr>
              <a:spLocks noChangeArrowheads="1"/>
            </p:cNvSpPr>
            <p:nvPr/>
          </p:nvSpPr>
          <p:spPr bwMode="auto">
            <a:xfrm>
              <a:off x="3681" y="3430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3" name="Oval 120"/>
            <p:cNvSpPr>
              <a:spLocks noChangeArrowheads="1"/>
            </p:cNvSpPr>
            <p:nvPr/>
          </p:nvSpPr>
          <p:spPr bwMode="auto">
            <a:xfrm>
              <a:off x="3701" y="228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4" name="Oval 121"/>
            <p:cNvSpPr>
              <a:spLocks noChangeArrowheads="1"/>
            </p:cNvSpPr>
            <p:nvPr/>
          </p:nvSpPr>
          <p:spPr bwMode="auto">
            <a:xfrm>
              <a:off x="3703" y="3329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5" name="Oval 122"/>
            <p:cNvSpPr>
              <a:spLocks noChangeArrowheads="1"/>
            </p:cNvSpPr>
            <p:nvPr/>
          </p:nvSpPr>
          <p:spPr bwMode="auto">
            <a:xfrm>
              <a:off x="4182" y="381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6" name="Text Box 123"/>
            <p:cNvSpPr txBox="1">
              <a:spLocks noChangeArrowheads="1"/>
            </p:cNvSpPr>
            <p:nvPr/>
          </p:nvSpPr>
          <p:spPr bwMode="auto">
            <a:xfrm>
              <a:off x="2256" y="2906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337" name="Text Box 124"/>
            <p:cNvSpPr txBox="1">
              <a:spLocks noChangeArrowheads="1"/>
            </p:cNvSpPr>
            <p:nvPr/>
          </p:nvSpPr>
          <p:spPr bwMode="auto">
            <a:xfrm>
              <a:off x="4546" y="2873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sz="24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" name="Text Box 125"/>
            <p:cNvSpPr txBox="1">
              <a:spLocks noChangeArrowheads="1"/>
            </p:cNvSpPr>
            <p:nvPr/>
          </p:nvSpPr>
          <p:spPr bwMode="auto">
            <a:xfrm>
              <a:off x="2918" y="3065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T'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9" name="Text Box 126"/>
            <p:cNvSpPr txBox="1">
              <a:spLocks noChangeArrowheads="1"/>
            </p:cNvSpPr>
            <p:nvPr/>
          </p:nvSpPr>
          <p:spPr bwMode="auto">
            <a:xfrm>
              <a:off x="3715" y="2912"/>
              <a:ext cx="3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 '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0" name="Text Box 127"/>
            <p:cNvSpPr txBox="1">
              <a:spLocks noChangeArrowheads="1"/>
            </p:cNvSpPr>
            <p:nvPr/>
          </p:nvSpPr>
          <p:spPr bwMode="auto">
            <a:xfrm>
              <a:off x="4195" y="3216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 '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1" name="Line 128"/>
            <p:cNvSpPr>
              <a:spLocks noChangeShapeType="1"/>
            </p:cNvSpPr>
            <p:nvPr/>
          </p:nvSpPr>
          <p:spPr bwMode="auto">
            <a:xfrm rot="5400000">
              <a:off x="2826" y="2953"/>
              <a:ext cx="168" cy="1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342" name="Group 129"/>
            <p:cNvGrpSpPr>
              <a:grpSpLocks/>
            </p:cNvGrpSpPr>
            <p:nvPr/>
          </p:nvGrpSpPr>
          <p:grpSpPr bwMode="auto">
            <a:xfrm>
              <a:off x="2544" y="3072"/>
              <a:ext cx="403" cy="246"/>
              <a:chOff x="2396" y="3174"/>
              <a:chExt cx="551" cy="240"/>
            </a:xfrm>
          </p:grpSpPr>
          <p:sp>
            <p:nvSpPr>
              <p:cNvPr id="351" name="Line 130"/>
              <p:cNvSpPr>
                <a:spLocks noChangeShapeType="1"/>
              </p:cNvSpPr>
              <p:nvPr/>
            </p:nvSpPr>
            <p:spPr bwMode="auto">
              <a:xfrm rot="5400000">
                <a:off x="2623" y="2957"/>
                <a:ext cx="2" cy="455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2" name="Freeform 131"/>
              <p:cNvSpPr>
                <a:spLocks/>
              </p:cNvSpPr>
              <p:nvPr/>
            </p:nvSpPr>
            <p:spPr bwMode="auto">
              <a:xfrm>
                <a:off x="2409" y="3174"/>
                <a:ext cx="538" cy="240"/>
              </a:xfrm>
              <a:custGeom>
                <a:avLst/>
                <a:gdLst>
                  <a:gd name="T0" fmla="*/ 624 w 624"/>
                  <a:gd name="T1" fmla="*/ 0 h 96"/>
                  <a:gd name="T2" fmla="*/ 624 w 624"/>
                  <a:gd name="T3" fmla="*/ 96 h 96"/>
                  <a:gd name="T4" fmla="*/ 0 w 624"/>
                  <a:gd name="T5" fmla="*/ 96 h 96"/>
                  <a:gd name="T6" fmla="*/ 0 60000 65536"/>
                  <a:gd name="T7" fmla="*/ 0 60000 65536"/>
                  <a:gd name="T8" fmla="*/ 0 60000 65536"/>
                  <a:gd name="T9" fmla="*/ 0 w 624"/>
                  <a:gd name="T10" fmla="*/ 0 h 96"/>
                  <a:gd name="T11" fmla="*/ 624 w 624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624" h="96">
                    <a:moveTo>
                      <a:pt x="624" y="0"/>
                    </a:moveTo>
                    <a:lnTo>
                      <a:pt x="624" y="96"/>
                    </a:lnTo>
                    <a:lnTo>
                      <a:pt x="0" y="96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43" name="Text Box 132"/>
            <p:cNvSpPr txBox="1">
              <a:spLocks noChangeArrowheads="1"/>
            </p:cNvSpPr>
            <p:nvPr/>
          </p:nvSpPr>
          <p:spPr bwMode="auto">
            <a:xfrm>
              <a:off x="2266" y="320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344" name="Line 133"/>
            <p:cNvSpPr>
              <a:spLocks noChangeShapeType="1"/>
            </p:cNvSpPr>
            <p:nvPr/>
          </p:nvSpPr>
          <p:spPr bwMode="auto">
            <a:xfrm>
              <a:off x="3727" y="3837"/>
              <a:ext cx="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45" name="Rectangle 134"/>
            <p:cNvSpPr>
              <a:spLocks noChangeArrowheads="1"/>
            </p:cNvSpPr>
            <p:nvPr/>
          </p:nvSpPr>
          <p:spPr bwMode="auto">
            <a:xfrm>
              <a:off x="3680" y="2494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6" name="Oval 135"/>
            <p:cNvSpPr>
              <a:spLocks noChangeArrowheads="1"/>
            </p:cNvSpPr>
            <p:nvPr/>
          </p:nvSpPr>
          <p:spPr bwMode="auto">
            <a:xfrm>
              <a:off x="4665" y="3192"/>
              <a:ext cx="96" cy="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7" name="Rectangle 136"/>
            <p:cNvSpPr>
              <a:spLocks noChangeArrowheads="1"/>
            </p:cNvSpPr>
            <p:nvPr/>
          </p:nvSpPr>
          <p:spPr bwMode="auto">
            <a:xfrm>
              <a:off x="2304" y="192"/>
              <a:ext cx="2242" cy="1968"/>
            </a:xfrm>
            <a:prstGeom prst="rect">
              <a:avLst/>
            </a:prstGeom>
            <a:noFill/>
            <a:ln w="9525">
              <a:solidFill>
                <a:srgbClr val="CC009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" name="Rectangle 137"/>
            <p:cNvSpPr>
              <a:spLocks noChangeArrowheads="1"/>
            </p:cNvSpPr>
            <p:nvPr/>
          </p:nvSpPr>
          <p:spPr bwMode="auto">
            <a:xfrm>
              <a:off x="2304" y="2208"/>
              <a:ext cx="2242" cy="1776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9" name="Text Box 138"/>
            <p:cNvSpPr txBox="1">
              <a:spLocks noChangeArrowheads="1"/>
            </p:cNvSpPr>
            <p:nvPr/>
          </p:nvSpPr>
          <p:spPr bwMode="auto">
            <a:xfrm>
              <a:off x="2385" y="1706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G1</a:t>
              </a:r>
            </a:p>
          </p:txBody>
        </p:sp>
        <p:sp>
          <p:nvSpPr>
            <p:cNvPr id="350" name="Text Box 139"/>
            <p:cNvSpPr txBox="1">
              <a:spLocks noChangeArrowheads="1"/>
            </p:cNvSpPr>
            <p:nvPr/>
          </p:nvSpPr>
          <p:spPr bwMode="auto">
            <a:xfrm>
              <a:off x="2433" y="3552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G2</a:t>
              </a:r>
            </a:p>
          </p:txBody>
        </p:sp>
      </p:grpSp>
      <p:grpSp>
        <p:nvGrpSpPr>
          <p:cNvPr id="380" name="Group 163"/>
          <p:cNvGrpSpPr>
            <a:grpSpLocks/>
          </p:cNvGrpSpPr>
          <p:nvPr/>
        </p:nvGrpSpPr>
        <p:grpSpPr bwMode="auto">
          <a:xfrm>
            <a:off x="499914" y="3125669"/>
            <a:ext cx="2889250" cy="3352800"/>
            <a:chOff x="334" y="1536"/>
            <a:chExt cx="1820" cy="2112"/>
          </a:xfrm>
        </p:grpSpPr>
        <p:sp>
          <p:nvSpPr>
            <p:cNvPr id="381" name="Line 7"/>
            <p:cNvSpPr>
              <a:spLocks noChangeShapeType="1"/>
            </p:cNvSpPr>
            <p:nvPr/>
          </p:nvSpPr>
          <p:spPr bwMode="auto">
            <a:xfrm>
              <a:off x="1186" y="2726"/>
              <a:ext cx="56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2" name="Text Box 8"/>
            <p:cNvSpPr txBox="1">
              <a:spLocks noChangeArrowheads="1"/>
            </p:cNvSpPr>
            <p:nvPr/>
          </p:nvSpPr>
          <p:spPr bwMode="auto">
            <a:xfrm>
              <a:off x="334" y="2448"/>
              <a:ext cx="244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383" name="Text Box 9"/>
            <p:cNvSpPr txBox="1">
              <a:spLocks noChangeArrowheads="1"/>
            </p:cNvSpPr>
            <p:nvPr/>
          </p:nvSpPr>
          <p:spPr bwMode="auto">
            <a:xfrm>
              <a:off x="1697" y="259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384" name="Text Box 22"/>
            <p:cNvSpPr txBox="1">
              <a:spLocks noChangeArrowheads="1"/>
            </p:cNvSpPr>
            <p:nvPr/>
          </p:nvSpPr>
          <p:spPr bwMode="auto">
            <a:xfrm>
              <a:off x="334" y="3130"/>
              <a:ext cx="25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5" name="Text Box 23"/>
            <p:cNvSpPr txBox="1">
              <a:spLocks noChangeArrowheads="1"/>
            </p:cNvSpPr>
            <p:nvPr/>
          </p:nvSpPr>
          <p:spPr bwMode="auto">
            <a:xfrm>
              <a:off x="1413" y="3253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6" name="Line 29"/>
            <p:cNvSpPr>
              <a:spLocks noChangeShapeType="1"/>
            </p:cNvSpPr>
            <p:nvPr/>
          </p:nvSpPr>
          <p:spPr bwMode="auto">
            <a:xfrm flipH="1" flipV="1">
              <a:off x="1469" y="1824"/>
              <a:ext cx="1" cy="1584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7" name="Oval 30"/>
            <p:cNvSpPr>
              <a:spLocks noChangeArrowheads="1"/>
            </p:cNvSpPr>
            <p:nvPr/>
          </p:nvSpPr>
          <p:spPr bwMode="auto">
            <a:xfrm>
              <a:off x="1438" y="2700"/>
              <a:ext cx="57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8" name="Rectangle 31"/>
            <p:cNvSpPr>
              <a:spLocks noChangeArrowheads="1"/>
            </p:cNvSpPr>
            <p:nvPr/>
          </p:nvSpPr>
          <p:spPr bwMode="auto">
            <a:xfrm>
              <a:off x="1413" y="2206"/>
              <a:ext cx="114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9" name="Rectangle 32"/>
            <p:cNvSpPr>
              <a:spLocks noChangeArrowheads="1"/>
            </p:cNvSpPr>
            <p:nvPr/>
          </p:nvSpPr>
          <p:spPr bwMode="auto">
            <a:xfrm>
              <a:off x="1356" y="2592"/>
              <a:ext cx="228" cy="288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0" name="Text Box 33"/>
            <p:cNvSpPr txBox="1">
              <a:spLocks noChangeArrowheads="1"/>
            </p:cNvSpPr>
            <p:nvPr/>
          </p:nvSpPr>
          <p:spPr bwMode="auto">
            <a:xfrm>
              <a:off x="1508" y="2208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1" name="Text Box 34"/>
            <p:cNvSpPr txBox="1">
              <a:spLocks noChangeArrowheads="1"/>
            </p:cNvSpPr>
            <p:nvPr/>
          </p:nvSpPr>
          <p:spPr bwMode="auto">
            <a:xfrm>
              <a:off x="1251" y="1536"/>
              <a:ext cx="4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V'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</a:p>
          </p:txBody>
        </p:sp>
        <p:sp>
          <p:nvSpPr>
            <p:cNvPr id="392" name="Text Box 35"/>
            <p:cNvSpPr txBox="1">
              <a:spLocks noChangeArrowheads="1"/>
            </p:cNvSpPr>
            <p:nvPr/>
          </p:nvSpPr>
          <p:spPr bwMode="auto">
            <a:xfrm>
              <a:off x="1558" y="2976"/>
              <a:ext cx="5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线与</a:t>
              </a:r>
            </a:p>
          </p:txBody>
        </p:sp>
        <p:sp>
          <p:nvSpPr>
            <p:cNvPr id="393" name="Line 36"/>
            <p:cNvSpPr>
              <a:spLocks noChangeShapeType="1"/>
            </p:cNvSpPr>
            <p:nvPr/>
          </p:nvSpPr>
          <p:spPr bwMode="auto">
            <a:xfrm flipH="1" flipV="1">
              <a:off x="1640" y="2832"/>
              <a:ext cx="114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394" name="Group 140"/>
            <p:cNvGrpSpPr>
              <a:grpSpLocks/>
            </p:cNvGrpSpPr>
            <p:nvPr/>
          </p:nvGrpSpPr>
          <p:grpSpPr bwMode="auto">
            <a:xfrm>
              <a:off x="612" y="2500"/>
              <a:ext cx="720" cy="435"/>
              <a:chOff x="3333" y="708"/>
              <a:chExt cx="720" cy="435"/>
            </a:xfrm>
          </p:grpSpPr>
          <p:grpSp>
            <p:nvGrpSpPr>
              <p:cNvPr id="407" name="Group 141"/>
              <p:cNvGrpSpPr>
                <a:grpSpLocks/>
              </p:cNvGrpSpPr>
              <p:nvPr/>
            </p:nvGrpSpPr>
            <p:grpSpPr bwMode="auto">
              <a:xfrm>
                <a:off x="3333" y="835"/>
                <a:ext cx="192" cy="192"/>
                <a:chOff x="2304" y="1584"/>
                <a:chExt cx="192" cy="192"/>
              </a:xfrm>
            </p:grpSpPr>
            <p:sp>
              <p:nvSpPr>
                <p:cNvPr id="415" name="Line 142"/>
                <p:cNvSpPr>
                  <a:spLocks noChangeShapeType="1"/>
                </p:cNvSpPr>
                <p:nvPr/>
              </p:nvSpPr>
              <p:spPr bwMode="auto">
                <a:xfrm>
                  <a:off x="2304" y="158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6" name="Line 143"/>
                <p:cNvSpPr>
                  <a:spLocks noChangeShapeType="1"/>
                </p:cNvSpPr>
                <p:nvPr/>
              </p:nvSpPr>
              <p:spPr bwMode="auto">
                <a:xfrm>
                  <a:off x="2304" y="177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08" name="Line 144"/>
              <p:cNvSpPr>
                <a:spLocks noChangeShapeType="1"/>
              </p:cNvSpPr>
              <p:nvPr/>
            </p:nvSpPr>
            <p:spPr bwMode="auto">
              <a:xfrm>
                <a:off x="3813" y="931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9" name="Oval 145"/>
              <p:cNvSpPr>
                <a:spLocks noChangeArrowheads="1"/>
              </p:cNvSpPr>
              <p:nvPr/>
            </p:nvSpPr>
            <p:spPr bwMode="auto">
              <a:xfrm>
                <a:off x="3825" y="908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10" name="Group 146"/>
              <p:cNvGrpSpPr>
                <a:grpSpLocks/>
              </p:cNvGrpSpPr>
              <p:nvPr/>
            </p:nvGrpSpPr>
            <p:grpSpPr bwMode="auto">
              <a:xfrm>
                <a:off x="3532" y="708"/>
                <a:ext cx="294" cy="435"/>
                <a:chOff x="3532" y="708"/>
                <a:chExt cx="294" cy="435"/>
              </a:xfrm>
            </p:grpSpPr>
            <p:grpSp>
              <p:nvGrpSpPr>
                <p:cNvPr id="411" name="Group 147"/>
                <p:cNvGrpSpPr>
                  <a:grpSpLocks/>
                </p:cNvGrpSpPr>
                <p:nvPr/>
              </p:nvGrpSpPr>
              <p:grpSpPr bwMode="auto">
                <a:xfrm>
                  <a:off x="3609" y="859"/>
                  <a:ext cx="150" cy="144"/>
                  <a:chOff x="3144" y="2880"/>
                  <a:chExt cx="150" cy="144"/>
                </a:xfrm>
              </p:grpSpPr>
              <p:sp>
                <p:nvSpPr>
                  <p:cNvPr id="413" name="AutoShape 148"/>
                  <p:cNvSpPr>
                    <a:spLocks noChangeArrowheads="1"/>
                  </p:cNvSpPr>
                  <p:nvPr/>
                </p:nvSpPr>
                <p:spPr bwMode="auto">
                  <a:xfrm>
                    <a:off x="3171" y="2880"/>
                    <a:ext cx="96" cy="144"/>
                  </a:xfrm>
                  <a:prstGeom prst="diamond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14" name="Line 149"/>
                  <p:cNvSpPr>
                    <a:spLocks noChangeShapeType="1"/>
                  </p:cNvSpPr>
                  <p:nvPr/>
                </p:nvSpPr>
                <p:spPr bwMode="auto">
                  <a:xfrm>
                    <a:off x="3144" y="3024"/>
                    <a:ext cx="15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12" name="AutoShape 150"/>
                <p:cNvSpPr>
                  <a:spLocks noChangeArrowheads="1"/>
                </p:cNvSpPr>
                <p:nvPr/>
              </p:nvSpPr>
              <p:spPr bwMode="auto">
                <a:xfrm>
                  <a:off x="3532" y="708"/>
                  <a:ext cx="294" cy="435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grpSp>
          <p:nvGrpSpPr>
            <p:cNvPr id="395" name="Group 151"/>
            <p:cNvGrpSpPr>
              <a:grpSpLocks/>
            </p:cNvGrpSpPr>
            <p:nvPr/>
          </p:nvGrpSpPr>
          <p:grpSpPr bwMode="auto">
            <a:xfrm>
              <a:off x="612" y="3181"/>
              <a:ext cx="720" cy="435"/>
              <a:chOff x="3333" y="708"/>
              <a:chExt cx="720" cy="435"/>
            </a:xfrm>
          </p:grpSpPr>
          <p:grpSp>
            <p:nvGrpSpPr>
              <p:cNvPr id="397" name="Group 152"/>
              <p:cNvGrpSpPr>
                <a:grpSpLocks/>
              </p:cNvGrpSpPr>
              <p:nvPr/>
            </p:nvGrpSpPr>
            <p:grpSpPr bwMode="auto">
              <a:xfrm>
                <a:off x="3333" y="835"/>
                <a:ext cx="192" cy="192"/>
                <a:chOff x="2304" y="1584"/>
                <a:chExt cx="192" cy="192"/>
              </a:xfrm>
            </p:grpSpPr>
            <p:sp>
              <p:nvSpPr>
                <p:cNvPr id="405" name="Line 153"/>
                <p:cNvSpPr>
                  <a:spLocks noChangeShapeType="1"/>
                </p:cNvSpPr>
                <p:nvPr/>
              </p:nvSpPr>
              <p:spPr bwMode="auto">
                <a:xfrm>
                  <a:off x="2304" y="158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6" name="Line 154"/>
                <p:cNvSpPr>
                  <a:spLocks noChangeShapeType="1"/>
                </p:cNvSpPr>
                <p:nvPr/>
              </p:nvSpPr>
              <p:spPr bwMode="auto">
                <a:xfrm>
                  <a:off x="2304" y="177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98" name="Line 155"/>
              <p:cNvSpPr>
                <a:spLocks noChangeShapeType="1"/>
              </p:cNvSpPr>
              <p:nvPr/>
            </p:nvSpPr>
            <p:spPr bwMode="auto">
              <a:xfrm>
                <a:off x="3813" y="931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99" name="Oval 156"/>
              <p:cNvSpPr>
                <a:spLocks noChangeArrowheads="1"/>
              </p:cNvSpPr>
              <p:nvPr/>
            </p:nvSpPr>
            <p:spPr bwMode="auto">
              <a:xfrm>
                <a:off x="3825" y="908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400" name="Group 157"/>
              <p:cNvGrpSpPr>
                <a:grpSpLocks/>
              </p:cNvGrpSpPr>
              <p:nvPr/>
            </p:nvGrpSpPr>
            <p:grpSpPr bwMode="auto">
              <a:xfrm>
                <a:off x="3532" y="708"/>
                <a:ext cx="294" cy="435"/>
                <a:chOff x="3532" y="708"/>
                <a:chExt cx="294" cy="435"/>
              </a:xfrm>
            </p:grpSpPr>
            <p:grpSp>
              <p:nvGrpSpPr>
                <p:cNvPr id="401" name="Group 158"/>
                <p:cNvGrpSpPr>
                  <a:grpSpLocks/>
                </p:cNvGrpSpPr>
                <p:nvPr/>
              </p:nvGrpSpPr>
              <p:grpSpPr bwMode="auto">
                <a:xfrm>
                  <a:off x="3609" y="859"/>
                  <a:ext cx="150" cy="144"/>
                  <a:chOff x="3144" y="2880"/>
                  <a:chExt cx="150" cy="144"/>
                </a:xfrm>
              </p:grpSpPr>
              <p:sp>
                <p:nvSpPr>
                  <p:cNvPr id="403" name="AutoShape 159"/>
                  <p:cNvSpPr>
                    <a:spLocks noChangeArrowheads="1"/>
                  </p:cNvSpPr>
                  <p:nvPr/>
                </p:nvSpPr>
                <p:spPr bwMode="auto">
                  <a:xfrm>
                    <a:off x="3171" y="2880"/>
                    <a:ext cx="96" cy="144"/>
                  </a:xfrm>
                  <a:prstGeom prst="diamond">
                    <a:avLst/>
                  </a:prstGeom>
                  <a:solidFill>
                    <a:srgbClr val="FFFFFF"/>
                  </a:solidFill>
                  <a:ln w="1905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404" name="Line 160"/>
                  <p:cNvSpPr>
                    <a:spLocks noChangeShapeType="1"/>
                  </p:cNvSpPr>
                  <p:nvPr/>
                </p:nvSpPr>
                <p:spPr bwMode="auto">
                  <a:xfrm>
                    <a:off x="3144" y="3024"/>
                    <a:ext cx="150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02" name="AutoShape 161"/>
                <p:cNvSpPr>
                  <a:spLocks noChangeArrowheads="1"/>
                </p:cNvSpPr>
                <p:nvPr/>
              </p:nvSpPr>
              <p:spPr bwMode="auto">
                <a:xfrm>
                  <a:off x="3532" y="708"/>
                  <a:ext cx="294" cy="435"/>
                </a:xfrm>
                <a:prstGeom prst="flowChartDelay">
                  <a:avLst/>
                </a:prstGeom>
                <a:noFill/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396" name="Line 162"/>
            <p:cNvSpPr>
              <a:spLocks noChangeShapeType="1"/>
            </p:cNvSpPr>
            <p:nvPr/>
          </p:nvSpPr>
          <p:spPr bwMode="auto">
            <a:xfrm flipV="1">
              <a:off x="1315" y="3407"/>
              <a:ext cx="159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279545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集电极开路门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30" name="Text Box 17"/>
          <p:cNvSpPr txBox="1">
            <a:spLocks noChangeArrowheads="1"/>
          </p:cNvSpPr>
          <p:nvPr/>
        </p:nvSpPr>
        <p:spPr bwMode="auto">
          <a:xfrm>
            <a:off x="52387" y="674698"/>
            <a:ext cx="6600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集电极开路与非门工作原理</a:t>
            </a:r>
          </a:p>
        </p:txBody>
      </p:sp>
      <p:sp>
        <p:nvSpPr>
          <p:cNvPr id="232" name="Text Box 19"/>
          <p:cNvSpPr txBox="1">
            <a:spLocks noChangeArrowheads="1"/>
          </p:cNvSpPr>
          <p:nvPr/>
        </p:nvSpPr>
        <p:spPr bwMode="auto">
          <a:xfrm>
            <a:off x="133382" y="1136466"/>
            <a:ext cx="37326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输出端并联使用（线与）</a:t>
            </a:r>
          </a:p>
        </p:txBody>
      </p:sp>
      <p:sp>
        <p:nvSpPr>
          <p:cNvPr id="260" name="Text Box 2"/>
          <p:cNvSpPr txBox="1">
            <a:spLocks noChangeArrowheads="1"/>
          </p:cNvSpPr>
          <p:nvPr/>
        </p:nvSpPr>
        <p:spPr bwMode="auto">
          <a:xfrm>
            <a:off x="153153" y="1882775"/>
            <a:ext cx="4657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① 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门输出高电平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(T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截止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门输出低电平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ea typeface="Ebrima" panose="02000000000000000000" pitchFamily="2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‘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导通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</a:p>
        </p:txBody>
      </p:sp>
      <p:graphicFrame>
        <p:nvGraphicFramePr>
          <p:cNvPr id="26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44285326"/>
              </p:ext>
            </p:extLst>
          </p:nvPr>
        </p:nvGraphicFramePr>
        <p:xfrm>
          <a:off x="1095553" y="3830049"/>
          <a:ext cx="2436813" cy="1081088"/>
        </p:xfrm>
        <a:graphic>
          <a:graphicData uri="http://schemas.openxmlformats.org/presentationml/2006/ole">
            <p:oleObj spid="_x0000_s11369" name="公式" r:id="rId5" imgW="1066800" imgH="482600" progId="">
              <p:embed/>
            </p:oleObj>
          </a:graphicData>
        </a:graphic>
      </p:graphicFrame>
      <p:sp>
        <p:nvSpPr>
          <p:cNvPr id="262" name="Text Box 4"/>
          <p:cNvSpPr txBox="1">
            <a:spLocks noChangeArrowheads="1"/>
          </p:cNvSpPr>
          <p:nvPr/>
        </p:nvSpPr>
        <p:spPr bwMode="auto">
          <a:xfrm>
            <a:off x="169456" y="5323903"/>
            <a:ext cx="452278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只要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足够大，电流即可被限制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在允许的范围内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263" name="Text Box 5"/>
          <p:cNvSpPr txBox="1">
            <a:spLocks noChangeArrowheads="1"/>
          </p:cNvSpPr>
          <p:nvPr/>
        </p:nvSpPr>
        <p:spPr bwMode="auto">
          <a:xfrm>
            <a:off x="203861" y="3041078"/>
            <a:ext cx="20409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输出为低电平</a:t>
            </a:r>
          </a:p>
        </p:txBody>
      </p:sp>
      <p:grpSp>
        <p:nvGrpSpPr>
          <p:cNvPr id="264" name="Group 6"/>
          <p:cNvGrpSpPr>
            <a:grpSpLocks/>
          </p:cNvGrpSpPr>
          <p:nvPr/>
        </p:nvGrpSpPr>
        <p:grpSpPr bwMode="auto">
          <a:xfrm>
            <a:off x="4916557" y="878903"/>
            <a:ext cx="4292600" cy="5791200"/>
            <a:chOff x="3072" y="432"/>
            <a:chExt cx="2654" cy="3648"/>
          </a:xfrm>
        </p:grpSpPr>
        <p:grpSp>
          <p:nvGrpSpPr>
            <p:cNvPr id="265" name="Group 7"/>
            <p:cNvGrpSpPr>
              <a:grpSpLocks/>
            </p:cNvGrpSpPr>
            <p:nvPr/>
          </p:nvGrpSpPr>
          <p:grpSpPr bwMode="auto">
            <a:xfrm>
              <a:off x="4669" y="480"/>
              <a:ext cx="1057" cy="2856"/>
              <a:chOff x="2831" y="672"/>
              <a:chExt cx="1057" cy="2856"/>
            </a:xfrm>
          </p:grpSpPr>
          <p:sp>
            <p:nvSpPr>
              <p:cNvPr id="456" name="Line 8"/>
              <p:cNvSpPr>
                <a:spLocks noChangeShapeType="1"/>
              </p:cNvSpPr>
              <p:nvPr/>
            </p:nvSpPr>
            <p:spPr bwMode="auto">
              <a:xfrm>
                <a:off x="3228" y="2400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7" name="Text Box 9"/>
              <p:cNvSpPr txBox="1">
                <a:spLocks noChangeArrowheads="1"/>
              </p:cNvSpPr>
              <p:nvPr/>
            </p:nvSpPr>
            <p:spPr bwMode="auto">
              <a:xfrm>
                <a:off x="3072" y="672"/>
                <a:ext cx="8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V'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CC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58" name="Text Box 10"/>
              <p:cNvSpPr txBox="1">
                <a:spLocks noChangeArrowheads="1"/>
              </p:cNvSpPr>
              <p:nvPr/>
            </p:nvSpPr>
            <p:spPr bwMode="auto">
              <a:xfrm>
                <a:off x="3507" y="2254"/>
                <a:ext cx="24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459" name="Text Box 11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3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1" u="none" strike="noStrike" kern="0" cap="none" spc="0" normalizeH="0" baseline="-2500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0" name="Freeform 12"/>
              <p:cNvSpPr>
                <a:spLocks/>
              </p:cNvSpPr>
              <p:nvPr/>
            </p:nvSpPr>
            <p:spPr bwMode="auto">
              <a:xfrm>
                <a:off x="2831" y="1704"/>
                <a:ext cx="384" cy="1824"/>
              </a:xfrm>
              <a:custGeom>
                <a:avLst/>
                <a:gdLst>
                  <a:gd name="T0" fmla="*/ 12 w 384"/>
                  <a:gd name="T1" fmla="*/ 0 h 1824"/>
                  <a:gd name="T2" fmla="*/ 384 w 384"/>
                  <a:gd name="T3" fmla="*/ 0 h 1824"/>
                  <a:gd name="T4" fmla="*/ 384 w 384"/>
                  <a:gd name="T5" fmla="*/ 1824 h 1824"/>
                  <a:gd name="T6" fmla="*/ 0 w 384"/>
                  <a:gd name="T7" fmla="*/ 1824 h 18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824"/>
                  <a:gd name="T14" fmla="*/ 384 w 384"/>
                  <a:gd name="T15" fmla="*/ 1824 h 18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824">
                    <a:moveTo>
                      <a:pt x="12" y="0"/>
                    </a:moveTo>
                    <a:lnTo>
                      <a:pt x="384" y="0"/>
                    </a:lnTo>
                    <a:lnTo>
                      <a:pt x="384" y="1824"/>
                    </a:lnTo>
                    <a:lnTo>
                      <a:pt x="0" y="1824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1" name="Line 13"/>
              <p:cNvSpPr>
                <a:spLocks noChangeShapeType="1"/>
              </p:cNvSpPr>
              <p:nvPr/>
            </p:nvSpPr>
            <p:spPr bwMode="auto">
              <a:xfrm flipV="1">
                <a:off x="3215" y="816"/>
                <a:ext cx="0" cy="91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2" name="Oval 14"/>
              <p:cNvSpPr>
                <a:spLocks noChangeArrowheads="1"/>
              </p:cNvSpPr>
              <p:nvPr/>
            </p:nvSpPr>
            <p:spPr bwMode="auto">
              <a:xfrm>
                <a:off x="3189" y="168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3" name="Rectangle 15"/>
              <p:cNvSpPr>
                <a:spLocks noChangeArrowheads="1"/>
              </p:cNvSpPr>
              <p:nvPr/>
            </p:nvSpPr>
            <p:spPr bwMode="auto">
              <a:xfrm>
                <a:off x="3168" y="1198"/>
                <a:ext cx="96" cy="29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64" name="Oval 16"/>
              <p:cNvSpPr>
                <a:spLocks noChangeArrowheads="1"/>
              </p:cNvSpPr>
              <p:nvPr/>
            </p:nvSpPr>
            <p:spPr bwMode="auto">
              <a:xfrm>
                <a:off x="3191" y="237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66" name="Text Box 17"/>
            <p:cNvSpPr txBox="1">
              <a:spLocks noChangeArrowheads="1"/>
            </p:cNvSpPr>
            <p:nvPr/>
          </p:nvSpPr>
          <p:spPr bwMode="auto">
            <a:xfrm>
              <a:off x="4065" y="43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7" name="Line 18"/>
            <p:cNvSpPr>
              <a:spLocks noChangeShapeType="1"/>
            </p:cNvSpPr>
            <p:nvPr/>
          </p:nvSpPr>
          <p:spPr bwMode="auto">
            <a:xfrm>
              <a:off x="3982" y="1491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68" name="Line 19"/>
            <p:cNvSpPr>
              <a:spLocks noChangeShapeType="1"/>
            </p:cNvSpPr>
            <p:nvPr/>
          </p:nvSpPr>
          <p:spPr bwMode="auto">
            <a:xfrm flipV="1">
              <a:off x="3982" y="1515"/>
              <a:ext cx="144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69" name="Line 20"/>
            <p:cNvSpPr>
              <a:spLocks noChangeShapeType="1"/>
            </p:cNvSpPr>
            <p:nvPr/>
          </p:nvSpPr>
          <p:spPr bwMode="auto">
            <a:xfrm>
              <a:off x="3982" y="1611"/>
              <a:ext cx="168" cy="1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70" name="Line 21"/>
            <p:cNvSpPr>
              <a:spLocks noChangeShapeType="1"/>
            </p:cNvSpPr>
            <p:nvPr/>
          </p:nvSpPr>
          <p:spPr bwMode="auto">
            <a:xfrm>
              <a:off x="4125" y="1720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71" name="Line 22"/>
            <p:cNvSpPr>
              <a:spLocks noChangeShapeType="1"/>
            </p:cNvSpPr>
            <p:nvPr/>
          </p:nvSpPr>
          <p:spPr bwMode="auto">
            <a:xfrm>
              <a:off x="3646" y="1623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272" name="Group 23"/>
            <p:cNvGrpSpPr>
              <a:grpSpLocks/>
            </p:cNvGrpSpPr>
            <p:nvPr/>
          </p:nvGrpSpPr>
          <p:grpSpPr bwMode="auto">
            <a:xfrm>
              <a:off x="3165" y="906"/>
              <a:ext cx="504" cy="871"/>
              <a:chOff x="3276" y="1818"/>
              <a:chExt cx="504" cy="871"/>
            </a:xfrm>
          </p:grpSpPr>
          <p:sp>
            <p:nvSpPr>
              <p:cNvPr id="450" name="Line 24"/>
              <p:cNvSpPr>
                <a:spLocks noChangeShapeType="1"/>
              </p:cNvSpPr>
              <p:nvPr/>
            </p:nvSpPr>
            <p:spPr bwMode="auto">
              <a:xfrm>
                <a:off x="3612" y="2124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1" name="Line 25"/>
              <p:cNvSpPr>
                <a:spLocks noChangeShapeType="1"/>
              </p:cNvSpPr>
              <p:nvPr/>
            </p:nvSpPr>
            <p:spPr bwMode="auto">
              <a:xfrm flipV="1">
                <a:off x="3612" y="2148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2" name="Line 26"/>
              <p:cNvSpPr>
                <a:spLocks noChangeShapeType="1"/>
              </p:cNvSpPr>
              <p:nvPr/>
            </p:nvSpPr>
            <p:spPr bwMode="auto">
              <a:xfrm>
                <a:off x="3612" y="2244"/>
                <a:ext cx="168" cy="1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3" name="Line 27"/>
              <p:cNvSpPr>
                <a:spLocks noChangeShapeType="1"/>
              </p:cNvSpPr>
              <p:nvPr/>
            </p:nvSpPr>
            <p:spPr bwMode="auto">
              <a:xfrm>
                <a:off x="3755" y="2353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4" name="Line 28"/>
              <p:cNvSpPr>
                <a:spLocks noChangeShapeType="1"/>
              </p:cNvSpPr>
              <p:nvPr/>
            </p:nvSpPr>
            <p:spPr bwMode="auto">
              <a:xfrm>
                <a:off x="3276" y="2256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55" name="Line 29"/>
              <p:cNvSpPr>
                <a:spLocks noChangeShapeType="1"/>
              </p:cNvSpPr>
              <p:nvPr/>
            </p:nvSpPr>
            <p:spPr bwMode="auto">
              <a:xfrm flipV="1">
                <a:off x="3756" y="1818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73" name="Line 30"/>
            <p:cNvSpPr>
              <a:spLocks noChangeShapeType="1"/>
            </p:cNvSpPr>
            <p:nvPr/>
          </p:nvSpPr>
          <p:spPr bwMode="auto">
            <a:xfrm rot="-5400000">
              <a:off x="3283" y="1228"/>
              <a:ext cx="1" cy="2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274" name="Group 31"/>
            <p:cNvGrpSpPr>
              <a:grpSpLocks/>
            </p:cNvGrpSpPr>
            <p:nvPr/>
          </p:nvGrpSpPr>
          <p:grpSpPr bwMode="auto">
            <a:xfrm>
              <a:off x="4024" y="1920"/>
              <a:ext cx="208" cy="288"/>
              <a:chOff x="2304" y="336"/>
              <a:chExt cx="195" cy="240"/>
            </a:xfrm>
          </p:grpSpPr>
          <p:sp>
            <p:nvSpPr>
              <p:cNvPr id="448" name="Line 32"/>
              <p:cNvSpPr>
                <a:spLocks noChangeShapeType="1"/>
              </p:cNvSpPr>
              <p:nvPr/>
            </p:nvSpPr>
            <p:spPr bwMode="auto">
              <a:xfrm>
                <a:off x="2304" y="576"/>
                <a:ext cx="19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9" name="Line 33"/>
              <p:cNvSpPr>
                <a:spLocks noChangeShapeType="1"/>
              </p:cNvSpPr>
              <p:nvPr/>
            </p:nvSpPr>
            <p:spPr bwMode="auto">
              <a:xfrm flipV="1">
                <a:off x="2400" y="3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75" name="Line 34"/>
            <p:cNvSpPr>
              <a:spLocks noChangeShapeType="1"/>
            </p:cNvSpPr>
            <p:nvPr/>
          </p:nvSpPr>
          <p:spPr bwMode="auto">
            <a:xfrm>
              <a:off x="3647" y="1878"/>
              <a:ext cx="0" cy="2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76" name="Line 35"/>
            <p:cNvSpPr>
              <a:spLocks noChangeShapeType="1"/>
            </p:cNvSpPr>
            <p:nvPr/>
          </p:nvSpPr>
          <p:spPr bwMode="auto">
            <a:xfrm flipV="1">
              <a:off x="3645" y="576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77" name="Line 36"/>
            <p:cNvSpPr>
              <a:spLocks noChangeShapeType="1"/>
            </p:cNvSpPr>
            <p:nvPr/>
          </p:nvSpPr>
          <p:spPr bwMode="auto">
            <a:xfrm>
              <a:off x="4126" y="1515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78" name="Rectangle 37"/>
            <p:cNvSpPr>
              <a:spLocks noChangeArrowheads="1"/>
            </p:cNvSpPr>
            <p:nvPr/>
          </p:nvSpPr>
          <p:spPr bwMode="auto">
            <a:xfrm>
              <a:off x="3599" y="1702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9" name="Oval 38"/>
            <p:cNvSpPr>
              <a:spLocks noChangeArrowheads="1"/>
            </p:cNvSpPr>
            <p:nvPr/>
          </p:nvSpPr>
          <p:spPr bwMode="auto">
            <a:xfrm>
              <a:off x="3619" y="5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0" name="Oval 39"/>
            <p:cNvSpPr>
              <a:spLocks noChangeArrowheads="1"/>
            </p:cNvSpPr>
            <p:nvPr/>
          </p:nvSpPr>
          <p:spPr bwMode="auto">
            <a:xfrm>
              <a:off x="3621" y="1601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1" name="Oval 40"/>
            <p:cNvSpPr>
              <a:spLocks noChangeArrowheads="1"/>
            </p:cNvSpPr>
            <p:nvPr/>
          </p:nvSpPr>
          <p:spPr bwMode="auto">
            <a:xfrm>
              <a:off x="4100" y="208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2" name="Text Box 41"/>
            <p:cNvSpPr txBox="1">
              <a:spLocks noChangeArrowheads="1"/>
            </p:cNvSpPr>
            <p:nvPr/>
          </p:nvSpPr>
          <p:spPr bwMode="auto">
            <a:xfrm>
              <a:off x="4449" y="1104"/>
              <a:ext cx="3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sz="28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3" name="Text Box 42"/>
            <p:cNvSpPr txBox="1">
              <a:spLocks noChangeArrowheads="1"/>
            </p:cNvSpPr>
            <p:nvPr/>
          </p:nvSpPr>
          <p:spPr bwMode="auto">
            <a:xfrm>
              <a:off x="3633" y="1152"/>
              <a:ext cx="3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4" name="Text Box 43"/>
            <p:cNvSpPr txBox="1">
              <a:spLocks noChangeArrowheads="1"/>
            </p:cNvSpPr>
            <p:nvPr/>
          </p:nvSpPr>
          <p:spPr bwMode="auto">
            <a:xfrm>
              <a:off x="4113" y="1488"/>
              <a:ext cx="3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5" name="Line 44"/>
            <p:cNvSpPr>
              <a:spLocks noChangeShapeType="1"/>
            </p:cNvSpPr>
            <p:nvPr/>
          </p:nvSpPr>
          <p:spPr bwMode="auto">
            <a:xfrm>
              <a:off x="3645" y="2109"/>
              <a:ext cx="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6" name="Rectangle 45"/>
            <p:cNvSpPr>
              <a:spLocks noChangeArrowheads="1"/>
            </p:cNvSpPr>
            <p:nvPr/>
          </p:nvSpPr>
          <p:spPr bwMode="auto">
            <a:xfrm>
              <a:off x="3598" y="766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" name="Oval 46"/>
            <p:cNvSpPr>
              <a:spLocks noChangeArrowheads="1"/>
            </p:cNvSpPr>
            <p:nvPr/>
          </p:nvSpPr>
          <p:spPr bwMode="auto">
            <a:xfrm>
              <a:off x="4583" y="1464"/>
              <a:ext cx="96" cy="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8" name="Text Box 47"/>
            <p:cNvSpPr txBox="1">
              <a:spLocks noChangeArrowheads="1"/>
            </p:cNvSpPr>
            <p:nvPr/>
          </p:nvSpPr>
          <p:spPr bwMode="auto">
            <a:xfrm>
              <a:off x="4065" y="225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9" name="Line 48"/>
            <p:cNvSpPr>
              <a:spLocks noChangeShapeType="1"/>
            </p:cNvSpPr>
            <p:nvPr/>
          </p:nvSpPr>
          <p:spPr bwMode="auto">
            <a:xfrm>
              <a:off x="3982" y="3315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90" name="Line 49"/>
            <p:cNvSpPr>
              <a:spLocks noChangeShapeType="1"/>
            </p:cNvSpPr>
            <p:nvPr/>
          </p:nvSpPr>
          <p:spPr bwMode="auto">
            <a:xfrm flipV="1">
              <a:off x="3982" y="3339"/>
              <a:ext cx="144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91" name="Line 50"/>
            <p:cNvSpPr>
              <a:spLocks noChangeShapeType="1"/>
            </p:cNvSpPr>
            <p:nvPr/>
          </p:nvSpPr>
          <p:spPr bwMode="auto">
            <a:xfrm>
              <a:off x="3982" y="3435"/>
              <a:ext cx="168" cy="1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92" name="Line 51"/>
            <p:cNvSpPr>
              <a:spLocks noChangeShapeType="1"/>
            </p:cNvSpPr>
            <p:nvPr/>
          </p:nvSpPr>
          <p:spPr bwMode="auto">
            <a:xfrm>
              <a:off x="4125" y="3544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93" name="Line 52"/>
            <p:cNvSpPr>
              <a:spLocks noChangeShapeType="1"/>
            </p:cNvSpPr>
            <p:nvPr/>
          </p:nvSpPr>
          <p:spPr bwMode="auto">
            <a:xfrm>
              <a:off x="3646" y="3447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294" name="Group 53"/>
            <p:cNvGrpSpPr>
              <a:grpSpLocks/>
            </p:cNvGrpSpPr>
            <p:nvPr/>
          </p:nvGrpSpPr>
          <p:grpSpPr bwMode="auto">
            <a:xfrm>
              <a:off x="3165" y="2730"/>
              <a:ext cx="504" cy="871"/>
              <a:chOff x="3276" y="1818"/>
              <a:chExt cx="504" cy="871"/>
            </a:xfrm>
          </p:grpSpPr>
          <p:sp>
            <p:nvSpPr>
              <p:cNvPr id="442" name="Line 54"/>
              <p:cNvSpPr>
                <a:spLocks noChangeShapeType="1"/>
              </p:cNvSpPr>
              <p:nvPr/>
            </p:nvSpPr>
            <p:spPr bwMode="auto">
              <a:xfrm>
                <a:off x="3612" y="2124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3" name="Line 55"/>
              <p:cNvSpPr>
                <a:spLocks noChangeShapeType="1"/>
              </p:cNvSpPr>
              <p:nvPr/>
            </p:nvSpPr>
            <p:spPr bwMode="auto">
              <a:xfrm flipV="1">
                <a:off x="3612" y="2148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4" name="Line 56"/>
              <p:cNvSpPr>
                <a:spLocks noChangeShapeType="1"/>
              </p:cNvSpPr>
              <p:nvPr/>
            </p:nvSpPr>
            <p:spPr bwMode="auto">
              <a:xfrm>
                <a:off x="3612" y="2244"/>
                <a:ext cx="168" cy="1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5" name="Line 57"/>
              <p:cNvSpPr>
                <a:spLocks noChangeShapeType="1"/>
              </p:cNvSpPr>
              <p:nvPr/>
            </p:nvSpPr>
            <p:spPr bwMode="auto">
              <a:xfrm>
                <a:off x="3755" y="2353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6" name="Line 58"/>
              <p:cNvSpPr>
                <a:spLocks noChangeShapeType="1"/>
              </p:cNvSpPr>
              <p:nvPr/>
            </p:nvSpPr>
            <p:spPr bwMode="auto">
              <a:xfrm>
                <a:off x="3276" y="2256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7" name="Line 59"/>
              <p:cNvSpPr>
                <a:spLocks noChangeShapeType="1"/>
              </p:cNvSpPr>
              <p:nvPr/>
            </p:nvSpPr>
            <p:spPr bwMode="auto">
              <a:xfrm flipV="1">
                <a:off x="3756" y="1818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95" name="Group 60"/>
            <p:cNvGrpSpPr>
              <a:grpSpLocks/>
            </p:cNvGrpSpPr>
            <p:nvPr/>
          </p:nvGrpSpPr>
          <p:grpSpPr bwMode="auto">
            <a:xfrm>
              <a:off x="4024" y="3744"/>
              <a:ext cx="208" cy="288"/>
              <a:chOff x="2304" y="336"/>
              <a:chExt cx="195" cy="240"/>
            </a:xfrm>
          </p:grpSpPr>
          <p:sp>
            <p:nvSpPr>
              <p:cNvPr id="440" name="Line 61"/>
              <p:cNvSpPr>
                <a:spLocks noChangeShapeType="1"/>
              </p:cNvSpPr>
              <p:nvPr/>
            </p:nvSpPr>
            <p:spPr bwMode="auto">
              <a:xfrm>
                <a:off x="2304" y="576"/>
                <a:ext cx="19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41" name="Line 62"/>
              <p:cNvSpPr>
                <a:spLocks noChangeShapeType="1"/>
              </p:cNvSpPr>
              <p:nvPr/>
            </p:nvSpPr>
            <p:spPr bwMode="auto">
              <a:xfrm flipV="1">
                <a:off x="2400" y="3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96" name="Line 63"/>
            <p:cNvSpPr>
              <a:spLocks noChangeShapeType="1"/>
            </p:cNvSpPr>
            <p:nvPr/>
          </p:nvSpPr>
          <p:spPr bwMode="auto">
            <a:xfrm>
              <a:off x="3647" y="3702"/>
              <a:ext cx="0" cy="2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17" name="Line 64"/>
            <p:cNvSpPr>
              <a:spLocks noChangeShapeType="1"/>
            </p:cNvSpPr>
            <p:nvPr/>
          </p:nvSpPr>
          <p:spPr bwMode="auto">
            <a:xfrm flipV="1">
              <a:off x="3645" y="2400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18" name="Line 65"/>
            <p:cNvSpPr>
              <a:spLocks noChangeShapeType="1"/>
            </p:cNvSpPr>
            <p:nvPr/>
          </p:nvSpPr>
          <p:spPr bwMode="auto">
            <a:xfrm>
              <a:off x="4126" y="3339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19" name="Rectangle 66"/>
            <p:cNvSpPr>
              <a:spLocks noChangeArrowheads="1"/>
            </p:cNvSpPr>
            <p:nvPr/>
          </p:nvSpPr>
          <p:spPr bwMode="auto">
            <a:xfrm>
              <a:off x="3599" y="3526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0" name="Oval 67"/>
            <p:cNvSpPr>
              <a:spLocks noChangeArrowheads="1"/>
            </p:cNvSpPr>
            <p:nvPr/>
          </p:nvSpPr>
          <p:spPr bwMode="auto">
            <a:xfrm>
              <a:off x="3619" y="237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1" name="Oval 68"/>
            <p:cNvSpPr>
              <a:spLocks noChangeArrowheads="1"/>
            </p:cNvSpPr>
            <p:nvPr/>
          </p:nvSpPr>
          <p:spPr bwMode="auto">
            <a:xfrm>
              <a:off x="3621" y="3425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2" name="Oval 69"/>
            <p:cNvSpPr>
              <a:spLocks noChangeArrowheads="1"/>
            </p:cNvSpPr>
            <p:nvPr/>
          </p:nvSpPr>
          <p:spPr bwMode="auto">
            <a:xfrm>
              <a:off x="4100" y="390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3" name="Text Box 70"/>
            <p:cNvSpPr txBox="1">
              <a:spLocks noChangeArrowheads="1"/>
            </p:cNvSpPr>
            <p:nvPr/>
          </p:nvSpPr>
          <p:spPr bwMode="auto">
            <a:xfrm>
              <a:off x="4464" y="2937"/>
              <a:ext cx="3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sz="28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4" name="Text Box 71"/>
            <p:cNvSpPr txBox="1">
              <a:spLocks noChangeArrowheads="1"/>
            </p:cNvSpPr>
            <p:nvPr/>
          </p:nvSpPr>
          <p:spPr bwMode="auto">
            <a:xfrm>
              <a:off x="3633" y="2976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T'</a:t>
              </a:r>
              <a:r>
                <a:rPr kumimoji="1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5" name="Text Box 72"/>
            <p:cNvSpPr txBox="1">
              <a:spLocks noChangeArrowheads="1"/>
            </p:cNvSpPr>
            <p:nvPr/>
          </p:nvSpPr>
          <p:spPr bwMode="auto">
            <a:xfrm>
              <a:off x="4113" y="3312"/>
              <a:ext cx="4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 '</a:t>
              </a:r>
              <a:r>
                <a:rPr kumimoji="1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6" name="Line 73"/>
            <p:cNvSpPr>
              <a:spLocks noChangeShapeType="1"/>
            </p:cNvSpPr>
            <p:nvPr/>
          </p:nvSpPr>
          <p:spPr bwMode="auto">
            <a:xfrm>
              <a:off x="3645" y="3933"/>
              <a:ext cx="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27" name="Rectangle 74"/>
            <p:cNvSpPr>
              <a:spLocks noChangeArrowheads="1"/>
            </p:cNvSpPr>
            <p:nvPr/>
          </p:nvSpPr>
          <p:spPr bwMode="auto">
            <a:xfrm>
              <a:off x="3598" y="2590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8" name="Oval 75"/>
            <p:cNvSpPr>
              <a:spLocks noChangeArrowheads="1"/>
            </p:cNvSpPr>
            <p:nvPr/>
          </p:nvSpPr>
          <p:spPr bwMode="auto">
            <a:xfrm>
              <a:off x="4583" y="3288"/>
              <a:ext cx="96" cy="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9" name="Rectangle 76"/>
            <p:cNvSpPr>
              <a:spLocks noChangeArrowheads="1"/>
            </p:cNvSpPr>
            <p:nvPr/>
          </p:nvSpPr>
          <p:spPr bwMode="auto">
            <a:xfrm>
              <a:off x="3072" y="448"/>
              <a:ext cx="1392" cy="1808"/>
            </a:xfrm>
            <a:prstGeom prst="rect">
              <a:avLst/>
            </a:prstGeom>
            <a:noFill/>
            <a:ln w="9525">
              <a:solidFill>
                <a:srgbClr val="CC009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" name="Rectangle 77"/>
            <p:cNvSpPr>
              <a:spLocks noChangeArrowheads="1"/>
            </p:cNvSpPr>
            <p:nvPr/>
          </p:nvSpPr>
          <p:spPr bwMode="auto">
            <a:xfrm>
              <a:off x="3072" y="2304"/>
              <a:ext cx="1392" cy="1776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1" name="Text Box 78"/>
            <p:cNvSpPr txBox="1">
              <a:spLocks noChangeArrowheads="1"/>
            </p:cNvSpPr>
            <p:nvPr/>
          </p:nvSpPr>
          <p:spPr bwMode="auto">
            <a:xfrm>
              <a:off x="3143" y="1802"/>
              <a:ext cx="3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G1</a:t>
              </a:r>
            </a:p>
          </p:txBody>
        </p:sp>
        <p:sp>
          <p:nvSpPr>
            <p:cNvPr id="432" name="Text Box 79"/>
            <p:cNvSpPr txBox="1">
              <a:spLocks noChangeArrowheads="1"/>
            </p:cNvSpPr>
            <p:nvPr/>
          </p:nvSpPr>
          <p:spPr bwMode="auto">
            <a:xfrm>
              <a:off x="3153" y="3648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G2</a:t>
              </a:r>
            </a:p>
          </p:txBody>
        </p:sp>
        <p:sp>
          <p:nvSpPr>
            <p:cNvPr id="433" name="Line 80"/>
            <p:cNvSpPr>
              <a:spLocks noChangeShapeType="1"/>
            </p:cNvSpPr>
            <p:nvPr/>
          </p:nvSpPr>
          <p:spPr bwMode="auto">
            <a:xfrm>
              <a:off x="3504" y="576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34" name="Line 81"/>
            <p:cNvSpPr>
              <a:spLocks noChangeShapeType="1"/>
            </p:cNvSpPr>
            <p:nvPr/>
          </p:nvSpPr>
          <p:spPr bwMode="auto">
            <a:xfrm>
              <a:off x="3504" y="2400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35" name="Freeform 82"/>
            <p:cNvSpPr>
              <a:spLocks/>
            </p:cNvSpPr>
            <p:nvPr/>
          </p:nvSpPr>
          <p:spPr bwMode="auto">
            <a:xfrm>
              <a:off x="4704" y="1248"/>
              <a:ext cx="480" cy="2832"/>
            </a:xfrm>
            <a:custGeom>
              <a:avLst/>
              <a:gdLst>
                <a:gd name="T0" fmla="*/ 480 w 480"/>
                <a:gd name="T1" fmla="*/ 0 h 2832"/>
                <a:gd name="T2" fmla="*/ 480 w 480"/>
                <a:gd name="T3" fmla="*/ 2208 h 2832"/>
                <a:gd name="T4" fmla="*/ 0 w 480"/>
                <a:gd name="T5" fmla="*/ 2208 h 2832"/>
                <a:gd name="T6" fmla="*/ 0 w 480"/>
                <a:gd name="T7" fmla="*/ 2832 h 28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2832"/>
                <a:gd name="T14" fmla="*/ 480 w 480"/>
                <a:gd name="T15" fmla="*/ 2832 h 28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2832">
                  <a:moveTo>
                    <a:pt x="480" y="0"/>
                  </a:moveTo>
                  <a:lnTo>
                    <a:pt x="480" y="2208"/>
                  </a:lnTo>
                  <a:lnTo>
                    <a:pt x="0" y="2208"/>
                  </a:lnTo>
                  <a:lnTo>
                    <a:pt x="0" y="2832"/>
                  </a:ln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6" name="Text Box 83"/>
            <p:cNvSpPr txBox="1">
              <a:spLocks noChangeArrowheads="1"/>
            </p:cNvSpPr>
            <p:nvPr/>
          </p:nvSpPr>
          <p:spPr bwMode="auto">
            <a:xfrm>
              <a:off x="5207" y="2496"/>
              <a:ext cx="1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CC33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37" name="Group 84"/>
            <p:cNvGrpSpPr>
              <a:grpSpLocks/>
            </p:cNvGrpSpPr>
            <p:nvPr/>
          </p:nvGrpSpPr>
          <p:grpSpPr bwMode="auto">
            <a:xfrm>
              <a:off x="4224" y="1392"/>
              <a:ext cx="144" cy="192"/>
              <a:chOff x="4224" y="1392"/>
              <a:chExt cx="144" cy="192"/>
            </a:xfrm>
          </p:grpSpPr>
          <p:sp>
            <p:nvSpPr>
              <p:cNvPr id="438" name="Line 85"/>
              <p:cNvSpPr>
                <a:spLocks noChangeShapeType="1"/>
              </p:cNvSpPr>
              <p:nvPr/>
            </p:nvSpPr>
            <p:spPr bwMode="auto">
              <a:xfrm flipH="1">
                <a:off x="4224" y="1392"/>
                <a:ext cx="144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39" name="Line 86"/>
              <p:cNvSpPr>
                <a:spLocks noChangeShapeType="1"/>
              </p:cNvSpPr>
              <p:nvPr/>
            </p:nvSpPr>
            <p:spPr bwMode="auto">
              <a:xfrm>
                <a:off x="4224" y="1392"/>
                <a:ext cx="144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02742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autoUpdateAnimBg="0"/>
      <p:bldP spid="26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集电极开路门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30" name="Text Box 17"/>
          <p:cNvSpPr txBox="1">
            <a:spLocks noChangeArrowheads="1"/>
          </p:cNvSpPr>
          <p:nvPr/>
        </p:nvSpPr>
        <p:spPr bwMode="auto">
          <a:xfrm>
            <a:off x="52387" y="674698"/>
            <a:ext cx="6600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集电极开路与非门工作原理</a:t>
            </a:r>
          </a:p>
        </p:txBody>
      </p:sp>
      <p:sp>
        <p:nvSpPr>
          <p:cNvPr id="232" name="Text Box 19"/>
          <p:cNvSpPr txBox="1">
            <a:spLocks noChangeArrowheads="1"/>
          </p:cNvSpPr>
          <p:nvPr/>
        </p:nvSpPr>
        <p:spPr bwMode="auto">
          <a:xfrm>
            <a:off x="133382" y="1136466"/>
            <a:ext cx="37326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输出端并联使用（线与）</a:t>
            </a:r>
          </a:p>
        </p:txBody>
      </p:sp>
      <p:sp>
        <p:nvSpPr>
          <p:cNvPr id="177" name="Text Box 2"/>
          <p:cNvSpPr txBox="1">
            <a:spLocks noChangeArrowheads="1"/>
          </p:cNvSpPr>
          <p:nvPr/>
        </p:nvSpPr>
        <p:spPr bwMode="auto">
          <a:xfrm>
            <a:off x="171076" y="1964871"/>
            <a:ext cx="4326084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②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门、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门输出均为低电平时，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T5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'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均导通</a:t>
            </a:r>
          </a:p>
        </p:txBody>
      </p:sp>
      <p:sp>
        <p:nvSpPr>
          <p:cNvPr id="178" name="Text Box 3"/>
          <p:cNvSpPr txBox="1">
            <a:spLocks noChangeArrowheads="1"/>
          </p:cNvSpPr>
          <p:nvPr/>
        </p:nvSpPr>
        <p:spPr bwMode="auto">
          <a:xfrm>
            <a:off x="216638" y="3162300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输出为低电平</a:t>
            </a:r>
          </a:p>
        </p:txBody>
      </p:sp>
      <p:graphicFrame>
        <p:nvGraphicFramePr>
          <p:cNvPr id="17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86287630"/>
              </p:ext>
            </p:extLst>
          </p:nvPr>
        </p:nvGraphicFramePr>
        <p:xfrm>
          <a:off x="290472" y="3877360"/>
          <a:ext cx="3997325" cy="1036638"/>
        </p:xfrm>
        <a:graphic>
          <a:graphicData uri="http://schemas.openxmlformats.org/presentationml/2006/ole">
            <p:oleObj spid="_x0000_s12391" name="公式" r:id="rId5" imgW="1841500" imgH="482600" progId="">
              <p:embed/>
            </p:oleObj>
          </a:graphicData>
        </a:graphic>
      </p:graphicFrame>
      <p:grpSp>
        <p:nvGrpSpPr>
          <p:cNvPr id="180" name="Group 5"/>
          <p:cNvGrpSpPr>
            <a:grpSpLocks/>
          </p:cNvGrpSpPr>
          <p:nvPr/>
        </p:nvGrpSpPr>
        <p:grpSpPr bwMode="auto">
          <a:xfrm>
            <a:off x="4876800" y="685800"/>
            <a:ext cx="4251325" cy="5791200"/>
            <a:chOff x="3072" y="432"/>
            <a:chExt cx="2654" cy="3648"/>
          </a:xfrm>
        </p:grpSpPr>
        <p:grpSp>
          <p:nvGrpSpPr>
            <p:cNvPr id="181" name="Group 6"/>
            <p:cNvGrpSpPr>
              <a:grpSpLocks/>
            </p:cNvGrpSpPr>
            <p:nvPr/>
          </p:nvGrpSpPr>
          <p:grpSpPr bwMode="auto">
            <a:xfrm>
              <a:off x="4669" y="480"/>
              <a:ext cx="1057" cy="2856"/>
              <a:chOff x="2831" y="672"/>
              <a:chExt cx="1057" cy="2856"/>
            </a:xfrm>
          </p:grpSpPr>
          <p:sp>
            <p:nvSpPr>
              <p:cNvPr id="254" name="Line 7"/>
              <p:cNvSpPr>
                <a:spLocks noChangeShapeType="1"/>
              </p:cNvSpPr>
              <p:nvPr/>
            </p:nvSpPr>
            <p:spPr bwMode="auto">
              <a:xfrm>
                <a:off x="3228" y="2400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5" name="Text Box 8"/>
              <p:cNvSpPr txBox="1">
                <a:spLocks noChangeArrowheads="1"/>
              </p:cNvSpPr>
              <p:nvPr/>
            </p:nvSpPr>
            <p:spPr bwMode="auto">
              <a:xfrm>
                <a:off x="3072" y="672"/>
                <a:ext cx="8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V'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CC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6" name="Text Box 9"/>
              <p:cNvSpPr txBox="1">
                <a:spLocks noChangeArrowheads="1"/>
              </p:cNvSpPr>
              <p:nvPr/>
            </p:nvSpPr>
            <p:spPr bwMode="auto">
              <a:xfrm>
                <a:off x="3600" y="2256"/>
                <a:ext cx="25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257" name="Text Box 10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1" u="none" strike="noStrike" kern="0" cap="none" spc="0" normalizeH="0" baseline="-2500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8" name="Freeform 11"/>
              <p:cNvSpPr>
                <a:spLocks/>
              </p:cNvSpPr>
              <p:nvPr/>
            </p:nvSpPr>
            <p:spPr bwMode="auto">
              <a:xfrm>
                <a:off x="2831" y="1704"/>
                <a:ext cx="384" cy="1824"/>
              </a:xfrm>
              <a:custGeom>
                <a:avLst/>
                <a:gdLst>
                  <a:gd name="T0" fmla="*/ 12 w 384"/>
                  <a:gd name="T1" fmla="*/ 0 h 1824"/>
                  <a:gd name="T2" fmla="*/ 384 w 384"/>
                  <a:gd name="T3" fmla="*/ 0 h 1824"/>
                  <a:gd name="T4" fmla="*/ 384 w 384"/>
                  <a:gd name="T5" fmla="*/ 1824 h 1824"/>
                  <a:gd name="T6" fmla="*/ 0 w 384"/>
                  <a:gd name="T7" fmla="*/ 1824 h 18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824"/>
                  <a:gd name="T14" fmla="*/ 384 w 384"/>
                  <a:gd name="T15" fmla="*/ 1824 h 18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824">
                    <a:moveTo>
                      <a:pt x="12" y="0"/>
                    </a:moveTo>
                    <a:lnTo>
                      <a:pt x="384" y="0"/>
                    </a:lnTo>
                    <a:lnTo>
                      <a:pt x="384" y="1824"/>
                    </a:lnTo>
                    <a:lnTo>
                      <a:pt x="0" y="1824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9" name="Line 12"/>
              <p:cNvSpPr>
                <a:spLocks noChangeShapeType="1"/>
              </p:cNvSpPr>
              <p:nvPr/>
            </p:nvSpPr>
            <p:spPr bwMode="auto">
              <a:xfrm flipV="1">
                <a:off x="3215" y="816"/>
                <a:ext cx="0" cy="91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7" name="Oval 13"/>
              <p:cNvSpPr>
                <a:spLocks noChangeArrowheads="1"/>
              </p:cNvSpPr>
              <p:nvPr/>
            </p:nvSpPr>
            <p:spPr bwMode="auto">
              <a:xfrm>
                <a:off x="3189" y="168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8" name="Rectangle 14"/>
              <p:cNvSpPr>
                <a:spLocks noChangeArrowheads="1"/>
              </p:cNvSpPr>
              <p:nvPr/>
            </p:nvSpPr>
            <p:spPr bwMode="auto">
              <a:xfrm>
                <a:off x="3168" y="1198"/>
                <a:ext cx="96" cy="29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9" name="Oval 15"/>
              <p:cNvSpPr>
                <a:spLocks noChangeArrowheads="1"/>
              </p:cNvSpPr>
              <p:nvPr/>
            </p:nvSpPr>
            <p:spPr bwMode="auto">
              <a:xfrm>
                <a:off x="3191" y="237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2" name="Text Box 16"/>
            <p:cNvSpPr txBox="1">
              <a:spLocks noChangeArrowheads="1"/>
            </p:cNvSpPr>
            <p:nvPr/>
          </p:nvSpPr>
          <p:spPr bwMode="auto">
            <a:xfrm>
              <a:off x="4065" y="43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3" name="Line 17"/>
            <p:cNvSpPr>
              <a:spLocks noChangeShapeType="1"/>
            </p:cNvSpPr>
            <p:nvPr/>
          </p:nvSpPr>
          <p:spPr bwMode="auto">
            <a:xfrm>
              <a:off x="3982" y="1491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4" name="Line 18"/>
            <p:cNvSpPr>
              <a:spLocks noChangeShapeType="1"/>
            </p:cNvSpPr>
            <p:nvPr/>
          </p:nvSpPr>
          <p:spPr bwMode="auto">
            <a:xfrm flipV="1">
              <a:off x="3982" y="1515"/>
              <a:ext cx="144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5" name="Line 19"/>
            <p:cNvSpPr>
              <a:spLocks noChangeShapeType="1"/>
            </p:cNvSpPr>
            <p:nvPr/>
          </p:nvSpPr>
          <p:spPr bwMode="auto">
            <a:xfrm>
              <a:off x="3982" y="1611"/>
              <a:ext cx="168" cy="1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6" name="Line 20"/>
            <p:cNvSpPr>
              <a:spLocks noChangeShapeType="1"/>
            </p:cNvSpPr>
            <p:nvPr/>
          </p:nvSpPr>
          <p:spPr bwMode="auto">
            <a:xfrm>
              <a:off x="4131" y="1720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7" name="Line 21"/>
            <p:cNvSpPr>
              <a:spLocks noChangeShapeType="1"/>
            </p:cNvSpPr>
            <p:nvPr/>
          </p:nvSpPr>
          <p:spPr bwMode="auto">
            <a:xfrm>
              <a:off x="3646" y="1623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188" name="Group 22"/>
            <p:cNvGrpSpPr>
              <a:grpSpLocks/>
            </p:cNvGrpSpPr>
            <p:nvPr/>
          </p:nvGrpSpPr>
          <p:grpSpPr bwMode="auto">
            <a:xfrm>
              <a:off x="3165" y="906"/>
              <a:ext cx="504" cy="871"/>
              <a:chOff x="3276" y="1818"/>
              <a:chExt cx="504" cy="871"/>
            </a:xfrm>
          </p:grpSpPr>
          <p:sp>
            <p:nvSpPr>
              <p:cNvPr id="248" name="Line 23"/>
              <p:cNvSpPr>
                <a:spLocks noChangeShapeType="1"/>
              </p:cNvSpPr>
              <p:nvPr/>
            </p:nvSpPr>
            <p:spPr bwMode="auto">
              <a:xfrm>
                <a:off x="3612" y="2124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9" name="Line 24"/>
              <p:cNvSpPr>
                <a:spLocks noChangeShapeType="1"/>
              </p:cNvSpPr>
              <p:nvPr/>
            </p:nvSpPr>
            <p:spPr bwMode="auto">
              <a:xfrm flipV="1">
                <a:off x="3612" y="2148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0" name="Line 25"/>
              <p:cNvSpPr>
                <a:spLocks noChangeShapeType="1"/>
              </p:cNvSpPr>
              <p:nvPr/>
            </p:nvSpPr>
            <p:spPr bwMode="auto">
              <a:xfrm>
                <a:off x="3612" y="2244"/>
                <a:ext cx="168" cy="1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" name="Line 26"/>
              <p:cNvSpPr>
                <a:spLocks noChangeShapeType="1"/>
              </p:cNvSpPr>
              <p:nvPr/>
            </p:nvSpPr>
            <p:spPr bwMode="auto">
              <a:xfrm>
                <a:off x="3755" y="2353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2" name="Line 27"/>
              <p:cNvSpPr>
                <a:spLocks noChangeShapeType="1"/>
              </p:cNvSpPr>
              <p:nvPr/>
            </p:nvSpPr>
            <p:spPr bwMode="auto">
              <a:xfrm>
                <a:off x="3276" y="2256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3" name="Line 28"/>
              <p:cNvSpPr>
                <a:spLocks noChangeShapeType="1"/>
              </p:cNvSpPr>
              <p:nvPr/>
            </p:nvSpPr>
            <p:spPr bwMode="auto">
              <a:xfrm flipV="1">
                <a:off x="3756" y="1818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9" name="Line 29"/>
            <p:cNvSpPr>
              <a:spLocks noChangeShapeType="1"/>
            </p:cNvSpPr>
            <p:nvPr/>
          </p:nvSpPr>
          <p:spPr bwMode="auto">
            <a:xfrm rot="-5400000">
              <a:off x="3283" y="1228"/>
              <a:ext cx="1" cy="2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190" name="Group 30"/>
            <p:cNvGrpSpPr>
              <a:grpSpLocks/>
            </p:cNvGrpSpPr>
            <p:nvPr/>
          </p:nvGrpSpPr>
          <p:grpSpPr bwMode="auto">
            <a:xfrm>
              <a:off x="4024" y="1920"/>
              <a:ext cx="208" cy="288"/>
              <a:chOff x="2304" y="336"/>
              <a:chExt cx="195" cy="240"/>
            </a:xfrm>
          </p:grpSpPr>
          <p:sp>
            <p:nvSpPr>
              <p:cNvPr id="246" name="Line 31"/>
              <p:cNvSpPr>
                <a:spLocks noChangeShapeType="1"/>
              </p:cNvSpPr>
              <p:nvPr/>
            </p:nvSpPr>
            <p:spPr bwMode="auto">
              <a:xfrm>
                <a:off x="2304" y="576"/>
                <a:ext cx="19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7" name="Line 32"/>
              <p:cNvSpPr>
                <a:spLocks noChangeShapeType="1"/>
              </p:cNvSpPr>
              <p:nvPr/>
            </p:nvSpPr>
            <p:spPr bwMode="auto">
              <a:xfrm flipV="1">
                <a:off x="2400" y="3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1" name="Line 33"/>
            <p:cNvSpPr>
              <a:spLocks noChangeShapeType="1"/>
            </p:cNvSpPr>
            <p:nvPr/>
          </p:nvSpPr>
          <p:spPr bwMode="auto">
            <a:xfrm>
              <a:off x="3647" y="1878"/>
              <a:ext cx="0" cy="2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2" name="Line 34"/>
            <p:cNvSpPr>
              <a:spLocks noChangeShapeType="1"/>
            </p:cNvSpPr>
            <p:nvPr/>
          </p:nvSpPr>
          <p:spPr bwMode="auto">
            <a:xfrm flipV="1">
              <a:off x="3645" y="576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3" name="Line 35"/>
            <p:cNvSpPr>
              <a:spLocks noChangeShapeType="1"/>
            </p:cNvSpPr>
            <p:nvPr/>
          </p:nvSpPr>
          <p:spPr bwMode="auto">
            <a:xfrm>
              <a:off x="4126" y="1515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4" name="Rectangle 36"/>
            <p:cNvSpPr>
              <a:spLocks noChangeArrowheads="1"/>
            </p:cNvSpPr>
            <p:nvPr/>
          </p:nvSpPr>
          <p:spPr bwMode="auto">
            <a:xfrm>
              <a:off x="3599" y="1702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" name="Oval 37"/>
            <p:cNvSpPr>
              <a:spLocks noChangeArrowheads="1"/>
            </p:cNvSpPr>
            <p:nvPr/>
          </p:nvSpPr>
          <p:spPr bwMode="auto">
            <a:xfrm>
              <a:off x="3619" y="5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6" name="Oval 38"/>
            <p:cNvSpPr>
              <a:spLocks noChangeArrowheads="1"/>
            </p:cNvSpPr>
            <p:nvPr/>
          </p:nvSpPr>
          <p:spPr bwMode="auto">
            <a:xfrm>
              <a:off x="3621" y="1601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7" name="Oval 39"/>
            <p:cNvSpPr>
              <a:spLocks noChangeArrowheads="1"/>
            </p:cNvSpPr>
            <p:nvPr/>
          </p:nvSpPr>
          <p:spPr bwMode="auto">
            <a:xfrm>
              <a:off x="4100" y="208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8" name="Text Box 40"/>
            <p:cNvSpPr txBox="1">
              <a:spLocks noChangeArrowheads="1"/>
            </p:cNvSpPr>
            <p:nvPr/>
          </p:nvSpPr>
          <p:spPr bwMode="auto">
            <a:xfrm>
              <a:off x="4449" y="1104"/>
              <a:ext cx="3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sz="28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9" name="Text Box 41"/>
            <p:cNvSpPr txBox="1">
              <a:spLocks noChangeArrowheads="1"/>
            </p:cNvSpPr>
            <p:nvPr/>
          </p:nvSpPr>
          <p:spPr bwMode="auto">
            <a:xfrm>
              <a:off x="3633" y="1152"/>
              <a:ext cx="3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0" name="Text Box 42"/>
            <p:cNvSpPr txBox="1">
              <a:spLocks noChangeArrowheads="1"/>
            </p:cNvSpPr>
            <p:nvPr/>
          </p:nvSpPr>
          <p:spPr bwMode="auto">
            <a:xfrm>
              <a:off x="4113" y="1488"/>
              <a:ext cx="3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1" name="Line 43"/>
            <p:cNvSpPr>
              <a:spLocks noChangeShapeType="1"/>
            </p:cNvSpPr>
            <p:nvPr/>
          </p:nvSpPr>
          <p:spPr bwMode="auto">
            <a:xfrm>
              <a:off x="3645" y="2109"/>
              <a:ext cx="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02" name="Rectangle 44"/>
            <p:cNvSpPr>
              <a:spLocks noChangeArrowheads="1"/>
            </p:cNvSpPr>
            <p:nvPr/>
          </p:nvSpPr>
          <p:spPr bwMode="auto">
            <a:xfrm>
              <a:off x="3598" y="766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3" name="Oval 45"/>
            <p:cNvSpPr>
              <a:spLocks noChangeArrowheads="1"/>
            </p:cNvSpPr>
            <p:nvPr/>
          </p:nvSpPr>
          <p:spPr bwMode="auto">
            <a:xfrm>
              <a:off x="4583" y="1464"/>
              <a:ext cx="96" cy="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" name="Text Box 46"/>
            <p:cNvSpPr txBox="1">
              <a:spLocks noChangeArrowheads="1"/>
            </p:cNvSpPr>
            <p:nvPr/>
          </p:nvSpPr>
          <p:spPr bwMode="auto">
            <a:xfrm>
              <a:off x="4065" y="225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" name="Line 47"/>
            <p:cNvSpPr>
              <a:spLocks noChangeShapeType="1"/>
            </p:cNvSpPr>
            <p:nvPr/>
          </p:nvSpPr>
          <p:spPr bwMode="auto">
            <a:xfrm>
              <a:off x="3982" y="3315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06" name="Line 48"/>
            <p:cNvSpPr>
              <a:spLocks noChangeShapeType="1"/>
            </p:cNvSpPr>
            <p:nvPr/>
          </p:nvSpPr>
          <p:spPr bwMode="auto">
            <a:xfrm flipV="1">
              <a:off x="3982" y="3339"/>
              <a:ext cx="144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07" name="Line 49"/>
            <p:cNvSpPr>
              <a:spLocks noChangeShapeType="1"/>
            </p:cNvSpPr>
            <p:nvPr/>
          </p:nvSpPr>
          <p:spPr bwMode="auto">
            <a:xfrm>
              <a:off x="3982" y="3435"/>
              <a:ext cx="168" cy="1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08" name="Line 50"/>
            <p:cNvSpPr>
              <a:spLocks noChangeShapeType="1"/>
            </p:cNvSpPr>
            <p:nvPr/>
          </p:nvSpPr>
          <p:spPr bwMode="auto">
            <a:xfrm>
              <a:off x="4125" y="3544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09" name="Line 51"/>
            <p:cNvSpPr>
              <a:spLocks noChangeShapeType="1"/>
            </p:cNvSpPr>
            <p:nvPr/>
          </p:nvSpPr>
          <p:spPr bwMode="auto">
            <a:xfrm>
              <a:off x="3646" y="3447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210" name="Group 52"/>
            <p:cNvGrpSpPr>
              <a:grpSpLocks/>
            </p:cNvGrpSpPr>
            <p:nvPr/>
          </p:nvGrpSpPr>
          <p:grpSpPr bwMode="auto">
            <a:xfrm>
              <a:off x="3165" y="2730"/>
              <a:ext cx="504" cy="871"/>
              <a:chOff x="3276" y="1818"/>
              <a:chExt cx="504" cy="871"/>
            </a:xfrm>
          </p:grpSpPr>
          <p:sp>
            <p:nvSpPr>
              <p:cNvPr id="240" name="Line 53"/>
              <p:cNvSpPr>
                <a:spLocks noChangeShapeType="1"/>
              </p:cNvSpPr>
              <p:nvPr/>
            </p:nvSpPr>
            <p:spPr bwMode="auto">
              <a:xfrm>
                <a:off x="3612" y="2124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1" name="Line 54"/>
              <p:cNvSpPr>
                <a:spLocks noChangeShapeType="1"/>
              </p:cNvSpPr>
              <p:nvPr/>
            </p:nvSpPr>
            <p:spPr bwMode="auto">
              <a:xfrm flipV="1">
                <a:off x="3612" y="2148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2" name="Line 55"/>
              <p:cNvSpPr>
                <a:spLocks noChangeShapeType="1"/>
              </p:cNvSpPr>
              <p:nvPr/>
            </p:nvSpPr>
            <p:spPr bwMode="auto">
              <a:xfrm>
                <a:off x="3612" y="2244"/>
                <a:ext cx="168" cy="1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3" name="Line 56"/>
              <p:cNvSpPr>
                <a:spLocks noChangeShapeType="1"/>
              </p:cNvSpPr>
              <p:nvPr/>
            </p:nvSpPr>
            <p:spPr bwMode="auto">
              <a:xfrm>
                <a:off x="3755" y="2353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4" name="Line 57"/>
              <p:cNvSpPr>
                <a:spLocks noChangeShapeType="1"/>
              </p:cNvSpPr>
              <p:nvPr/>
            </p:nvSpPr>
            <p:spPr bwMode="auto">
              <a:xfrm>
                <a:off x="3276" y="2256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" name="Line 58"/>
              <p:cNvSpPr>
                <a:spLocks noChangeShapeType="1"/>
              </p:cNvSpPr>
              <p:nvPr/>
            </p:nvSpPr>
            <p:spPr bwMode="auto">
              <a:xfrm flipV="1">
                <a:off x="3756" y="1818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211" name="Group 59"/>
            <p:cNvGrpSpPr>
              <a:grpSpLocks/>
            </p:cNvGrpSpPr>
            <p:nvPr/>
          </p:nvGrpSpPr>
          <p:grpSpPr bwMode="auto">
            <a:xfrm>
              <a:off x="4024" y="3744"/>
              <a:ext cx="208" cy="288"/>
              <a:chOff x="2304" y="336"/>
              <a:chExt cx="195" cy="240"/>
            </a:xfrm>
          </p:grpSpPr>
          <p:sp>
            <p:nvSpPr>
              <p:cNvPr id="238" name="Line 60"/>
              <p:cNvSpPr>
                <a:spLocks noChangeShapeType="1"/>
              </p:cNvSpPr>
              <p:nvPr/>
            </p:nvSpPr>
            <p:spPr bwMode="auto">
              <a:xfrm>
                <a:off x="2304" y="576"/>
                <a:ext cx="19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9" name="Line 61"/>
              <p:cNvSpPr>
                <a:spLocks noChangeShapeType="1"/>
              </p:cNvSpPr>
              <p:nvPr/>
            </p:nvSpPr>
            <p:spPr bwMode="auto">
              <a:xfrm flipV="1">
                <a:off x="2400" y="3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12" name="Line 62"/>
            <p:cNvSpPr>
              <a:spLocks noChangeShapeType="1"/>
            </p:cNvSpPr>
            <p:nvPr/>
          </p:nvSpPr>
          <p:spPr bwMode="auto">
            <a:xfrm>
              <a:off x="3647" y="3702"/>
              <a:ext cx="0" cy="2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3" name="Line 63"/>
            <p:cNvSpPr>
              <a:spLocks noChangeShapeType="1"/>
            </p:cNvSpPr>
            <p:nvPr/>
          </p:nvSpPr>
          <p:spPr bwMode="auto">
            <a:xfrm flipV="1">
              <a:off x="3645" y="2400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4" name="Line 64"/>
            <p:cNvSpPr>
              <a:spLocks noChangeShapeType="1"/>
            </p:cNvSpPr>
            <p:nvPr/>
          </p:nvSpPr>
          <p:spPr bwMode="auto">
            <a:xfrm>
              <a:off x="4126" y="3339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5" name="Rectangle 65"/>
            <p:cNvSpPr>
              <a:spLocks noChangeArrowheads="1"/>
            </p:cNvSpPr>
            <p:nvPr/>
          </p:nvSpPr>
          <p:spPr bwMode="auto">
            <a:xfrm>
              <a:off x="3599" y="3526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6" name="Oval 66"/>
            <p:cNvSpPr>
              <a:spLocks noChangeArrowheads="1"/>
            </p:cNvSpPr>
            <p:nvPr/>
          </p:nvSpPr>
          <p:spPr bwMode="auto">
            <a:xfrm>
              <a:off x="3619" y="237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7" name="Oval 67"/>
            <p:cNvSpPr>
              <a:spLocks noChangeArrowheads="1"/>
            </p:cNvSpPr>
            <p:nvPr/>
          </p:nvSpPr>
          <p:spPr bwMode="auto">
            <a:xfrm>
              <a:off x="3621" y="3425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8" name="Oval 68"/>
            <p:cNvSpPr>
              <a:spLocks noChangeArrowheads="1"/>
            </p:cNvSpPr>
            <p:nvPr/>
          </p:nvSpPr>
          <p:spPr bwMode="auto">
            <a:xfrm>
              <a:off x="4100" y="390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9" name="Text Box 69"/>
            <p:cNvSpPr txBox="1">
              <a:spLocks noChangeArrowheads="1"/>
            </p:cNvSpPr>
            <p:nvPr/>
          </p:nvSpPr>
          <p:spPr bwMode="auto">
            <a:xfrm>
              <a:off x="4464" y="2937"/>
              <a:ext cx="3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sz="28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0" name="Text Box 70"/>
            <p:cNvSpPr txBox="1">
              <a:spLocks noChangeArrowheads="1"/>
            </p:cNvSpPr>
            <p:nvPr/>
          </p:nvSpPr>
          <p:spPr bwMode="auto">
            <a:xfrm>
              <a:off x="3633" y="2976"/>
              <a:ext cx="3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T'</a:t>
              </a:r>
              <a:r>
                <a:rPr kumimoji="1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1" name="Text Box 71"/>
            <p:cNvSpPr txBox="1">
              <a:spLocks noChangeArrowheads="1"/>
            </p:cNvSpPr>
            <p:nvPr/>
          </p:nvSpPr>
          <p:spPr bwMode="auto">
            <a:xfrm>
              <a:off x="4113" y="3312"/>
              <a:ext cx="4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T'</a:t>
              </a:r>
              <a:r>
                <a:rPr kumimoji="1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2" name="Line 72"/>
            <p:cNvSpPr>
              <a:spLocks noChangeShapeType="1"/>
            </p:cNvSpPr>
            <p:nvPr/>
          </p:nvSpPr>
          <p:spPr bwMode="auto">
            <a:xfrm>
              <a:off x="3645" y="3933"/>
              <a:ext cx="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23" name="Rectangle 73"/>
            <p:cNvSpPr>
              <a:spLocks noChangeArrowheads="1"/>
            </p:cNvSpPr>
            <p:nvPr/>
          </p:nvSpPr>
          <p:spPr bwMode="auto">
            <a:xfrm>
              <a:off x="3598" y="2590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4" name="Oval 74"/>
            <p:cNvSpPr>
              <a:spLocks noChangeArrowheads="1"/>
            </p:cNvSpPr>
            <p:nvPr/>
          </p:nvSpPr>
          <p:spPr bwMode="auto">
            <a:xfrm>
              <a:off x="4583" y="3288"/>
              <a:ext cx="96" cy="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" name="Rectangle 75"/>
            <p:cNvSpPr>
              <a:spLocks noChangeArrowheads="1"/>
            </p:cNvSpPr>
            <p:nvPr/>
          </p:nvSpPr>
          <p:spPr bwMode="auto">
            <a:xfrm>
              <a:off x="3072" y="448"/>
              <a:ext cx="1392" cy="1808"/>
            </a:xfrm>
            <a:prstGeom prst="rect">
              <a:avLst/>
            </a:prstGeom>
            <a:noFill/>
            <a:ln w="9525">
              <a:solidFill>
                <a:srgbClr val="CC009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" name="Rectangle 76"/>
            <p:cNvSpPr>
              <a:spLocks noChangeArrowheads="1"/>
            </p:cNvSpPr>
            <p:nvPr/>
          </p:nvSpPr>
          <p:spPr bwMode="auto">
            <a:xfrm>
              <a:off x="3072" y="2304"/>
              <a:ext cx="1392" cy="1776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7" name="Text Box 77"/>
            <p:cNvSpPr txBox="1">
              <a:spLocks noChangeArrowheads="1"/>
            </p:cNvSpPr>
            <p:nvPr/>
          </p:nvSpPr>
          <p:spPr bwMode="auto">
            <a:xfrm>
              <a:off x="3143" y="1802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G1</a:t>
              </a:r>
            </a:p>
          </p:txBody>
        </p:sp>
        <p:sp>
          <p:nvSpPr>
            <p:cNvPr id="228" name="Text Box 78"/>
            <p:cNvSpPr txBox="1">
              <a:spLocks noChangeArrowheads="1"/>
            </p:cNvSpPr>
            <p:nvPr/>
          </p:nvSpPr>
          <p:spPr bwMode="auto">
            <a:xfrm>
              <a:off x="3153" y="3648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G2</a:t>
              </a:r>
            </a:p>
          </p:txBody>
        </p:sp>
        <p:sp>
          <p:nvSpPr>
            <p:cNvPr id="229" name="Line 79"/>
            <p:cNvSpPr>
              <a:spLocks noChangeShapeType="1"/>
            </p:cNvSpPr>
            <p:nvPr/>
          </p:nvSpPr>
          <p:spPr bwMode="auto">
            <a:xfrm>
              <a:off x="3504" y="576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31" name="Line 80"/>
            <p:cNvSpPr>
              <a:spLocks noChangeShapeType="1"/>
            </p:cNvSpPr>
            <p:nvPr/>
          </p:nvSpPr>
          <p:spPr bwMode="auto">
            <a:xfrm>
              <a:off x="3504" y="2400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33" name="Text Box 81"/>
            <p:cNvSpPr txBox="1">
              <a:spLocks noChangeArrowheads="1"/>
            </p:cNvSpPr>
            <p:nvPr/>
          </p:nvSpPr>
          <p:spPr bwMode="auto">
            <a:xfrm>
              <a:off x="4656" y="3408"/>
              <a:ext cx="23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34" name="Group 82"/>
            <p:cNvGrpSpPr>
              <a:grpSpLocks/>
            </p:cNvGrpSpPr>
            <p:nvPr/>
          </p:nvGrpSpPr>
          <p:grpSpPr bwMode="auto">
            <a:xfrm>
              <a:off x="4416" y="1248"/>
              <a:ext cx="768" cy="2832"/>
              <a:chOff x="4416" y="1248"/>
              <a:chExt cx="768" cy="2832"/>
            </a:xfrm>
          </p:grpSpPr>
          <p:sp>
            <p:nvSpPr>
              <p:cNvPr id="236" name="Freeform 83"/>
              <p:cNvSpPr>
                <a:spLocks/>
              </p:cNvSpPr>
              <p:nvPr/>
            </p:nvSpPr>
            <p:spPr bwMode="auto">
              <a:xfrm>
                <a:off x="4416" y="1248"/>
                <a:ext cx="768" cy="2832"/>
              </a:xfrm>
              <a:custGeom>
                <a:avLst/>
                <a:gdLst>
                  <a:gd name="T0" fmla="*/ 480 w 480"/>
                  <a:gd name="T1" fmla="*/ 0 h 2832"/>
                  <a:gd name="T2" fmla="*/ 480 w 480"/>
                  <a:gd name="T3" fmla="*/ 2208 h 2832"/>
                  <a:gd name="T4" fmla="*/ 0 w 480"/>
                  <a:gd name="T5" fmla="*/ 2208 h 2832"/>
                  <a:gd name="T6" fmla="*/ 0 w 480"/>
                  <a:gd name="T7" fmla="*/ 2832 h 283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80"/>
                  <a:gd name="T13" fmla="*/ 0 h 2832"/>
                  <a:gd name="T14" fmla="*/ 480 w 480"/>
                  <a:gd name="T15" fmla="*/ 2832 h 283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80" h="2832">
                    <a:moveTo>
                      <a:pt x="480" y="0"/>
                    </a:moveTo>
                    <a:lnTo>
                      <a:pt x="480" y="2208"/>
                    </a:lnTo>
                    <a:lnTo>
                      <a:pt x="0" y="2208"/>
                    </a:lnTo>
                    <a:lnTo>
                      <a:pt x="0" y="2832"/>
                    </a:lnTo>
                  </a:path>
                </a:pathLst>
              </a:custGeom>
              <a:noFill/>
              <a:ln w="22225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7" name="Freeform 84"/>
              <p:cNvSpPr>
                <a:spLocks/>
              </p:cNvSpPr>
              <p:nvPr/>
            </p:nvSpPr>
            <p:spPr bwMode="auto">
              <a:xfrm>
                <a:off x="4416" y="1584"/>
                <a:ext cx="768" cy="432"/>
              </a:xfrm>
              <a:custGeom>
                <a:avLst/>
                <a:gdLst>
                  <a:gd name="T0" fmla="*/ 768 w 768"/>
                  <a:gd name="T1" fmla="*/ 0 h 432"/>
                  <a:gd name="T2" fmla="*/ 0 w 768"/>
                  <a:gd name="T3" fmla="*/ 0 h 432"/>
                  <a:gd name="T4" fmla="*/ 0 w 768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768"/>
                  <a:gd name="T10" fmla="*/ 0 h 432"/>
                  <a:gd name="T11" fmla="*/ 768 w 768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68" h="432">
                    <a:moveTo>
                      <a:pt x="768" y="0"/>
                    </a:moveTo>
                    <a:lnTo>
                      <a:pt x="0" y="0"/>
                    </a:lnTo>
                    <a:lnTo>
                      <a:pt x="0" y="432"/>
                    </a:lnTo>
                  </a:path>
                </a:pathLst>
              </a:cu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" name="Text Box 85"/>
            <p:cNvSpPr txBox="1">
              <a:spLocks noChangeArrowheads="1"/>
            </p:cNvSpPr>
            <p:nvPr/>
          </p:nvSpPr>
          <p:spPr bwMode="auto">
            <a:xfrm>
              <a:off x="4560" y="1536"/>
              <a:ext cx="2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339933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3399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0" name="Text Box 86"/>
          <p:cNvSpPr txBox="1">
            <a:spLocks noChangeArrowheads="1"/>
          </p:cNvSpPr>
          <p:nvPr/>
        </p:nvSpPr>
        <p:spPr bwMode="auto">
          <a:xfrm>
            <a:off x="290472" y="5145847"/>
            <a:ext cx="41560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只要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能满足情况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①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的要求</a:t>
            </a:r>
          </a:p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则肯定能满足情况</a:t>
            </a:r>
            <a:r>
              <a:rPr kumimoji="1" lang="zh-CN" altLang="en-US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②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的要求</a:t>
            </a:r>
          </a:p>
        </p:txBody>
      </p:sp>
    </p:spTree>
    <p:extLst>
      <p:ext uri="{BB962C8B-B14F-4D97-AF65-F5344CB8AC3E}">
        <p14:creationId xmlns:p14="http://schemas.microsoft.com/office/powerpoint/2010/main" xmlns="" val="343151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utoUpdateAnimBg="0"/>
      <p:bldP spid="300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2.4.3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集电极开路门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30" name="Text Box 17"/>
          <p:cNvSpPr txBox="1">
            <a:spLocks noChangeArrowheads="1"/>
          </p:cNvSpPr>
          <p:nvPr/>
        </p:nvSpPr>
        <p:spPr bwMode="auto">
          <a:xfrm>
            <a:off x="52387" y="674698"/>
            <a:ext cx="6600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集电极开路与非门工作原理</a:t>
            </a:r>
          </a:p>
        </p:txBody>
      </p:sp>
      <p:sp>
        <p:nvSpPr>
          <p:cNvPr id="232" name="Text Box 19"/>
          <p:cNvSpPr txBox="1">
            <a:spLocks noChangeArrowheads="1"/>
          </p:cNvSpPr>
          <p:nvPr/>
        </p:nvSpPr>
        <p:spPr bwMode="auto">
          <a:xfrm>
            <a:off x="133382" y="1136466"/>
            <a:ext cx="373260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输出端并联使用（线与）</a:t>
            </a:r>
          </a:p>
        </p:txBody>
      </p:sp>
      <p:sp>
        <p:nvSpPr>
          <p:cNvPr id="272" name="Text Box 2"/>
          <p:cNvSpPr txBox="1">
            <a:spLocks noChangeArrowheads="1"/>
          </p:cNvSpPr>
          <p:nvPr/>
        </p:nvSpPr>
        <p:spPr bwMode="auto">
          <a:xfrm>
            <a:off x="262385" y="1669547"/>
            <a:ext cx="4430713" cy="88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③ 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门、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门输出均为高电平时，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T5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8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‘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均截止</a:t>
            </a:r>
          </a:p>
        </p:txBody>
      </p:sp>
      <p:sp>
        <p:nvSpPr>
          <p:cNvPr id="273" name="Text Box 3"/>
          <p:cNvSpPr txBox="1">
            <a:spLocks noChangeArrowheads="1"/>
          </p:cNvSpPr>
          <p:nvPr/>
        </p:nvSpPr>
        <p:spPr bwMode="auto">
          <a:xfrm>
            <a:off x="236963" y="2663122"/>
            <a:ext cx="236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输出为高电平</a:t>
            </a:r>
          </a:p>
        </p:txBody>
      </p:sp>
      <p:sp>
        <p:nvSpPr>
          <p:cNvPr id="274" name="Text Box 4"/>
          <p:cNvSpPr txBox="1">
            <a:spLocks noChangeArrowheads="1"/>
          </p:cNvSpPr>
          <p:nvPr/>
        </p:nvSpPr>
        <p:spPr bwMode="auto">
          <a:xfrm>
            <a:off x="255295" y="3339783"/>
            <a:ext cx="44577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此时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值不能太大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，否则输出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高电平会下降</a:t>
            </a:r>
            <a:r>
              <a:rPr kumimoji="1" lang="zh-CN" altLang="en-US" sz="2400" kern="0" dirty="0">
                <a:solidFill>
                  <a:srgbClr val="000000"/>
                </a:solidFill>
              </a:rPr>
              <a:t>过多，因为有漏电流和负载</a:t>
            </a:r>
            <a:r>
              <a:rPr kumimoji="1" lang="zh-CN" altLang="en-US" sz="2400" kern="0" dirty="0" smtClean="0">
                <a:solidFill>
                  <a:srgbClr val="000000"/>
                </a:solidFill>
              </a:rPr>
              <a:t>电流</a:t>
            </a:r>
            <a:r>
              <a:rPr kumimoji="1" lang="zh-CN" altLang="en-US" sz="2400" kern="0" dirty="0">
                <a:solidFill>
                  <a:srgbClr val="000000"/>
                </a:solidFill>
              </a:rPr>
              <a:t>。</a:t>
            </a:r>
          </a:p>
        </p:txBody>
      </p:sp>
      <p:graphicFrame>
        <p:nvGraphicFramePr>
          <p:cNvPr id="27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55074979"/>
              </p:ext>
            </p:extLst>
          </p:nvPr>
        </p:nvGraphicFramePr>
        <p:xfrm>
          <a:off x="1379169" y="4759573"/>
          <a:ext cx="2446338" cy="473075"/>
        </p:xfrm>
        <a:graphic>
          <a:graphicData uri="http://schemas.openxmlformats.org/presentationml/2006/ole">
            <p:oleObj spid="_x0000_s13414" name="公式" r:id="rId5" imgW="1181100" imgH="228600" progId="">
              <p:embed/>
            </p:oleObj>
          </a:graphicData>
        </a:graphic>
      </p:graphicFrame>
      <p:grpSp>
        <p:nvGrpSpPr>
          <p:cNvPr id="277" name="Group 7"/>
          <p:cNvGrpSpPr>
            <a:grpSpLocks/>
          </p:cNvGrpSpPr>
          <p:nvPr/>
        </p:nvGrpSpPr>
        <p:grpSpPr bwMode="auto">
          <a:xfrm>
            <a:off x="5000294" y="936308"/>
            <a:ext cx="4224338" cy="5791200"/>
            <a:chOff x="3072" y="432"/>
            <a:chExt cx="2654" cy="3648"/>
          </a:xfrm>
        </p:grpSpPr>
        <p:grpSp>
          <p:nvGrpSpPr>
            <p:cNvPr id="278" name="Group 8"/>
            <p:cNvGrpSpPr>
              <a:grpSpLocks/>
            </p:cNvGrpSpPr>
            <p:nvPr/>
          </p:nvGrpSpPr>
          <p:grpSpPr bwMode="auto">
            <a:xfrm>
              <a:off x="4669" y="480"/>
              <a:ext cx="1057" cy="2856"/>
              <a:chOff x="2831" y="672"/>
              <a:chExt cx="1057" cy="2856"/>
            </a:xfrm>
          </p:grpSpPr>
          <p:sp>
            <p:nvSpPr>
              <p:cNvPr id="359" name="Line 9"/>
              <p:cNvSpPr>
                <a:spLocks noChangeShapeType="1"/>
              </p:cNvSpPr>
              <p:nvPr/>
            </p:nvSpPr>
            <p:spPr bwMode="auto">
              <a:xfrm>
                <a:off x="3228" y="2400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0" name="Text Box 10"/>
              <p:cNvSpPr txBox="1">
                <a:spLocks noChangeArrowheads="1"/>
              </p:cNvSpPr>
              <p:nvPr/>
            </p:nvSpPr>
            <p:spPr bwMode="auto">
              <a:xfrm>
                <a:off x="3072" y="672"/>
                <a:ext cx="8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V'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CC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1" name="Text Box 11"/>
              <p:cNvSpPr txBox="1">
                <a:spLocks noChangeArrowheads="1"/>
              </p:cNvSpPr>
              <p:nvPr/>
            </p:nvSpPr>
            <p:spPr bwMode="auto">
              <a:xfrm>
                <a:off x="3600" y="2288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362" name="Text Box 12"/>
              <p:cNvSpPr txBox="1">
                <a:spLocks noChangeArrowheads="1"/>
              </p:cNvSpPr>
              <p:nvPr/>
            </p:nvSpPr>
            <p:spPr bwMode="auto">
              <a:xfrm>
                <a:off x="3264" y="1200"/>
                <a:ext cx="32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1" u="none" strike="noStrike" kern="0" cap="none" spc="0" normalizeH="0" baseline="-2500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3" name="Freeform 13"/>
              <p:cNvSpPr>
                <a:spLocks/>
              </p:cNvSpPr>
              <p:nvPr/>
            </p:nvSpPr>
            <p:spPr bwMode="auto">
              <a:xfrm>
                <a:off x="2831" y="1704"/>
                <a:ext cx="384" cy="1824"/>
              </a:xfrm>
              <a:custGeom>
                <a:avLst/>
                <a:gdLst>
                  <a:gd name="T0" fmla="*/ 12 w 384"/>
                  <a:gd name="T1" fmla="*/ 0 h 1824"/>
                  <a:gd name="T2" fmla="*/ 384 w 384"/>
                  <a:gd name="T3" fmla="*/ 0 h 1824"/>
                  <a:gd name="T4" fmla="*/ 384 w 384"/>
                  <a:gd name="T5" fmla="*/ 1824 h 1824"/>
                  <a:gd name="T6" fmla="*/ 0 w 384"/>
                  <a:gd name="T7" fmla="*/ 1824 h 182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84"/>
                  <a:gd name="T13" fmla="*/ 0 h 1824"/>
                  <a:gd name="T14" fmla="*/ 384 w 384"/>
                  <a:gd name="T15" fmla="*/ 1824 h 182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84" h="1824">
                    <a:moveTo>
                      <a:pt x="12" y="0"/>
                    </a:moveTo>
                    <a:lnTo>
                      <a:pt x="384" y="0"/>
                    </a:lnTo>
                    <a:lnTo>
                      <a:pt x="384" y="1824"/>
                    </a:lnTo>
                    <a:lnTo>
                      <a:pt x="0" y="1824"/>
                    </a:lnTo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4" name="Line 14"/>
              <p:cNvSpPr>
                <a:spLocks noChangeShapeType="1"/>
              </p:cNvSpPr>
              <p:nvPr/>
            </p:nvSpPr>
            <p:spPr bwMode="auto">
              <a:xfrm flipV="1">
                <a:off x="3215" y="816"/>
                <a:ext cx="0" cy="91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65" name="Oval 15"/>
              <p:cNvSpPr>
                <a:spLocks noChangeArrowheads="1"/>
              </p:cNvSpPr>
              <p:nvPr/>
            </p:nvSpPr>
            <p:spPr bwMode="auto">
              <a:xfrm>
                <a:off x="3189" y="168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6" name="Rectangle 16"/>
              <p:cNvSpPr>
                <a:spLocks noChangeArrowheads="1"/>
              </p:cNvSpPr>
              <p:nvPr/>
            </p:nvSpPr>
            <p:spPr bwMode="auto">
              <a:xfrm>
                <a:off x="3168" y="1198"/>
                <a:ext cx="96" cy="29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67" name="Oval 17"/>
              <p:cNvSpPr>
                <a:spLocks noChangeArrowheads="1"/>
              </p:cNvSpPr>
              <p:nvPr/>
            </p:nvSpPr>
            <p:spPr bwMode="auto">
              <a:xfrm>
                <a:off x="3191" y="2376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9" name="Text Box 18"/>
            <p:cNvSpPr txBox="1">
              <a:spLocks noChangeArrowheads="1"/>
            </p:cNvSpPr>
            <p:nvPr/>
          </p:nvSpPr>
          <p:spPr bwMode="auto">
            <a:xfrm>
              <a:off x="4065" y="432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0" name="Line 19"/>
            <p:cNvSpPr>
              <a:spLocks noChangeShapeType="1"/>
            </p:cNvSpPr>
            <p:nvPr/>
          </p:nvSpPr>
          <p:spPr bwMode="auto">
            <a:xfrm>
              <a:off x="3982" y="1491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1" name="Line 20"/>
            <p:cNvSpPr>
              <a:spLocks noChangeShapeType="1"/>
            </p:cNvSpPr>
            <p:nvPr/>
          </p:nvSpPr>
          <p:spPr bwMode="auto">
            <a:xfrm flipV="1">
              <a:off x="3982" y="1515"/>
              <a:ext cx="144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2" name="Line 21"/>
            <p:cNvSpPr>
              <a:spLocks noChangeShapeType="1"/>
            </p:cNvSpPr>
            <p:nvPr/>
          </p:nvSpPr>
          <p:spPr bwMode="auto">
            <a:xfrm>
              <a:off x="3982" y="1611"/>
              <a:ext cx="168" cy="1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3" name="Line 22"/>
            <p:cNvSpPr>
              <a:spLocks noChangeShapeType="1"/>
            </p:cNvSpPr>
            <p:nvPr/>
          </p:nvSpPr>
          <p:spPr bwMode="auto">
            <a:xfrm>
              <a:off x="4125" y="1720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4" name="Line 23"/>
            <p:cNvSpPr>
              <a:spLocks noChangeShapeType="1"/>
            </p:cNvSpPr>
            <p:nvPr/>
          </p:nvSpPr>
          <p:spPr bwMode="auto">
            <a:xfrm>
              <a:off x="3646" y="1623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285" name="Group 24"/>
            <p:cNvGrpSpPr>
              <a:grpSpLocks/>
            </p:cNvGrpSpPr>
            <p:nvPr/>
          </p:nvGrpSpPr>
          <p:grpSpPr bwMode="auto">
            <a:xfrm>
              <a:off x="3165" y="906"/>
              <a:ext cx="504" cy="871"/>
              <a:chOff x="3276" y="1818"/>
              <a:chExt cx="504" cy="871"/>
            </a:xfrm>
          </p:grpSpPr>
          <p:sp>
            <p:nvSpPr>
              <p:cNvPr id="353" name="Line 25"/>
              <p:cNvSpPr>
                <a:spLocks noChangeShapeType="1"/>
              </p:cNvSpPr>
              <p:nvPr/>
            </p:nvSpPr>
            <p:spPr bwMode="auto">
              <a:xfrm>
                <a:off x="3612" y="2124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4" name="Line 26"/>
              <p:cNvSpPr>
                <a:spLocks noChangeShapeType="1"/>
              </p:cNvSpPr>
              <p:nvPr/>
            </p:nvSpPr>
            <p:spPr bwMode="auto">
              <a:xfrm flipV="1">
                <a:off x="3612" y="2148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5" name="Line 27"/>
              <p:cNvSpPr>
                <a:spLocks noChangeShapeType="1"/>
              </p:cNvSpPr>
              <p:nvPr/>
            </p:nvSpPr>
            <p:spPr bwMode="auto">
              <a:xfrm>
                <a:off x="3612" y="2244"/>
                <a:ext cx="168" cy="1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6" name="Line 28"/>
              <p:cNvSpPr>
                <a:spLocks noChangeShapeType="1"/>
              </p:cNvSpPr>
              <p:nvPr/>
            </p:nvSpPr>
            <p:spPr bwMode="auto">
              <a:xfrm>
                <a:off x="3755" y="2353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7" name="Line 29"/>
              <p:cNvSpPr>
                <a:spLocks noChangeShapeType="1"/>
              </p:cNvSpPr>
              <p:nvPr/>
            </p:nvSpPr>
            <p:spPr bwMode="auto">
              <a:xfrm>
                <a:off x="3276" y="2256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" name="Line 30"/>
              <p:cNvSpPr>
                <a:spLocks noChangeShapeType="1"/>
              </p:cNvSpPr>
              <p:nvPr/>
            </p:nvSpPr>
            <p:spPr bwMode="auto">
              <a:xfrm flipV="1">
                <a:off x="3756" y="1818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86" name="Line 31"/>
            <p:cNvSpPr>
              <a:spLocks noChangeShapeType="1"/>
            </p:cNvSpPr>
            <p:nvPr/>
          </p:nvSpPr>
          <p:spPr bwMode="auto">
            <a:xfrm rot="-5400000">
              <a:off x="3283" y="1228"/>
              <a:ext cx="1" cy="23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287" name="Group 32"/>
            <p:cNvGrpSpPr>
              <a:grpSpLocks/>
            </p:cNvGrpSpPr>
            <p:nvPr/>
          </p:nvGrpSpPr>
          <p:grpSpPr bwMode="auto">
            <a:xfrm>
              <a:off x="4024" y="1920"/>
              <a:ext cx="208" cy="288"/>
              <a:chOff x="2304" y="336"/>
              <a:chExt cx="195" cy="240"/>
            </a:xfrm>
          </p:grpSpPr>
          <p:sp>
            <p:nvSpPr>
              <p:cNvPr id="351" name="Line 33"/>
              <p:cNvSpPr>
                <a:spLocks noChangeShapeType="1"/>
              </p:cNvSpPr>
              <p:nvPr/>
            </p:nvSpPr>
            <p:spPr bwMode="auto">
              <a:xfrm>
                <a:off x="2304" y="576"/>
                <a:ext cx="19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2" name="Line 34"/>
              <p:cNvSpPr>
                <a:spLocks noChangeShapeType="1"/>
              </p:cNvSpPr>
              <p:nvPr/>
            </p:nvSpPr>
            <p:spPr bwMode="auto">
              <a:xfrm flipV="1">
                <a:off x="2400" y="3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88" name="Line 35"/>
            <p:cNvSpPr>
              <a:spLocks noChangeShapeType="1"/>
            </p:cNvSpPr>
            <p:nvPr/>
          </p:nvSpPr>
          <p:spPr bwMode="auto">
            <a:xfrm>
              <a:off x="3647" y="1878"/>
              <a:ext cx="0" cy="2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9" name="Line 36"/>
            <p:cNvSpPr>
              <a:spLocks noChangeShapeType="1"/>
            </p:cNvSpPr>
            <p:nvPr/>
          </p:nvSpPr>
          <p:spPr bwMode="auto">
            <a:xfrm flipV="1">
              <a:off x="3645" y="576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90" name="Line 37"/>
            <p:cNvSpPr>
              <a:spLocks noChangeShapeType="1"/>
            </p:cNvSpPr>
            <p:nvPr/>
          </p:nvSpPr>
          <p:spPr bwMode="auto">
            <a:xfrm>
              <a:off x="4126" y="1515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91" name="Rectangle 38"/>
            <p:cNvSpPr>
              <a:spLocks noChangeArrowheads="1"/>
            </p:cNvSpPr>
            <p:nvPr/>
          </p:nvSpPr>
          <p:spPr bwMode="auto">
            <a:xfrm>
              <a:off x="3599" y="1702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2" name="Oval 39"/>
            <p:cNvSpPr>
              <a:spLocks noChangeArrowheads="1"/>
            </p:cNvSpPr>
            <p:nvPr/>
          </p:nvSpPr>
          <p:spPr bwMode="auto">
            <a:xfrm>
              <a:off x="3619" y="5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3" name="Oval 40"/>
            <p:cNvSpPr>
              <a:spLocks noChangeArrowheads="1"/>
            </p:cNvSpPr>
            <p:nvPr/>
          </p:nvSpPr>
          <p:spPr bwMode="auto">
            <a:xfrm>
              <a:off x="3621" y="1601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4" name="Oval 41"/>
            <p:cNvSpPr>
              <a:spLocks noChangeArrowheads="1"/>
            </p:cNvSpPr>
            <p:nvPr/>
          </p:nvSpPr>
          <p:spPr bwMode="auto">
            <a:xfrm>
              <a:off x="4100" y="208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5" name="Text Box 42"/>
            <p:cNvSpPr txBox="1">
              <a:spLocks noChangeArrowheads="1"/>
            </p:cNvSpPr>
            <p:nvPr/>
          </p:nvSpPr>
          <p:spPr bwMode="auto">
            <a:xfrm>
              <a:off x="4449" y="1104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sz="24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6" name="Text Box 43"/>
            <p:cNvSpPr txBox="1">
              <a:spLocks noChangeArrowheads="1"/>
            </p:cNvSpPr>
            <p:nvPr/>
          </p:nvSpPr>
          <p:spPr bwMode="auto">
            <a:xfrm>
              <a:off x="3633" y="118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1" name="Text Box 44"/>
            <p:cNvSpPr txBox="1">
              <a:spLocks noChangeArrowheads="1"/>
            </p:cNvSpPr>
            <p:nvPr/>
          </p:nvSpPr>
          <p:spPr bwMode="auto">
            <a:xfrm>
              <a:off x="4113" y="1488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2" name="Line 45"/>
            <p:cNvSpPr>
              <a:spLocks noChangeShapeType="1"/>
            </p:cNvSpPr>
            <p:nvPr/>
          </p:nvSpPr>
          <p:spPr bwMode="auto">
            <a:xfrm>
              <a:off x="3645" y="2109"/>
              <a:ext cx="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03" name="Rectangle 46"/>
            <p:cNvSpPr>
              <a:spLocks noChangeArrowheads="1"/>
            </p:cNvSpPr>
            <p:nvPr/>
          </p:nvSpPr>
          <p:spPr bwMode="auto">
            <a:xfrm>
              <a:off x="3598" y="766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4" name="Oval 47"/>
            <p:cNvSpPr>
              <a:spLocks noChangeArrowheads="1"/>
            </p:cNvSpPr>
            <p:nvPr/>
          </p:nvSpPr>
          <p:spPr bwMode="auto">
            <a:xfrm>
              <a:off x="4583" y="1464"/>
              <a:ext cx="96" cy="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5" name="Text Box 48"/>
            <p:cNvSpPr txBox="1">
              <a:spLocks noChangeArrowheads="1"/>
            </p:cNvSpPr>
            <p:nvPr/>
          </p:nvSpPr>
          <p:spPr bwMode="auto">
            <a:xfrm>
              <a:off x="4065" y="2256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6" name="Line 49"/>
            <p:cNvSpPr>
              <a:spLocks noChangeShapeType="1"/>
            </p:cNvSpPr>
            <p:nvPr/>
          </p:nvSpPr>
          <p:spPr bwMode="auto">
            <a:xfrm>
              <a:off x="3982" y="3315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07" name="Line 50"/>
            <p:cNvSpPr>
              <a:spLocks noChangeShapeType="1"/>
            </p:cNvSpPr>
            <p:nvPr/>
          </p:nvSpPr>
          <p:spPr bwMode="auto">
            <a:xfrm flipV="1">
              <a:off x="3982" y="3339"/>
              <a:ext cx="144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08" name="Line 51"/>
            <p:cNvSpPr>
              <a:spLocks noChangeShapeType="1"/>
            </p:cNvSpPr>
            <p:nvPr/>
          </p:nvSpPr>
          <p:spPr bwMode="auto">
            <a:xfrm>
              <a:off x="3982" y="3435"/>
              <a:ext cx="168" cy="1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09" name="Line 52"/>
            <p:cNvSpPr>
              <a:spLocks noChangeShapeType="1"/>
            </p:cNvSpPr>
            <p:nvPr/>
          </p:nvSpPr>
          <p:spPr bwMode="auto">
            <a:xfrm>
              <a:off x="4125" y="3544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10" name="Line 53"/>
            <p:cNvSpPr>
              <a:spLocks noChangeShapeType="1"/>
            </p:cNvSpPr>
            <p:nvPr/>
          </p:nvSpPr>
          <p:spPr bwMode="auto">
            <a:xfrm>
              <a:off x="3646" y="3447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311" name="Group 54"/>
            <p:cNvGrpSpPr>
              <a:grpSpLocks/>
            </p:cNvGrpSpPr>
            <p:nvPr/>
          </p:nvGrpSpPr>
          <p:grpSpPr bwMode="auto">
            <a:xfrm>
              <a:off x="3165" y="2730"/>
              <a:ext cx="504" cy="871"/>
              <a:chOff x="3276" y="1818"/>
              <a:chExt cx="504" cy="871"/>
            </a:xfrm>
          </p:grpSpPr>
          <p:sp>
            <p:nvSpPr>
              <p:cNvPr id="345" name="Line 55"/>
              <p:cNvSpPr>
                <a:spLocks noChangeShapeType="1"/>
              </p:cNvSpPr>
              <p:nvPr/>
            </p:nvSpPr>
            <p:spPr bwMode="auto">
              <a:xfrm>
                <a:off x="3612" y="2124"/>
                <a:ext cx="0" cy="2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6" name="Line 56"/>
              <p:cNvSpPr>
                <a:spLocks noChangeShapeType="1"/>
              </p:cNvSpPr>
              <p:nvPr/>
            </p:nvSpPr>
            <p:spPr bwMode="auto">
              <a:xfrm flipV="1">
                <a:off x="3612" y="2148"/>
                <a:ext cx="144" cy="9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7" name="Line 57"/>
              <p:cNvSpPr>
                <a:spLocks noChangeShapeType="1"/>
              </p:cNvSpPr>
              <p:nvPr/>
            </p:nvSpPr>
            <p:spPr bwMode="auto">
              <a:xfrm>
                <a:off x="3612" y="2244"/>
                <a:ext cx="168" cy="11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8" name="Line 58"/>
              <p:cNvSpPr>
                <a:spLocks noChangeShapeType="1"/>
              </p:cNvSpPr>
              <p:nvPr/>
            </p:nvSpPr>
            <p:spPr bwMode="auto">
              <a:xfrm>
                <a:off x="3755" y="2353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9" name="Line 59"/>
              <p:cNvSpPr>
                <a:spLocks noChangeShapeType="1"/>
              </p:cNvSpPr>
              <p:nvPr/>
            </p:nvSpPr>
            <p:spPr bwMode="auto">
              <a:xfrm>
                <a:off x="3276" y="2256"/>
                <a:ext cx="33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0" name="Line 60"/>
              <p:cNvSpPr>
                <a:spLocks noChangeShapeType="1"/>
              </p:cNvSpPr>
              <p:nvPr/>
            </p:nvSpPr>
            <p:spPr bwMode="auto">
              <a:xfrm flipV="1">
                <a:off x="3756" y="1818"/>
                <a:ext cx="0" cy="33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12" name="Group 61"/>
            <p:cNvGrpSpPr>
              <a:grpSpLocks/>
            </p:cNvGrpSpPr>
            <p:nvPr/>
          </p:nvGrpSpPr>
          <p:grpSpPr bwMode="auto">
            <a:xfrm>
              <a:off x="4024" y="3744"/>
              <a:ext cx="208" cy="288"/>
              <a:chOff x="2304" y="336"/>
              <a:chExt cx="195" cy="240"/>
            </a:xfrm>
          </p:grpSpPr>
          <p:sp>
            <p:nvSpPr>
              <p:cNvPr id="343" name="Line 62"/>
              <p:cNvSpPr>
                <a:spLocks noChangeShapeType="1"/>
              </p:cNvSpPr>
              <p:nvPr/>
            </p:nvSpPr>
            <p:spPr bwMode="auto">
              <a:xfrm>
                <a:off x="2304" y="576"/>
                <a:ext cx="19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4" name="Line 63"/>
              <p:cNvSpPr>
                <a:spLocks noChangeShapeType="1"/>
              </p:cNvSpPr>
              <p:nvPr/>
            </p:nvSpPr>
            <p:spPr bwMode="auto">
              <a:xfrm flipV="1">
                <a:off x="2400" y="3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13" name="Line 64"/>
            <p:cNvSpPr>
              <a:spLocks noChangeShapeType="1"/>
            </p:cNvSpPr>
            <p:nvPr/>
          </p:nvSpPr>
          <p:spPr bwMode="auto">
            <a:xfrm>
              <a:off x="3647" y="3702"/>
              <a:ext cx="0" cy="2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14" name="Line 65"/>
            <p:cNvSpPr>
              <a:spLocks noChangeShapeType="1"/>
            </p:cNvSpPr>
            <p:nvPr/>
          </p:nvSpPr>
          <p:spPr bwMode="auto">
            <a:xfrm flipV="1">
              <a:off x="3645" y="2400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15" name="Line 66"/>
            <p:cNvSpPr>
              <a:spLocks noChangeShapeType="1"/>
            </p:cNvSpPr>
            <p:nvPr/>
          </p:nvSpPr>
          <p:spPr bwMode="auto">
            <a:xfrm>
              <a:off x="4126" y="3339"/>
              <a:ext cx="5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16" name="Rectangle 67"/>
            <p:cNvSpPr>
              <a:spLocks noChangeArrowheads="1"/>
            </p:cNvSpPr>
            <p:nvPr/>
          </p:nvSpPr>
          <p:spPr bwMode="auto">
            <a:xfrm>
              <a:off x="3599" y="3526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" name="Oval 68"/>
            <p:cNvSpPr>
              <a:spLocks noChangeArrowheads="1"/>
            </p:cNvSpPr>
            <p:nvPr/>
          </p:nvSpPr>
          <p:spPr bwMode="auto">
            <a:xfrm>
              <a:off x="3619" y="237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8" name="Oval 69"/>
            <p:cNvSpPr>
              <a:spLocks noChangeArrowheads="1"/>
            </p:cNvSpPr>
            <p:nvPr/>
          </p:nvSpPr>
          <p:spPr bwMode="auto">
            <a:xfrm>
              <a:off x="3621" y="3425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9" name="Oval 70"/>
            <p:cNvSpPr>
              <a:spLocks noChangeArrowheads="1"/>
            </p:cNvSpPr>
            <p:nvPr/>
          </p:nvSpPr>
          <p:spPr bwMode="auto">
            <a:xfrm>
              <a:off x="4100" y="390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0" name="Text Box 71"/>
            <p:cNvSpPr txBox="1">
              <a:spLocks noChangeArrowheads="1"/>
            </p:cNvSpPr>
            <p:nvPr/>
          </p:nvSpPr>
          <p:spPr bwMode="auto">
            <a:xfrm>
              <a:off x="4464" y="2969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sz="24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1" name="Text Box 72"/>
            <p:cNvSpPr txBox="1">
              <a:spLocks noChangeArrowheads="1"/>
            </p:cNvSpPr>
            <p:nvPr/>
          </p:nvSpPr>
          <p:spPr bwMode="auto">
            <a:xfrm>
              <a:off x="3633" y="3008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T'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2" name="Text Box 73"/>
            <p:cNvSpPr txBox="1">
              <a:spLocks noChangeArrowheads="1"/>
            </p:cNvSpPr>
            <p:nvPr/>
          </p:nvSpPr>
          <p:spPr bwMode="auto">
            <a:xfrm>
              <a:off x="4113" y="331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T'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3" name="Line 74"/>
            <p:cNvSpPr>
              <a:spLocks noChangeShapeType="1"/>
            </p:cNvSpPr>
            <p:nvPr/>
          </p:nvSpPr>
          <p:spPr bwMode="auto">
            <a:xfrm>
              <a:off x="3645" y="3933"/>
              <a:ext cx="4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24" name="Rectangle 75"/>
            <p:cNvSpPr>
              <a:spLocks noChangeArrowheads="1"/>
            </p:cNvSpPr>
            <p:nvPr/>
          </p:nvSpPr>
          <p:spPr bwMode="auto">
            <a:xfrm>
              <a:off x="3598" y="2590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5" name="Oval 76"/>
            <p:cNvSpPr>
              <a:spLocks noChangeArrowheads="1"/>
            </p:cNvSpPr>
            <p:nvPr/>
          </p:nvSpPr>
          <p:spPr bwMode="auto">
            <a:xfrm>
              <a:off x="4583" y="3288"/>
              <a:ext cx="96" cy="9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6" name="Rectangle 77"/>
            <p:cNvSpPr>
              <a:spLocks noChangeArrowheads="1"/>
            </p:cNvSpPr>
            <p:nvPr/>
          </p:nvSpPr>
          <p:spPr bwMode="auto">
            <a:xfrm>
              <a:off x="3072" y="448"/>
              <a:ext cx="1392" cy="1808"/>
            </a:xfrm>
            <a:prstGeom prst="rect">
              <a:avLst/>
            </a:prstGeom>
            <a:noFill/>
            <a:ln w="9525">
              <a:solidFill>
                <a:srgbClr val="CC009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" name="Rectangle 78"/>
            <p:cNvSpPr>
              <a:spLocks noChangeArrowheads="1"/>
            </p:cNvSpPr>
            <p:nvPr/>
          </p:nvSpPr>
          <p:spPr bwMode="auto">
            <a:xfrm>
              <a:off x="3072" y="2304"/>
              <a:ext cx="1392" cy="1776"/>
            </a:xfrm>
            <a:prstGeom prst="rect">
              <a:avLst/>
            </a:prstGeom>
            <a:noFill/>
            <a:ln w="9525">
              <a:solidFill>
                <a:srgbClr val="333399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" name="Text Box 79"/>
            <p:cNvSpPr txBox="1">
              <a:spLocks noChangeArrowheads="1"/>
            </p:cNvSpPr>
            <p:nvPr/>
          </p:nvSpPr>
          <p:spPr bwMode="auto">
            <a:xfrm>
              <a:off x="3143" y="1802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CC00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G1</a:t>
              </a:r>
            </a:p>
          </p:txBody>
        </p:sp>
        <p:sp>
          <p:nvSpPr>
            <p:cNvPr id="329" name="Text Box 80"/>
            <p:cNvSpPr txBox="1">
              <a:spLocks noChangeArrowheads="1"/>
            </p:cNvSpPr>
            <p:nvPr/>
          </p:nvSpPr>
          <p:spPr bwMode="auto">
            <a:xfrm>
              <a:off x="3153" y="3648"/>
              <a:ext cx="3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G2</a:t>
              </a:r>
            </a:p>
          </p:txBody>
        </p:sp>
        <p:sp>
          <p:nvSpPr>
            <p:cNvPr id="330" name="Line 81"/>
            <p:cNvSpPr>
              <a:spLocks noChangeShapeType="1"/>
            </p:cNvSpPr>
            <p:nvPr/>
          </p:nvSpPr>
          <p:spPr bwMode="auto">
            <a:xfrm>
              <a:off x="3504" y="576"/>
              <a:ext cx="43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31" name="Line 82"/>
            <p:cNvSpPr>
              <a:spLocks noChangeShapeType="1"/>
            </p:cNvSpPr>
            <p:nvPr/>
          </p:nvSpPr>
          <p:spPr bwMode="auto">
            <a:xfrm>
              <a:off x="3504" y="2400"/>
              <a:ext cx="48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32" name="Text Box 83"/>
            <p:cNvSpPr txBox="1">
              <a:spLocks noChangeArrowheads="1"/>
            </p:cNvSpPr>
            <p:nvPr/>
          </p:nvSpPr>
          <p:spPr bwMode="auto">
            <a:xfrm>
              <a:off x="4596" y="768"/>
              <a:ext cx="3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33" name="Group 84"/>
            <p:cNvGrpSpPr>
              <a:grpSpLocks/>
            </p:cNvGrpSpPr>
            <p:nvPr/>
          </p:nvGrpSpPr>
          <p:grpSpPr bwMode="auto">
            <a:xfrm>
              <a:off x="4224" y="1392"/>
              <a:ext cx="144" cy="192"/>
              <a:chOff x="4224" y="1392"/>
              <a:chExt cx="144" cy="192"/>
            </a:xfrm>
          </p:grpSpPr>
          <p:sp>
            <p:nvSpPr>
              <p:cNvPr id="341" name="Line 85"/>
              <p:cNvSpPr>
                <a:spLocks noChangeShapeType="1"/>
              </p:cNvSpPr>
              <p:nvPr/>
            </p:nvSpPr>
            <p:spPr bwMode="auto">
              <a:xfrm flipH="1">
                <a:off x="4224" y="1392"/>
                <a:ext cx="144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2" name="Line 86"/>
              <p:cNvSpPr>
                <a:spLocks noChangeShapeType="1"/>
              </p:cNvSpPr>
              <p:nvPr/>
            </p:nvSpPr>
            <p:spPr bwMode="auto">
              <a:xfrm>
                <a:off x="4224" y="1392"/>
                <a:ext cx="144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34" name="Group 87"/>
            <p:cNvGrpSpPr>
              <a:grpSpLocks/>
            </p:cNvGrpSpPr>
            <p:nvPr/>
          </p:nvGrpSpPr>
          <p:grpSpPr bwMode="auto">
            <a:xfrm>
              <a:off x="4320" y="3216"/>
              <a:ext cx="144" cy="192"/>
              <a:chOff x="4224" y="1392"/>
              <a:chExt cx="144" cy="192"/>
            </a:xfrm>
          </p:grpSpPr>
          <p:sp>
            <p:nvSpPr>
              <p:cNvPr id="339" name="Line 88"/>
              <p:cNvSpPr>
                <a:spLocks noChangeShapeType="1"/>
              </p:cNvSpPr>
              <p:nvPr/>
            </p:nvSpPr>
            <p:spPr bwMode="auto">
              <a:xfrm flipH="1">
                <a:off x="4224" y="1392"/>
                <a:ext cx="144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40" name="Line 89"/>
              <p:cNvSpPr>
                <a:spLocks noChangeShapeType="1"/>
              </p:cNvSpPr>
              <p:nvPr/>
            </p:nvSpPr>
            <p:spPr bwMode="auto">
              <a:xfrm>
                <a:off x="4224" y="1392"/>
                <a:ext cx="144" cy="19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35" name="Line 90"/>
            <p:cNvSpPr>
              <a:spLocks noChangeShapeType="1"/>
            </p:cNvSpPr>
            <p:nvPr/>
          </p:nvSpPr>
          <p:spPr bwMode="auto">
            <a:xfrm>
              <a:off x="4944" y="768"/>
              <a:ext cx="0" cy="576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36" name="Line 91"/>
            <p:cNvSpPr>
              <a:spLocks noChangeShapeType="1"/>
            </p:cNvSpPr>
            <p:nvPr/>
          </p:nvSpPr>
          <p:spPr bwMode="auto">
            <a:xfrm>
              <a:off x="4512" y="1680"/>
              <a:ext cx="0" cy="28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37" name="Line 92"/>
            <p:cNvSpPr>
              <a:spLocks noChangeShapeType="1"/>
            </p:cNvSpPr>
            <p:nvPr/>
          </p:nvSpPr>
          <p:spPr bwMode="auto">
            <a:xfrm>
              <a:off x="4536" y="3600"/>
              <a:ext cx="0" cy="28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38" name="Line 93"/>
            <p:cNvSpPr>
              <a:spLocks noChangeShapeType="1"/>
            </p:cNvSpPr>
            <p:nvPr/>
          </p:nvSpPr>
          <p:spPr bwMode="auto">
            <a:xfrm rot="16200000" flipH="1">
              <a:off x="5244" y="2148"/>
              <a:ext cx="0" cy="288"/>
            </a:xfrm>
            <a:prstGeom prst="line">
              <a:avLst/>
            </a:prstGeom>
            <a:noFill/>
            <a:ln w="9525">
              <a:solidFill>
                <a:srgbClr val="333399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368" name="Text Box 94"/>
          <p:cNvSpPr txBox="1">
            <a:spLocks noChangeArrowheads="1"/>
          </p:cNvSpPr>
          <p:nvPr/>
        </p:nvSpPr>
        <p:spPr bwMode="auto">
          <a:xfrm>
            <a:off x="7360906" y="3152833"/>
            <a:ext cx="62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-2500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OH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9" name="Text Box 95"/>
          <p:cNvSpPr txBox="1">
            <a:spLocks noChangeArrowheads="1"/>
          </p:cNvSpPr>
          <p:nvPr/>
        </p:nvSpPr>
        <p:spPr bwMode="auto">
          <a:xfrm>
            <a:off x="7376781" y="6140508"/>
            <a:ext cx="62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-2500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OH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0" name="Text Box 96"/>
          <p:cNvSpPr txBox="1">
            <a:spLocks noChangeArrowheads="1"/>
          </p:cNvSpPr>
          <p:nvPr/>
        </p:nvSpPr>
        <p:spPr bwMode="auto">
          <a:xfrm>
            <a:off x="293604" y="5546408"/>
            <a:ext cx="4404776" cy="1200329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结论：</a:t>
            </a:r>
          </a:p>
          <a:p>
            <a:pPr marL="0" marR="0" lvl="0" indent="0" defTabSz="91440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输出端并联，实现了与的关系，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称为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线与</a:t>
            </a:r>
            <a:r>
              <a:rPr kumimoji="1" lang="en-US" altLang="zh-CN" sz="2400" kern="0" dirty="0" smtClean="0">
                <a:solidFill>
                  <a:srgbClr val="FF0000"/>
                </a:solidFill>
              </a:rPr>
              <a:t>:   Y=Y</a:t>
            </a:r>
            <a:r>
              <a:rPr kumimoji="1" lang="en-US" altLang="zh-CN" sz="2400" kern="0" baseline="-25000" dirty="0" smtClean="0">
                <a:solidFill>
                  <a:srgbClr val="FF0000"/>
                </a:solidFill>
              </a:rPr>
              <a:t>1</a:t>
            </a:r>
            <a:r>
              <a:rPr kumimoji="1" lang="en-US" altLang="zh-CN" sz="2400" kern="0" dirty="0" smtClean="0">
                <a:solidFill>
                  <a:srgbClr val="FF0000"/>
                </a:solidFill>
              </a:rPr>
              <a:t>Y</a:t>
            </a:r>
            <a:r>
              <a:rPr kumimoji="1" lang="en-US" altLang="zh-CN" sz="2400" kern="0" baseline="-25000" dirty="0" smtClean="0">
                <a:solidFill>
                  <a:srgbClr val="FF0000"/>
                </a:solidFill>
              </a:rPr>
              <a:t>2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2" name="Text Box 98"/>
          <p:cNvSpPr txBox="1">
            <a:spLocks noChangeArrowheads="1"/>
          </p:cNvSpPr>
          <p:nvPr/>
        </p:nvSpPr>
        <p:spPr bwMode="auto">
          <a:xfrm>
            <a:off x="8115226" y="3279458"/>
            <a:ext cx="7064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OH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229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" grpId="0" autoUpdateAnimBg="0"/>
      <p:bldP spid="274" grpId="0" autoUpdateAnimBg="0"/>
      <p:bldP spid="37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950159" y="3078790"/>
            <a:ext cx="20752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3025365" y="0"/>
            <a:ext cx="61186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025365" y="39481"/>
            <a:ext cx="2394626" cy="19630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6840121" y="4809438"/>
            <a:ext cx="2303880" cy="2048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379107" y="1637584"/>
            <a:ext cx="268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4379107" y="2447277"/>
            <a:ext cx="2481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TTL</a:t>
            </a:r>
            <a:r>
              <a:rPr lang="zh-CN" altLang="en-US" dirty="0" smtClean="0"/>
              <a:t>与非门</a:t>
            </a:r>
            <a:endParaRPr lang="zh-CN" altLang="en-US" dirty="0"/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4379107" y="3256970"/>
            <a:ext cx="29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集电极开路门</a:t>
            </a:r>
            <a:endParaRPr lang="zh-CN" altLang="en-US" dirty="0"/>
          </a:p>
        </p:txBody>
      </p:sp>
      <p:sp>
        <p:nvSpPr>
          <p:cNvPr id="22" name="淘宝网chenying0907出品 25"/>
          <p:cNvSpPr txBox="1"/>
          <p:nvPr/>
        </p:nvSpPr>
        <p:spPr>
          <a:xfrm>
            <a:off x="4421969" y="4876356"/>
            <a:ext cx="397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CMOS</a:t>
            </a:r>
            <a:r>
              <a:rPr lang="zh-CN" altLang="en-US" dirty="0" smtClean="0"/>
              <a:t>反相器</a:t>
            </a:r>
            <a:endParaRPr lang="zh-CN" altLang="en-US" dirty="0"/>
          </a:p>
        </p:txBody>
      </p:sp>
      <p:sp>
        <p:nvSpPr>
          <p:cNvPr id="18" name="淘宝网chenying0907出品 29"/>
          <p:cNvSpPr txBox="1"/>
          <p:nvPr/>
        </p:nvSpPr>
        <p:spPr>
          <a:xfrm>
            <a:off x="4421969" y="4066663"/>
            <a:ext cx="29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>
                <a:solidFill>
                  <a:schemeClr val="bg1"/>
                </a:solidFill>
              </a:rPr>
              <a:t>三态门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838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2.4.4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三态门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grpSp>
        <p:nvGrpSpPr>
          <p:cNvPr id="176" name="Group 4"/>
          <p:cNvGrpSpPr>
            <a:grpSpLocks/>
          </p:cNvGrpSpPr>
          <p:nvPr/>
        </p:nvGrpSpPr>
        <p:grpSpPr bwMode="auto">
          <a:xfrm>
            <a:off x="4383951" y="1079346"/>
            <a:ext cx="4724400" cy="3186113"/>
            <a:chOff x="2784" y="0"/>
            <a:chExt cx="2976" cy="2007"/>
          </a:xfrm>
        </p:grpSpPr>
        <p:sp>
          <p:nvSpPr>
            <p:cNvPr id="177" name="Text Box 5"/>
            <p:cNvSpPr txBox="1">
              <a:spLocks noChangeArrowheads="1"/>
            </p:cNvSpPr>
            <p:nvPr/>
          </p:nvSpPr>
          <p:spPr bwMode="auto">
            <a:xfrm>
              <a:off x="5280" y="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CC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8" name="Line 6"/>
            <p:cNvSpPr>
              <a:spLocks noChangeShapeType="1"/>
            </p:cNvSpPr>
            <p:nvPr/>
          </p:nvSpPr>
          <p:spPr bwMode="auto">
            <a:xfrm>
              <a:off x="5015" y="1260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9" name="Line 7"/>
            <p:cNvSpPr>
              <a:spLocks noChangeShapeType="1"/>
            </p:cNvSpPr>
            <p:nvPr/>
          </p:nvSpPr>
          <p:spPr bwMode="auto">
            <a:xfrm flipV="1">
              <a:off x="5015" y="1284"/>
              <a:ext cx="144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0" name="Line 8"/>
            <p:cNvSpPr>
              <a:spLocks noChangeShapeType="1"/>
            </p:cNvSpPr>
            <p:nvPr/>
          </p:nvSpPr>
          <p:spPr bwMode="auto">
            <a:xfrm>
              <a:off x="5015" y="1380"/>
              <a:ext cx="168" cy="1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1" name="Line 9"/>
            <p:cNvSpPr>
              <a:spLocks noChangeShapeType="1"/>
            </p:cNvSpPr>
            <p:nvPr/>
          </p:nvSpPr>
          <p:spPr bwMode="auto">
            <a:xfrm flipH="1">
              <a:off x="5158" y="1488"/>
              <a:ext cx="0" cy="2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2" name="Line 10"/>
            <p:cNvSpPr>
              <a:spLocks noChangeShapeType="1"/>
            </p:cNvSpPr>
            <p:nvPr/>
          </p:nvSpPr>
          <p:spPr bwMode="auto">
            <a:xfrm>
              <a:off x="4679" y="1392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3" name="Line 11"/>
            <p:cNvSpPr>
              <a:spLocks noChangeShapeType="1"/>
            </p:cNvSpPr>
            <p:nvPr/>
          </p:nvSpPr>
          <p:spPr bwMode="auto">
            <a:xfrm>
              <a:off x="4534" y="924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4" name="Line 12"/>
            <p:cNvSpPr>
              <a:spLocks noChangeShapeType="1"/>
            </p:cNvSpPr>
            <p:nvPr/>
          </p:nvSpPr>
          <p:spPr bwMode="auto">
            <a:xfrm flipV="1">
              <a:off x="4534" y="948"/>
              <a:ext cx="144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5" name="Line 13"/>
            <p:cNvSpPr>
              <a:spLocks noChangeShapeType="1"/>
            </p:cNvSpPr>
            <p:nvPr/>
          </p:nvSpPr>
          <p:spPr bwMode="auto">
            <a:xfrm>
              <a:off x="4534" y="1044"/>
              <a:ext cx="168" cy="1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6" name="Line 14"/>
            <p:cNvSpPr>
              <a:spLocks noChangeShapeType="1"/>
            </p:cNvSpPr>
            <p:nvPr/>
          </p:nvSpPr>
          <p:spPr bwMode="auto">
            <a:xfrm>
              <a:off x="4686" y="1153"/>
              <a:ext cx="0" cy="76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7" name="Line 15"/>
            <p:cNvSpPr>
              <a:spLocks noChangeShapeType="1"/>
            </p:cNvSpPr>
            <p:nvPr/>
          </p:nvSpPr>
          <p:spPr bwMode="auto">
            <a:xfrm>
              <a:off x="4198" y="1056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8" name="Line 16"/>
            <p:cNvSpPr>
              <a:spLocks noChangeShapeType="1"/>
            </p:cNvSpPr>
            <p:nvPr/>
          </p:nvSpPr>
          <p:spPr bwMode="auto">
            <a:xfrm flipV="1">
              <a:off x="4678" y="618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9" name="Line 17"/>
            <p:cNvSpPr>
              <a:spLocks noChangeShapeType="1"/>
            </p:cNvSpPr>
            <p:nvPr/>
          </p:nvSpPr>
          <p:spPr bwMode="auto">
            <a:xfrm rot="5400000">
              <a:off x="3910" y="697"/>
              <a:ext cx="1" cy="43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0" name="Line 18"/>
            <p:cNvSpPr>
              <a:spLocks noChangeShapeType="1"/>
            </p:cNvSpPr>
            <p:nvPr/>
          </p:nvSpPr>
          <p:spPr bwMode="auto">
            <a:xfrm rot="5400000" flipV="1">
              <a:off x="3982" y="935"/>
              <a:ext cx="144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1" name="Line 19"/>
            <p:cNvSpPr>
              <a:spLocks noChangeShapeType="1"/>
            </p:cNvSpPr>
            <p:nvPr/>
          </p:nvSpPr>
          <p:spPr bwMode="auto">
            <a:xfrm rot="5400000">
              <a:off x="3863" y="936"/>
              <a:ext cx="168" cy="1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2" name="Line 20"/>
            <p:cNvSpPr>
              <a:spLocks noChangeShapeType="1"/>
            </p:cNvSpPr>
            <p:nvPr/>
          </p:nvSpPr>
          <p:spPr bwMode="auto">
            <a:xfrm rot="16200000" flipV="1">
              <a:off x="3455" y="827"/>
              <a:ext cx="0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3" name="Line 21"/>
            <p:cNvSpPr>
              <a:spLocks noChangeShapeType="1"/>
            </p:cNvSpPr>
            <p:nvPr/>
          </p:nvSpPr>
          <p:spPr bwMode="auto">
            <a:xfrm rot="5400000">
              <a:off x="3826" y="743"/>
              <a:ext cx="33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4" name="Line 22"/>
            <p:cNvSpPr>
              <a:spLocks noChangeShapeType="1"/>
            </p:cNvSpPr>
            <p:nvPr/>
          </p:nvSpPr>
          <p:spPr bwMode="auto">
            <a:xfrm rot="5400000" flipV="1">
              <a:off x="4264" y="887"/>
              <a:ext cx="0" cy="3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195" name="Group 23"/>
            <p:cNvGrpSpPr>
              <a:grpSpLocks/>
            </p:cNvGrpSpPr>
            <p:nvPr/>
          </p:nvGrpSpPr>
          <p:grpSpPr bwMode="auto">
            <a:xfrm>
              <a:off x="5057" y="1719"/>
              <a:ext cx="208" cy="288"/>
              <a:chOff x="2304" y="336"/>
              <a:chExt cx="195" cy="240"/>
            </a:xfrm>
          </p:grpSpPr>
          <p:sp>
            <p:nvSpPr>
              <p:cNvPr id="242" name="Line 24"/>
              <p:cNvSpPr>
                <a:spLocks noChangeShapeType="1"/>
              </p:cNvSpPr>
              <p:nvPr/>
            </p:nvSpPr>
            <p:spPr bwMode="auto">
              <a:xfrm>
                <a:off x="2304" y="576"/>
                <a:ext cx="19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3" name="Line 25"/>
              <p:cNvSpPr>
                <a:spLocks noChangeShapeType="1"/>
              </p:cNvSpPr>
              <p:nvPr/>
            </p:nvSpPr>
            <p:spPr bwMode="auto">
              <a:xfrm flipV="1">
                <a:off x="2400" y="336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6" name="Freeform 26"/>
            <p:cNvSpPr>
              <a:spLocks/>
            </p:cNvSpPr>
            <p:nvPr/>
          </p:nvSpPr>
          <p:spPr bwMode="auto">
            <a:xfrm>
              <a:off x="3994" y="192"/>
              <a:ext cx="1382" cy="384"/>
            </a:xfrm>
            <a:custGeom>
              <a:avLst/>
              <a:gdLst>
                <a:gd name="T0" fmla="*/ 0 w 1728"/>
                <a:gd name="T1" fmla="*/ 912 h 912"/>
                <a:gd name="T2" fmla="*/ 0 w 1728"/>
                <a:gd name="T3" fmla="*/ 0 h 912"/>
                <a:gd name="T4" fmla="*/ 1728 w 1728"/>
                <a:gd name="T5" fmla="*/ 0 h 912"/>
                <a:gd name="T6" fmla="*/ 0 60000 65536"/>
                <a:gd name="T7" fmla="*/ 0 60000 65536"/>
                <a:gd name="T8" fmla="*/ 0 60000 65536"/>
                <a:gd name="T9" fmla="*/ 0 w 1728"/>
                <a:gd name="T10" fmla="*/ 0 h 912"/>
                <a:gd name="T11" fmla="*/ 1728 w 172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912">
                  <a:moveTo>
                    <a:pt x="0" y="912"/>
                  </a:moveTo>
                  <a:lnTo>
                    <a:pt x="0" y="0"/>
                  </a:lnTo>
                  <a:lnTo>
                    <a:pt x="1728" y="0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7" name="Line 27"/>
            <p:cNvSpPr>
              <a:spLocks noChangeShapeType="1"/>
            </p:cNvSpPr>
            <p:nvPr/>
          </p:nvSpPr>
          <p:spPr bwMode="auto">
            <a:xfrm flipV="1">
              <a:off x="4678" y="191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8" name="Line 28"/>
            <p:cNvSpPr>
              <a:spLocks noChangeShapeType="1"/>
            </p:cNvSpPr>
            <p:nvPr/>
          </p:nvSpPr>
          <p:spPr bwMode="auto">
            <a:xfrm>
              <a:off x="5153" y="1194"/>
              <a:ext cx="467" cy="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9" name="Text Box 29"/>
            <p:cNvSpPr txBox="1">
              <a:spLocks noChangeArrowheads="1"/>
            </p:cNvSpPr>
            <p:nvPr/>
          </p:nvSpPr>
          <p:spPr bwMode="auto">
            <a:xfrm>
              <a:off x="3610" y="38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0" name="Rectangle 30"/>
            <p:cNvSpPr>
              <a:spLocks noChangeArrowheads="1"/>
            </p:cNvSpPr>
            <p:nvPr/>
          </p:nvSpPr>
          <p:spPr bwMode="auto">
            <a:xfrm>
              <a:off x="3946" y="384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1" name="Text Box 31"/>
            <p:cNvSpPr txBox="1">
              <a:spLocks noChangeArrowheads="1"/>
            </p:cNvSpPr>
            <p:nvPr/>
          </p:nvSpPr>
          <p:spPr bwMode="auto">
            <a:xfrm>
              <a:off x="4282" y="33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2" name="Rectangle 32"/>
            <p:cNvSpPr>
              <a:spLocks noChangeArrowheads="1"/>
            </p:cNvSpPr>
            <p:nvPr/>
          </p:nvSpPr>
          <p:spPr bwMode="auto">
            <a:xfrm>
              <a:off x="4632" y="1534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3" name="Oval 33"/>
            <p:cNvSpPr>
              <a:spLocks noChangeArrowheads="1"/>
            </p:cNvSpPr>
            <p:nvPr/>
          </p:nvSpPr>
          <p:spPr bwMode="auto">
            <a:xfrm>
              <a:off x="4652" y="16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" name="Oval 34"/>
            <p:cNvSpPr>
              <a:spLocks noChangeArrowheads="1"/>
            </p:cNvSpPr>
            <p:nvPr/>
          </p:nvSpPr>
          <p:spPr bwMode="auto">
            <a:xfrm>
              <a:off x="4654" y="1370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" name="Oval 35"/>
            <p:cNvSpPr>
              <a:spLocks noChangeArrowheads="1"/>
            </p:cNvSpPr>
            <p:nvPr/>
          </p:nvSpPr>
          <p:spPr bwMode="auto">
            <a:xfrm>
              <a:off x="5133" y="1884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6" name="Text Box 36"/>
            <p:cNvSpPr txBox="1">
              <a:spLocks noChangeArrowheads="1"/>
            </p:cNvSpPr>
            <p:nvPr/>
          </p:nvSpPr>
          <p:spPr bwMode="auto">
            <a:xfrm>
              <a:off x="2928" y="858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07" name="Text Box 37"/>
            <p:cNvSpPr txBox="1">
              <a:spLocks noChangeArrowheads="1"/>
            </p:cNvSpPr>
            <p:nvPr/>
          </p:nvSpPr>
          <p:spPr bwMode="auto">
            <a:xfrm>
              <a:off x="5375" y="915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208" name="Text Box 38"/>
            <p:cNvSpPr txBox="1">
              <a:spLocks noChangeArrowheads="1"/>
            </p:cNvSpPr>
            <p:nvPr/>
          </p:nvSpPr>
          <p:spPr bwMode="auto">
            <a:xfrm>
              <a:off x="3869" y="1017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9" name="Text Box 39"/>
            <p:cNvSpPr txBox="1">
              <a:spLocks noChangeArrowheads="1"/>
            </p:cNvSpPr>
            <p:nvPr/>
          </p:nvSpPr>
          <p:spPr bwMode="auto">
            <a:xfrm>
              <a:off x="4666" y="864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0" name="Text Box 40"/>
            <p:cNvSpPr txBox="1">
              <a:spLocks noChangeArrowheads="1"/>
            </p:cNvSpPr>
            <p:nvPr/>
          </p:nvSpPr>
          <p:spPr bwMode="auto">
            <a:xfrm>
              <a:off x="5146" y="1257"/>
              <a:ext cx="37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1" name="Line 41"/>
            <p:cNvSpPr>
              <a:spLocks noChangeShapeType="1"/>
            </p:cNvSpPr>
            <p:nvPr/>
          </p:nvSpPr>
          <p:spPr bwMode="auto">
            <a:xfrm rot="5400000">
              <a:off x="3777" y="937"/>
              <a:ext cx="168" cy="1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2" name="Freeform 42"/>
            <p:cNvSpPr>
              <a:spLocks/>
            </p:cNvSpPr>
            <p:nvPr/>
          </p:nvSpPr>
          <p:spPr bwMode="auto">
            <a:xfrm>
              <a:off x="3180" y="1056"/>
              <a:ext cx="624" cy="240"/>
            </a:xfrm>
            <a:custGeom>
              <a:avLst/>
              <a:gdLst>
                <a:gd name="T0" fmla="*/ 624 w 624"/>
                <a:gd name="T1" fmla="*/ 0 h 96"/>
                <a:gd name="T2" fmla="*/ 624 w 624"/>
                <a:gd name="T3" fmla="*/ 96 h 96"/>
                <a:gd name="T4" fmla="*/ 0 w 624"/>
                <a:gd name="T5" fmla="*/ 96 h 96"/>
                <a:gd name="T6" fmla="*/ 0 60000 65536"/>
                <a:gd name="T7" fmla="*/ 0 60000 65536"/>
                <a:gd name="T8" fmla="*/ 0 60000 65536"/>
                <a:gd name="T9" fmla="*/ 0 w 624"/>
                <a:gd name="T10" fmla="*/ 0 h 96"/>
                <a:gd name="T11" fmla="*/ 624 w 62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96">
                  <a:moveTo>
                    <a:pt x="624" y="0"/>
                  </a:moveTo>
                  <a:lnTo>
                    <a:pt x="624" y="96"/>
                  </a:lnTo>
                  <a:lnTo>
                    <a:pt x="0" y="96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3" name="Text Box 43"/>
            <p:cNvSpPr txBox="1">
              <a:spLocks noChangeArrowheads="1"/>
            </p:cNvSpPr>
            <p:nvPr/>
          </p:nvSpPr>
          <p:spPr bwMode="auto">
            <a:xfrm>
              <a:off x="2938" y="1152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14" name="Line 44"/>
            <p:cNvSpPr>
              <a:spLocks noChangeShapeType="1"/>
            </p:cNvSpPr>
            <p:nvPr/>
          </p:nvSpPr>
          <p:spPr bwMode="auto">
            <a:xfrm>
              <a:off x="4684" y="1911"/>
              <a:ext cx="45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5" name="Line 45"/>
            <p:cNvSpPr>
              <a:spLocks noChangeShapeType="1"/>
            </p:cNvSpPr>
            <p:nvPr/>
          </p:nvSpPr>
          <p:spPr bwMode="auto">
            <a:xfrm>
              <a:off x="4992" y="634"/>
              <a:ext cx="0" cy="2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6" name="Line 46"/>
            <p:cNvSpPr>
              <a:spLocks noChangeShapeType="1"/>
            </p:cNvSpPr>
            <p:nvPr/>
          </p:nvSpPr>
          <p:spPr bwMode="auto">
            <a:xfrm flipV="1">
              <a:off x="4992" y="658"/>
              <a:ext cx="144" cy="9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7" name="Line 47"/>
            <p:cNvSpPr>
              <a:spLocks noChangeShapeType="1"/>
            </p:cNvSpPr>
            <p:nvPr/>
          </p:nvSpPr>
          <p:spPr bwMode="auto">
            <a:xfrm>
              <a:off x="4992" y="754"/>
              <a:ext cx="168" cy="1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8" name="Line 48"/>
            <p:cNvSpPr>
              <a:spLocks noChangeShapeType="1"/>
            </p:cNvSpPr>
            <p:nvPr/>
          </p:nvSpPr>
          <p:spPr bwMode="auto">
            <a:xfrm>
              <a:off x="5153" y="870"/>
              <a:ext cx="0" cy="42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9" name="Line 49"/>
            <p:cNvSpPr>
              <a:spLocks noChangeShapeType="1"/>
            </p:cNvSpPr>
            <p:nvPr/>
          </p:nvSpPr>
          <p:spPr bwMode="auto">
            <a:xfrm flipH="1" flipV="1">
              <a:off x="5133" y="193"/>
              <a:ext cx="0" cy="47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20" name="Rectangle 50"/>
            <p:cNvSpPr>
              <a:spLocks noChangeArrowheads="1"/>
            </p:cNvSpPr>
            <p:nvPr/>
          </p:nvSpPr>
          <p:spPr bwMode="auto">
            <a:xfrm>
              <a:off x="5085" y="286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21" name="Group 51"/>
            <p:cNvGrpSpPr>
              <a:grpSpLocks/>
            </p:cNvGrpSpPr>
            <p:nvPr/>
          </p:nvGrpSpPr>
          <p:grpSpPr bwMode="auto">
            <a:xfrm rot="5400000" flipH="1">
              <a:off x="5081" y="921"/>
              <a:ext cx="147" cy="192"/>
              <a:chOff x="3069" y="2148"/>
              <a:chExt cx="147" cy="192"/>
            </a:xfrm>
          </p:grpSpPr>
          <p:sp>
            <p:nvSpPr>
              <p:cNvPr id="240" name="Line 52"/>
              <p:cNvSpPr>
                <a:spLocks noChangeShapeType="1"/>
              </p:cNvSpPr>
              <p:nvPr/>
            </p:nvSpPr>
            <p:spPr bwMode="auto">
              <a:xfrm>
                <a:off x="3069" y="214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1" name="AutoShape 53"/>
              <p:cNvSpPr>
                <a:spLocks noChangeArrowheads="1"/>
              </p:cNvSpPr>
              <p:nvPr/>
            </p:nvSpPr>
            <p:spPr bwMode="auto">
              <a:xfrm rot="-5400000">
                <a:off x="3058" y="2169"/>
                <a:ext cx="170" cy="147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22" name="Text Box 54"/>
            <p:cNvSpPr txBox="1">
              <a:spLocks noChangeArrowheads="1"/>
            </p:cNvSpPr>
            <p:nvPr/>
          </p:nvSpPr>
          <p:spPr bwMode="auto">
            <a:xfrm>
              <a:off x="5124" y="528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8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3" name="Rectangle 55"/>
            <p:cNvSpPr>
              <a:spLocks noChangeArrowheads="1"/>
            </p:cNvSpPr>
            <p:nvPr/>
          </p:nvSpPr>
          <p:spPr bwMode="auto">
            <a:xfrm>
              <a:off x="4631" y="336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4" name="Oval 56"/>
            <p:cNvSpPr>
              <a:spLocks noChangeArrowheads="1"/>
            </p:cNvSpPr>
            <p:nvPr/>
          </p:nvSpPr>
          <p:spPr bwMode="auto">
            <a:xfrm>
              <a:off x="5109" y="16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" name="Oval 57"/>
            <p:cNvSpPr>
              <a:spLocks noChangeArrowheads="1"/>
            </p:cNvSpPr>
            <p:nvPr/>
          </p:nvSpPr>
          <p:spPr bwMode="auto">
            <a:xfrm>
              <a:off x="5130" y="1164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" name="Line 58"/>
            <p:cNvSpPr>
              <a:spLocks noChangeShapeType="1"/>
            </p:cNvSpPr>
            <p:nvPr/>
          </p:nvSpPr>
          <p:spPr bwMode="auto">
            <a:xfrm rot="5400000">
              <a:off x="3671" y="937"/>
              <a:ext cx="168" cy="1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227" name="Group 59"/>
            <p:cNvGrpSpPr>
              <a:grpSpLocks/>
            </p:cNvGrpSpPr>
            <p:nvPr/>
          </p:nvGrpSpPr>
          <p:grpSpPr bwMode="auto">
            <a:xfrm rot="10800000" flipH="1">
              <a:off x="4150" y="1439"/>
              <a:ext cx="147" cy="192"/>
              <a:chOff x="3069" y="2148"/>
              <a:chExt cx="147" cy="192"/>
            </a:xfrm>
          </p:grpSpPr>
          <p:sp>
            <p:nvSpPr>
              <p:cNvPr id="238" name="Line 60"/>
              <p:cNvSpPr>
                <a:spLocks noChangeShapeType="1"/>
              </p:cNvSpPr>
              <p:nvPr/>
            </p:nvSpPr>
            <p:spPr bwMode="auto">
              <a:xfrm>
                <a:off x="3069" y="2148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9" name="AutoShape 61"/>
              <p:cNvSpPr>
                <a:spLocks noChangeArrowheads="1"/>
              </p:cNvSpPr>
              <p:nvPr/>
            </p:nvSpPr>
            <p:spPr bwMode="auto">
              <a:xfrm rot="-5400000">
                <a:off x="3058" y="2169"/>
                <a:ext cx="170" cy="147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28" name="Freeform 62"/>
            <p:cNvSpPr>
              <a:spLocks/>
            </p:cNvSpPr>
            <p:nvPr/>
          </p:nvSpPr>
          <p:spPr bwMode="auto">
            <a:xfrm>
              <a:off x="3204" y="768"/>
              <a:ext cx="1464" cy="768"/>
            </a:xfrm>
            <a:custGeom>
              <a:avLst/>
              <a:gdLst>
                <a:gd name="T0" fmla="*/ 1464 w 1464"/>
                <a:gd name="T1" fmla="*/ 0 h 768"/>
                <a:gd name="T2" fmla="*/ 1212 w 1464"/>
                <a:gd name="T3" fmla="*/ 0 h 768"/>
                <a:gd name="T4" fmla="*/ 1212 w 1464"/>
                <a:gd name="T5" fmla="*/ 768 h 768"/>
                <a:gd name="T6" fmla="*/ 0 w 1464"/>
                <a:gd name="T7" fmla="*/ 768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64"/>
                <a:gd name="T13" fmla="*/ 0 h 768"/>
                <a:gd name="T14" fmla="*/ 1464 w 1464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64" h="768">
                  <a:moveTo>
                    <a:pt x="1464" y="0"/>
                  </a:moveTo>
                  <a:lnTo>
                    <a:pt x="1212" y="0"/>
                  </a:lnTo>
                  <a:lnTo>
                    <a:pt x="1212" y="768"/>
                  </a:lnTo>
                  <a:lnTo>
                    <a:pt x="0" y="768"/>
                  </a:lnTo>
                </a:path>
              </a:pathLst>
            </a:cu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9" name="Line 63"/>
            <p:cNvSpPr>
              <a:spLocks noChangeShapeType="1"/>
            </p:cNvSpPr>
            <p:nvPr/>
          </p:nvSpPr>
          <p:spPr bwMode="auto">
            <a:xfrm>
              <a:off x="3888" y="1044"/>
              <a:ext cx="0" cy="48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31" name="Text Box 64"/>
            <p:cNvSpPr txBox="1">
              <a:spLocks noChangeArrowheads="1"/>
            </p:cNvSpPr>
            <p:nvPr/>
          </p:nvSpPr>
          <p:spPr bwMode="auto">
            <a:xfrm>
              <a:off x="2784" y="1392"/>
              <a:ext cx="4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EN</a:t>
              </a:r>
            </a:p>
          </p:txBody>
        </p:sp>
        <p:sp>
          <p:nvSpPr>
            <p:cNvPr id="233" name="Text Box 65"/>
            <p:cNvSpPr txBox="1">
              <a:spLocks noChangeArrowheads="1"/>
            </p:cNvSpPr>
            <p:nvPr/>
          </p:nvSpPr>
          <p:spPr bwMode="auto">
            <a:xfrm>
              <a:off x="4080" y="1584"/>
              <a:ext cx="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1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234" name="Oval 66"/>
            <p:cNvSpPr>
              <a:spLocks noChangeArrowheads="1"/>
            </p:cNvSpPr>
            <p:nvPr/>
          </p:nvSpPr>
          <p:spPr bwMode="auto">
            <a:xfrm>
              <a:off x="3858" y="1506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" name="Text Box 67"/>
            <p:cNvSpPr txBox="1">
              <a:spLocks noChangeArrowheads="1"/>
            </p:cNvSpPr>
            <p:nvPr/>
          </p:nvSpPr>
          <p:spPr bwMode="auto">
            <a:xfrm>
              <a:off x="4125" y="864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" name="Line 68"/>
            <p:cNvSpPr>
              <a:spLocks noChangeShapeType="1"/>
            </p:cNvSpPr>
            <p:nvPr/>
          </p:nvSpPr>
          <p:spPr bwMode="auto">
            <a:xfrm>
              <a:off x="4704" y="768"/>
              <a:ext cx="28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37" name="Oval 69"/>
            <p:cNvSpPr>
              <a:spLocks noChangeArrowheads="1"/>
            </p:cNvSpPr>
            <p:nvPr/>
          </p:nvSpPr>
          <p:spPr bwMode="auto">
            <a:xfrm>
              <a:off x="4656" y="744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4" name="Text Box 70"/>
          <p:cNvSpPr txBox="1">
            <a:spLocks noChangeArrowheads="1"/>
          </p:cNvSpPr>
          <p:nvPr/>
        </p:nvSpPr>
        <p:spPr bwMode="auto">
          <a:xfrm>
            <a:off x="319450" y="1553830"/>
            <a:ext cx="4019884" cy="1200329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在普通门电路中增加使能端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EN </a:t>
            </a:r>
            <a:r>
              <a:rPr kumimoji="1" lang="zh-CN" altLang="en-US" sz="2400" b="1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和控制电路，输出可以有高电平、低电平和高阻态。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" name="Rectangle 71"/>
          <p:cNvSpPr>
            <a:spLocks noChangeArrowheads="1"/>
          </p:cNvSpPr>
          <p:nvPr/>
        </p:nvSpPr>
        <p:spPr bwMode="auto">
          <a:xfrm>
            <a:off x="208826" y="4703300"/>
            <a:ext cx="8458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EN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时，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导通，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C2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为低电平，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截止。同时，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B2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为低电平，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截止，输出端呈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高阻态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46" name="Text Box 72"/>
          <p:cNvSpPr txBox="1">
            <a:spLocks noChangeArrowheads="1"/>
          </p:cNvSpPr>
          <p:nvPr/>
        </p:nvSpPr>
        <p:spPr bwMode="auto">
          <a:xfrm>
            <a:off x="332651" y="5938597"/>
            <a:ext cx="8231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输出端有三种状态：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高电平，低电平，高阻态，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故称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三态门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47" name="Group 73"/>
          <p:cNvGrpSpPr>
            <a:grpSpLocks/>
          </p:cNvGrpSpPr>
          <p:nvPr/>
        </p:nvGrpSpPr>
        <p:grpSpPr bwMode="auto">
          <a:xfrm>
            <a:off x="233432" y="3195556"/>
            <a:ext cx="3881438" cy="1200151"/>
            <a:chOff x="134" y="1008"/>
            <a:chExt cx="2445" cy="756"/>
          </a:xfrm>
        </p:grpSpPr>
        <p:sp>
          <p:nvSpPr>
            <p:cNvPr id="248" name="Rectangle 74"/>
            <p:cNvSpPr>
              <a:spLocks noChangeArrowheads="1"/>
            </p:cNvSpPr>
            <p:nvPr/>
          </p:nvSpPr>
          <p:spPr bwMode="auto">
            <a:xfrm>
              <a:off x="134" y="1008"/>
              <a:ext cx="2445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342900" marR="0" lvl="0" indent="-34290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当</a:t>
              </a:r>
              <a:r>
                <a:rPr kumimoji="1" lang="en-US" altLang="zh-CN" sz="24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EN 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=1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时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截止，电路与原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TTL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电路无区别，输出决定于输入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Y=AB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。</a:t>
              </a:r>
            </a:p>
          </p:txBody>
        </p:sp>
        <p:sp>
          <p:nvSpPr>
            <p:cNvPr id="249" name="Line 75"/>
            <p:cNvSpPr>
              <a:spLocks noChangeShapeType="1"/>
            </p:cNvSpPr>
            <p:nvPr/>
          </p:nvSpPr>
          <p:spPr bwMode="auto">
            <a:xfrm flipV="1">
              <a:off x="2027" y="1529"/>
              <a:ext cx="235" cy="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just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50" name="Text Box 17"/>
          <p:cNvSpPr txBox="1">
            <a:spLocks noChangeArrowheads="1"/>
          </p:cNvSpPr>
          <p:nvPr/>
        </p:nvSpPr>
        <p:spPr bwMode="auto">
          <a:xfrm>
            <a:off x="-12370" y="692429"/>
            <a:ext cx="6600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三态</a:t>
            </a:r>
            <a:r>
              <a:rPr kumimoji="1" lang="zh-CN" altLang="en-US" sz="28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门的基本结构和工作原理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764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 animBg="1" autoUpdateAnimBg="0"/>
      <p:bldP spid="245" grpId="0" autoUpdateAnimBg="0"/>
      <p:bldP spid="24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2.4.4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三态门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50" name="Text Box 17"/>
          <p:cNvSpPr txBox="1">
            <a:spLocks noChangeArrowheads="1"/>
          </p:cNvSpPr>
          <p:nvPr/>
        </p:nvSpPr>
        <p:spPr bwMode="auto">
          <a:xfrm>
            <a:off x="-12370" y="692429"/>
            <a:ext cx="6600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三态</a:t>
            </a:r>
            <a:r>
              <a:rPr kumimoji="1" lang="zh-CN" altLang="en-US" sz="28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门的基本结构和工作原理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6" name="Rectangle 31"/>
          <p:cNvSpPr>
            <a:spLocks noChangeArrowheads="1"/>
          </p:cNvSpPr>
          <p:nvPr/>
        </p:nvSpPr>
        <p:spPr bwMode="auto">
          <a:xfrm>
            <a:off x="1319213" y="2755396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功能表：</a:t>
            </a:r>
          </a:p>
        </p:txBody>
      </p:sp>
      <p:graphicFrame>
        <p:nvGraphicFramePr>
          <p:cNvPr id="107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72442362"/>
              </p:ext>
            </p:extLst>
          </p:nvPr>
        </p:nvGraphicFramePr>
        <p:xfrm>
          <a:off x="3203575" y="2768039"/>
          <a:ext cx="2663825" cy="1152525"/>
        </p:xfrm>
        <a:graphic>
          <a:graphicData uri="http://schemas.openxmlformats.org/drawingml/2006/table">
            <a:tbl>
              <a:tblPr/>
              <a:tblGrid>
                <a:gridCol w="1331913"/>
                <a:gridCol w="1331912"/>
              </a:tblGrid>
              <a:tr h="520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EN=1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正常工作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EN=0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输出高阻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8" name="Rectangle 43"/>
          <p:cNvSpPr>
            <a:spLocks noChangeArrowheads="1"/>
          </p:cNvSpPr>
          <p:nvPr/>
        </p:nvSpPr>
        <p:spPr bwMode="auto">
          <a:xfrm>
            <a:off x="1319213" y="5535051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功能表：</a:t>
            </a:r>
          </a:p>
        </p:txBody>
      </p:sp>
      <p:graphicFrame>
        <p:nvGraphicFramePr>
          <p:cNvPr id="109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46346897"/>
              </p:ext>
            </p:extLst>
          </p:nvPr>
        </p:nvGraphicFramePr>
        <p:xfrm>
          <a:off x="3132138" y="5576326"/>
          <a:ext cx="2652712" cy="1152525"/>
        </p:xfrm>
        <a:graphic>
          <a:graphicData uri="http://schemas.openxmlformats.org/drawingml/2006/table">
            <a:tbl>
              <a:tblPr/>
              <a:tblGrid>
                <a:gridCol w="1320800"/>
                <a:gridCol w="1331912"/>
              </a:tblGrid>
              <a:tr h="5207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EN=0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正常工作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18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EN=1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输出高阻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10" name="Group 71"/>
          <p:cNvGrpSpPr>
            <a:grpSpLocks/>
          </p:cNvGrpSpPr>
          <p:nvPr/>
        </p:nvGrpSpPr>
        <p:grpSpPr bwMode="auto">
          <a:xfrm>
            <a:off x="71438" y="1328176"/>
            <a:ext cx="9072562" cy="1116013"/>
            <a:chOff x="45" y="300"/>
            <a:chExt cx="5715" cy="703"/>
          </a:xfrm>
        </p:grpSpPr>
        <p:sp>
          <p:nvSpPr>
            <p:cNvPr id="111" name="Line 5"/>
            <p:cNvSpPr>
              <a:spLocks noChangeShapeType="1"/>
            </p:cNvSpPr>
            <p:nvPr/>
          </p:nvSpPr>
          <p:spPr bwMode="auto">
            <a:xfrm>
              <a:off x="284" y="454"/>
              <a:ext cx="1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2" name="Line 6"/>
            <p:cNvSpPr>
              <a:spLocks noChangeShapeType="1"/>
            </p:cNvSpPr>
            <p:nvPr/>
          </p:nvSpPr>
          <p:spPr bwMode="auto">
            <a:xfrm>
              <a:off x="284" y="598"/>
              <a:ext cx="1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3" name="Line 7"/>
            <p:cNvSpPr>
              <a:spLocks noChangeShapeType="1"/>
            </p:cNvSpPr>
            <p:nvPr/>
          </p:nvSpPr>
          <p:spPr bwMode="auto">
            <a:xfrm>
              <a:off x="826" y="548"/>
              <a:ext cx="24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4" name="Text Box 8"/>
            <p:cNvSpPr txBox="1">
              <a:spLocks noChangeArrowheads="1"/>
            </p:cNvSpPr>
            <p:nvPr/>
          </p:nvSpPr>
          <p:spPr bwMode="auto">
            <a:xfrm>
              <a:off x="45" y="300"/>
              <a:ext cx="22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1023" y="41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16" name="Text Box 12"/>
            <p:cNvSpPr txBox="1">
              <a:spLocks noChangeArrowheads="1"/>
            </p:cNvSpPr>
            <p:nvPr/>
          </p:nvSpPr>
          <p:spPr bwMode="auto">
            <a:xfrm>
              <a:off x="281" y="753"/>
              <a:ext cx="3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EN</a:t>
              </a:r>
              <a:endParaRPr kumimoji="1" lang="en-US" altLang="zh-CN" sz="24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7" name="Line 13"/>
            <p:cNvSpPr>
              <a:spLocks noChangeShapeType="1"/>
            </p:cNvSpPr>
            <p:nvPr/>
          </p:nvSpPr>
          <p:spPr bwMode="auto">
            <a:xfrm rot="5400000">
              <a:off x="499" y="806"/>
              <a:ext cx="19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18" name="Oval 14"/>
            <p:cNvSpPr>
              <a:spLocks noChangeArrowheads="1"/>
            </p:cNvSpPr>
            <p:nvPr/>
          </p:nvSpPr>
          <p:spPr bwMode="auto">
            <a:xfrm>
              <a:off x="775" y="526"/>
              <a:ext cx="50" cy="4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9" name="Text Box 15"/>
            <p:cNvSpPr txBox="1">
              <a:spLocks noChangeArrowheads="1"/>
            </p:cNvSpPr>
            <p:nvPr/>
          </p:nvSpPr>
          <p:spPr bwMode="auto">
            <a:xfrm>
              <a:off x="1275" y="428"/>
              <a:ext cx="448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EN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为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时，处于工作状态，称为控制端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高电平有效</a:t>
              </a:r>
            </a:p>
          </p:txBody>
        </p:sp>
        <p:sp>
          <p:nvSpPr>
            <p:cNvPr id="120" name="AutoShape 55"/>
            <p:cNvSpPr>
              <a:spLocks noChangeArrowheads="1"/>
            </p:cNvSpPr>
            <p:nvPr/>
          </p:nvSpPr>
          <p:spPr bwMode="auto">
            <a:xfrm>
              <a:off x="485" y="386"/>
              <a:ext cx="294" cy="321"/>
            </a:xfrm>
            <a:prstGeom prst="flowChartDelay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1" name="Group 72"/>
          <p:cNvGrpSpPr>
            <a:grpSpLocks/>
          </p:cNvGrpSpPr>
          <p:nvPr/>
        </p:nvGrpSpPr>
        <p:grpSpPr bwMode="auto">
          <a:xfrm>
            <a:off x="114115" y="4415166"/>
            <a:ext cx="8880476" cy="1116012"/>
            <a:chOff x="22" y="2047"/>
            <a:chExt cx="5594" cy="703"/>
          </a:xfrm>
        </p:grpSpPr>
        <p:sp>
          <p:nvSpPr>
            <p:cNvPr id="122" name="Text Box 30"/>
            <p:cNvSpPr txBox="1">
              <a:spLocks noChangeArrowheads="1"/>
            </p:cNvSpPr>
            <p:nvPr/>
          </p:nvSpPr>
          <p:spPr bwMode="auto">
            <a:xfrm>
              <a:off x="1234" y="2153"/>
              <a:ext cx="438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Times New Roman" panose="02020603050405020304" pitchFamily="18" charset="0"/>
                </a:rPr>
                <a:t>EN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为</a:t>
              </a:r>
              <a:r>
                <a:rPr kumimoji="1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时，处于工作状态，称为控制端</a:t>
              </a: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低电平有效</a:t>
              </a:r>
            </a:p>
          </p:txBody>
        </p:sp>
        <p:grpSp>
          <p:nvGrpSpPr>
            <p:cNvPr id="123" name="Group 70"/>
            <p:cNvGrpSpPr>
              <a:grpSpLocks/>
            </p:cNvGrpSpPr>
            <p:nvPr/>
          </p:nvGrpSpPr>
          <p:grpSpPr bwMode="auto">
            <a:xfrm>
              <a:off x="22" y="2047"/>
              <a:ext cx="1211" cy="703"/>
              <a:chOff x="4277" y="2909"/>
              <a:chExt cx="1211" cy="703"/>
            </a:xfrm>
          </p:grpSpPr>
          <p:sp>
            <p:nvSpPr>
              <p:cNvPr id="124" name="Line 59"/>
              <p:cNvSpPr>
                <a:spLocks noChangeShapeType="1"/>
              </p:cNvSpPr>
              <p:nvPr/>
            </p:nvSpPr>
            <p:spPr bwMode="auto">
              <a:xfrm>
                <a:off x="4516" y="3063"/>
                <a:ext cx="1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5" name="Line 60"/>
              <p:cNvSpPr>
                <a:spLocks noChangeShapeType="1"/>
              </p:cNvSpPr>
              <p:nvPr/>
            </p:nvSpPr>
            <p:spPr bwMode="auto">
              <a:xfrm>
                <a:off x="4516" y="3207"/>
                <a:ext cx="1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6" name="Line 61"/>
              <p:cNvSpPr>
                <a:spLocks noChangeShapeType="1"/>
              </p:cNvSpPr>
              <p:nvPr/>
            </p:nvSpPr>
            <p:spPr bwMode="auto">
              <a:xfrm>
                <a:off x="5058" y="3157"/>
                <a:ext cx="24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7" name="Text Box 62"/>
              <p:cNvSpPr txBox="1">
                <a:spLocks noChangeArrowheads="1"/>
              </p:cNvSpPr>
              <p:nvPr/>
            </p:nvSpPr>
            <p:spPr bwMode="auto">
              <a:xfrm>
                <a:off x="4277" y="2909"/>
                <a:ext cx="22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</a:p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28" name="Text Box 63"/>
              <p:cNvSpPr txBox="1">
                <a:spLocks noChangeArrowheads="1"/>
              </p:cNvSpPr>
              <p:nvPr/>
            </p:nvSpPr>
            <p:spPr bwMode="auto">
              <a:xfrm>
                <a:off x="5255" y="3021"/>
                <a:ext cx="23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Y</a:t>
                </a:r>
              </a:p>
            </p:txBody>
          </p:sp>
          <p:sp>
            <p:nvSpPr>
              <p:cNvPr id="129" name="Text Box 64"/>
              <p:cNvSpPr txBox="1">
                <a:spLocks noChangeArrowheads="1"/>
              </p:cNvSpPr>
              <p:nvPr/>
            </p:nvSpPr>
            <p:spPr bwMode="auto">
              <a:xfrm>
                <a:off x="4513" y="3362"/>
                <a:ext cx="34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EN</a:t>
                </a:r>
                <a:endPara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0" name="Line 65"/>
              <p:cNvSpPr>
                <a:spLocks noChangeShapeType="1"/>
              </p:cNvSpPr>
              <p:nvPr/>
            </p:nvSpPr>
            <p:spPr bwMode="auto">
              <a:xfrm rot="5400000">
                <a:off x="4731" y="3415"/>
                <a:ext cx="1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1" name="Oval 66"/>
              <p:cNvSpPr>
                <a:spLocks noChangeArrowheads="1"/>
              </p:cNvSpPr>
              <p:nvPr/>
            </p:nvSpPr>
            <p:spPr bwMode="auto">
              <a:xfrm>
                <a:off x="5007" y="3135"/>
                <a:ext cx="50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2" name="AutoShape 67"/>
              <p:cNvSpPr>
                <a:spLocks noChangeArrowheads="1"/>
              </p:cNvSpPr>
              <p:nvPr/>
            </p:nvSpPr>
            <p:spPr bwMode="auto">
              <a:xfrm>
                <a:off x="4717" y="2995"/>
                <a:ext cx="294" cy="321"/>
              </a:xfrm>
              <a:prstGeom prst="flowChartDelay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3" name="Oval 69"/>
              <p:cNvSpPr>
                <a:spLocks noChangeArrowheads="1"/>
              </p:cNvSpPr>
              <p:nvPr/>
            </p:nvSpPr>
            <p:spPr bwMode="auto">
              <a:xfrm>
                <a:off x="4808" y="3317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287215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2.4.4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三态门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50" name="Text Box 17"/>
          <p:cNvSpPr txBox="1">
            <a:spLocks noChangeArrowheads="1"/>
          </p:cNvSpPr>
          <p:nvPr/>
        </p:nvSpPr>
        <p:spPr bwMode="auto">
          <a:xfrm>
            <a:off x="-12370" y="692429"/>
            <a:ext cx="6600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三态</a:t>
            </a:r>
            <a:r>
              <a:rPr kumimoji="1" lang="zh-CN" altLang="en-US" sz="28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门的</a:t>
            </a:r>
            <a:r>
              <a:rPr kumimoji="1" lang="zh-CN" altLang="en-US" sz="2800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" name="Text Box 43"/>
          <p:cNvSpPr txBox="1">
            <a:spLocks noChangeArrowheads="1"/>
          </p:cNvSpPr>
          <p:nvPr/>
        </p:nvSpPr>
        <p:spPr bwMode="auto">
          <a:xfrm>
            <a:off x="308550" y="1436110"/>
            <a:ext cx="480343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总线结构：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将输出端并联，将各输出信号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分时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送到公共总线上。</a:t>
            </a:r>
          </a:p>
        </p:txBody>
      </p:sp>
      <p:sp>
        <p:nvSpPr>
          <p:cNvPr id="80" name="Text Box 44"/>
          <p:cNvSpPr txBox="1">
            <a:spLocks noChangeArrowheads="1"/>
          </p:cNvSpPr>
          <p:nvPr/>
        </p:nvSpPr>
        <p:spPr bwMode="auto">
          <a:xfrm>
            <a:off x="1156923" y="2688419"/>
            <a:ext cx="4106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EN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数据到总线；</a:t>
            </a:r>
          </a:p>
        </p:txBody>
      </p:sp>
      <p:sp>
        <p:nvSpPr>
          <p:cNvPr id="81" name="Text Box 45"/>
          <p:cNvSpPr txBox="1">
            <a:spLocks noChangeArrowheads="1"/>
          </p:cNvSpPr>
          <p:nvPr/>
        </p:nvSpPr>
        <p:spPr bwMode="auto">
          <a:xfrm>
            <a:off x="1047216" y="3505981"/>
            <a:ext cx="4035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EN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数据到总线；</a:t>
            </a:r>
          </a:p>
        </p:txBody>
      </p:sp>
      <p:sp>
        <p:nvSpPr>
          <p:cNvPr id="82" name="Text Box 46"/>
          <p:cNvSpPr txBox="1">
            <a:spLocks noChangeArrowheads="1"/>
          </p:cNvSpPr>
          <p:nvPr/>
        </p:nvSpPr>
        <p:spPr bwMode="auto">
          <a:xfrm>
            <a:off x="941742" y="4356882"/>
            <a:ext cx="4111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EN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数据到总线；</a:t>
            </a:r>
          </a:p>
        </p:txBody>
      </p:sp>
      <p:grpSp>
        <p:nvGrpSpPr>
          <p:cNvPr id="83" name="Group 92"/>
          <p:cNvGrpSpPr>
            <a:grpSpLocks/>
          </p:cNvGrpSpPr>
          <p:nvPr/>
        </p:nvGrpSpPr>
        <p:grpSpPr bwMode="auto">
          <a:xfrm>
            <a:off x="6591370" y="1350972"/>
            <a:ext cx="2136775" cy="4070350"/>
            <a:chOff x="4127" y="436"/>
            <a:chExt cx="1346" cy="2564"/>
          </a:xfrm>
        </p:grpSpPr>
        <p:sp>
          <p:nvSpPr>
            <p:cNvPr id="84" name="Line 4"/>
            <p:cNvSpPr>
              <a:spLocks noChangeShapeType="1"/>
            </p:cNvSpPr>
            <p:nvPr/>
          </p:nvSpPr>
          <p:spPr bwMode="auto">
            <a:xfrm>
              <a:off x="5165" y="465"/>
              <a:ext cx="0" cy="244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5" name="Line 9"/>
            <p:cNvSpPr>
              <a:spLocks noChangeShapeType="1"/>
            </p:cNvSpPr>
            <p:nvPr/>
          </p:nvSpPr>
          <p:spPr bwMode="auto">
            <a:xfrm>
              <a:off x="4925" y="822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6" name="Text Box 16"/>
            <p:cNvSpPr txBox="1">
              <a:spLocks noChangeArrowheads="1"/>
            </p:cNvSpPr>
            <p:nvPr/>
          </p:nvSpPr>
          <p:spPr bwMode="auto">
            <a:xfrm>
              <a:off x="4911" y="436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0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0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" name="Line 21"/>
            <p:cNvSpPr>
              <a:spLocks noChangeShapeType="1"/>
            </p:cNvSpPr>
            <p:nvPr/>
          </p:nvSpPr>
          <p:spPr bwMode="auto">
            <a:xfrm>
              <a:off x="4929" y="1667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8" name="Text Box 28"/>
            <p:cNvSpPr txBox="1">
              <a:spLocks noChangeArrowheads="1"/>
            </p:cNvSpPr>
            <p:nvPr/>
          </p:nvSpPr>
          <p:spPr bwMode="auto">
            <a:xfrm>
              <a:off x="4915" y="1281"/>
              <a:ext cx="2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0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0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" name="Line 33"/>
            <p:cNvSpPr>
              <a:spLocks noChangeShapeType="1"/>
            </p:cNvSpPr>
            <p:nvPr/>
          </p:nvSpPr>
          <p:spPr bwMode="auto">
            <a:xfrm>
              <a:off x="4929" y="2579"/>
              <a:ext cx="24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0" name="Text Box 40"/>
            <p:cNvSpPr txBox="1">
              <a:spLocks noChangeArrowheads="1"/>
            </p:cNvSpPr>
            <p:nvPr/>
          </p:nvSpPr>
          <p:spPr bwMode="auto">
            <a:xfrm>
              <a:off x="4912" y="2193"/>
              <a:ext cx="29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0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kumimoji="1" lang="en-US" altLang="zh-CN" sz="20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1" name="Text Box 41"/>
            <p:cNvSpPr txBox="1">
              <a:spLocks noChangeArrowheads="1"/>
            </p:cNvSpPr>
            <p:nvPr/>
          </p:nvSpPr>
          <p:spPr bwMode="auto">
            <a:xfrm>
              <a:off x="4675" y="2039"/>
              <a:ext cx="34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92" name="Text Box 42"/>
            <p:cNvSpPr txBox="1">
              <a:spLocks noChangeArrowheads="1"/>
            </p:cNvSpPr>
            <p:nvPr/>
          </p:nvSpPr>
          <p:spPr bwMode="auto">
            <a:xfrm>
              <a:off x="5165" y="961"/>
              <a:ext cx="308" cy="1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总                         线</a:t>
              </a:r>
            </a:p>
          </p:txBody>
        </p:sp>
        <p:grpSp>
          <p:nvGrpSpPr>
            <p:cNvPr id="93" name="Group 65"/>
            <p:cNvGrpSpPr>
              <a:grpSpLocks/>
            </p:cNvGrpSpPr>
            <p:nvPr/>
          </p:nvGrpSpPr>
          <p:grpSpPr bwMode="auto">
            <a:xfrm>
              <a:off x="4127" y="572"/>
              <a:ext cx="832" cy="681"/>
              <a:chOff x="157" y="3362"/>
              <a:chExt cx="832" cy="681"/>
            </a:xfrm>
          </p:grpSpPr>
          <p:sp>
            <p:nvSpPr>
              <p:cNvPr id="140" name="Line 66"/>
              <p:cNvSpPr>
                <a:spLocks noChangeShapeType="1"/>
              </p:cNvSpPr>
              <p:nvPr/>
            </p:nvSpPr>
            <p:spPr bwMode="auto">
              <a:xfrm>
                <a:off x="448" y="3516"/>
                <a:ext cx="1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1" name="Line 67"/>
              <p:cNvSpPr>
                <a:spLocks noChangeShapeType="1"/>
              </p:cNvSpPr>
              <p:nvPr/>
            </p:nvSpPr>
            <p:spPr bwMode="auto">
              <a:xfrm>
                <a:off x="448" y="3660"/>
                <a:ext cx="1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2" name="Text Box 68"/>
              <p:cNvSpPr txBox="1">
                <a:spLocks noChangeArrowheads="1"/>
              </p:cNvSpPr>
              <p:nvPr/>
            </p:nvSpPr>
            <p:spPr bwMode="auto">
              <a:xfrm>
                <a:off x="157" y="3362"/>
                <a:ext cx="275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CN" sz="20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kumimoji="1" lang="en-US" altLang="zh-CN" sz="20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43" name="Text Box 69"/>
              <p:cNvSpPr txBox="1">
                <a:spLocks noChangeArrowheads="1"/>
              </p:cNvSpPr>
              <p:nvPr/>
            </p:nvSpPr>
            <p:spPr bwMode="auto">
              <a:xfrm>
                <a:off x="402" y="3793"/>
                <a:ext cx="3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EN</a:t>
                </a:r>
                <a:r>
                  <a:rPr kumimoji="1" lang="en-US" altLang="zh-CN" sz="20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4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4" name="Line 70"/>
              <p:cNvSpPr>
                <a:spLocks noChangeShapeType="1"/>
              </p:cNvSpPr>
              <p:nvPr/>
            </p:nvSpPr>
            <p:spPr bwMode="auto">
              <a:xfrm rot="5400000">
                <a:off x="663" y="3868"/>
                <a:ext cx="1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" name="Oval 71"/>
              <p:cNvSpPr>
                <a:spLocks noChangeArrowheads="1"/>
              </p:cNvSpPr>
              <p:nvPr/>
            </p:nvSpPr>
            <p:spPr bwMode="auto">
              <a:xfrm>
                <a:off x="939" y="3588"/>
                <a:ext cx="50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6" name="AutoShape 72"/>
              <p:cNvSpPr>
                <a:spLocks noChangeArrowheads="1"/>
              </p:cNvSpPr>
              <p:nvPr/>
            </p:nvSpPr>
            <p:spPr bwMode="auto">
              <a:xfrm>
                <a:off x="649" y="3448"/>
                <a:ext cx="294" cy="321"/>
              </a:xfrm>
              <a:prstGeom prst="flowChartDelay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7" name="Oval 73"/>
              <p:cNvSpPr>
                <a:spLocks noChangeArrowheads="1"/>
              </p:cNvSpPr>
              <p:nvPr/>
            </p:nvSpPr>
            <p:spPr bwMode="auto">
              <a:xfrm>
                <a:off x="740" y="3770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4" name="Group 74"/>
            <p:cNvGrpSpPr>
              <a:grpSpLocks/>
            </p:cNvGrpSpPr>
            <p:nvPr/>
          </p:nvGrpSpPr>
          <p:grpSpPr bwMode="auto">
            <a:xfrm>
              <a:off x="4150" y="1434"/>
              <a:ext cx="832" cy="681"/>
              <a:chOff x="157" y="3362"/>
              <a:chExt cx="832" cy="681"/>
            </a:xfrm>
          </p:grpSpPr>
          <p:sp>
            <p:nvSpPr>
              <p:cNvPr id="104" name="Line 75"/>
              <p:cNvSpPr>
                <a:spLocks noChangeShapeType="1"/>
              </p:cNvSpPr>
              <p:nvPr/>
            </p:nvSpPr>
            <p:spPr bwMode="auto">
              <a:xfrm>
                <a:off x="448" y="3516"/>
                <a:ext cx="1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5" name="Line 76"/>
              <p:cNvSpPr>
                <a:spLocks noChangeShapeType="1"/>
              </p:cNvSpPr>
              <p:nvPr/>
            </p:nvSpPr>
            <p:spPr bwMode="auto">
              <a:xfrm>
                <a:off x="448" y="3660"/>
                <a:ext cx="1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4" name="Text Box 77"/>
              <p:cNvSpPr txBox="1">
                <a:spLocks noChangeArrowheads="1"/>
              </p:cNvSpPr>
              <p:nvPr/>
            </p:nvSpPr>
            <p:spPr bwMode="auto">
              <a:xfrm>
                <a:off x="157" y="3362"/>
                <a:ext cx="275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CN" sz="20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kumimoji="1" lang="en-US" altLang="zh-CN" sz="20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35" name="Text Box 78"/>
              <p:cNvSpPr txBox="1">
                <a:spLocks noChangeArrowheads="1"/>
              </p:cNvSpPr>
              <p:nvPr/>
            </p:nvSpPr>
            <p:spPr bwMode="auto">
              <a:xfrm>
                <a:off x="402" y="3793"/>
                <a:ext cx="3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EN</a:t>
                </a:r>
                <a:r>
                  <a:rPr kumimoji="1" lang="en-US" altLang="zh-CN" sz="20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1" lang="en-US" altLang="zh-CN" sz="24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6" name="Line 79"/>
              <p:cNvSpPr>
                <a:spLocks noChangeShapeType="1"/>
              </p:cNvSpPr>
              <p:nvPr/>
            </p:nvSpPr>
            <p:spPr bwMode="auto">
              <a:xfrm rot="5400000">
                <a:off x="663" y="3868"/>
                <a:ext cx="1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7" name="Oval 80"/>
              <p:cNvSpPr>
                <a:spLocks noChangeArrowheads="1"/>
              </p:cNvSpPr>
              <p:nvPr/>
            </p:nvSpPr>
            <p:spPr bwMode="auto">
              <a:xfrm>
                <a:off x="939" y="3588"/>
                <a:ext cx="50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8" name="AutoShape 81"/>
              <p:cNvSpPr>
                <a:spLocks noChangeArrowheads="1"/>
              </p:cNvSpPr>
              <p:nvPr/>
            </p:nvSpPr>
            <p:spPr bwMode="auto">
              <a:xfrm>
                <a:off x="649" y="3448"/>
                <a:ext cx="294" cy="321"/>
              </a:xfrm>
              <a:prstGeom prst="flowChartDelay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9" name="Oval 82"/>
              <p:cNvSpPr>
                <a:spLocks noChangeArrowheads="1"/>
              </p:cNvSpPr>
              <p:nvPr/>
            </p:nvSpPr>
            <p:spPr bwMode="auto">
              <a:xfrm>
                <a:off x="740" y="3770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5" name="Group 83"/>
            <p:cNvGrpSpPr>
              <a:grpSpLocks/>
            </p:cNvGrpSpPr>
            <p:nvPr/>
          </p:nvGrpSpPr>
          <p:grpSpPr bwMode="auto">
            <a:xfrm>
              <a:off x="4128" y="2319"/>
              <a:ext cx="809" cy="681"/>
              <a:chOff x="180" y="3362"/>
              <a:chExt cx="809" cy="681"/>
            </a:xfrm>
          </p:grpSpPr>
          <p:sp>
            <p:nvSpPr>
              <p:cNvPr id="96" name="Line 84"/>
              <p:cNvSpPr>
                <a:spLocks noChangeShapeType="1"/>
              </p:cNvSpPr>
              <p:nvPr/>
            </p:nvSpPr>
            <p:spPr bwMode="auto">
              <a:xfrm>
                <a:off x="448" y="3516"/>
                <a:ext cx="1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" name="Line 85"/>
              <p:cNvSpPr>
                <a:spLocks noChangeShapeType="1"/>
              </p:cNvSpPr>
              <p:nvPr/>
            </p:nvSpPr>
            <p:spPr bwMode="auto">
              <a:xfrm>
                <a:off x="448" y="3660"/>
                <a:ext cx="1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" name="Text Box 86"/>
              <p:cNvSpPr txBox="1">
                <a:spLocks noChangeArrowheads="1"/>
              </p:cNvSpPr>
              <p:nvPr/>
            </p:nvSpPr>
            <p:spPr bwMode="auto">
              <a:xfrm>
                <a:off x="180" y="3362"/>
                <a:ext cx="252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CN" sz="20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  <a:p>
                <a:pPr marL="0" marR="0" lvl="0" indent="0" algn="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kumimoji="1" lang="en-US" altLang="zh-CN" sz="20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99" name="Text Box 87"/>
              <p:cNvSpPr txBox="1">
                <a:spLocks noChangeArrowheads="1"/>
              </p:cNvSpPr>
              <p:nvPr/>
            </p:nvSpPr>
            <p:spPr bwMode="auto">
              <a:xfrm>
                <a:off x="413" y="3793"/>
                <a:ext cx="36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EN</a:t>
                </a:r>
                <a:r>
                  <a:rPr kumimoji="1" lang="en-US" altLang="zh-CN" sz="20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kumimoji="1" lang="en-US" altLang="zh-CN" sz="24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0" name="Line 88"/>
              <p:cNvSpPr>
                <a:spLocks noChangeShapeType="1"/>
              </p:cNvSpPr>
              <p:nvPr/>
            </p:nvSpPr>
            <p:spPr bwMode="auto">
              <a:xfrm rot="5400000">
                <a:off x="663" y="3868"/>
                <a:ext cx="19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" name="Oval 89"/>
              <p:cNvSpPr>
                <a:spLocks noChangeArrowheads="1"/>
              </p:cNvSpPr>
              <p:nvPr/>
            </p:nvSpPr>
            <p:spPr bwMode="auto">
              <a:xfrm>
                <a:off x="939" y="3588"/>
                <a:ext cx="50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" name="AutoShape 90"/>
              <p:cNvSpPr>
                <a:spLocks noChangeArrowheads="1"/>
              </p:cNvSpPr>
              <p:nvPr/>
            </p:nvSpPr>
            <p:spPr bwMode="auto">
              <a:xfrm>
                <a:off x="649" y="3448"/>
                <a:ext cx="294" cy="321"/>
              </a:xfrm>
              <a:prstGeom prst="flowChartDelay">
                <a:avLst/>
              </a:prstGeom>
              <a:noFill/>
              <a:ln w="127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" name="Oval 91"/>
              <p:cNvSpPr>
                <a:spLocks noChangeArrowheads="1"/>
              </p:cNvSpPr>
              <p:nvPr/>
            </p:nvSpPr>
            <p:spPr bwMode="auto">
              <a:xfrm>
                <a:off x="740" y="3770"/>
                <a:ext cx="48" cy="48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48" name="Text Box 93"/>
          <p:cNvSpPr txBox="1">
            <a:spLocks noChangeArrowheads="1"/>
          </p:cNvSpPr>
          <p:nvPr/>
        </p:nvSpPr>
        <p:spPr bwMode="auto">
          <a:xfrm>
            <a:off x="1253899" y="5478018"/>
            <a:ext cx="4897004" cy="956288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 type="none" w="sm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i="1" smtClean="0">
                <a:solidFill>
                  <a:srgbClr val="3333FF"/>
                </a:solidFill>
                <a:ea typeface="长城楷体" pitchFamily="49" charset="-122"/>
              </a:rPr>
              <a:t>E</a:t>
            </a:r>
            <a:r>
              <a:rPr kumimoji="1" lang="en-US" altLang="zh-CN" sz="2800" i="1" baseline="-25000" smtClean="0">
                <a:solidFill>
                  <a:srgbClr val="3333FF"/>
                </a:solidFill>
                <a:ea typeface="长城楷体" pitchFamily="49" charset="-122"/>
              </a:rPr>
              <a:t>N1</a:t>
            </a:r>
            <a:r>
              <a:rPr kumimoji="1" lang="zh-CN" altLang="en-US" sz="2800" smtClean="0">
                <a:solidFill>
                  <a:srgbClr val="3333FF"/>
                </a:solidFill>
                <a:ea typeface="长城楷体" pitchFamily="49" charset="-122"/>
              </a:rPr>
              <a:t>、</a:t>
            </a:r>
            <a:r>
              <a:rPr kumimoji="1" lang="en-US" altLang="zh-CN" sz="2800" i="1" smtClean="0">
                <a:solidFill>
                  <a:srgbClr val="3333FF"/>
                </a:solidFill>
                <a:ea typeface="长城楷体" pitchFamily="49" charset="-122"/>
              </a:rPr>
              <a:t>E</a:t>
            </a:r>
            <a:r>
              <a:rPr kumimoji="1" lang="en-US" altLang="zh-CN" sz="2800" i="1" baseline="-25000" smtClean="0">
                <a:solidFill>
                  <a:srgbClr val="3333FF"/>
                </a:solidFill>
                <a:ea typeface="长城楷体" pitchFamily="49" charset="-122"/>
              </a:rPr>
              <a:t>N2</a:t>
            </a:r>
            <a:r>
              <a:rPr kumimoji="1" lang="zh-CN" altLang="en-US" sz="2800" smtClean="0">
                <a:solidFill>
                  <a:srgbClr val="3333FF"/>
                </a:solidFill>
                <a:ea typeface="长城楷体" pitchFamily="49" charset="-122"/>
              </a:rPr>
              <a:t>、</a:t>
            </a:r>
            <a:r>
              <a:rPr kumimoji="1" lang="en-US" altLang="zh-CN" sz="2800" i="1" smtClean="0">
                <a:solidFill>
                  <a:srgbClr val="3333FF"/>
                </a:solidFill>
                <a:ea typeface="长城楷体" pitchFamily="49" charset="-122"/>
              </a:rPr>
              <a:t>E</a:t>
            </a:r>
            <a:r>
              <a:rPr kumimoji="1" lang="en-US" altLang="zh-CN" sz="2800" i="1" baseline="-25000" smtClean="0">
                <a:solidFill>
                  <a:srgbClr val="3333FF"/>
                </a:solidFill>
                <a:ea typeface="长城楷体" pitchFamily="49" charset="-122"/>
              </a:rPr>
              <a:t>Ni</a:t>
            </a:r>
            <a:r>
              <a:rPr kumimoji="1" lang="zh-CN" altLang="zh-CN" sz="2800" smtClean="0">
                <a:solidFill>
                  <a:srgbClr val="3333FF"/>
                </a:solidFill>
                <a:ea typeface="长城楷体" pitchFamily="49" charset="-122"/>
              </a:rPr>
              <a:t>轮流接入高电平，将不同数据分时送至总线。</a:t>
            </a:r>
            <a:endParaRPr kumimoji="1" lang="zh-CN" altLang="en-US" sz="2800" smtClean="0">
              <a:solidFill>
                <a:srgbClr val="3333FF"/>
              </a:solidFill>
              <a:ea typeface="长城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6296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utoUpdateAnimBg="0"/>
      <p:bldP spid="80" grpId="0" autoUpdateAnimBg="0"/>
      <p:bldP spid="81" grpId="0" autoUpdateAnimBg="0"/>
      <p:bldP spid="82" grpId="0" autoUpdateAnimBg="0"/>
      <p:bldP spid="148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淘宝网chenying0907出品 10"/>
          <p:cNvSpPr txBox="1"/>
          <p:nvPr/>
        </p:nvSpPr>
        <p:spPr>
          <a:xfrm>
            <a:off x="950159" y="3078790"/>
            <a:ext cx="20752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主要内容</a:t>
            </a:r>
            <a:r>
              <a:rPr lang="en-US" altLang="zh-CN" sz="1600" b="1" dirty="0">
                <a:solidFill>
                  <a:schemeClr val="accent1">
                    <a:lumMod val="50000"/>
                  </a:schemeClr>
                </a:solidFill>
              </a:rPr>
              <a:t> Main Content</a:t>
            </a:r>
            <a:endParaRPr lang="zh-CN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淘宝网chenying0907出品 11"/>
          <p:cNvSpPr/>
          <p:nvPr/>
        </p:nvSpPr>
        <p:spPr>
          <a:xfrm>
            <a:off x="3025365" y="0"/>
            <a:ext cx="6118635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025365" y="39481"/>
            <a:ext cx="2394626" cy="196300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cxnSpLocks/>
          </p:cNvCxnSpPr>
          <p:nvPr/>
        </p:nvCxnSpPr>
        <p:spPr>
          <a:xfrm flipH="1">
            <a:off x="6840121" y="4809438"/>
            <a:ext cx="2303880" cy="20485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淘宝网chenying0907出品 20"/>
          <p:cNvSpPr txBox="1"/>
          <p:nvPr/>
        </p:nvSpPr>
        <p:spPr>
          <a:xfrm>
            <a:off x="4379107" y="1637584"/>
            <a:ext cx="2681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概述</a:t>
            </a:r>
            <a:endParaRPr lang="zh-CN" altLang="en-US" dirty="0"/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4379107" y="2447277"/>
            <a:ext cx="2481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/>
              <a:t>TTL</a:t>
            </a:r>
            <a:r>
              <a:rPr lang="zh-CN" altLang="en-US" dirty="0" smtClean="0"/>
              <a:t>与非门</a:t>
            </a:r>
            <a:endParaRPr lang="zh-CN" altLang="en-US" dirty="0"/>
          </a:p>
        </p:txBody>
      </p:sp>
      <p:sp>
        <p:nvSpPr>
          <p:cNvPr id="30" name="淘宝网chenying0907出品 29"/>
          <p:cNvSpPr txBox="1"/>
          <p:nvPr/>
        </p:nvSpPr>
        <p:spPr>
          <a:xfrm>
            <a:off x="4379107" y="3256970"/>
            <a:ext cx="29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集电极开路门</a:t>
            </a:r>
            <a:endParaRPr lang="zh-CN" altLang="en-US" dirty="0"/>
          </a:p>
        </p:txBody>
      </p:sp>
      <p:sp>
        <p:nvSpPr>
          <p:cNvPr id="22" name="淘宝网chenying0907出品 25"/>
          <p:cNvSpPr txBox="1"/>
          <p:nvPr/>
        </p:nvSpPr>
        <p:spPr>
          <a:xfrm>
            <a:off x="4421969" y="4876356"/>
            <a:ext cx="39730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dirty="0" smtClean="0">
                <a:solidFill>
                  <a:schemeClr val="bg1"/>
                </a:solidFill>
              </a:rPr>
              <a:t>CMOS</a:t>
            </a:r>
            <a:r>
              <a:rPr lang="zh-CN" altLang="en-US" dirty="0" smtClean="0">
                <a:solidFill>
                  <a:schemeClr val="bg1"/>
                </a:solidFill>
              </a:rPr>
              <a:t>反相器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淘宝网chenying0907出品 29"/>
          <p:cNvSpPr txBox="1"/>
          <p:nvPr/>
        </p:nvSpPr>
        <p:spPr>
          <a:xfrm>
            <a:off x="4421969" y="4066663"/>
            <a:ext cx="29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 smtClean="0"/>
              <a:t>三态门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6988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2.4.1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1" name="Text Box 26"/>
          <p:cNvSpPr txBox="1">
            <a:spLocks noChangeArrowheads="1"/>
          </p:cNvSpPr>
          <p:nvPr/>
        </p:nvSpPr>
        <p:spPr bwMode="auto">
          <a:xfrm>
            <a:off x="228138" y="2977254"/>
            <a:ext cx="1860044" cy="107721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defRPr kumimoji="1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algn="ctr"/>
            <a:r>
              <a:rPr lang="zh-CN" altLang="en-US" sz="3200" dirty="0"/>
              <a:t>集成</a:t>
            </a:r>
            <a:r>
              <a:rPr lang="zh-CN" altLang="en-US" sz="3200" dirty="0" smtClean="0"/>
              <a:t>逻辑门电路</a:t>
            </a:r>
            <a:endParaRPr lang="zh-CN" altLang="en-US" sz="3200" dirty="0"/>
          </a:p>
        </p:txBody>
      </p:sp>
      <p:sp>
        <p:nvSpPr>
          <p:cNvPr id="13" name="AutoShape 5"/>
          <p:cNvSpPr>
            <a:spLocks/>
          </p:cNvSpPr>
          <p:nvPr/>
        </p:nvSpPr>
        <p:spPr bwMode="auto">
          <a:xfrm>
            <a:off x="2119378" y="1751904"/>
            <a:ext cx="354451" cy="3431969"/>
          </a:xfrm>
          <a:prstGeom prst="leftBrace">
            <a:avLst>
              <a:gd name="adj1" fmla="val 44335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2686331" y="1490294"/>
            <a:ext cx="4554954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长城楷体" pitchFamily="49" charset="-122"/>
              </a:rPr>
              <a:t>二极管</a:t>
            </a:r>
            <a:r>
              <a:rPr kumimoji="1" lang="en-US" altLang="zh-CN" sz="2800" b="1" dirty="0" smtClean="0">
                <a:latin typeface="Times New Roman" pitchFamily="18" charset="0"/>
                <a:ea typeface="长城楷体" pitchFamily="49" charset="-122"/>
              </a:rPr>
              <a:t>-</a:t>
            </a:r>
            <a:r>
              <a:rPr kumimoji="1" lang="zh-CN" altLang="en-US" sz="2800" b="1" dirty="0" smtClean="0">
                <a:latin typeface="Times New Roman" pitchFamily="18" charset="0"/>
                <a:ea typeface="长城楷体" pitchFamily="49" charset="-122"/>
              </a:rPr>
              <a:t>晶体管电路</a:t>
            </a:r>
            <a:r>
              <a:rPr kumimoji="1" lang="en-US" altLang="zh-CN" sz="2800" b="1" dirty="0" smtClean="0">
                <a:latin typeface="Times New Roman" pitchFamily="18" charset="0"/>
                <a:ea typeface="长城楷体" pitchFamily="49" charset="-122"/>
              </a:rPr>
              <a:t>DTL</a:t>
            </a:r>
            <a:endParaRPr kumimoji="1" lang="zh-CN" altLang="en-US" sz="2800" b="1" dirty="0">
              <a:latin typeface="Times New Roman" pitchFamily="18" charset="0"/>
              <a:ea typeface="长城楷体" pitchFamily="49" charset="-122"/>
            </a:endParaRPr>
          </a:p>
        </p:txBody>
      </p:sp>
      <p:sp>
        <p:nvSpPr>
          <p:cNvPr id="15" name="Text Box 52"/>
          <p:cNvSpPr txBox="1">
            <a:spLocks noChangeArrowheads="1"/>
          </p:cNvSpPr>
          <p:nvPr/>
        </p:nvSpPr>
        <p:spPr bwMode="auto">
          <a:xfrm>
            <a:off x="2686330" y="2263792"/>
            <a:ext cx="4112821" cy="52322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长城楷体" pitchFamily="49" charset="-122"/>
              </a:rPr>
              <a:t>晶体管</a:t>
            </a:r>
            <a:r>
              <a:rPr kumimoji="1" lang="en-US" altLang="zh-CN" sz="2800" b="1" dirty="0" smtClean="0">
                <a:latin typeface="Times New Roman" pitchFamily="18" charset="0"/>
                <a:ea typeface="长城楷体" pitchFamily="49" charset="-122"/>
              </a:rPr>
              <a:t>-</a:t>
            </a:r>
            <a:r>
              <a:rPr kumimoji="1" lang="zh-CN" altLang="en-US" sz="2800" b="1" dirty="0" smtClean="0">
                <a:latin typeface="Times New Roman" pitchFamily="18" charset="0"/>
                <a:ea typeface="长城楷体" pitchFamily="49" charset="-122"/>
              </a:rPr>
              <a:t>晶体管电路</a:t>
            </a:r>
            <a:r>
              <a:rPr kumimoji="1" lang="en-US" altLang="zh-CN" sz="2800" b="1" dirty="0" smtClean="0">
                <a:latin typeface="Times New Roman" pitchFamily="18" charset="0"/>
                <a:ea typeface="长城楷体" pitchFamily="49" charset="-122"/>
              </a:rPr>
              <a:t>TTL</a:t>
            </a:r>
            <a:endParaRPr kumimoji="1" lang="zh-CN" altLang="en-US" sz="2800" b="1" dirty="0">
              <a:latin typeface="Times New Roman" pitchFamily="18" charset="0"/>
              <a:ea typeface="长城楷体" pitchFamily="49" charset="-122"/>
            </a:endParaRPr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2686331" y="3083360"/>
            <a:ext cx="4554954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长城楷体" pitchFamily="49" charset="-122"/>
              </a:rPr>
              <a:t>发射极耦合电路</a:t>
            </a:r>
            <a:r>
              <a:rPr kumimoji="1" lang="en-US" altLang="zh-CN" sz="2800" b="1" dirty="0" smtClean="0">
                <a:latin typeface="Times New Roman" pitchFamily="18" charset="0"/>
                <a:ea typeface="长城楷体" pitchFamily="49" charset="-122"/>
              </a:rPr>
              <a:t>ECL</a:t>
            </a:r>
            <a:endParaRPr kumimoji="1" lang="zh-CN" altLang="en-US" sz="2800" b="1" dirty="0">
              <a:latin typeface="Times New Roman" pitchFamily="18" charset="0"/>
              <a:ea typeface="长城楷体" pitchFamily="49" charset="-122"/>
            </a:endParaRPr>
          </a:p>
        </p:txBody>
      </p:sp>
      <p:sp>
        <p:nvSpPr>
          <p:cNvPr id="17" name="Text Box 52"/>
          <p:cNvSpPr txBox="1">
            <a:spLocks noChangeArrowheads="1"/>
          </p:cNvSpPr>
          <p:nvPr/>
        </p:nvSpPr>
        <p:spPr bwMode="auto">
          <a:xfrm>
            <a:off x="2686331" y="3940929"/>
            <a:ext cx="5117756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长城楷体" pitchFamily="49" charset="-122"/>
              </a:rPr>
              <a:t>金属</a:t>
            </a:r>
            <a:r>
              <a:rPr kumimoji="1" lang="en-US" altLang="zh-CN" sz="2800" b="1" dirty="0" smtClean="0">
                <a:latin typeface="Times New Roman" pitchFamily="18" charset="0"/>
                <a:ea typeface="长城楷体" pitchFamily="49" charset="-122"/>
              </a:rPr>
              <a:t>-</a:t>
            </a:r>
            <a:r>
              <a:rPr kumimoji="1" lang="zh-CN" altLang="en-US" sz="2800" b="1" dirty="0" smtClean="0">
                <a:latin typeface="Times New Roman" pitchFamily="18" charset="0"/>
                <a:ea typeface="长城楷体" pitchFamily="49" charset="-122"/>
              </a:rPr>
              <a:t>氧化物</a:t>
            </a:r>
            <a:r>
              <a:rPr kumimoji="1" lang="en-US" altLang="zh-CN" sz="2800" b="1" dirty="0" smtClean="0">
                <a:latin typeface="Times New Roman" pitchFamily="18" charset="0"/>
                <a:ea typeface="长城楷体" pitchFamily="49" charset="-122"/>
              </a:rPr>
              <a:t>-</a:t>
            </a:r>
            <a:r>
              <a:rPr kumimoji="1" lang="zh-CN" altLang="en-US" sz="2800" b="1" dirty="0" smtClean="0">
                <a:latin typeface="Times New Roman" pitchFamily="18" charset="0"/>
                <a:ea typeface="长城楷体" pitchFamily="49" charset="-122"/>
              </a:rPr>
              <a:t>半导体电路</a:t>
            </a:r>
            <a:r>
              <a:rPr kumimoji="1" lang="en-US" altLang="zh-CN" sz="2800" b="1" dirty="0" smtClean="0">
                <a:latin typeface="Times New Roman" pitchFamily="18" charset="0"/>
                <a:ea typeface="长城楷体" pitchFamily="49" charset="-122"/>
              </a:rPr>
              <a:t>MOS</a:t>
            </a:r>
            <a:endParaRPr kumimoji="1" lang="zh-CN" altLang="en-US" sz="2800" b="1" dirty="0">
              <a:latin typeface="Times New Roman" pitchFamily="18" charset="0"/>
              <a:ea typeface="长城楷体" pitchFamily="49" charset="-122"/>
            </a:endParaRPr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2686331" y="4798498"/>
            <a:ext cx="5810346" cy="523220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Times New Roman" pitchFamily="18" charset="0"/>
                <a:ea typeface="长城楷体" pitchFamily="49" charset="-122"/>
              </a:rPr>
              <a:t>互补金属</a:t>
            </a:r>
            <a:r>
              <a:rPr kumimoji="1" lang="en-US" altLang="zh-CN" sz="2800" b="1" dirty="0" smtClean="0">
                <a:latin typeface="Times New Roman" pitchFamily="18" charset="0"/>
                <a:ea typeface="长城楷体" pitchFamily="49" charset="-122"/>
              </a:rPr>
              <a:t>-</a:t>
            </a:r>
            <a:r>
              <a:rPr kumimoji="1" lang="zh-CN" altLang="en-US" sz="2800" b="1" dirty="0" smtClean="0">
                <a:latin typeface="Times New Roman" pitchFamily="18" charset="0"/>
                <a:ea typeface="长城楷体" pitchFamily="49" charset="-122"/>
              </a:rPr>
              <a:t>氧化物</a:t>
            </a:r>
            <a:r>
              <a:rPr kumimoji="1" lang="en-US" altLang="zh-CN" sz="2800" b="1" dirty="0" smtClean="0">
                <a:latin typeface="Times New Roman" pitchFamily="18" charset="0"/>
                <a:ea typeface="长城楷体" pitchFamily="49" charset="-122"/>
              </a:rPr>
              <a:t>-</a:t>
            </a:r>
            <a:r>
              <a:rPr kumimoji="1" lang="zh-CN" altLang="en-US" sz="2800" b="1" dirty="0" smtClean="0">
                <a:latin typeface="Times New Roman" pitchFamily="18" charset="0"/>
                <a:ea typeface="长城楷体" pitchFamily="49" charset="-122"/>
              </a:rPr>
              <a:t>半导体电路</a:t>
            </a:r>
            <a:r>
              <a:rPr kumimoji="1" lang="en-US" altLang="zh-CN" sz="2800" b="1" dirty="0" smtClean="0">
                <a:latin typeface="Times New Roman" pitchFamily="18" charset="0"/>
                <a:ea typeface="长城楷体" pitchFamily="49" charset="-122"/>
              </a:rPr>
              <a:t>CMOS</a:t>
            </a:r>
            <a:endParaRPr kumimoji="1" lang="zh-CN" altLang="en-US" sz="2800" b="1" dirty="0">
              <a:latin typeface="Times New Roman" pitchFamily="18" charset="0"/>
              <a:ea typeface="长城楷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2300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2.4.5 CMOS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反相器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50" name="Text Box 17"/>
          <p:cNvSpPr txBox="1">
            <a:spLocks noChangeArrowheads="1"/>
          </p:cNvSpPr>
          <p:nvPr/>
        </p:nvSpPr>
        <p:spPr bwMode="auto">
          <a:xfrm>
            <a:off x="-12370" y="692429"/>
            <a:ext cx="6600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电路结构与工作原理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4" name="Text Box 5"/>
          <p:cNvSpPr txBox="1">
            <a:spLocks noChangeArrowheads="1"/>
          </p:cNvSpPr>
          <p:nvPr/>
        </p:nvSpPr>
        <p:spPr bwMode="auto">
          <a:xfrm>
            <a:off x="58476" y="2313815"/>
            <a:ext cx="5626663" cy="1052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的开启电压为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GS(</a:t>
            </a:r>
            <a:r>
              <a:rPr kumimoji="1" lang="en-US" altLang="zh-CN" sz="2400" b="1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th</a:t>
            </a:r>
            <a:r>
              <a: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)N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的开启电压为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GS(</a:t>
            </a:r>
            <a:r>
              <a:rPr kumimoji="1" lang="en-US" altLang="zh-CN" sz="2400" b="1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th</a:t>
            </a:r>
            <a:r>
              <a: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)P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，且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DD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&gt;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GS(</a:t>
            </a:r>
            <a:r>
              <a:rPr kumimoji="1" lang="en-US" altLang="zh-CN" sz="2400" b="1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th</a:t>
            </a:r>
            <a:r>
              <a: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)N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+|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GS(</a:t>
            </a:r>
            <a:r>
              <a:rPr kumimoji="1" lang="en-US" altLang="zh-CN" sz="2400" b="1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th</a:t>
            </a:r>
            <a:r>
              <a: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)P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</a:p>
        </p:txBody>
      </p:sp>
      <p:graphicFrame>
        <p:nvGraphicFramePr>
          <p:cNvPr id="165" name="Object 6"/>
          <p:cNvGraphicFramePr>
            <a:graphicFrameLocks noChangeAspect="1"/>
          </p:cNvGraphicFramePr>
          <p:nvPr/>
        </p:nvGraphicFramePr>
        <p:xfrm>
          <a:off x="228600" y="4506913"/>
          <a:ext cx="2887663" cy="601662"/>
        </p:xfrm>
        <a:graphic>
          <a:graphicData uri="http://schemas.openxmlformats.org/presentationml/2006/ole">
            <p:oleObj spid="_x0000_s15530" name="公式" r:id="rId6" imgW="1371600" imgH="292100" progId="">
              <p:embed/>
            </p:oleObj>
          </a:graphicData>
        </a:graphic>
      </p:graphicFrame>
      <p:graphicFrame>
        <p:nvGraphicFramePr>
          <p:cNvPr id="166" name="Object 7"/>
          <p:cNvGraphicFramePr>
            <a:graphicFrameLocks noChangeAspect="1"/>
          </p:cNvGraphicFramePr>
          <p:nvPr/>
        </p:nvGraphicFramePr>
        <p:xfrm>
          <a:off x="228600" y="5219700"/>
          <a:ext cx="2646363" cy="495300"/>
        </p:xfrm>
        <a:graphic>
          <a:graphicData uri="http://schemas.openxmlformats.org/presentationml/2006/ole">
            <p:oleObj spid="_x0000_s15531" name="公式" r:id="rId7" imgW="1257300" imgH="241300" progId="">
              <p:embed/>
            </p:oleObj>
          </a:graphicData>
        </a:graphic>
      </p:graphicFrame>
      <p:sp>
        <p:nvSpPr>
          <p:cNvPr id="167" name="AutoShape 8"/>
          <p:cNvSpPr>
            <a:spLocks noChangeArrowheads="1"/>
          </p:cNvSpPr>
          <p:nvPr/>
        </p:nvSpPr>
        <p:spPr bwMode="auto">
          <a:xfrm>
            <a:off x="3200400" y="4732338"/>
            <a:ext cx="698500" cy="152400"/>
          </a:xfrm>
          <a:prstGeom prst="rightArrow">
            <a:avLst>
              <a:gd name="adj1" fmla="val 50000"/>
              <a:gd name="adj2" fmla="val 114583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8" name="AutoShape 9"/>
          <p:cNvSpPr>
            <a:spLocks noChangeArrowheads="1"/>
          </p:cNvSpPr>
          <p:nvPr/>
        </p:nvSpPr>
        <p:spPr bwMode="auto">
          <a:xfrm>
            <a:off x="3200400" y="5389563"/>
            <a:ext cx="698500" cy="152400"/>
          </a:xfrm>
          <a:prstGeom prst="rightArrow">
            <a:avLst>
              <a:gd name="adj1" fmla="val 50000"/>
              <a:gd name="adj2" fmla="val 114583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9" name="Text Box 10"/>
          <p:cNvSpPr txBox="1">
            <a:spLocks noChangeArrowheads="1"/>
          </p:cNvSpPr>
          <p:nvPr/>
        </p:nvSpPr>
        <p:spPr bwMode="auto">
          <a:xfrm>
            <a:off x="4038600" y="4579938"/>
            <a:ext cx="109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200" b="1" i="0" u="none" strike="noStrike" kern="0" cap="none" spc="0" normalizeH="0" baseline="-2500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导通</a:t>
            </a:r>
          </a:p>
        </p:txBody>
      </p:sp>
      <p:sp>
        <p:nvSpPr>
          <p:cNvPr id="170" name="Text Box 11"/>
          <p:cNvSpPr txBox="1">
            <a:spLocks noChangeArrowheads="1"/>
          </p:cNvSpPr>
          <p:nvPr/>
        </p:nvSpPr>
        <p:spPr bwMode="auto">
          <a:xfrm>
            <a:off x="4038600" y="5237163"/>
            <a:ext cx="109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200" b="1" i="0" u="none" strike="noStrike" kern="0" cap="none" spc="0" normalizeH="0" baseline="-2500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截止</a:t>
            </a:r>
          </a:p>
        </p:txBody>
      </p:sp>
      <p:sp>
        <p:nvSpPr>
          <p:cNvPr id="171" name="AutoShape 12"/>
          <p:cNvSpPr>
            <a:spLocks/>
          </p:cNvSpPr>
          <p:nvPr/>
        </p:nvSpPr>
        <p:spPr bwMode="auto">
          <a:xfrm>
            <a:off x="5257800" y="4735513"/>
            <a:ext cx="233363" cy="838200"/>
          </a:xfrm>
          <a:prstGeom prst="rightBrace">
            <a:avLst>
              <a:gd name="adj1" fmla="val 29932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" name="Text Box 13"/>
          <p:cNvSpPr txBox="1">
            <a:spLocks noChangeArrowheads="1"/>
          </p:cNvSpPr>
          <p:nvPr/>
        </p:nvSpPr>
        <p:spPr bwMode="auto">
          <a:xfrm>
            <a:off x="5531594" y="4885681"/>
            <a:ext cx="21114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OH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≈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DD</a:t>
            </a:r>
            <a:endParaRPr kumimoji="1" lang="en-US" altLang="zh-CN" sz="2400" b="1" i="1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" name="Text Box 15"/>
          <p:cNvSpPr txBox="1">
            <a:spLocks noChangeArrowheads="1"/>
          </p:cNvSpPr>
          <p:nvPr/>
        </p:nvSpPr>
        <p:spPr bwMode="auto">
          <a:xfrm>
            <a:off x="71581" y="1421496"/>
            <a:ext cx="41068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PMOS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管，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sz="22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NMOS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管</a:t>
            </a:r>
            <a:endParaRPr kumimoji="1" lang="zh-CN" altLang="en-US" sz="2400" b="1" i="0" u="none" strike="noStrike" kern="0" cap="none" spc="0" normalizeH="0" baseline="-2500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5" name="Group 16"/>
          <p:cNvGrpSpPr>
            <a:grpSpLocks/>
          </p:cNvGrpSpPr>
          <p:nvPr/>
        </p:nvGrpSpPr>
        <p:grpSpPr bwMode="auto">
          <a:xfrm>
            <a:off x="6096000" y="519113"/>
            <a:ext cx="2562225" cy="3489325"/>
            <a:chOff x="4272" y="183"/>
            <a:chExt cx="1584" cy="2198"/>
          </a:xfrm>
        </p:grpSpPr>
        <p:grpSp>
          <p:nvGrpSpPr>
            <p:cNvPr id="176" name="Group 17"/>
            <p:cNvGrpSpPr>
              <a:grpSpLocks/>
            </p:cNvGrpSpPr>
            <p:nvPr/>
          </p:nvGrpSpPr>
          <p:grpSpPr bwMode="auto">
            <a:xfrm>
              <a:off x="4934" y="797"/>
              <a:ext cx="120" cy="388"/>
              <a:chOff x="1056" y="3168"/>
              <a:chExt cx="96" cy="388"/>
            </a:xfrm>
          </p:grpSpPr>
          <p:sp>
            <p:nvSpPr>
              <p:cNvPr id="215" name="Line 18"/>
              <p:cNvSpPr>
                <a:spLocks noChangeShapeType="1"/>
              </p:cNvSpPr>
              <p:nvPr/>
            </p:nvSpPr>
            <p:spPr bwMode="auto">
              <a:xfrm>
                <a:off x="1056" y="3242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16" name="Group 19"/>
              <p:cNvGrpSpPr>
                <a:grpSpLocks/>
              </p:cNvGrpSpPr>
              <p:nvPr/>
            </p:nvGrpSpPr>
            <p:grpSpPr bwMode="auto">
              <a:xfrm>
                <a:off x="1152" y="3168"/>
                <a:ext cx="0" cy="388"/>
                <a:chOff x="1152" y="3168"/>
                <a:chExt cx="0" cy="388"/>
              </a:xfrm>
            </p:grpSpPr>
            <p:sp>
              <p:nvSpPr>
                <p:cNvPr id="217" name="Line 20"/>
                <p:cNvSpPr>
                  <a:spLocks noChangeShapeType="1"/>
                </p:cNvSpPr>
                <p:nvPr/>
              </p:nvSpPr>
              <p:spPr bwMode="auto">
                <a:xfrm>
                  <a:off x="1152" y="3168"/>
                  <a:ext cx="0" cy="10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8" name="Line 21"/>
                <p:cNvSpPr>
                  <a:spLocks noChangeShapeType="1"/>
                </p:cNvSpPr>
                <p:nvPr/>
              </p:nvSpPr>
              <p:spPr bwMode="auto">
                <a:xfrm>
                  <a:off x="1152" y="3312"/>
                  <a:ext cx="0" cy="10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9" name="Line 22"/>
                <p:cNvSpPr>
                  <a:spLocks noChangeShapeType="1"/>
                </p:cNvSpPr>
                <p:nvPr/>
              </p:nvSpPr>
              <p:spPr bwMode="auto">
                <a:xfrm>
                  <a:off x="1152" y="3456"/>
                  <a:ext cx="0" cy="10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77" name="Line 23"/>
            <p:cNvSpPr>
              <a:spLocks noChangeShapeType="1"/>
            </p:cNvSpPr>
            <p:nvPr/>
          </p:nvSpPr>
          <p:spPr bwMode="auto">
            <a:xfrm>
              <a:off x="5054" y="989"/>
              <a:ext cx="14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8" name="Line 24"/>
            <p:cNvSpPr>
              <a:spLocks noChangeShapeType="1"/>
            </p:cNvSpPr>
            <p:nvPr/>
          </p:nvSpPr>
          <p:spPr bwMode="auto">
            <a:xfrm>
              <a:off x="5054" y="845"/>
              <a:ext cx="14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9" name="Line 25"/>
            <p:cNvSpPr>
              <a:spLocks noChangeShapeType="1"/>
            </p:cNvSpPr>
            <p:nvPr/>
          </p:nvSpPr>
          <p:spPr bwMode="auto">
            <a:xfrm flipV="1">
              <a:off x="5195" y="701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0" name="Freeform 26"/>
            <p:cNvSpPr>
              <a:spLocks/>
            </p:cNvSpPr>
            <p:nvPr/>
          </p:nvSpPr>
          <p:spPr bwMode="auto">
            <a:xfrm>
              <a:off x="5051" y="1133"/>
              <a:ext cx="144" cy="624"/>
            </a:xfrm>
            <a:custGeom>
              <a:avLst/>
              <a:gdLst>
                <a:gd name="T0" fmla="*/ 0 w 96"/>
                <a:gd name="T1" fmla="*/ 0 h 144"/>
                <a:gd name="T2" fmla="*/ 96 w 96"/>
                <a:gd name="T3" fmla="*/ 0 h 144"/>
                <a:gd name="T4" fmla="*/ 96 w 96"/>
                <a:gd name="T5" fmla="*/ 144 h 144"/>
                <a:gd name="T6" fmla="*/ 0 60000 65536"/>
                <a:gd name="T7" fmla="*/ 0 60000 65536"/>
                <a:gd name="T8" fmla="*/ 0 60000 65536"/>
                <a:gd name="T9" fmla="*/ 0 w 96"/>
                <a:gd name="T10" fmla="*/ 0 h 144"/>
                <a:gd name="T11" fmla="*/ 96 w 9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44">
                  <a:moveTo>
                    <a:pt x="0" y="0"/>
                  </a:move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1" name="Line 27"/>
            <p:cNvSpPr>
              <a:spLocks noChangeShapeType="1"/>
            </p:cNvSpPr>
            <p:nvPr/>
          </p:nvSpPr>
          <p:spPr bwMode="auto">
            <a:xfrm flipH="1">
              <a:off x="4822" y="863"/>
              <a:ext cx="1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182" name="Group 28"/>
            <p:cNvGrpSpPr>
              <a:grpSpLocks/>
            </p:cNvGrpSpPr>
            <p:nvPr/>
          </p:nvGrpSpPr>
          <p:grpSpPr bwMode="auto">
            <a:xfrm>
              <a:off x="4934" y="1709"/>
              <a:ext cx="119" cy="388"/>
              <a:chOff x="1056" y="3168"/>
              <a:chExt cx="96" cy="388"/>
            </a:xfrm>
          </p:grpSpPr>
          <p:sp>
            <p:nvSpPr>
              <p:cNvPr id="210" name="Line 29"/>
              <p:cNvSpPr>
                <a:spLocks noChangeShapeType="1"/>
              </p:cNvSpPr>
              <p:nvPr/>
            </p:nvSpPr>
            <p:spPr bwMode="auto">
              <a:xfrm>
                <a:off x="1056" y="3242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11" name="Group 30"/>
              <p:cNvGrpSpPr>
                <a:grpSpLocks/>
              </p:cNvGrpSpPr>
              <p:nvPr/>
            </p:nvGrpSpPr>
            <p:grpSpPr bwMode="auto">
              <a:xfrm>
                <a:off x="1152" y="3168"/>
                <a:ext cx="0" cy="388"/>
                <a:chOff x="1152" y="3168"/>
                <a:chExt cx="0" cy="388"/>
              </a:xfrm>
            </p:grpSpPr>
            <p:sp>
              <p:nvSpPr>
                <p:cNvPr id="212" name="Line 31"/>
                <p:cNvSpPr>
                  <a:spLocks noChangeShapeType="1"/>
                </p:cNvSpPr>
                <p:nvPr/>
              </p:nvSpPr>
              <p:spPr bwMode="auto">
                <a:xfrm>
                  <a:off x="1152" y="3168"/>
                  <a:ext cx="0" cy="10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3" name="Line 32"/>
                <p:cNvSpPr>
                  <a:spLocks noChangeShapeType="1"/>
                </p:cNvSpPr>
                <p:nvPr/>
              </p:nvSpPr>
              <p:spPr bwMode="auto">
                <a:xfrm>
                  <a:off x="1152" y="3312"/>
                  <a:ext cx="0" cy="10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4" name="Line 33"/>
                <p:cNvSpPr>
                  <a:spLocks noChangeShapeType="1"/>
                </p:cNvSpPr>
                <p:nvPr/>
              </p:nvSpPr>
              <p:spPr bwMode="auto">
                <a:xfrm>
                  <a:off x="1152" y="3456"/>
                  <a:ext cx="0" cy="10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183" name="Line 34"/>
            <p:cNvSpPr>
              <a:spLocks noChangeShapeType="1"/>
            </p:cNvSpPr>
            <p:nvPr/>
          </p:nvSpPr>
          <p:spPr bwMode="auto">
            <a:xfrm>
              <a:off x="5053" y="1901"/>
              <a:ext cx="1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4" name="Line 35"/>
            <p:cNvSpPr>
              <a:spLocks noChangeShapeType="1"/>
            </p:cNvSpPr>
            <p:nvPr/>
          </p:nvSpPr>
          <p:spPr bwMode="auto">
            <a:xfrm>
              <a:off x="5053" y="1757"/>
              <a:ext cx="14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5" name="Line 36"/>
            <p:cNvSpPr>
              <a:spLocks noChangeShapeType="1"/>
            </p:cNvSpPr>
            <p:nvPr/>
          </p:nvSpPr>
          <p:spPr bwMode="auto">
            <a:xfrm flipV="1">
              <a:off x="5195" y="1901"/>
              <a:ext cx="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auto">
            <a:xfrm>
              <a:off x="5067" y="2045"/>
              <a:ext cx="127" cy="336"/>
            </a:xfrm>
            <a:custGeom>
              <a:avLst/>
              <a:gdLst>
                <a:gd name="T0" fmla="*/ 0 w 96"/>
                <a:gd name="T1" fmla="*/ 0 h 144"/>
                <a:gd name="T2" fmla="*/ 96 w 96"/>
                <a:gd name="T3" fmla="*/ 0 h 144"/>
                <a:gd name="T4" fmla="*/ 96 w 96"/>
                <a:gd name="T5" fmla="*/ 144 h 144"/>
                <a:gd name="T6" fmla="*/ 0 60000 65536"/>
                <a:gd name="T7" fmla="*/ 0 60000 65536"/>
                <a:gd name="T8" fmla="*/ 0 60000 65536"/>
                <a:gd name="T9" fmla="*/ 0 w 96"/>
                <a:gd name="T10" fmla="*/ 0 h 144"/>
                <a:gd name="T11" fmla="*/ 96 w 96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144">
                  <a:moveTo>
                    <a:pt x="0" y="0"/>
                  </a:moveTo>
                  <a:lnTo>
                    <a:pt x="96" y="0"/>
                  </a:lnTo>
                  <a:lnTo>
                    <a:pt x="96" y="144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/>
          </p:nvSpPr>
          <p:spPr bwMode="auto">
            <a:xfrm flipH="1">
              <a:off x="4822" y="2015"/>
              <a:ext cx="11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8" name="Line 39"/>
            <p:cNvSpPr>
              <a:spLocks noChangeShapeType="1"/>
            </p:cNvSpPr>
            <p:nvPr/>
          </p:nvSpPr>
          <p:spPr bwMode="auto">
            <a:xfrm>
              <a:off x="4812" y="857"/>
              <a:ext cx="0" cy="115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9" name="Line 40"/>
            <p:cNvSpPr>
              <a:spLocks noChangeShapeType="1"/>
            </p:cNvSpPr>
            <p:nvPr/>
          </p:nvSpPr>
          <p:spPr bwMode="auto">
            <a:xfrm>
              <a:off x="5200" y="1421"/>
              <a:ext cx="23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0" name="Line 41"/>
            <p:cNvSpPr>
              <a:spLocks noChangeShapeType="1"/>
            </p:cNvSpPr>
            <p:nvPr/>
          </p:nvSpPr>
          <p:spPr bwMode="auto">
            <a:xfrm flipH="1">
              <a:off x="4521" y="1421"/>
              <a:ext cx="29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1" name="Oval 42"/>
            <p:cNvSpPr>
              <a:spLocks noChangeArrowheads="1"/>
            </p:cNvSpPr>
            <p:nvPr/>
          </p:nvSpPr>
          <p:spPr bwMode="auto">
            <a:xfrm>
              <a:off x="5163" y="1397"/>
              <a:ext cx="60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2" name="Oval 43"/>
            <p:cNvSpPr>
              <a:spLocks noChangeArrowheads="1"/>
            </p:cNvSpPr>
            <p:nvPr/>
          </p:nvSpPr>
          <p:spPr bwMode="auto">
            <a:xfrm>
              <a:off x="4782" y="1397"/>
              <a:ext cx="60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3" name="Text Box 44"/>
            <p:cNvSpPr txBox="1">
              <a:spLocks noChangeArrowheads="1"/>
            </p:cNvSpPr>
            <p:nvPr/>
          </p:nvSpPr>
          <p:spPr bwMode="auto">
            <a:xfrm>
              <a:off x="4802" y="500"/>
              <a:ext cx="27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2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2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" name="Text Box 45"/>
            <p:cNvSpPr txBox="1">
              <a:spLocks noChangeArrowheads="1"/>
            </p:cNvSpPr>
            <p:nvPr/>
          </p:nvSpPr>
          <p:spPr bwMode="auto">
            <a:xfrm>
              <a:off x="4743" y="2084"/>
              <a:ext cx="27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kumimoji="1" lang="en-US" altLang="zh-CN" sz="22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200" b="1" i="1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5" name="Line 46"/>
            <p:cNvSpPr>
              <a:spLocks noChangeShapeType="1"/>
            </p:cNvSpPr>
            <p:nvPr/>
          </p:nvSpPr>
          <p:spPr bwMode="auto">
            <a:xfrm>
              <a:off x="5081" y="2381"/>
              <a:ext cx="24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6" name="Text Box 47"/>
            <p:cNvSpPr txBox="1">
              <a:spLocks noChangeArrowheads="1"/>
            </p:cNvSpPr>
            <p:nvPr/>
          </p:nvSpPr>
          <p:spPr bwMode="auto">
            <a:xfrm>
              <a:off x="4902" y="183"/>
              <a:ext cx="59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200" b="1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DD</a:t>
              </a:r>
              <a:endParaRPr kumimoji="1" lang="en-US" altLang="zh-CN" sz="22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7" name="Line 48"/>
            <p:cNvSpPr>
              <a:spLocks noChangeShapeType="1"/>
            </p:cNvSpPr>
            <p:nvPr/>
          </p:nvSpPr>
          <p:spPr bwMode="auto">
            <a:xfrm flipV="1">
              <a:off x="5194" y="509"/>
              <a:ext cx="0" cy="24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8" name="Oval 49"/>
            <p:cNvSpPr>
              <a:spLocks noChangeArrowheads="1"/>
            </p:cNvSpPr>
            <p:nvPr/>
          </p:nvSpPr>
          <p:spPr bwMode="auto">
            <a:xfrm>
              <a:off x="5171" y="821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9" name="Oval 50"/>
            <p:cNvSpPr>
              <a:spLocks noChangeArrowheads="1"/>
            </p:cNvSpPr>
            <p:nvPr/>
          </p:nvSpPr>
          <p:spPr bwMode="auto">
            <a:xfrm>
              <a:off x="5171" y="2015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0" name="Text Box 51"/>
            <p:cNvSpPr txBox="1">
              <a:spLocks noChangeArrowheads="1"/>
            </p:cNvSpPr>
            <p:nvPr/>
          </p:nvSpPr>
          <p:spPr bwMode="auto">
            <a:xfrm>
              <a:off x="5040" y="2073"/>
              <a:ext cx="59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22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1" name="Text Box 52"/>
            <p:cNvSpPr txBox="1">
              <a:spLocks noChangeArrowheads="1"/>
            </p:cNvSpPr>
            <p:nvPr/>
          </p:nvSpPr>
          <p:spPr bwMode="auto">
            <a:xfrm>
              <a:off x="5259" y="1268"/>
              <a:ext cx="59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2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2" name="Line 53"/>
            <p:cNvSpPr>
              <a:spLocks noChangeShapeType="1"/>
            </p:cNvSpPr>
            <p:nvPr/>
          </p:nvSpPr>
          <p:spPr bwMode="auto">
            <a:xfrm>
              <a:off x="5307" y="1037"/>
              <a:ext cx="0" cy="73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03" name="Text Box 54"/>
            <p:cNvSpPr txBox="1">
              <a:spLocks noChangeArrowheads="1"/>
            </p:cNvSpPr>
            <p:nvPr/>
          </p:nvSpPr>
          <p:spPr bwMode="auto">
            <a:xfrm>
              <a:off x="5302" y="1008"/>
              <a:ext cx="38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200" b="1" i="1" u="none" strike="noStrike" kern="0" cap="none" spc="0" normalizeH="0" baseline="-2500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4" name="Text Box 55"/>
            <p:cNvSpPr txBox="1">
              <a:spLocks noChangeArrowheads="1"/>
            </p:cNvSpPr>
            <p:nvPr/>
          </p:nvSpPr>
          <p:spPr bwMode="auto">
            <a:xfrm>
              <a:off x="4272" y="1257"/>
              <a:ext cx="23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2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" name="Text Box 56"/>
            <p:cNvSpPr txBox="1">
              <a:spLocks noChangeArrowheads="1"/>
            </p:cNvSpPr>
            <p:nvPr/>
          </p:nvSpPr>
          <p:spPr bwMode="auto">
            <a:xfrm>
              <a:off x="5249" y="777"/>
              <a:ext cx="22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206" name="Text Box 57"/>
            <p:cNvSpPr txBox="1">
              <a:spLocks noChangeArrowheads="1"/>
            </p:cNvSpPr>
            <p:nvPr/>
          </p:nvSpPr>
          <p:spPr bwMode="auto">
            <a:xfrm>
              <a:off x="5240" y="1785"/>
              <a:ext cx="23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207" name="Text Box 58"/>
            <p:cNvSpPr txBox="1">
              <a:spLocks noChangeArrowheads="1"/>
            </p:cNvSpPr>
            <p:nvPr/>
          </p:nvSpPr>
          <p:spPr bwMode="auto">
            <a:xfrm>
              <a:off x="4503" y="777"/>
              <a:ext cx="30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2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8" name="Text Box 59"/>
            <p:cNvSpPr txBox="1">
              <a:spLocks noChangeArrowheads="1"/>
            </p:cNvSpPr>
            <p:nvPr/>
          </p:nvSpPr>
          <p:spPr bwMode="auto">
            <a:xfrm>
              <a:off x="5193" y="441"/>
              <a:ext cx="26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kumimoji="1" lang="en-US" altLang="zh-CN" sz="22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9" name="Text Box 60"/>
            <p:cNvSpPr txBox="1">
              <a:spLocks noChangeArrowheads="1"/>
            </p:cNvSpPr>
            <p:nvPr/>
          </p:nvSpPr>
          <p:spPr bwMode="auto">
            <a:xfrm>
              <a:off x="4518" y="1785"/>
              <a:ext cx="30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2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2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0" name="Text Box 61"/>
          <p:cNvSpPr txBox="1">
            <a:spLocks noChangeArrowheads="1"/>
          </p:cNvSpPr>
          <p:nvPr/>
        </p:nvSpPr>
        <p:spPr bwMode="auto">
          <a:xfrm>
            <a:off x="116288" y="3691992"/>
            <a:ext cx="2019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IL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=0V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</a:p>
        </p:txBody>
      </p:sp>
      <p:sp>
        <p:nvSpPr>
          <p:cNvPr id="221" name="Text Box 62"/>
          <p:cNvSpPr txBox="1">
            <a:spLocks noChangeArrowheads="1"/>
          </p:cNvSpPr>
          <p:nvPr/>
        </p:nvSpPr>
        <p:spPr bwMode="auto">
          <a:xfrm>
            <a:off x="6024563" y="2590800"/>
            <a:ext cx="557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0V</a:t>
            </a:r>
            <a:endParaRPr kumimoji="1" lang="en-US" altLang="zh-CN" sz="24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2" name="Group 63"/>
          <p:cNvGrpSpPr>
            <a:grpSpLocks/>
          </p:cNvGrpSpPr>
          <p:nvPr/>
        </p:nvGrpSpPr>
        <p:grpSpPr bwMode="auto">
          <a:xfrm>
            <a:off x="7718425" y="4283076"/>
            <a:ext cx="1252538" cy="2363788"/>
            <a:chOff x="4986" y="2303"/>
            <a:chExt cx="774" cy="1489"/>
          </a:xfrm>
        </p:grpSpPr>
        <p:sp>
          <p:nvSpPr>
            <p:cNvPr id="223" name="Line 64"/>
            <p:cNvSpPr>
              <a:spLocks noChangeShapeType="1"/>
            </p:cNvSpPr>
            <p:nvPr/>
          </p:nvSpPr>
          <p:spPr bwMode="auto">
            <a:xfrm>
              <a:off x="5304" y="2542"/>
              <a:ext cx="0" cy="125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24" name="Rectangle 65"/>
            <p:cNvSpPr>
              <a:spLocks noChangeArrowheads="1"/>
            </p:cNvSpPr>
            <p:nvPr/>
          </p:nvSpPr>
          <p:spPr bwMode="auto">
            <a:xfrm>
              <a:off x="5256" y="2784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" name="Rectangle 66"/>
            <p:cNvSpPr>
              <a:spLocks noChangeArrowheads="1"/>
            </p:cNvSpPr>
            <p:nvPr/>
          </p:nvSpPr>
          <p:spPr bwMode="auto">
            <a:xfrm>
              <a:off x="5256" y="3312"/>
              <a:ext cx="96" cy="29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6" name="Line 67"/>
            <p:cNvSpPr>
              <a:spLocks noChangeShapeType="1"/>
            </p:cNvSpPr>
            <p:nvPr/>
          </p:nvSpPr>
          <p:spPr bwMode="auto">
            <a:xfrm>
              <a:off x="5232" y="3792"/>
              <a:ext cx="14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27" name="Rectangle 68"/>
            <p:cNvSpPr>
              <a:spLocks noChangeArrowheads="1"/>
            </p:cNvSpPr>
            <p:nvPr/>
          </p:nvSpPr>
          <p:spPr bwMode="auto">
            <a:xfrm>
              <a:off x="5143" y="2303"/>
              <a:ext cx="40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200" b="1" i="1" u="none" strike="noStrike" kern="0" cap="none" spc="0" normalizeH="0" baseline="-2500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DD</a:t>
              </a:r>
            </a:p>
          </p:txBody>
        </p:sp>
        <p:sp>
          <p:nvSpPr>
            <p:cNvPr id="228" name="Line 69"/>
            <p:cNvSpPr>
              <a:spLocks noChangeShapeType="1"/>
            </p:cNvSpPr>
            <p:nvPr/>
          </p:nvSpPr>
          <p:spPr bwMode="auto">
            <a:xfrm>
              <a:off x="5316" y="3192"/>
              <a:ext cx="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29" name="Rectangle 70"/>
            <p:cNvSpPr>
              <a:spLocks noChangeArrowheads="1"/>
            </p:cNvSpPr>
            <p:nvPr/>
          </p:nvSpPr>
          <p:spPr bwMode="auto">
            <a:xfrm>
              <a:off x="5478" y="3132"/>
              <a:ext cx="28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2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30" name="Rectangle 71"/>
            <p:cNvSpPr>
              <a:spLocks noChangeArrowheads="1"/>
            </p:cNvSpPr>
            <p:nvPr/>
          </p:nvSpPr>
          <p:spPr bwMode="auto">
            <a:xfrm>
              <a:off x="4986" y="2784"/>
              <a:ext cx="2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200" b="1" i="0" u="none" strike="noStrike" kern="0" cap="none" spc="0" normalizeH="0" baseline="-2500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2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1" name="Rectangle 72"/>
            <p:cNvSpPr>
              <a:spLocks noChangeArrowheads="1"/>
            </p:cNvSpPr>
            <p:nvPr/>
          </p:nvSpPr>
          <p:spPr bwMode="auto">
            <a:xfrm>
              <a:off x="4986" y="3312"/>
              <a:ext cx="28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22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200" b="1" i="1" u="none" strike="noStrike" kern="0" cap="none" spc="0" normalizeH="0" baseline="-2500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2" name="Text Box 73"/>
            <p:cNvSpPr txBox="1">
              <a:spLocks noChangeArrowheads="1"/>
            </p:cNvSpPr>
            <p:nvPr/>
          </p:nvSpPr>
          <p:spPr bwMode="auto">
            <a:xfrm>
              <a:off x="5356" y="2784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小</a:t>
              </a:r>
            </a:p>
          </p:txBody>
        </p:sp>
        <p:sp>
          <p:nvSpPr>
            <p:cNvPr id="233" name="Text Box 74"/>
            <p:cNvSpPr txBox="1">
              <a:spLocks noChangeArrowheads="1"/>
            </p:cNvSpPr>
            <p:nvPr/>
          </p:nvSpPr>
          <p:spPr bwMode="auto">
            <a:xfrm>
              <a:off x="5342" y="3324"/>
              <a:ext cx="3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大</a:t>
              </a:r>
            </a:p>
          </p:txBody>
        </p:sp>
        <p:sp>
          <p:nvSpPr>
            <p:cNvPr id="234" name="Oval 75"/>
            <p:cNvSpPr>
              <a:spLocks noChangeArrowheads="1"/>
            </p:cNvSpPr>
            <p:nvPr/>
          </p:nvSpPr>
          <p:spPr bwMode="auto">
            <a:xfrm>
              <a:off x="5280" y="3168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62622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utoUpdateAnimBg="0"/>
      <p:bldP spid="167" grpId="0" animBg="1"/>
      <p:bldP spid="168" grpId="0" animBg="1"/>
      <p:bldP spid="169" grpId="0" autoUpdateAnimBg="0"/>
      <p:bldP spid="170" grpId="0" autoUpdateAnimBg="0"/>
      <p:bldP spid="171" grpId="0" animBg="1"/>
      <p:bldP spid="172" grpId="0" autoUpdateAnimBg="0"/>
      <p:bldP spid="174" grpId="0" autoUpdateAnimBg="0"/>
      <p:bldP spid="220" grpId="0" autoUpdateAnimBg="0"/>
      <p:bldP spid="22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2.4.5 CMOS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反相器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50" name="Text Box 17"/>
          <p:cNvSpPr txBox="1">
            <a:spLocks noChangeArrowheads="1"/>
          </p:cNvSpPr>
          <p:nvPr/>
        </p:nvSpPr>
        <p:spPr bwMode="auto">
          <a:xfrm>
            <a:off x="-12370" y="692429"/>
            <a:ext cx="66008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电路结构与工作原理</a:t>
            </a:r>
            <a:endParaRPr kumimoji="1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9" name="Text Box 2"/>
          <p:cNvSpPr txBox="1">
            <a:spLocks noChangeArrowheads="1"/>
          </p:cNvSpPr>
          <p:nvPr/>
        </p:nvSpPr>
        <p:spPr bwMode="auto">
          <a:xfrm>
            <a:off x="227426" y="1347462"/>
            <a:ext cx="2251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.v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IH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DD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</a:p>
        </p:txBody>
      </p:sp>
      <p:graphicFrame>
        <p:nvGraphicFramePr>
          <p:cNvPr id="1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79468983"/>
              </p:ext>
            </p:extLst>
          </p:nvPr>
        </p:nvGraphicFramePr>
        <p:xfrm>
          <a:off x="416339" y="1957062"/>
          <a:ext cx="2795587" cy="601663"/>
        </p:xfrm>
        <a:graphic>
          <a:graphicData uri="http://schemas.openxmlformats.org/presentationml/2006/ole">
            <p:oleObj spid="_x0000_s16552" name="公式" r:id="rId5" imgW="1282700" imgH="292100" progId="">
              <p:embed/>
            </p:oleObj>
          </a:graphicData>
        </a:graphic>
      </p:graphicFrame>
      <p:graphicFrame>
        <p:nvGraphicFramePr>
          <p:cNvPr id="1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62688178"/>
              </p:ext>
            </p:extLst>
          </p:nvPr>
        </p:nvGraphicFramePr>
        <p:xfrm>
          <a:off x="416339" y="2669850"/>
          <a:ext cx="2824162" cy="495300"/>
        </p:xfrm>
        <a:graphic>
          <a:graphicData uri="http://schemas.openxmlformats.org/presentationml/2006/ole">
            <p:oleObj spid="_x0000_s16553" name="公式" r:id="rId6" imgW="1295400" imgH="241300" progId="">
              <p:embed/>
            </p:oleObj>
          </a:graphicData>
        </a:graphic>
      </p:graphicFrame>
      <p:sp>
        <p:nvSpPr>
          <p:cNvPr id="152" name="AutoShape 5"/>
          <p:cNvSpPr>
            <a:spLocks noChangeArrowheads="1"/>
          </p:cNvSpPr>
          <p:nvPr/>
        </p:nvSpPr>
        <p:spPr bwMode="auto">
          <a:xfrm>
            <a:off x="3427826" y="2182487"/>
            <a:ext cx="723900" cy="152400"/>
          </a:xfrm>
          <a:prstGeom prst="rightArrow">
            <a:avLst>
              <a:gd name="adj1" fmla="val 50000"/>
              <a:gd name="adj2" fmla="val 11875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" name="AutoShape 6"/>
          <p:cNvSpPr>
            <a:spLocks noChangeArrowheads="1"/>
          </p:cNvSpPr>
          <p:nvPr/>
        </p:nvSpPr>
        <p:spPr bwMode="auto">
          <a:xfrm>
            <a:off x="3427826" y="2839712"/>
            <a:ext cx="723900" cy="152400"/>
          </a:xfrm>
          <a:prstGeom prst="rightArrow">
            <a:avLst>
              <a:gd name="adj1" fmla="val 50000"/>
              <a:gd name="adj2" fmla="val 118750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4" name="Text Box 7"/>
          <p:cNvSpPr txBox="1">
            <a:spLocks noChangeArrowheads="1"/>
          </p:cNvSpPr>
          <p:nvPr/>
        </p:nvSpPr>
        <p:spPr bwMode="auto">
          <a:xfrm>
            <a:off x="4266026" y="2030087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T1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截止</a:t>
            </a:r>
          </a:p>
        </p:txBody>
      </p:sp>
      <p:sp>
        <p:nvSpPr>
          <p:cNvPr id="155" name="Text Box 8"/>
          <p:cNvSpPr txBox="1">
            <a:spLocks noChangeArrowheads="1"/>
          </p:cNvSpPr>
          <p:nvPr/>
        </p:nvSpPr>
        <p:spPr bwMode="auto">
          <a:xfrm>
            <a:off x="4266026" y="2687312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T2</a:t>
            </a: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导通</a:t>
            </a:r>
          </a:p>
        </p:txBody>
      </p:sp>
      <p:sp>
        <p:nvSpPr>
          <p:cNvPr id="156" name="AutoShape 9"/>
          <p:cNvSpPr>
            <a:spLocks/>
          </p:cNvSpPr>
          <p:nvPr/>
        </p:nvSpPr>
        <p:spPr bwMode="auto">
          <a:xfrm>
            <a:off x="5485226" y="2185662"/>
            <a:ext cx="241300" cy="838200"/>
          </a:xfrm>
          <a:prstGeom prst="rightBrace">
            <a:avLst>
              <a:gd name="adj1" fmla="val 28947"/>
              <a:gd name="adj2" fmla="val 50000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7" name="Text Box 10"/>
          <p:cNvSpPr txBox="1">
            <a:spLocks noChangeArrowheads="1"/>
          </p:cNvSpPr>
          <p:nvPr/>
        </p:nvSpPr>
        <p:spPr bwMode="auto">
          <a:xfrm>
            <a:off x="5918201" y="2335830"/>
            <a:ext cx="185820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kumimoji="1" lang="en-US" altLang="zh-CN" sz="2400" b="1" i="1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OL</a:t>
            </a:r>
            <a:r>
              <a:rPr kumimoji="1" lang="en-US" altLang="zh-CN" sz="2400" b="1" i="0" u="none" strike="noStrike" kern="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≈0V</a:t>
            </a:r>
            <a:endParaRPr kumimoji="1" lang="en-US" altLang="zh-CN" sz="2400" b="1" i="0" u="none" strike="noStrike" kern="0" cap="none" spc="0" normalizeH="0" baseline="-2500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8" name="Text Box 11"/>
          <p:cNvSpPr txBox="1">
            <a:spLocks noChangeArrowheads="1"/>
          </p:cNvSpPr>
          <p:nvPr/>
        </p:nvSpPr>
        <p:spPr bwMode="auto">
          <a:xfrm>
            <a:off x="442791" y="4621829"/>
            <a:ext cx="3278462" cy="461665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实现“非”的逻辑关系</a:t>
            </a:r>
          </a:p>
        </p:txBody>
      </p:sp>
      <p:grpSp>
        <p:nvGrpSpPr>
          <p:cNvPr id="159" name="Group 12"/>
          <p:cNvGrpSpPr>
            <a:grpSpLocks/>
          </p:cNvGrpSpPr>
          <p:nvPr/>
        </p:nvGrpSpPr>
        <p:grpSpPr bwMode="auto">
          <a:xfrm>
            <a:off x="4707351" y="3633462"/>
            <a:ext cx="1281113" cy="2362200"/>
            <a:chOff x="2783" y="1872"/>
            <a:chExt cx="764" cy="1488"/>
          </a:xfrm>
        </p:grpSpPr>
        <p:grpSp>
          <p:nvGrpSpPr>
            <p:cNvPr id="160" name="Group 13"/>
            <p:cNvGrpSpPr>
              <a:grpSpLocks/>
            </p:cNvGrpSpPr>
            <p:nvPr/>
          </p:nvGrpSpPr>
          <p:grpSpPr bwMode="auto">
            <a:xfrm>
              <a:off x="2783" y="1872"/>
              <a:ext cx="764" cy="1488"/>
              <a:chOff x="4991" y="2304"/>
              <a:chExt cx="764" cy="1488"/>
            </a:xfrm>
          </p:grpSpPr>
          <p:sp>
            <p:nvSpPr>
              <p:cNvPr id="162" name="Line 14"/>
              <p:cNvSpPr>
                <a:spLocks noChangeShapeType="1"/>
              </p:cNvSpPr>
              <p:nvPr/>
            </p:nvSpPr>
            <p:spPr bwMode="auto">
              <a:xfrm>
                <a:off x="5304" y="2542"/>
                <a:ext cx="0" cy="125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3" name="Rectangle 15"/>
              <p:cNvSpPr>
                <a:spLocks noChangeArrowheads="1"/>
              </p:cNvSpPr>
              <p:nvPr/>
            </p:nvSpPr>
            <p:spPr bwMode="auto">
              <a:xfrm>
                <a:off x="5256" y="2784"/>
                <a:ext cx="96" cy="29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73" name="Rectangle 16"/>
              <p:cNvSpPr>
                <a:spLocks noChangeArrowheads="1"/>
              </p:cNvSpPr>
              <p:nvPr/>
            </p:nvSpPr>
            <p:spPr bwMode="auto">
              <a:xfrm>
                <a:off x="5256" y="3312"/>
                <a:ext cx="96" cy="290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5" name="Line 17"/>
              <p:cNvSpPr>
                <a:spLocks noChangeShapeType="1"/>
              </p:cNvSpPr>
              <p:nvPr/>
            </p:nvSpPr>
            <p:spPr bwMode="auto">
              <a:xfrm>
                <a:off x="5232" y="3792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6" name="Rectangle 18"/>
              <p:cNvSpPr>
                <a:spLocks noChangeArrowheads="1"/>
              </p:cNvSpPr>
              <p:nvPr/>
            </p:nvSpPr>
            <p:spPr bwMode="auto">
              <a:xfrm>
                <a:off x="5155" y="2304"/>
                <a:ext cx="385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22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DD</a:t>
                </a:r>
              </a:p>
            </p:txBody>
          </p:sp>
          <p:sp>
            <p:nvSpPr>
              <p:cNvPr id="237" name="Line 19"/>
              <p:cNvSpPr>
                <a:spLocks noChangeShapeType="1"/>
              </p:cNvSpPr>
              <p:nvPr/>
            </p:nvSpPr>
            <p:spPr bwMode="auto">
              <a:xfrm>
                <a:off x="5316" y="3192"/>
                <a:ext cx="288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8" name="Rectangle 20"/>
              <p:cNvSpPr>
                <a:spLocks noChangeArrowheads="1"/>
              </p:cNvSpPr>
              <p:nvPr/>
            </p:nvSpPr>
            <p:spPr bwMode="auto">
              <a:xfrm>
                <a:off x="5484" y="3132"/>
                <a:ext cx="271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22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239" name="Rectangle 21"/>
              <p:cNvSpPr>
                <a:spLocks noChangeArrowheads="1"/>
              </p:cNvSpPr>
              <p:nvPr/>
            </p:nvSpPr>
            <p:spPr bwMode="auto">
              <a:xfrm>
                <a:off x="4991" y="2784"/>
                <a:ext cx="27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2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2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0" name="Rectangle 22"/>
              <p:cNvSpPr>
                <a:spLocks noChangeArrowheads="1"/>
              </p:cNvSpPr>
              <p:nvPr/>
            </p:nvSpPr>
            <p:spPr bwMode="auto">
              <a:xfrm>
                <a:off x="4991" y="3312"/>
                <a:ext cx="27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2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1" lang="en-US" altLang="zh-CN" sz="2200" b="1" i="1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1" name="Text Box 23"/>
              <p:cNvSpPr txBox="1">
                <a:spLocks noChangeArrowheads="1"/>
              </p:cNvSpPr>
              <p:nvPr/>
            </p:nvSpPr>
            <p:spPr bwMode="auto">
              <a:xfrm>
                <a:off x="5361" y="2784"/>
                <a:ext cx="29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大</a:t>
                </a:r>
              </a:p>
            </p:txBody>
          </p:sp>
          <p:sp>
            <p:nvSpPr>
              <p:cNvPr id="242" name="Text Box 24"/>
              <p:cNvSpPr txBox="1">
                <a:spLocks noChangeArrowheads="1"/>
              </p:cNvSpPr>
              <p:nvPr/>
            </p:nvSpPr>
            <p:spPr bwMode="auto">
              <a:xfrm>
                <a:off x="5439" y="3324"/>
                <a:ext cx="11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3" name="Oval 25"/>
              <p:cNvSpPr>
                <a:spLocks noChangeArrowheads="1"/>
              </p:cNvSpPr>
              <p:nvPr/>
            </p:nvSpPr>
            <p:spPr bwMode="auto">
              <a:xfrm>
                <a:off x="5280" y="3168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61" name="Rectangle 26"/>
            <p:cNvSpPr>
              <a:spLocks noChangeArrowheads="1"/>
            </p:cNvSpPr>
            <p:nvPr/>
          </p:nvSpPr>
          <p:spPr bwMode="auto">
            <a:xfrm>
              <a:off x="3156" y="2904"/>
              <a:ext cx="2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小</a:t>
              </a:r>
            </a:p>
          </p:txBody>
        </p:sp>
      </p:grpSp>
      <p:grpSp>
        <p:nvGrpSpPr>
          <p:cNvPr id="244" name="Group 27"/>
          <p:cNvGrpSpPr>
            <a:grpSpLocks/>
          </p:cNvGrpSpPr>
          <p:nvPr/>
        </p:nvGrpSpPr>
        <p:grpSpPr bwMode="auto">
          <a:xfrm>
            <a:off x="6396451" y="2795262"/>
            <a:ext cx="2720975" cy="3489325"/>
            <a:chOff x="3846" y="1056"/>
            <a:chExt cx="1625" cy="2198"/>
          </a:xfrm>
        </p:grpSpPr>
        <p:grpSp>
          <p:nvGrpSpPr>
            <p:cNvPr id="245" name="Group 28"/>
            <p:cNvGrpSpPr>
              <a:grpSpLocks/>
            </p:cNvGrpSpPr>
            <p:nvPr/>
          </p:nvGrpSpPr>
          <p:grpSpPr bwMode="auto">
            <a:xfrm>
              <a:off x="3891" y="1056"/>
              <a:ext cx="1580" cy="2198"/>
              <a:chOff x="4276" y="183"/>
              <a:chExt cx="1580" cy="2198"/>
            </a:xfrm>
          </p:grpSpPr>
          <p:grpSp>
            <p:nvGrpSpPr>
              <p:cNvPr id="247" name="Group 29"/>
              <p:cNvGrpSpPr>
                <a:grpSpLocks/>
              </p:cNvGrpSpPr>
              <p:nvPr/>
            </p:nvGrpSpPr>
            <p:grpSpPr bwMode="auto">
              <a:xfrm>
                <a:off x="4934" y="797"/>
                <a:ext cx="120" cy="388"/>
                <a:chOff x="1056" y="3168"/>
                <a:chExt cx="96" cy="388"/>
              </a:xfrm>
            </p:grpSpPr>
            <p:sp>
              <p:nvSpPr>
                <p:cNvPr id="287" name="Line 30"/>
                <p:cNvSpPr>
                  <a:spLocks noChangeShapeType="1"/>
                </p:cNvSpPr>
                <p:nvPr/>
              </p:nvSpPr>
              <p:spPr bwMode="auto">
                <a:xfrm>
                  <a:off x="1056" y="3242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88" name="Group 31"/>
                <p:cNvGrpSpPr>
                  <a:grpSpLocks/>
                </p:cNvGrpSpPr>
                <p:nvPr/>
              </p:nvGrpSpPr>
              <p:grpSpPr bwMode="auto">
                <a:xfrm>
                  <a:off x="1152" y="3168"/>
                  <a:ext cx="0" cy="388"/>
                  <a:chOff x="1152" y="3168"/>
                  <a:chExt cx="0" cy="388"/>
                </a:xfrm>
              </p:grpSpPr>
              <p:sp>
                <p:nvSpPr>
                  <p:cNvPr id="289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168"/>
                    <a:ext cx="0" cy="10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12"/>
                    <a:ext cx="0" cy="10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9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456"/>
                    <a:ext cx="0" cy="10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48" name="Line 35"/>
              <p:cNvSpPr>
                <a:spLocks noChangeShapeType="1"/>
              </p:cNvSpPr>
              <p:nvPr/>
            </p:nvSpPr>
            <p:spPr bwMode="auto">
              <a:xfrm>
                <a:off x="5054" y="989"/>
                <a:ext cx="14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9" name="Line 36"/>
              <p:cNvSpPr>
                <a:spLocks noChangeShapeType="1"/>
              </p:cNvSpPr>
              <p:nvPr/>
            </p:nvSpPr>
            <p:spPr bwMode="auto">
              <a:xfrm>
                <a:off x="5054" y="845"/>
                <a:ext cx="14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" name="Line 37"/>
              <p:cNvSpPr>
                <a:spLocks noChangeShapeType="1"/>
              </p:cNvSpPr>
              <p:nvPr/>
            </p:nvSpPr>
            <p:spPr bwMode="auto">
              <a:xfrm flipV="1">
                <a:off x="5195" y="701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2" name="Freeform 38"/>
              <p:cNvSpPr>
                <a:spLocks/>
              </p:cNvSpPr>
              <p:nvPr/>
            </p:nvSpPr>
            <p:spPr bwMode="auto">
              <a:xfrm>
                <a:off x="5051" y="1133"/>
                <a:ext cx="144" cy="624"/>
              </a:xfrm>
              <a:custGeom>
                <a:avLst/>
                <a:gdLst>
                  <a:gd name="T0" fmla="*/ 0 w 96"/>
                  <a:gd name="T1" fmla="*/ 0 h 144"/>
                  <a:gd name="T2" fmla="*/ 96 w 96"/>
                  <a:gd name="T3" fmla="*/ 0 h 144"/>
                  <a:gd name="T4" fmla="*/ 96 w 9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144"/>
                  <a:gd name="T11" fmla="*/ 96 w 9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144">
                    <a:moveTo>
                      <a:pt x="0" y="0"/>
                    </a:moveTo>
                    <a:lnTo>
                      <a:pt x="96" y="0"/>
                    </a:lnTo>
                    <a:lnTo>
                      <a:pt x="96" y="14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3" name="Line 39"/>
              <p:cNvSpPr>
                <a:spLocks noChangeShapeType="1"/>
              </p:cNvSpPr>
              <p:nvPr/>
            </p:nvSpPr>
            <p:spPr bwMode="auto">
              <a:xfrm flipH="1">
                <a:off x="4822" y="863"/>
                <a:ext cx="12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4" name="Group 40"/>
              <p:cNvGrpSpPr>
                <a:grpSpLocks/>
              </p:cNvGrpSpPr>
              <p:nvPr/>
            </p:nvGrpSpPr>
            <p:grpSpPr bwMode="auto">
              <a:xfrm>
                <a:off x="4934" y="1709"/>
                <a:ext cx="119" cy="388"/>
                <a:chOff x="1056" y="3168"/>
                <a:chExt cx="96" cy="388"/>
              </a:xfrm>
            </p:grpSpPr>
            <p:sp>
              <p:nvSpPr>
                <p:cNvPr id="282" name="Line 41"/>
                <p:cNvSpPr>
                  <a:spLocks noChangeShapeType="1"/>
                </p:cNvSpPr>
                <p:nvPr/>
              </p:nvSpPr>
              <p:spPr bwMode="auto">
                <a:xfrm>
                  <a:off x="1056" y="3242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83" name="Group 42"/>
                <p:cNvGrpSpPr>
                  <a:grpSpLocks/>
                </p:cNvGrpSpPr>
                <p:nvPr/>
              </p:nvGrpSpPr>
              <p:grpSpPr bwMode="auto">
                <a:xfrm>
                  <a:off x="1152" y="3168"/>
                  <a:ext cx="0" cy="388"/>
                  <a:chOff x="1152" y="3168"/>
                  <a:chExt cx="0" cy="388"/>
                </a:xfrm>
              </p:grpSpPr>
              <p:sp>
                <p:nvSpPr>
                  <p:cNvPr id="284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168"/>
                    <a:ext cx="0" cy="10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5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312"/>
                    <a:ext cx="0" cy="10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86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456"/>
                    <a:ext cx="0" cy="10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55" name="Line 46"/>
              <p:cNvSpPr>
                <a:spLocks noChangeShapeType="1"/>
              </p:cNvSpPr>
              <p:nvPr/>
            </p:nvSpPr>
            <p:spPr bwMode="auto">
              <a:xfrm>
                <a:off x="5053" y="1901"/>
                <a:ext cx="14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" name="Line 47"/>
              <p:cNvSpPr>
                <a:spLocks noChangeShapeType="1"/>
              </p:cNvSpPr>
              <p:nvPr/>
            </p:nvSpPr>
            <p:spPr bwMode="auto">
              <a:xfrm>
                <a:off x="5053" y="1757"/>
                <a:ext cx="147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7" name="Line 48"/>
              <p:cNvSpPr>
                <a:spLocks noChangeShapeType="1"/>
              </p:cNvSpPr>
              <p:nvPr/>
            </p:nvSpPr>
            <p:spPr bwMode="auto">
              <a:xfrm flipV="1">
                <a:off x="5195" y="1901"/>
                <a:ext cx="0" cy="288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8" name="Freeform 49"/>
              <p:cNvSpPr>
                <a:spLocks/>
              </p:cNvSpPr>
              <p:nvPr/>
            </p:nvSpPr>
            <p:spPr bwMode="auto">
              <a:xfrm>
                <a:off x="5067" y="2045"/>
                <a:ext cx="127" cy="336"/>
              </a:xfrm>
              <a:custGeom>
                <a:avLst/>
                <a:gdLst>
                  <a:gd name="T0" fmla="*/ 0 w 96"/>
                  <a:gd name="T1" fmla="*/ 0 h 144"/>
                  <a:gd name="T2" fmla="*/ 96 w 96"/>
                  <a:gd name="T3" fmla="*/ 0 h 144"/>
                  <a:gd name="T4" fmla="*/ 96 w 96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96"/>
                  <a:gd name="T10" fmla="*/ 0 h 144"/>
                  <a:gd name="T11" fmla="*/ 96 w 9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6" h="144">
                    <a:moveTo>
                      <a:pt x="0" y="0"/>
                    </a:moveTo>
                    <a:lnTo>
                      <a:pt x="96" y="0"/>
                    </a:lnTo>
                    <a:lnTo>
                      <a:pt x="96" y="144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9" name="Line 50"/>
              <p:cNvSpPr>
                <a:spLocks noChangeShapeType="1"/>
              </p:cNvSpPr>
              <p:nvPr/>
            </p:nvSpPr>
            <p:spPr bwMode="auto">
              <a:xfrm flipH="1">
                <a:off x="4822" y="2015"/>
                <a:ext cx="11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0" name="Line 51"/>
              <p:cNvSpPr>
                <a:spLocks noChangeShapeType="1"/>
              </p:cNvSpPr>
              <p:nvPr/>
            </p:nvSpPr>
            <p:spPr bwMode="auto">
              <a:xfrm>
                <a:off x="4812" y="857"/>
                <a:ext cx="0" cy="1156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1" name="Line 52"/>
              <p:cNvSpPr>
                <a:spLocks noChangeShapeType="1"/>
              </p:cNvSpPr>
              <p:nvPr/>
            </p:nvSpPr>
            <p:spPr bwMode="auto">
              <a:xfrm>
                <a:off x="5200" y="1421"/>
                <a:ext cx="23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2" name="Line 53"/>
              <p:cNvSpPr>
                <a:spLocks noChangeShapeType="1"/>
              </p:cNvSpPr>
              <p:nvPr/>
            </p:nvSpPr>
            <p:spPr bwMode="auto">
              <a:xfrm flipH="1">
                <a:off x="4521" y="1421"/>
                <a:ext cx="299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3" name="Oval 54"/>
              <p:cNvSpPr>
                <a:spLocks noChangeArrowheads="1"/>
              </p:cNvSpPr>
              <p:nvPr/>
            </p:nvSpPr>
            <p:spPr bwMode="auto">
              <a:xfrm>
                <a:off x="5163" y="1397"/>
                <a:ext cx="60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4" name="Oval 55"/>
              <p:cNvSpPr>
                <a:spLocks noChangeArrowheads="1"/>
              </p:cNvSpPr>
              <p:nvPr/>
            </p:nvSpPr>
            <p:spPr bwMode="auto">
              <a:xfrm>
                <a:off x="4782" y="1397"/>
                <a:ext cx="60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5" name="Text Box 56"/>
              <p:cNvSpPr txBox="1">
                <a:spLocks noChangeArrowheads="1"/>
              </p:cNvSpPr>
              <p:nvPr/>
            </p:nvSpPr>
            <p:spPr bwMode="auto">
              <a:xfrm>
                <a:off x="4807" y="500"/>
                <a:ext cx="26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2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2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" name="Text Box 57"/>
              <p:cNvSpPr txBox="1">
                <a:spLocks noChangeArrowheads="1"/>
              </p:cNvSpPr>
              <p:nvPr/>
            </p:nvSpPr>
            <p:spPr bwMode="auto">
              <a:xfrm>
                <a:off x="4748" y="2084"/>
                <a:ext cx="26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2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1" lang="en-US" altLang="zh-CN" sz="22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" name="Line 58"/>
              <p:cNvSpPr>
                <a:spLocks noChangeShapeType="1"/>
              </p:cNvSpPr>
              <p:nvPr/>
            </p:nvSpPr>
            <p:spPr bwMode="auto">
              <a:xfrm>
                <a:off x="5081" y="2381"/>
                <a:ext cx="24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8" name="Text Box 59"/>
              <p:cNvSpPr txBox="1">
                <a:spLocks noChangeArrowheads="1"/>
              </p:cNvSpPr>
              <p:nvPr/>
            </p:nvSpPr>
            <p:spPr bwMode="auto">
              <a:xfrm>
                <a:off x="4902" y="183"/>
                <a:ext cx="59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1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2200" b="1" i="0" u="none" strike="noStrike" kern="0" cap="none" spc="0" normalizeH="0" baseline="-25000" noProof="0" dirty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DD</a:t>
                </a:r>
                <a:endParaRPr kumimoji="1" lang="en-US" altLang="zh-CN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9" name="Line 60"/>
              <p:cNvSpPr>
                <a:spLocks noChangeShapeType="1"/>
              </p:cNvSpPr>
              <p:nvPr/>
            </p:nvSpPr>
            <p:spPr bwMode="auto">
              <a:xfrm flipV="1">
                <a:off x="5200" y="509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0" name="Oval 61"/>
              <p:cNvSpPr>
                <a:spLocks noChangeArrowheads="1"/>
              </p:cNvSpPr>
              <p:nvPr/>
            </p:nvSpPr>
            <p:spPr bwMode="auto">
              <a:xfrm>
                <a:off x="5171" y="821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1" name="Oval 62"/>
              <p:cNvSpPr>
                <a:spLocks noChangeArrowheads="1"/>
              </p:cNvSpPr>
              <p:nvPr/>
            </p:nvSpPr>
            <p:spPr bwMode="auto">
              <a:xfrm>
                <a:off x="5171" y="2015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2" name="Text Box 63"/>
              <p:cNvSpPr txBox="1">
                <a:spLocks noChangeArrowheads="1"/>
              </p:cNvSpPr>
              <p:nvPr/>
            </p:nvSpPr>
            <p:spPr bwMode="auto">
              <a:xfrm>
                <a:off x="5040" y="2073"/>
                <a:ext cx="59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kumimoji="1" lang="en-US" altLang="zh-CN" sz="22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1" lang="en-US" altLang="zh-CN" sz="22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3" name="Text Box 64"/>
              <p:cNvSpPr txBox="1">
                <a:spLocks noChangeArrowheads="1"/>
              </p:cNvSpPr>
              <p:nvPr/>
            </p:nvSpPr>
            <p:spPr bwMode="auto">
              <a:xfrm>
                <a:off x="5259" y="1268"/>
                <a:ext cx="59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22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  <a:endParaRPr kumimoji="1" lang="en-US" altLang="zh-CN" sz="2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4" name="Line 65"/>
              <p:cNvSpPr>
                <a:spLocks noChangeShapeType="1"/>
              </p:cNvSpPr>
              <p:nvPr/>
            </p:nvSpPr>
            <p:spPr bwMode="auto">
              <a:xfrm>
                <a:off x="5307" y="1037"/>
                <a:ext cx="0" cy="73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5" name="Text Box 66"/>
              <p:cNvSpPr txBox="1">
                <a:spLocks noChangeArrowheads="1"/>
              </p:cNvSpPr>
              <p:nvPr/>
            </p:nvSpPr>
            <p:spPr bwMode="auto">
              <a:xfrm>
                <a:off x="5294" y="1046"/>
                <a:ext cx="38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1" u="none" strike="noStrike" kern="0" cap="none" spc="0" normalizeH="0" baseline="0" noProof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200" b="1" i="1" u="none" strike="noStrike" kern="0" cap="none" spc="0" normalizeH="0" baseline="-25000" noProof="0" dirty="0" err="1" smtClean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  <a:endParaRPr kumimoji="1" lang="en-US" altLang="zh-CN" sz="22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" name="Text Box 67"/>
              <p:cNvSpPr txBox="1">
                <a:spLocks noChangeArrowheads="1"/>
              </p:cNvSpPr>
              <p:nvPr/>
            </p:nvSpPr>
            <p:spPr bwMode="auto">
              <a:xfrm>
                <a:off x="4276" y="1257"/>
                <a:ext cx="22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22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kumimoji="1" lang="en-US" altLang="zh-CN" sz="2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7" name="Text Box 68"/>
              <p:cNvSpPr txBox="1">
                <a:spLocks noChangeArrowheads="1"/>
              </p:cNvSpPr>
              <p:nvPr/>
            </p:nvSpPr>
            <p:spPr bwMode="auto">
              <a:xfrm>
                <a:off x="5254" y="777"/>
                <a:ext cx="212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</a:p>
            </p:txBody>
          </p:sp>
          <p:sp>
            <p:nvSpPr>
              <p:cNvPr id="278" name="Text Box 69"/>
              <p:cNvSpPr txBox="1">
                <a:spLocks noChangeArrowheads="1"/>
              </p:cNvSpPr>
              <p:nvPr/>
            </p:nvSpPr>
            <p:spPr bwMode="auto">
              <a:xfrm>
                <a:off x="5244" y="1785"/>
                <a:ext cx="23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279" name="Text Box 70"/>
              <p:cNvSpPr txBox="1">
                <a:spLocks noChangeArrowheads="1"/>
              </p:cNvSpPr>
              <p:nvPr/>
            </p:nvSpPr>
            <p:spPr bwMode="auto">
              <a:xfrm>
                <a:off x="4508" y="777"/>
                <a:ext cx="29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r>
                  <a:rPr kumimoji="1" lang="en-US" altLang="zh-CN" sz="22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0" name="Text Box 71"/>
              <p:cNvSpPr txBox="1">
                <a:spLocks noChangeArrowheads="1"/>
              </p:cNvSpPr>
              <p:nvPr/>
            </p:nvSpPr>
            <p:spPr bwMode="auto">
              <a:xfrm>
                <a:off x="5196" y="441"/>
                <a:ext cx="260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r>
                  <a:rPr kumimoji="1" lang="en-US" altLang="zh-CN" sz="22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2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81" name="Text Box 72"/>
              <p:cNvSpPr txBox="1">
                <a:spLocks noChangeArrowheads="1"/>
              </p:cNvSpPr>
              <p:nvPr/>
            </p:nvSpPr>
            <p:spPr bwMode="auto">
              <a:xfrm>
                <a:off x="4523" y="1785"/>
                <a:ext cx="297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2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r>
                  <a:rPr kumimoji="1" lang="en-US" altLang="zh-CN" sz="22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1" lang="en-US" altLang="zh-CN" sz="22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46" name="Rectangle 73"/>
            <p:cNvSpPr>
              <a:spLocks noChangeArrowheads="1"/>
            </p:cNvSpPr>
            <p:nvPr/>
          </p:nvSpPr>
          <p:spPr bwMode="auto">
            <a:xfrm>
              <a:off x="3846" y="2323"/>
              <a:ext cx="38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200" b="1" i="1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2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28582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 animBg="1"/>
      <p:bldP spid="153" grpId="0" animBg="1"/>
      <p:bldP spid="154" grpId="0" autoUpdateAnimBg="0"/>
      <p:bldP spid="155" grpId="0" autoUpdateAnimBg="0"/>
      <p:bldP spid="156" grpId="0" animBg="1"/>
      <p:bldP spid="157" grpId="0" autoUpdateAnimBg="0"/>
      <p:bldP spid="158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作业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 bwMode="auto">
          <a:xfrm>
            <a:off x="1422797" y="2336292"/>
            <a:ext cx="5939028" cy="10046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rtlCol="0">
            <a:spAutoFit/>
          </a:bodyPr>
          <a:lstStyle/>
          <a:p>
            <a:pPr marL="0" marR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教材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P69</a:t>
            </a:r>
          </a:p>
          <a:p>
            <a:pPr marL="0" marR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习题</a:t>
            </a:r>
            <a:r>
              <a:rPr kumimoji="1" lang="en-US" altLang="zh-CN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#22</a:t>
            </a:r>
            <a:r>
              <a:rPr kumimoji="1" lang="zh-CN" altLang="en-US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2400" b="1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#23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9749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6640592" y="4194737"/>
            <a:ext cx="581352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www.1ppt.com/moban/     </a:t>
            </a:r>
            <a:r>
              <a:rPr lang="zh-CN" altLang="en-US" sz="100" kern="0" dirty="0">
                <a:solidFill>
                  <a:prstClr val="white"/>
                </a:solidFill>
              </a:rPr>
              <a:t>行业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www.1ppt.com/hangye/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节日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模板：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www.1ppt.com/jieri/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素材下载：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www.1ppt.com/sucai/</a:t>
            </a:r>
          </a:p>
          <a:p>
            <a:pPr defTabSz="685800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背景图片：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www.1ppt.com/beijing/      PPT</a:t>
            </a:r>
            <a:r>
              <a:rPr lang="zh-CN" altLang="en-US" sz="100" kern="0" dirty="0">
                <a:solidFill>
                  <a:prstClr val="white"/>
                </a:solidFill>
              </a:rPr>
              <a:t>图表下载：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www.1ppt.com/tubiao/     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优秀</a:t>
            </a:r>
            <a:r>
              <a:rPr lang="en-US" altLang="zh-CN" sz="100" kern="0" dirty="0">
                <a:solidFill>
                  <a:prstClr val="white"/>
                </a:solidFill>
              </a:rPr>
              <a:t>PPT</a:t>
            </a:r>
            <a:r>
              <a:rPr lang="zh-CN" altLang="en-US" sz="100" kern="0" dirty="0">
                <a:solidFill>
                  <a:prstClr val="white"/>
                </a:solidFill>
              </a:rPr>
              <a:t>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www.1ppt.com/xiazai/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www.1ppt.com/powerpoint/      </a:t>
            </a:r>
          </a:p>
          <a:p>
            <a:pPr defTabSz="685800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Word</a:t>
            </a:r>
            <a:r>
              <a:rPr lang="zh-CN" altLang="en-US" sz="100" kern="0" dirty="0">
                <a:solidFill>
                  <a:prstClr val="white"/>
                </a:solidFill>
              </a:rPr>
              <a:t>教程： 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www.1ppt.com/word/              Excel</a:t>
            </a:r>
            <a:r>
              <a:rPr lang="zh-CN" altLang="en-US" sz="100" kern="0" dirty="0">
                <a:solidFill>
                  <a:prstClr val="white"/>
                </a:solidFill>
              </a:rPr>
              <a:t>教程：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www.1ppt.com/excel/ 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资料下载：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www.1ppt.com/ziliao/                PPT</a:t>
            </a:r>
            <a:r>
              <a:rPr lang="zh-CN" altLang="en-US" sz="100" kern="0" dirty="0">
                <a:solidFill>
                  <a:prstClr val="white"/>
                </a:solidFill>
              </a:rPr>
              <a:t>课件下载：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www.1ppt.com/kejian/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范文下载：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www.1ppt.com/fanwen/             </a:t>
            </a:r>
            <a:r>
              <a:rPr lang="zh-CN" altLang="en-US" sz="100" kern="0" dirty="0">
                <a:solidFill>
                  <a:prstClr val="white"/>
                </a:solidFill>
              </a:rPr>
              <a:t>试卷下载：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www.1ppt.com/shiti/ 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教案下载：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www.1ppt.com/jiaoan/        </a:t>
            </a:r>
          </a:p>
          <a:p>
            <a:pPr defTabSz="685800">
              <a:defRPr/>
            </a:pPr>
            <a:r>
              <a:rPr lang="zh-CN" altLang="en-US" sz="100" kern="0" dirty="0">
                <a:solidFill>
                  <a:prstClr val="white"/>
                </a:solidFill>
              </a:rPr>
              <a:t>字体下载：</a:t>
            </a:r>
            <a:r>
              <a:rPr lang="en-US" altLang="zh-CN" sz="100" kern="0" dirty="0">
                <a:solidFill>
                  <a:prstClr val="white"/>
                </a:solidFill>
              </a:rPr>
              <a:t>www.1ppt.com/ziti/</a:t>
            </a:r>
          </a:p>
          <a:p>
            <a:pPr defTabSz="685800">
              <a:defRPr/>
            </a:pPr>
            <a:r>
              <a:rPr lang="en-US" altLang="zh-CN" sz="100" kern="0" dirty="0">
                <a:solidFill>
                  <a:prstClr val="white"/>
                </a:solidFill>
              </a:rPr>
              <a:t> </a:t>
            </a:r>
            <a:endParaRPr lang="zh-CN" altLang="en-US" sz="100" kern="0" dirty="0">
              <a:solidFill>
                <a:prstClr val="white"/>
              </a:solidFill>
            </a:endParaRPr>
          </a:p>
        </p:txBody>
      </p:sp>
      <p:sp>
        <p:nvSpPr>
          <p:cNvPr id="4" name="淘宝网chenying0907出品 3"/>
          <p:cNvSpPr/>
          <p:nvPr/>
        </p:nvSpPr>
        <p:spPr>
          <a:xfrm>
            <a:off x="0" y="2836879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" name="淘宝网chenying0907出品 4"/>
          <p:cNvSpPr/>
          <p:nvPr/>
        </p:nvSpPr>
        <p:spPr>
          <a:xfrm>
            <a:off x="5791593" y="2836879"/>
            <a:ext cx="233314" cy="190892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淘宝网chenying0907出品 7"/>
          <p:cNvSpPr/>
          <p:nvPr/>
        </p:nvSpPr>
        <p:spPr>
          <a:xfrm>
            <a:off x="6046706" y="3246665"/>
            <a:ext cx="289874" cy="1485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0" name="直接连接符 9"/>
          <p:cNvCxnSpPr/>
          <p:nvPr/>
        </p:nvCxnSpPr>
        <p:spPr>
          <a:xfrm>
            <a:off x="6024907" y="4745807"/>
            <a:ext cx="3119093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淘宝网chenying0907出品 10"/>
          <p:cNvSpPr/>
          <p:nvPr/>
        </p:nvSpPr>
        <p:spPr>
          <a:xfrm>
            <a:off x="6350718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淘宝网chenying0907出品 11"/>
          <p:cNvSpPr/>
          <p:nvPr/>
        </p:nvSpPr>
        <p:spPr>
          <a:xfrm>
            <a:off x="6676528" y="3300665"/>
            <a:ext cx="289874" cy="1431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淘宝网chenying0907出品 12"/>
          <p:cNvSpPr/>
          <p:nvPr/>
        </p:nvSpPr>
        <p:spPr>
          <a:xfrm>
            <a:off x="6980540" y="3327665"/>
            <a:ext cx="289874" cy="1404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淘宝网chenying0907出品 13"/>
          <p:cNvSpPr/>
          <p:nvPr/>
        </p:nvSpPr>
        <p:spPr>
          <a:xfrm>
            <a:off x="7284552" y="3354665"/>
            <a:ext cx="289874" cy="1377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淘宝网chenying0907出品 14"/>
          <p:cNvSpPr/>
          <p:nvPr/>
        </p:nvSpPr>
        <p:spPr>
          <a:xfrm>
            <a:off x="7601497" y="3381665"/>
            <a:ext cx="289874" cy="1350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淘宝网chenying0907出品 15"/>
          <p:cNvSpPr/>
          <p:nvPr/>
        </p:nvSpPr>
        <p:spPr>
          <a:xfrm rot="20959521">
            <a:off x="8008894" y="3420032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7" name="淘宝网chenying0907出品 16"/>
          <p:cNvSpPr/>
          <p:nvPr/>
        </p:nvSpPr>
        <p:spPr>
          <a:xfrm rot="19779136">
            <a:off x="8519312" y="3451229"/>
            <a:ext cx="289874" cy="1296000"/>
          </a:xfrm>
          <a:custGeom>
            <a:avLst/>
            <a:gdLst>
              <a:gd name="connsiteX0" fmla="*/ 177538 w 386499"/>
              <a:gd name="connsiteY0" fmla="*/ 0 h 1395167"/>
              <a:gd name="connsiteX1" fmla="*/ 208961 w 386499"/>
              <a:gd name="connsiteY1" fmla="*/ 0 h 1395167"/>
              <a:gd name="connsiteX2" fmla="*/ 386499 w 386499"/>
              <a:gd name="connsiteY2" fmla="*/ 177538 h 1395167"/>
              <a:gd name="connsiteX3" fmla="*/ 386499 w 386499"/>
              <a:gd name="connsiteY3" fmla="*/ 1395167 h 1395167"/>
              <a:gd name="connsiteX4" fmla="*/ 0 w 386499"/>
              <a:gd name="connsiteY4" fmla="*/ 1395167 h 1395167"/>
              <a:gd name="connsiteX5" fmla="*/ 0 w 386499"/>
              <a:gd name="connsiteY5" fmla="*/ 177538 h 1395167"/>
              <a:gd name="connsiteX6" fmla="*/ 177538 w 386499"/>
              <a:gd name="connsiteY6" fmla="*/ 0 h 1395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6499" h="1395167">
                <a:moveTo>
                  <a:pt x="177538" y="0"/>
                </a:moveTo>
                <a:lnTo>
                  <a:pt x="208961" y="0"/>
                </a:lnTo>
                <a:cubicBezTo>
                  <a:pt x="307013" y="0"/>
                  <a:pt x="386499" y="79486"/>
                  <a:pt x="386499" y="177538"/>
                </a:cubicBezTo>
                <a:lnTo>
                  <a:pt x="386499" y="1395167"/>
                </a:lnTo>
                <a:lnTo>
                  <a:pt x="0" y="1395167"/>
                </a:lnTo>
                <a:lnTo>
                  <a:pt x="0" y="177538"/>
                </a:lnTo>
                <a:cubicBezTo>
                  <a:pt x="0" y="79486"/>
                  <a:pt x="79486" y="0"/>
                  <a:pt x="177538" y="0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46000">
                <a:schemeClr val="bg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130000" r="50000" b="-30000"/>
            </a:path>
          </a:gradFill>
          <a:ln w="508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8" name="直接连接符 17"/>
          <p:cNvCxnSpPr/>
          <p:nvPr/>
        </p:nvCxnSpPr>
        <p:spPr>
          <a:xfrm>
            <a:off x="233314" y="474580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33314" y="2851019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233313" y="4195517"/>
            <a:ext cx="5558279" cy="0"/>
          </a:xfrm>
          <a:prstGeom prst="line">
            <a:avLst/>
          </a:prstGeom>
          <a:ln w="15875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淘宝网chenying0907出品 21"/>
          <p:cNvSpPr txBox="1"/>
          <p:nvPr/>
        </p:nvSpPr>
        <p:spPr>
          <a:xfrm>
            <a:off x="1550954" y="3076800"/>
            <a:ext cx="2882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3" name="淘宝网chenying0907出品 22"/>
          <p:cNvSpPr txBox="1"/>
          <p:nvPr/>
        </p:nvSpPr>
        <p:spPr>
          <a:xfrm>
            <a:off x="651867" y="4297537"/>
            <a:ext cx="182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淘宝网chenying0907出品 23"/>
          <p:cNvSpPr txBox="1"/>
          <p:nvPr/>
        </p:nvSpPr>
        <p:spPr>
          <a:xfrm>
            <a:off x="2871046" y="4297537"/>
            <a:ext cx="2712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latin typeface="微软雅黑" pitchFamily="34" charset="-122"/>
                <a:ea typeface="微软雅黑" pitchFamily="34" charset="-122"/>
              </a:rPr>
              <a:t>2021.3.19.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淘宝网chenying0907出品 25"/>
          <p:cNvSpPr txBox="1"/>
          <p:nvPr/>
        </p:nvSpPr>
        <p:spPr>
          <a:xfrm>
            <a:off x="920434" y="464285"/>
            <a:ext cx="2085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华文行楷" pitchFamily="2" charset="-122"/>
                <a:ea typeface="华文行楷" pitchFamily="2" charset="-122"/>
              </a:rPr>
              <a:t>武汉大学</a:t>
            </a:r>
            <a:endParaRPr lang="en-US" altLang="zh-CN" b="1" dirty="0">
              <a:latin typeface="华文行楷" pitchFamily="2" charset="-122"/>
              <a:ea typeface="华文行楷" pitchFamily="2" charset="-122"/>
            </a:endParaRPr>
          </a:p>
          <a:p>
            <a:r>
              <a:rPr lang="en-US" altLang="zh-CN" b="1" dirty="0">
                <a:latin typeface="华文行楷" pitchFamily="2" charset="-122"/>
                <a:ea typeface="华文行楷" pitchFamily="2" charset="-122"/>
              </a:rPr>
              <a:t>    Wuhan University</a:t>
            </a:r>
            <a:endParaRPr lang="zh-CN" altLang="en-US" b="1" dirty="0"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BEECB36B-F7A9-4774-8B70-28201D5D2E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98400"/>
            <a:ext cx="920433" cy="9204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="" xmlns:a16="http://schemas.microsoft.com/office/drawing/2014/main" id="{131C9305-D518-4070-9BF3-7CDBB0985B77}"/>
              </a:ext>
            </a:extLst>
          </p:cNvPr>
          <p:cNvSpPr txBox="1">
            <a:spLocks noChangeArrowheads="1"/>
          </p:cNvSpPr>
          <p:nvPr/>
        </p:nvSpPr>
        <p:spPr>
          <a:xfrm>
            <a:off x="1156098" y="1285875"/>
            <a:ext cx="5844778" cy="8572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500" b="1"/>
              <a:t> </a:t>
            </a:r>
          </a:p>
        </p:txBody>
      </p:sp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2.4.1</a:t>
            </a:r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39" name="Text Box 3"/>
          <p:cNvSpPr txBox="1">
            <a:spLocks noChangeArrowheads="1"/>
          </p:cNvSpPr>
          <p:nvPr/>
        </p:nvSpPr>
        <p:spPr bwMode="auto">
          <a:xfrm>
            <a:off x="239263" y="691026"/>
            <a:ext cx="82375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在数字电路中，一般用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低</a:t>
            </a:r>
            <a:r>
              <a:rPr kumimoji="1"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电平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代表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1" lang="zh-CN" altLang="en-US" sz="2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39263" y="1732420"/>
            <a:ext cx="490696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获得高、低电平的基本方法：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358022" y="2939792"/>
            <a:ext cx="3437159" cy="1130246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dirty="0"/>
              <a:t>当</a:t>
            </a:r>
            <a:r>
              <a:rPr kumimoji="1" lang="en-US" altLang="zh-CN" sz="2400" dirty="0"/>
              <a:t>S</a:t>
            </a:r>
            <a:r>
              <a:rPr kumimoji="1" lang="zh-CN" altLang="en-US" sz="2400" dirty="0"/>
              <a:t>打开时，</a:t>
            </a:r>
            <a:r>
              <a:rPr kumimoji="1" lang="en-US" altLang="zh-CN" sz="2400" i="1" dirty="0" err="1"/>
              <a:t>v</a:t>
            </a:r>
            <a:r>
              <a:rPr kumimoji="1" lang="en-US" altLang="zh-CN" sz="2400" baseline="-25000" dirty="0" err="1"/>
              <a:t>O</a:t>
            </a:r>
            <a:r>
              <a:rPr kumimoji="1" lang="zh-CN" altLang="en-US" sz="2400" dirty="0"/>
              <a:t>为高</a:t>
            </a:r>
            <a:r>
              <a:rPr kumimoji="1" lang="zh-CN" altLang="en-US" sz="2400" dirty="0" smtClean="0"/>
              <a:t>电平</a:t>
            </a:r>
            <a:endParaRPr kumimoji="1" lang="en-US" altLang="zh-CN" sz="2400" dirty="0" smtClean="0"/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400" dirty="0"/>
              <a:t>当</a:t>
            </a:r>
            <a:r>
              <a:rPr kumimoji="1" lang="en-US" altLang="zh-CN" sz="2400" dirty="0"/>
              <a:t>S</a:t>
            </a:r>
            <a:r>
              <a:rPr kumimoji="1" lang="zh-CN" altLang="en-US" sz="2400" dirty="0"/>
              <a:t>闭合时，</a:t>
            </a:r>
            <a:r>
              <a:rPr kumimoji="1" lang="en-US" altLang="zh-CN" sz="2400" i="1" dirty="0" err="1"/>
              <a:t>v</a:t>
            </a:r>
            <a:r>
              <a:rPr kumimoji="1" lang="en-US" altLang="zh-CN" sz="2400" baseline="-25000" dirty="0" err="1"/>
              <a:t>O</a:t>
            </a:r>
            <a:r>
              <a:rPr kumimoji="1" lang="zh-CN" altLang="en-US" sz="2400" dirty="0"/>
              <a:t>为低</a:t>
            </a:r>
            <a:r>
              <a:rPr kumimoji="1" lang="zh-CN" altLang="en-US" sz="2400" dirty="0" smtClean="0"/>
              <a:t>电平</a:t>
            </a:r>
            <a:endParaRPr kumimoji="1" lang="zh-CN" altLang="en-US" sz="2400" dirty="0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3929944" y="4612104"/>
            <a:ext cx="452945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kumimoji="1" lang="zh-CN" altLang="en-US" sz="24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二极管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kumimoji="1" lang="zh-CN" altLang="en-US" sz="2400" dirty="0" smtClean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三极管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kumimoji="1" lang="zh-CN" altLang="en-US" sz="2400" dirty="0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场效应管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来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实现开关作用，控制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管子工作在</a:t>
            </a: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截止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导通</a:t>
            </a:r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状态。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920350" y="2447667"/>
            <a:ext cx="2397125" cy="3762375"/>
            <a:chOff x="432" y="1584"/>
            <a:chExt cx="1510" cy="2370"/>
          </a:xfrm>
        </p:grpSpPr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050" y="2182"/>
              <a:ext cx="96" cy="29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098" y="1894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098" y="2470"/>
              <a:ext cx="0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V="1">
              <a:off x="1098" y="2867"/>
              <a:ext cx="144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954" y="2758"/>
              <a:ext cx="336" cy="38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570" y="2950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954" y="2950"/>
              <a:ext cx="2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098" y="3046"/>
              <a:ext cx="0" cy="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1002" y="3382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1098" y="2636"/>
              <a:ext cx="5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auto">
            <a:xfrm>
              <a:off x="1076" y="2614"/>
              <a:ext cx="50" cy="5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944" y="1584"/>
              <a:ext cx="4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i="1"/>
                <a:t>V</a:t>
              </a:r>
              <a:r>
                <a:rPr kumimoji="1" lang="en-US" altLang="zh-CN" sz="2400" baseline="-25000"/>
                <a:t>CC</a:t>
              </a:r>
              <a:endParaRPr kumimoji="1" lang="en-US" altLang="zh-CN" sz="2400"/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1632" y="2448"/>
              <a:ext cx="3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i="1"/>
                <a:t>v</a:t>
              </a:r>
              <a:r>
                <a:rPr kumimoji="1" lang="en-US" altLang="zh-CN" sz="2400" baseline="-25000"/>
                <a:t>O</a:t>
              </a:r>
              <a:endParaRPr kumimoji="1" lang="en-US" altLang="zh-CN" sz="2400"/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464" y="2662"/>
              <a:ext cx="2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i="1"/>
                <a:t>v</a:t>
              </a:r>
              <a:r>
                <a:rPr kumimoji="1" lang="en-US" altLang="zh-CN" sz="2400" baseline="-25000"/>
                <a:t>I</a:t>
              </a:r>
              <a:endParaRPr kumimoji="1" lang="en-US" altLang="zh-CN" sz="2400"/>
            </a:p>
          </p:txBody>
        </p:sp>
        <p:sp>
          <p:nvSpPr>
            <p:cNvPr id="29" name="Text Box 24"/>
            <p:cNvSpPr txBox="1">
              <a:spLocks noChangeArrowheads="1"/>
            </p:cNvSpPr>
            <p:nvPr/>
          </p:nvSpPr>
          <p:spPr bwMode="auto">
            <a:xfrm>
              <a:off x="1280" y="278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/>
                <a:t>S</a:t>
              </a:r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>
              <a:off x="1632" y="2688"/>
              <a:ext cx="310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/>
                <a:t>输</a:t>
              </a:r>
            </a:p>
            <a:p>
              <a:pPr algn="ctr" eaLnBrk="1" hangingPunct="1"/>
              <a:r>
                <a:rPr kumimoji="1" lang="zh-CN" altLang="en-US" sz="2400"/>
                <a:t>出</a:t>
              </a:r>
            </a:p>
            <a:p>
              <a:pPr algn="ctr" eaLnBrk="1" hangingPunct="1"/>
              <a:r>
                <a:rPr kumimoji="1" lang="zh-CN" altLang="en-US" sz="2400"/>
                <a:t>信</a:t>
              </a:r>
            </a:p>
            <a:p>
              <a:pPr algn="ctr" eaLnBrk="1" hangingPunct="1"/>
              <a:r>
                <a:rPr kumimoji="1" lang="zh-CN" altLang="en-US" sz="2400"/>
                <a:t>号</a:t>
              </a:r>
            </a:p>
          </p:txBody>
        </p:sp>
        <p:sp>
          <p:nvSpPr>
            <p:cNvPr id="31" name="Text Box 26"/>
            <p:cNvSpPr txBox="1">
              <a:spLocks noChangeArrowheads="1"/>
            </p:cNvSpPr>
            <p:nvPr/>
          </p:nvSpPr>
          <p:spPr bwMode="auto">
            <a:xfrm>
              <a:off x="432" y="2976"/>
              <a:ext cx="310" cy="9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400"/>
                <a:t>输</a:t>
              </a:r>
            </a:p>
            <a:p>
              <a:pPr algn="ctr" eaLnBrk="1" hangingPunct="1"/>
              <a:r>
                <a:rPr kumimoji="1" lang="zh-CN" altLang="en-US" sz="2400"/>
                <a:t>入</a:t>
              </a:r>
            </a:p>
            <a:p>
              <a:pPr algn="ctr" eaLnBrk="1" hangingPunct="1"/>
              <a:r>
                <a:rPr kumimoji="1" lang="zh-CN" altLang="en-US" sz="2400"/>
                <a:t>信</a:t>
              </a:r>
            </a:p>
            <a:p>
              <a:pPr algn="ctr" eaLnBrk="1" hangingPunct="1"/>
              <a:r>
                <a:rPr kumimoji="1" lang="zh-CN" altLang="en-US" sz="2400"/>
                <a:t>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73493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11" grpId="0" animBg="1"/>
      <p:bldP spid="1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80" name="Text Box 2"/>
          <p:cNvSpPr txBox="1">
            <a:spLocks noChangeArrowheads="1"/>
          </p:cNvSpPr>
          <p:nvPr/>
        </p:nvSpPr>
        <p:spPr bwMode="auto">
          <a:xfrm>
            <a:off x="592317" y="928540"/>
            <a:ext cx="657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若以高电平表示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，低电平表示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，则称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正逻辑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592317" y="1582590"/>
            <a:ext cx="657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若以高电平表示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，低电平表示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，则称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负逻辑</a:t>
            </a:r>
            <a:endParaRPr kumimoji="1" lang="zh-CN" altLang="en-US" sz="24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82" name="Group 4"/>
          <p:cNvGrpSpPr>
            <a:grpSpLocks/>
          </p:cNvGrpSpPr>
          <p:nvPr/>
        </p:nvGrpSpPr>
        <p:grpSpPr bwMode="auto">
          <a:xfrm>
            <a:off x="2390955" y="2639865"/>
            <a:ext cx="1477962" cy="1849438"/>
            <a:chOff x="634" y="1654"/>
            <a:chExt cx="820" cy="1165"/>
          </a:xfrm>
        </p:grpSpPr>
        <p:grpSp>
          <p:nvGrpSpPr>
            <p:cNvPr id="83" name="Group 5"/>
            <p:cNvGrpSpPr>
              <a:grpSpLocks/>
            </p:cNvGrpSpPr>
            <p:nvPr/>
          </p:nvGrpSpPr>
          <p:grpSpPr bwMode="auto">
            <a:xfrm>
              <a:off x="634" y="1654"/>
              <a:ext cx="768" cy="816"/>
              <a:chOff x="672" y="960"/>
              <a:chExt cx="768" cy="816"/>
            </a:xfrm>
          </p:grpSpPr>
          <p:sp>
            <p:nvSpPr>
              <p:cNvPr id="85" name="Freeform 6"/>
              <p:cNvSpPr>
                <a:spLocks/>
              </p:cNvSpPr>
              <p:nvPr/>
            </p:nvSpPr>
            <p:spPr bwMode="auto">
              <a:xfrm>
                <a:off x="672" y="1008"/>
                <a:ext cx="768" cy="720"/>
              </a:xfrm>
              <a:custGeom>
                <a:avLst/>
                <a:gdLst>
                  <a:gd name="T0" fmla="*/ 0 w 768"/>
                  <a:gd name="T1" fmla="*/ 0 h 720"/>
                  <a:gd name="T2" fmla="*/ 384 w 768"/>
                  <a:gd name="T3" fmla="*/ 0 h 720"/>
                  <a:gd name="T4" fmla="*/ 384 w 768"/>
                  <a:gd name="T5" fmla="*/ 720 h 720"/>
                  <a:gd name="T6" fmla="*/ 768 w 768"/>
                  <a:gd name="T7" fmla="*/ 720 h 7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720"/>
                  <a:gd name="T14" fmla="*/ 768 w 768"/>
                  <a:gd name="T15" fmla="*/ 720 h 7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720">
                    <a:moveTo>
                      <a:pt x="0" y="0"/>
                    </a:moveTo>
                    <a:lnTo>
                      <a:pt x="384" y="0"/>
                    </a:lnTo>
                    <a:lnTo>
                      <a:pt x="384" y="720"/>
                    </a:lnTo>
                    <a:lnTo>
                      <a:pt x="768" y="72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Rectangle 7" descr="宽上对角线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384" cy="192"/>
              </a:xfrm>
              <a:prstGeom prst="rect">
                <a:avLst/>
              </a:prstGeom>
              <a:pattFill prst="wdUpDiag">
                <a:fgClr>
                  <a:srgbClr val="BBE0E3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7" name="Rectangle 8" descr="宽上对角线"/>
              <p:cNvSpPr>
                <a:spLocks noChangeArrowheads="1"/>
              </p:cNvSpPr>
              <p:nvPr/>
            </p:nvSpPr>
            <p:spPr bwMode="auto">
              <a:xfrm>
                <a:off x="1056" y="1536"/>
                <a:ext cx="384" cy="192"/>
              </a:xfrm>
              <a:prstGeom prst="rect">
                <a:avLst/>
              </a:prstGeom>
              <a:pattFill prst="wdUpDiag">
                <a:fgClr>
                  <a:srgbClr val="BBE0E3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8" name="Text Box 9"/>
              <p:cNvSpPr txBox="1">
                <a:spLocks noChangeArrowheads="1"/>
              </p:cNvSpPr>
              <p:nvPr/>
            </p:nvSpPr>
            <p:spPr bwMode="auto">
              <a:xfrm>
                <a:off x="756" y="960"/>
                <a:ext cx="18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89" name="Text Box 10"/>
              <p:cNvSpPr txBox="1">
                <a:spLocks noChangeArrowheads="1"/>
              </p:cNvSpPr>
              <p:nvPr/>
            </p:nvSpPr>
            <p:spPr bwMode="auto">
              <a:xfrm>
                <a:off x="1132" y="1488"/>
                <a:ext cx="18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</p:grpSp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768" y="2531"/>
              <a:ext cx="6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正逻辑</a:t>
              </a: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0" name="Group 12"/>
          <p:cNvGrpSpPr>
            <a:grpSpLocks/>
          </p:cNvGrpSpPr>
          <p:nvPr/>
        </p:nvGrpSpPr>
        <p:grpSpPr bwMode="auto">
          <a:xfrm>
            <a:off x="5951194" y="2639865"/>
            <a:ext cx="1533525" cy="1849438"/>
            <a:chOff x="2218" y="1654"/>
            <a:chExt cx="768" cy="1165"/>
          </a:xfrm>
        </p:grpSpPr>
        <p:grpSp>
          <p:nvGrpSpPr>
            <p:cNvPr id="91" name="Group 13"/>
            <p:cNvGrpSpPr>
              <a:grpSpLocks/>
            </p:cNvGrpSpPr>
            <p:nvPr/>
          </p:nvGrpSpPr>
          <p:grpSpPr bwMode="auto">
            <a:xfrm>
              <a:off x="2218" y="1654"/>
              <a:ext cx="768" cy="816"/>
              <a:chOff x="672" y="960"/>
              <a:chExt cx="768" cy="816"/>
            </a:xfrm>
          </p:grpSpPr>
          <p:sp>
            <p:nvSpPr>
              <p:cNvPr id="93" name="Freeform 14"/>
              <p:cNvSpPr>
                <a:spLocks/>
              </p:cNvSpPr>
              <p:nvPr/>
            </p:nvSpPr>
            <p:spPr bwMode="auto">
              <a:xfrm>
                <a:off x="672" y="1008"/>
                <a:ext cx="768" cy="720"/>
              </a:xfrm>
              <a:custGeom>
                <a:avLst/>
                <a:gdLst>
                  <a:gd name="T0" fmla="*/ 0 w 768"/>
                  <a:gd name="T1" fmla="*/ 0 h 720"/>
                  <a:gd name="T2" fmla="*/ 384 w 768"/>
                  <a:gd name="T3" fmla="*/ 0 h 720"/>
                  <a:gd name="T4" fmla="*/ 384 w 768"/>
                  <a:gd name="T5" fmla="*/ 720 h 720"/>
                  <a:gd name="T6" fmla="*/ 768 w 768"/>
                  <a:gd name="T7" fmla="*/ 720 h 72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68"/>
                  <a:gd name="T13" fmla="*/ 0 h 720"/>
                  <a:gd name="T14" fmla="*/ 768 w 768"/>
                  <a:gd name="T15" fmla="*/ 720 h 72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68" h="720">
                    <a:moveTo>
                      <a:pt x="0" y="0"/>
                    </a:moveTo>
                    <a:lnTo>
                      <a:pt x="384" y="0"/>
                    </a:lnTo>
                    <a:lnTo>
                      <a:pt x="384" y="720"/>
                    </a:lnTo>
                    <a:lnTo>
                      <a:pt x="768" y="72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4" name="Rectangle 15" descr="宽上对角线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384" cy="192"/>
              </a:xfrm>
              <a:prstGeom prst="rect">
                <a:avLst/>
              </a:prstGeom>
              <a:pattFill prst="wdUpDiag">
                <a:fgClr>
                  <a:srgbClr val="BBE0E3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Rectangle 16" descr="宽上对角线"/>
              <p:cNvSpPr>
                <a:spLocks noChangeArrowheads="1"/>
              </p:cNvSpPr>
              <p:nvPr/>
            </p:nvSpPr>
            <p:spPr bwMode="auto">
              <a:xfrm>
                <a:off x="1056" y="1536"/>
                <a:ext cx="384" cy="192"/>
              </a:xfrm>
              <a:prstGeom prst="rect">
                <a:avLst/>
              </a:prstGeom>
              <a:pattFill prst="wdUpDiag">
                <a:fgClr>
                  <a:srgbClr val="BBE0E3"/>
                </a:fgClr>
                <a:bgClr>
                  <a:srgbClr val="FFFFFF"/>
                </a:bgClr>
              </a:patt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6" name="Text Box 17"/>
              <p:cNvSpPr txBox="1">
                <a:spLocks noChangeArrowheads="1"/>
              </p:cNvSpPr>
              <p:nvPr/>
            </p:nvSpPr>
            <p:spPr bwMode="auto">
              <a:xfrm>
                <a:off x="756" y="960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</a:p>
            </p:txBody>
          </p:sp>
          <p:sp>
            <p:nvSpPr>
              <p:cNvPr id="97" name="Text Box 18"/>
              <p:cNvSpPr txBox="1">
                <a:spLocks noChangeArrowheads="1"/>
              </p:cNvSpPr>
              <p:nvPr/>
            </p:nvSpPr>
            <p:spPr bwMode="auto">
              <a:xfrm>
                <a:off x="1132" y="1488"/>
                <a:ext cx="16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</p:grpSp>
        <p:sp>
          <p:nvSpPr>
            <p:cNvPr id="92" name="Text Box 19"/>
            <p:cNvSpPr txBox="1">
              <a:spLocks noChangeArrowheads="1"/>
            </p:cNvSpPr>
            <p:nvPr/>
          </p:nvSpPr>
          <p:spPr bwMode="auto">
            <a:xfrm>
              <a:off x="2266" y="2531"/>
              <a:ext cx="6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负逻辑</a:t>
              </a:r>
              <a:endPara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8" name="Text Box 20"/>
          <p:cNvSpPr txBox="1">
            <a:spLocks noChangeArrowheads="1"/>
          </p:cNvSpPr>
          <p:nvPr/>
        </p:nvSpPr>
        <p:spPr bwMode="auto">
          <a:xfrm>
            <a:off x="5333573" y="5459801"/>
            <a:ext cx="27523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本课程采用正逻辑</a:t>
            </a:r>
          </a:p>
        </p:txBody>
      </p:sp>
      <p:sp>
        <p:nvSpPr>
          <p:cNvPr id="99" name="AutoShape 21"/>
          <p:cNvSpPr>
            <a:spLocks noChangeArrowheads="1"/>
          </p:cNvSpPr>
          <p:nvPr/>
        </p:nvSpPr>
        <p:spPr bwMode="auto">
          <a:xfrm>
            <a:off x="592317" y="4930791"/>
            <a:ext cx="2231011" cy="921814"/>
          </a:xfrm>
          <a:prstGeom prst="wedgeRoundRectCallout">
            <a:avLst>
              <a:gd name="adj1" fmla="val 35476"/>
              <a:gd name="adj2" fmla="val -187165"/>
              <a:gd name="adj3" fmla="val 16667"/>
            </a:avLst>
          </a:prstGeom>
          <a:solidFill>
            <a:srgbClr val="FFFFFF"/>
          </a:solidFill>
          <a:ln w="38100">
            <a:solidFill>
              <a:srgbClr val="FF0000"/>
            </a:solidFill>
            <a:miter lim="800000"/>
            <a:headEnd/>
            <a:tailEnd type="none" w="sm" len="lg"/>
          </a:ln>
        </p:spPr>
        <p:txBody>
          <a:bodyPr wrap="square" lIns="90000" tIns="46800" rIns="90000" bIns="468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只要能判断高低电平即可</a:t>
            </a:r>
          </a:p>
        </p:txBody>
      </p:sp>
      <p:sp>
        <p:nvSpPr>
          <p:cNvPr id="100" name="Text Box 26"/>
          <p:cNvSpPr txBox="1">
            <a:spLocks noChangeArrowheads="1"/>
          </p:cNvSpPr>
          <p:nvPr/>
        </p:nvSpPr>
        <p:spPr bwMode="auto">
          <a:xfrm>
            <a:off x="682805" y="2985940"/>
            <a:ext cx="13938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高电平下限</a:t>
            </a:r>
          </a:p>
        </p:txBody>
      </p:sp>
      <p:sp>
        <p:nvSpPr>
          <p:cNvPr id="101" name="Text Box 27"/>
          <p:cNvSpPr txBox="1">
            <a:spLocks noChangeArrowheads="1"/>
          </p:cNvSpPr>
          <p:nvPr/>
        </p:nvSpPr>
        <p:spPr bwMode="auto">
          <a:xfrm>
            <a:off x="3762549" y="2697278"/>
            <a:ext cx="130369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低电平上限</a:t>
            </a:r>
          </a:p>
        </p:txBody>
      </p:sp>
      <p:sp>
        <p:nvSpPr>
          <p:cNvPr id="102" name="Line 28"/>
          <p:cNvSpPr>
            <a:spLocks noChangeShapeType="1"/>
          </p:cNvSpPr>
          <p:nvPr/>
        </p:nvSpPr>
        <p:spPr bwMode="auto">
          <a:xfrm flipV="1">
            <a:off x="1897242" y="3020864"/>
            <a:ext cx="439641" cy="182562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103" name="Line 29"/>
          <p:cNvSpPr>
            <a:spLocks noChangeShapeType="1"/>
          </p:cNvSpPr>
          <p:nvPr/>
        </p:nvSpPr>
        <p:spPr bwMode="auto">
          <a:xfrm flipH="1">
            <a:off x="3627542" y="3203429"/>
            <a:ext cx="553245" cy="32235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574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build="p" autoUpdateAnimBg="0"/>
      <p:bldP spid="99" grpId="0" animBg="1" autoUpdateAnimBg="0"/>
      <p:bldP spid="100" grpId="0"/>
      <p:bldP spid="101" grpId="0"/>
      <p:bldP spid="102" grpId="0" animBg="1"/>
      <p:bldP spid="1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2.4.1 </a:t>
            </a:r>
            <a:r>
              <a:rPr lang="zh-CN" altLang="en-US" sz="3600" b="1" dirty="0" smtClean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  <a:endParaRPr lang="zh-CN" altLang="en-US" sz="3600" b="1" dirty="0">
              <a:solidFill>
                <a:schemeClr val="accent5">
                  <a:lumMod val="7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22418" y="2775017"/>
            <a:ext cx="1066800" cy="13112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开关</a:t>
            </a:r>
          </a:p>
          <a:p>
            <a:pPr>
              <a:spcBef>
                <a:spcPct val="50000"/>
              </a:spcBef>
            </a:pPr>
            <a:r>
              <a:rPr kumimoji="1"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作用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1700010" y="1733484"/>
            <a:ext cx="1600200" cy="57943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二极管</a:t>
            </a:r>
          </a:p>
        </p:txBody>
      </p:sp>
      <p:sp>
        <p:nvSpPr>
          <p:cNvPr id="13" name="AutoShape 4"/>
          <p:cNvSpPr>
            <a:spLocks/>
          </p:cNvSpPr>
          <p:nvPr/>
        </p:nvSpPr>
        <p:spPr bwMode="auto">
          <a:xfrm>
            <a:off x="1394116" y="2039308"/>
            <a:ext cx="305893" cy="2841963"/>
          </a:xfrm>
          <a:prstGeom prst="leftBrace">
            <a:avLst>
              <a:gd name="adj1" fmla="val 38226"/>
              <a:gd name="adj2" fmla="val 51667"/>
            </a:avLst>
          </a:prstGeom>
          <a:noFill/>
          <a:ln w="57150">
            <a:solidFill>
              <a:srgbClr val="0033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AutoShape 5"/>
          <p:cNvSpPr>
            <a:spLocks/>
          </p:cNvSpPr>
          <p:nvPr/>
        </p:nvSpPr>
        <p:spPr bwMode="auto">
          <a:xfrm>
            <a:off x="3111351" y="1320387"/>
            <a:ext cx="322262" cy="1489831"/>
          </a:xfrm>
          <a:prstGeom prst="leftBrace">
            <a:avLst>
              <a:gd name="adj1" fmla="val 44335"/>
              <a:gd name="adj2" fmla="val 50000"/>
            </a:avLst>
          </a:prstGeom>
          <a:noFill/>
          <a:ln w="38100">
            <a:solidFill>
              <a:srgbClr val="CC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" name="Group 6"/>
          <p:cNvGrpSpPr>
            <a:grpSpLocks/>
          </p:cNvGrpSpPr>
          <p:nvPr/>
        </p:nvGrpSpPr>
        <p:grpSpPr bwMode="auto">
          <a:xfrm>
            <a:off x="5450495" y="1271666"/>
            <a:ext cx="2362200" cy="564121"/>
            <a:chOff x="3928" y="45"/>
            <a:chExt cx="1692" cy="459"/>
          </a:xfrm>
        </p:grpSpPr>
        <p:grpSp>
          <p:nvGrpSpPr>
            <p:cNvPr id="16" name="Group 7"/>
            <p:cNvGrpSpPr>
              <a:grpSpLocks/>
            </p:cNvGrpSpPr>
            <p:nvPr/>
          </p:nvGrpSpPr>
          <p:grpSpPr bwMode="auto">
            <a:xfrm>
              <a:off x="3928" y="184"/>
              <a:ext cx="1692" cy="264"/>
              <a:chOff x="2040" y="2128"/>
              <a:chExt cx="1692" cy="264"/>
            </a:xfrm>
          </p:grpSpPr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2136" y="2328"/>
                <a:ext cx="5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3136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0"/>
              <p:cNvSpPr>
                <a:spLocks noChangeShapeType="1"/>
              </p:cNvSpPr>
              <p:nvPr/>
            </p:nvSpPr>
            <p:spPr bwMode="auto">
              <a:xfrm>
                <a:off x="2544" y="2128"/>
                <a:ext cx="516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Oval 11"/>
              <p:cNvSpPr>
                <a:spLocks noChangeArrowheads="1"/>
              </p:cNvSpPr>
              <p:nvPr/>
            </p:nvSpPr>
            <p:spPr bwMode="auto">
              <a:xfrm>
                <a:off x="2616" y="2280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Oval 12"/>
              <p:cNvSpPr>
                <a:spLocks noChangeArrowheads="1"/>
              </p:cNvSpPr>
              <p:nvPr/>
            </p:nvSpPr>
            <p:spPr bwMode="auto">
              <a:xfrm>
                <a:off x="2040" y="2292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13"/>
              <p:cNvSpPr>
                <a:spLocks noChangeArrowheads="1"/>
              </p:cNvSpPr>
              <p:nvPr/>
            </p:nvSpPr>
            <p:spPr bwMode="auto">
              <a:xfrm>
                <a:off x="3648" y="2308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Oval 14"/>
              <p:cNvSpPr>
                <a:spLocks noChangeArrowheads="1"/>
              </p:cNvSpPr>
              <p:nvPr/>
            </p:nvSpPr>
            <p:spPr bwMode="auto">
              <a:xfrm>
                <a:off x="3060" y="2304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" name="Arc 15"/>
            <p:cNvSpPr>
              <a:spLocks/>
            </p:cNvSpPr>
            <p:nvPr/>
          </p:nvSpPr>
          <p:spPr bwMode="auto">
            <a:xfrm flipH="1">
              <a:off x="4696" y="45"/>
              <a:ext cx="248" cy="459"/>
            </a:xfrm>
            <a:custGeom>
              <a:avLst/>
              <a:gdLst>
                <a:gd name="T0" fmla="*/ 0 w 21600"/>
                <a:gd name="T1" fmla="*/ 0 h 19657"/>
                <a:gd name="T2" fmla="*/ 0 w 21600"/>
                <a:gd name="T3" fmla="*/ 0 h 19657"/>
                <a:gd name="T4" fmla="*/ 0 w 21600"/>
                <a:gd name="T5" fmla="*/ 0 h 1965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657"/>
                <a:gd name="T11" fmla="*/ 21600 w 21600"/>
                <a:gd name="T12" fmla="*/ 19657 h 196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657" fill="none" extrusionOk="0">
                  <a:moveTo>
                    <a:pt x="8953" y="0"/>
                  </a:moveTo>
                  <a:cubicBezTo>
                    <a:pt x="16656" y="3508"/>
                    <a:pt x="21600" y="11192"/>
                    <a:pt x="21600" y="19657"/>
                  </a:cubicBezTo>
                </a:path>
                <a:path w="21600" h="19657" stroke="0" extrusionOk="0">
                  <a:moveTo>
                    <a:pt x="8953" y="0"/>
                  </a:moveTo>
                  <a:cubicBezTo>
                    <a:pt x="16656" y="3508"/>
                    <a:pt x="21600" y="11192"/>
                    <a:pt x="21600" y="19657"/>
                  </a:cubicBezTo>
                  <a:lnTo>
                    <a:pt x="0" y="19657"/>
                  </a:lnTo>
                  <a:close/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5" name="Group 16"/>
          <p:cNvGrpSpPr>
            <a:grpSpLocks/>
          </p:cNvGrpSpPr>
          <p:nvPr/>
        </p:nvGrpSpPr>
        <p:grpSpPr bwMode="auto">
          <a:xfrm>
            <a:off x="5450494" y="2484552"/>
            <a:ext cx="2428875" cy="547906"/>
            <a:chOff x="3880" y="1301"/>
            <a:chExt cx="1692" cy="403"/>
          </a:xfrm>
        </p:grpSpPr>
        <p:grpSp>
          <p:nvGrpSpPr>
            <p:cNvPr id="26" name="Group 17"/>
            <p:cNvGrpSpPr>
              <a:grpSpLocks/>
            </p:cNvGrpSpPr>
            <p:nvPr/>
          </p:nvGrpSpPr>
          <p:grpSpPr bwMode="auto">
            <a:xfrm>
              <a:off x="3880" y="1440"/>
              <a:ext cx="1692" cy="264"/>
              <a:chOff x="2040" y="2128"/>
              <a:chExt cx="1692" cy="264"/>
            </a:xfrm>
          </p:grpSpPr>
          <p:sp>
            <p:nvSpPr>
              <p:cNvPr id="28" name="Line 18"/>
              <p:cNvSpPr>
                <a:spLocks noChangeShapeType="1"/>
              </p:cNvSpPr>
              <p:nvPr/>
            </p:nvSpPr>
            <p:spPr bwMode="auto">
              <a:xfrm>
                <a:off x="2136" y="2328"/>
                <a:ext cx="5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19"/>
              <p:cNvSpPr>
                <a:spLocks noChangeShapeType="1"/>
              </p:cNvSpPr>
              <p:nvPr/>
            </p:nvSpPr>
            <p:spPr bwMode="auto">
              <a:xfrm>
                <a:off x="3136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0"/>
              <p:cNvSpPr>
                <a:spLocks noChangeShapeType="1"/>
              </p:cNvSpPr>
              <p:nvPr/>
            </p:nvSpPr>
            <p:spPr bwMode="auto">
              <a:xfrm>
                <a:off x="2544" y="2128"/>
                <a:ext cx="516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21"/>
              <p:cNvSpPr>
                <a:spLocks noChangeArrowheads="1"/>
              </p:cNvSpPr>
              <p:nvPr/>
            </p:nvSpPr>
            <p:spPr bwMode="auto">
              <a:xfrm>
                <a:off x="2616" y="2280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Oval 22"/>
              <p:cNvSpPr>
                <a:spLocks noChangeArrowheads="1"/>
              </p:cNvSpPr>
              <p:nvPr/>
            </p:nvSpPr>
            <p:spPr bwMode="auto">
              <a:xfrm>
                <a:off x="2040" y="2292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23"/>
              <p:cNvSpPr>
                <a:spLocks noChangeArrowheads="1"/>
              </p:cNvSpPr>
              <p:nvPr/>
            </p:nvSpPr>
            <p:spPr bwMode="auto">
              <a:xfrm>
                <a:off x="3648" y="2308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Oval 24"/>
              <p:cNvSpPr>
                <a:spLocks noChangeArrowheads="1"/>
              </p:cNvSpPr>
              <p:nvPr/>
            </p:nvSpPr>
            <p:spPr bwMode="auto">
              <a:xfrm>
                <a:off x="3060" y="2304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" name="Arc 25"/>
            <p:cNvSpPr>
              <a:spLocks/>
            </p:cNvSpPr>
            <p:nvPr/>
          </p:nvSpPr>
          <p:spPr bwMode="auto">
            <a:xfrm flipV="1">
              <a:off x="4664" y="1301"/>
              <a:ext cx="144" cy="378"/>
            </a:xfrm>
            <a:custGeom>
              <a:avLst/>
              <a:gdLst>
                <a:gd name="T0" fmla="*/ 0 w 21600"/>
                <a:gd name="T1" fmla="*/ 0 h 22732"/>
                <a:gd name="T2" fmla="*/ 0 w 21600"/>
                <a:gd name="T3" fmla="*/ 0 h 22732"/>
                <a:gd name="T4" fmla="*/ 0 w 21600"/>
                <a:gd name="T5" fmla="*/ 0 h 22732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732"/>
                <a:gd name="T11" fmla="*/ 21600 w 21600"/>
                <a:gd name="T12" fmla="*/ 22732 h 227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732" fill="none" extrusionOk="0">
                  <a:moveTo>
                    <a:pt x="6454" y="-1"/>
                  </a:moveTo>
                  <a:cubicBezTo>
                    <a:pt x="15465" y="2821"/>
                    <a:pt x="21600" y="11169"/>
                    <a:pt x="21600" y="20613"/>
                  </a:cubicBezTo>
                  <a:cubicBezTo>
                    <a:pt x="21600" y="21320"/>
                    <a:pt x="21565" y="22027"/>
                    <a:pt x="21495" y="22731"/>
                  </a:cubicBezTo>
                </a:path>
                <a:path w="21600" h="22732" stroke="0" extrusionOk="0">
                  <a:moveTo>
                    <a:pt x="6454" y="-1"/>
                  </a:moveTo>
                  <a:cubicBezTo>
                    <a:pt x="15465" y="2821"/>
                    <a:pt x="21600" y="11169"/>
                    <a:pt x="21600" y="20613"/>
                  </a:cubicBezTo>
                  <a:cubicBezTo>
                    <a:pt x="21600" y="21320"/>
                    <a:pt x="21565" y="22027"/>
                    <a:pt x="21495" y="22731"/>
                  </a:cubicBezTo>
                  <a:lnTo>
                    <a:pt x="0" y="20613"/>
                  </a:lnTo>
                  <a:close/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" name="Text Box 26"/>
          <p:cNvSpPr txBox="1">
            <a:spLocks noChangeArrowheads="1"/>
          </p:cNvSpPr>
          <p:nvPr/>
        </p:nvSpPr>
        <p:spPr bwMode="auto">
          <a:xfrm>
            <a:off x="3475033" y="2434479"/>
            <a:ext cx="185487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66"/>
                </a:solidFill>
                <a:latin typeface="Times New Roman" pitchFamily="18" charset="0"/>
                <a:ea typeface="长城楷体" pitchFamily="49" charset="-122"/>
              </a:rPr>
              <a:t>反向截止：</a:t>
            </a:r>
          </a:p>
        </p:txBody>
      </p:sp>
      <p:sp>
        <p:nvSpPr>
          <p:cNvPr id="39" name="Text Box 27"/>
          <p:cNvSpPr txBox="1">
            <a:spLocks noChangeArrowheads="1"/>
          </p:cNvSpPr>
          <p:nvPr/>
        </p:nvSpPr>
        <p:spPr bwMode="auto">
          <a:xfrm>
            <a:off x="5794589" y="758623"/>
            <a:ext cx="203835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6600"/>
                </a:solidFill>
                <a:latin typeface="Times New Roman" pitchFamily="18" charset="0"/>
                <a:ea typeface="长城楷体" pitchFamily="49" charset="-122"/>
              </a:rPr>
              <a:t>开关接通</a:t>
            </a:r>
          </a:p>
        </p:txBody>
      </p:sp>
      <p:sp>
        <p:nvSpPr>
          <p:cNvPr id="40" name="Text Box 28"/>
          <p:cNvSpPr txBox="1">
            <a:spLocks noChangeArrowheads="1"/>
          </p:cNvSpPr>
          <p:nvPr/>
        </p:nvSpPr>
        <p:spPr bwMode="auto">
          <a:xfrm>
            <a:off x="5761645" y="2010474"/>
            <a:ext cx="2209800" cy="51911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6600"/>
                </a:solidFill>
                <a:latin typeface="Times New Roman" pitchFamily="18" charset="0"/>
                <a:ea typeface="长城楷体" pitchFamily="49" charset="-122"/>
              </a:rPr>
              <a:t>开关断开</a:t>
            </a: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1702802" y="4512103"/>
            <a:ext cx="1600200" cy="107721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三极管</a:t>
            </a:r>
            <a:r>
              <a:rPr kumimoji="1" lang="en-US" altLang="zh-CN" sz="3200" b="1" dirty="0" smtClean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(C,E</a:t>
            </a:r>
            <a:r>
              <a:rPr kumimoji="1" lang="en-US" altLang="zh-CN" sz="3200" b="1" dirty="0">
                <a:solidFill>
                  <a:srgbClr val="00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42" name="AutoShape 30"/>
          <p:cNvSpPr>
            <a:spLocks/>
          </p:cNvSpPr>
          <p:nvPr/>
        </p:nvSpPr>
        <p:spPr bwMode="auto">
          <a:xfrm>
            <a:off x="3115208" y="4208084"/>
            <a:ext cx="311150" cy="1801679"/>
          </a:xfrm>
          <a:prstGeom prst="leftBrace">
            <a:avLst>
              <a:gd name="adj1" fmla="val 72468"/>
              <a:gd name="adj2" fmla="val 50000"/>
            </a:avLst>
          </a:prstGeom>
          <a:noFill/>
          <a:ln w="38100">
            <a:solidFill>
              <a:srgbClr val="CC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3393009" y="3996795"/>
            <a:ext cx="1566491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C0066"/>
                </a:solidFill>
                <a:latin typeface="Times New Roman" pitchFamily="18" charset="0"/>
                <a:ea typeface="长城楷体" pitchFamily="49" charset="-122"/>
              </a:rPr>
              <a:t>饱和区： </a:t>
            </a:r>
          </a:p>
        </p:txBody>
      </p:sp>
      <p:sp>
        <p:nvSpPr>
          <p:cNvPr id="44" name="Text Box 32"/>
          <p:cNvSpPr txBox="1">
            <a:spLocks noChangeArrowheads="1"/>
          </p:cNvSpPr>
          <p:nvPr/>
        </p:nvSpPr>
        <p:spPr bwMode="auto">
          <a:xfrm>
            <a:off x="3387122" y="5636725"/>
            <a:ext cx="1492552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C0066"/>
                </a:solidFill>
                <a:latin typeface="Times New Roman" pitchFamily="18" charset="0"/>
                <a:ea typeface="长城楷体" pitchFamily="49" charset="-122"/>
              </a:rPr>
              <a:t>截止区：</a:t>
            </a:r>
          </a:p>
        </p:txBody>
      </p:sp>
      <p:sp>
        <p:nvSpPr>
          <p:cNvPr id="45" name="Text Box 33"/>
          <p:cNvSpPr txBox="1">
            <a:spLocks noChangeArrowheads="1"/>
          </p:cNvSpPr>
          <p:nvPr/>
        </p:nvSpPr>
        <p:spPr bwMode="auto">
          <a:xfrm>
            <a:off x="6284903" y="3981160"/>
            <a:ext cx="207645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6600"/>
                </a:solidFill>
                <a:latin typeface="Times New Roman" pitchFamily="18" charset="0"/>
                <a:ea typeface="长城楷体" pitchFamily="49" charset="-122"/>
              </a:rPr>
              <a:t>开关接通</a:t>
            </a:r>
          </a:p>
        </p:txBody>
      </p:sp>
      <p:grpSp>
        <p:nvGrpSpPr>
          <p:cNvPr id="46" name="Group 34"/>
          <p:cNvGrpSpPr>
            <a:grpSpLocks/>
          </p:cNvGrpSpPr>
          <p:nvPr/>
        </p:nvGrpSpPr>
        <p:grpSpPr bwMode="auto">
          <a:xfrm>
            <a:off x="6557057" y="4750128"/>
            <a:ext cx="1357848" cy="1977283"/>
            <a:chOff x="4639" y="2679"/>
            <a:chExt cx="1017" cy="1487"/>
          </a:xfrm>
        </p:grpSpPr>
        <p:grpSp>
          <p:nvGrpSpPr>
            <p:cNvPr id="47" name="Group 35"/>
            <p:cNvGrpSpPr>
              <a:grpSpLocks/>
            </p:cNvGrpSpPr>
            <p:nvPr/>
          </p:nvGrpSpPr>
          <p:grpSpPr bwMode="auto">
            <a:xfrm rot="5400000">
              <a:off x="4639" y="3312"/>
              <a:ext cx="1339" cy="243"/>
              <a:chOff x="2040" y="2128"/>
              <a:chExt cx="1692" cy="264"/>
            </a:xfrm>
          </p:grpSpPr>
          <p:sp>
            <p:nvSpPr>
              <p:cNvPr id="62" name="Line 36"/>
              <p:cNvSpPr>
                <a:spLocks noChangeShapeType="1"/>
              </p:cNvSpPr>
              <p:nvPr/>
            </p:nvSpPr>
            <p:spPr bwMode="auto">
              <a:xfrm>
                <a:off x="2136" y="2328"/>
                <a:ext cx="5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3" name="Line 37"/>
              <p:cNvSpPr>
                <a:spLocks noChangeShapeType="1"/>
              </p:cNvSpPr>
              <p:nvPr/>
            </p:nvSpPr>
            <p:spPr bwMode="auto">
              <a:xfrm>
                <a:off x="3136" y="2352"/>
                <a:ext cx="5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38"/>
              <p:cNvSpPr>
                <a:spLocks noChangeShapeType="1"/>
              </p:cNvSpPr>
              <p:nvPr/>
            </p:nvSpPr>
            <p:spPr bwMode="auto">
              <a:xfrm>
                <a:off x="2544" y="2128"/>
                <a:ext cx="516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Oval 39"/>
              <p:cNvSpPr>
                <a:spLocks noChangeArrowheads="1"/>
              </p:cNvSpPr>
              <p:nvPr/>
            </p:nvSpPr>
            <p:spPr bwMode="auto">
              <a:xfrm>
                <a:off x="2616" y="2280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" name="Oval 40"/>
              <p:cNvSpPr>
                <a:spLocks noChangeArrowheads="1"/>
              </p:cNvSpPr>
              <p:nvPr/>
            </p:nvSpPr>
            <p:spPr bwMode="auto">
              <a:xfrm>
                <a:off x="2040" y="2292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Oval 41"/>
              <p:cNvSpPr>
                <a:spLocks noChangeArrowheads="1"/>
              </p:cNvSpPr>
              <p:nvPr/>
            </p:nvSpPr>
            <p:spPr bwMode="auto">
              <a:xfrm>
                <a:off x="3648" y="2308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Oval 42"/>
              <p:cNvSpPr>
                <a:spLocks noChangeArrowheads="1"/>
              </p:cNvSpPr>
              <p:nvPr/>
            </p:nvSpPr>
            <p:spPr bwMode="auto">
              <a:xfrm>
                <a:off x="3060" y="2304"/>
                <a:ext cx="84" cy="8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8" name="Arc 43"/>
            <p:cNvSpPr>
              <a:spLocks/>
            </p:cNvSpPr>
            <p:nvPr/>
          </p:nvSpPr>
          <p:spPr bwMode="auto">
            <a:xfrm rot="-5400000">
              <a:off x="5344" y="3152"/>
              <a:ext cx="93" cy="519"/>
            </a:xfrm>
            <a:custGeom>
              <a:avLst/>
              <a:gdLst>
                <a:gd name="T0" fmla="*/ 0 w 21600"/>
                <a:gd name="T1" fmla="*/ 0 h 38604"/>
                <a:gd name="T2" fmla="*/ 0 w 21600"/>
                <a:gd name="T3" fmla="*/ 0 h 38604"/>
                <a:gd name="T4" fmla="*/ 0 w 21600"/>
                <a:gd name="T5" fmla="*/ 0 h 38604"/>
                <a:gd name="T6" fmla="*/ 0 60000 65536"/>
                <a:gd name="T7" fmla="*/ 0 60000 65536"/>
                <a:gd name="T8" fmla="*/ 0 60000 65536"/>
                <a:gd name="T9" fmla="*/ 0 w 21600"/>
                <a:gd name="T10" fmla="*/ 0 h 38604"/>
                <a:gd name="T11" fmla="*/ 21600 w 21600"/>
                <a:gd name="T12" fmla="*/ 38604 h 386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8604" fill="none" extrusionOk="0">
                  <a:moveTo>
                    <a:pt x="4392" y="0"/>
                  </a:moveTo>
                  <a:cubicBezTo>
                    <a:pt x="14415" y="2082"/>
                    <a:pt x="21600" y="10912"/>
                    <a:pt x="21600" y="21149"/>
                  </a:cubicBezTo>
                  <a:cubicBezTo>
                    <a:pt x="21600" y="28051"/>
                    <a:pt x="18301" y="34538"/>
                    <a:pt x="12723" y="38604"/>
                  </a:cubicBezTo>
                </a:path>
                <a:path w="21600" h="38604" stroke="0" extrusionOk="0">
                  <a:moveTo>
                    <a:pt x="4392" y="0"/>
                  </a:moveTo>
                  <a:cubicBezTo>
                    <a:pt x="14415" y="2082"/>
                    <a:pt x="21600" y="10912"/>
                    <a:pt x="21600" y="21149"/>
                  </a:cubicBezTo>
                  <a:cubicBezTo>
                    <a:pt x="21600" y="28051"/>
                    <a:pt x="18301" y="34538"/>
                    <a:pt x="12723" y="38604"/>
                  </a:cubicBezTo>
                  <a:lnTo>
                    <a:pt x="0" y="21149"/>
                  </a:lnTo>
                  <a:close/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9" name="Group 44"/>
            <p:cNvGrpSpPr>
              <a:grpSpLocks/>
            </p:cNvGrpSpPr>
            <p:nvPr/>
          </p:nvGrpSpPr>
          <p:grpSpPr bwMode="auto">
            <a:xfrm>
              <a:off x="4692" y="3376"/>
              <a:ext cx="365" cy="66"/>
              <a:chOff x="4692" y="3344"/>
              <a:chExt cx="365" cy="66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auto">
              <a:xfrm>
                <a:off x="4780" y="3372"/>
                <a:ext cx="21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Oval 46"/>
              <p:cNvSpPr>
                <a:spLocks noChangeArrowheads="1"/>
              </p:cNvSpPr>
              <p:nvPr/>
            </p:nvSpPr>
            <p:spPr bwMode="auto">
              <a:xfrm>
                <a:off x="4692" y="3344"/>
                <a:ext cx="77" cy="6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Oval 47"/>
              <p:cNvSpPr>
                <a:spLocks noChangeArrowheads="1"/>
              </p:cNvSpPr>
              <p:nvPr/>
            </p:nvSpPr>
            <p:spPr bwMode="auto">
              <a:xfrm>
                <a:off x="4980" y="3344"/>
                <a:ext cx="77" cy="6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5276" y="2679"/>
              <a:ext cx="38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长城楷体" pitchFamily="49" charset="-122"/>
                </a:rPr>
                <a:t>C</a:t>
              </a:r>
            </a:p>
          </p:txBody>
        </p:sp>
        <p:sp>
          <p:nvSpPr>
            <p:cNvPr id="51" name="Text Box 49"/>
            <p:cNvSpPr txBox="1">
              <a:spLocks noChangeArrowheads="1"/>
            </p:cNvSpPr>
            <p:nvPr/>
          </p:nvSpPr>
          <p:spPr bwMode="auto">
            <a:xfrm>
              <a:off x="5265" y="3839"/>
              <a:ext cx="27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长城楷体" pitchFamily="49" charset="-122"/>
                </a:rPr>
                <a:t>E</a:t>
              </a:r>
            </a:p>
          </p:txBody>
        </p:sp>
        <p:sp>
          <p:nvSpPr>
            <p:cNvPr id="52" name="Text Box 50"/>
            <p:cNvSpPr txBox="1">
              <a:spLocks noChangeArrowheads="1"/>
            </p:cNvSpPr>
            <p:nvPr/>
          </p:nvSpPr>
          <p:spPr bwMode="auto">
            <a:xfrm>
              <a:off x="4639" y="3379"/>
              <a:ext cx="44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长城楷体" pitchFamily="49" charset="-122"/>
                </a:rPr>
                <a:t>B</a:t>
              </a:r>
            </a:p>
          </p:txBody>
        </p:sp>
      </p:grpSp>
      <p:sp>
        <p:nvSpPr>
          <p:cNvPr id="69" name="Text Box 51"/>
          <p:cNvSpPr txBox="1">
            <a:spLocks noChangeArrowheads="1"/>
          </p:cNvSpPr>
          <p:nvPr/>
        </p:nvSpPr>
        <p:spPr bwMode="auto">
          <a:xfrm>
            <a:off x="4929074" y="5662311"/>
            <a:ext cx="2019300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6600"/>
                </a:solidFill>
                <a:latin typeface="Times New Roman" pitchFamily="18" charset="0"/>
                <a:ea typeface="长城楷体" pitchFamily="49" charset="-122"/>
              </a:rPr>
              <a:t>开关断开</a:t>
            </a:r>
          </a:p>
        </p:txBody>
      </p:sp>
      <p:sp>
        <p:nvSpPr>
          <p:cNvPr id="70" name="Text Box 52"/>
          <p:cNvSpPr txBox="1">
            <a:spLocks noChangeArrowheads="1"/>
          </p:cNvSpPr>
          <p:nvPr/>
        </p:nvSpPr>
        <p:spPr bwMode="auto">
          <a:xfrm>
            <a:off x="3362758" y="1121566"/>
            <a:ext cx="2051253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CC0066"/>
                </a:solidFill>
                <a:latin typeface="Times New Roman" pitchFamily="18" charset="0"/>
                <a:ea typeface="长城楷体" pitchFamily="49" charset="-122"/>
              </a:rPr>
              <a:t> </a:t>
            </a:r>
            <a:r>
              <a:rPr kumimoji="1" lang="zh-CN" altLang="en-US" sz="2800" b="1" dirty="0">
                <a:solidFill>
                  <a:srgbClr val="CC0066"/>
                </a:solidFill>
                <a:latin typeface="Times New Roman" pitchFamily="18" charset="0"/>
                <a:ea typeface="长城楷体" pitchFamily="49" charset="-122"/>
              </a:rPr>
              <a:t>正向导通：     </a:t>
            </a:r>
          </a:p>
        </p:txBody>
      </p:sp>
      <p:grpSp>
        <p:nvGrpSpPr>
          <p:cNvPr id="71" name="Group 53"/>
          <p:cNvGrpSpPr>
            <a:grpSpLocks/>
          </p:cNvGrpSpPr>
          <p:nvPr/>
        </p:nvGrpSpPr>
        <p:grpSpPr bwMode="auto">
          <a:xfrm>
            <a:off x="4800912" y="3348827"/>
            <a:ext cx="1640576" cy="1753097"/>
            <a:chOff x="3295" y="1780"/>
            <a:chExt cx="1409" cy="1620"/>
          </a:xfrm>
        </p:grpSpPr>
        <p:grpSp>
          <p:nvGrpSpPr>
            <p:cNvPr id="72" name="Group 54"/>
            <p:cNvGrpSpPr>
              <a:grpSpLocks/>
            </p:cNvGrpSpPr>
            <p:nvPr/>
          </p:nvGrpSpPr>
          <p:grpSpPr bwMode="auto">
            <a:xfrm rot="5400000">
              <a:off x="3558" y="2446"/>
              <a:ext cx="1483" cy="357"/>
              <a:chOff x="3928" y="45"/>
              <a:chExt cx="1692" cy="459"/>
            </a:xfrm>
          </p:grpSpPr>
          <p:grpSp>
            <p:nvGrpSpPr>
              <p:cNvPr id="80" name="Group 55"/>
              <p:cNvGrpSpPr>
                <a:grpSpLocks/>
              </p:cNvGrpSpPr>
              <p:nvPr/>
            </p:nvGrpSpPr>
            <p:grpSpPr bwMode="auto">
              <a:xfrm>
                <a:off x="3928" y="184"/>
                <a:ext cx="1692" cy="264"/>
                <a:chOff x="2040" y="2128"/>
                <a:chExt cx="1692" cy="264"/>
              </a:xfrm>
            </p:grpSpPr>
            <p:sp>
              <p:nvSpPr>
                <p:cNvPr id="82" name="Line 56"/>
                <p:cNvSpPr>
                  <a:spLocks noChangeShapeType="1"/>
                </p:cNvSpPr>
                <p:nvPr/>
              </p:nvSpPr>
              <p:spPr bwMode="auto">
                <a:xfrm>
                  <a:off x="2136" y="2328"/>
                  <a:ext cx="50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Line 57"/>
                <p:cNvSpPr>
                  <a:spLocks noChangeShapeType="1"/>
                </p:cNvSpPr>
                <p:nvPr/>
              </p:nvSpPr>
              <p:spPr bwMode="auto">
                <a:xfrm>
                  <a:off x="3136" y="2352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Line 58"/>
                <p:cNvSpPr>
                  <a:spLocks noChangeShapeType="1"/>
                </p:cNvSpPr>
                <p:nvPr/>
              </p:nvSpPr>
              <p:spPr bwMode="auto">
                <a:xfrm>
                  <a:off x="2544" y="2128"/>
                  <a:ext cx="516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Oval 59"/>
                <p:cNvSpPr>
                  <a:spLocks noChangeArrowheads="1"/>
                </p:cNvSpPr>
                <p:nvPr/>
              </p:nvSpPr>
              <p:spPr bwMode="auto">
                <a:xfrm>
                  <a:off x="2616" y="2280"/>
                  <a:ext cx="84" cy="8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6" name="Oval 60"/>
                <p:cNvSpPr>
                  <a:spLocks noChangeArrowheads="1"/>
                </p:cNvSpPr>
                <p:nvPr/>
              </p:nvSpPr>
              <p:spPr bwMode="auto">
                <a:xfrm>
                  <a:off x="2040" y="2292"/>
                  <a:ext cx="84" cy="8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7" name="Oval 61"/>
                <p:cNvSpPr>
                  <a:spLocks noChangeArrowheads="1"/>
                </p:cNvSpPr>
                <p:nvPr/>
              </p:nvSpPr>
              <p:spPr bwMode="auto">
                <a:xfrm>
                  <a:off x="3648" y="2308"/>
                  <a:ext cx="84" cy="8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8" name="Oval 62"/>
                <p:cNvSpPr>
                  <a:spLocks noChangeArrowheads="1"/>
                </p:cNvSpPr>
                <p:nvPr/>
              </p:nvSpPr>
              <p:spPr bwMode="auto">
                <a:xfrm>
                  <a:off x="3060" y="2304"/>
                  <a:ext cx="84" cy="84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1" name="Arc 63"/>
              <p:cNvSpPr>
                <a:spLocks/>
              </p:cNvSpPr>
              <p:nvPr/>
            </p:nvSpPr>
            <p:spPr bwMode="auto">
              <a:xfrm flipH="1">
                <a:off x="4696" y="45"/>
                <a:ext cx="248" cy="459"/>
              </a:xfrm>
              <a:custGeom>
                <a:avLst/>
                <a:gdLst>
                  <a:gd name="T0" fmla="*/ 0 w 21600"/>
                  <a:gd name="T1" fmla="*/ 0 h 19657"/>
                  <a:gd name="T2" fmla="*/ 0 w 21600"/>
                  <a:gd name="T3" fmla="*/ 0 h 19657"/>
                  <a:gd name="T4" fmla="*/ 0 w 21600"/>
                  <a:gd name="T5" fmla="*/ 0 h 1965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19657"/>
                  <a:gd name="T11" fmla="*/ 21600 w 21600"/>
                  <a:gd name="T12" fmla="*/ 19657 h 196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19657" fill="none" extrusionOk="0">
                    <a:moveTo>
                      <a:pt x="8953" y="0"/>
                    </a:moveTo>
                    <a:cubicBezTo>
                      <a:pt x="16656" y="3508"/>
                      <a:pt x="21600" y="11192"/>
                      <a:pt x="21600" y="19657"/>
                    </a:cubicBezTo>
                  </a:path>
                  <a:path w="21600" h="19657" stroke="0" extrusionOk="0">
                    <a:moveTo>
                      <a:pt x="8953" y="0"/>
                    </a:moveTo>
                    <a:cubicBezTo>
                      <a:pt x="16656" y="3508"/>
                      <a:pt x="21600" y="11192"/>
                      <a:pt x="21600" y="19657"/>
                    </a:cubicBezTo>
                    <a:lnTo>
                      <a:pt x="0" y="19657"/>
                    </a:lnTo>
                    <a:close/>
                  </a:path>
                </a:pathLst>
              </a:custGeom>
              <a:noFill/>
              <a:ln w="38100">
                <a:solidFill>
                  <a:srgbClr val="99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3" name="Text Box 64"/>
            <p:cNvSpPr txBox="1">
              <a:spLocks noChangeArrowheads="1"/>
            </p:cNvSpPr>
            <p:nvPr/>
          </p:nvSpPr>
          <p:spPr bwMode="auto">
            <a:xfrm>
              <a:off x="4220" y="1780"/>
              <a:ext cx="484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长城楷体" pitchFamily="49" charset="-122"/>
                </a:rPr>
                <a:t>C</a:t>
              </a:r>
            </a:p>
          </p:txBody>
        </p:sp>
        <p:sp>
          <p:nvSpPr>
            <p:cNvPr id="74" name="Text Box 65"/>
            <p:cNvSpPr txBox="1">
              <a:spLocks noChangeArrowheads="1"/>
            </p:cNvSpPr>
            <p:nvPr/>
          </p:nvSpPr>
          <p:spPr bwMode="auto">
            <a:xfrm>
              <a:off x="4217" y="3073"/>
              <a:ext cx="275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  <a:ea typeface="长城楷体" pitchFamily="49" charset="-122"/>
                </a:rPr>
                <a:t>E</a:t>
              </a:r>
            </a:p>
          </p:txBody>
        </p:sp>
        <p:sp>
          <p:nvSpPr>
            <p:cNvPr id="75" name="Text Box 66"/>
            <p:cNvSpPr txBox="1">
              <a:spLocks noChangeArrowheads="1"/>
            </p:cNvSpPr>
            <p:nvPr/>
          </p:nvSpPr>
          <p:spPr bwMode="auto">
            <a:xfrm>
              <a:off x="3295" y="2361"/>
              <a:ext cx="440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  <a:ea typeface="长城楷体" pitchFamily="49" charset="-122"/>
                </a:rPr>
                <a:t>B</a:t>
              </a:r>
            </a:p>
          </p:txBody>
        </p:sp>
        <p:grpSp>
          <p:nvGrpSpPr>
            <p:cNvPr id="76" name="Group 67"/>
            <p:cNvGrpSpPr>
              <a:grpSpLocks/>
            </p:cNvGrpSpPr>
            <p:nvPr/>
          </p:nvGrpSpPr>
          <p:grpSpPr bwMode="auto">
            <a:xfrm>
              <a:off x="3644" y="2560"/>
              <a:ext cx="365" cy="66"/>
              <a:chOff x="4692" y="3344"/>
              <a:chExt cx="365" cy="66"/>
            </a:xfrm>
          </p:grpSpPr>
          <p:sp>
            <p:nvSpPr>
              <p:cNvPr id="77" name="Line 68"/>
              <p:cNvSpPr>
                <a:spLocks noChangeShapeType="1"/>
              </p:cNvSpPr>
              <p:nvPr/>
            </p:nvSpPr>
            <p:spPr bwMode="auto">
              <a:xfrm>
                <a:off x="4780" y="3372"/>
                <a:ext cx="211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Oval 69"/>
              <p:cNvSpPr>
                <a:spLocks noChangeArrowheads="1"/>
              </p:cNvSpPr>
              <p:nvPr/>
            </p:nvSpPr>
            <p:spPr bwMode="auto">
              <a:xfrm>
                <a:off x="4692" y="3344"/>
                <a:ext cx="77" cy="6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Oval 70"/>
              <p:cNvSpPr>
                <a:spLocks noChangeArrowheads="1"/>
              </p:cNvSpPr>
              <p:nvPr/>
            </p:nvSpPr>
            <p:spPr bwMode="auto">
              <a:xfrm>
                <a:off x="4980" y="3344"/>
                <a:ext cx="77" cy="6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153431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  <p:bldP spid="13" grpId="0" animBg="1"/>
      <p:bldP spid="14" grpId="0" animBg="1"/>
      <p:bldP spid="38" grpId="0" build="p" autoUpdateAnimBg="0"/>
      <p:bldP spid="39" grpId="0" autoUpdateAnimBg="0"/>
      <p:bldP spid="40" grpId="0" autoUpdateAnimBg="0"/>
      <p:bldP spid="41" grpId="0" autoUpdateAnimBg="0"/>
      <p:bldP spid="42" grpId="0" animBg="1"/>
      <p:bldP spid="43" grpId="0" autoUpdateAnimBg="0"/>
      <p:bldP spid="44" grpId="0" autoUpdateAnimBg="0"/>
      <p:bldP spid="45" grpId="0" autoUpdateAnimBg="0"/>
      <p:bldP spid="69" grpId="0" autoUpdateAnimBg="0"/>
      <p:bldP spid="7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2.4.1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109737" y="651157"/>
            <a:ext cx="441512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二极管的开关特性</a:t>
            </a:r>
            <a:endParaRPr kumimoji="1" lang="zh-CN" altLang="en-US" sz="28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1" name="Text Box 34"/>
          <p:cNvSpPr txBox="1">
            <a:spLocks noChangeArrowheads="1"/>
          </p:cNvSpPr>
          <p:nvPr/>
        </p:nvSpPr>
        <p:spPr bwMode="auto">
          <a:xfrm>
            <a:off x="395140" y="2509101"/>
            <a:ext cx="3719660" cy="1196975"/>
          </a:xfrm>
          <a:prstGeom prst="rect">
            <a:avLst/>
          </a:prstGeom>
          <a:noFill/>
          <a:ln w="9525">
            <a:solidFill>
              <a:srgbClr val="99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外加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正向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电压时，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导通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，相当于一个</a:t>
            </a:r>
            <a:r>
              <a:rPr kumimoji="1" lang="zh-CN" altLang="en-US" sz="24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闭合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的开关。</a:t>
            </a:r>
          </a:p>
        </p:txBody>
      </p:sp>
      <p:grpSp>
        <p:nvGrpSpPr>
          <p:cNvPr id="122" name="Group 35"/>
          <p:cNvGrpSpPr>
            <a:grpSpLocks/>
          </p:cNvGrpSpPr>
          <p:nvPr/>
        </p:nvGrpSpPr>
        <p:grpSpPr bwMode="auto">
          <a:xfrm>
            <a:off x="4191000" y="2362200"/>
            <a:ext cx="2286000" cy="1447800"/>
            <a:chOff x="2640" y="912"/>
            <a:chExt cx="1440" cy="912"/>
          </a:xfrm>
        </p:grpSpPr>
        <p:grpSp>
          <p:nvGrpSpPr>
            <p:cNvPr id="123" name="Group 36"/>
            <p:cNvGrpSpPr>
              <a:grpSpLocks/>
            </p:cNvGrpSpPr>
            <p:nvPr/>
          </p:nvGrpSpPr>
          <p:grpSpPr bwMode="auto">
            <a:xfrm>
              <a:off x="2928" y="912"/>
              <a:ext cx="720" cy="912"/>
              <a:chOff x="4176" y="576"/>
              <a:chExt cx="720" cy="912"/>
            </a:xfrm>
          </p:grpSpPr>
          <p:sp>
            <p:nvSpPr>
              <p:cNvPr id="136" name="Rectangle 37"/>
              <p:cNvSpPr>
                <a:spLocks noChangeArrowheads="1"/>
              </p:cNvSpPr>
              <p:nvPr/>
            </p:nvSpPr>
            <p:spPr bwMode="auto">
              <a:xfrm>
                <a:off x="4224" y="1104"/>
                <a:ext cx="96" cy="192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137" name="Group 38"/>
              <p:cNvGrpSpPr>
                <a:grpSpLocks/>
              </p:cNvGrpSpPr>
              <p:nvPr/>
            </p:nvGrpSpPr>
            <p:grpSpPr bwMode="auto">
              <a:xfrm flipV="1">
                <a:off x="4704" y="912"/>
                <a:ext cx="192" cy="144"/>
                <a:chOff x="4704" y="1008"/>
                <a:chExt cx="144" cy="144"/>
              </a:xfrm>
            </p:grpSpPr>
            <p:sp>
              <p:nvSpPr>
                <p:cNvPr id="146" name="AutoShape 39"/>
                <p:cNvSpPr>
                  <a:spLocks noChangeArrowheads="1"/>
                </p:cNvSpPr>
                <p:nvPr/>
              </p:nvSpPr>
              <p:spPr bwMode="auto">
                <a:xfrm>
                  <a:off x="4704" y="1008"/>
                  <a:ext cx="144" cy="144"/>
                </a:xfrm>
                <a:prstGeom prst="triangle">
                  <a:avLst>
                    <a:gd name="adj" fmla="val 50000"/>
                  </a:avLst>
                </a:prstGeom>
                <a:noFill/>
                <a:ln w="381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7" name="Line 40"/>
                <p:cNvSpPr>
                  <a:spLocks noChangeShapeType="1"/>
                </p:cNvSpPr>
                <p:nvPr/>
              </p:nvSpPr>
              <p:spPr bwMode="auto">
                <a:xfrm>
                  <a:off x="4704" y="1008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8" name="Line 41"/>
              <p:cNvSpPr>
                <a:spLocks noChangeShapeType="1"/>
              </p:cNvSpPr>
              <p:nvPr/>
            </p:nvSpPr>
            <p:spPr bwMode="auto">
              <a:xfrm>
                <a:off x="4176" y="768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9" name="Line 42"/>
              <p:cNvSpPr>
                <a:spLocks noChangeShapeType="1"/>
              </p:cNvSpPr>
              <p:nvPr/>
            </p:nvSpPr>
            <p:spPr bwMode="auto">
              <a:xfrm>
                <a:off x="4224" y="816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0" name="Line 43"/>
              <p:cNvSpPr>
                <a:spLocks noChangeShapeType="1"/>
              </p:cNvSpPr>
              <p:nvPr/>
            </p:nvSpPr>
            <p:spPr bwMode="auto">
              <a:xfrm>
                <a:off x="4272" y="57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1" name="Line 44"/>
              <p:cNvSpPr>
                <a:spLocks noChangeShapeType="1"/>
              </p:cNvSpPr>
              <p:nvPr/>
            </p:nvSpPr>
            <p:spPr bwMode="auto">
              <a:xfrm>
                <a:off x="4272" y="816"/>
                <a:ext cx="0" cy="288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2" name="Line 45"/>
              <p:cNvSpPr>
                <a:spLocks noChangeShapeType="1"/>
              </p:cNvSpPr>
              <p:nvPr/>
            </p:nvSpPr>
            <p:spPr bwMode="auto">
              <a:xfrm>
                <a:off x="4272" y="576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" name="Line 46"/>
              <p:cNvSpPr>
                <a:spLocks noChangeShapeType="1"/>
              </p:cNvSpPr>
              <p:nvPr/>
            </p:nvSpPr>
            <p:spPr bwMode="auto">
              <a:xfrm>
                <a:off x="4800" y="576"/>
                <a:ext cx="0" cy="91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" name="Line 47"/>
              <p:cNvSpPr>
                <a:spLocks noChangeShapeType="1"/>
              </p:cNvSpPr>
              <p:nvPr/>
            </p:nvSpPr>
            <p:spPr bwMode="auto">
              <a:xfrm>
                <a:off x="4272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" name="Line 48"/>
              <p:cNvSpPr>
                <a:spLocks noChangeShapeType="1"/>
              </p:cNvSpPr>
              <p:nvPr/>
            </p:nvSpPr>
            <p:spPr bwMode="auto">
              <a:xfrm>
                <a:off x="4272" y="1488"/>
                <a:ext cx="52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24" name="Group 49"/>
            <p:cNvGrpSpPr>
              <a:grpSpLocks/>
            </p:cNvGrpSpPr>
            <p:nvPr/>
          </p:nvGrpSpPr>
          <p:grpSpPr bwMode="auto">
            <a:xfrm>
              <a:off x="2640" y="960"/>
              <a:ext cx="336" cy="288"/>
              <a:chOff x="3888" y="624"/>
              <a:chExt cx="336" cy="288"/>
            </a:xfrm>
          </p:grpSpPr>
          <p:grpSp>
            <p:nvGrpSpPr>
              <p:cNvPr id="131" name="Group 50"/>
              <p:cNvGrpSpPr>
                <a:grpSpLocks/>
              </p:cNvGrpSpPr>
              <p:nvPr/>
            </p:nvGrpSpPr>
            <p:grpSpPr bwMode="auto">
              <a:xfrm>
                <a:off x="4128" y="624"/>
                <a:ext cx="96" cy="96"/>
                <a:chOff x="4128" y="672"/>
                <a:chExt cx="96" cy="96"/>
              </a:xfrm>
            </p:grpSpPr>
            <p:sp>
              <p:nvSpPr>
                <p:cNvPr id="134" name="Line 51"/>
                <p:cNvSpPr>
                  <a:spLocks noChangeShapeType="1"/>
                </p:cNvSpPr>
                <p:nvPr/>
              </p:nvSpPr>
              <p:spPr bwMode="auto">
                <a:xfrm>
                  <a:off x="4128" y="72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5" name="Line 52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4128" y="72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32" name="Line 53"/>
              <p:cNvSpPr>
                <a:spLocks noChangeShapeType="1"/>
              </p:cNvSpPr>
              <p:nvPr/>
            </p:nvSpPr>
            <p:spPr bwMode="auto">
              <a:xfrm>
                <a:off x="4128" y="86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" name="Text Box 54"/>
              <p:cNvSpPr txBox="1">
                <a:spLocks noChangeArrowheads="1"/>
              </p:cNvSpPr>
              <p:nvPr/>
            </p:nvSpPr>
            <p:spPr bwMode="auto">
              <a:xfrm>
                <a:off x="3888" y="62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sp>
          <p:nvSpPr>
            <p:cNvPr id="125" name="Text Box 55"/>
            <p:cNvSpPr txBox="1">
              <a:spLocks noChangeArrowheads="1"/>
            </p:cNvSpPr>
            <p:nvPr/>
          </p:nvSpPr>
          <p:spPr bwMode="auto">
            <a:xfrm>
              <a:off x="3648" y="1152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grpSp>
          <p:nvGrpSpPr>
            <p:cNvPr id="126" name="Group 56"/>
            <p:cNvGrpSpPr>
              <a:grpSpLocks/>
            </p:cNvGrpSpPr>
            <p:nvPr/>
          </p:nvGrpSpPr>
          <p:grpSpPr bwMode="auto">
            <a:xfrm>
              <a:off x="3552" y="912"/>
              <a:ext cx="288" cy="288"/>
              <a:chOff x="4800" y="528"/>
              <a:chExt cx="288" cy="247"/>
            </a:xfrm>
          </p:grpSpPr>
          <p:sp>
            <p:nvSpPr>
              <p:cNvPr id="129" name="Line 57"/>
              <p:cNvSpPr>
                <a:spLocks noChangeShapeType="1"/>
              </p:cNvSpPr>
              <p:nvPr/>
            </p:nvSpPr>
            <p:spPr bwMode="auto">
              <a:xfrm>
                <a:off x="4800" y="57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0" name="Text Box 58"/>
              <p:cNvSpPr txBox="1">
                <a:spLocks noChangeArrowheads="1"/>
              </p:cNvSpPr>
              <p:nvPr/>
            </p:nvSpPr>
            <p:spPr bwMode="auto">
              <a:xfrm>
                <a:off x="4848" y="528"/>
                <a:ext cx="24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</p:grpSp>
        <p:sp>
          <p:nvSpPr>
            <p:cNvPr id="127" name="Line 59"/>
            <p:cNvSpPr>
              <a:spLocks noChangeShapeType="1"/>
            </p:cNvSpPr>
            <p:nvPr/>
          </p:nvSpPr>
          <p:spPr bwMode="auto">
            <a:xfrm>
              <a:off x="3408" y="1104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28" name="Text Box 60"/>
            <p:cNvSpPr txBox="1">
              <a:spLocks noChangeArrowheads="1"/>
            </p:cNvSpPr>
            <p:nvPr/>
          </p:nvSpPr>
          <p:spPr bwMode="auto">
            <a:xfrm>
              <a:off x="3072" y="1248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48" name="Group 61"/>
          <p:cNvGrpSpPr>
            <a:grpSpLocks/>
          </p:cNvGrpSpPr>
          <p:nvPr/>
        </p:nvGrpSpPr>
        <p:grpSpPr bwMode="auto">
          <a:xfrm>
            <a:off x="6934200" y="2362200"/>
            <a:ext cx="1905000" cy="1447800"/>
            <a:chOff x="3984" y="624"/>
            <a:chExt cx="1200" cy="912"/>
          </a:xfrm>
        </p:grpSpPr>
        <p:sp>
          <p:nvSpPr>
            <p:cNvPr id="149" name="Rectangle 62"/>
            <p:cNvSpPr>
              <a:spLocks noChangeArrowheads="1"/>
            </p:cNvSpPr>
            <p:nvPr/>
          </p:nvSpPr>
          <p:spPr bwMode="auto">
            <a:xfrm>
              <a:off x="4320" y="1152"/>
              <a:ext cx="96" cy="19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0" name="Line 63"/>
            <p:cNvSpPr>
              <a:spLocks noChangeShapeType="1"/>
            </p:cNvSpPr>
            <p:nvPr/>
          </p:nvSpPr>
          <p:spPr bwMode="auto">
            <a:xfrm>
              <a:off x="4272" y="816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51" name="Line 64"/>
            <p:cNvSpPr>
              <a:spLocks noChangeShapeType="1"/>
            </p:cNvSpPr>
            <p:nvPr/>
          </p:nvSpPr>
          <p:spPr bwMode="auto">
            <a:xfrm>
              <a:off x="4320" y="864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52" name="Line 65"/>
            <p:cNvSpPr>
              <a:spLocks noChangeShapeType="1"/>
            </p:cNvSpPr>
            <p:nvPr/>
          </p:nvSpPr>
          <p:spPr bwMode="auto">
            <a:xfrm>
              <a:off x="4368" y="624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53" name="Line 66"/>
            <p:cNvSpPr>
              <a:spLocks noChangeShapeType="1"/>
            </p:cNvSpPr>
            <p:nvPr/>
          </p:nvSpPr>
          <p:spPr bwMode="auto">
            <a:xfrm>
              <a:off x="4368" y="864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54" name="Line 67"/>
            <p:cNvSpPr>
              <a:spLocks noChangeShapeType="1"/>
            </p:cNvSpPr>
            <p:nvPr/>
          </p:nvSpPr>
          <p:spPr bwMode="auto">
            <a:xfrm>
              <a:off x="4368" y="624"/>
              <a:ext cx="5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55" name="Line 68"/>
            <p:cNvSpPr>
              <a:spLocks noChangeShapeType="1"/>
            </p:cNvSpPr>
            <p:nvPr/>
          </p:nvSpPr>
          <p:spPr bwMode="auto">
            <a:xfrm>
              <a:off x="4896" y="624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56" name="Line 69"/>
            <p:cNvSpPr>
              <a:spLocks noChangeShapeType="1"/>
            </p:cNvSpPr>
            <p:nvPr/>
          </p:nvSpPr>
          <p:spPr bwMode="auto">
            <a:xfrm>
              <a:off x="4368" y="1344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57" name="Line 70"/>
            <p:cNvSpPr>
              <a:spLocks noChangeShapeType="1"/>
            </p:cNvSpPr>
            <p:nvPr/>
          </p:nvSpPr>
          <p:spPr bwMode="auto">
            <a:xfrm>
              <a:off x="4368" y="1536"/>
              <a:ext cx="5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158" name="Group 71"/>
            <p:cNvGrpSpPr>
              <a:grpSpLocks/>
            </p:cNvGrpSpPr>
            <p:nvPr/>
          </p:nvGrpSpPr>
          <p:grpSpPr bwMode="auto">
            <a:xfrm>
              <a:off x="3984" y="672"/>
              <a:ext cx="336" cy="288"/>
              <a:chOff x="3888" y="624"/>
              <a:chExt cx="336" cy="288"/>
            </a:xfrm>
          </p:grpSpPr>
          <p:grpSp>
            <p:nvGrpSpPr>
              <p:cNvPr id="167" name="Group 72"/>
              <p:cNvGrpSpPr>
                <a:grpSpLocks/>
              </p:cNvGrpSpPr>
              <p:nvPr/>
            </p:nvGrpSpPr>
            <p:grpSpPr bwMode="auto">
              <a:xfrm>
                <a:off x="4128" y="624"/>
                <a:ext cx="96" cy="96"/>
                <a:chOff x="4128" y="672"/>
                <a:chExt cx="96" cy="96"/>
              </a:xfrm>
            </p:grpSpPr>
            <p:sp>
              <p:nvSpPr>
                <p:cNvPr id="170" name="Line 73"/>
                <p:cNvSpPr>
                  <a:spLocks noChangeShapeType="1"/>
                </p:cNvSpPr>
                <p:nvPr/>
              </p:nvSpPr>
              <p:spPr bwMode="auto">
                <a:xfrm>
                  <a:off x="4128" y="72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1" name="Line 74"/>
                <p:cNvSpPr>
                  <a:spLocks noChangeShapeType="1"/>
                </p:cNvSpPr>
                <p:nvPr/>
              </p:nvSpPr>
              <p:spPr bwMode="auto">
                <a:xfrm rot="5400000" flipH="1">
                  <a:off x="4128" y="72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68" name="Line 75"/>
              <p:cNvSpPr>
                <a:spLocks noChangeShapeType="1"/>
              </p:cNvSpPr>
              <p:nvPr/>
            </p:nvSpPr>
            <p:spPr bwMode="auto">
              <a:xfrm>
                <a:off x="4128" y="864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9" name="Text Box 76"/>
              <p:cNvSpPr txBox="1">
                <a:spLocks noChangeArrowheads="1"/>
              </p:cNvSpPr>
              <p:nvPr/>
            </p:nvSpPr>
            <p:spPr bwMode="auto">
              <a:xfrm>
                <a:off x="3888" y="624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</p:grpSp>
        <p:grpSp>
          <p:nvGrpSpPr>
            <p:cNvPr id="159" name="Group 77"/>
            <p:cNvGrpSpPr>
              <a:grpSpLocks/>
            </p:cNvGrpSpPr>
            <p:nvPr/>
          </p:nvGrpSpPr>
          <p:grpSpPr bwMode="auto">
            <a:xfrm>
              <a:off x="4896" y="624"/>
              <a:ext cx="288" cy="288"/>
              <a:chOff x="4800" y="528"/>
              <a:chExt cx="288" cy="247"/>
            </a:xfrm>
          </p:grpSpPr>
          <p:sp>
            <p:nvSpPr>
              <p:cNvPr id="165" name="Line 78"/>
              <p:cNvSpPr>
                <a:spLocks noChangeShapeType="1"/>
              </p:cNvSpPr>
              <p:nvPr/>
            </p:nvSpPr>
            <p:spPr bwMode="auto">
              <a:xfrm>
                <a:off x="4800" y="57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6" name="Text Box 79"/>
              <p:cNvSpPr txBox="1">
                <a:spLocks noChangeArrowheads="1"/>
              </p:cNvSpPr>
              <p:nvPr/>
            </p:nvSpPr>
            <p:spPr bwMode="auto">
              <a:xfrm>
                <a:off x="4848" y="528"/>
                <a:ext cx="240" cy="2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</p:grpSp>
        <p:sp>
          <p:nvSpPr>
            <p:cNvPr id="160" name="Line 80"/>
            <p:cNvSpPr>
              <a:spLocks noChangeShapeType="1"/>
            </p:cNvSpPr>
            <p:nvPr/>
          </p:nvSpPr>
          <p:spPr bwMode="auto">
            <a:xfrm>
              <a:off x="4752" y="816"/>
              <a:ext cx="0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1" name="Text Box 81"/>
            <p:cNvSpPr txBox="1">
              <a:spLocks noChangeArrowheads="1"/>
            </p:cNvSpPr>
            <p:nvPr/>
          </p:nvSpPr>
          <p:spPr bwMode="auto">
            <a:xfrm>
              <a:off x="4512" y="960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162" name="Line 82"/>
            <p:cNvSpPr>
              <a:spLocks noChangeShapeType="1"/>
            </p:cNvSpPr>
            <p:nvPr/>
          </p:nvSpPr>
          <p:spPr bwMode="auto">
            <a:xfrm rot="-364319">
              <a:off x="4847" y="1007"/>
              <a:ext cx="43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3" name="Line 83"/>
            <p:cNvSpPr>
              <a:spLocks noChangeShapeType="1"/>
            </p:cNvSpPr>
            <p:nvPr/>
          </p:nvSpPr>
          <p:spPr bwMode="auto">
            <a:xfrm flipV="1">
              <a:off x="4896" y="1200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64" name="Oval 84"/>
            <p:cNvSpPr>
              <a:spLocks noChangeArrowheads="1"/>
            </p:cNvSpPr>
            <p:nvPr/>
          </p:nvSpPr>
          <p:spPr bwMode="auto">
            <a:xfrm>
              <a:off x="4848" y="1008"/>
              <a:ext cx="48" cy="4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2" name="Text Box 85"/>
          <p:cNvSpPr txBox="1">
            <a:spLocks noChangeArrowheads="1"/>
          </p:cNvSpPr>
          <p:nvPr/>
        </p:nvSpPr>
        <p:spPr bwMode="auto">
          <a:xfrm>
            <a:off x="394747" y="4735512"/>
            <a:ext cx="3720053" cy="1196975"/>
          </a:xfrm>
          <a:prstGeom prst="rect">
            <a:avLst/>
          </a:prstGeom>
          <a:noFill/>
          <a:ln w="9525">
            <a:solidFill>
              <a:srgbClr val="99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外加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反向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电压时，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截止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kumimoji="1" lang="zh-CN" altLang="en-US" sz="2400" baseline="-250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≈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，相当于一个</a:t>
            </a:r>
            <a:r>
              <a:rPr kumimoji="1" lang="zh-CN" altLang="en-US" sz="2400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断开</a:t>
            </a:r>
            <a:r>
              <a:rPr kumimoji="1" lang="zh-CN" altLang="en-US" sz="2400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的开关。</a:t>
            </a:r>
          </a:p>
        </p:txBody>
      </p:sp>
      <p:grpSp>
        <p:nvGrpSpPr>
          <p:cNvPr id="173" name="Group 86"/>
          <p:cNvGrpSpPr>
            <a:grpSpLocks/>
          </p:cNvGrpSpPr>
          <p:nvPr/>
        </p:nvGrpSpPr>
        <p:grpSpPr bwMode="auto">
          <a:xfrm>
            <a:off x="4267200" y="4572000"/>
            <a:ext cx="2362200" cy="1447800"/>
            <a:chOff x="2688" y="2544"/>
            <a:chExt cx="1488" cy="912"/>
          </a:xfrm>
        </p:grpSpPr>
        <p:sp>
          <p:nvSpPr>
            <p:cNvPr id="174" name="Rectangle 87"/>
            <p:cNvSpPr>
              <a:spLocks noChangeArrowheads="1"/>
            </p:cNvSpPr>
            <p:nvPr/>
          </p:nvSpPr>
          <p:spPr bwMode="auto">
            <a:xfrm>
              <a:off x="3024" y="3072"/>
              <a:ext cx="96" cy="19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75" name="Group 88"/>
            <p:cNvGrpSpPr>
              <a:grpSpLocks/>
            </p:cNvGrpSpPr>
            <p:nvPr/>
          </p:nvGrpSpPr>
          <p:grpSpPr bwMode="auto">
            <a:xfrm flipV="1">
              <a:off x="3504" y="2880"/>
              <a:ext cx="192" cy="144"/>
              <a:chOff x="4704" y="1008"/>
              <a:chExt cx="144" cy="144"/>
            </a:xfrm>
          </p:grpSpPr>
          <p:sp>
            <p:nvSpPr>
              <p:cNvPr id="195" name="AutoShape 89"/>
              <p:cNvSpPr>
                <a:spLocks noChangeArrowheads="1"/>
              </p:cNvSpPr>
              <p:nvPr/>
            </p:nvSpPr>
            <p:spPr bwMode="auto">
              <a:xfrm>
                <a:off x="4704" y="1008"/>
                <a:ext cx="144" cy="14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6" name="Line 90"/>
              <p:cNvSpPr>
                <a:spLocks noChangeShapeType="1"/>
              </p:cNvSpPr>
              <p:nvPr/>
            </p:nvSpPr>
            <p:spPr bwMode="auto">
              <a:xfrm>
                <a:off x="4704" y="1008"/>
                <a:ext cx="144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6" name="Line 91"/>
            <p:cNvSpPr>
              <a:spLocks noChangeShapeType="1"/>
            </p:cNvSpPr>
            <p:nvPr/>
          </p:nvSpPr>
          <p:spPr bwMode="auto">
            <a:xfrm>
              <a:off x="2976" y="2784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7" name="Line 92"/>
            <p:cNvSpPr>
              <a:spLocks noChangeShapeType="1"/>
            </p:cNvSpPr>
            <p:nvPr/>
          </p:nvSpPr>
          <p:spPr bwMode="auto">
            <a:xfrm>
              <a:off x="3024" y="2736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8" name="Line 93"/>
            <p:cNvSpPr>
              <a:spLocks noChangeShapeType="1"/>
            </p:cNvSpPr>
            <p:nvPr/>
          </p:nvSpPr>
          <p:spPr bwMode="auto">
            <a:xfrm>
              <a:off x="3072" y="2544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79" name="Line 94"/>
            <p:cNvSpPr>
              <a:spLocks noChangeShapeType="1"/>
            </p:cNvSpPr>
            <p:nvPr/>
          </p:nvSpPr>
          <p:spPr bwMode="auto">
            <a:xfrm>
              <a:off x="3072" y="2784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0" name="Line 95"/>
            <p:cNvSpPr>
              <a:spLocks noChangeShapeType="1"/>
            </p:cNvSpPr>
            <p:nvPr/>
          </p:nvSpPr>
          <p:spPr bwMode="auto">
            <a:xfrm>
              <a:off x="3072" y="2544"/>
              <a:ext cx="5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1" name="Line 96"/>
            <p:cNvSpPr>
              <a:spLocks noChangeShapeType="1"/>
            </p:cNvSpPr>
            <p:nvPr/>
          </p:nvSpPr>
          <p:spPr bwMode="auto">
            <a:xfrm>
              <a:off x="3600" y="2544"/>
              <a:ext cx="0" cy="9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2" name="Line 97"/>
            <p:cNvSpPr>
              <a:spLocks noChangeShapeType="1"/>
            </p:cNvSpPr>
            <p:nvPr/>
          </p:nvSpPr>
          <p:spPr bwMode="auto">
            <a:xfrm>
              <a:off x="3072" y="3264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3" name="Line 98"/>
            <p:cNvSpPr>
              <a:spLocks noChangeShapeType="1"/>
            </p:cNvSpPr>
            <p:nvPr/>
          </p:nvSpPr>
          <p:spPr bwMode="auto">
            <a:xfrm>
              <a:off x="3072" y="3456"/>
              <a:ext cx="5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184" name="Group 99"/>
            <p:cNvGrpSpPr>
              <a:grpSpLocks/>
            </p:cNvGrpSpPr>
            <p:nvPr/>
          </p:nvGrpSpPr>
          <p:grpSpPr bwMode="auto">
            <a:xfrm>
              <a:off x="2928" y="2832"/>
              <a:ext cx="96" cy="96"/>
              <a:chOff x="4128" y="672"/>
              <a:chExt cx="96" cy="96"/>
            </a:xfrm>
          </p:grpSpPr>
          <p:sp>
            <p:nvSpPr>
              <p:cNvPr id="193" name="Line 100"/>
              <p:cNvSpPr>
                <a:spLocks noChangeShapeType="1"/>
              </p:cNvSpPr>
              <p:nvPr/>
            </p:nvSpPr>
            <p:spPr bwMode="auto">
              <a:xfrm>
                <a:off x="4128" y="72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" name="Line 101"/>
              <p:cNvSpPr>
                <a:spLocks noChangeShapeType="1"/>
              </p:cNvSpPr>
              <p:nvPr/>
            </p:nvSpPr>
            <p:spPr bwMode="auto">
              <a:xfrm rot="5400000" flipH="1">
                <a:off x="4128" y="72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85" name="Line 102"/>
            <p:cNvSpPr>
              <a:spLocks noChangeShapeType="1"/>
            </p:cNvSpPr>
            <p:nvPr/>
          </p:nvSpPr>
          <p:spPr bwMode="auto">
            <a:xfrm>
              <a:off x="2928" y="2640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86" name="Text Box 103"/>
            <p:cNvSpPr txBox="1">
              <a:spLocks noChangeArrowheads="1"/>
            </p:cNvSpPr>
            <p:nvPr/>
          </p:nvSpPr>
          <p:spPr bwMode="auto">
            <a:xfrm>
              <a:off x="2688" y="25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87" name="Text Box 104"/>
            <p:cNvSpPr txBox="1">
              <a:spLocks noChangeArrowheads="1"/>
            </p:cNvSpPr>
            <p:nvPr/>
          </p:nvSpPr>
          <p:spPr bwMode="auto">
            <a:xfrm>
              <a:off x="3696" y="2784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</p:txBody>
        </p:sp>
        <p:grpSp>
          <p:nvGrpSpPr>
            <p:cNvPr id="188" name="Group 105"/>
            <p:cNvGrpSpPr>
              <a:grpSpLocks/>
            </p:cNvGrpSpPr>
            <p:nvPr/>
          </p:nvGrpSpPr>
          <p:grpSpPr bwMode="auto">
            <a:xfrm>
              <a:off x="3600" y="3072"/>
              <a:ext cx="480" cy="288"/>
              <a:chOff x="912" y="3648"/>
              <a:chExt cx="480" cy="288"/>
            </a:xfrm>
          </p:grpSpPr>
          <p:sp>
            <p:nvSpPr>
              <p:cNvPr id="191" name="Line 106"/>
              <p:cNvSpPr>
                <a:spLocks noChangeShapeType="1"/>
              </p:cNvSpPr>
              <p:nvPr/>
            </p:nvSpPr>
            <p:spPr bwMode="auto">
              <a:xfrm flipV="1">
                <a:off x="912" y="369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2" name="Text Box 107"/>
              <p:cNvSpPr txBox="1">
                <a:spLocks noChangeArrowheads="1"/>
              </p:cNvSpPr>
              <p:nvPr/>
            </p:nvSpPr>
            <p:spPr bwMode="auto">
              <a:xfrm>
                <a:off x="912" y="3648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zh-CN" altLang="en-US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反</a:t>
                </a: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9" name="Line 108"/>
            <p:cNvSpPr>
              <a:spLocks noChangeShapeType="1"/>
            </p:cNvSpPr>
            <p:nvPr/>
          </p:nvSpPr>
          <p:spPr bwMode="auto">
            <a:xfrm>
              <a:off x="3408" y="2736"/>
              <a:ext cx="0" cy="43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190" name="Text Box 109"/>
            <p:cNvSpPr txBox="1">
              <a:spLocks noChangeArrowheads="1"/>
            </p:cNvSpPr>
            <p:nvPr/>
          </p:nvSpPr>
          <p:spPr bwMode="auto">
            <a:xfrm>
              <a:off x="3072" y="278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7" name="Group 110"/>
          <p:cNvGrpSpPr>
            <a:grpSpLocks/>
          </p:cNvGrpSpPr>
          <p:nvPr/>
        </p:nvGrpSpPr>
        <p:grpSpPr bwMode="auto">
          <a:xfrm>
            <a:off x="6934200" y="4419600"/>
            <a:ext cx="2209800" cy="1447800"/>
            <a:chOff x="3984" y="2544"/>
            <a:chExt cx="1392" cy="912"/>
          </a:xfrm>
        </p:grpSpPr>
        <p:sp>
          <p:nvSpPr>
            <p:cNvPr id="198" name="Rectangle 111"/>
            <p:cNvSpPr>
              <a:spLocks noChangeArrowheads="1"/>
            </p:cNvSpPr>
            <p:nvPr/>
          </p:nvSpPr>
          <p:spPr bwMode="auto">
            <a:xfrm>
              <a:off x="4320" y="3072"/>
              <a:ext cx="96" cy="192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9" name="Line 112"/>
            <p:cNvSpPr>
              <a:spLocks noChangeShapeType="1"/>
            </p:cNvSpPr>
            <p:nvPr/>
          </p:nvSpPr>
          <p:spPr bwMode="auto">
            <a:xfrm>
              <a:off x="4272" y="2784"/>
              <a:ext cx="19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00" name="Line 113"/>
            <p:cNvSpPr>
              <a:spLocks noChangeShapeType="1"/>
            </p:cNvSpPr>
            <p:nvPr/>
          </p:nvSpPr>
          <p:spPr bwMode="auto">
            <a:xfrm>
              <a:off x="4320" y="2736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01" name="Line 114"/>
            <p:cNvSpPr>
              <a:spLocks noChangeShapeType="1"/>
            </p:cNvSpPr>
            <p:nvPr/>
          </p:nvSpPr>
          <p:spPr bwMode="auto">
            <a:xfrm>
              <a:off x="4368" y="2544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02" name="Line 115"/>
            <p:cNvSpPr>
              <a:spLocks noChangeShapeType="1"/>
            </p:cNvSpPr>
            <p:nvPr/>
          </p:nvSpPr>
          <p:spPr bwMode="auto">
            <a:xfrm>
              <a:off x="4368" y="2784"/>
              <a:ext cx="0" cy="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03" name="Line 116"/>
            <p:cNvSpPr>
              <a:spLocks noChangeShapeType="1"/>
            </p:cNvSpPr>
            <p:nvPr/>
          </p:nvSpPr>
          <p:spPr bwMode="auto">
            <a:xfrm>
              <a:off x="4368" y="2544"/>
              <a:ext cx="5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04" name="Line 117"/>
            <p:cNvSpPr>
              <a:spLocks noChangeShapeType="1"/>
            </p:cNvSpPr>
            <p:nvPr/>
          </p:nvSpPr>
          <p:spPr bwMode="auto">
            <a:xfrm>
              <a:off x="4896" y="3024"/>
              <a:ext cx="0" cy="4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05" name="Line 118"/>
            <p:cNvSpPr>
              <a:spLocks noChangeShapeType="1"/>
            </p:cNvSpPr>
            <p:nvPr/>
          </p:nvSpPr>
          <p:spPr bwMode="auto">
            <a:xfrm>
              <a:off x="4368" y="3264"/>
              <a:ext cx="0" cy="19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06" name="Line 119"/>
            <p:cNvSpPr>
              <a:spLocks noChangeShapeType="1"/>
            </p:cNvSpPr>
            <p:nvPr/>
          </p:nvSpPr>
          <p:spPr bwMode="auto">
            <a:xfrm>
              <a:off x="4368" y="3456"/>
              <a:ext cx="52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grpSp>
          <p:nvGrpSpPr>
            <p:cNvPr id="207" name="Group 120"/>
            <p:cNvGrpSpPr>
              <a:grpSpLocks/>
            </p:cNvGrpSpPr>
            <p:nvPr/>
          </p:nvGrpSpPr>
          <p:grpSpPr bwMode="auto">
            <a:xfrm>
              <a:off x="4224" y="2832"/>
              <a:ext cx="96" cy="96"/>
              <a:chOff x="4128" y="672"/>
              <a:chExt cx="96" cy="96"/>
            </a:xfrm>
          </p:grpSpPr>
          <p:sp>
            <p:nvSpPr>
              <p:cNvPr id="217" name="Line 121"/>
              <p:cNvSpPr>
                <a:spLocks noChangeShapeType="1"/>
              </p:cNvSpPr>
              <p:nvPr/>
            </p:nvSpPr>
            <p:spPr bwMode="auto">
              <a:xfrm>
                <a:off x="4128" y="72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8" name="Line 122"/>
              <p:cNvSpPr>
                <a:spLocks noChangeShapeType="1"/>
              </p:cNvSpPr>
              <p:nvPr/>
            </p:nvSpPr>
            <p:spPr bwMode="auto">
              <a:xfrm rot="5400000" flipH="1">
                <a:off x="4128" y="72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08" name="Line 123"/>
            <p:cNvSpPr>
              <a:spLocks noChangeShapeType="1"/>
            </p:cNvSpPr>
            <p:nvPr/>
          </p:nvSpPr>
          <p:spPr bwMode="auto">
            <a:xfrm>
              <a:off x="4224" y="2640"/>
              <a:ext cx="9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09" name="Text Box 124"/>
            <p:cNvSpPr txBox="1">
              <a:spLocks noChangeArrowheads="1"/>
            </p:cNvSpPr>
            <p:nvPr/>
          </p:nvSpPr>
          <p:spPr bwMode="auto">
            <a:xfrm>
              <a:off x="3984" y="25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grpSp>
          <p:nvGrpSpPr>
            <p:cNvPr id="210" name="Group 125"/>
            <p:cNvGrpSpPr>
              <a:grpSpLocks/>
            </p:cNvGrpSpPr>
            <p:nvPr/>
          </p:nvGrpSpPr>
          <p:grpSpPr bwMode="auto">
            <a:xfrm>
              <a:off x="4896" y="3072"/>
              <a:ext cx="480" cy="288"/>
              <a:chOff x="912" y="3648"/>
              <a:chExt cx="480" cy="288"/>
            </a:xfrm>
          </p:grpSpPr>
          <p:sp>
            <p:nvSpPr>
              <p:cNvPr id="215" name="Line 126"/>
              <p:cNvSpPr>
                <a:spLocks noChangeShapeType="1"/>
              </p:cNvSpPr>
              <p:nvPr/>
            </p:nvSpPr>
            <p:spPr bwMode="auto">
              <a:xfrm flipV="1">
                <a:off x="912" y="369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333399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6" name="Text Box 127"/>
              <p:cNvSpPr txBox="1">
                <a:spLocks noChangeArrowheads="1"/>
              </p:cNvSpPr>
              <p:nvPr/>
            </p:nvSpPr>
            <p:spPr bwMode="auto">
              <a:xfrm>
                <a:off x="912" y="3648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zh-CN" altLang="en-US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333399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反</a:t>
                </a:r>
                <a:endParaRPr kumimoji="1" lang="zh-CN" altLang="en-US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1" name="Line 128"/>
            <p:cNvSpPr>
              <a:spLocks noChangeShapeType="1"/>
            </p:cNvSpPr>
            <p:nvPr/>
          </p:nvSpPr>
          <p:spPr bwMode="auto">
            <a:xfrm>
              <a:off x="4704" y="2736"/>
              <a:ext cx="0" cy="432"/>
            </a:xfrm>
            <a:prstGeom prst="line">
              <a:avLst/>
            </a:prstGeom>
            <a:noFill/>
            <a:ln w="38100">
              <a:solidFill>
                <a:srgbClr val="3333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2" name="Text Box 129"/>
            <p:cNvSpPr txBox="1">
              <a:spLocks noChangeArrowheads="1"/>
            </p:cNvSpPr>
            <p:nvPr/>
          </p:nvSpPr>
          <p:spPr bwMode="auto">
            <a:xfrm>
              <a:off x="4464" y="2784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333399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</a:p>
          </p:txBody>
        </p:sp>
        <p:sp>
          <p:nvSpPr>
            <p:cNvPr id="213" name="Line 130"/>
            <p:cNvSpPr>
              <a:spLocks noChangeShapeType="1"/>
            </p:cNvSpPr>
            <p:nvPr/>
          </p:nvSpPr>
          <p:spPr bwMode="auto">
            <a:xfrm>
              <a:off x="4896" y="2544"/>
              <a:ext cx="0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14" name="Line 131"/>
            <p:cNvSpPr>
              <a:spLocks noChangeShapeType="1"/>
            </p:cNvSpPr>
            <p:nvPr/>
          </p:nvSpPr>
          <p:spPr bwMode="auto">
            <a:xfrm>
              <a:off x="4800" y="2880"/>
              <a:ext cx="96" cy="1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19" name="AutoShape 132"/>
          <p:cNvSpPr>
            <a:spLocks noChangeArrowheads="1"/>
          </p:cNvSpPr>
          <p:nvPr/>
        </p:nvSpPr>
        <p:spPr bwMode="auto">
          <a:xfrm>
            <a:off x="6400800" y="30480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0" name="AutoShape 133"/>
          <p:cNvSpPr>
            <a:spLocks noChangeArrowheads="1"/>
          </p:cNvSpPr>
          <p:nvPr/>
        </p:nvSpPr>
        <p:spPr bwMode="auto">
          <a:xfrm>
            <a:off x="6553200" y="51054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1" name="Text Box 134"/>
          <p:cNvSpPr txBox="1">
            <a:spLocks noChangeArrowheads="1"/>
          </p:cNvSpPr>
          <p:nvPr/>
        </p:nvSpPr>
        <p:spPr bwMode="auto">
          <a:xfrm>
            <a:off x="184737" y="1257779"/>
            <a:ext cx="87745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二极管具有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单向导电性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，在数字电路中表现为一个受外电压控制的开关。</a:t>
            </a:r>
          </a:p>
        </p:txBody>
      </p:sp>
    </p:spTree>
    <p:extLst>
      <p:ext uri="{BB962C8B-B14F-4D97-AF65-F5344CB8AC3E}">
        <p14:creationId xmlns:p14="http://schemas.microsoft.com/office/powerpoint/2010/main" xmlns="" val="97035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 autoUpdateAnimBg="0"/>
      <p:bldP spid="172" grpId="0" animBg="1" autoUpdateAnimBg="0"/>
      <p:bldP spid="219" grpId="0" animBg="1"/>
      <p:bldP spid="220" grpId="0" animBg="1"/>
      <p:bldP spid="2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连接符 33"/>
          <p:cNvCxnSpPr/>
          <p:nvPr/>
        </p:nvCxnSpPr>
        <p:spPr>
          <a:xfrm>
            <a:off x="1422797" y="619399"/>
            <a:ext cx="769462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淘宝网chenying0907出品 6"/>
          <p:cNvSpPr txBox="1"/>
          <p:nvPr/>
        </p:nvSpPr>
        <p:spPr>
          <a:xfrm>
            <a:off x="1549721" y="4826"/>
            <a:ext cx="7567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2.4.1 </a:t>
            </a:r>
            <a:r>
              <a:rPr lang="zh-CN" altLang="en-US" sz="3600" b="1" dirty="0">
                <a:solidFill>
                  <a:schemeClr val="accent5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概述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732DD48B-0048-401C-950A-66FCD0D964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2370" y="0"/>
            <a:ext cx="1435167" cy="619399"/>
          </a:xfrm>
          <a:prstGeom prst="rect">
            <a:avLst/>
          </a:prstGeom>
        </p:spPr>
      </p:pic>
      <p:sp>
        <p:nvSpPr>
          <p:cNvPr id="59" name="Rectangle 5"/>
          <p:cNvSpPr>
            <a:spLocks noChangeArrowheads="1"/>
          </p:cNvSpPr>
          <p:nvPr/>
        </p:nvSpPr>
        <p:spPr bwMode="auto">
          <a:xfrm>
            <a:off x="109737" y="651157"/>
            <a:ext cx="4415129" cy="52322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三极管的</a:t>
            </a:r>
            <a:r>
              <a:rPr kumimoji="1"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开关特性</a:t>
            </a:r>
          </a:p>
        </p:txBody>
      </p:sp>
      <p:sp>
        <p:nvSpPr>
          <p:cNvPr id="107" name="Text Box 37"/>
          <p:cNvSpPr txBox="1">
            <a:spLocks noChangeArrowheads="1"/>
          </p:cNvSpPr>
          <p:nvPr/>
        </p:nvSpPr>
        <p:spPr bwMode="auto">
          <a:xfrm>
            <a:off x="248238" y="1206134"/>
            <a:ext cx="83058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三极管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在数字电路中通常工作在</a:t>
            </a: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截止状态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（相当于开关</a:t>
            </a: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断开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）和</a:t>
            </a:r>
            <a:r>
              <a:rPr kumimoji="1"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饱和状态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（相当于开关</a:t>
            </a:r>
            <a:r>
              <a:rPr kumimoji="1"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闭合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）。</a:t>
            </a:r>
          </a:p>
        </p:txBody>
      </p:sp>
      <p:sp>
        <p:nvSpPr>
          <p:cNvPr id="242" name="Text Box 3"/>
          <p:cNvSpPr txBox="1">
            <a:spLocks noChangeArrowheads="1"/>
          </p:cNvSpPr>
          <p:nvPr/>
        </p:nvSpPr>
        <p:spPr bwMode="auto">
          <a:xfrm>
            <a:off x="228600" y="2282541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三极管开关电路</a:t>
            </a:r>
          </a:p>
        </p:txBody>
      </p:sp>
      <p:sp>
        <p:nvSpPr>
          <p:cNvPr id="243" name="Text Box 4"/>
          <p:cNvSpPr txBox="1">
            <a:spLocks noChangeArrowheads="1"/>
          </p:cNvSpPr>
          <p:nvPr/>
        </p:nvSpPr>
        <p:spPr bwMode="auto">
          <a:xfrm>
            <a:off x="3727449" y="2734759"/>
            <a:ext cx="4826589" cy="2723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只要参数配合得当，可做到：</a:t>
            </a:r>
          </a:p>
          <a:p>
            <a:pPr marL="342900" marR="0" lvl="0" indent="-34290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低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电平时，三极管工作在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截止状态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，输出为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电平；</a:t>
            </a:r>
          </a:p>
          <a:p>
            <a:pPr marL="342900" marR="0" lvl="0" indent="-342900" defTabSz="91440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当</a:t>
            </a:r>
            <a:r>
              <a:rPr kumimoji="1" lang="en-US" altLang="zh-CN" sz="2400" b="1" i="1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sz="2400" b="1" i="0" u="none" strike="noStrike" kern="0" cap="none" spc="0" normalizeH="0" baseline="-25000" noProof="0" dirty="0" err="1" smtClean="0">
                <a:ln>
                  <a:noFill/>
                </a:ln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高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电平，三极管工作在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饱和状态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，输出为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低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电平。</a:t>
            </a:r>
          </a:p>
        </p:txBody>
      </p:sp>
      <p:grpSp>
        <p:nvGrpSpPr>
          <p:cNvPr id="244" name="Group 5"/>
          <p:cNvGrpSpPr>
            <a:grpSpLocks/>
          </p:cNvGrpSpPr>
          <p:nvPr/>
        </p:nvGrpSpPr>
        <p:grpSpPr bwMode="auto">
          <a:xfrm>
            <a:off x="0" y="2762054"/>
            <a:ext cx="3448050" cy="2819400"/>
            <a:chOff x="48" y="912"/>
            <a:chExt cx="2172" cy="1776"/>
          </a:xfrm>
        </p:grpSpPr>
        <p:sp>
          <p:nvSpPr>
            <p:cNvPr id="245" name="Text Box 6"/>
            <p:cNvSpPr txBox="1">
              <a:spLocks noChangeArrowheads="1"/>
            </p:cNvSpPr>
            <p:nvPr/>
          </p:nvSpPr>
          <p:spPr bwMode="auto">
            <a:xfrm>
              <a:off x="48" y="2136"/>
              <a:ext cx="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" name="Text Box 7"/>
            <p:cNvSpPr txBox="1">
              <a:spLocks noChangeArrowheads="1"/>
            </p:cNvSpPr>
            <p:nvPr/>
          </p:nvSpPr>
          <p:spPr bwMode="auto">
            <a:xfrm>
              <a:off x="1724" y="1968"/>
              <a:ext cx="4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r>
                <a:rPr kumimoji="1" lang="en-US" altLang="zh-CN" sz="2400" b="1" i="0" u="none" strike="noStrike" kern="0" cap="none" spc="0" normalizeH="0" baseline="-2500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4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47" name="Group 8"/>
            <p:cNvGrpSpPr>
              <a:grpSpLocks/>
            </p:cNvGrpSpPr>
            <p:nvPr/>
          </p:nvGrpSpPr>
          <p:grpSpPr bwMode="auto">
            <a:xfrm>
              <a:off x="192" y="912"/>
              <a:ext cx="1868" cy="1776"/>
              <a:chOff x="192" y="912"/>
              <a:chExt cx="1868" cy="1776"/>
            </a:xfrm>
          </p:grpSpPr>
          <p:grpSp>
            <p:nvGrpSpPr>
              <p:cNvPr id="248" name="Group 9"/>
              <p:cNvGrpSpPr>
                <a:grpSpLocks/>
              </p:cNvGrpSpPr>
              <p:nvPr/>
            </p:nvGrpSpPr>
            <p:grpSpPr bwMode="auto">
              <a:xfrm>
                <a:off x="1122" y="1920"/>
                <a:ext cx="192" cy="288"/>
                <a:chOff x="1152" y="1920"/>
                <a:chExt cx="192" cy="288"/>
              </a:xfrm>
            </p:grpSpPr>
            <p:sp>
              <p:nvSpPr>
                <p:cNvPr id="272" name="Line 10"/>
                <p:cNvSpPr>
                  <a:spLocks noChangeShapeType="1"/>
                </p:cNvSpPr>
                <p:nvPr/>
              </p:nvSpPr>
              <p:spPr bwMode="auto">
                <a:xfrm>
                  <a:off x="1152" y="193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3" name="Line 11"/>
                <p:cNvSpPr>
                  <a:spLocks noChangeShapeType="1"/>
                </p:cNvSpPr>
                <p:nvPr/>
              </p:nvSpPr>
              <p:spPr bwMode="auto">
                <a:xfrm flipV="1">
                  <a:off x="1152" y="1920"/>
                  <a:ext cx="192" cy="9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74" name="Line 12"/>
                <p:cNvSpPr>
                  <a:spLocks noChangeShapeType="1"/>
                </p:cNvSpPr>
                <p:nvPr/>
              </p:nvSpPr>
              <p:spPr bwMode="auto">
                <a:xfrm>
                  <a:off x="1152" y="2112"/>
                  <a:ext cx="192" cy="96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9" name="Line 13"/>
              <p:cNvSpPr>
                <a:spLocks noChangeShapeType="1"/>
              </p:cNvSpPr>
              <p:nvPr/>
            </p:nvSpPr>
            <p:spPr bwMode="auto">
              <a:xfrm>
                <a:off x="1326" y="2208"/>
                <a:ext cx="0" cy="48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0" name="Line 14"/>
              <p:cNvSpPr>
                <a:spLocks noChangeShapeType="1"/>
              </p:cNvSpPr>
              <p:nvPr/>
            </p:nvSpPr>
            <p:spPr bwMode="auto">
              <a:xfrm>
                <a:off x="918" y="2064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" name="Line 15"/>
              <p:cNvSpPr>
                <a:spLocks noChangeShapeType="1"/>
              </p:cNvSpPr>
              <p:nvPr/>
            </p:nvSpPr>
            <p:spPr bwMode="auto">
              <a:xfrm flipV="1">
                <a:off x="1326" y="1200"/>
                <a:ext cx="0" cy="19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2" name="Rectangle 16"/>
              <p:cNvSpPr>
                <a:spLocks noChangeArrowheads="1"/>
              </p:cNvSpPr>
              <p:nvPr/>
            </p:nvSpPr>
            <p:spPr bwMode="auto">
              <a:xfrm>
                <a:off x="1278" y="1390"/>
                <a:ext cx="96" cy="29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3" name="Rectangle 17"/>
              <p:cNvSpPr>
                <a:spLocks noChangeArrowheads="1"/>
              </p:cNvSpPr>
              <p:nvPr/>
            </p:nvSpPr>
            <p:spPr bwMode="auto">
              <a:xfrm rot="-5400000">
                <a:off x="731" y="1919"/>
                <a:ext cx="96" cy="290"/>
              </a:xfrm>
              <a:prstGeom prst="rect">
                <a:avLst/>
              </a:prstGeom>
              <a:solidFill>
                <a:srgbClr val="FFFFCC"/>
              </a:solidFill>
              <a:ln w="19050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4" name="Line 18"/>
              <p:cNvSpPr>
                <a:spLocks noChangeShapeType="1"/>
              </p:cNvSpPr>
              <p:nvPr/>
            </p:nvSpPr>
            <p:spPr bwMode="auto">
              <a:xfrm>
                <a:off x="396" y="2064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5" name="Line 19"/>
              <p:cNvSpPr>
                <a:spLocks noChangeShapeType="1"/>
              </p:cNvSpPr>
              <p:nvPr/>
            </p:nvSpPr>
            <p:spPr bwMode="auto">
              <a:xfrm>
                <a:off x="396" y="2544"/>
                <a:ext cx="14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" name="Line 20"/>
              <p:cNvSpPr>
                <a:spLocks noChangeShapeType="1"/>
              </p:cNvSpPr>
              <p:nvPr/>
            </p:nvSpPr>
            <p:spPr bwMode="auto">
              <a:xfrm>
                <a:off x="1320" y="1776"/>
                <a:ext cx="48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7" name="Line 21"/>
              <p:cNvSpPr>
                <a:spLocks noChangeShapeType="1"/>
              </p:cNvSpPr>
              <p:nvPr/>
            </p:nvSpPr>
            <p:spPr bwMode="auto">
              <a:xfrm>
                <a:off x="1254" y="2688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8" name="Oval 22"/>
              <p:cNvSpPr>
                <a:spLocks noChangeArrowheads="1"/>
              </p:cNvSpPr>
              <p:nvPr/>
            </p:nvSpPr>
            <p:spPr bwMode="auto">
              <a:xfrm>
                <a:off x="1302" y="17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59" name="Oval 23"/>
              <p:cNvSpPr>
                <a:spLocks noChangeArrowheads="1"/>
              </p:cNvSpPr>
              <p:nvPr/>
            </p:nvSpPr>
            <p:spPr bwMode="auto">
              <a:xfrm>
                <a:off x="1302" y="2520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0" name="Text Box 24"/>
              <p:cNvSpPr txBox="1">
                <a:spLocks noChangeArrowheads="1"/>
              </p:cNvSpPr>
              <p:nvPr/>
            </p:nvSpPr>
            <p:spPr bwMode="auto">
              <a:xfrm>
                <a:off x="1068" y="912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CC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1" name="Text Box 25"/>
              <p:cNvSpPr txBox="1">
                <a:spLocks noChangeArrowheads="1"/>
              </p:cNvSpPr>
              <p:nvPr/>
            </p:nvSpPr>
            <p:spPr bwMode="auto">
              <a:xfrm>
                <a:off x="1344" y="1366"/>
                <a:ext cx="30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2" name="Text Box 26"/>
              <p:cNvSpPr txBox="1">
                <a:spLocks noChangeArrowheads="1"/>
              </p:cNvSpPr>
              <p:nvPr/>
            </p:nvSpPr>
            <p:spPr bwMode="auto">
              <a:xfrm>
                <a:off x="622" y="1738"/>
                <a:ext cx="32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3" name="Line 27"/>
              <p:cNvSpPr>
                <a:spLocks noChangeShapeType="1"/>
              </p:cNvSpPr>
              <p:nvPr/>
            </p:nvSpPr>
            <p:spPr bwMode="auto">
              <a:xfrm>
                <a:off x="636" y="2160"/>
                <a:ext cx="2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4" name="Line 28"/>
              <p:cNvSpPr>
                <a:spLocks noChangeShapeType="1"/>
              </p:cNvSpPr>
              <p:nvPr/>
            </p:nvSpPr>
            <p:spPr bwMode="auto">
              <a:xfrm>
                <a:off x="1392" y="182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5" name="Text Box 29"/>
              <p:cNvSpPr txBox="1">
                <a:spLocks noChangeArrowheads="1"/>
              </p:cNvSpPr>
              <p:nvPr/>
            </p:nvSpPr>
            <p:spPr bwMode="auto">
              <a:xfrm>
                <a:off x="1394" y="1731"/>
                <a:ext cx="26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6" name="Text Box 30"/>
              <p:cNvSpPr txBox="1">
                <a:spLocks noChangeArrowheads="1"/>
              </p:cNvSpPr>
              <p:nvPr/>
            </p:nvSpPr>
            <p:spPr bwMode="auto">
              <a:xfrm>
                <a:off x="667" y="2122"/>
                <a:ext cx="25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sz="2400" b="1" i="0" u="none" strike="noStrike" kern="0" cap="none" spc="0" normalizeH="0" baseline="-2500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kumimoji="1" lang="en-US" altLang="zh-CN" sz="2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67" name="Text Box 31"/>
              <p:cNvSpPr txBox="1">
                <a:spLocks noChangeArrowheads="1"/>
              </p:cNvSpPr>
              <p:nvPr/>
            </p:nvSpPr>
            <p:spPr bwMode="auto">
              <a:xfrm>
                <a:off x="192" y="1980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268" name="Text Box 32"/>
              <p:cNvSpPr txBox="1">
                <a:spLocks noChangeArrowheads="1"/>
              </p:cNvSpPr>
              <p:nvPr/>
            </p:nvSpPr>
            <p:spPr bwMode="auto">
              <a:xfrm>
                <a:off x="236" y="2364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69" name="Text Box 33"/>
              <p:cNvSpPr txBox="1">
                <a:spLocks noChangeArrowheads="1"/>
              </p:cNvSpPr>
              <p:nvPr/>
            </p:nvSpPr>
            <p:spPr bwMode="auto">
              <a:xfrm>
                <a:off x="1836" y="1632"/>
                <a:ext cx="2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270" name="Text Box 34"/>
              <p:cNvSpPr txBox="1">
                <a:spLocks noChangeArrowheads="1"/>
              </p:cNvSpPr>
              <p:nvPr/>
            </p:nvSpPr>
            <p:spPr bwMode="auto">
              <a:xfrm>
                <a:off x="1880" y="2400"/>
                <a:ext cx="1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71" name="Line 35"/>
              <p:cNvSpPr>
                <a:spLocks noChangeShapeType="1"/>
              </p:cNvSpPr>
              <p:nvPr/>
            </p:nvSpPr>
            <p:spPr bwMode="auto">
              <a:xfrm flipV="1">
                <a:off x="1326" y="1680"/>
                <a:ext cx="0" cy="24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46884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242" grpId="0" autoUpdateAnimBg="0"/>
      <p:bldP spid="243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gradFill rotWithShape="0">
          <a:gsLst>
            <a:gs pos="0">
              <a:srgbClr val="FFFFCC"/>
            </a:gs>
            <a:gs pos="100000">
              <a:srgbClr val="FFCCFF"/>
            </a:gs>
          </a:gsLst>
          <a:lin ang="5400000" scaled="1"/>
        </a:gradFill>
        <a:ln>
          <a:noFill/>
        </a:ln>
        <a:extLs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marL="0" marR="0" indent="0" defTabSz="91440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2400" b="1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44558</TotalTime>
  <Words>2871</Words>
  <Application>Microsoft Office PowerPoint</Application>
  <PresentationFormat>全屏显示(4:3)</PresentationFormat>
  <Paragraphs>740</Paragraphs>
  <Slides>43</Slides>
  <Notes>43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46" baseType="lpstr">
      <vt:lpstr>第一PPT，www.1ppt.com</vt:lpstr>
      <vt:lpstr>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公开课开题报告</dc:title>
  <dc:creator>第一PPT模板网-WWW.1PPT.COM</dc:creator>
  <cp:keywords>第一PPT模板网-WWW.1PPT.COM</cp:keywords>
  <cp:lastModifiedBy>Lenovo</cp:lastModifiedBy>
  <cp:revision>1479</cp:revision>
  <dcterms:created xsi:type="dcterms:W3CDTF">2016-04-09T13:02:00Z</dcterms:created>
  <dcterms:modified xsi:type="dcterms:W3CDTF">2022-02-17T09:57:45Z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