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386" r:id="rId2"/>
    <p:sldId id="513" r:id="rId3"/>
    <p:sldId id="459" r:id="rId4"/>
    <p:sldId id="514" r:id="rId5"/>
    <p:sldId id="515" r:id="rId6"/>
    <p:sldId id="516" r:id="rId7"/>
    <p:sldId id="517" r:id="rId8"/>
    <p:sldId id="543" r:id="rId9"/>
    <p:sldId id="544" r:id="rId10"/>
    <p:sldId id="545" r:id="rId11"/>
    <p:sldId id="519" r:id="rId12"/>
    <p:sldId id="520" r:id="rId13"/>
    <p:sldId id="521" r:id="rId14"/>
    <p:sldId id="522" r:id="rId15"/>
    <p:sldId id="547" r:id="rId16"/>
    <p:sldId id="523" r:id="rId17"/>
    <p:sldId id="524" r:id="rId18"/>
    <p:sldId id="525" r:id="rId19"/>
    <p:sldId id="526" r:id="rId20"/>
    <p:sldId id="527" r:id="rId21"/>
    <p:sldId id="528" r:id="rId22"/>
    <p:sldId id="529" r:id="rId23"/>
    <p:sldId id="546" r:id="rId24"/>
    <p:sldId id="542" r:id="rId25"/>
    <p:sldId id="530" r:id="rId26"/>
    <p:sldId id="531" r:id="rId27"/>
    <p:sldId id="532" r:id="rId28"/>
    <p:sldId id="533" r:id="rId29"/>
    <p:sldId id="534" r:id="rId30"/>
    <p:sldId id="548" r:id="rId31"/>
    <p:sldId id="535" r:id="rId32"/>
    <p:sldId id="536" r:id="rId33"/>
    <p:sldId id="537" r:id="rId34"/>
    <p:sldId id="538" r:id="rId35"/>
    <p:sldId id="539" r:id="rId36"/>
    <p:sldId id="540" r:id="rId37"/>
    <p:sldId id="549" r:id="rId38"/>
    <p:sldId id="541" r:id="rId39"/>
    <p:sldId id="550" r:id="rId40"/>
    <p:sldId id="551" r:id="rId41"/>
    <p:sldId id="552" r:id="rId42"/>
    <p:sldId id="553" r:id="rId43"/>
    <p:sldId id="279" r:id="rId44"/>
  </p:sldIdLst>
  <p:sldSz cx="9144000" cy="6858000" type="screen4x3"/>
  <p:notesSz cx="6858000" cy="9144000"/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33CC"/>
    <a:srgbClr val="0000FF"/>
    <a:srgbClr val="2B56F5"/>
    <a:srgbClr val="170A8E"/>
    <a:srgbClr val="CC9900"/>
    <a:srgbClr val="1F4E79"/>
    <a:srgbClr val="3D74A7"/>
    <a:srgbClr val="5B9BD5"/>
    <a:srgbClr val="EAEFF7"/>
    <a:srgbClr val="D2DEE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80480" autoAdjust="0"/>
  </p:normalViewPr>
  <p:slideViewPr>
    <p:cSldViewPr snapToGrid="0">
      <p:cViewPr varScale="1">
        <p:scale>
          <a:sx n="82" d="100"/>
          <a:sy n="82" d="100"/>
        </p:scale>
        <p:origin x="-966" y="-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01BD9-4243-4367-977C-650CCA5948FB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CFBAA-4F33-4BF6-B348-50D59E4A3B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4328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86643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7024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40977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7462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709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2529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5851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28525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9334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9158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7097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905838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86157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41319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18480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64364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87784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43995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92132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29718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78436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0475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78830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15452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99264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27876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72721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42476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45312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76096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44858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7968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718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48679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62983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22158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81696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2708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7578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4723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8463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2922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88847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2946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5333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113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1414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9573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7237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1013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7469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3448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3922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1062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9.bin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3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png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png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0.wmf"/><Relationship Id="rId5" Type="http://schemas.openxmlformats.org/officeDocument/2006/relationships/image" Target="../media/image2.png"/><Relationship Id="rId4" Type="http://schemas.openxmlformats.org/officeDocument/2006/relationships/oleObject" Target="../embeddings/oleObject23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4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5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A_淘宝网chenying0907出品 25"/>
          <p:cNvSpPr txBox="1"/>
          <p:nvPr/>
        </p:nvSpPr>
        <p:spPr>
          <a:xfrm>
            <a:off x="920434" y="270442"/>
            <a:ext cx="2085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华文行楷" pitchFamily="2" charset="-122"/>
                <a:ea typeface="华文行楷" pitchFamily="2" charset="-122"/>
              </a:rPr>
              <a:t>     武汉大学</a:t>
            </a:r>
            <a:endParaRPr lang="en-US" altLang="zh-CN" b="1" dirty="0">
              <a:latin typeface="华文行楷" pitchFamily="2" charset="-122"/>
              <a:ea typeface="华文行楷" pitchFamily="2" charset="-122"/>
            </a:endParaRPr>
          </a:p>
          <a:p>
            <a:r>
              <a:rPr lang="en-US" altLang="zh-CN" b="1" dirty="0">
                <a:latin typeface="华文行楷" pitchFamily="2" charset="-122"/>
                <a:ea typeface="华文行楷" pitchFamily="2" charset="-122"/>
              </a:rPr>
              <a:t>   Wuhan University</a:t>
            </a:r>
            <a:endParaRPr lang="zh-CN" altLang="en-US" b="1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lc="http://schemas.openxmlformats.org/drawingml/2006/lockedCanvas" xmlns="" xmlns:a16="http://schemas.microsoft.com/office/drawing/2014/main" id="{CF9670B1-CE8E-482C-9228-D6509B7A71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557"/>
            <a:ext cx="920433" cy="920433"/>
          </a:xfrm>
          <a:prstGeom prst="rect">
            <a:avLst/>
          </a:prstGeom>
        </p:spPr>
      </p:pic>
      <p:sp>
        <p:nvSpPr>
          <p:cNvPr id="29" name="PA_淘宝网chenying0907出品 3"/>
          <p:cNvSpPr/>
          <p:nvPr/>
        </p:nvSpPr>
        <p:spPr>
          <a:xfrm>
            <a:off x="0" y="2065808"/>
            <a:ext cx="233314" cy="336109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sp>
        <p:nvSpPr>
          <p:cNvPr id="30" name="PA_淘宝网chenying0907出品 4"/>
          <p:cNvSpPr/>
          <p:nvPr/>
        </p:nvSpPr>
        <p:spPr>
          <a:xfrm>
            <a:off x="5791593" y="2065808"/>
            <a:ext cx="233314" cy="336109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sp>
        <p:nvSpPr>
          <p:cNvPr id="31" name="PA_淘宝网chenying0907出品 7"/>
          <p:cNvSpPr/>
          <p:nvPr/>
        </p:nvSpPr>
        <p:spPr>
          <a:xfrm>
            <a:off x="6046707" y="3927756"/>
            <a:ext cx="289874" cy="1485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cxnSp>
        <p:nvCxnSpPr>
          <p:cNvPr id="32" name="PA_直接连接符 9"/>
          <p:cNvCxnSpPr/>
          <p:nvPr/>
        </p:nvCxnSpPr>
        <p:spPr>
          <a:xfrm>
            <a:off x="6024908" y="5426898"/>
            <a:ext cx="3119093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A_淘宝网chenying0907出品 10"/>
          <p:cNvSpPr/>
          <p:nvPr/>
        </p:nvSpPr>
        <p:spPr>
          <a:xfrm>
            <a:off x="6350719" y="3981756"/>
            <a:ext cx="289874" cy="1431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sp>
        <p:nvSpPr>
          <p:cNvPr id="34" name="PA_淘宝网chenying0907出品 11"/>
          <p:cNvSpPr/>
          <p:nvPr/>
        </p:nvSpPr>
        <p:spPr>
          <a:xfrm>
            <a:off x="6660738" y="3981756"/>
            <a:ext cx="289874" cy="1431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sp>
        <p:nvSpPr>
          <p:cNvPr id="35" name="PA_淘宝网chenying0907出品 12"/>
          <p:cNvSpPr/>
          <p:nvPr/>
        </p:nvSpPr>
        <p:spPr>
          <a:xfrm>
            <a:off x="6965301" y="4008756"/>
            <a:ext cx="289874" cy="1404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sp>
        <p:nvSpPr>
          <p:cNvPr id="36" name="PA_淘宝网chenying0907出品 13"/>
          <p:cNvSpPr/>
          <p:nvPr/>
        </p:nvSpPr>
        <p:spPr>
          <a:xfrm>
            <a:off x="7284553" y="4035756"/>
            <a:ext cx="289874" cy="1377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sp>
        <p:nvSpPr>
          <p:cNvPr id="37" name="PA_淘宝网chenying0907出品 14"/>
          <p:cNvSpPr/>
          <p:nvPr/>
        </p:nvSpPr>
        <p:spPr>
          <a:xfrm>
            <a:off x="7601497" y="4062756"/>
            <a:ext cx="289874" cy="135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sp>
        <p:nvSpPr>
          <p:cNvPr id="38" name="PA_淘宝网chenying0907出品 15"/>
          <p:cNvSpPr/>
          <p:nvPr/>
        </p:nvSpPr>
        <p:spPr>
          <a:xfrm rot="20959521">
            <a:off x="8008894" y="4101123"/>
            <a:ext cx="289874" cy="129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sp>
        <p:nvSpPr>
          <p:cNvPr id="39" name="PA_淘宝网chenying0907出品 16"/>
          <p:cNvSpPr/>
          <p:nvPr/>
        </p:nvSpPr>
        <p:spPr>
          <a:xfrm rot="19779136">
            <a:off x="8519313" y="4132320"/>
            <a:ext cx="289874" cy="129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/>
          </a:p>
        </p:txBody>
      </p:sp>
      <p:cxnSp>
        <p:nvCxnSpPr>
          <p:cNvPr id="40" name="PA_直接连接符 17"/>
          <p:cNvCxnSpPr/>
          <p:nvPr/>
        </p:nvCxnSpPr>
        <p:spPr>
          <a:xfrm>
            <a:off x="233315" y="5426898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A_直接连接符 19"/>
          <p:cNvCxnSpPr>
            <a:cxnSpLocks/>
          </p:cNvCxnSpPr>
          <p:nvPr/>
        </p:nvCxnSpPr>
        <p:spPr>
          <a:xfrm>
            <a:off x="260475" y="2065808"/>
            <a:ext cx="5558280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PA_直接连接符 20"/>
          <p:cNvCxnSpPr/>
          <p:nvPr/>
        </p:nvCxnSpPr>
        <p:spPr>
          <a:xfrm>
            <a:off x="233314" y="4876608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_淘宝网chenying0907出品 21"/>
          <p:cNvSpPr txBox="1"/>
          <p:nvPr/>
        </p:nvSpPr>
        <p:spPr>
          <a:xfrm>
            <a:off x="163292" y="2296217"/>
            <a:ext cx="572548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5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45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sz="45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章  组合逻辑电路</a:t>
            </a:r>
            <a:endParaRPr lang="zh-CN" altLang="en-US" sz="45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PA_淘宝网chenying0907出品 23"/>
          <p:cNvSpPr txBox="1"/>
          <p:nvPr/>
        </p:nvSpPr>
        <p:spPr>
          <a:xfrm>
            <a:off x="1072234" y="4979332"/>
            <a:ext cx="226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武汉大学计算机学院</a:t>
            </a:r>
          </a:p>
        </p:txBody>
      </p:sp>
      <p:sp>
        <p:nvSpPr>
          <p:cNvPr id="47" name="文本框 44"/>
          <p:cNvSpPr txBox="1"/>
          <p:nvPr/>
        </p:nvSpPr>
        <p:spPr>
          <a:xfrm>
            <a:off x="826416" y="3477981"/>
            <a:ext cx="4257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 smtClean="0"/>
              <a:t>4.4  </a:t>
            </a:r>
            <a:r>
              <a:rPr lang="zh-CN" altLang="en-US" sz="3200" b="1" dirty="0" smtClean="0"/>
              <a:t>常用组合逻辑电路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157573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4.4.1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加法器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07EDD485-96A7-4530-8475-171F5B299203}"/>
              </a:ext>
            </a:extLst>
          </p:cNvPr>
          <p:cNvSpPr txBox="1"/>
          <p:nvPr/>
        </p:nvSpPr>
        <p:spPr>
          <a:xfrm>
            <a:off x="0" y="651157"/>
            <a:ext cx="3828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并行进位加法器</a:t>
            </a:r>
            <a:endParaRPr lang="zh-CN" altLang="en-US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2" name="Picture 5" descr="4-4-4">
            <a:extLst>
              <a:ext uri="{FF2B5EF4-FFF2-40B4-BE49-F238E27FC236}">
                <a16:creationId xmlns="" xmlns:a16="http://schemas.microsoft.com/office/drawing/2014/main" id="{F73DC05A-04FB-40BD-8854-ABB1617EB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607" y="2228188"/>
            <a:ext cx="5052053" cy="443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4">
            <a:extLst>
              <a:ext uri="{FF2B5EF4-FFF2-40B4-BE49-F238E27FC236}">
                <a16:creationId xmlns="" xmlns:a16="http://schemas.microsoft.com/office/drawing/2014/main" id="{5FBD65E1-9EBA-47A7-839D-78B5FCE59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166" y="5216786"/>
            <a:ext cx="3650260" cy="1001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fontAlgn="base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优点：运算速度快</a:t>
            </a:r>
            <a:endParaRPr lang="en-US" altLang="zh-CN" sz="2400" dirty="0"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fontAlgn="base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缺点：电路结构较复杂</a:t>
            </a:r>
          </a:p>
        </p:txBody>
      </p:sp>
      <p:grpSp>
        <p:nvGrpSpPr>
          <p:cNvPr id="15" name="Group 5">
            <a:extLst>
              <a:ext uri="{FF2B5EF4-FFF2-40B4-BE49-F238E27FC236}">
                <a16:creationId xmlns="" xmlns:a16="http://schemas.microsoft.com/office/drawing/2014/main" id="{388470A7-7D9B-4179-83E9-D42131578733}"/>
              </a:ext>
            </a:extLst>
          </p:cNvPr>
          <p:cNvGrpSpPr>
            <a:grpSpLocks/>
          </p:cNvGrpSpPr>
          <p:nvPr/>
        </p:nvGrpSpPr>
        <p:grpSpPr bwMode="auto">
          <a:xfrm>
            <a:off x="5568744" y="2597194"/>
            <a:ext cx="3350531" cy="1850972"/>
            <a:chOff x="402" y="1695"/>
            <a:chExt cx="4320" cy="2016"/>
          </a:xfrm>
        </p:grpSpPr>
        <p:sp>
          <p:nvSpPr>
            <p:cNvPr id="16" name="Rectangle 6">
              <a:extLst>
                <a:ext uri="{FF2B5EF4-FFF2-40B4-BE49-F238E27FC236}">
                  <a16:creationId xmlns="" xmlns:a16="http://schemas.microsoft.com/office/drawing/2014/main" id="{44572F52-105A-4C0C-B848-033B4206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" y="1695"/>
              <a:ext cx="4320" cy="201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="" xmlns:a16="http://schemas.microsoft.com/office/drawing/2014/main" id="{62500A66-41E1-4F4F-AC79-AECBDC7DB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" y="3143"/>
              <a:ext cx="2570" cy="30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</a:rPr>
                <a:t>  </a:t>
              </a: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A</a:t>
              </a:r>
              <a:r>
                <a:rPr kumimoji="0" lang="en-US" altLang="zh-CN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4</a:t>
              </a: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A</a:t>
              </a:r>
              <a:r>
                <a:rPr kumimoji="0" lang="en-US" altLang="zh-CN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3</a:t>
              </a: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A</a:t>
              </a:r>
              <a:r>
                <a:rPr kumimoji="0" lang="en-US" altLang="zh-CN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2</a:t>
              </a: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A</a:t>
              </a:r>
              <a:r>
                <a:rPr kumimoji="0" lang="en-US" altLang="zh-CN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1</a:t>
              </a:r>
              <a:r>
                <a:rPr kumimoji="0" lang="en-US" altLang="zh-CN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B</a:t>
              </a:r>
              <a:r>
                <a:rPr kumimoji="0" lang="en-US" altLang="zh-CN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4</a:t>
              </a: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B</a:t>
              </a:r>
              <a:r>
                <a:rPr kumimoji="0" lang="en-US" altLang="zh-CN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3</a:t>
              </a: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B</a:t>
              </a:r>
              <a:r>
                <a:rPr kumimoji="0" lang="en-US" altLang="zh-CN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2</a:t>
              </a: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B</a:t>
              </a:r>
              <a:r>
                <a:rPr kumimoji="0" lang="en-US" altLang="zh-CN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1</a:t>
              </a:r>
              <a:endParaRPr kumimoji="0" lang="en-US" altLang="zh-CN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="" xmlns:a16="http://schemas.microsoft.com/office/drawing/2014/main" id="{BE7EBAEB-A498-400E-B0D8-AFCA241A4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1" y="1725"/>
              <a:ext cx="1926" cy="30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S</a:t>
              </a: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4</a:t>
              </a:r>
              <a:r>
                <a:rPr kumimoji="0" lang="en-US" altLang="zh-CN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0" lang="en-US" altLang="zh-CN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S</a:t>
              </a: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3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0" lang="en-US" altLang="zh-CN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S</a:t>
              </a: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2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0" lang="en-US" altLang="zh-CN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S</a:t>
              </a: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1</a:t>
              </a:r>
              <a:endPara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5" name="Rectangle 9">
              <a:extLst>
                <a:ext uri="{FF2B5EF4-FFF2-40B4-BE49-F238E27FC236}">
                  <a16:creationId xmlns="" xmlns:a16="http://schemas.microsoft.com/office/drawing/2014/main" id="{94B129BA-BCF4-47FA-8955-65AE9FA6E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" y="2644"/>
              <a:ext cx="557" cy="30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C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26" name="Rectangle 10">
              <a:extLst>
                <a:ext uri="{FF2B5EF4-FFF2-40B4-BE49-F238E27FC236}">
                  <a16:creationId xmlns="" xmlns:a16="http://schemas.microsoft.com/office/drawing/2014/main" id="{796F46D1-5C82-4D2A-9F85-6F0EF7C17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2362"/>
              <a:ext cx="642" cy="30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    C</a:t>
              </a: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4</a:t>
              </a:r>
            </a:p>
          </p:txBody>
        </p:sp>
        <p:sp>
          <p:nvSpPr>
            <p:cNvPr id="27" name="Rectangle 11">
              <a:extLst>
                <a:ext uri="{FF2B5EF4-FFF2-40B4-BE49-F238E27FC236}">
                  <a16:creationId xmlns="" xmlns:a16="http://schemas.microsoft.com/office/drawing/2014/main" id="{CB739EC3-7C1A-46B4-8ABC-C08C132E1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2" y="2428"/>
              <a:ext cx="1544" cy="52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74</a:t>
              </a:r>
              <a:r>
                <a:rPr kumimoji="0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LS</a:t>
              </a:r>
              <a:r>
                <a: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283</a:t>
              </a:r>
            </a:p>
          </p:txBody>
        </p:sp>
        <p:sp>
          <p:nvSpPr>
            <p:cNvPr id="28" name="Line 12">
              <a:extLst>
                <a:ext uri="{FF2B5EF4-FFF2-40B4-BE49-F238E27FC236}">
                  <a16:creationId xmlns="" xmlns:a16="http://schemas.microsoft.com/office/drawing/2014/main" id="{E8504AED-6F72-4B76-BCDF-E4E091AC7E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6" y="2709"/>
              <a:ext cx="72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9" name="Line 13">
              <a:extLst>
                <a:ext uri="{FF2B5EF4-FFF2-40B4-BE49-F238E27FC236}">
                  <a16:creationId xmlns="" xmlns:a16="http://schemas.microsoft.com/office/drawing/2014/main" id="{37064062-51A6-4DFD-AEE1-DA7B571A85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46" y="2709"/>
              <a:ext cx="72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0" name="Line 14">
              <a:extLst>
                <a:ext uri="{FF2B5EF4-FFF2-40B4-BE49-F238E27FC236}">
                  <a16:creationId xmlns="" xmlns:a16="http://schemas.microsoft.com/office/drawing/2014/main" id="{D15A16BA-B34A-483C-826B-0F22C29F93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62" y="2102"/>
              <a:ext cx="0" cy="3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1" name="Line 15">
              <a:extLst>
                <a:ext uri="{FF2B5EF4-FFF2-40B4-BE49-F238E27FC236}">
                  <a16:creationId xmlns="" xmlns:a16="http://schemas.microsoft.com/office/drawing/2014/main" id="{8251830F-5D5D-4277-BF81-58332D2ED1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4" y="2929"/>
              <a:ext cx="0" cy="3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2" name="Line 16">
              <a:extLst>
                <a:ext uri="{FF2B5EF4-FFF2-40B4-BE49-F238E27FC236}">
                  <a16:creationId xmlns="" xmlns:a16="http://schemas.microsoft.com/office/drawing/2014/main" id="{A7D4F37C-7ABE-4F2E-A125-F38F1A2B06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7" y="2928"/>
              <a:ext cx="0" cy="3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3" name="Line 17">
              <a:extLst>
                <a:ext uri="{FF2B5EF4-FFF2-40B4-BE49-F238E27FC236}">
                  <a16:creationId xmlns="" xmlns:a16="http://schemas.microsoft.com/office/drawing/2014/main" id="{1C310AEC-F5E2-4096-9C4E-B49CF46349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9" y="2102"/>
              <a:ext cx="0" cy="3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4" name="Line 18">
              <a:extLst>
                <a:ext uri="{FF2B5EF4-FFF2-40B4-BE49-F238E27FC236}">
                  <a16:creationId xmlns="" xmlns:a16="http://schemas.microsoft.com/office/drawing/2014/main" id="{ED6A5D30-FD31-4DC0-B4A4-44E73C04BA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9" y="2096"/>
              <a:ext cx="0" cy="30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5" name="Line 19">
              <a:extLst>
                <a:ext uri="{FF2B5EF4-FFF2-40B4-BE49-F238E27FC236}">
                  <a16:creationId xmlns="" xmlns:a16="http://schemas.microsoft.com/office/drawing/2014/main" id="{ECBA4D66-8A52-4BA7-9C88-19AA249C14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76" y="2102"/>
              <a:ext cx="0" cy="3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6" name="Line 20">
              <a:extLst>
                <a:ext uri="{FF2B5EF4-FFF2-40B4-BE49-F238E27FC236}">
                  <a16:creationId xmlns="" xmlns:a16="http://schemas.microsoft.com/office/drawing/2014/main" id="{DBC51C6E-4812-480E-918E-F439D059B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4" y="2928"/>
              <a:ext cx="0" cy="30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7" name="Line 21">
              <a:extLst>
                <a:ext uri="{FF2B5EF4-FFF2-40B4-BE49-F238E27FC236}">
                  <a16:creationId xmlns="" xmlns:a16="http://schemas.microsoft.com/office/drawing/2014/main" id="{CD70E2C9-8AB7-498F-BB81-0741C46931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3" y="2928"/>
              <a:ext cx="0" cy="3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8" name="Line 22">
              <a:extLst>
                <a:ext uri="{FF2B5EF4-FFF2-40B4-BE49-F238E27FC236}">
                  <a16:creationId xmlns="" xmlns:a16="http://schemas.microsoft.com/office/drawing/2014/main" id="{80F7F720-5A27-4ADD-9038-AB5E4F59F7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14" y="2929"/>
              <a:ext cx="0" cy="3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9" name="Line 23">
              <a:extLst>
                <a:ext uri="{FF2B5EF4-FFF2-40B4-BE49-F238E27FC236}">
                  <a16:creationId xmlns="" xmlns:a16="http://schemas.microsoft.com/office/drawing/2014/main" id="{A6A1F50C-754D-4FFC-8866-8FCE94A911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85" y="2927"/>
              <a:ext cx="0" cy="3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0" name="Line 24">
              <a:extLst>
                <a:ext uri="{FF2B5EF4-FFF2-40B4-BE49-F238E27FC236}">
                  <a16:creationId xmlns="" xmlns:a16="http://schemas.microsoft.com/office/drawing/2014/main" id="{EA322E98-13B4-46A5-959A-543FAC71F7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0" y="2927"/>
              <a:ext cx="0" cy="3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1" name="Line 25">
              <a:extLst>
                <a:ext uri="{FF2B5EF4-FFF2-40B4-BE49-F238E27FC236}">
                  <a16:creationId xmlns="" xmlns:a16="http://schemas.microsoft.com/office/drawing/2014/main" id="{10CE1D07-F19B-4551-9992-7AABD4DEA3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9" y="2929"/>
              <a:ext cx="0" cy="3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FF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47973" y="1530942"/>
            <a:ext cx="2960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 smtClean="0"/>
              <a:t>逻辑电路图</a:t>
            </a:r>
            <a:endParaRPr lang="zh-CN" altLang="en-US" sz="2400" b="1" dirty="0"/>
          </a:p>
        </p:txBody>
      </p:sp>
      <p:sp>
        <p:nvSpPr>
          <p:cNvPr id="42" name="文本框 41"/>
          <p:cNvSpPr txBox="1"/>
          <p:nvPr/>
        </p:nvSpPr>
        <p:spPr>
          <a:xfrm>
            <a:off x="5376837" y="1538737"/>
            <a:ext cx="2960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 smtClean="0"/>
              <a:t>逻辑</a:t>
            </a:r>
            <a:r>
              <a:rPr lang="zh-CN" altLang="en-US" sz="2400" b="1" dirty="0"/>
              <a:t>符号</a:t>
            </a:r>
          </a:p>
        </p:txBody>
      </p:sp>
    </p:spTree>
    <p:extLst>
      <p:ext uri="{BB962C8B-B14F-4D97-AF65-F5344CB8AC3E}">
        <p14:creationId xmlns:p14="http://schemas.microsoft.com/office/powerpoint/2010/main" xmlns="" val="61011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淘宝网chenying0907出品 10"/>
          <p:cNvSpPr txBox="1"/>
          <p:nvPr/>
        </p:nvSpPr>
        <p:spPr>
          <a:xfrm>
            <a:off x="950159" y="3078790"/>
            <a:ext cx="207520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主要内容</a:t>
            </a:r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</a:rPr>
              <a:t> Main Content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淘宝网chenying0907出品 11"/>
          <p:cNvSpPr/>
          <p:nvPr/>
        </p:nvSpPr>
        <p:spPr>
          <a:xfrm>
            <a:off x="3025365" y="0"/>
            <a:ext cx="611863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3025365" y="39481"/>
            <a:ext cx="2394626" cy="19630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cxnSpLocks/>
          </p:cNvCxnSpPr>
          <p:nvPr/>
        </p:nvCxnSpPr>
        <p:spPr>
          <a:xfrm flipH="1">
            <a:off x="6840121" y="4809438"/>
            <a:ext cx="2303880" cy="20485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淘宝网chenying0907出品 20"/>
          <p:cNvSpPr txBox="1"/>
          <p:nvPr/>
        </p:nvSpPr>
        <p:spPr>
          <a:xfrm>
            <a:off x="4003720" y="2143109"/>
            <a:ext cx="3605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加法器</a:t>
            </a:r>
            <a:endParaRPr lang="zh-CN" altLang="en-US" dirty="0"/>
          </a:p>
        </p:txBody>
      </p:sp>
      <p:sp>
        <p:nvSpPr>
          <p:cNvPr id="33" name="淘宝网chenying0907出品 25"/>
          <p:cNvSpPr txBox="1"/>
          <p:nvPr/>
        </p:nvSpPr>
        <p:spPr>
          <a:xfrm>
            <a:off x="4015057" y="2947845"/>
            <a:ext cx="413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编码器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淘宝网chenying0907出品 29"/>
          <p:cNvSpPr txBox="1"/>
          <p:nvPr/>
        </p:nvSpPr>
        <p:spPr>
          <a:xfrm>
            <a:off x="4015057" y="3752581"/>
            <a:ext cx="4890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译码器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878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4.4.2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编码器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3">
            <a:extLst>
              <a:ext uri="{FF2B5EF4-FFF2-40B4-BE49-F238E27FC236}">
                <a16:creationId xmlns="" xmlns:a16="http://schemas.microsoft.com/office/drawing/2014/main" id="{934C05B9-382A-4C13-8587-930F4123F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78" y="830243"/>
            <a:ext cx="8823321" cy="1311128"/>
          </a:xfrm>
          <a:prstGeom prst="rect">
            <a:avLst/>
          </a:prstGeom>
          <a:noFill/>
          <a:ln w="222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457200" eaLnBrk="1" fontAlgn="base" latinLnBrk="0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kumimoji="1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将一系列的输入信息（高、低电平）变换为以</a:t>
            </a:r>
            <a:r>
              <a:rPr kumimoji="1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二进制</a:t>
            </a:r>
            <a:r>
              <a:rPr kumimoji="1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按一定的规律编排的</a:t>
            </a:r>
            <a:r>
              <a:rPr kumimoji="1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代码</a:t>
            </a:r>
            <a:r>
              <a:rPr kumimoji="1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多</a:t>
            </a:r>
            <a:r>
              <a:rPr kumimoji="1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位输出</a:t>
            </a:r>
            <a:r>
              <a:rPr kumimoji="1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信息</a:t>
            </a:r>
            <a:r>
              <a:rPr kumimoji="1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1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使</a:t>
            </a:r>
            <a:r>
              <a:rPr kumimoji="1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每组代码都对应一位有效输入信息</a:t>
            </a:r>
            <a:r>
              <a:rPr kumimoji="1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，这种功能称为</a:t>
            </a:r>
            <a:r>
              <a:rPr kumimoji="1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编码</a:t>
            </a:r>
            <a:r>
              <a:rPr kumimoji="1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。具有编码功能的逻辑电路称为编码器。</a:t>
            </a:r>
          </a:p>
        </p:txBody>
      </p:sp>
      <p:grpSp>
        <p:nvGrpSpPr>
          <p:cNvPr id="60" name="Group 4">
            <a:extLst>
              <a:ext uri="{FF2B5EF4-FFF2-40B4-BE49-F238E27FC236}">
                <a16:creationId xmlns="" xmlns:a16="http://schemas.microsoft.com/office/drawing/2014/main" id="{0789C95E-DA61-428A-94BA-B80CFB8598F3}"/>
              </a:ext>
            </a:extLst>
          </p:cNvPr>
          <p:cNvGrpSpPr>
            <a:grpSpLocks/>
          </p:cNvGrpSpPr>
          <p:nvPr/>
        </p:nvGrpSpPr>
        <p:grpSpPr bwMode="auto">
          <a:xfrm>
            <a:off x="1627463" y="3538127"/>
            <a:ext cx="1129565" cy="981074"/>
            <a:chOff x="2367" y="2754"/>
            <a:chExt cx="882" cy="824"/>
          </a:xfrm>
        </p:grpSpPr>
        <p:sp>
          <p:nvSpPr>
            <p:cNvPr id="61" name="Text Box 5">
              <a:extLst>
                <a:ext uri="{FF2B5EF4-FFF2-40B4-BE49-F238E27FC236}">
                  <a16:creationId xmlns="" xmlns:a16="http://schemas.microsoft.com/office/drawing/2014/main" id="{A5BB51A6-0F0A-44A0-9D3A-A9C0D6D95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4" y="2754"/>
              <a:ext cx="745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b="1" kern="0" dirty="0">
                  <a:solidFill>
                    <a:srgbClr val="C0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译 码</a:t>
              </a:r>
            </a:p>
          </p:txBody>
        </p:sp>
        <p:sp>
          <p:nvSpPr>
            <p:cNvPr id="62" name="Line 6">
              <a:extLst>
                <a:ext uri="{FF2B5EF4-FFF2-40B4-BE49-F238E27FC236}">
                  <a16:creationId xmlns="" xmlns:a16="http://schemas.microsoft.com/office/drawing/2014/main" id="{601B56CF-90E6-44F0-BD91-951F34920B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7" y="2754"/>
              <a:ext cx="848" cy="17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>
                <a:solidFill>
                  <a:srgbClr val="000000"/>
                </a:solidFill>
                <a:latin typeface="Tahoma" panose="020B0604030504040204" pitchFamily="34" charset="0"/>
                <a:ea typeface="等线" panose="02010600030101010101" pitchFamily="2" charset="-122"/>
              </a:endParaRPr>
            </a:p>
          </p:txBody>
        </p:sp>
        <p:sp>
          <p:nvSpPr>
            <p:cNvPr id="63" name="Text Box 7">
              <a:extLst>
                <a:ext uri="{FF2B5EF4-FFF2-40B4-BE49-F238E27FC236}">
                  <a16:creationId xmlns="" xmlns:a16="http://schemas.microsoft.com/office/drawing/2014/main" id="{35BBF18C-E8C4-4961-9AFD-000B1814E9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4" y="3190"/>
              <a:ext cx="865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b="1" kern="0" dirty="0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译码器</a:t>
              </a:r>
            </a:p>
          </p:txBody>
        </p:sp>
        <p:sp>
          <p:nvSpPr>
            <p:cNvPr id="64" name="Line 8">
              <a:extLst>
                <a:ext uri="{FF2B5EF4-FFF2-40B4-BE49-F238E27FC236}">
                  <a16:creationId xmlns="" xmlns:a16="http://schemas.microsoft.com/office/drawing/2014/main" id="{C26930CA-A7F9-4E32-9033-9428D26281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68" y="3010"/>
              <a:ext cx="5" cy="208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>
                <a:solidFill>
                  <a:srgbClr val="000000"/>
                </a:solidFill>
                <a:latin typeface="Tahoma" panose="020B0604030504040204" pitchFamily="34" charset="0"/>
                <a:ea typeface="等线" panose="02010600030101010101" pitchFamily="2" charset="-122"/>
              </a:endParaRPr>
            </a:p>
          </p:txBody>
        </p:sp>
      </p:grpSp>
      <p:grpSp>
        <p:nvGrpSpPr>
          <p:cNvPr id="65" name="Group 9">
            <a:extLst>
              <a:ext uri="{FF2B5EF4-FFF2-40B4-BE49-F238E27FC236}">
                <a16:creationId xmlns="" xmlns:a16="http://schemas.microsoft.com/office/drawing/2014/main" id="{EA5D107B-BF4F-4D50-BEAF-A0527A4246E8}"/>
              </a:ext>
            </a:extLst>
          </p:cNvPr>
          <p:cNvGrpSpPr>
            <a:grpSpLocks/>
          </p:cNvGrpSpPr>
          <p:nvPr/>
        </p:nvGrpSpPr>
        <p:grpSpPr bwMode="auto">
          <a:xfrm>
            <a:off x="198478" y="2429102"/>
            <a:ext cx="4769268" cy="1283493"/>
            <a:chOff x="612" y="1442"/>
            <a:chExt cx="3888" cy="1078"/>
          </a:xfrm>
        </p:grpSpPr>
        <p:sp>
          <p:nvSpPr>
            <p:cNvPr id="66" name="Text Box 10">
              <a:extLst>
                <a:ext uri="{FF2B5EF4-FFF2-40B4-BE49-F238E27FC236}">
                  <a16:creationId xmlns="" xmlns:a16="http://schemas.microsoft.com/office/drawing/2014/main" id="{A51555DC-1B5F-4CB1-B811-60959412AF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6" y="2101"/>
              <a:ext cx="180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n</a:t>
              </a:r>
              <a:r>
                <a:rPr lang="zh-CN" altLang="en-US" b="1" kern="0" dirty="0">
                  <a:solidFill>
                    <a:srgbClr val="00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位二进制代码</a:t>
              </a:r>
            </a:p>
          </p:txBody>
        </p:sp>
        <p:sp>
          <p:nvSpPr>
            <p:cNvPr id="67" name="Text Box 11">
              <a:extLst>
                <a:ext uri="{FF2B5EF4-FFF2-40B4-BE49-F238E27FC236}">
                  <a16:creationId xmlns="" xmlns:a16="http://schemas.microsoft.com/office/drawing/2014/main" id="{7BF0C385-F43A-4384-99F6-34AF2E11E4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2132"/>
              <a:ext cx="1237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b="1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m</a:t>
              </a:r>
              <a:r>
                <a:rPr lang="zh-CN" altLang="en-US" b="1" kern="0" dirty="0">
                  <a:solidFill>
                    <a:srgbClr val="00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种信息</a:t>
              </a:r>
            </a:p>
          </p:txBody>
        </p:sp>
        <p:sp>
          <p:nvSpPr>
            <p:cNvPr id="68" name="Line 12">
              <a:extLst>
                <a:ext uri="{FF2B5EF4-FFF2-40B4-BE49-F238E27FC236}">
                  <a16:creationId xmlns="" xmlns:a16="http://schemas.microsoft.com/office/drawing/2014/main" id="{7FEE4B2F-6299-431C-8852-B5F380D9A1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7" y="2295"/>
              <a:ext cx="899" cy="12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latin typeface="Tahoma" panose="020B0604030504040204" pitchFamily="34" charset="0"/>
                <a:ea typeface="等线" panose="02010600030101010101" pitchFamily="2" charset="-122"/>
              </a:endParaRPr>
            </a:p>
          </p:txBody>
        </p:sp>
        <p:sp>
          <p:nvSpPr>
            <p:cNvPr id="69" name="Text Box 13">
              <a:extLst>
                <a:ext uri="{FF2B5EF4-FFF2-40B4-BE49-F238E27FC236}">
                  <a16:creationId xmlns="" xmlns:a16="http://schemas.microsoft.com/office/drawing/2014/main" id="{711FFC24-94EC-47DB-828D-D99607060F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3" y="1938"/>
              <a:ext cx="77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b="1" kern="0" dirty="0">
                  <a:solidFill>
                    <a:srgbClr val="C0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编 码</a:t>
              </a:r>
            </a:p>
          </p:txBody>
        </p:sp>
        <p:sp>
          <p:nvSpPr>
            <p:cNvPr id="70" name="Line 14">
              <a:extLst>
                <a:ext uri="{FF2B5EF4-FFF2-40B4-BE49-F238E27FC236}">
                  <a16:creationId xmlns="" xmlns:a16="http://schemas.microsoft.com/office/drawing/2014/main" id="{BFB8B9D4-E809-4081-A65B-F342AE29B9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6" y="1848"/>
              <a:ext cx="7" cy="224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kern="0">
                <a:solidFill>
                  <a:srgbClr val="000000"/>
                </a:solidFill>
                <a:latin typeface="Tahoma" panose="020B0604030504040204" pitchFamily="34" charset="0"/>
                <a:ea typeface="等线" panose="02010600030101010101" pitchFamily="2" charset="-122"/>
              </a:endParaRPr>
            </a:p>
          </p:txBody>
        </p:sp>
        <p:sp>
          <p:nvSpPr>
            <p:cNvPr id="71" name="Text Box 15">
              <a:extLst>
                <a:ext uri="{FF2B5EF4-FFF2-40B4-BE49-F238E27FC236}">
                  <a16:creationId xmlns="" xmlns:a16="http://schemas.microsoft.com/office/drawing/2014/main" id="{A82EAB24-60CB-41F3-8C0D-04DCE0FC98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5" y="1442"/>
              <a:ext cx="903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b="1" kern="0" dirty="0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编码器</a:t>
              </a:r>
            </a:p>
          </p:txBody>
        </p:sp>
        <p:sp>
          <p:nvSpPr>
            <p:cNvPr id="72" name="Rectangle 16">
              <a:extLst>
                <a:ext uri="{FF2B5EF4-FFF2-40B4-BE49-F238E27FC236}">
                  <a16:creationId xmlns="" xmlns:a16="http://schemas.microsoft.com/office/drawing/2014/main" id="{27C02142-94B8-4748-98FE-EF5594BC0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2" y="1827"/>
              <a:ext cx="736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b="1" kern="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m≤2</a:t>
              </a:r>
              <a:r>
                <a:rPr lang="en-US" altLang="zh-CN" b="1" kern="0" baseline="300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</a:p>
          </p:txBody>
        </p:sp>
      </p:grpSp>
      <p:graphicFrame>
        <p:nvGraphicFramePr>
          <p:cNvPr id="73" name="Object 17">
            <a:extLst>
              <a:ext uri="{FF2B5EF4-FFF2-40B4-BE49-F238E27FC236}">
                <a16:creationId xmlns="" xmlns:a16="http://schemas.microsoft.com/office/drawing/2014/main" id="{A922C627-3714-47CE-8903-D812160585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78844752"/>
              </p:ext>
            </p:extLst>
          </p:nvPr>
        </p:nvGraphicFramePr>
        <p:xfrm>
          <a:off x="198478" y="4658118"/>
          <a:ext cx="4244230" cy="1651065"/>
        </p:xfrm>
        <a:graphic>
          <a:graphicData uri="http://schemas.openxmlformats.org/presentationml/2006/ole">
            <p:oleObj spid="_x0000_s42128" name="Visio" r:id="rId5" imgW="2635944" imgH="1059831" progId="">
              <p:embed/>
            </p:oleObj>
          </a:graphicData>
        </a:graphic>
      </p:graphicFrame>
      <p:grpSp>
        <p:nvGrpSpPr>
          <p:cNvPr id="74" name="组合 73">
            <a:extLst>
              <a:ext uri="{FF2B5EF4-FFF2-40B4-BE49-F238E27FC236}">
                <a16:creationId xmlns="" xmlns:a16="http://schemas.microsoft.com/office/drawing/2014/main" id="{27A347FD-17F7-4C9E-8F6B-F54D8C47B607}"/>
              </a:ext>
            </a:extLst>
          </p:cNvPr>
          <p:cNvGrpSpPr/>
          <p:nvPr/>
        </p:nvGrpSpPr>
        <p:grpSpPr>
          <a:xfrm>
            <a:off x="5286880" y="2940682"/>
            <a:ext cx="3734919" cy="3157038"/>
            <a:chOff x="5121665" y="3009190"/>
            <a:chExt cx="3734919" cy="2853675"/>
          </a:xfrm>
        </p:grpSpPr>
        <p:sp>
          <p:nvSpPr>
            <p:cNvPr id="75" name="Rectangle 3">
              <a:extLst>
                <a:ext uri="{FF2B5EF4-FFF2-40B4-BE49-F238E27FC236}">
                  <a16:creationId xmlns="" xmlns:a16="http://schemas.microsoft.com/office/drawing/2014/main" id="{798A106D-8C8A-4991-BFEF-D33C18D40E07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121665" y="3009190"/>
              <a:ext cx="3667706" cy="2853675"/>
            </a:xfrm>
            <a:prstGeom prst="rect">
              <a:avLst/>
            </a:prstGeom>
            <a:noFill/>
            <a:ln w="22225">
              <a:solidFill>
                <a:srgbClr val="4472C4"/>
              </a:solidFill>
            </a:ln>
          </p:spPr>
          <p:txBody>
            <a:bodyPr vert="horz" lIns="68580" tIns="34290" rIns="68580" bIns="3429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编码器的分类</a:t>
              </a:r>
              <a:endPara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257175" marR="0" lvl="0" indent="-257175" algn="l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u"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B56F5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按照输出的代码种类</a:t>
              </a:r>
            </a:p>
            <a:p>
              <a:pPr marL="540000" marR="0" lvl="2" indent="-257175" algn="l" defTabSz="914400" rtl="0" eaLnBrk="1" fontAlgn="auto" latinLnBrk="0" hangingPunct="1">
                <a:lnSpc>
                  <a:spcPct val="120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二进制编码器</a:t>
              </a:r>
            </a:p>
            <a:p>
              <a:pPr marL="540000" marR="0" lvl="2" indent="-257175" algn="l" defTabSz="914400" rtl="0" eaLnBrk="1" fontAlgn="auto" latinLnBrk="0" hangingPunct="1">
                <a:lnSpc>
                  <a:spcPct val="120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二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--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十进制编码器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257175" marR="0" lvl="2" indent="-257175" algn="l" defTabSz="914400" rtl="0" eaLnBrk="1" fontAlgn="auto" latinLnBrk="0" hangingPunct="1">
                <a:lnSpc>
                  <a:spcPct val="12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u"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2B56F5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按是否有优先权编码</a:t>
              </a:r>
            </a:p>
            <a:p>
              <a:pPr marL="540000" marR="0" lvl="2" indent="-257175" algn="l" defTabSz="914400" rtl="0" eaLnBrk="1" fontAlgn="auto" latinLnBrk="0" hangingPunct="1">
                <a:lnSpc>
                  <a:spcPct val="120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普通编码器</a:t>
              </a:r>
            </a:p>
            <a:p>
              <a:pPr marL="540000" marR="0" lvl="2" indent="-257175" algn="l" defTabSz="914400" rtl="0" eaLnBrk="1" fontAlgn="auto" latinLnBrk="0" hangingPunct="1">
                <a:lnSpc>
                  <a:spcPct val="120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优先编码器</a:t>
              </a:r>
            </a:p>
          </p:txBody>
        </p:sp>
        <p:sp>
          <p:nvSpPr>
            <p:cNvPr id="76" name="Text Box 4">
              <a:extLst>
                <a:ext uri="{FF2B5EF4-FFF2-40B4-BE49-F238E27FC236}">
                  <a16:creationId xmlns="" xmlns:a16="http://schemas.microsoft.com/office/drawing/2014/main" id="{EE1DDF26-C841-4EC1-B1F3-B6E3EAA25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6780" y="3799558"/>
              <a:ext cx="1203706" cy="417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kumimoji="1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＝</a:t>
              </a:r>
              <a:r>
                <a:rPr kumimoji="1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kumimoji="1" lang="en-US" altLang="zh-CN" b="1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77" name="Rectangle 5">
              <a:extLst>
                <a:ext uri="{FF2B5EF4-FFF2-40B4-BE49-F238E27FC236}">
                  <a16:creationId xmlns="" xmlns:a16="http://schemas.microsoft.com/office/drawing/2014/main" id="{5E28B7E5-786C-4F03-99C1-DFCE34D1A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8585" y="4175288"/>
              <a:ext cx="1077999" cy="417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m&lt;2</a:t>
              </a:r>
              <a:r>
                <a:rPr kumimoji="1" lang="en-US" altLang="zh-CN" b="1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414922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4.4.2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编码器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63C9502A-9872-4EE3-A4FB-C5122B98DC2D}"/>
              </a:ext>
            </a:extLst>
          </p:cNvPr>
          <p:cNvSpPr txBox="1"/>
          <p:nvPr/>
        </p:nvSpPr>
        <p:spPr>
          <a:xfrm>
            <a:off x="226671" y="756330"/>
            <a:ext cx="2817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普通编码器</a:t>
            </a:r>
          </a:p>
        </p:txBody>
      </p:sp>
      <p:grpSp>
        <p:nvGrpSpPr>
          <p:cNvPr id="36" name="Group 6">
            <a:extLst>
              <a:ext uri="{FF2B5EF4-FFF2-40B4-BE49-F238E27FC236}">
                <a16:creationId xmlns="" xmlns:a16="http://schemas.microsoft.com/office/drawing/2014/main" id="{46F4E3CB-6440-43A6-A76F-AE375AD1A5C1}"/>
              </a:ext>
            </a:extLst>
          </p:cNvPr>
          <p:cNvGrpSpPr>
            <a:grpSpLocks/>
          </p:cNvGrpSpPr>
          <p:nvPr/>
        </p:nvGrpSpPr>
        <p:grpSpPr bwMode="auto">
          <a:xfrm>
            <a:off x="1635213" y="3099524"/>
            <a:ext cx="3991113" cy="3685827"/>
            <a:chOff x="1178" y="827"/>
            <a:chExt cx="3507" cy="3980"/>
          </a:xfrm>
        </p:grpSpPr>
        <p:sp>
          <p:nvSpPr>
            <p:cNvPr id="37" name="Rectangle 4">
              <a:extLst>
                <a:ext uri="{FF2B5EF4-FFF2-40B4-BE49-F238E27FC236}">
                  <a16:creationId xmlns="" xmlns:a16="http://schemas.microsoft.com/office/drawing/2014/main" id="{8AD6817E-C132-4D46-A0DD-921805198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" y="4308"/>
              <a:ext cx="2731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defTabSz="457200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FF33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普通的</a:t>
              </a:r>
              <a:r>
                <a:rPr lang="en-US" altLang="zh-CN" b="1" dirty="0">
                  <a:solidFill>
                    <a:srgbClr val="FF33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8</a:t>
              </a:r>
              <a:r>
                <a:rPr lang="zh-CN" altLang="en-US" b="1" dirty="0">
                  <a:solidFill>
                    <a:srgbClr val="FF33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线</a:t>
              </a:r>
              <a:r>
                <a:rPr lang="en-US" altLang="zh-CN" b="1" dirty="0">
                  <a:solidFill>
                    <a:srgbClr val="FF33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-3</a:t>
              </a:r>
              <a:r>
                <a:rPr lang="zh-CN" altLang="en-US" b="1" dirty="0">
                  <a:solidFill>
                    <a:srgbClr val="FF33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线编码器</a:t>
              </a:r>
            </a:p>
          </p:txBody>
        </p:sp>
        <p:pic>
          <p:nvPicPr>
            <p:cNvPr id="38" name="Picture 5" descr="4-4-10">
              <a:extLst>
                <a:ext uri="{FF2B5EF4-FFF2-40B4-BE49-F238E27FC236}">
                  <a16:creationId xmlns="" xmlns:a16="http://schemas.microsoft.com/office/drawing/2014/main" id="{0FBF096D-6E1A-4E1D-9B71-76F328853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8" y="827"/>
              <a:ext cx="3507" cy="3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组合 38">
            <a:extLst>
              <a:ext uri="{FF2B5EF4-FFF2-40B4-BE49-F238E27FC236}">
                <a16:creationId xmlns="" xmlns:a16="http://schemas.microsoft.com/office/drawing/2014/main" id="{7209B74D-46DE-41B6-830F-7A55CB76FF68}"/>
              </a:ext>
            </a:extLst>
          </p:cNvPr>
          <p:cNvGrpSpPr/>
          <p:nvPr/>
        </p:nvGrpSpPr>
        <p:grpSpPr>
          <a:xfrm>
            <a:off x="501991" y="1292899"/>
            <a:ext cx="5555786" cy="984188"/>
            <a:chOff x="640238" y="5331544"/>
            <a:chExt cx="5321484" cy="2008582"/>
          </a:xfrm>
        </p:grpSpPr>
        <p:sp>
          <p:nvSpPr>
            <p:cNvPr id="40" name="文本框 39">
              <a:extLst>
                <a:ext uri="{FF2B5EF4-FFF2-40B4-BE49-F238E27FC236}">
                  <a16:creationId xmlns="" xmlns:a16="http://schemas.microsoft.com/office/drawing/2014/main" id="{7E824C87-5697-4DEC-B0D2-2D0BF5597DD1}"/>
                </a:ext>
              </a:extLst>
            </p:cNvPr>
            <p:cNvSpPr txBox="1"/>
            <p:nvPr/>
          </p:nvSpPr>
          <p:spPr>
            <a:xfrm>
              <a:off x="640238" y="5331544"/>
              <a:ext cx="5321484" cy="2008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8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个输入信号：</a:t>
              </a:r>
              <a:endPara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0" marR="0" lvl="0" indent="0" defTabSz="4572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个输出信号：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位二进制代码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等线" panose="02010600030101010101" pitchFamily="2" charset="-122"/>
                </a:rPr>
                <a:t>Y</a:t>
              </a:r>
              <a:r>
                <a:rPr kumimoji="0" lang="en-US" altLang="zh-CN" sz="2400" b="1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等线" panose="02010600030101010101" pitchFamily="2" charset="-122"/>
                </a:rPr>
                <a:t>2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等线" panose="02010600030101010101" pitchFamily="2" charset="-122"/>
                </a:rPr>
                <a:t>Y</a:t>
              </a:r>
              <a:r>
                <a:rPr kumimoji="0" lang="en-US" altLang="zh-CN" sz="2400" b="1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等线" panose="02010600030101010101" pitchFamily="2" charset="-122"/>
                </a:rPr>
                <a:t>1</a:t>
              </a:r>
              <a:r>
                <a:rPr kumimoji="0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等线" panose="02010600030101010101" pitchFamily="2" charset="-122"/>
                </a:rPr>
                <a:t>Y</a:t>
              </a:r>
              <a:r>
                <a:rPr kumimoji="0" lang="en-US" altLang="zh-CN" sz="2400" b="1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等线" panose="02010600030101010101" pitchFamily="2" charset="-122"/>
                </a:rPr>
                <a:t>0</a:t>
              </a:r>
              <a:endPara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41" name="Object 4">
              <a:extLst>
                <a:ext uri="{FF2B5EF4-FFF2-40B4-BE49-F238E27FC236}">
                  <a16:creationId xmlns="" xmlns:a16="http://schemas.microsoft.com/office/drawing/2014/main" id="{5604C325-FC8B-47EC-891D-2483059E683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47491554"/>
                </p:ext>
              </p:extLst>
            </p:nvPr>
          </p:nvGraphicFramePr>
          <p:xfrm>
            <a:off x="2539545" y="5505041"/>
            <a:ext cx="1003266" cy="876850"/>
          </p:xfrm>
          <a:graphic>
            <a:graphicData uri="http://schemas.openxmlformats.org/presentationml/2006/ole">
              <p:oleObj spid="_x0000_s43292" name="Equation" r:id="rId6" imgW="457002" imgH="253890" progId="Equation.DSMT4">
                <p:embed/>
              </p:oleObj>
            </a:graphicData>
          </a:graphic>
        </p:graphicFrame>
        <p:sp>
          <p:nvSpPr>
            <p:cNvPr id="42" name="文本框 41">
              <a:extLst>
                <a:ext uri="{FF2B5EF4-FFF2-40B4-BE49-F238E27FC236}">
                  <a16:creationId xmlns="" xmlns:a16="http://schemas.microsoft.com/office/drawing/2014/main" id="{E011249B-9A61-4B58-9416-2A0B0747D2E1}"/>
                </a:ext>
              </a:extLst>
            </p:cNvPr>
            <p:cNvSpPr txBox="1"/>
            <p:nvPr/>
          </p:nvSpPr>
          <p:spPr>
            <a:xfrm>
              <a:off x="3332976" y="5393645"/>
              <a:ext cx="2209453" cy="942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（低电平有效）</a:t>
              </a:r>
            </a:p>
          </p:txBody>
        </p:sp>
      </p:grpSp>
      <p:graphicFrame>
        <p:nvGraphicFramePr>
          <p:cNvPr id="43" name="Object 4">
            <a:extLst>
              <a:ext uri="{FF2B5EF4-FFF2-40B4-BE49-F238E27FC236}">
                <a16:creationId xmlns="" xmlns:a16="http://schemas.microsoft.com/office/drawing/2014/main" id="{6516C89F-67FB-4863-A6E7-175AEBF68C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65934298"/>
              </p:ext>
            </p:extLst>
          </p:nvPr>
        </p:nvGraphicFramePr>
        <p:xfrm>
          <a:off x="6415317" y="3846998"/>
          <a:ext cx="2183387" cy="2214599"/>
        </p:xfrm>
        <a:graphic>
          <a:graphicData uri="http://schemas.openxmlformats.org/presentationml/2006/ole">
            <p:oleObj spid="_x0000_s43293" name="Equation" r:id="rId7" imgW="787320" imgH="799920" progId="Equation.DSMT4">
              <p:embed/>
            </p:oleObj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68032" y="4491937"/>
            <a:ext cx="5126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</a:rPr>
              <a:t>输入信号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1280643" y="4386592"/>
            <a:ext cx="269078" cy="1862510"/>
          </a:xfrm>
          <a:prstGeom prst="leftBrace">
            <a:avLst/>
          </a:prstGeom>
          <a:ln w="158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左大括号 3"/>
          <p:cNvSpPr/>
          <p:nvPr/>
        </p:nvSpPr>
        <p:spPr>
          <a:xfrm rot="5400000">
            <a:off x="3587379" y="1587204"/>
            <a:ext cx="283948" cy="2662901"/>
          </a:xfrm>
          <a:prstGeom prst="leftBrace">
            <a:avLst/>
          </a:prstGeom>
          <a:ln w="158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008642" y="2399164"/>
            <a:ext cx="1555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</a:rPr>
              <a:t>输出信号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808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449367" y="63074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691" y="84031"/>
            <a:ext cx="1435167" cy="615323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63C9502A-9872-4EE3-A4FB-C5122B98DC2D}"/>
              </a:ext>
            </a:extLst>
          </p:cNvPr>
          <p:cNvSpPr txBox="1"/>
          <p:nvPr/>
        </p:nvSpPr>
        <p:spPr>
          <a:xfrm>
            <a:off x="277837" y="788382"/>
            <a:ext cx="2929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普通编码器</a:t>
            </a:r>
          </a:p>
        </p:txBody>
      </p:sp>
      <p:grpSp>
        <p:nvGrpSpPr>
          <p:cNvPr id="46" name="Group 6">
            <a:extLst>
              <a:ext uri="{FF2B5EF4-FFF2-40B4-BE49-F238E27FC236}">
                <a16:creationId xmlns="" xmlns:a16="http://schemas.microsoft.com/office/drawing/2014/main" id="{B7557092-08EC-4AA3-9098-DA4C3067AE76}"/>
              </a:ext>
            </a:extLst>
          </p:cNvPr>
          <p:cNvGrpSpPr>
            <a:grpSpLocks/>
          </p:cNvGrpSpPr>
          <p:nvPr/>
        </p:nvGrpSpPr>
        <p:grpSpPr bwMode="auto">
          <a:xfrm>
            <a:off x="341044" y="1585501"/>
            <a:ext cx="5627169" cy="3648756"/>
            <a:chOff x="476" y="703"/>
            <a:chExt cx="4808" cy="2371"/>
          </a:xfrm>
        </p:grpSpPr>
        <p:sp>
          <p:nvSpPr>
            <p:cNvPr id="47" name="Rectangle 4">
              <a:extLst>
                <a:ext uri="{FF2B5EF4-FFF2-40B4-BE49-F238E27FC236}">
                  <a16:creationId xmlns="" xmlns:a16="http://schemas.microsoft.com/office/drawing/2014/main" id="{6A2E6EFA-FD32-489E-99B3-DC843320F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" y="703"/>
              <a:ext cx="4365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普通</a:t>
              </a:r>
              <a:r>
                <a:rPr lang="en-US" altLang="zh-CN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8</a:t>
              </a:r>
              <a:r>
                <a:rPr lang="zh-CN" altLang="en-US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线</a:t>
              </a:r>
              <a:r>
                <a:rPr lang="en-US" altLang="zh-CN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—3</a:t>
              </a:r>
              <a:r>
                <a:rPr lang="zh-CN" altLang="en-US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线编码器输入输出关系表</a:t>
              </a:r>
            </a:p>
          </p:txBody>
        </p:sp>
        <p:pic>
          <p:nvPicPr>
            <p:cNvPr id="48" name="Picture 5" descr="B4-4-2">
              <a:extLst>
                <a:ext uri="{FF2B5EF4-FFF2-40B4-BE49-F238E27FC236}">
                  <a16:creationId xmlns="" xmlns:a16="http://schemas.microsoft.com/office/drawing/2014/main" id="{E2DA77D8-A01C-48E1-AE0F-AF60C3CC8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" y="1117"/>
              <a:ext cx="4808" cy="1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F05C3F59-DD7E-4298-8191-6E2E515D443F}"/>
              </a:ext>
            </a:extLst>
          </p:cNvPr>
          <p:cNvGrpSpPr/>
          <p:nvPr/>
        </p:nvGrpSpPr>
        <p:grpSpPr>
          <a:xfrm>
            <a:off x="554691" y="2911657"/>
            <a:ext cx="3667226" cy="2205389"/>
            <a:chOff x="5260258" y="4272116"/>
            <a:chExt cx="4527755" cy="2177569"/>
          </a:xfrm>
        </p:grpSpPr>
        <p:sp>
          <p:nvSpPr>
            <p:cNvPr id="13" name="椭圆 12">
              <a:extLst>
                <a:ext uri="{FF2B5EF4-FFF2-40B4-BE49-F238E27FC236}">
                  <a16:creationId xmlns="" xmlns:a16="http://schemas.microsoft.com/office/drawing/2014/main" id="{9C82386E-C0FA-49EC-BA8A-061C82FE39BA}"/>
                </a:ext>
              </a:extLst>
            </p:cNvPr>
            <p:cNvSpPr/>
            <p:nvPr/>
          </p:nvSpPr>
          <p:spPr>
            <a:xfrm>
              <a:off x="5260258" y="4272116"/>
              <a:ext cx="196645" cy="20647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49" name="椭圆 48">
              <a:extLst>
                <a:ext uri="{FF2B5EF4-FFF2-40B4-BE49-F238E27FC236}">
                  <a16:creationId xmlns="" xmlns:a16="http://schemas.microsoft.com/office/drawing/2014/main" id="{F64581A6-12EC-4088-BA18-0F9231EAB9B4}"/>
                </a:ext>
              </a:extLst>
            </p:cNvPr>
            <p:cNvSpPr/>
            <p:nvPr/>
          </p:nvSpPr>
          <p:spPr>
            <a:xfrm>
              <a:off x="5876755" y="4557252"/>
              <a:ext cx="196645" cy="20647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0" name="椭圆 49">
              <a:extLst>
                <a:ext uri="{FF2B5EF4-FFF2-40B4-BE49-F238E27FC236}">
                  <a16:creationId xmlns="" xmlns:a16="http://schemas.microsoft.com/office/drawing/2014/main" id="{EA8BA653-0ED5-45C5-8ED4-B1ED2514BB9B}"/>
                </a:ext>
              </a:extLst>
            </p:cNvPr>
            <p:cNvSpPr/>
            <p:nvPr/>
          </p:nvSpPr>
          <p:spPr>
            <a:xfrm>
              <a:off x="6499122" y="4845656"/>
              <a:ext cx="196645" cy="20647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1" name="椭圆 50">
              <a:extLst>
                <a:ext uri="{FF2B5EF4-FFF2-40B4-BE49-F238E27FC236}">
                  <a16:creationId xmlns="" xmlns:a16="http://schemas.microsoft.com/office/drawing/2014/main" id="{DDC0E6E4-AB00-4104-B988-CC0D7E59B343}"/>
                </a:ext>
              </a:extLst>
            </p:cNvPr>
            <p:cNvSpPr/>
            <p:nvPr/>
          </p:nvSpPr>
          <p:spPr>
            <a:xfrm>
              <a:off x="7113639" y="5084262"/>
              <a:ext cx="196645" cy="20647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2" name="椭圆 51">
              <a:extLst>
                <a:ext uri="{FF2B5EF4-FFF2-40B4-BE49-F238E27FC236}">
                  <a16:creationId xmlns="" xmlns:a16="http://schemas.microsoft.com/office/drawing/2014/main" id="{0782A83E-BAF2-4B10-919C-8C2854FA1573}"/>
                </a:ext>
              </a:extLst>
            </p:cNvPr>
            <p:cNvSpPr/>
            <p:nvPr/>
          </p:nvSpPr>
          <p:spPr>
            <a:xfrm>
              <a:off x="7732514" y="5404646"/>
              <a:ext cx="196645" cy="20647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3" name="椭圆 52">
              <a:extLst>
                <a:ext uri="{FF2B5EF4-FFF2-40B4-BE49-F238E27FC236}">
                  <a16:creationId xmlns="" xmlns:a16="http://schemas.microsoft.com/office/drawing/2014/main" id="{CC7B0514-27CB-462D-94CB-6CC4295CEBAF}"/>
                </a:ext>
              </a:extLst>
            </p:cNvPr>
            <p:cNvSpPr/>
            <p:nvPr/>
          </p:nvSpPr>
          <p:spPr>
            <a:xfrm>
              <a:off x="8374181" y="5665611"/>
              <a:ext cx="196645" cy="20647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4" name="椭圆 53">
              <a:extLst>
                <a:ext uri="{FF2B5EF4-FFF2-40B4-BE49-F238E27FC236}">
                  <a16:creationId xmlns="" xmlns:a16="http://schemas.microsoft.com/office/drawing/2014/main" id="{644CC0C9-837F-488C-8F86-30750A986F15}"/>
                </a:ext>
              </a:extLst>
            </p:cNvPr>
            <p:cNvSpPr/>
            <p:nvPr/>
          </p:nvSpPr>
          <p:spPr>
            <a:xfrm>
              <a:off x="8981767" y="5948174"/>
              <a:ext cx="196645" cy="20647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5" name="椭圆 54">
              <a:extLst>
                <a:ext uri="{FF2B5EF4-FFF2-40B4-BE49-F238E27FC236}">
                  <a16:creationId xmlns="" xmlns:a16="http://schemas.microsoft.com/office/drawing/2014/main" id="{81D62794-D626-4DF2-84CE-70F5D4779FBB}"/>
                </a:ext>
              </a:extLst>
            </p:cNvPr>
            <p:cNvSpPr/>
            <p:nvPr/>
          </p:nvSpPr>
          <p:spPr>
            <a:xfrm>
              <a:off x="9591368" y="6243207"/>
              <a:ext cx="196645" cy="20647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BB75A642-D4A3-4AE4-82D6-1D93BA207EB3}"/>
              </a:ext>
            </a:extLst>
          </p:cNvPr>
          <p:cNvSpPr txBox="1"/>
          <p:nvPr/>
        </p:nvSpPr>
        <p:spPr>
          <a:xfrm>
            <a:off x="6188657" y="1683186"/>
            <a:ext cx="2569687" cy="4524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功能：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14313" indent="-214313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位输出信号表示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个输入信号中的某一个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有效输入的编号</a:t>
            </a:r>
            <a:endParaRPr lang="en-US" altLang="zh-CN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14313" indent="-214313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任何时刻只允许所有输入中的一个有效，否则会出现输出混乱情况</a:t>
            </a:r>
          </a:p>
        </p:txBody>
      </p:sp>
      <p:sp>
        <p:nvSpPr>
          <p:cNvPr id="20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4.4.2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编码器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487723" y="2903229"/>
            <a:ext cx="1238865" cy="209116"/>
          </a:xfrm>
          <a:prstGeom prst="roundRect">
            <a:avLst/>
          </a:prstGeom>
          <a:noFill/>
          <a:ln w="222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弧形 6"/>
          <p:cNvSpPr/>
          <p:nvPr/>
        </p:nvSpPr>
        <p:spPr>
          <a:xfrm>
            <a:off x="669997" y="2567098"/>
            <a:ext cx="4140267" cy="697329"/>
          </a:xfrm>
          <a:prstGeom prst="arc">
            <a:avLst>
              <a:gd name="adj1" fmla="val 10756078"/>
              <a:gd name="adj2" fmla="val 0"/>
            </a:avLst>
          </a:prstGeom>
          <a:ln w="25400">
            <a:solidFill>
              <a:srgbClr val="FF33CC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4502655" y="3188891"/>
            <a:ext cx="1238865" cy="209116"/>
          </a:xfrm>
          <a:prstGeom prst="roundRect">
            <a:avLst/>
          </a:prstGeom>
          <a:noFill/>
          <a:ln w="222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弧形 24"/>
          <p:cNvSpPr/>
          <p:nvPr/>
        </p:nvSpPr>
        <p:spPr>
          <a:xfrm>
            <a:off x="1213290" y="2966534"/>
            <a:ext cx="3611906" cy="583556"/>
          </a:xfrm>
          <a:prstGeom prst="arc">
            <a:avLst>
              <a:gd name="adj1" fmla="val 10756078"/>
              <a:gd name="adj2" fmla="val 0"/>
            </a:avLst>
          </a:prstGeom>
          <a:ln w="25400">
            <a:solidFill>
              <a:srgbClr val="FF33CC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69622" y="5738873"/>
            <a:ext cx="5186829" cy="46166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每一组输入信号中只有一个有效信号</a:t>
            </a:r>
            <a:endParaRPr lang="zh-CN" altLang="en-US" sz="24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669997" y="3156155"/>
            <a:ext cx="3392649" cy="2582718"/>
            <a:chOff x="669997" y="3156155"/>
            <a:chExt cx="3392649" cy="2582718"/>
          </a:xfrm>
        </p:grpSpPr>
        <p:cxnSp>
          <p:nvCxnSpPr>
            <p:cNvPr id="18" name="直接箭头连接符 17"/>
            <p:cNvCxnSpPr>
              <a:stCxn id="16" idx="0"/>
            </p:cNvCxnSpPr>
            <p:nvPr/>
          </p:nvCxnSpPr>
          <p:spPr>
            <a:xfrm flipH="1" flipV="1">
              <a:off x="669997" y="3156155"/>
              <a:ext cx="2493040" cy="258271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6" idx="0"/>
            </p:cNvCxnSpPr>
            <p:nvPr/>
          </p:nvCxnSpPr>
          <p:spPr>
            <a:xfrm flipH="1" flipV="1">
              <a:off x="1171443" y="3409552"/>
              <a:ext cx="1991594" cy="232932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6" idx="0"/>
              <a:endCxn id="50" idx="5"/>
            </p:cNvCxnSpPr>
            <p:nvPr/>
          </p:nvCxnSpPr>
          <p:spPr>
            <a:xfrm flipH="1" flipV="1">
              <a:off x="1694047" y="3671016"/>
              <a:ext cx="1468990" cy="2067857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6" idx="0"/>
              <a:endCxn id="51" idx="5"/>
            </p:cNvCxnSpPr>
            <p:nvPr/>
          </p:nvCxnSpPr>
          <p:spPr>
            <a:xfrm flipH="1" flipV="1">
              <a:off x="2191771" y="3912671"/>
              <a:ext cx="971266" cy="182620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6" idx="0"/>
              <a:endCxn id="52" idx="5"/>
            </p:cNvCxnSpPr>
            <p:nvPr/>
          </p:nvCxnSpPr>
          <p:spPr>
            <a:xfrm flipH="1" flipV="1">
              <a:off x="2693025" y="4237148"/>
              <a:ext cx="470012" cy="150172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6" idx="0"/>
            </p:cNvCxnSpPr>
            <p:nvPr/>
          </p:nvCxnSpPr>
          <p:spPr>
            <a:xfrm flipH="1" flipV="1">
              <a:off x="3144134" y="4555957"/>
              <a:ext cx="18903" cy="1182916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16" idx="0"/>
              <a:endCxn id="54" idx="3"/>
            </p:cNvCxnSpPr>
            <p:nvPr/>
          </p:nvCxnSpPr>
          <p:spPr>
            <a:xfrm flipV="1">
              <a:off x="3163037" y="4787620"/>
              <a:ext cx="429191" cy="95125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16" idx="0"/>
            </p:cNvCxnSpPr>
            <p:nvPr/>
          </p:nvCxnSpPr>
          <p:spPr>
            <a:xfrm flipV="1">
              <a:off x="3163037" y="5109724"/>
              <a:ext cx="899609" cy="629149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37745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  <p:bldP spid="7" grpId="0" animBg="1"/>
      <p:bldP spid="24" grpId="0" animBg="1"/>
      <p:bldP spid="2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449367" y="63074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691" y="84031"/>
            <a:ext cx="1435167" cy="615323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63C9502A-9872-4EE3-A4FB-C5122B98DC2D}"/>
              </a:ext>
            </a:extLst>
          </p:cNvPr>
          <p:cNvSpPr txBox="1"/>
          <p:nvPr/>
        </p:nvSpPr>
        <p:spPr>
          <a:xfrm>
            <a:off x="206202" y="733441"/>
            <a:ext cx="2929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普通编码器</a:t>
            </a:r>
          </a:p>
        </p:txBody>
      </p:sp>
      <p:sp>
        <p:nvSpPr>
          <p:cNvPr id="20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4.4.2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编码器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Rectangle 4">
            <a:extLst>
              <a:ext uri="{FF2B5EF4-FFF2-40B4-BE49-F238E27FC236}">
                <a16:creationId xmlns:a16="http://schemas.microsoft.com/office/drawing/2014/main" xmlns="" id="{29217D42-DEA1-43FB-A5BC-CDEA244AD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32" y="1359358"/>
            <a:ext cx="6994525" cy="486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00B6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//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普通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8-3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线编码器模块定义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00B6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宋体"/>
              </a:rPr>
              <a:t>module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 encoder1(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iIN_N,oY_N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);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00B6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     input[7:0]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iIN_N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00B6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     output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reg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 [2:0]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oY_N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00B6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     always@(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iIN_N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00B6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    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</a:rPr>
              <a:t>case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iIN_N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00B6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          8'b01111111: 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oY_N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=3'b000;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00B6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	     8'b10111111: 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oY_N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=3'b001;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00B6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	     8'b11011111: 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oY_N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=3'b010;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00B6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	     8'b11101111: 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oY_N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=3'b011;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00B6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	     8'b11110111: 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oY_N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=3'b100;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00B6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	     8'b11111011: 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oY_N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=3'b101;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00B6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	     8'b11111101: 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oY_N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=3'b110;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00B6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	     8'b11111110: 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oY_N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=3'b111;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00B6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	     default:  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oY_N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=3'bxxx;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00B6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      </a:t>
            </a: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</a:rPr>
              <a:t>endcase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宋体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00B6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宋体"/>
              </a:rPr>
              <a:t>endmodule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948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449371" y="66769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695" y="120981"/>
            <a:ext cx="1435167" cy="615323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63C9502A-9872-4EE3-A4FB-C5122B98DC2D}"/>
              </a:ext>
            </a:extLst>
          </p:cNvPr>
          <p:cNvSpPr txBox="1"/>
          <p:nvPr/>
        </p:nvSpPr>
        <p:spPr>
          <a:xfrm>
            <a:off x="299919" y="796167"/>
            <a:ext cx="3590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优先编码器</a:t>
            </a:r>
          </a:p>
        </p:txBody>
      </p:sp>
      <p:sp>
        <p:nvSpPr>
          <p:cNvPr id="29" name="Text Box 4">
            <a:extLst>
              <a:ext uri="{FF2B5EF4-FFF2-40B4-BE49-F238E27FC236}">
                <a16:creationId xmlns="" xmlns:a16="http://schemas.microsoft.com/office/drawing/2014/main" id="{FFD189DF-6CD2-44BA-B245-604A266D8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668" y="1650670"/>
            <a:ext cx="8464664" cy="83099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优先编码器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允许几个输入端</a:t>
            </a: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同时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加上有效信号，电路只对其中</a:t>
            </a: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优先级别最高的信号编码</a:t>
            </a:r>
            <a:r>
              <a:rPr lang="zh-CN" altLang="en-US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（优先级别由设计者根据需要确定）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06341" y="3167920"/>
            <a:ext cx="3937634" cy="2577629"/>
            <a:chOff x="5006341" y="3167920"/>
            <a:chExt cx="3937634" cy="2577629"/>
          </a:xfrm>
        </p:grpSpPr>
        <p:sp>
          <p:nvSpPr>
            <p:cNvPr id="12" name="文本框 11">
              <a:extLst>
                <a:ext uri="{FF2B5EF4-FFF2-40B4-BE49-F238E27FC236}">
                  <a16:creationId xmlns="" xmlns:a16="http://schemas.microsoft.com/office/drawing/2014/main" id="{D382CDF7-0650-4635-8D61-896375504F20}"/>
                </a:ext>
              </a:extLst>
            </p:cNvPr>
            <p:cNvSpPr txBox="1"/>
            <p:nvPr/>
          </p:nvSpPr>
          <p:spPr>
            <a:xfrm>
              <a:off x="5006341" y="3167920"/>
              <a:ext cx="3937634" cy="2577629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spcAft>
                  <a:spcPts val="900"/>
                </a:spcAft>
              </a:pPr>
              <a:r>
                <a:rPr lang="zh-CN" altLang="en-US" sz="2400" b="1" dirty="0">
                  <a:solidFill>
                    <a:srgbClr val="FF33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输出端</a:t>
              </a: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endPara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en-US" altLang="zh-CN" sz="2400" b="1" dirty="0">
                  <a:solidFill>
                    <a:srgbClr val="170A8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zh-CN" altLang="en-US" sz="2400" b="1" dirty="0">
                  <a:solidFill>
                    <a:srgbClr val="170A8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位输出编码信号：</a:t>
              </a:r>
              <a:endParaRPr lang="en-US" altLang="zh-CN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endPara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170A8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选通输出端</a:t>
              </a:r>
              <a:r>
                <a:rPr lang="en-US" altLang="zh-CN" sz="2800" b="1" i="1" dirty="0">
                  <a:solidFill>
                    <a:srgbClr val="170A8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  <a:r>
                <a:rPr lang="en-US" altLang="zh-CN" sz="2800" b="1" baseline="-25000" dirty="0">
                  <a:solidFill>
                    <a:srgbClr val="170A8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和</a:t>
              </a:r>
              <a:r>
                <a:rPr lang="zh-CN" altLang="en-US" sz="2400" b="1" dirty="0">
                  <a:solidFill>
                    <a:srgbClr val="170A8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扩展输出端    </a:t>
              </a: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：用于电路的</a:t>
              </a:r>
              <a:r>
                <a:rPr lang="zh-CN" altLang="en-US" sz="2400" b="1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扩展</a:t>
              </a:r>
              <a:endPara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xmlns="" id="{DD866269-5531-40BA-B881-B5091D338A76}"/>
                    </a:ext>
                  </a:extLst>
                </p:cNvPr>
                <p:cNvSpPr/>
                <p:nvPr/>
              </p:nvSpPr>
              <p:spPr>
                <a:xfrm>
                  <a:off x="7518533" y="3721568"/>
                  <a:ext cx="969434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3" name="矩形 2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DD866269-5531-40BA-B881-B5091D338A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8533" y="3721568"/>
                  <a:ext cx="969434" cy="461665"/>
                </a:xfrm>
                <a:prstGeom prst="rect">
                  <a:avLst/>
                </a:prstGeom>
                <a:blipFill rotWithShape="0">
                  <a:blip r:embed="rId5" cstate="print"/>
                  <a:stretch>
                    <a:fillRect l="-1258" r="-71069" b="-1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xmlns="" id="{21C91A2E-D1F0-4B7B-A2EF-3ABE8BEEB1DE}"/>
                    </a:ext>
                  </a:extLst>
                </p:cNvPr>
                <p:cNvSpPr/>
                <p:nvPr/>
              </p:nvSpPr>
              <p:spPr>
                <a:xfrm>
                  <a:off x="5381705" y="5204461"/>
                  <a:ext cx="508935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𝐸𝑋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4" name="矩形 3">
                  <a:extLst>
                    <a:ext uri="{FF2B5EF4-FFF2-40B4-BE49-F238E27FC236}">
                      <a16:creationId xmlns="" xmlns:a14="http://schemas.microsoft.com/office/drawing/2010/main" xmlns:a16="http://schemas.microsoft.com/office/drawing/2014/main" id="{21C91A2E-D1F0-4B7B-A2EF-3ABE8BEEB1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1705" y="5204461"/>
                  <a:ext cx="508935" cy="461665"/>
                </a:xfrm>
                <a:prstGeom prst="rect">
                  <a:avLst/>
                </a:prstGeom>
                <a:blipFill rotWithShape="0">
                  <a:blip r:embed="rId6" cstate="print"/>
                  <a:stretch>
                    <a:fillRect l="-3614" r="-18072" b="-1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组合 1"/>
          <p:cNvGrpSpPr/>
          <p:nvPr/>
        </p:nvGrpSpPr>
        <p:grpSpPr>
          <a:xfrm>
            <a:off x="235470" y="2758491"/>
            <a:ext cx="4626958" cy="3842207"/>
            <a:chOff x="235470" y="2758491"/>
            <a:chExt cx="4626958" cy="3842207"/>
          </a:xfrm>
        </p:grpSpPr>
        <p:grpSp>
          <p:nvGrpSpPr>
            <p:cNvPr id="33" name="组合 32">
              <a:extLst>
                <a:ext uri="{FF2B5EF4-FFF2-40B4-BE49-F238E27FC236}">
                  <a16:creationId xmlns="" xmlns:a16="http://schemas.microsoft.com/office/drawing/2014/main" id="{D34F63D4-77E0-4500-9D64-18713410307F}"/>
                </a:ext>
              </a:extLst>
            </p:cNvPr>
            <p:cNvGrpSpPr/>
            <p:nvPr/>
          </p:nvGrpSpPr>
          <p:grpSpPr>
            <a:xfrm>
              <a:off x="235470" y="2758491"/>
              <a:ext cx="4626958" cy="3842207"/>
              <a:chOff x="564502" y="5335923"/>
              <a:chExt cx="5075446" cy="2445883"/>
            </a:xfrm>
          </p:grpSpPr>
          <p:sp>
            <p:nvSpPr>
              <p:cNvPr id="34" name="文本框 33">
                <a:extLst>
                  <a:ext uri="{FF2B5EF4-FFF2-40B4-BE49-F238E27FC236}">
                    <a16:creationId xmlns="" xmlns:a16="http://schemas.microsoft.com/office/drawing/2014/main" id="{152C5E30-7697-4C88-8041-E6B16771D616}"/>
                  </a:ext>
                </a:extLst>
              </p:cNvPr>
              <p:cNvSpPr txBox="1"/>
              <p:nvPr/>
            </p:nvSpPr>
            <p:spPr>
              <a:xfrm>
                <a:off x="564502" y="5335923"/>
                <a:ext cx="5075446" cy="2445883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900"/>
                  </a:spcAft>
                </a:pPr>
                <a:r>
                  <a:rPr lang="zh-CN" altLang="en-US" sz="2400" b="1" dirty="0">
                    <a:solidFill>
                      <a:srgbClr val="FF33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输入端</a:t>
                </a:r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endPara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CN" sz="2400" b="1" dirty="0">
                    <a:solidFill>
                      <a:srgbClr val="170A8E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8</a:t>
                </a:r>
                <a:r>
                  <a:rPr lang="zh-CN" altLang="en-US" sz="2400" b="1" dirty="0">
                    <a:solidFill>
                      <a:srgbClr val="170A8E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个输入信号</a:t>
                </a:r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：     （优先权递增</a:t>
                </a:r>
                <a:r>
                  <a:rPr lang="en-US" altLang="zh-CN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低电平有效）</a:t>
                </a:r>
                <a:endPara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sz="2400" b="1" dirty="0">
                  <a:solidFill>
                    <a:srgbClr val="00B0F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170A8E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选通控制输入端</a:t>
                </a:r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endPara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14313" indent="-214313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取值</a:t>
                </a:r>
                <a:r>
                  <a:rPr lang="en-US" altLang="zh-CN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0</a:t>
                </a:r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：编码器的输出取决于输入信号（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编码电路工作</a:t>
                </a:r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:endPara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14313" indent="-214313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取值</a:t>
                </a:r>
                <a:r>
                  <a:rPr lang="en-US" altLang="zh-CN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：所有输出均被封锁为</a:t>
                </a:r>
                <a:r>
                  <a:rPr lang="en-US" altLang="zh-CN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zh-CN" altLang="en-US" sz="2400" b="1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编码电路不工作</a:t>
                </a:r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:endParaRPr lang="en-US" altLang="zh-CN" sz="2400" b="1" dirty="0">
                  <a:solidFill>
                    <a:srgbClr val="00B0F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graphicFrame>
            <p:nvGraphicFramePr>
              <p:cNvPr id="35" name="Object 4">
                <a:extLst>
                  <a:ext uri="{FF2B5EF4-FFF2-40B4-BE49-F238E27FC236}">
                    <a16:creationId xmlns="" xmlns:a16="http://schemas.microsoft.com/office/drawing/2014/main" id="{D3628EF1-7ACF-428A-B013-E0BADC408C34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889752" y="5636334"/>
              <a:ext cx="746623" cy="312667"/>
            </p:xfrm>
            <a:graphic>
              <a:graphicData uri="http://schemas.openxmlformats.org/presentationml/2006/ole">
                <p:oleObj spid="_x0000_s44314" name="Equation" r:id="rId7" imgW="457002" imgH="253890" progId="Equation.DSMT4">
                  <p:embed/>
                </p:oleObj>
              </a:graphicData>
            </a:graphic>
          </p:graphicFrame>
        </p:grpSp>
        <p:graphicFrame>
          <p:nvGraphicFramePr>
            <p:cNvPr id="20" name="Object 4">
              <a:extLst>
                <a:ext uri="{FF2B5EF4-FFF2-40B4-BE49-F238E27FC236}">
                  <a16:creationId xmlns="" xmlns:a16="http://schemas.microsoft.com/office/drawing/2014/main" id="{20FBDB12-8263-46F1-BC36-2C4B049E5E3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477051581"/>
                </p:ext>
              </p:extLst>
            </p:nvPr>
          </p:nvGraphicFramePr>
          <p:xfrm>
            <a:off x="2695575" y="4332784"/>
            <a:ext cx="514350" cy="454071"/>
          </p:xfrm>
          <a:graphic>
            <a:graphicData uri="http://schemas.openxmlformats.org/presentationml/2006/ole">
              <p:oleObj spid="_x0000_s44315" name="Equation" r:id="rId8" imgW="203112" imgH="190417" progId="Equation.DSMT4">
                <p:embed/>
              </p:oleObj>
            </a:graphicData>
          </a:graphic>
        </p:graphicFrame>
      </p:grpSp>
      <p:sp>
        <p:nvSpPr>
          <p:cNvPr id="15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4.4.2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编码器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747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449371" y="600178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695" y="53466"/>
            <a:ext cx="1435167" cy="615323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63C9502A-9872-4EE3-A4FB-C5122B98DC2D}"/>
              </a:ext>
            </a:extLst>
          </p:cNvPr>
          <p:cNvSpPr txBox="1"/>
          <p:nvPr/>
        </p:nvSpPr>
        <p:spPr>
          <a:xfrm>
            <a:off x="50695" y="689131"/>
            <a:ext cx="2616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优先编码器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5EAD541E-34A8-41CC-A4E6-0BCAC84E92DF}"/>
              </a:ext>
            </a:extLst>
          </p:cNvPr>
          <p:cNvSpPr/>
          <p:nvPr/>
        </p:nvSpPr>
        <p:spPr>
          <a:xfrm>
            <a:off x="50695" y="1978113"/>
            <a:ext cx="3259131" cy="424731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module</a:t>
            </a:r>
            <a:r>
              <a:rPr lang="en-US" altLang="zh-CN" b="1" dirty="0"/>
              <a:t> </a:t>
            </a:r>
            <a:r>
              <a:rPr lang="en-US" altLang="zh-CN" b="1" dirty="0" smtClean="0"/>
              <a:t>encoder_74148(</a:t>
            </a:r>
            <a:r>
              <a:rPr lang="en-US" altLang="zh-CN" b="1" dirty="0" err="1" smtClean="0"/>
              <a:t>iST_N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</a:t>
            </a:r>
            <a:r>
              <a:rPr lang="en-US" altLang="zh-CN" b="1" dirty="0" err="1" smtClean="0"/>
              <a:t>iIN_N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</a:t>
            </a:r>
            <a:r>
              <a:rPr lang="en-US" altLang="zh-CN" b="1" dirty="0" err="1" smtClean="0"/>
              <a:t>oY_N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</a:t>
            </a:r>
            <a:r>
              <a:rPr lang="en-US" altLang="zh-CN" b="1" dirty="0" err="1" smtClean="0"/>
              <a:t>oYEX_N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</a:t>
            </a:r>
            <a:r>
              <a:rPr lang="en-US" altLang="zh-CN" b="1" dirty="0" err="1"/>
              <a:t>oYS</a:t>
            </a:r>
            <a:r>
              <a:rPr lang="en-US" altLang="zh-CN" b="1" dirty="0" smtClean="0"/>
              <a:t>);</a:t>
            </a:r>
            <a:r>
              <a:rPr lang="zh-CN" altLang="en-US" b="1" dirty="0" smtClean="0"/>
              <a:t> </a:t>
            </a:r>
            <a:endParaRPr lang="en-US" altLang="zh-CN" b="1" dirty="0"/>
          </a:p>
          <a:p>
            <a:r>
              <a:rPr lang="en-US" altLang="zh-CN" b="1" dirty="0"/>
              <a:t>  </a:t>
            </a:r>
          </a:p>
          <a:p>
            <a:r>
              <a:rPr lang="en-US" altLang="zh-CN" b="1" dirty="0"/>
              <a:t>  input </a:t>
            </a:r>
            <a:r>
              <a:rPr lang="en-US" altLang="zh-CN" b="1" dirty="0" err="1" smtClean="0"/>
              <a:t>iST_N</a:t>
            </a:r>
            <a:r>
              <a:rPr lang="en-US" altLang="zh-CN" b="1" dirty="0" smtClean="0"/>
              <a:t>;</a:t>
            </a:r>
            <a:r>
              <a:rPr lang="zh-CN" altLang="en-US" b="1" dirty="0" smtClean="0"/>
              <a:t> 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/>
              <a:t>  </a:t>
            </a:r>
            <a:r>
              <a:rPr lang="en-US" altLang="zh-CN" b="1" dirty="0"/>
              <a:t>input </a:t>
            </a:r>
            <a:r>
              <a:rPr lang="zh-CN" altLang="en-US" b="1" dirty="0"/>
              <a:t>［</a:t>
            </a:r>
            <a:r>
              <a:rPr lang="en-US" altLang="zh-CN" b="1" dirty="0"/>
              <a:t>7:0</a:t>
            </a:r>
            <a:r>
              <a:rPr lang="zh-CN" altLang="en-US" b="1" dirty="0"/>
              <a:t>］ </a:t>
            </a:r>
            <a:r>
              <a:rPr lang="en-US" altLang="zh-CN" b="1" dirty="0" err="1" smtClean="0"/>
              <a:t>iIN_N</a:t>
            </a:r>
            <a:r>
              <a:rPr lang="en-US" altLang="zh-CN" b="1" dirty="0" smtClean="0"/>
              <a:t>;</a:t>
            </a:r>
            <a:r>
              <a:rPr lang="zh-CN" altLang="en-US" b="1" dirty="0" smtClean="0"/>
              <a:t> 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/>
              <a:t>  </a:t>
            </a:r>
            <a:r>
              <a:rPr lang="en-US" altLang="zh-CN" b="1" dirty="0"/>
              <a:t>output reg </a:t>
            </a:r>
            <a:r>
              <a:rPr lang="zh-CN" altLang="en-US" b="1" dirty="0"/>
              <a:t>［</a:t>
            </a:r>
            <a:r>
              <a:rPr lang="en-US" altLang="zh-CN" b="1" dirty="0"/>
              <a:t>2:0</a:t>
            </a:r>
            <a:r>
              <a:rPr lang="zh-CN" altLang="en-US" b="1" dirty="0"/>
              <a:t>］ </a:t>
            </a:r>
            <a:r>
              <a:rPr lang="en-US" altLang="zh-CN" b="1" dirty="0" err="1" smtClean="0"/>
              <a:t>oY_N</a:t>
            </a:r>
            <a:r>
              <a:rPr lang="en-US" altLang="zh-CN" b="1" dirty="0" smtClean="0"/>
              <a:t>;</a:t>
            </a:r>
            <a:r>
              <a:rPr lang="zh-CN" altLang="en-US" b="1" dirty="0" smtClean="0"/>
              <a:t> 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/>
              <a:t>  </a:t>
            </a:r>
            <a:r>
              <a:rPr lang="en-US" altLang="zh-CN" b="1" dirty="0"/>
              <a:t>output </a:t>
            </a:r>
            <a:r>
              <a:rPr lang="en-US" altLang="zh-CN" b="1" dirty="0" err="1"/>
              <a:t>reg</a:t>
            </a:r>
            <a:r>
              <a:rPr lang="en-US" altLang="zh-CN" b="1" dirty="0"/>
              <a:t> </a:t>
            </a:r>
            <a:r>
              <a:rPr lang="en-US" altLang="zh-CN" b="1" dirty="0" err="1" smtClean="0"/>
              <a:t>oYEX_N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</a:t>
            </a:r>
            <a:r>
              <a:rPr lang="en-US" altLang="zh-CN" b="1" dirty="0" err="1" smtClean="0"/>
              <a:t>oYS</a:t>
            </a:r>
            <a:r>
              <a:rPr lang="en-US" altLang="zh-CN" b="1" dirty="0" smtClean="0"/>
              <a:t>;</a:t>
            </a:r>
            <a:endParaRPr lang="en-US" altLang="zh-CN" b="1" dirty="0"/>
          </a:p>
          <a:p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/>
              <a:t>  </a:t>
            </a:r>
            <a:r>
              <a:rPr lang="en-US" altLang="zh-CN" b="1" dirty="0"/>
              <a:t>always@(</a:t>
            </a:r>
            <a:r>
              <a:rPr lang="en-US" altLang="zh-CN" b="1" dirty="0" err="1" smtClean="0"/>
              <a:t>iST_N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</a:t>
            </a:r>
            <a:r>
              <a:rPr lang="en-US" altLang="zh-CN" b="1" dirty="0" err="1"/>
              <a:t>iIN_N</a:t>
            </a:r>
            <a:r>
              <a:rPr lang="en-US" altLang="zh-CN" b="1" dirty="0"/>
              <a:t>)</a:t>
            </a:r>
          </a:p>
          <a:p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  </a:t>
            </a:r>
            <a:r>
              <a:rPr lang="en-US" altLang="zh-CN" b="1" dirty="0">
                <a:solidFill>
                  <a:srgbClr val="FF0000"/>
                </a:solidFill>
              </a:rPr>
              <a:t>if</a:t>
            </a:r>
            <a:r>
              <a:rPr lang="en-US" altLang="zh-CN" b="1" dirty="0"/>
              <a:t>(!</a:t>
            </a:r>
            <a:r>
              <a:rPr lang="en-US" altLang="zh-CN" b="1" dirty="0" err="1"/>
              <a:t>iST_N</a:t>
            </a:r>
            <a:r>
              <a:rPr lang="en-US" altLang="zh-CN" b="1" dirty="0"/>
              <a:t>) </a:t>
            </a:r>
            <a:r>
              <a:rPr lang="en-US" altLang="zh-CN" b="1" dirty="0" smtClean="0"/>
              <a:t>  </a:t>
            </a:r>
            <a:r>
              <a:rPr lang="en-US" altLang="zh-CN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选通输入端有效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b="1" dirty="0"/>
              <a:t>    </a:t>
            </a:r>
            <a:r>
              <a:rPr lang="en-US" altLang="zh-CN" b="1" dirty="0">
                <a:solidFill>
                  <a:srgbClr val="00B050"/>
                </a:solidFill>
              </a:rPr>
              <a:t>begin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        </a:t>
            </a:r>
            <a:r>
              <a:rPr lang="en-US" altLang="zh-CN" b="1" dirty="0" err="1" smtClean="0"/>
              <a:t>oYEX_N</a:t>
            </a:r>
            <a:r>
              <a:rPr lang="en-US" altLang="zh-CN" b="1" dirty="0" smtClean="0"/>
              <a:t>=0;</a:t>
            </a:r>
            <a:r>
              <a:rPr lang="zh-CN" altLang="en-US" b="1" dirty="0" smtClean="0"/>
              <a:t> 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/>
              <a:t>        </a:t>
            </a:r>
            <a:r>
              <a:rPr lang="en-US" altLang="zh-CN" b="1" dirty="0" err="1" smtClean="0"/>
              <a:t>oYS</a:t>
            </a:r>
            <a:r>
              <a:rPr lang="en-US" altLang="zh-CN" b="1" dirty="0" smtClean="0"/>
              <a:t>=1;</a:t>
            </a:r>
            <a:r>
              <a:rPr lang="zh-CN" altLang="en-US" b="1" dirty="0" smtClean="0"/>
              <a:t> </a:t>
            </a:r>
            <a:endParaRPr lang="en-US" altLang="zh-CN" b="1" dirty="0"/>
          </a:p>
          <a:p>
            <a:r>
              <a:rPr lang="en-US" altLang="zh-CN" b="1" dirty="0"/>
              <a:t>        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216C9A51-7C38-417B-8B66-C60EB3BF4813}"/>
              </a:ext>
            </a:extLst>
          </p:cNvPr>
          <p:cNvSpPr/>
          <p:nvPr/>
        </p:nvSpPr>
        <p:spPr>
          <a:xfrm>
            <a:off x="6226331" y="2532110"/>
            <a:ext cx="2771422" cy="3970318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    </a:t>
            </a:r>
            <a:r>
              <a:rPr lang="en-US" altLang="zh-CN" b="1" dirty="0" smtClean="0">
                <a:solidFill>
                  <a:srgbClr val="C00000"/>
                </a:solidFill>
              </a:rPr>
              <a:t>     </a:t>
            </a:r>
            <a:r>
              <a:rPr lang="en-US" altLang="zh-CN" b="1" dirty="0">
                <a:solidFill>
                  <a:srgbClr val="C00000"/>
                </a:solidFill>
              </a:rPr>
              <a:t>else  </a:t>
            </a:r>
            <a:r>
              <a:rPr lang="en-US" altLang="zh-CN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无有效输入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     </a:t>
            </a:r>
            <a:r>
              <a:rPr lang="en-US" altLang="zh-CN" b="1" dirty="0" smtClean="0"/>
              <a:t>         </a:t>
            </a:r>
            <a:r>
              <a:rPr lang="en-US" altLang="zh-CN" b="1" dirty="0">
                <a:solidFill>
                  <a:srgbClr val="FF33CC"/>
                </a:solidFill>
              </a:rPr>
              <a:t>begin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    </a:t>
            </a:r>
            <a:r>
              <a:rPr lang="en-US" altLang="zh-CN" b="1" dirty="0" smtClean="0"/>
              <a:t>              </a:t>
            </a:r>
            <a:r>
              <a:rPr lang="en-US" altLang="zh-CN" b="1" dirty="0" err="1" smtClean="0"/>
              <a:t>oY_N</a:t>
            </a:r>
            <a:r>
              <a:rPr lang="en-US" altLang="zh-CN" b="1" dirty="0" smtClean="0"/>
              <a:t>=3′h7;</a:t>
            </a:r>
            <a:r>
              <a:rPr lang="zh-CN" altLang="en-US" b="1" dirty="0" smtClean="0"/>
              <a:t> 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/>
              <a:t>    </a:t>
            </a:r>
            <a:r>
              <a:rPr lang="zh-CN" altLang="en-US" b="1" dirty="0" smtClean="0"/>
              <a:t>              </a:t>
            </a:r>
            <a:r>
              <a:rPr lang="en-US" altLang="zh-CN" b="1" dirty="0" err="1" smtClean="0"/>
              <a:t>oYEX_N</a:t>
            </a:r>
            <a:r>
              <a:rPr lang="en-US" altLang="zh-CN" b="1" dirty="0" smtClean="0"/>
              <a:t>=1;</a:t>
            </a:r>
            <a:r>
              <a:rPr lang="zh-CN" altLang="en-US" b="1" dirty="0" smtClean="0"/>
              <a:t> 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/>
              <a:t>   </a:t>
            </a:r>
            <a:r>
              <a:rPr lang="zh-CN" altLang="en-US" b="1" dirty="0" smtClean="0"/>
              <a:t>               </a:t>
            </a:r>
            <a:r>
              <a:rPr lang="en-US" altLang="zh-CN" b="1" dirty="0" err="1" smtClean="0"/>
              <a:t>oYS</a:t>
            </a:r>
            <a:r>
              <a:rPr lang="en-US" altLang="zh-CN" b="1" dirty="0" smtClean="0"/>
              <a:t>=0;</a:t>
            </a:r>
            <a:r>
              <a:rPr lang="zh-CN" altLang="en-US" b="1" dirty="0" smtClean="0"/>
              <a:t> 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/>
              <a:t>      </a:t>
            </a:r>
            <a:r>
              <a:rPr lang="zh-CN" altLang="en-US" b="1" dirty="0" smtClean="0"/>
              <a:t>       </a:t>
            </a:r>
            <a:r>
              <a:rPr lang="en-US" altLang="zh-CN" b="1" dirty="0">
                <a:solidFill>
                  <a:srgbClr val="FF33CC"/>
                </a:solidFill>
              </a:rPr>
              <a:t>end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   </a:t>
            </a:r>
            <a:r>
              <a:rPr lang="en-US" altLang="zh-CN" b="1" dirty="0" smtClean="0"/>
              <a:t>    </a:t>
            </a:r>
            <a:r>
              <a:rPr lang="en-US" altLang="zh-CN" b="1" dirty="0" err="1">
                <a:solidFill>
                  <a:srgbClr val="00B050"/>
                </a:solidFill>
              </a:rPr>
              <a:t>end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    </a:t>
            </a:r>
            <a:r>
              <a:rPr lang="en-US" altLang="zh-CN" b="1" dirty="0">
                <a:solidFill>
                  <a:srgbClr val="FF0000"/>
                </a:solidFill>
              </a:rPr>
              <a:t>else </a:t>
            </a:r>
            <a:r>
              <a:rPr lang="en-US" altLang="zh-CN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选通输入端无效</a:t>
            </a:r>
            <a:endParaRPr lang="en-US" altLang="zh-CN" b="1" dirty="0">
              <a:solidFill>
                <a:srgbClr val="170A8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b="1" dirty="0"/>
              <a:t>   </a:t>
            </a:r>
            <a:r>
              <a:rPr lang="en-US" altLang="zh-CN" b="1" dirty="0" smtClean="0"/>
              <a:t>    </a:t>
            </a:r>
            <a:r>
              <a:rPr lang="en-US" altLang="zh-CN" b="1" dirty="0">
                <a:solidFill>
                  <a:srgbClr val="CC9900"/>
                </a:solidFill>
              </a:rPr>
              <a:t>begin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    </a:t>
            </a:r>
            <a:r>
              <a:rPr lang="en-US" altLang="zh-CN" b="1" dirty="0" smtClean="0"/>
              <a:t>      </a:t>
            </a:r>
            <a:r>
              <a:rPr lang="en-US" altLang="zh-CN" b="1" dirty="0" err="1" smtClean="0"/>
              <a:t>oY_N</a:t>
            </a:r>
            <a:r>
              <a:rPr lang="en-US" altLang="zh-CN" b="1" dirty="0" smtClean="0"/>
              <a:t>=3′h7;</a:t>
            </a:r>
            <a:r>
              <a:rPr lang="zh-CN" altLang="en-US" b="1" dirty="0" smtClean="0"/>
              <a:t> 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/>
              <a:t>      </a:t>
            </a:r>
            <a:r>
              <a:rPr lang="zh-CN" altLang="en-US" b="1" dirty="0" smtClean="0"/>
              <a:t>    </a:t>
            </a:r>
            <a:r>
              <a:rPr lang="en-US" altLang="zh-CN" b="1" dirty="0" err="1" smtClean="0"/>
              <a:t>oYEX_N</a:t>
            </a:r>
            <a:r>
              <a:rPr lang="en-US" altLang="zh-CN" b="1" dirty="0" smtClean="0"/>
              <a:t>=1;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/>
              <a:t>      </a:t>
            </a:r>
            <a:r>
              <a:rPr lang="zh-CN" altLang="en-US" b="1" dirty="0" smtClean="0"/>
              <a:t>    </a:t>
            </a:r>
            <a:r>
              <a:rPr lang="en-US" altLang="zh-CN" b="1" dirty="0" err="1" smtClean="0"/>
              <a:t>oYS</a:t>
            </a:r>
            <a:r>
              <a:rPr lang="en-US" altLang="zh-CN" b="1" dirty="0" smtClean="0"/>
              <a:t>=1;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/>
              <a:t>   </a:t>
            </a:r>
            <a:r>
              <a:rPr lang="zh-CN" altLang="en-US" b="1" dirty="0" smtClean="0"/>
              <a:t>    </a:t>
            </a:r>
            <a:r>
              <a:rPr lang="en-US" altLang="zh-CN" b="1" dirty="0" smtClean="0">
                <a:solidFill>
                  <a:srgbClr val="CC9900"/>
                </a:solidFill>
              </a:rPr>
              <a:t>end </a:t>
            </a:r>
            <a:r>
              <a:rPr lang="en-US" altLang="zh-CN" b="1" dirty="0" smtClean="0"/>
              <a:t> 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 err="1">
                <a:solidFill>
                  <a:srgbClr val="0000FF"/>
                </a:solidFill>
              </a:rPr>
              <a:t>endmodule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4AC8539F-0E8A-408A-B0D7-6A11D99BF61B}"/>
              </a:ext>
            </a:extLst>
          </p:cNvPr>
          <p:cNvSpPr/>
          <p:nvPr/>
        </p:nvSpPr>
        <p:spPr>
          <a:xfrm>
            <a:off x="3372424" y="1978113"/>
            <a:ext cx="2773844" cy="452431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/>
              <a:t>    </a:t>
            </a:r>
            <a:r>
              <a:rPr lang="en-US" altLang="zh-CN" b="1" dirty="0" smtClean="0">
                <a:solidFill>
                  <a:srgbClr val="C00000"/>
                </a:solidFill>
              </a:rPr>
              <a:t>if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iIN_N</a:t>
            </a:r>
            <a:r>
              <a:rPr lang="zh-CN" altLang="en-US" b="1" dirty="0" smtClean="0"/>
              <a:t>［</a:t>
            </a:r>
            <a:r>
              <a:rPr lang="en-US" altLang="zh-CN" b="1" dirty="0" smtClean="0"/>
              <a:t>7</a:t>
            </a:r>
            <a:r>
              <a:rPr lang="zh-CN" altLang="en-US" b="1" dirty="0"/>
              <a:t>］</a:t>
            </a:r>
            <a:r>
              <a:rPr lang="en-US" altLang="zh-CN" b="1" dirty="0"/>
              <a:t>==0)</a:t>
            </a:r>
            <a:br>
              <a:rPr lang="en-US" altLang="zh-CN" b="1" dirty="0"/>
            </a:br>
            <a:r>
              <a:rPr lang="en-US" altLang="zh-CN" b="1" dirty="0"/>
              <a:t>       </a:t>
            </a:r>
            <a:r>
              <a:rPr lang="en-US" altLang="zh-CN" b="1" dirty="0" smtClean="0"/>
              <a:t>  </a:t>
            </a:r>
            <a:r>
              <a:rPr lang="en-US" altLang="zh-CN" b="1" dirty="0" err="1" smtClean="0"/>
              <a:t>oY_N</a:t>
            </a:r>
            <a:r>
              <a:rPr lang="en-US" altLang="zh-CN" b="1" dirty="0" smtClean="0"/>
              <a:t>=3′h0;</a:t>
            </a:r>
            <a:endParaRPr lang="en-US" altLang="zh-CN" b="1" dirty="0"/>
          </a:p>
          <a:p>
            <a:r>
              <a:rPr lang="en-US" altLang="zh-CN" b="1" dirty="0"/>
              <a:t>    </a:t>
            </a:r>
            <a:r>
              <a:rPr lang="en-US" altLang="zh-CN" b="1" dirty="0" smtClean="0">
                <a:solidFill>
                  <a:srgbClr val="C00000"/>
                </a:solidFill>
              </a:rPr>
              <a:t>else </a:t>
            </a:r>
            <a:r>
              <a:rPr lang="en-US" altLang="zh-CN" b="1" dirty="0">
                <a:solidFill>
                  <a:srgbClr val="C00000"/>
                </a:solidFill>
              </a:rPr>
              <a:t>if</a:t>
            </a:r>
            <a:r>
              <a:rPr lang="en-US" altLang="zh-CN" b="1" dirty="0"/>
              <a:t>(</a:t>
            </a:r>
            <a:r>
              <a:rPr lang="en-US" altLang="zh-CN" b="1" dirty="0" err="1"/>
              <a:t>iIN_N</a:t>
            </a:r>
            <a:r>
              <a:rPr lang="zh-CN" altLang="en-US" b="1" dirty="0"/>
              <a:t>［</a:t>
            </a:r>
            <a:r>
              <a:rPr lang="en-US" altLang="zh-CN" b="1" dirty="0"/>
              <a:t>6</a:t>
            </a:r>
            <a:r>
              <a:rPr lang="zh-CN" altLang="en-US" b="1" dirty="0"/>
              <a:t>］</a:t>
            </a:r>
            <a:r>
              <a:rPr lang="en-US" altLang="zh-CN" b="1" dirty="0"/>
              <a:t>==0)</a:t>
            </a:r>
            <a:br>
              <a:rPr lang="en-US" altLang="zh-CN" b="1" dirty="0"/>
            </a:br>
            <a:r>
              <a:rPr lang="en-US" altLang="zh-CN" b="1" dirty="0"/>
              <a:t>       </a:t>
            </a:r>
            <a:r>
              <a:rPr lang="en-US" altLang="zh-CN" b="1" dirty="0" smtClean="0"/>
              <a:t>  </a:t>
            </a:r>
            <a:r>
              <a:rPr lang="en-US" altLang="zh-CN" b="1" dirty="0" err="1" smtClean="0"/>
              <a:t>oY_N</a:t>
            </a:r>
            <a:r>
              <a:rPr lang="en-US" altLang="zh-CN" b="1" dirty="0" smtClean="0"/>
              <a:t>=3′h1;</a:t>
            </a:r>
            <a:r>
              <a:rPr lang="zh-CN" altLang="en-US" b="1" dirty="0" smtClean="0"/>
              <a:t> 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/>
              <a:t>   </a:t>
            </a:r>
            <a:r>
              <a:rPr lang="zh-CN" altLang="en-US" b="1" dirty="0" smtClean="0"/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else if</a:t>
            </a:r>
            <a:r>
              <a:rPr lang="en-US" altLang="zh-CN" b="1" dirty="0"/>
              <a:t>(</a:t>
            </a:r>
            <a:r>
              <a:rPr lang="en-US" altLang="zh-CN" b="1" dirty="0" err="1"/>
              <a:t>iIN_N</a:t>
            </a:r>
            <a:r>
              <a:rPr lang="zh-CN" altLang="en-US" b="1" dirty="0"/>
              <a:t>［</a:t>
            </a:r>
            <a:r>
              <a:rPr lang="en-US" altLang="zh-CN" b="1" dirty="0"/>
              <a:t>5</a:t>
            </a:r>
            <a:r>
              <a:rPr lang="zh-CN" altLang="en-US" b="1" dirty="0"/>
              <a:t>］</a:t>
            </a:r>
            <a:r>
              <a:rPr lang="en-US" altLang="zh-CN" b="1" dirty="0"/>
              <a:t>==0)</a:t>
            </a:r>
          </a:p>
          <a:p>
            <a:r>
              <a:rPr lang="en-US" altLang="zh-CN" b="1" dirty="0"/>
              <a:t>      </a:t>
            </a:r>
            <a:r>
              <a:rPr lang="en-US" altLang="zh-CN" b="1" dirty="0" smtClean="0"/>
              <a:t>   </a:t>
            </a:r>
            <a:r>
              <a:rPr lang="en-US" altLang="zh-CN" b="1" dirty="0" err="1" smtClean="0"/>
              <a:t>oY_N</a:t>
            </a:r>
            <a:r>
              <a:rPr lang="en-US" altLang="zh-CN" b="1" dirty="0" smtClean="0"/>
              <a:t>=3′h2;</a:t>
            </a:r>
            <a:endParaRPr lang="en-US" altLang="zh-CN" b="1" dirty="0"/>
          </a:p>
          <a:p>
            <a:r>
              <a:rPr lang="en-US" altLang="zh-CN" b="1" dirty="0"/>
              <a:t>    </a:t>
            </a:r>
            <a:r>
              <a:rPr lang="en-US" altLang="zh-CN" b="1" dirty="0" smtClean="0">
                <a:solidFill>
                  <a:srgbClr val="C00000"/>
                </a:solidFill>
              </a:rPr>
              <a:t>else </a:t>
            </a:r>
            <a:r>
              <a:rPr lang="en-US" altLang="zh-CN" b="1" dirty="0">
                <a:solidFill>
                  <a:srgbClr val="C00000"/>
                </a:solidFill>
              </a:rPr>
              <a:t>if</a:t>
            </a:r>
            <a:r>
              <a:rPr lang="en-US" altLang="zh-CN" b="1" dirty="0"/>
              <a:t>(</a:t>
            </a:r>
            <a:r>
              <a:rPr lang="en-US" altLang="zh-CN" b="1" dirty="0" err="1"/>
              <a:t>iIN_N</a:t>
            </a:r>
            <a:r>
              <a:rPr lang="zh-CN" altLang="en-US" b="1" dirty="0"/>
              <a:t>［</a:t>
            </a:r>
            <a:r>
              <a:rPr lang="en-US" altLang="zh-CN" b="1" dirty="0"/>
              <a:t>4</a:t>
            </a:r>
            <a:r>
              <a:rPr lang="zh-CN" altLang="en-US" b="1" dirty="0"/>
              <a:t>］</a:t>
            </a:r>
            <a:r>
              <a:rPr lang="en-US" altLang="zh-CN" b="1" dirty="0"/>
              <a:t>==0)</a:t>
            </a:r>
            <a:br>
              <a:rPr lang="en-US" altLang="zh-CN" b="1" dirty="0"/>
            </a:br>
            <a:r>
              <a:rPr lang="en-US" altLang="zh-CN" b="1" dirty="0"/>
              <a:t>      </a:t>
            </a:r>
            <a:r>
              <a:rPr lang="en-US" altLang="zh-CN" b="1" dirty="0" smtClean="0"/>
              <a:t>   </a:t>
            </a:r>
            <a:r>
              <a:rPr lang="en-US" altLang="zh-CN" b="1" dirty="0" err="1" smtClean="0"/>
              <a:t>oY_N</a:t>
            </a:r>
            <a:r>
              <a:rPr lang="en-US" altLang="zh-CN" b="1" dirty="0" smtClean="0"/>
              <a:t>=3′h3;</a:t>
            </a:r>
            <a:endParaRPr lang="en-US" altLang="zh-CN" b="1" dirty="0"/>
          </a:p>
          <a:p>
            <a:r>
              <a:rPr lang="en-US" altLang="zh-CN" b="1" dirty="0"/>
              <a:t>   </a:t>
            </a:r>
            <a:r>
              <a:rPr lang="en-US" altLang="zh-CN" b="1" dirty="0" smtClean="0"/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else if</a:t>
            </a:r>
            <a:r>
              <a:rPr lang="en-US" altLang="zh-CN" b="1" dirty="0"/>
              <a:t>(</a:t>
            </a:r>
            <a:r>
              <a:rPr lang="en-US" altLang="zh-CN" b="1" dirty="0" err="1"/>
              <a:t>iIN_N</a:t>
            </a:r>
            <a:r>
              <a:rPr lang="zh-CN" altLang="en-US" b="1" dirty="0"/>
              <a:t>［</a:t>
            </a:r>
            <a:r>
              <a:rPr lang="en-US" altLang="zh-CN" b="1" dirty="0"/>
              <a:t>3</a:t>
            </a:r>
            <a:r>
              <a:rPr lang="zh-CN" altLang="en-US" b="1" dirty="0"/>
              <a:t>］</a:t>
            </a:r>
            <a:r>
              <a:rPr lang="en-US" altLang="zh-CN" b="1" dirty="0"/>
              <a:t>==0)</a:t>
            </a:r>
            <a:br>
              <a:rPr lang="en-US" altLang="zh-CN" b="1" dirty="0"/>
            </a:br>
            <a:r>
              <a:rPr lang="en-US" altLang="zh-CN" b="1" dirty="0"/>
              <a:t>        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oY_N</a:t>
            </a:r>
            <a:r>
              <a:rPr lang="en-US" altLang="zh-CN" b="1" dirty="0" smtClean="0"/>
              <a:t>=3′h4;</a:t>
            </a:r>
            <a:r>
              <a:rPr lang="zh-CN" altLang="en-US" b="1" dirty="0" smtClean="0"/>
              <a:t> 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/>
              <a:t>    </a:t>
            </a:r>
            <a:r>
              <a:rPr lang="en-US" altLang="zh-CN" b="1" dirty="0" smtClean="0">
                <a:solidFill>
                  <a:srgbClr val="C00000"/>
                </a:solidFill>
              </a:rPr>
              <a:t>else </a:t>
            </a:r>
            <a:r>
              <a:rPr lang="en-US" altLang="zh-CN" b="1" dirty="0">
                <a:solidFill>
                  <a:srgbClr val="C00000"/>
                </a:solidFill>
              </a:rPr>
              <a:t>if</a:t>
            </a:r>
            <a:r>
              <a:rPr lang="en-US" altLang="zh-CN" b="1" dirty="0"/>
              <a:t>(</a:t>
            </a:r>
            <a:r>
              <a:rPr lang="en-US" altLang="zh-CN" b="1" dirty="0" err="1"/>
              <a:t>iIN_N</a:t>
            </a:r>
            <a:r>
              <a:rPr lang="zh-CN" altLang="en-US" b="1" dirty="0"/>
              <a:t>［</a:t>
            </a:r>
            <a:r>
              <a:rPr lang="en-US" altLang="zh-CN" b="1" dirty="0"/>
              <a:t>2</a:t>
            </a:r>
            <a:r>
              <a:rPr lang="zh-CN" altLang="en-US" b="1" dirty="0"/>
              <a:t>］</a:t>
            </a:r>
            <a:r>
              <a:rPr lang="en-US" altLang="zh-CN" b="1" dirty="0"/>
              <a:t>==0)</a:t>
            </a:r>
            <a:br>
              <a:rPr lang="en-US" altLang="zh-CN" b="1" dirty="0"/>
            </a:br>
            <a:r>
              <a:rPr lang="en-US" altLang="zh-CN" b="1" dirty="0"/>
              <a:t>      </a:t>
            </a:r>
            <a:r>
              <a:rPr lang="en-US" altLang="zh-CN" b="1" dirty="0" smtClean="0"/>
              <a:t>   </a:t>
            </a:r>
            <a:r>
              <a:rPr lang="en-US" altLang="zh-CN" b="1" dirty="0" err="1" smtClean="0"/>
              <a:t>oY_N</a:t>
            </a:r>
            <a:r>
              <a:rPr lang="en-US" altLang="zh-CN" b="1" dirty="0" smtClean="0"/>
              <a:t>=3′h5;</a:t>
            </a:r>
            <a:r>
              <a:rPr lang="zh-CN" altLang="en-US" b="1" dirty="0" smtClean="0"/>
              <a:t> 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/>
              <a:t>    </a:t>
            </a:r>
            <a:r>
              <a:rPr lang="en-US" altLang="zh-CN" b="1" dirty="0" smtClean="0">
                <a:solidFill>
                  <a:srgbClr val="C00000"/>
                </a:solidFill>
              </a:rPr>
              <a:t>else </a:t>
            </a:r>
            <a:r>
              <a:rPr lang="en-US" altLang="zh-CN" b="1" dirty="0">
                <a:solidFill>
                  <a:srgbClr val="C00000"/>
                </a:solidFill>
              </a:rPr>
              <a:t>if</a:t>
            </a:r>
            <a:r>
              <a:rPr lang="en-US" altLang="zh-CN" b="1" dirty="0"/>
              <a:t>(</a:t>
            </a:r>
            <a:r>
              <a:rPr lang="en-US" altLang="zh-CN" b="1" dirty="0" err="1"/>
              <a:t>iIN_N</a:t>
            </a:r>
            <a:r>
              <a:rPr lang="zh-CN" altLang="en-US" b="1" dirty="0"/>
              <a:t>［</a:t>
            </a:r>
            <a:r>
              <a:rPr lang="en-US" altLang="zh-CN" b="1" dirty="0"/>
              <a:t>1</a:t>
            </a:r>
            <a:r>
              <a:rPr lang="zh-CN" altLang="en-US" b="1" dirty="0"/>
              <a:t>］</a:t>
            </a:r>
            <a:r>
              <a:rPr lang="en-US" altLang="zh-CN" b="1" dirty="0"/>
              <a:t>==0)</a:t>
            </a:r>
          </a:p>
          <a:p>
            <a:r>
              <a:rPr lang="zh-CN" altLang="en-US" b="1" dirty="0"/>
              <a:t>　 </a:t>
            </a:r>
            <a:r>
              <a:rPr lang="zh-CN" altLang="en-US" b="1" dirty="0" smtClean="0"/>
              <a:t>    </a:t>
            </a:r>
            <a:r>
              <a:rPr lang="en-US" altLang="zh-CN" b="1" dirty="0" err="1" smtClean="0"/>
              <a:t>oY_N</a:t>
            </a:r>
            <a:r>
              <a:rPr lang="en-US" altLang="zh-CN" b="1" dirty="0" smtClean="0"/>
              <a:t>=3′h6;</a:t>
            </a:r>
            <a:r>
              <a:rPr lang="zh-CN" altLang="en-US" b="1" dirty="0" smtClean="0"/>
              <a:t> 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/>
              <a:t>  </a:t>
            </a:r>
            <a:r>
              <a:rPr lang="zh-CN" altLang="en-US" b="1" dirty="0" smtClean="0"/>
              <a:t>  </a:t>
            </a:r>
            <a:r>
              <a:rPr lang="en-US" altLang="zh-CN" b="1" dirty="0">
                <a:solidFill>
                  <a:srgbClr val="C00000"/>
                </a:solidFill>
              </a:rPr>
              <a:t>else if</a:t>
            </a:r>
            <a:r>
              <a:rPr lang="en-US" altLang="zh-CN" b="1" dirty="0"/>
              <a:t>(</a:t>
            </a:r>
            <a:r>
              <a:rPr lang="en-US" altLang="zh-CN" b="1" dirty="0" err="1"/>
              <a:t>iIN_N</a:t>
            </a:r>
            <a:r>
              <a:rPr lang="zh-CN" altLang="en-US" b="1" dirty="0"/>
              <a:t>［</a:t>
            </a:r>
            <a:r>
              <a:rPr lang="en-US" altLang="zh-CN" b="1" dirty="0"/>
              <a:t>0</a:t>
            </a:r>
            <a:r>
              <a:rPr lang="zh-CN" altLang="en-US" b="1" dirty="0"/>
              <a:t>］</a:t>
            </a:r>
            <a:r>
              <a:rPr lang="en-US" altLang="zh-CN" b="1" dirty="0"/>
              <a:t>==0)</a:t>
            </a:r>
            <a:br>
              <a:rPr lang="en-US" altLang="zh-CN" b="1" dirty="0"/>
            </a:br>
            <a:r>
              <a:rPr lang="en-US" altLang="zh-CN" b="1" dirty="0"/>
              <a:t>      </a:t>
            </a:r>
            <a:r>
              <a:rPr lang="en-US" altLang="zh-CN" b="1" dirty="0" smtClean="0"/>
              <a:t>   </a:t>
            </a:r>
            <a:r>
              <a:rPr lang="en-US" altLang="zh-CN" b="1" dirty="0" err="1" smtClean="0"/>
              <a:t>oY_N</a:t>
            </a:r>
            <a:r>
              <a:rPr lang="en-US" altLang="zh-CN" b="1" dirty="0" smtClean="0"/>
              <a:t>=3′h7;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E73845-53F9-4D4E-B33E-BC97F20A58EE}"/>
              </a:ext>
            </a:extLst>
          </p:cNvPr>
          <p:cNvSpPr txBox="1"/>
          <p:nvPr/>
        </p:nvSpPr>
        <p:spPr>
          <a:xfrm>
            <a:off x="4695269" y="839361"/>
            <a:ext cx="2826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从高位到低位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，按照优先级递减顺序，逐个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检查是否为有效输入</a:t>
            </a:r>
          </a:p>
        </p:txBody>
      </p:sp>
      <p:sp>
        <p:nvSpPr>
          <p:cNvPr id="11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4.4.2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编码器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388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449371" y="582836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695" y="36124"/>
            <a:ext cx="1435167" cy="615323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63C9502A-9872-4EE3-A4FB-C5122B98DC2D}"/>
              </a:ext>
            </a:extLst>
          </p:cNvPr>
          <p:cNvSpPr txBox="1"/>
          <p:nvPr/>
        </p:nvSpPr>
        <p:spPr>
          <a:xfrm>
            <a:off x="168308" y="681727"/>
            <a:ext cx="2706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优先编码器</a:t>
            </a:r>
          </a:p>
        </p:txBody>
      </p:sp>
      <p:sp>
        <p:nvSpPr>
          <p:cNvPr id="38" name="Text Box 3">
            <a:extLst>
              <a:ext uri="{FF2B5EF4-FFF2-40B4-BE49-F238E27FC236}">
                <a16:creationId xmlns="" xmlns:a16="http://schemas.microsoft.com/office/drawing/2014/main" id="{39C8060F-3B52-45B2-B6D5-825D9B3E3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582" y="1270516"/>
            <a:ext cx="75713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8-3</a:t>
            </a:r>
            <a:r>
              <a:rPr lang="zh-CN" altLang="en-US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线优先编码器</a:t>
            </a:r>
            <a:r>
              <a:rPr lang="en-US" altLang="zh-CN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74LS148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扩展</a:t>
            </a:r>
            <a:r>
              <a:rPr lang="zh-CN" altLang="en-US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</a:t>
            </a:r>
            <a:r>
              <a:rPr lang="en-US" altLang="zh-CN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16-4</a:t>
            </a:r>
            <a:r>
              <a:rPr lang="zh-CN" altLang="en-US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线优先编码器。</a:t>
            </a:r>
          </a:p>
        </p:txBody>
      </p:sp>
      <p:pic>
        <p:nvPicPr>
          <p:cNvPr id="20" name="Picture 6" descr="4-4-13">
            <a:extLst>
              <a:ext uri="{FF2B5EF4-FFF2-40B4-BE49-F238E27FC236}">
                <a16:creationId xmlns="" xmlns:a16="http://schemas.microsoft.com/office/drawing/2014/main" id="{34643AD4-5A2E-46DD-8368-10B344935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3368" y="1963223"/>
            <a:ext cx="6267493" cy="301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ABD9C9D4-BDDB-4A3B-B80A-2A0F3ED61B2E}"/>
              </a:ext>
            </a:extLst>
          </p:cNvPr>
          <p:cNvSpPr txBox="1"/>
          <p:nvPr/>
        </p:nvSpPr>
        <p:spPr>
          <a:xfrm>
            <a:off x="1595993" y="5042783"/>
            <a:ext cx="1654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低位输入端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65881C06-F9AA-4585-A000-19B16DEFF075}"/>
              </a:ext>
            </a:extLst>
          </p:cNvPr>
          <p:cNvSpPr txBox="1"/>
          <p:nvPr/>
        </p:nvSpPr>
        <p:spPr>
          <a:xfrm>
            <a:off x="4349216" y="5042783"/>
            <a:ext cx="1651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高位输入端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6D36F688-C712-4563-8ACA-8B09FF258731}"/>
              </a:ext>
            </a:extLst>
          </p:cNvPr>
          <p:cNvSpPr txBox="1"/>
          <p:nvPr/>
        </p:nvSpPr>
        <p:spPr>
          <a:xfrm>
            <a:off x="527518" y="5593449"/>
            <a:ext cx="6045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系统由</a:t>
            </a:r>
            <a:r>
              <a:rPr lang="en-US" altLang="zh-CN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片</a:t>
            </a:r>
            <a:r>
              <a:rPr lang="en-US" altLang="zh-CN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74LS148</a:t>
            </a:r>
            <a:r>
              <a:rPr lang="zh-CN" altLang="en-US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构成，低</a:t>
            </a:r>
            <a:r>
              <a:rPr lang="en-US" altLang="zh-CN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位输入端接入芯片</a:t>
            </a:r>
            <a:r>
              <a:rPr lang="en-US" altLang="zh-CN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，高</a:t>
            </a:r>
            <a:r>
              <a:rPr lang="en-US" altLang="zh-CN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位输入端接入芯片</a:t>
            </a:r>
            <a:r>
              <a:rPr lang="en-US" altLang="zh-CN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高位选通输出端与低位选通控制端连接</a:t>
            </a:r>
            <a:endParaRPr lang="en-US" altLang="zh-CN" sz="2400" b="1" dirty="0">
              <a:solidFill>
                <a:srgbClr val="170A8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47F5886B-74E0-48B5-B294-620481FB4B4F}"/>
              </a:ext>
            </a:extLst>
          </p:cNvPr>
          <p:cNvSpPr/>
          <p:nvPr/>
        </p:nvSpPr>
        <p:spPr>
          <a:xfrm>
            <a:off x="3107773" y="3727780"/>
            <a:ext cx="938213" cy="3149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EFAF6F2A-F877-467F-BD2F-DC4A1D16F014}"/>
              </a:ext>
            </a:extLst>
          </p:cNvPr>
          <p:cNvSpPr txBox="1"/>
          <p:nvPr/>
        </p:nvSpPr>
        <p:spPr>
          <a:xfrm>
            <a:off x="3875670" y="3215382"/>
            <a:ext cx="756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选通输出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53BCE7F7-EB26-4B6F-A849-2C8A1E0D76A0}"/>
              </a:ext>
            </a:extLst>
          </p:cNvPr>
          <p:cNvSpPr txBox="1"/>
          <p:nvPr/>
        </p:nvSpPr>
        <p:spPr>
          <a:xfrm>
            <a:off x="6094223" y="3791823"/>
            <a:ext cx="80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选通控制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9389D73D-915A-4260-8EED-4F81934CFCD6}"/>
              </a:ext>
            </a:extLst>
          </p:cNvPr>
          <p:cNvSpPr txBox="1"/>
          <p:nvPr/>
        </p:nvSpPr>
        <p:spPr>
          <a:xfrm>
            <a:off x="2989323" y="3145492"/>
            <a:ext cx="69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选通控制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24B58568-A4CC-4CB8-BD4E-CFD989C63FCB}"/>
              </a:ext>
            </a:extLst>
          </p:cNvPr>
          <p:cNvSpPr txBox="1"/>
          <p:nvPr/>
        </p:nvSpPr>
        <p:spPr>
          <a:xfrm>
            <a:off x="5655842" y="2709131"/>
            <a:ext cx="804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扩展输出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xmlns="" id="{A9ECCDA9-7D38-4A16-A7A9-D9FF835FDD3D}"/>
                  </a:ext>
                </a:extLst>
              </p:cNvPr>
              <p:cNvSpPr/>
              <p:nvPr/>
            </p:nvSpPr>
            <p:spPr>
              <a:xfrm>
                <a:off x="6852459" y="4874515"/>
                <a:ext cx="2021836" cy="17571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𝐸𝑋</m:t>
                                        </m:r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    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    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20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   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A9ECCDA9-7D38-4A16-A7A9-D9FF835FDD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459" y="4874515"/>
                <a:ext cx="2021836" cy="1757148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4.4.2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编码器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779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  <p:bldP spid="5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淘宝网chenying0907出品 10"/>
          <p:cNvSpPr txBox="1"/>
          <p:nvPr/>
        </p:nvSpPr>
        <p:spPr>
          <a:xfrm>
            <a:off x="950159" y="3078790"/>
            <a:ext cx="207520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主要内容</a:t>
            </a:r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</a:rPr>
              <a:t> Main Content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淘宝网chenying0907出品 11"/>
          <p:cNvSpPr/>
          <p:nvPr/>
        </p:nvSpPr>
        <p:spPr>
          <a:xfrm>
            <a:off x="3025365" y="0"/>
            <a:ext cx="611863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3025365" y="39481"/>
            <a:ext cx="2394626" cy="19630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cxnSpLocks/>
          </p:cNvCxnSpPr>
          <p:nvPr/>
        </p:nvCxnSpPr>
        <p:spPr>
          <a:xfrm flipH="1">
            <a:off x="6840121" y="4809438"/>
            <a:ext cx="2303880" cy="20485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淘宝网chenying0907出品 20"/>
          <p:cNvSpPr txBox="1"/>
          <p:nvPr/>
        </p:nvSpPr>
        <p:spPr>
          <a:xfrm>
            <a:off x="4003720" y="2143109"/>
            <a:ext cx="3605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加法器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淘宝网chenying0907出品 25"/>
          <p:cNvSpPr txBox="1"/>
          <p:nvPr/>
        </p:nvSpPr>
        <p:spPr>
          <a:xfrm>
            <a:off x="4015057" y="2947845"/>
            <a:ext cx="413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编码器</a:t>
            </a:r>
            <a:endParaRPr lang="zh-CN" altLang="en-US" dirty="0"/>
          </a:p>
        </p:txBody>
      </p:sp>
      <p:sp>
        <p:nvSpPr>
          <p:cNvPr id="34" name="淘宝网chenying0907出品 29"/>
          <p:cNvSpPr txBox="1"/>
          <p:nvPr/>
        </p:nvSpPr>
        <p:spPr>
          <a:xfrm>
            <a:off x="4015057" y="3752581"/>
            <a:ext cx="4890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译码器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364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449371" y="574488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695" y="27776"/>
            <a:ext cx="1435167" cy="615323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63C9502A-9872-4EE3-A4FB-C5122B98DC2D}"/>
              </a:ext>
            </a:extLst>
          </p:cNvPr>
          <p:cNvSpPr txBox="1"/>
          <p:nvPr/>
        </p:nvSpPr>
        <p:spPr>
          <a:xfrm>
            <a:off x="133831" y="695095"/>
            <a:ext cx="3361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优先编码器</a:t>
            </a:r>
          </a:p>
        </p:txBody>
      </p:sp>
      <p:pic>
        <p:nvPicPr>
          <p:cNvPr id="20" name="Picture 6" descr="4-4-13">
            <a:extLst>
              <a:ext uri="{FF2B5EF4-FFF2-40B4-BE49-F238E27FC236}">
                <a16:creationId xmlns="" xmlns:a16="http://schemas.microsoft.com/office/drawing/2014/main" id="{34643AD4-5A2E-46DD-8368-10B344935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715" y="1302807"/>
            <a:ext cx="5902897" cy="283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ABD9C9D4-BDDB-4A3B-B80A-2A0F3ED61B2E}"/>
              </a:ext>
            </a:extLst>
          </p:cNvPr>
          <p:cNvSpPr txBox="1"/>
          <p:nvPr/>
        </p:nvSpPr>
        <p:spPr>
          <a:xfrm>
            <a:off x="846762" y="4096070"/>
            <a:ext cx="1886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低位输入端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65881C06-F9AA-4585-A000-19B16DEFF075}"/>
              </a:ext>
            </a:extLst>
          </p:cNvPr>
          <p:cNvSpPr txBox="1"/>
          <p:nvPr/>
        </p:nvSpPr>
        <p:spPr>
          <a:xfrm>
            <a:off x="3467059" y="4116188"/>
            <a:ext cx="135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高位输入端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="" xmlns:a16="http://schemas.microsoft.com/office/drawing/2014/main" id="{7A667A66-7F7B-4800-A361-2BD438A42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5987" y="4465402"/>
            <a:ext cx="5191124" cy="2274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43593D6A-5420-4BED-A28B-1AB6A22EF4E8}"/>
              </a:ext>
            </a:extLst>
          </p:cNvPr>
          <p:cNvSpPr txBox="1"/>
          <p:nvPr/>
        </p:nvSpPr>
        <p:spPr>
          <a:xfrm>
            <a:off x="3494881" y="2691557"/>
            <a:ext cx="650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选通输出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="" xmlns:a16="http://schemas.microsoft.com/office/drawing/2014/main" id="{1565048C-DBE4-47A0-B78E-6E99F909EA82}"/>
              </a:ext>
            </a:extLst>
          </p:cNvPr>
          <p:cNvCxnSpPr>
            <a:cxnSpLocks/>
          </p:cNvCxnSpPr>
          <p:nvPr/>
        </p:nvCxnSpPr>
        <p:spPr>
          <a:xfrm>
            <a:off x="355987" y="5201847"/>
            <a:ext cx="5191124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59201508-B15A-4D52-B7A9-27969AA693FC}"/>
              </a:ext>
            </a:extLst>
          </p:cNvPr>
          <p:cNvSpPr txBox="1"/>
          <p:nvPr/>
        </p:nvSpPr>
        <p:spPr>
          <a:xfrm>
            <a:off x="2300754" y="2341893"/>
            <a:ext cx="650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选通控制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BF9F8C8C-B8D0-4AA7-B84D-EB078B65DAB9}"/>
              </a:ext>
            </a:extLst>
          </p:cNvPr>
          <p:cNvSpPr txBox="1"/>
          <p:nvPr/>
        </p:nvSpPr>
        <p:spPr>
          <a:xfrm>
            <a:off x="5077030" y="1896321"/>
            <a:ext cx="672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扩展输出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D4C2AB2A-39E5-4C83-8934-ACCD2B41341D}"/>
              </a:ext>
            </a:extLst>
          </p:cNvPr>
          <p:cNvSpPr txBox="1"/>
          <p:nvPr/>
        </p:nvSpPr>
        <p:spPr>
          <a:xfrm>
            <a:off x="6375075" y="980755"/>
            <a:ext cx="2521841" cy="101566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</a:rPr>
              <a:t>当芯片</a:t>
            </a:r>
            <a:r>
              <a:rPr lang="en-US" altLang="zh-CN" sz="2000" b="1" dirty="0">
                <a:solidFill>
                  <a:srgbClr val="0000FF"/>
                </a:solidFill>
              </a:rPr>
              <a:t>2</a:t>
            </a:r>
            <a:r>
              <a:rPr lang="zh-CN" altLang="en-US" sz="2000" b="1" dirty="0">
                <a:solidFill>
                  <a:srgbClr val="0000FF"/>
                </a:solidFill>
              </a:rPr>
              <a:t>的选通控制端为</a:t>
            </a:r>
            <a:r>
              <a:rPr lang="en-US" altLang="zh-CN" sz="2000" b="1" dirty="0">
                <a:solidFill>
                  <a:srgbClr val="0000FF"/>
                </a:solidFill>
              </a:rPr>
              <a:t>0</a:t>
            </a:r>
            <a:r>
              <a:rPr lang="zh-CN" altLang="en-US" sz="2000" b="1" dirty="0">
                <a:solidFill>
                  <a:srgbClr val="0000FF"/>
                </a:solidFill>
              </a:rPr>
              <a:t>，且所有高位输入为</a:t>
            </a:r>
            <a:r>
              <a:rPr lang="en-US" altLang="zh-CN" sz="2000" b="1" dirty="0">
                <a:solidFill>
                  <a:srgbClr val="0000FF"/>
                </a:solidFill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</a:rPr>
              <a:t>时：</a:t>
            </a:r>
            <a:endParaRPr lang="en-US" altLang="zh-CN" sz="20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xmlns="" id="{B5DD9652-AABA-4ECE-8D2A-42883597839A}"/>
                  </a:ext>
                </a:extLst>
              </p:cNvPr>
              <p:cNvSpPr/>
              <p:nvPr/>
            </p:nvSpPr>
            <p:spPr>
              <a:xfrm>
                <a:off x="6495012" y="3015660"/>
                <a:ext cx="23517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zh-CN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𝟐𝟐</m:t>
                              </m:r>
                            </m:sub>
                          </m:sSub>
                        </m:e>
                      </m:acc>
                      <m:r>
                        <a:rPr lang="zh-CN" altLang="en-US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zh-CN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zh-CN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𝟐𝟏</m:t>
                              </m:r>
                            </m:sub>
                          </m:sSub>
                        </m:e>
                      </m:acc>
                      <m:r>
                        <a:rPr lang="zh-CN" altLang="en-US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zh-CN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zh-CN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𝟐𝟎</m:t>
                              </m:r>
                            </m:sub>
                          </m:sSub>
                        </m:e>
                      </m:acc>
                      <m:r>
                        <a:rPr lang="zh-CN" altLang="en-US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27" name="矩形 26">
                <a:extLst>
                  <a:ext uri="{FF2B5EF4-FFF2-40B4-BE49-F238E27FC236}">
                    <a16:creationId xmlns:a14="http://schemas.microsoft.com/office/drawing/2010/main" xmlns:a16="http://schemas.microsoft.com/office/drawing/2014/main" xmlns="" id="{B5DD9652-AABA-4ECE-8D2A-4288359783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012" y="3015660"/>
                <a:ext cx="2351734" cy="369332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xmlns="" id="{0ABA3630-6293-4A25-9118-EE3FD4E72594}"/>
                  </a:ext>
                </a:extLst>
              </p:cNvPr>
              <p:cNvSpPr/>
              <p:nvPr/>
            </p:nvSpPr>
            <p:spPr>
              <a:xfrm>
                <a:off x="6570836" y="4689969"/>
                <a:ext cx="18919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zh-CN" alt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acc>
                      <m:r>
                        <a:rPr lang="zh-CN" altLang="en-US" sz="20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zh-CN" alt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𝑬𝑿</m:t>
                              </m:r>
                            </m:sub>
                          </m:sSub>
                        </m:e>
                      </m:acc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28" name="矩形 27">
                <a:extLst>
                  <a:ext uri="{FF2B5EF4-FFF2-40B4-BE49-F238E27FC236}">
                    <a16:creationId xmlns:a14="http://schemas.microsoft.com/office/drawing/2010/main" xmlns:a16="http://schemas.microsoft.com/office/drawing/2014/main" xmlns="" id="{0ABA3630-6293-4A25-9118-EE3FD4E725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836" y="4689969"/>
                <a:ext cx="1891928" cy="400110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91B304E5-6BA0-473C-ADE3-5103E47679B2}"/>
              </a:ext>
            </a:extLst>
          </p:cNvPr>
          <p:cNvSpPr txBox="1"/>
          <p:nvPr/>
        </p:nvSpPr>
        <p:spPr>
          <a:xfrm>
            <a:off x="5572879" y="2988224"/>
            <a:ext cx="344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</a:rPr>
              <a:t>0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28428D10-A1E7-4D4F-A2E7-CA75BAC95FED}"/>
              </a:ext>
            </a:extLst>
          </p:cNvPr>
          <p:cNvSpPr txBox="1"/>
          <p:nvPr/>
        </p:nvSpPr>
        <p:spPr>
          <a:xfrm>
            <a:off x="4750787" y="4115294"/>
            <a:ext cx="123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11111111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="" xmlns:a16="http://schemas.microsoft.com/office/drawing/2014/main" id="{76583AE8-8108-49CC-91F3-F5B0DC7DD427}"/>
              </a:ext>
            </a:extLst>
          </p:cNvPr>
          <p:cNvSpPr txBox="1"/>
          <p:nvPr/>
        </p:nvSpPr>
        <p:spPr>
          <a:xfrm>
            <a:off x="2925593" y="2992482"/>
            <a:ext cx="344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</a:rPr>
              <a:t>0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30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4.4.2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编码器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="" xmlns:a16="http://schemas.microsoft.com/office/drawing/2014/main" id="{28428D10-A1E7-4D4F-A2E7-CA75BAC95FED}"/>
              </a:ext>
            </a:extLst>
          </p:cNvPr>
          <p:cNvSpPr txBox="1"/>
          <p:nvPr/>
        </p:nvSpPr>
        <p:spPr>
          <a:xfrm>
            <a:off x="3607969" y="2285708"/>
            <a:ext cx="1663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</a:rPr>
              <a:t>1     1     1     1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70287" y="2210823"/>
            <a:ext cx="27448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lvl="0" indent="-25717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prstClr val="black"/>
                </a:solidFill>
              </a:rPr>
              <a:t>芯片</a:t>
            </a:r>
            <a:r>
              <a:rPr lang="en-US" altLang="zh-CN" sz="2000" b="1" dirty="0">
                <a:solidFill>
                  <a:prstClr val="black"/>
                </a:solidFill>
              </a:rPr>
              <a:t>2</a:t>
            </a:r>
            <a:r>
              <a:rPr lang="zh-CN" altLang="en-US" sz="2000" b="1" dirty="0">
                <a:solidFill>
                  <a:prstClr val="black"/>
                </a:solidFill>
              </a:rPr>
              <a:t>的三个编码输出端均为</a:t>
            </a:r>
            <a:r>
              <a:rPr lang="en-US" altLang="zh-CN" sz="2000" b="1" dirty="0">
                <a:solidFill>
                  <a:prstClr val="black"/>
                </a:solidFill>
              </a:rPr>
              <a:t>1:</a:t>
            </a:r>
          </a:p>
        </p:txBody>
      </p:sp>
      <p:sp>
        <p:nvSpPr>
          <p:cNvPr id="12" name="矩形 11"/>
          <p:cNvSpPr/>
          <p:nvPr/>
        </p:nvSpPr>
        <p:spPr>
          <a:xfrm>
            <a:off x="6248169" y="3468092"/>
            <a:ext cx="28380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prstClr val="black"/>
                </a:solidFill>
              </a:rPr>
              <a:t>芯片</a:t>
            </a:r>
            <a:r>
              <a:rPr lang="en-US" altLang="zh-CN" sz="2000" b="1" dirty="0">
                <a:solidFill>
                  <a:prstClr val="black"/>
                </a:solidFill>
              </a:rPr>
              <a:t>2</a:t>
            </a:r>
            <a:r>
              <a:rPr lang="zh-CN" altLang="en-US" sz="2000" b="1" dirty="0">
                <a:solidFill>
                  <a:prstClr val="black"/>
                </a:solidFill>
              </a:rPr>
              <a:t>的扩展输出端为</a:t>
            </a:r>
            <a:r>
              <a:rPr lang="en-US" altLang="zh-CN" sz="2000" b="1" dirty="0">
                <a:solidFill>
                  <a:prstClr val="black"/>
                </a:solidFill>
              </a:rPr>
              <a:t>1</a:t>
            </a:r>
            <a:r>
              <a:rPr lang="zh-CN" altLang="en-US" sz="2000" b="1" dirty="0">
                <a:solidFill>
                  <a:prstClr val="black"/>
                </a:solidFill>
              </a:rPr>
              <a:t>，则整个电路输出的最高位：</a:t>
            </a:r>
            <a:endParaRPr lang="en-US" altLang="zh-CN" sz="2000" b="1" dirty="0">
              <a:solidFill>
                <a:prstClr val="black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70287" y="5111627"/>
            <a:ext cx="27951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lvl="0" indent="-25717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prstClr val="black"/>
                </a:solidFill>
              </a:rPr>
              <a:t>芯片</a:t>
            </a:r>
            <a:r>
              <a:rPr lang="en-US" altLang="zh-CN" sz="2000" b="1" dirty="0">
                <a:solidFill>
                  <a:prstClr val="black"/>
                </a:solidFill>
              </a:rPr>
              <a:t>2</a:t>
            </a:r>
            <a:r>
              <a:rPr lang="zh-CN" altLang="en-US" sz="2000" b="1" dirty="0">
                <a:solidFill>
                  <a:prstClr val="black"/>
                </a:solidFill>
              </a:rPr>
              <a:t>的选通输出为</a:t>
            </a:r>
            <a:r>
              <a:rPr lang="en-US" altLang="zh-CN" sz="2000" b="1" dirty="0">
                <a:solidFill>
                  <a:prstClr val="black"/>
                </a:solidFill>
              </a:rPr>
              <a:t>0</a:t>
            </a:r>
            <a:r>
              <a:rPr lang="zh-CN" altLang="en-US" sz="2000" b="1" dirty="0">
                <a:solidFill>
                  <a:prstClr val="black"/>
                </a:solidFill>
              </a:rPr>
              <a:t>，则芯片</a:t>
            </a:r>
            <a:r>
              <a:rPr lang="en-US" altLang="zh-CN" sz="2000" b="1" dirty="0">
                <a:solidFill>
                  <a:prstClr val="black"/>
                </a:solidFill>
              </a:rPr>
              <a:t>1</a:t>
            </a:r>
            <a:r>
              <a:rPr lang="zh-CN" altLang="en-US" sz="2000" b="1" dirty="0">
                <a:solidFill>
                  <a:prstClr val="black"/>
                </a:solidFill>
              </a:rPr>
              <a:t>的选通控制为</a:t>
            </a:r>
            <a:r>
              <a:rPr lang="en-US" altLang="zh-CN" sz="2000" b="1" dirty="0">
                <a:solidFill>
                  <a:prstClr val="black"/>
                </a:solidFill>
              </a:rPr>
              <a:t>0</a:t>
            </a:r>
            <a:r>
              <a:rPr lang="zh-CN" altLang="en-US" sz="2000" b="1" dirty="0">
                <a:solidFill>
                  <a:prstClr val="black"/>
                </a:solidFill>
              </a:rPr>
              <a:t>，所以芯片</a:t>
            </a:r>
            <a:r>
              <a:rPr lang="en-US" altLang="zh-CN" sz="2000" b="1" dirty="0">
                <a:solidFill>
                  <a:prstClr val="black"/>
                </a:solidFill>
              </a:rPr>
              <a:t>1</a:t>
            </a:r>
            <a:r>
              <a:rPr lang="zh-CN" altLang="en-US" sz="2000" b="1" dirty="0">
                <a:solidFill>
                  <a:prstClr val="black"/>
                </a:solidFill>
              </a:rPr>
              <a:t>进入工作状态；</a:t>
            </a:r>
          </a:p>
        </p:txBody>
      </p:sp>
    </p:spTree>
    <p:extLst>
      <p:ext uri="{BB962C8B-B14F-4D97-AF65-F5344CB8AC3E}">
        <p14:creationId xmlns:p14="http://schemas.microsoft.com/office/powerpoint/2010/main" xmlns="" val="175232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8" grpId="0" animBg="1"/>
      <p:bldP spid="4" grpId="0"/>
      <p:bldP spid="8" grpId="0"/>
      <p:bldP spid="29" grpId="0"/>
      <p:bldP spid="31" grpId="0"/>
      <p:bldP spid="7" grpId="0"/>
      <p:bldP spid="12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449371" y="586086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695" y="39374"/>
            <a:ext cx="1435167" cy="615323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63C9502A-9872-4EE3-A4FB-C5122B98DC2D}"/>
              </a:ext>
            </a:extLst>
          </p:cNvPr>
          <p:cNvSpPr txBox="1"/>
          <p:nvPr/>
        </p:nvSpPr>
        <p:spPr>
          <a:xfrm>
            <a:off x="101154" y="695209"/>
            <a:ext cx="3346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优先编码器</a:t>
            </a:r>
          </a:p>
        </p:txBody>
      </p:sp>
      <p:pic>
        <p:nvPicPr>
          <p:cNvPr id="20" name="Picture 6" descr="4-4-13">
            <a:extLst>
              <a:ext uri="{FF2B5EF4-FFF2-40B4-BE49-F238E27FC236}">
                <a16:creationId xmlns="" xmlns:a16="http://schemas.microsoft.com/office/drawing/2014/main" id="{34643AD4-5A2E-46DD-8368-10B344935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094" y="1440818"/>
            <a:ext cx="4290248" cy="206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ABD9C9D4-BDDB-4A3B-B80A-2A0F3ED61B2E}"/>
              </a:ext>
            </a:extLst>
          </p:cNvPr>
          <p:cNvSpPr txBox="1"/>
          <p:nvPr/>
        </p:nvSpPr>
        <p:spPr>
          <a:xfrm>
            <a:off x="355706" y="3521118"/>
            <a:ext cx="1548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低位输入端</a:t>
            </a:r>
            <a:endParaRPr lang="en-US" altLang="zh-CN" sz="2000" b="1" dirty="0">
              <a:solidFill>
                <a:srgbClr val="FF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有有效输入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65881C06-F9AA-4585-A000-19B16DEFF075}"/>
              </a:ext>
            </a:extLst>
          </p:cNvPr>
          <p:cNvSpPr txBox="1"/>
          <p:nvPr/>
        </p:nvSpPr>
        <p:spPr>
          <a:xfrm>
            <a:off x="2391009" y="3528669"/>
            <a:ext cx="1548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高位输入端</a:t>
            </a:r>
            <a:endParaRPr lang="en-US" altLang="zh-CN" sz="2000" b="1" dirty="0">
              <a:solidFill>
                <a:srgbClr val="FF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输入全为</a:t>
            </a:r>
            <a:r>
              <a:rPr lang="en-US" altLang="zh-CN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0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5" name="Picture 4">
            <a:extLst>
              <a:ext uri="{FF2B5EF4-FFF2-40B4-BE49-F238E27FC236}">
                <a16:creationId xmlns="" xmlns:a16="http://schemas.microsoft.com/office/drawing/2014/main" id="{7A667A66-7F7B-4800-A361-2BD438A42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47900" y="1820831"/>
            <a:ext cx="4514742" cy="1977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 Box 5">
            <a:extLst>
              <a:ext uri="{FF2B5EF4-FFF2-40B4-BE49-F238E27FC236}">
                <a16:creationId xmlns="" xmlns:a16="http://schemas.microsoft.com/office/drawing/2014/main" id="{9A49B886-2CA9-4414-92AF-23E1BB78C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5753" y="1186931"/>
            <a:ext cx="3777283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优先编码器</a:t>
            </a:r>
            <a:r>
              <a:rPr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74LS148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功能表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43593D6A-5420-4BED-A28B-1AB6A22EF4E8}"/>
              </a:ext>
            </a:extLst>
          </p:cNvPr>
          <p:cNvSpPr txBox="1"/>
          <p:nvPr/>
        </p:nvSpPr>
        <p:spPr>
          <a:xfrm>
            <a:off x="3974768" y="2635578"/>
            <a:ext cx="43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BF9F8C8C-B8D0-4AA7-B84D-EB078B65DAB9}"/>
              </a:ext>
            </a:extLst>
          </p:cNvPr>
          <p:cNvSpPr txBox="1"/>
          <p:nvPr/>
        </p:nvSpPr>
        <p:spPr>
          <a:xfrm>
            <a:off x="3560477" y="1817754"/>
            <a:ext cx="646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扩展输出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06509" y="4783533"/>
            <a:ext cx="1533604" cy="1323439"/>
            <a:chOff x="206509" y="4783533"/>
            <a:chExt cx="1533604" cy="1323439"/>
          </a:xfrm>
        </p:grpSpPr>
        <p:sp>
          <p:nvSpPr>
            <p:cNvPr id="8" name="文本框 7">
              <a:extLst>
                <a:ext uri="{FF2B5EF4-FFF2-40B4-BE49-F238E27FC236}">
                  <a16:creationId xmlns="" xmlns:a16="http://schemas.microsoft.com/office/drawing/2014/main" id="{0FAC0ABC-7742-438A-B6DA-911AA1B3A920}"/>
                </a:ext>
              </a:extLst>
            </p:cNvPr>
            <p:cNvSpPr txBox="1"/>
            <p:nvPr/>
          </p:nvSpPr>
          <p:spPr>
            <a:xfrm>
              <a:off x="206509" y="4783533"/>
              <a:ext cx="1225095" cy="1323439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000" b="1" dirty="0">
                  <a:solidFill>
                    <a:srgbClr val="0000FF"/>
                  </a:solidFill>
                </a:rPr>
                <a:t>当芯片</a:t>
              </a:r>
              <a:r>
                <a:rPr lang="en-US" altLang="zh-CN" sz="2000" b="1" dirty="0">
                  <a:solidFill>
                    <a:srgbClr val="0000FF"/>
                  </a:solidFill>
                </a:rPr>
                <a:t>1</a:t>
              </a:r>
              <a:r>
                <a:rPr lang="zh-CN" altLang="en-US" sz="2000" b="1" dirty="0">
                  <a:solidFill>
                    <a:srgbClr val="0000FF"/>
                  </a:solidFill>
                </a:rPr>
                <a:t>进入正常工作状态时：</a:t>
              </a:r>
              <a:endParaRPr lang="en-US" altLang="zh-CN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17" name="箭头: 右 16">
              <a:extLst>
                <a:ext uri="{FF2B5EF4-FFF2-40B4-BE49-F238E27FC236}">
                  <a16:creationId xmlns="" xmlns:a16="http://schemas.microsoft.com/office/drawing/2014/main" id="{DB93ADC7-376B-4DCE-B29C-2C8FDDD5BCEA}"/>
                </a:ext>
              </a:extLst>
            </p:cNvPr>
            <p:cNvSpPr/>
            <p:nvPr/>
          </p:nvSpPr>
          <p:spPr>
            <a:xfrm>
              <a:off x="1465793" y="5372585"/>
              <a:ext cx="274320" cy="1453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59FE4DDC-CF7E-496E-BB40-84BADB6DEF71}"/>
              </a:ext>
            </a:extLst>
          </p:cNvPr>
          <p:cNvSpPr txBox="1"/>
          <p:nvPr/>
        </p:nvSpPr>
        <p:spPr>
          <a:xfrm>
            <a:off x="6575176" y="5372516"/>
            <a:ext cx="2076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输出值的范围：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r>
              <a:rPr lang="en-US" altLang="zh-CN" sz="2400" b="1" dirty="0">
                <a:solidFill>
                  <a:srgbClr val="FF0000"/>
                </a:solidFill>
              </a:rPr>
              <a:t>1000~1111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27BB5DEA-FD9C-4BED-B77B-109C1294C053}"/>
              </a:ext>
            </a:extLst>
          </p:cNvPr>
          <p:cNvSpPr/>
          <p:nvPr/>
        </p:nvSpPr>
        <p:spPr>
          <a:xfrm>
            <a:off x="7555832" y="2446421"/>
            <a:ext cx="878305" cy="13523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4.4.2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编码器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774302" y="4500954"/>
            <a:ext cx="7173934" cy="2142125"/>
            <a:chOff x="1774302" y="4500954"/>
            <a:chExt cx="7173934" cy="2142125"/>
          </a:xfrm>
        </p:grpSpPr>
        <p:pic>
          <p:nvPicPr>
            <p:cNvPr id="26" name="图片 25">
              <a:extLst>
                <a:ext uri="{FF2B5EF4-FFF2-40B4-BE49-F238E27FC236}">
                  <a16:creationId xmlns="" xmlns:a16="http://schemas.microsoft.com/office/drawing/2014/main" id="{C3205F85-DF91-4693-8BF4-43E60B986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13401" y="4567896"/>
              <a:ext cx="894420" cy="358035"/>
            </a:xfrm>
            <a:prstGeom prst="rect">
              <a:avLst/>
            </a:prstGeom>
          </p:spPr>
        </p:pic>
        <p:grpSp>
          <p:nvGrpSpPr>
            <p:cNvPr id="7" name="组合 6"/>
            <p:cNvGrpSpPr/>
            <p:nvPr/>
          </p:nvGrpSpPr>
          <p:grpSpPr>
            <a:xfrm>
              <a:off x="1774302" y="4500954"/>
              <a:ext cx="7173934" cy="2142125"/>
              <a:chOff x="1774302" y="4500954"/>
              <a:chExt cx="7173934" cy="2142125"/>
            </a:xfrm>
          </p:grpSpPr>
          <p:sp>
            <p:nvSpPr>
              <p:cNvPr id="14" name="矩形 13">
                <a:extLst>
                  <a:ext uri="{FF2B5EF4-FFF2-40B4-BE49-F238E27FC236}">
                    <a16:creationId xmlns="" xmlns:a16="http://schemas.microsoft.com/office/drawing/2014/main" id="{21BFA598-D669-4401-84A7-BCB199AE639C}"/>
                  </a:ext>
                </a:extLst>
              </p:cNvPr>
              <p:cNvSpPr/>
              <p:nvPr/>
            </p:nvSpPr>
            <p:spPr>
              <a:xfrm>
                <a:off x="1774302" y="4500954"/>
                <a:ext cx="7173934" cy="2142125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marL="257175" indent="-257175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b="1" dirty="0"/>
                  <a:t>芯片</a:t>
                </a:r>
                <a:r>
                  <a:rPr lang="en-US" altLang="zh-CN" sz="2000" b="1" dirty="0"/>
                  <a:t>1</a:t>
                </a:r>
                <a:r>
                  <a:rPr lang="zh-CN" altLang="en-US" sz="2000" b="1" dirty="0"/>
                  <a:t>的三个输出端为最优先有效输出端的编码：</a:t>
                </a:r>
                <a:endParaRPr lang="en-US" altLang="zh-CN" sz="2000" b="1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1100" b="1" dirty="0"/>
                  <a:t>      </a:t>
                </a:r>
                <a:endParaRPr lang="en-US" altLang="zh-CN" sz="1100" b="1" dirty="0"/>
              </a:p>
              <a:p>
                <a:pPr>
                  <a:lnSpc>
                    <a:spcPct val="120000"/>
                  </a:lnSpc>
                </a:pPr>
                <a:endParaRPr lang="en-US" altLang="zh-CN" sz="2000" b="1" dirty="0"/>
              </a:p>
              <a:p>
                <a:pPr marL="257175" indent="-257175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b="1" dirty="0"/>
                  <a:t>整个电路的输出为：</a:t>
                </a:r>
                <a:endParaRPr lang="en-US" altLang="zh-CN" sz="2000" b="1" dirty="0"/>
              </a:p>
              <a:p>
                <a:pPr marL="257175" indent="-257175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endParaRPr lang="en-US" altLang="zh-CN" sz="2000" b="1" dirty="0" smtClean="0"/>
              </a:p>
              <a:p>
                <a:pPr marL="257175" indent="-257175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endParaRPr lang="zh-CN" altLang="en-US" sz="2000" b="1" dirty="0"/>
              </a:p>
            </p:txBody>
          </p:sp>
          <p:graphicFrame>
            <p:nvGraphicFramePr>
              <p:cNvPr id="2" name="对象 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xmlns="" val="1696491634"/>
                  </p:ext>
                </p:extLst>
              </p:nvPr>
            </p:nvGraphicFramePr>
            <p:xfrm>
              <a:off x="4407638" y="4925931"/>
              <a:ext cx="1727123" cy="1666165"/>
            </p:xfrm>
            <a:graphic>
              <a:graphicData uri="http://schemas.openxmlformats.org/presentationml/2006/ole">
                <p:oleObj spid="_x0000_s56414" name="Equation" r:id="rId8" imgW="1079280" imgH="1041120" progId="Equation.DSMT4">
                  <p:embed/>
                </p:oleObj>
              </a:graphicData>
            </a:graphic>
          </p:graphicFrame>
        </p:grpSp>
      </p:grp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28428D10-A1E7-4D4F-A2E7-CA75BAC95FED}"/>
              </a:ext>
            </a:extLst>
          </p:cNvPr>
          <p:cNvSpPr txBox="1"/>
          <p:nvPr/>
        </p:nvSpPr>
        <p:spPr>
          <a:xfrm>
            <a:off x="2550266" y="2098847"/>
            <a:ext cx="1663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</a:rPr>
              <a:t>1   1   1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61304" y="2440135"/>
            <a:ext cx="2781124" cy="1352377"/>
          </a:xfrm>
          <a:prstGeom prst="rect">
            <a:avLst/>
          </a:prstGeom>
          <a:noFill/>
          <a:ln w="222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标注 12"/>
          <p:cNvSpPr/>
          <p:nvPr/>
        </p:nvSpPr>
        <p:spPr>
          <a:xfrm>
            <a:off x="5444262" y="3948748"/>
            <a:ext cx="2047920" cy="394420"/>
          </a:xfrm>
          <a:prstGeom prst="wedgeRectCallout">
            <a:avLst>
              <a:gd name="adj1" fmla="val -56158"/>
              <a:gd name="adj2" fmla="val -92411"/>
            </a:avLst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端有有效输入</a:t>
            </a:r>
            <a:endParaRPr lang="zh-CN" altLang="en-US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="" xmlns:a16="http://schemas.microsoft.com/office/drawing/2014/main" id="{43593D6A-5420-4BED-A28B-1AB6A22EF4E8}"/>
              </a:ext>
            </a:extLst>
          </p:cNvPr>
          <p:cNvSpPr txBox="1"/>
          <p:nvPr/>
        </p:nvSpPr>
        <p:spPr>
          <a:xfrm>
            <a:off x="2010783" y="2669760"/>
            <a:ext cx="432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888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21BFA598-D669-4401-84A7-BCB199AE639C}"/>
              </a:ext>
            </a:extLst>
          </p:cNvPr>
          <p:cNvSpPr/>
          <p:nvPr/>
        </p:nvSpPr>
        <p:spPr>
          <a:xfrm>
            <a:off x="1763638" y="4100595"/>
            <a:ext cx="6912746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57175" indent="-25717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/>
              <a:t>芯片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的选通输出为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，扩展输出为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；</a:t>
            </a:r>
            <a:endParaRPr lang="en-US" altLang="zh-CN" sz="2000" b="1" dirty="0"/>
          </a:p>
          <a:p>
            <a:pPr marL="257175" indent="-25717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/>
              <a:t>芯片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的选通控制为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，则芯片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不工作，其所有输出均为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；</a:t>
            </a:r>
            <a:endParaRPr lang="en-US" altLang="zh-CN" sz="2000" b="1" dirty="0"/>
          </a:p>
          <a:p>
            <a:pPr marL="257175" indent="-257175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zh-CN" sz="2000" b="1" dirty="0" smtClean="0"/>
          </a:p>
          <a:p>
            <a:pPr marL="257175" indent="-257175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zh-CN" sz="2000" b="1" dirty="0"/>
          </a:p>
          <a:p>
            <a:pPr marL="257175" indent="-257175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/>
              <a:t>整个</a:t>
            </a:r>
            <a:r>
              <a:rPr lang="zh-CN" altLang="en-US" sz="2000" b="1" dirty="0"/>
              <a:t>电路的输出为：</a:t>
            </a:r>
            <a:endParaRPr lang="en-US" altLang="zh-CN" sz="2000" b="1" dirty="0"/>
          </a:p>
          <a:p>
            <a:pPr marL="257175" indent="-257175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zh-CN" sz="2000" b="1" dirty="0"/>
          </a:p>
          <a:p>
            <a:pPr marL="257175" indent="-257175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zh-CN" altLang="en-US" sz="2000" b="1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449371" y="58257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695" y="35861"/>
            <a:ext cx="1435167" cy="615323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63C9502A-9872-4EE3-A4FB-C5122B98DC2D}"/>
              </a:ext>
            </a:extLst>
          </p:cNvPr>
          <p:cNvSpPr txBox="1"/>
          <p:nvPr/>
        </p:nvSpPr>
        <p:spPr>
          <a:xfrm>
            <a:off x="126928" y="727086"/>
            <a:ext cx="3061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优先编码器</a:t>
            </a:r>
          </a:p>
        </p:txBody>
      </p:sp>
      <p:pic>
        <p:nvPicPr>
          <p:cNvPr id="20" name="Picture 6" descr="4-4-13">
            <a:extLst>
              <a:ext uri="{FF2B5EF4-FFF2-40B4-BE49-F238E27FC236}">
                <a16:creationId xmlns="" xmlns:a16="http://schemas.microsoft.com/office/drawing/2014/main" id="{34643AD4-5A2E-46DD-8368-10B344935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6928" y="1272586"/>
            <a:ext cx="4290248" cy="206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ABD9C9D4-BDDB-4A3B-B80A-2A0F3ED61B2E}"/>
              </a:ext>
            </a:extLst>
          </p:cNvPr>
          <p:cNvSpPr txBox="1"/>
          <p:nvPr/>
        </p:nvSpPr>
        <p:spPr>
          <a:xfrm>
            <a:off x="400540" y="3333596"/>
            <a:ext cx="154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低位输入端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65881C06-F9AA-4585-A000-19B16DEFF075}"/>
              </a:ext>
            </a:extLst>
          </p:cNvPr>
          <p:cNvSpPr txBox="1"/>
          <p:nvPr/>
        </p:nvSpPr>
        <p:spPr>
          <a:xfrm>
            <a:off x="2539153" y="3311919"/>
            <a:ext cx="1548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高位输入端</a:t>
            </a:r>
            <a:endParaRPr lang="en-US" altLang="zh-CN" sz="2000" b="1" dirty="0">
              <a:solidFill>
                <a:srgbClr val="FF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有有效输入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="" xmlns:a16="http://schemas.microsoft.com/office/drawing/2014/main" id="{7A667A66-7F7B-4800-A361-2BD438A42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61513" y="1778894"/>
            <a:ext cx="4514742" cy="1977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 Box 5">
            <a:extLst>
              <a:ext uri="{FF2B5EF4-FFF2-40B4-BE49-F238E27FC236}">
                <a16:creationId xmlns="" xmlns:a16="http://schemas.microsoft.com/office/drawing/2014/main" id="{9A49B886-2CA9-4414-92AF-23E1BB78C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7878" y="1272586"/>
            <a:ext cx="3802011" cy="504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优先编码器</a:t>
            </a:r>
            <a:r>
              <a:rPr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74LS148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0FAC0ABC-7742-438A-B6DA-911AA1B3A920}"/>
              </a:ext>
            </a:extLst>
          </p:cNvPr>
          <p:cNvSpPr txBox="1"/>
          <p:nvPr/>
        </p:nvSpPr>
        <p:spPr>
          <a:xfrm>
            <a:off x="69462" y="4375941"/>
            <a:ext cx="968598" cy="163121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b="1" dirty="0">
                <a:solidFill>
                  <a:srgbClr val="0000FF"/>
                </a:solidFill>
              </a:rPr>
              <a:t>当芯片</a:t>
            </a:r>
            <a:r>
              <a:rPr lang="en-US" altLang="zh-CN" sz="2000" b="1" dirty="0">
                <a:solidFill>
                  <a:srgbClr val="0000FF"/>
                </a:solidFill>
              </a:rPr>
              <a:t>2</a:t>
            </a:r>
            <a:r>
              <a:rPr lang="zh-CN" altLang="en-US" sz="2000" b="1" dirty="0">
                <a:solidFill>
                  <a:srgbClr val="0000FF"/>
                </a:solidFill>
              </a:rPr>
              <a:t>输入端有有效输入信号时：</a:t>
            </a:r>
            <a:endParaRPr lang="en-US" altLang="zh-CN" sz="2000" b="1" dirty="0">
              <a:solidFill>
                <a:srgbClr val="0000FF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43593D6A-5420-4BED-A28B-1AB6A22EF4E8}"/>
              </a:ext>
            </a:extLst>
          </p:cNvPr>
          <p:cNvSpPr txBox="1"/>
          <p:nvPr/>
        </p:nvSpPr>
        <p:spPr>
          <a:xfrm>
            <a:off x="4027311" y="2495428"/>
            <a:ext cx="534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59201508-B15A-4D52-B7A9-27969AA693FC}"/>
              </a:ext>
            </a:extLst>
          </p:cNvPr>
          <p:cNvSpPr txBox="1"/>
          <p:nvPr/>
        </p:nvSpPr>
        <p:spPr>
          <a:xfrm>
            <a:off x="2272052" y="2029380"/>
            <a:ext cx="5342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选通输出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BF9F8C8C-B8D0-4AA7-B84D-EB078B65DAB9}"/>
              </a:ext>
            </a:extLst>
          </p:cNvPr>
          <p:cNvSpPr txBox="1"/>
          <p:nvPr/>
        </p:nvSpPr>
        <p:spPr>
          <a:xfrm>
            <a:off x="3668824" y="1755612"/>
            <a:ext cx="5886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扩展输出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="" xmlns:a16="http://schemas.microsoft.com/office/drawing/2014/main" id="{DB93ADC7-376B-4DCE-B29C-2C8FDDD5BCEA}"/>
              </a:ext>
            </a:extLst>
          </p:cNvPr>
          <p:cNvSpPr/>
          <p:nvPr/>
        </p:nvSpPr>
        <p:spPr>
          <a:xfrm>
            <a:off x="1169222" y="5118881"/>
            <a:ext cx="274320" cy="145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36ED9002-4DBC-443B-8DCA-9D71EECAF1E5}"/>
              </a:ext>
            </a:extLst>
          </p:cNvPr>
          <p:cNvSpPr/>
          <p:nvPr/>
        </p:nvSpPr>
        <p:spPr>
          <a:xfrm>
            <a:off x="8572842" y="2414543"/>
            <a:ext cx="422309" cy="131023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1" name="直接连接符 10">
            <a:extLst>
              <a:ext uri="{FF2B5EF4-FFF2-40B4-BE49-F238E27FC236}">
                <a16:creationId xmlns="" xmlns:a16="http://schemas.microsoft.com/office/drawing/2014/main" id="{9A610A9B-6209-4EE0-BFE9-3731539C9037}"/>
              </a:ext>
            </a:extLst>
          </p:cNvPr>
          <p:cNvCxnSpPr/>
          <p:nvPr/>
        </p:nvCxnSpPr>
        <p:spPr>
          <a:xfrm>
            <a:off x="4703486" y="2222909"/>
            <a:ext cx="4291665" cy="28825"/>
          </a:xfrm>
          <a:prstGeom prst="line">
            <a:avLst/>
          </a:prstGeom>
          <a:ln w="317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="" xmlns:a16="http://schemas.microsoft.com/office/drawing/2014/main" id="{8A8AD3E4-65D3-43F9-AD3E-329D69B92E3C}"/>
              </a:ext>
            </a:extLst>
          </p:cNvPr>
          <p:cNvSpPr txBox="1"/>
          <p:nvPr/>
        </p:nvSpPr>
        <p:spPr>
          <a:xfrm>
            <a:off x="6357578" y="5448524"/>
            <a:ext cx="2138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输出值的范围：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r>
              <a:rPr lang="en-US" altLang="zh-CN" sz="2400" b="1" dirty="0">
                <a:solidFill>
                  <a:srgbClr val="FF0000"/>
                </a:solidFill>
              </a:rPr>
              <a:t>0000~0111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9DEE10AA-29F8-44B7-A12A-C5857B871B0D}"/>
              </a:ext>
            </a:extLst>
          </p:cNvPr>
          <p:cNvSpPr txBox="1"/>
          <p:nvPr/>
        </p:nvSpPr>
        <p:spPr>
          <a:xfrm>
            <a:off x="2107633" y="2498375"/>
            <a:ext cx="227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1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25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4.4.2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编码器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33444679"/>
              </p:ext>
            </p:extLst>
          </p:nvPr>
        </p:nvGraphicFramePr>
        <p:xfrm>
          <a:off x="4356921" y="5030586"/>
          <a:ext cx="1747837" cy="1666875"/>
        </p:xfrm>
        <a:graphic>
          <a:graphicData uri="http://schemas.openxmlformats.org/presentationml/2006/ole">
            <p:oleObj spid="_x0000_s57427" name="Equation" r:id="rId7" imgW="1091880" imgH="1041120" progId="Equation.DSMT4">
              <p:embed/>
            </p:oleObj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43593D6A-5420-4BED-A28B-1AB6A22EF4E8}"/>
              </a:ext>
            </a:extLst>
          </p:cNvPr>
          <p:cNvSpPr txBox="1"/>
          <p:nvPr/>
        </p:nvSpPr>
        <p:spPr>
          <a:xfrm>
            <a:off x="3430043" y="1851624"/>
            <a:ext cx="534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20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28428D10-A1E7-4D4F-A2E7-CA75BAC95FED}"/>
              </a:ext>
            </a:extLst>
          </p:cNvPr>
          <p:cNvSpPr txBox="1"/>
          <p:nvPr/>
        </p:nvSpPr>
        <p:spPr>
          <a:xfrm>
            <a:off x="503285" y="1914821"/>
            <a:ext cx="1663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</a:rPr>
              <a:t>1   1   1   1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1537231" y="4305617"/>
            <a:ext cx="248064" cy="166024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690788" y="2404484"/>
            <a:ext cx="2781124" cy="1352377"/>
          </a:xfrm>
          <a:prstGeom prst="rect">
            <a:avLst/>
          </a:prstGeom>
          <a:noFill/>
          <a:ln w="222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标注 30"/>
          <p:cNvSpPr/>
          <p:nvPr/>
        </p:nvSpPr>
        <p:spPr>
          <a:xfrm>
            <a:off x="6104758" y="3849530"/>
            <a:ext cx="2024512" cy="351346"/>
          </a:xfrm>
          <a:prstGeom prst="wedgeRectCallout">
            <a:avLst>
              <a:gd name="adj1" fmla="val -52764"/>
              <a:gd name="adj2" fmla="val -79219"/>
            </a:avLst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端有有效输入</a:t>
            </a:r>
            <a:endParaRPr lang="zh-CN" altLang="en-US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551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4" grpId="0" animBg="1"/>
      <p:bldP spid="29" grpId="0"/>
      <p:bldP spid="10" grpId="0"/>
      <p:bldP spid="27" grpId="0"/>
      <p:bldP spid="28" grpId="0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449371" y="58257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695" y="35861"/>
            <a:ext cx="1435167" cy="615323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63C9502A-9872-4EE3-A4FB-C5122B98DC2D}"/>
              </a:ext>
            </a:extLst>
          </p:cNvPr>
          <p:cNvSpPr txBox="1"/>
          <p:nvPr/>
        </p:nvSpPr>
        <p:spPr>
          <a:xfrm>
            <a:off x="126928" y="727086"/>
            <a:ext cx="3061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优先编码器</a:t>
            </a:r>
          </a:p>
        </p:txBody>
      </p:sp>
      <p:pic>
        <p:nvPicPr>
          <p:cNvPr id="20" name="Picture 6" descr="4-4-13">
            <a:extLst>
              <a:ext uri="{FF2B5EF4-FFF2-40B4-BE49-F238E27FC236}">
                <a16:creationId xmlns="" xmlns:a16="http://schemas.microsoft.com/office/drawing/2014/main" id="{34643AD4-5A2E-46DD-8368-10B344935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9721" y="1302665"/>
            <a:ext cx="5870825" cy="282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ABD9C9D4-BDDB-4A3B-B80A-2A0F3ED61B2E}"/>
              </a:ext>
            </a:extLst>
          </p:cNvPr>
          <p:cNvSpPr txBox="1"/>
          <p:nvPr/>
        </p:nvSpPr>
        <p:spPr>
          <a:xfrm>
            <a:off x="2225127" y="4112133"/>
            <a:ext cx="1548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低位输入端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65881C06-F9AA-4585-A000-19B16DEFF075}"/>
              </a:ext>
            </a:extLst>
          </p:cNvPr>
          <p:cNvSpPr txBox="1"/>
          <p:nvPr/>
        </p:nvSpPr>
        <p:spPr>
          <a:xfrm>
            <a:off x="5085171" y="4117554"/>
            <a:ext cx="1548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高位输入</a:t>
            </a:r>
            <a:r>
              <a:rPr lang="zh-CN" altLang="en-US" sz="2000" b="1" dirty="0" smtClean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端</a:t>
            </a:r>
            <a:endParaRPr lang="en-US" altLang="zh-CN" sz="2000" b="1" dirty="0">
              <a:solidFill>
                <a:srgbClr val="FF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4.4.2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编码器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0540" y="4512243"/>
            <a:ext cx="82437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总结：</a:t>
            </a:r>
            <a:endParaRPr lang="en-US" altLang="zh-CN" sz="24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 smtClean="0"/>
              <a:t>当高</a:t>
            </a:r>
            <a:r>
              <a:rPr lang="en-US" altLang="zh-CN" sz="2400" b="1" dirty="0" smtClean="0"/>
              <a:t>8</a:t>
            </a:r>
            <a:r>
              <a:rPr lang="zh-CN" altLang="en-US" sz="2400" b="1" dirty="0" smtClean="0"/>
              <a:t>位有有效输入时，输出为：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                                   0000—0111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 smtClean="0"/>
              <a:t>当高</a:t>
            </a:r>
            <a:r>
              <a:rPr lang="en-US" altLang="zh-CN" sz="2400" b="1" dirty="0" smtClean="0"/>
              <a:t>8</a:t>
            </a:r>
            <a:r>
              <a:rPr lang="zh-CN" altLang="en-US" sz="2400" b="1" dirty="0" smtClean="0"/>
              <a:t>位无有效输入，低</a:t>
            </a:r>
            <a:r>
              <a:rPr lang="en-US" altLang="zh-CN" sz="2400" b="1" dirty="0" smtClean="0"/>
              <a:t>8</a:t>
            </a:r>
            <a:r>
              <a:rPr lang="zh-CN" altLang="en-US" sz="2400" b="1" dirty="0" smtClean="0"/>
              <a:t>位有有效输入时，输出为：</a:t>
            </a:r>
            <a:endParaRPr lang="en-US" altLang="zh-CN" sz="2400" b="1" dirty="0" smtClean="0"/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                             1000-1111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284066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淘宝网chenying0907出品 10"/>
          <p:cNvSpPr txBox="1"/>
          <p:nvPr/>
        </p:nvSpPr>
        <p:spPr>
          <a:xfrm>
            <a:off x="950159" y="3078790"/>
            <a:ext cx="207520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主要内容</a:t>
            </a:r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</a:rPr>
              <a:t> Main Content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淘宝网chenying0907出品 11"/>
          <p:cNvSpPr/>
          <p:nvPr/>
        </p:nvSpPr>
        <p:spPr>
          <a:xfrm>
            <a:off x="3025365" y="0"/>
            <a:ext cx="611863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3025365" y="39481"/>
            <a:ext cx="2394626" cy="19630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cxnSpLocks/>
          </p:cNvCxnSpPr>
          <p:nvPr/>
        </p:nvCxnSpPr>
        <p:spPr>
          <a:xfrm flipH="1">
            <a:off x="6840121" y="4809438"/>
            <a:ext cx="2303880" cy="20485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淘宝网chenying0907出品 20"/>
          <p:cNvSpPr txBox="1"/>
          <p:nvPr/>
        </p:nvSpPr>
        <p:spPr>
          <a:xfrm>
            <a:off x="4003720" y="2143109"/>
            <a:ext cx="3605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加法器</a:t>
            </a:r>
            <a:endParaRPr lang="zh-CN" altLang="en-US" dirty="0"/>
          </a:p>
        </p:txBody>
      </p:sp>
      <p:sp>
        <p:nvSpPr>
          <p:cNvPr id="33" name="淘宝网chenying0907出品 25"/>
          <p:cNvSpPr txBox="1"/>
          <p:nvPr/>
        </p:nvSpPr>
        <p:spPr>
          <a:xfrm>
            <a:off x="4015057" y="2947845"/>
            <a:ext cx="4139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编码器</a:t>
            </a:r>
            <a:endParaRPr lang="zh-CN" altLang="en-US" dirty="0"/>
          </a:p>
        </p:txBody>
      </p:sp>
      <p:sp>
        <p:nvSpPr>
          <p:cNvPr id="34" name="淘宝网chenying0907出品 29"/>
          <p:cNvSpPr txBox="1"/>
          <p:nvPr/>
        </p:nvSpPr>
        <p:spPr>
          <a:xfrm>
            <a:off x="4015057" y="3752581"/>
            <a:ext cx="4890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译码器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9121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5">
            <a:extLst>
              <a:ext uri="{FF2B5EF4-FFF2-40B4-BE49-F238E27FC236}">
                <a16:creationId xmlns:a16="http://schemas.microsoft.com/office/drawing/2014/main" xmlns="" id="{64682B3E-0E8D-4754-9365-0A2794736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415" y="1376386"/>
            <a:ext cx="797504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0000FF"/>
                </a:solidFill>
              </a:rPr>
              <a:t>译码 ：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 将具有特定含义的二进制</a:t>
            </a:r>
            <a:r>
              <a:rPr kumimoji="1"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代码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变换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(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翻译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)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成一定的</a:t>
            </a:r>
            <a:r>
              <a:rPr kumimoji="1"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输出信号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,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以表示二进制代码的原意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,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这一过程称为译码</a:t>
            </a:r>
            <a:endParaRPr kumimoji="1" lang="en-US" altLang="zh-CN" sz="2400" b="1" dirty="0">
              <a:latin typeface="宋体" panose="02010600030101010101" pitchFamily="2" charset="-122"/>
            </a:endParaRP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xmlns="" id="{CA4D2019-8962-4977-850A-645631DC8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885" y="5024414"/>
            <a:ext cx="526447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  实现译码功能的组合电路称为译码器</a:t>
            </a:r>
            <a:endParaRPr kumimoji="1"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xmlns="" id="{4A393E2D-3F6D-4EDC-82D2-E5AE7FFD3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809" y="3110303"/>
            <a:ext cx="7792381" cy="104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译码是编码的逆过程，即将某个二进制代码翻译成电路的某种状态。</a:t>
            </a:r>
          </a:p>
        </p:txBody>
      </p:sp>
      <p:grpSp>
        <p:nvGrpSpPr>
          <p:cNvPr id="14" name="Group 14">
            <a:extLst>
              <a:ext uri="{FF2B5EF4-FFF2-40B4-BE49-F238E27FC236}">
                <a16:creationId xmlns:a16="http://schemas.microsoft.com/office/drawing/2014/main" xmlns="" id="{B767B1F2-8D7B-40DD-A9BC-0E7A3A32E016}"/>
              </a:ext>
            </a:extLst>
          </p:cNvPr>
          <p:cNvGrpSpPr>
            <a:grpSpLocks/>
          </p:cNvGrpSpPr>
          <p:nvPr/>
        </p:nvGrpSpPr>
        <p:grpSpPr bwMode="auto">
          <a:xfrm>
            <a:off x="4592330" y="4452914"/>
            <a:ext cx="3875860" cy="1566863"/>
            <a:chOff x="2498" y="1121"/>
            <a:chExt cx="2427" cy="987"/>
          </a:xfrm>
        </p:grpSpPr>
        <p:sp>
          <p:nvSpPr>
            <p:cNvPr id="20" name="Rectangle 15">
              <a:extLst>
                <a:ext uri="{FF2B5EF4-FFF2-40B4-BE49-F238E27FC236}">
                  <a16:creationId xmlns:a16="http://schemas.microsoft.com/office/drawing/2014/main" xmlns="" id="{298DD9DD-0C8C-4B52-ABFE-D3DDB3097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" y="1442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6">
              <a:extLst>
                <a:ext uri="{FF2B5EF4-FFF2-40B4-BE49-F238E27FC236}">
                  <a16:creationId xmlns:a16="http://schemas.microsoft.com/office/drawing/2014/main" xmlns="" id="{AEFAB863-A9AA-4CEA-86DC-0FE1DEACB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1121"/>
              <a:ext cx="1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二进制译码器</a:t>
              </a:r>
            </a:p>
          </p:txBody>
        </p:sp>
        <p:sp>
          <p:nvSpPr>
            <p:cNvPr id="22" name="Rectangle 17">
              <a:extLst>
                <a:ext uri="{FF2B5EF4-FFF2-40B4-BE49-F238E27FC236}">
                  <a16:creationId xmlns:a16="http://schemas.microsoft.com/office/drawing/2014/main" xmlns="" id="{A27CD305-7911-454D-B802-3677E1D5D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1474"/>
              <a:ext cx="16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二</a:t>
              </a: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—</a:t>
              </a:r>
              <a:r>
                <a:rPr kumimoji="1"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十进制译码器</a:t>
              </a:r>
            </a:p>
          </p:txBody>
        </p:sp>
        <p:sp>
          <p:nvSpPr>
            <p:cNvPr id="23" name="Rectangle 18">
              <a:extLst>
                <a:ext uri="{FF2B5EF4-FFF2-40B4-BE49-F238E27FC236}">
                  <a16:creationId xmlns:a16="http://schemas.microsoft.com/office/drawing/2014/main" xmlns="" id="{8D30B9FA-3EC3-469C-B60D-C63A0F643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1820"/>
              <a:ext cx="10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显示译码器</a:t>
              </a:r>
            </a:p>
          </p:txBody>
        </p:sp>
        <p:sp>
          <p:nvSpPr>
            <p:cNvPr id="24" name="AutoShape 19">
              <a:extLst>
                <a:ext uri="{FF2B5EF4-FFF2-40B4-BE49-F238E27FC236}">
                  <a16:creationId xmlns:a16="http://schemas.microsoft.com/office/drawing/2014/main" xmlns="" id="{443F0259-A2AC-4706-9756-8CA12A8B6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" y="1272"/>
              <a:ext cx="135" cy="692"/>
            </a:xfrm>
            <a:prstGeom prst="leftBrace">
              <a:avLst>
                <a:gd name="adj1" fmla="val 26990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1435167" y="62091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淘宝网chenying0907出品 6"/>
          <p:cNvSpPr txBox="1"/>
          <p:nvPr/>
        </p:nvSpPr>
        <p:spPr>
          <a:xfrm>
            <a:off x="1528823" y="0"/>
            <a:ext cx="4010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4.4.3   </a:t>
            </a:r>
            <a:r>
              <a:rPr lang="zh-CN" altLang="en-US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译码器</a:t>
            </a:r>
            <a:endParaRPr lang="zh-CN" altLang="en-US" sz="3600" b="1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2355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>
            <a:extLst>
              <a:ext uri="{FF2B5EF4-FFF2-40B4-BE49-F238E27FC236}">
                <a16:creationId xmlns:a16="http://schemas.microsoft.com/office/drawing/2014/main" xmlns="" id="{03B870E7-43B7-4E49-A15C-AE131C41E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276" y="1619657"/>
            <a:ext cx="2922289" cy="415498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二进制译码器把输入的</a:t>
            </a:r>
            <a:r>
              <a:rPr kumimoji="1" lang="en-US" altLang="zh-CN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kumimoji="1" lang="zh-CN" altLang="en-US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位二进制</a:t>
            </a:r>
            <a:r>
              <a:rPr kumimoji="1"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代码翻译为</a:t>
            </a:r>
            <a:r>
              <a:rPr kumimoji="1"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2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个输出的高低电平信号，</a:t>
            </a:r>
            <a:r>
              <a:rPr kumimoji="1"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其中有一个为有效电平，其编号对应于输入的二进制代码</a:t>
            </a:r>
            <a:endParaRPr kumimoji="1" lang="en-US" altLang="zh-CN" sz="2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常见的译码器有</a:t>
            </a:r>
            <a:r>
              <a:rPr kumimoji="1"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2-4</a:t>
            </a:r>
            <a:r>
              <a:rPr kumimoji="1"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译码器、</a:t>
            </a:r>
            <a:r>
              <a:rPr kumimoji="1"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3-8</a:t>
            </a:r>
            <a:r>
              <a:rPr kumimoji="1"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译码器和</a:t>
            </a:r>
            <a:r>
              <a:rPr kumimoji="1"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4-16</a:t>
            </a:r>
            <a:r>
              <a:rPr kumimoji="1"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译码器。</a:t>
            </a:r>
          </a:p>
        </p:txBody>
      </p:sp>
      <p:grpSp>
        <p:nvGrpSpPr>
          <p:cNvPr id="17" name="Group 4">
            <a:extLst>
              <a:ext uri="{FF2B5EF4-FFF2-40B4-BE49-F238E27FC236}">
                <a16:creationId xmlns:a16="http://schemas.microsoft.com/office/drawing/2014/main" xmlns="" id="{32870052-B9BD-4A1B-BB3A-748BFE8BF882}"/>
              </a:ext>
            </a:extLst>
          </p:cNvPr>
          <p:cNvGrpSpPr>
            <a:grpSpLocks/>
          </p:cNvGrpSpPr>
          <p:nvPr/>
        </p:nvGrpSpPr>
        <p:grpSpPr bwMode="auto">
          <a:xfrm>
            <a:off x="4065191" y="1324382"/>
            <a:ext cx="3873500" cy="3965575"/>
            <a:chOff x="2848" y="911"/>
            <a:chExt cx="2440" cy="2498"/>
          </a:xfrm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xmlns="" id="{A126695B-134C-4625-8E3D-E6C607B84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2" y="911"/>
              <a:ext cx="1024" cy="2498"/>
            </a:xfrm>
            <a:prstGeom prst="rect">
              <a:avLst/>
            </a:prstGeom>
            <a:solidFill>
              <a:srgbClr val="FFFFFF"/>
            </a:solidFill>
            <a:ln w="492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xmlns="" id="{F87B4D68-5445-4C87-8D59-68A56207BB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224" y="1994"/>
              <a:ext cx="16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28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3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线－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8</a:t>
              </a:r>
              <a:r>
                <a:rPr kumimoji="1" lang="zh-CN" altLang="en-US" sz="28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线译码器</a:t>
              </a:r>
              <a:endParaRPr kumimoji="1" lang="zh-CN" altLang="en-US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7">
              <a:extLst>
                <a:ext uri="{FF2B5EF4-FFF2-40B4-BE49-F238E27FC236}">
                  <a16:creationId xmlns:a16="http://schemas.microsoft.com/office/drawing/2014/main" xmlns="" id="{F3ECA387-9DE8-42E1-9443-B6D253214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6" y="1008"/>
              <a:ext cx="11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8">
              <a:extLst>
                <a:ext uri="{FF2B5EF4-FFF2-40B4-BE49-F238E27FC236}">
                  <a16:creationId xmlns:a16="http://schemas.microsoft.com/office/drawing/2014/main" xmlns="" id="{B939F239-09D6-475C-9DDD-2ED9F1451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1104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7" name="Line 9">
              <a:extLst>
                <a:ext uri="{FF2B5EF4-FFF2-40B4-BE49-F238E27FC236}">
                  <a16:creationId xmlns:a16="http://schemas.microsoft.com/office/drawing/2014/main" xmlns="" id="{1BBBCF94-B00F-45FD-846A-629F9B45CB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24" y="1128"/>
              <a:ext cx="43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0">
              <a:extLst>
                <a:ext uri="{FF2B5EF4-FFF2-40B4-BE49-F238E27FC236}">
                  <a16:creationId xmlns:a16="http://schemas.microsoft.com/office/drawing/2014/main" xmlns="" id="{74E24131-2A99-43E6-933C-3EB1A2FDF8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24" y="2013"/>
              <a:ext cx="43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1">
              <a:extLst>
                <a:ext uri="{FF2B5EF4-FFF2-40B4-BE49-F238E27FC236}">
                  <a16:creationId xmlns:a16="http://schemas.microsoft.com/office/drawing/2014/main" xmlns="" id="{1413D6A5-42AB-4367-90A2-CEA4D5AB88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24" y="1423"/>
              <a:ext cx="43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2">
              <a:extLst>
                <a:ext uri="{FF2B5EF4-FFF2-40B4-BE49-F238E27FC236}">
                  <a16:creationId xmlns:a16="http://schemas.microsoft.com/office/drawing/2014/main" xmlns="" id="{36345958-3268-4960-8965-E6E2498C6C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24" y="1718"/>
              <a:ext cx="43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Rectangle 13">
              <a:extLst>
                <a:ext uri="{FF2B5EF4-FFF2-40B4-BE49-F238E27FC236}">
                  <a16:creationId xmlns:a16="http://schemas.microsoft.com/office/drawing/2014/main" xmlns="" id="{39660B50-8C27-4B66-8C03-32DF41078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1248"/>
              <a:ext cx="12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5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2" name="Rectangle 14">
              <a:extLst>
                <a:ext uri="{FF2B5EF4-FFF2-40B4-BE49-F238E27FC236}">
                  <a16:creationId xmlns:a16="http://schemas.microsoft.com/office/drawing/2014/main" xmlns="" id="{5182BE24-61D3-4012-B4B8-029D482D4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" y="1341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3" name="Rectangle 15">
              <a:extLst>
                <a:ext uri="{FF2B5EF4-FFF2-40B4-BE49-F238E27FC236}">
                  <a16:creationId xmlns:a16="http://schemas.microsoft.com/office/drawing/2014/main" xmlns="" id="{9672A7B5-7E50-4133-8C57-9F2174F03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1978"/>
              <a:ext cx="12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5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4" name="Rectangle 16">
              <a:extLst>
                <a:ext uri="{FF2B5EF4-FFF2-40B4-BE49-F238E27FC236}">
                  <a16:creationId xmlns:a16="http://schemas.microsoft.com/office/drawing/2014/main" xmlns="" id="{7BF23A7E-0FCC-4300-9EDB-E1BBF1E91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" y="2086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5" name="Rectangle 17">
              <a:extLst>
                <a:ext uri="{FF2B5EF4-FFF2-40B4-BE49-F238E27FC236}">
                  <a16:creationId xmlns:a16="http://schemas.microsoft.com/office/drawing/2014/main" xmlns="" id="{3750BE8E-845C-416C-BB64-321AEA0F2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2707"/>
              <a:ext cx="12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6" name="Rectangle 18">
              <a:extLst>
                <a:ext uri="{FF2B5EF4-FFF2-40B4-BE49-F238E27FC236}">
                  <a16:creationId xmlns:a16="http://schemas.microsoft.com/office/drawing/2014/main" xmlns="" id="{97345C46-D12A-4B9E-8663-9C79198B8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" y="2815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7" name="Line 19">
              <a:extLst>
                <a:ext uri="{FF2B5EF4-FFF2-40B4-BE49-F238E27FC236}">
                  <a16:creationId xmlns:a16="http://schemas.microsoft.com/office/drawing/2014/main" xmlns="" id="{EB6D77EF-89CC-47F0-B785-A344A44132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24" y="2308"/>
              <a:ext cx="43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20">
              <a:extLst>
                <a:ext uri="{FF2B5EF4-FFF2-40B4-BE49-F238E27FC236}">
                  <a16:creationId xmlns:a16="http://schemas.microsoft.com/office/drawing/2014/main" xmlns="" id="{7179B0D9-E6D3-4E3B-B834-FE3956A7A7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24" y="3177"/>
              <a:ext cx="43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21">
              <a:extLst>
                <a:ext uri="{FF2B5EF4-FFF2-40B4-BE49-F238E27FC236}">
                  <a16:creationId xmlns:a16="http://schemas.microsoft.com/office/drawing/2014/main" xmlns="" id="{1B2BFB18-1F12-4699-A979-8BAEBB5B62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24" y="2603"/>
              <a:ext cx="43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22">
              <a:extLst>
                <a:ext uri="{FF2B5EF4-FFF2-40B4-BE49-F238E27FC236}">
                  <a16:creationId xmlns:a16="http://schemas.microsoft.com/office/drawing/2014/main" xmlns="" id="{3CB94BE2-03A7-413B-8FBF-812719B7C2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24" y="2882"/>
              <a:ext cx="43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Rectangle 23">
              <a:extLst>
                <a:ext uri="{FF2B5EF4-FFF2-40B4-BE49-F238E27FC236}">
                  <a16:creationId xmlns:a16="http://schemas.microsoft.com/office/drawing/2014/main" xmlns="" id="{CB4637A5-0F80-4750-B092-61C35A562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6" y="1303"/>
              <a:ext cx="11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24">
              <a:extLst>
                <a:ext uri="{FF2B5EF4-FFF2-40B4-BE49-F238E27FC236}">
                  <a16:creationId xmlns:a16="http://schemas.microsoft.com/office/drawing/2014/main" xmlns="" id="{A46DF7DD-B209-45A5-A397-7DA72CE84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8" y="1396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25">
              <a:extLst>
                <a:ext uri="{FF2B5EF4-FFF2-40B4-BE49-F238E27FC236}">
                  <a16:creationId xmlns:a16="http://schemas.microsoft.com/office/drawing/2014/main" xmlns="" id="{4F47EECD-CDD8-4C77-ADDB-3A2CCA0C2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6" y="1598"/>
              <a:ext cx="11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4" name="Rectangle 26">
              <a:extLst>
                <a:ext uri="{FF2B5EF4-FFF2-40B4-BE49-F238E27FC236}">
                  <a16:creationId xmlns:a16="http://schemas.microsoft.com/office/drawing/2014/main" xmlns="" id="{B468D5A8-F8C1-4485-8DC3-B1222C3A2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8" y="1691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" name="Rectangle 27">
              <a:extLst>
                <a:ext uri="{FF2B5EF4-FFF2-40B4-BE49-F238E27FC236}">
                  <a16:creationId xmlns:a16="http://schemas.microsoft.com/office/drawing/2014/main" xmlns="" id="{AB90885C-690C-405C-AD17-149D879B9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6" y="1893"/>
              <a:ext cx="11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6" name="Rectangle 28">
              <a:extLst>
                <a:ext uri="{FF2B5EF4-FFF2-40B4-BE49-F238E27FC236}">
                  <a16:creationId xmlns:a16="http://schemas.microsoft.com/office/drawing/2014/main" xmlns="" id="{B80B46A4-A9F6-44C7-8929-07426D8AB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8" y="1986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7" name="Rectangle 29">
              <a:extLst>
                <a:ext uri="{FF2B5EF4-FFF2-40B4-BE49-F238E27FC236}">
                  <a16:creationId xmlns:a16="http://schemas.microsoft.com/office/drawing/2014/main" xmlns="" id="{D829BC2A-06BD-470B-849F-81BE2170F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6" y="2188"/>
              <a:ext cx="11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8" name="Rectangle 30">
              <a:extLst>
                <a:ext uri="{FF2B5EF4-FFF2-40B4-BE49-F238E27FC236}">
                  <a16:creationId xmlns:a16="http://schemas.microsoft.com/office/drawing/2014/main" xmlns="" id="{6105BCD3-0A18-4227-BBA1-53A03CA11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8" y="2281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9" name="Rectangle 31">
              <a:extLst>
                <a:ext uri="{FF2B5EF4-FFF2-40B4-BE49-F238E27FC236}">
                  <a16:creationId xmlns:a16="http://schemas.microsoft.com/office/drawing/2014/main" xmlns="" id="{83EB275C-59B4-47AD-A7C8-D4789C8C2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6" y="2483"/>
              <a:ext cx="11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0" name="Rectangle 32">
              <a:extLst>
                <a:ext uri="{FF2B5EF4-FFF2-40B4-BE49-F238E27FC236}">
                  <a16:creationId xmlns:a16="http://schemas.microsoft.com/office/drawing/2014/main" xmlns="" id="{AB7F5853-78E1-4F4C-A9EE-D2203AC53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8" y="2576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1" name="Rectangle 33">
              <a:extLst>
                <a:ext uri="{FF2B5EF4-FFF2-40B4-BE49-F238E27FC236}">
                  <a16:creationId xmlns:a16="http://schemas.microsoft.com/office/drawing/2014/main" xmlns="" id="{E8F9C7D3-8D78-400B-A375-6E5EA4354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6" y="2762"/>
              <a:ext cx="11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2" name="Rectangle 34">
              <a:extLst>
                <a:ext uri="{FF2B5EF4-FFF2-40B4-BE49-F238E27FC236}">
                  <a16:creationId xmlns:a16="http://schemas.microsoft.com/office/drawing/2014/main" xmlns="" id="{4CC74710-E4DC-48A1-A607-F2802C8BE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8" y="2870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3" name="Rectangle 35">
              <a:extLst>
                <a:ext uri="{FF2B5EF4-FFF2-40B4-BE49-F238E27FC236}">
                  <a16:creationId xmlns:a16="http://schemas.microsoft.com/office/drawing/2014/main" xmlns="" id="{DE5ACED0-4228-4339-8DE3-027C30C0A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6" y="3057"/>
              <a:ext cx="11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5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4" name="Rectangle 36">
              <a:extLst>
                <a:ext uri="{FF2B5EF4-FFF2-40B4-BE49-F238E27FC236}">
                  <a16:creationId xmlns:a16="http://schemas.microsoft.com/office/drawing/2014/main" xmlns="" id="{DCEAB294-8071-4C7A-955E-E89DD851F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8" y="3165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5" name="Line 37">
              <a:extLst>
                <a:ext uri="{FF2B5EF4-FFF2-40B4-BE49-F238E27FC236}">
                  <a16:creationId xmlns:a16="http://schemas.microsoft.com/office/drawing/2014/main" xmlns="" id="{A75CE091-0A88-4FE1-A64D-47389DFD22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4" y="1372"/>
              <a:ext cx="450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38">
              <a:extLst>
                <a:ext uri="{FF2B5EF4-FFF2-40B4-BE49-F238E27FC236}">
                  <a16:creationId xmlns:a16="http://schemas.microsoft.com/office/drawing/2014/main" xmlns="" id="{B27AFC13-5686-4C01-93E7-A53611816A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4" y="2102"/>
              <a:ext cx="450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39">
              <a:extLst>
                <a:ext uri="{FF2B5EF4-FFF2-40B4-BE49-F238E27FC236}">
                  <a16:creationId xmlns:a16="http://schemas.microsoft.com/office/drawing/2014/main" xmlns="" id="{DFE340C0-2803-46FE-9D77-A312F93F43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4" y="2831"/>
              <a:ext cx="450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40">
              <a:extLst>
                <a:ext uri="{FF2B5EF4-FFF2-40B4-BE49-F238E27FC236}">
                  <a16:creationId xmlns:a16="http://schemas.microsoft.com/office/drawing/2014/main" xmlns="" id="{55CE4CFE-0473-45B4-81AF-B76739C06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2" y="3146"/>
              <a:ext cx="186" cy="77"/>
            </a:xfrm>
            <a:custGeom>
              <a:avLst/>
              <a:gdLst>
                <a:gd name="T0" fmla="*/ 0 w 186"/>
                <a:gd name="T1" fmla="*/ 77 h 77"/>
                <a:gd name="T2" fmla="*/ 31 w 186"/>
                <a:gd name="T3" fmla="*/ 31 h 77"/>
                <a:gd name="T4" fmla="*/ 0 w 186"/>
                <a:gd name="T5" fmla="*/ 0 h 77"/>
                <a:gd name="T6" fmla="*/ 186 w 186"/>
                <a:gd name="T7" fmla="*/ 31 h 77"/>
                <a:gd name="T8" fmla="*/ 0 w 186"/>
                <a:gd name="T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77">
                  <a:moveTo>
                    <a:pt x="0" y="77"/>
                  </a:moveTo>
                  <a:lnTo>
                    <a:pt x="31" y="31"/>
                  </a:lnTo>
                  <a:lnTo>
                    <a:pt x="0" y="0"/>
                  </a:lnTo>
                  <a:lnTo>
                    <a:pt x="186" y="31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41">
              <a:extLst>
                <a:ext uri="{FF2B5EF4-FFF2-40B4-BE49-F238E27FC236}">
                  <a16:creationId xmlns:a16="http://schemas.microsoft.com/office/drawing/2014/main" xmlns="" id="{401CF36F-FE4D-43AD-9D1F-A0C09167F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2" y="2851"/>
              <a:ext cx="186" cy="77"/>
            </a:xfrm>
            <a:custGeom>
              <a:avLst/>
              <a:gdLst>
                <a:gd name="T0" fmla="*/ 0 w 186"/>
                <a:gd name="T1" fmla="*/ 77 h 77"/>
                <a:gd name="T2" fmla="*/ 31 w 186"/>
                <a:gd name="T3" fmla="*/ 31 h 77"/>
                <a:gd name="T4" fmla="*/ 0 w 186"/>
                <a:gd name="T5" fmla="*/ 0 h 77"/>
                <a:gd name="T6" fmla="*/ 186 w 186"/>
                <a:gd name="T7" fmla="*/ 31 h 77"/>
                <a:gd name="T8" fmla="*/ 0 w 186"/>
                <a:gd name="T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77">
                  <a:moveTo>
                    <a:pt x="0" y="77"/>
                  </a:moveTo>
                  <a:lnTo>
                    <a:pt x="31" y="31"/>
                  </a:lnTo>
                  <a:lnTo>
                    <a:pt x="0" y="0"/>
                  </a:lnTo>
                  <a:lnTo>
                    <a:pt x="186" y="31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42">
              <a:extLst>
                <a:ext uri="{FF2B5EF4-FFF2-40B4-BE49-F238E27FC236}">
                  <a16:creationId xmlns:a16="http://schemas.microsoft.com/office/drawing/2014/main" xmlns="" id="{510EEA7E-974E-4510-8D21-ABE5A8FF4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2" y="2556"/>
              <a:ext cx="186" cy="78"/>
            </a:xfrm>
            <a:custGeom>
              <a:avLst/>
              <a:gdLst>
                <a:gd name="T0" fmla="*/ 0 w 186"/>
                <a:gd name="T1" fmla="*/ 78 h 78"/>
                <a:gd name="T2" fmla="*/ 31 w 186"/>
                <a:gd name="T3" fmla="*/ 47 h 78"/>
                <a:gd name="T4" fmla="*/ 0 w 186"/>
                <a:gd name="T5" fmla="*/ 0 h 78"/>
                <a:gd name="T6" fmla="*/ 186 w 186"/>
                <a:gd name="T7" fmla="*/ 47 h 78"/>
                <a:gd name="T8" fmla="*/ 0 w 186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78">
                  <a:moveTo>
                    <a:pt x="0" y="78"/>
                  </a:moveTo>
                  <a:lnTo>
                    <a:pt x="31" y="47"/>
                  </a:lnTo>
                  <a:lnTo>
                    <a:pt x="0" y="0"/>
                  </a:lnTo>
                  <a:lnTo>
                    <a:pt x="186" y="47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43">
              <a:extLst>
                <a:ext uri="{FF2B5EF4-FFF2-40B4-BE49-F238E27FC236}">
                  <a16:creationId xmlns:a16="http://schemas.microsoft.com/office/drawing/2014/main" xmlns="" id="{83DD89C1-38B2-4A99-8FD8-F5C89B3C9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2" y="2261"/>
              <a:ext cx="186" cy="78"/>
            </a:xfrm>
            <a:custGeom>
              <a:avLst/>
              <a:gdLst>
                <a:gd name="T0" fmla="*/ 0 w 186"/>
                <a:gd name="T1" fmla="*/ 78 h 78"/>
                <a:gd name="T2" fmla="*/ 31 w 186"/>
                <a:gd name="T3" fmla="*/ 47 h 78"/>
                <a:gd name="T4" fmla="*/ 0 w 186"/>
                <a:gd name="T5" fmla="*/ 0 h 78"/>
                <a:gd name="T6" fmla="*/ 186 w 186"/>
                <a:gd name="T7" fmla="*/ 47 h 78"/>
                <a:gd name="T8" fmla="*/ 0 w 186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78">
                  <a:moveTo>
                    <a:pt x="0" y="78"/>
                  </a:moveTo>
                  <a:lnTo>
                    <a:pt x="31" y="47"/>
                  </a:lnTo>
                  <a:lnTo>
                    <a:pt x="0" y="0"/>
                  </a:lnTo>
                  <a:lnTo>
                    <a:pt x="186" y="47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44">
              <a:extLst>
                <a:ext uri="{FF2B5EF4-FFF2-40B4-BE49-F238E27FC236}">
                  <a16:creationId xmlns:a16="http://schemas.microsoft.com/office/drawing/2014/main" xmlns="" id="{F9B0DF34-5278-453D-AFAA-4E3590BCB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2" y="1966"/>
              <a:ext cx="186" cy="78"/>
            </a:xfrm>
            <a:custGeom>
              <a:avLst/>
              <a:gdLst>
                <a:gd name="T0" fmla="*/ 0 w 186"/>
                <a:gd name="T1" fmla="*/ 78 h 78"/>
                <a:gd name="T2" fmla="*/ 31 w 186"/>
                <a:gd name="T3" fmla="*/ 47 h 78"/>
                <a:gd name="T4" fmla="*/ 0 w 186"/>
                <a:gd name="T5" fmla="*/ 0 h 78"/>
                <a:gd name="T6" fmla="*/ 186 w 186"/>
                <a:gd name="T7" fmla="*/ 47 h 78"/>
                <a:gd name="T8" fmla="*/ 0 w 186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78">
                  <a:moveTo>
                    <a:pt x="0" y="78"/>
                  </a:moveTo>
                  <a:lnTo>
                    <a:pt x="31" y="47"/>
                  </a:lnTo>
                  <a:lnTo>
                    <a:pt x="0" y="0"/>
                  </a:lnTo>
                  <a:lnTo>
                    <a:pt x="186" y="47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45">
              <a:extLst>
                <a:ext uri="{FF2B5EF4-FFF2-40B4-BE49-F238E27FC236}">
                  <a16:creationId xmlns:a16="http://schemas.microsoft.com/office/drawing/2014/main" xmlns="" id="{ABBFFA6B-AD21-4169-8721-2BDA074E9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2" y="1671"/>
              <a:ext cx="186" cy="78"/>
            </a:xfrm>
            <a:custGeom>
              <a:avLst/>
              <a:gdLst>
                <a:gd name="T0" fmla="*/ 0 w 186"/>
                <a:gd name="T1" fmla="*/ 78 h 78"/>
                <a:gd name="T2" fmla="*/ 31 w 186"/>
                <a:gd name="T3" fmla="*/ 47 h 78"/>
                <a:gd name="T4" fmla="*/ 0 w 186"/>
                <a:gd name="T5" fmla="*/ 0 h 78"/>
                <a:gd name="T6" fmla="*/ 186 w 186"/>
                <a:gd name="T7" fmla="*/ 47 h 78"/>
                <a:gd name="T8" fmla="*/ 0 w 186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78">
                  <a:moveTo>
                    <a:pt x="0" y="78"/>
                  </a:moveTo>
                  <a:lnTo>
                    <a:pt x="31" y="47"/>
                  </a:lnTo>
                  <a:lnTo>
                    <a:pt x="0" y="0"/>
                  </a:lnTo>
                  <a:lnTo>
                    <a:pt x="186" y="47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46">
              <a:extLst>
                <a:ext uri="{FF2B5EF4-FFF2-40B4-BE49-F238E27FC236}">
                  <a16:creationId xmlns:a16="http://schemas.microsoft.com/office/drawing/2014/main" xmlns="" id="{2DAD08EB-226F-4FF6-8E3E-468507AD7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2" y="1392"/>
              <a:ext cx="186" cy="62"/>
            </a:xfrm>
            <a:custGeom>
              <a:avLst/>
              <a:gdLst>
                <a:gd name="T0" fmla="*/ 0 w 186"/>
                <a:gd name="T1" fmla="*/ 62 h 62"/>
                <a:gd name="T2" fmla="*/ 31 w 186"/>
                <a:gd name="T3" fmla="*/ 31 h 62"/>
                <a:gd name="T4" fmla="*/ 0 w 186"/>
                <a:gd name="T5" fmla="*/ 0 h 62"/>
                <a:gd name="T6" fmla="*/ 186 w 186"/>
                <a:gd name="T7" fmla="*/ 31 h 62"/>
                <a:gd name="T8" fmla="*/ 0 w 186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62">
                  <a:moveTo>
                    <a:pt x="0" y="62"/>
                  </a:moveTo>
                  <a:lnTo>
                    <a:pt x="31" y="31"/>
                  </a:lnTo>
                  <a:lnTo>
                    <a:pt x="0" y="0"/>
                  </a:lnTo>
                  <a:lnTo>
                    <a:pt x="186" y="31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47">
              <a:extLst>
                <a:ext uri="{FF2B5EF4-FFF2-40B4-BE49-F238E27FC236}">
                  <a16:creationId xmlns:a16="http://schemas.microsoft.com/office/drawing/2014/main" xmlns="" id="{34F18704-445C-4C51-B044-97AD9222C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2" y="2800"/>
              <a:ext cx="202" cy="77"/>
            </a:xfrm>
            <a:custGeom>
              <a:avLst/>
              <a:gdLst>
                <a:gd name="T0" fmla="*/ 0 w 202"/>
                <a:gd name="T1" fmla="*/ 77 h 77"/>
                <a:gd name="T2" fmla="*/ 31 w 202"/>
                <a:gd name="T3" fmla="*/ 31 h 77"/>
                <a:gd name="T4" fmla="*/ 0 w 202"/>
                <a:gd name="T5" fmla="*/ 0 h 77"/>
                <a:gd name="T6" fmla="*/ 202 w 202"/>
                <a:gd name="T7" fmla="*/ 31 h 77"/>
                <a:gd name="T8" fmla="*/ 0 w 202"/>
                <a:gd name="T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77">
                  <a:moveTo>
                    <a:pt x="0" y="77"/>
                  </a:moveTo>
                  <a:lnTo>
                    <a:pt x="31" y="31"/>
                  </a:lnTo>
                  <a:lnTo>
                    <a:pt x="0" y="0"/>
                  </a:lnTo>
                  <a:lnTo>
                    <a:pt x="202" y="31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48">
              <a:extLst>
                <a:ext uri="{FF2B5EF4-FFF2-40B4-BE49-F238E27FC236}">
                  <a16:creationId xmlns:a16="http://schemas.microsoft.com/office/drawing/2014/main" xmlns="" id="{27CC1C5F-F761-41C0-8E53-51B93053A4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" y="2070"/>
              <a:ext cx="186" cy="78"/>
            </a:xfrm>
            <a:custGeom>
              <a:avLst/>
              <a:gdLst>
                <a:gd name="T0" fmla="*/ 0 w 186"/>
                <a:gd name="T1" fmla="*/ 78 h 78"/>
                <a:gd name="T2" fmla="*/ 31 w 186"/>
                <a:gd name="T3" fmla="*/ 32 h 78"/>
                <a:gd name="T4" fmla="*/ 0 w 186"/>
                <a:gd name="T5" fmla="*/ 0 h 78"/>
                <a:gd name="T6" fmla="*/ 186 w 186"/>
                <a:gd name="T7" fmla="*/ 32 h 78"/>
                <a:gd name="T8" fmla="*/ 0 w 186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78">
                  <a:moveTo>
                    <a:pt x="0" y="78"/>
                  </a:moveTo>
                  <a:lnTo>
                    <a:pt x="31" y="32"/>
                  </a:lnTo>
                  <a:lnTo>
                    <a:pt x="0" y="0"/>
                  </a:lnTo>
                  <a:lnTo>
                    <a:pt x="186" y="32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49">
              <a:extLst>
                <a:ext uri="{FF2B5EF4-FFF2-40B4-BE49-F238E27FC236}">
                  <a16:creationId xmlns:a16="http://schemas.microsoft.com/office/drawing/2014/main" xmlns="" id="{58EDFA95-061A-4820-B41F-ED9863241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2" y="1341"/>
              <a:ext cx="202" cy="62"/>
            </a:xfrm>
            <a:custGeom>
              <a:avLst/>
              <a:gdLst>
                <a:gd name="T0" fmla="*/ 0 w 202"/>
                <a:gd name="T1" fmla="*/ 62 h 62"/>
                <a:gd name="T2" fmla="*/ 31 w 202"/>
                <a:gd name="T3" fmla="*/ 31 h 62"/>
                <a:gd name="T4" fmla="*/ 0 w 202"/>
                <a:gd name="T5" fmla="*/ 0 h 62"/>
                <a:gd name="T6" fmla="*/ 202 w 202"/>
                <a:gd name="T7" fmla="*/ 31 h 62"/>
                <a:gd name="T8" fmla="*/ 0 w 202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2">
                  <a:moveTo>
                    <a:pt x="0" y="62"/>
                  </a:moveTo>
                  <a:lnTo>
                    <a:pt x="31" y="31"/>
                  </a:lnTo>
                  <a:lnTo>
                    <a:pt x="0" y="0"/>
                  </a:lnTo>
                  <a:lnTo>
                    <a:pt x="202" y="31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50">
              <a:extLst>
                <a:ext uri="{FF2B5EF4-FFF2-40B4-BE49-F238E27FC236}">
                  <a16:creationId xmlns:a16="http://schemas.microsoft.com/office/drawing/2014/main" xmlns="" id="{71C95457-974B-4972-95E4-D0E5DF9EE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2" y="1097"/>
              <a:ext cx="186" cy="62"/>
            </a:xfrm>
            <a:custGeom>
              <a:avLst/>
              <a:gdLst>
                <a:gd name="T0" fmla="*/ 0 w 186"/>
                <a:gd name="T1" fmla="*/ 62 h 62"/>
                <a:gd name="T2" fmla="*/ 31 w 186"/>
                <a:gd name="T3" fmla="*/ 31 h 62"/>
                <a:gd name="T4" fmla="*/ 0 w 186"/>
                <a:gd name="T5" fmla="*/ 0 h 62"/>
                <a:gd name="T6" fmla="*/ 186 w 186"/>
                <a:gd name="T7" fmla="*/ 31 h 62"/>
                <a:gd name="T8" fmla="*/ 0 w 186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62">
                  <a:moveTo>
                    <a:pt x="0" y="62"/>
                  </a:moveTo>
                  <a:lnTo>
                    <a:pt x="31" y="31"/>
                  </a:lnTo>
                  <a:lnTo>
                    <a:pt x="0" y="0"/>
                  </a:lnTo>
                  <a:lnTo>
                    <a:pt x="186" y="31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" name="Rectangle 51">
            <a:extLst>
              <a:ext uri="{FF2B5EF4-FFF2-40B4-BE49-F238E27FC236}">
                <a16:creationId xmlns:a16="http://schemas.microsoft.com/office/drawing/2014/main" xmlns="" id="{2278A615-1FD1-4B24-B016-40E3A9DF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2170" y="5424248"/>
            <a:ext cx="17958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二进制代码</a:t>
            </a:r>
          </a:p>
        </p:txBody>
      </p:sp>
      <p:sp>
        <p:nvSpPr>
          <p:cNvPr id="70" name="Rectangle 52">
            <a:extLst>
              <a:ext uri="{FF2B5EF4-FFF2-40B4-BE49-F238E27FC236}">
                <a16:creationId xmlns:a16="http://schemas.microsoft.com/office/drawing/2014/main" xmlns="" id="{E60CC67C-7869-48E2-8613-66E5BB288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8728" y="6021897"/>
            <a:ext cx="2031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高低电平信号</a:t>
            </a:r>
          </a:p>
        </p:txBody>
      </p:sp>
      <p:grpSp>
        <p:nvGrpSpPr>
          <p:cNvPr id="71" name="Group 53">
            <a:extLst>
              <a:ext uri="{FF2B5EF4-FFF2-40B4-BE49-F238E27FC236}">
                <a16:creationId xmlns:a16="http://schemas.microsoft.com/office/drawing/2014/main" xmlns="" id="{C61241E0-93EC-4A87-86BB-856B9B3BE000}"/>
              </a:ext>
            </a:extLst>
          </p:cNvPr>
          <p:cNvGrpSpPr>
            <a:grpSpLocks/>
          </p:cNvGrpSpPr>
          <p:nvPr/>
        </p:nvGrpSpPr>
        <p:grpSpPr bwMode="auto">
          <a:xfrm>
            <a:off x="3912791" y="1716902"/>
            <a:ext cx="533400" cy="3721100"/>
            <a:chOff x="2776" y="1176"/>
            <a:chExt cx="336" cy="2344"/>
          </a:xfrm>
        </p:grpSpPr>
        <p:sp>
          <p:nvSpPr>
            <p:cNvPr id="72" name="AutoShape 54">
              <a:extLst>
                <a:ext uri="{FF2B5EF4-FFF2-40B4-BE49-F238E27FC236}">
                  <a16:creationId xmlns:a16="http://schemas.microsoft.com/office/drawing/2014/main" xmlns="" id="{72ED9445-3321-485F-8E12-E89743EA1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6" y="1176"/>
              <a:ext cx="336" cy="1864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AutoShape 55">
              <a:extLst>
                <a:ext uri="{FF2B5EF4-FFF2-40B4-BE49-F238E27FC236}">
                  <a16:creationId xmlns:a16="http://schemas.microsoft.com/office/drawing/2014/main" xmlns="" id="{B1077B6B-487D-4FAF-9997-E18D741B8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0" y="3040"/>
              <a:ext cx="288" cy="480"/>
            </a:xfrm>
            <a:prstGeom prst="downArrow">
              <a:avLst>
                <a:gd name="adj1" fmla="val 50000"/>
                <a:gd name="adj2" fmla="val 41667"/>
              </a:avLst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74" name="Group 56">
            <a:extLst>
              <a:ext uri="{FF2B5EF4-FFF2-40B4-BE49-F238E27FC236}">
                <a16:creationId xmlns:a16="http://schemas.microsoft.com/office/drawing/2014/main" xmlns="" id="{8472F801-005C-479D-9445-38A1B2D3BD1C}"/>
              </a:ext>
            </a:extLst>
          </p:cNvPr>
          <p:cNvGrpSpPr>
            <a:grpSpLocks/>
          </p:cNvGrpSpPr>
          <p:nvPr/>
        </p:nvGrpSpPr>
        <p:grpSpPr bwMode="auto">
          <a:xfrm>
            <a:off x="7417991" y="1249769"/>
            <a:ext cx="609600" cy="4724400"/>
            <a:chOff x="4960" y="864"/>
            <a:chExt cx="384" cy="2976"/>
          </a:xfrm>
        </p:grpSpPr>
        <p:sp>
          <p:nvSpPr>
            <p:cNvPr id="75" name="AutoShape 57">
              <a:extLst>
                <a:ext uri="{FF2B5EF4-FFF2-40B4-BE49-F238E27FC236}">
                  <a16:creationId xmlns:a16="http://schemas.microsoft.com/office/drawing/2014/main" xmlns="" id="{62F8D574-8133-4039-80BE-06A75AA6F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" y="864"/>
              <a:ext cx="384" cy="2496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AutoShape 58">
              <a:extLst>
                <a:ext uri="{FF2B5EF4-FFF2-40B4-BE49-F238E27FC236}">
                  <a16:creationId xmlns:a16="http://schemas.microsoft.com/office/drawing/2014/main" xmlns="" id="{E35E6165-079F-4491-8935-B5A97925D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8" y="3360"/>
              <a:ext cx="288" cy="480"/>
            </a:xfrm>
            <a:prstGeom prst="downArrow">
              <a:avLst>
                <a:gd name="adj1" fmla="val 50000"/>
                <a:gd name="adj2" fmla="val 41667"/>
              </a:avLst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77" name="文本框 76">
            <a:extLst>
              <a:ext uri="{FF2B5EF4-FFF2-40B4-BE49-F238E27FC236}">
                <a16:creationId xmlns:a16="http://schemas.microsoft.com/office/drawing/2014/main" xmlns="" id="{E6DECEAA-9468-4D0B-B3A4-A97064F4DF91}"/>
              </a:ext>
            </a:extLst>
          </p:cNvPr>
          <p:cNvSpPr txBox="1"/>
          <p:nvPr/>
        </p:nvSpPr>
        <p:spPr>
          <a:xfrm>
            <a:off x="12708" y="615323"/>
            <a:ext cx="3800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 sz="2800" dirty="0" smtClean="0">
                <a:solidFill>
                  <a:srgbClr val="0000FF"/>
                </a:solidFill>
              </a:rPr>
              <a:t>1. </a:t>
            </a:r>
            <a:r>
              <a:rPr lang="zh-CN" altLang="en-US" sz="2800" dirty="0" smtClean="0">
                <a:solidFill>
                  <a:srgbClr val="0000FF"/>
                </a:solidFill>
              </a:rPr>
              <a:t>二进制</a:t>
            </a:r>
            <a:r>
              <a:rPr lang="zh-CN" altLang="en-US" sz="2800" dirty="0">
                <a:solidFill>
                  <a:srgbClr val="0000FF"/>
                </a:solidFill>
              </a:rPr>
              <a:t>译码器</a:t>
            </a:r>
          </a:p>
        </p:txBody>
      </p:sp>
      <p:cxnSp>
        <p:nvCxnSpPr>
          <p:cNvPr id="78" name="直接连接符 77"/>
          <p:cNvCxnSpPr/>
          <p:nvPr/>
        </p:nvCxnSpPr>
        <p:spPr>
          <a:xfrm>
            <a:off x="1435167" y="62091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淘宝网chenying0907出品 6"/>
          <p:cNvSpPr txBox="1"/>
          <p:nvPr/>
        </p:nvSpPr>
        <p:spPr>
          <a:xfrm>
            <a:off x="1528823" y="0"/>
            <a:ext cx="4010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4.4.3   </a:t>
            </a:r>
            <a:r>
              <a:rPr lang="zh-CN" altLang="en-US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译码器</a:t>
            </a:r>
            <a:endParaRPr lang="zh-CN" altLang="en-US" sz="3600" b="1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0" name="图片 79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9344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 autoUpdateAnimBg="0"/>
      <p:bldP spid="69" grpId="0" autoUpdateAnimBg="0"/>
      <p:bldP spid="70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352258">
            <a:extLst>
              <a:ext uri="{FF2B5EF4-FFF2-40B4-BE49-F238E27FC236}">
                <a16:creationId xmlns:a16="http://schemas.microsoft.com/office/drawing/2014/main" xmlns="" id="{15FFD2D2-2EA5-429E-BFE9-1AD21D3BB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32" y="5740887"/>
            <a:ext cx="7360278" cy="83099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170A8E"/>
                </a:solidFill>
                <a:ea typeface="宋体" panose="02010600030101010101" pitchFamily="2" charset="-122"/>
              </a:rPr>
              <a:t>说明</a:t>
            </a:r>
            <a:r>
              <a:rPr lang="zh-CN" altLang="en-US" sz="2400" b="1" dirty="0"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ea typeface="宋体" panose="02010600030101010101" pitchFamily="2" charset="-122"/>
              </a:rPr>
              <a:t>—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译码器是多输入、多输出组合逻辑电路，每个输出对应一个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变量最小项</a:t>
            </a:r>
            <a:r>
              <a:rPr lang="en-US" altLang="zh-CN" sz="2400" b="1" dirty="0">
                <a:ea typeface="楷体_GB2312" pitchFamily="49" charset="-122"/>
              </a:rPr>
              <a:t>——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也称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最小项发生器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79" name="矩形 352259">
            <a:extLst>
              <a:ext uri="{FF2B5EF4-FFF2-40B4-BE49-F238E27FC236}">
                <a16:creationId xmlns:a16="http://schemas.microsoft.com/office/drawing/2014/main" xmlns="" id="{B5F32CFE-A2BB-4421-B641-C55CDAC0D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629" y="1244479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C00000"/>
                </a:solidFill>
                <a:ea typeface="楷体_GB2312" pitchFamily="49" charset="-122"/>
              </a:rPr>
              <a:t>真值表</a:t>
            </a:r>
          </a:p>
        </p:txBody>
      </p:sp>
      <p:grpSp>
        <p:nvGrpSpPr>
          <p:cNvPr id="80" name="组合 352260">
            <a:extLst>
              <a:ext uri="{FF2B5EF4-FFF2-40B4-BE49-F238E27FC236}">
                <a16:creationId xmlns:a16="http://schemas.microsoft.com/office/drawing/2014/main" xmlns="" id="{A7230BDA-BF1F-46C0-A79A-E10DAE7CFA54}"/>
              </a:ext>
            </a:extLst>
          </p:cNvPr>
          <p:cNvGrpSpPr>
            <a:grpSpLocks/>
          </p:cNvGrpSpPr>
          <p:nvPr/>
        </p:nvGrpSpPr>
        <p:grpSpPr bwMode="auto">
          <a:xfrm>
            <a:off x="724689" y="1743078"/>
            <a:ext cx="4754635" cy="3723923"/>
            <a:chOff x="0" y="0"/>
            <a:chExt cx="2845" cy="2226"/>
          </a:xfrm>
        </p:grpSpPr>
        <p:graphicFrame>
          <p:nvGraphicFramePr>
            <p:cNvPr id="81" name="对象 352261">
              <a:extLst>
                <a:ext uri="{FF2B5EF4-FFF2-40B4-BE49-F238E27FC236}">
                  <a16:creationId xmlns:a16="http://schemas.microsoft.com/office/drawing/2014/main" xmlns="" id="{926B2791-5AF8-4473-887F-F73E40CA10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0"/>
            <a:ext cx="2845" cy="289"/>
          </p:xfrm>
          <a:graphic>
            <a:graphicData uri="http://schemas.openxmlformats.org/presentationml/2006/ole">
              <p:oleObj spid="_x0000_s46350" r:id="rId4" imgW="1749563" imgH="177492" progId="">
                <p:embed/>
              </p:oleObj>
            </a:graphicData>
          </a:graphic>
        </p:graphicFrame>
        <p:sp>
          <p:nvSpPr>
            <p:cNvPr id="82" name="矩形 352262">
              <a:extLst>
                <a:ext uri="{FF2B5EF4-FFF2-40B4-BE49-F238E27FC236}">
                  <a16:creationId xmlns:a16="http://schemas.microsoft.com/office/drawing/2014/main" xmlns="" id="{C6455251-5279-4EE9-A459-F8EF7183A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" y="305"/>
              <a:ext cx="2781" cy="1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0   0   0    </a:t>
              </a:r>
              <a:r>
                <a:rPr lang="en-US" altLang="zh-CN" sz="24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1 </a:t>
              </a:r>
              <a:r>
                <a:rPr lang="en-US" altLang="zh-CN" sz="2400" b="1" dirty="0">
                  <a:ea typeface="宋体" panose="02010600030101010101" pitchFamily="2" charset="-122"/>
                </a:rPr>
                <a:t>   0    0   0   0    0   0   0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0   0   1    0    </a:t>
              </a:r>
              <a:r>
                <a:rPr lang="en-US" altLang="zh-CN" sz="24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  <a:r>
                <a:rPr lang="en-US" altLang="zh-CN" sz="2400" b="1" dirty="0">
                  <a:ea typeface="宋体" panose="02010600030101010101" pitchFamily="2" charset="-122"/>
                </a:rPr>
                <a:t>    0   0   0    0   0   0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0   1   0    0    0    </a:t>
              </a:r>
              <a:r>
                <a:rPr lang="en-US" altLang="zh-CN" sz="24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  <a:r>
                <a:rPr lang="en-US" altLang="zh-CN" sz="2400" b="1" dirty="0">
                  <a:ea typeface="宋体" panose="02010600030101010101" pitchFamily="2" charset="-122"/>
                </a:rPr>
                <a:t>   0   0    0   0   0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0   1   1    0    0    0   </a:t>
              </a:r>
              <a:r>
                <a:rPr lang="en-US" altLang="zh-CN" sz="24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  <a:r>
                <a:rPr lang="en-US" altLang="zh-CN" sz="2400" b="1" dirty="0">
                  <a:ea typeface="宋体" panose="02010600030101010101" pitchFamily="2" charset="-122"/>
                </a:rPr>
                <a:t>   0    0   0   0  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1   0   0    0    0    0   0   </a:t>
              </a:r>
              <a:r>
                <a:rPr lang="en-US" altLang="zh-CN" sz="24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  <a:r>
                <a:rPr lang="en-US" altLang="zh-CN" sz="2400" b="1" dirty="0">
                  <a:ea typeface="宋体" panose="02010600030101010101" pitchFamily="2" charset="-122"/>
                </a:rPr>
                <a:t>    0   0   0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1   0   1    0    0    0   0   0    </a:t>
              </a:r>
              <a:r>
                <a:rPr lang="en-US" altLang="zh-CN" sz="24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  <a:r>
                <a:rPr lang="en-US" altLang="zh-CN" sz="2400" b="1" dirty="0">
                  <a:ea typeface="宋体" panose="02010600030101010101" pitchFamily="2" charset="-122"/>
                </a:rPr>
                <a:t>   0   0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1   1   0    0    0    0   0   0    0   </a:t>
              </a:r>
              <a:r>
                <a:rPr lang="en-US" altLang="zh-CN" sz="24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  <a:r>
                <a:rPr lang="en-US" altLang="zh-CN" sz="2400" b="1" dirty="0">
                  <a:ea typeface="宋体" panose="02010600030101010101" pitchFamily="2" charset="-122"/>
                </a:rPr>
                <a:t>   0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1   1   1    0    0    0   0   0    0   0   </a:t>
              </a:r>
              <a:r>
                <a:rPr lang="en-US" altLang="zh-CN" sz="24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1</a:t>
              </a:r>
              <a:r>
                <a:rPr lang="en-US" altLang="zh-CN" sz="2400" b="1" dirty="0">
                  <a:ea typeface="宋体" panose="02010600030101010101" pitchFamily="2" charset="-122"/>
                </a:rPr>
                <a:t> </a:t>
              </a:r>
              <a:endParaRPr lang="en-US" altLang="zh-CN" sz="2400" b="1" dirty="0">
                <a:solidFill>
                  <a:schemeClr val="accent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3" name="直接连接符 352263">
              <a:extLst>
                <a:ext uri="{FF2B5EF4-FFF2-40B4-BE49-F238E27FC236}">
                  <a16:creationId xmlns:a16="http://schemas.microsoft.com/office/drawing/2014/main" xmlns="" id="{F50CADAB-51A7-4691-A4AD-7C2650F094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" y="258"/>
              <a:ext cx="26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直接连接符 352264">
              <a:extLst>
                <a:ext uri="{FF2B5EF4-FFF2-40B4-BE49-F238E27FC236}">
                  <a16:creationId xmlns:a16="http://schemas.microsoft.com/office/drawing/2014/main" xmlns="" id="{84E83E7F-9274-43BA-92C6-A4A13382E4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0" y="18"/>
              <a:ext cx="0" cy="22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5" name="矩形 352265">
            <a:extLst>
              <a:ext uri="{FF2B5EF4-FFF2-40B4-BE49-F238E27FC236}">
                <a16:creationId xmlns:a16="http://schemas.microsoft.com/office/drawing/2014/main" xmlns="" id="{D2D614CA-E577-47D2-B11E-CAD08963F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6856" y="1370625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C00000"/>
                </a:solidFill>
                <a:ea typeface="楷体_GB2312" pitchFamily="49" charset="-122"/>
              </a:rPr>
              <a:t>表达式</a:t>
            </a:r>
          </a:p>
        </p:txBody>
      </p:sp>
      <p:graphicFrame>
        <p:nvGraphicFramePr>
          <p:cNvPr id="86" name="对象 352266">
            <a:extLst>
              <a:ext uri="{FF2B5EF4-FFF2-40B4-BE49-F238E27FC236}">
                <a16:creationId xmlns:a16="http://schemas.microsoft.com/office/drawing/2014/main" xmlns="" id="{2E515C00-9C3C-4D0C-B1CD-CA79B0178BB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447555" y="1974488"/>
          <a:ext cx="1577254" cy="3264260"/>
        </p:xfrm>
        <a:graphic>
          <a:graphicData uri="http://schemas.openxmlformats.org/presentationml/2006/ole">
            <p:oleObj spid="_x0000_s46351" r:id="rId5" imgW="546100" imgH="1130300" progId="">
              <p:embed/>
            </p:oleObj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E6DECEAA-9468-4D0B-B3A4-A97064F4DF91}"/>
              </a:ext>
            </a:extLst>
          </p:cNvPr>
          <p:cNvSpPr txBox="1"/>
          <p:nvPr/>
        </p:nvSpPr>
        <p:spPr>
          <a:xfrm>
            <a:off x="12708" y="615323"/>
            <a:ext cx="3800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 dirty="0" smtClean="0"/>
              <a:t>1. </a:t>
            </a:r>
            <a:r>
              <a:rPr lang="zh-CN" altLang="en-US" dirty="0" smtClean="0"/>
              <a:t>二进制</a:t>
            </a:r>
            <a:r>
              <a:rPr lang="zh-CN" altLang="en-US" dirty="0"/>
              <a:t>译码器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1435167" y="62091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淘宝网chenying0907出品 6"/>
          <p:cNvSpPr txBox="1"/>
          <p:nvPr/>
        </p:nvSpPr>
        <p:spPr>
          <a:xfrm>
            <a:off x="1528823" y="0"/>
            <a:ext cx="4010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4.4.3   </a:t>
            </a:r>
            <a:r>
              <a:rPr lang="zh-CN" altLang="en-US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译码器</a:t>
            </a:r>
            <a:endParaRPr lang="zh-CN" altLang="en-US" sz="3600" b="1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6739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/>
      <p:bldP spid="8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353283">
            <a:extLst>
              <a:ext uri="{FF2B5EF4-FFF2-40B4-BE49-F238E27FC236}">
                <a16:creationId xmlns:a16="http://schemas.microsoft.com/office/drawing/2014/main" xmlns="" id="{6069E229-97EB-40AE-B65D-D311D51A2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63" y="1490315"/>
            <a:ext cx="36651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74LS138 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3/8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译码器）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        </a:t>
            </a:r>
            <a:endParaRPr lang="en-US" altLang="zh-CN" b="1" baseline="-25000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19" name="矩形 353284">
            <a:extLst>
              <a:ext uri="{FF2B5EF4-FFF2-40B4-BE49-F238E27FC236}">
                <a16:creationId xmlns:a16="http://schemas.microsoft.com/office/drawing/2014/main" xmlns="" id="{7D472B00-EBC4-46D7-96E4-5665BFC7D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5951" y="1809750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b="1">
                <a:ea typeface="宋体" panose="02010600030101010101" pitchFamily="2" charset="-122"/>
              </a:rPr>
              <a:t>图形符号</a:t>
            </a:r>
          </a:p>
        </p:txBody>
      </p:sp>
      <p:grpSp>
        <p:nvGrpSpPr>
          <p:cNvPr id="20" name="组合 353286">
            <a:extLst>
              <a:ext uri="{FF2B5EF4-FFF2-40B4-BE49-F238E27FC236}">
                <a16:creationId xmlns:a16="http://schemas.microsoft.com/office/drawing/2014/main" xmlns="" id="{CB07880C-238B-4315-8D3C-0A31F063DEBC}"/>
              </a:ext>
            </a:extLst>
          </p:cNvPr>
          <p:cNvGrpSpPr>
            <a:grpSpLocks/>
          </p:cNvGrpSpPr>
          <p:nvPr/>
        </p:nvGrpSpPr>
        <p:grpSpPr bwMode="auto">
          <a:xfrm>
            <a:off x="4019551" y="2343150"/>
            <a:ext cx="4600575" cy="3581400"/>
            <a:chOff x="0" y="0"/>
            <a:chExt cx="2898" cy="2256"/>
          </a:xfrm>
        </p:grpSpPr>
        <p:pic>
          <p:nvPicPr>
            <p:cNvPr id="21" name="图片 353287">
              <a:extLst>
                <a:ext uri="{FF2B5EF4-FFF2-40B4-BE49-F238E27FC236}">
                  <a16:creationId xmlns:a16="http://schemas.microsoft.com/office/drawing/2014/main" xmlns="" id="{4DE81B51-36C6-473E-892F-12F63382DD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98" cy="2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右大括号 353288">
              <a:extLst>
                <a:ext uri="{FF2B5EF4-FFF2-40B4-BE49-F238E27FC236}">
                  <a16:creationId xmlns:a16="http://schemas.microsoft.com/office/drawing/2014/main" xmlns="" id="{78E44C2D-35C2-48B8-8695-55D0626D96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" y="336"/>
              <a:ext cx="48" cy="528"/>
            </a:xfrm>
            <a:prstGeom prst="rightBrace">
              <a:avLst>
                <a:gd name="adj1" fmla="val 91616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grpSp>
          <p:nvGrpSpPr>
            <p:cNvPr id="23" name="组合 353289">
              <a:extLst>
                <a:ext uri="{FF2B5EF4-FFF2-40B4-BE49-F238E27FC236}">
                  <a16:creationId xmlns:a16="http://schemas.microsoft.com/office/drawing/2014/main" xmlns="" id="{734A2170-F7C8-4673-8C67-D2C08CF806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336"/>
              <a:ext cx="432" cy="484"/>
              <a:chOff x="0" y="0"/>
              <a:chExt cx="432" cy="484"/>
            </a:xfrm>
          </p:grpSpPr>
          <p:sp>
            <p:nvSpPr>
              <p:cNvPr id="24" name="矩形 353290">
                <a:extLst>
                  <a:ext uri="{FF2B5EF4-FFF2-40B4-BE49-F238E27FC236}">
                    <a16:creationId xmlns:a16="http://schemas.microsoft.com/office/drawing/2014/main" xmlns="" id="{0EC9A150-9459-40B4-ADEC-3C783EECE2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0"/>
                <a:ext cx="192" cy="4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2400" b="1">
                    <a:solidFill>
                      <a:schemeClr val="bg1"/>
                    </a:solidFill>
                    <a:ea typeface="宋体" panose="02010600030101010101" pitchFamily="2" charset="-122"/>
                  </a:rPr>
                  <a:t>0</a:t>
                </a:r>
              </a:p>
              <a:p>
                <a:pPr eaLnBrk="1" hangingPunct="1">
                  <a:lnSpc>
                    <a:spcPct val="60000"/>
                  </a:lnSpc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2400" b="1">
                    <a:solidFill>
                      <a:schemeClr val="bg1"/>
                    </a:solidFill>
                    <a:ea typeface="宋体" panose="02010600030101010101" pitchFamily="2" charset="-122"/>
                  </a:rPr>
                  <a:t>7</a:t>
                </a:r>
              </a:p>
            </p:txBody>
          </p:sp>
          <p:sp>
            <p:nvSpPr>
              <p:cNvPr id="25" name="矩形 353291">
                <a:extLst>
                  <a:ext uri="{FF2B5EF4-FFF2-40B4-BE49-F238E27FC236}">
                    <a16:creationId xmlns:a16="http://schemas.microsoft.com/office/drawing/2014/main" xmlns="" id="{3F9CAECD-FBB7-4F07-82D1-4FB6459B2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4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2400" b="1">
                    <a:solidFill>
                      <a:schemeClr val="bg1"/>
                    </a:solidFill>
                    <a:ea typeface="宋体" panose="02010600030101010101" pitchFamily="2" charset="-122"/>
                  </a:rPr>
                  <a:t>G</a:t>
                </a:r>
              </a:p>
            </p:txBody>
          </p:sp>
          <p:sp>
            <p:nvSpPr>
              <p:cNvPr id="26" name="直接连接符 353292">
                <a:extLst>
                  <a:ext uri="{FF2B5EF4-FFF2-40B4-BE49-F238E27FC236}">
                    <a16:creationId xmlns:a16="http://schemas.microsoft.com/office/drawing/2014/main" xmlns="" id="{E62FBDE5-32D3-43EB-A8D8-E1BB71C0D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240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0" name="矩形 353336">
            <a:extLst>
              <a:ext uri="{FF2B5EF4-FFF2-40B4-BE49-F238E27FC236}">
                <a16:creationId xmlns:a16="http://schemas.microsoft.com/office/drawing/2014/main" xmlns="" id="{EB48519A-8C89-4068-8486-1DA419F38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6" y="2432231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ea typeface="宋体" panose="02010600030101010101" pitchFamily="2" charset="-122"/>
              </a:rPr>
              <a:t>一般符号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983971EF-3C78-4CBF-BB49-AFEC46D65F60}"/>
              </a:ext>
            </a:extLst>
          </p:cNvPr>
          <p:cNvGrpSpPr/>
          <p:nvPr/>
        </p:nvGrpSpPr>
        <p:grpSpPr>
          <a:xfrm>
            <a:off x="457200" y="3067050"/>
            <a:ext cx="2727158" cy="2238876"/>
            <a:chOff x="717885" y="3171825"/>
            <a:chExt cx="2514600" cy="2133600"/>
          </a:xfrm>
        </p:grpSpPr>
        <p:grpSp>
          <p:nvGrpSpPr>
            <p:cNvPr id="27" name="组合 353293">
              <a:extLst>
                <a:ext uri="{FF2B5EF4-FFF2-40B4-BE49-F238E27FC236}">
                  <a16:creationId xmlns:a16="http://schemas.microsoft.com/office/drawing/2014/main" xmlns="" id="{F0676DF2-9FDE-4EF9-9B74-8F6AD6254E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885" y="3171825"/>
              <a:ext cx="2514600" cy="2133600"/>
              <a:chOff x="0" y="0"/>
              <a:chExt cx="1584" cy="1344"/>
            </a:xfrm>
          </p:grpSpPr>
          <p:sp>
            <p:nvSpPr>
              <p:cNvPr id="28" name="矩形 353294">
                <a:extLst>
                  <a:ext uri="{FF2B5EF4-FFF2-40B4-BE49-F238E27FC236}">
                    <a16:creationId xmlns:a16="http://schemas.microsoft.com/office/drawing/2014/main" xmlns="" id="{04F7D68D-A495-4D5F-AAD1-CEEB0F5CFF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88"/>
                <a:ext cx="1536" cy="7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/>
              </a:p>
            </p:txBody>
          </p:sp>
          <p:graphicFrame>
            <p:nvGraphicFramePr>
              <p:cNvPr id="29" name="对象 353295">
                <a:extLst>
                  <a:ext uri="{FF2B5EF4-FFF2-40B4-BE49-F238E27FC236}">
                    <a16:creationId xmlns:a16="http://schemas.microsoft.com/office/drawing/2014/main" xmlns="" id="{0CD6BF17-CF4A-458E-9E4E-978862D2184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" y="336"/>
              <a:ext cx="1536" cy="261"/>
            </p:xfrm>
            <a:graphic>
              <a:graphicData uri="http://schemas.openxmlformats.org/presentationml/2006/ole">
                <p:oleObj spid="_x0000_s47240" name="Equation" r:id="rId5" imgW="1268899" imgH="215713" progId="Equation.DSMT4">
                  <p:embed/>
                </p:oleObj>
              </a:graphicData>
            </a:graphic>
          </p:graphicFrame>
          <p:grpSp>
            <p:nvGrpSpPr>
              <p:cNvPr id="30" name="组合 353296">
                <a:extLst>
                  <a:ext uri="{FF2B5EF4-FFF2-40B4-BE49-F238E27FC236}">
                    <a16:creationId xmlns:a16="http://schemas.microsoft.com/office/drawing/2014/main" xmlns="" id="{A45D9DC5-9182-4761-8E00-03CCF23C73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" y="0"/>
                <a:ext cx="96" cy="288"/>
                <a:chOff x="0" y="0"/>
                <a:chExt cx="96" cy="288"/>
              </a:xfrm>
            </p:grpSpPr>
            <p:sp>
              <p:nvSpPr>
                <p:cNvPr id="68" name="椭圆 353297">
                  <a:extLst>
                    <a:ext uri="{FF2B5EF4-FFF2-40B4-BE49-F238E27FC236}">
                      <a16:creationId xmlns:a16="http://schemas.microsoft.com/office/drawing/2014/main" xmlns="" id="{5E55006A-6330-4C2C-921D-195D484EA9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92"/>
                  <a:ext cx="96" cy="9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69" name="直接连接符 353298">
                  <a:extLst>
                    <a:ext uri="{FF2B5EF4-FFF2-40B4-BE49-F238E27FC236}">
                      <a16:creationId xmlns:a16="http://schemas.microsoft.com/office/drawing/2014/main" xmlns="" id="{4E11F2C1-FCE9-48E1-8A97-BC7BD613EC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" y="0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组合 353299">
                <a:extLst>
                  <a:ext uri="{FF2B5EF4-FFF2-40B4-BE49-F238E27FC236}">
                    <a16:creationId xmlns:a16="http://schemas.microsoft.com/office/drawing/2014/main" xmlns="" id="{1F8BDDAE-AAC8-4B3F-8662-2E1CFC0FC8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" y="0"/>
                <a:ext cx="96" cy="288"/>
                <a:chOff x="0" y="0"/>
                <a:chExt cx="96" cy="288"/>
              </a:xfrm>
            </p:grpSpPr>
            <p:sp>
              <p:nvSpPr>
                <p:cNvPr id="66" name="椭圆 353300">
                  <a:extLst>
                    <a:ext uri="{FF2B5EF4-FFF2-40B4-BE49-F238E27FC236}">
                      <a16:creationId xmlns:a16="http://schemas.microsoft.com/office/drawing/2014/main" xmlns="" id="{FB12F520-3591-4BAA-A724-DF2634AB35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92"/>
                  <a:ext cx="96" cy="9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67" name="直接连接符 353301">
                  <a:extLst>
                    <a:ext uri="{FF2B5EF4-FFF2-40B4-BE49-F238E27FC236}">
                      <a16:creationId xmlns:a16="http://schemas.microsoft.com/office/drawing/2014/main" xmlns="" id="{F514BD25-ABB6-4AF9-B4FB-37BEE1BC3E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" y="0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" name="组合 353302">
                <a:extLst>
                  <a:ext uri="{FF2B5EF4-FFF2-40B4-BE49-F238E27FC236}">
                    <a16:creationId xmlns:a16="http://schemas.microsoft.com/office/drawing/2014/main" xmlns="" id="{A9965870-F379-4921-B580-D644A9E39E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" y="0"/>
                <a:ext cx="96" cy="288"/>
                <a:chOff x="0" y="0"/>
                <a:chExt cx="96" cy="288"/>
              </a:xfrm>
            </p:grpSpPr>
            <p:sp>
              <p:nvSpPr>
                <p:cNvPr id="64" name="椭圆 353303">
                  <a:extLst>
                    <a:ext uri="{FF2B5EF4-FFF2-40B4-BE49-F238E27FC236}">
                      <a16:creationId xmlns:a16="http://schemas.microsoft.com/office/drawing/2014/main" xmlns="" id="{39938CA2-FD6A-4052-BFE3-4E572BBEA3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92"/>
                  <a:ext cx="96" cy="9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65" name="直接连接符 353304">
                  <a:extLst>
                    <a:ext uri="{FF2B5EF4-FFF2-40B4-BE49-F238E27FC236}">
                      <a16:creationId xmlns:a16="http://schemas.microsoft.com/office/drawing/2014/main" xmlns="" id="{70EFCD5E-1DCC-4CBC-A868-1C6F9724F9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" y="0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组合 353305">
                <a:extLst>
                  <a:ext uri="{FF2B5EF4-FFF2-40B4-BE49-F238E27FC236}">
                    <a16:creationId xmlns:a16="http://schemas.microsoft.com/office/drawing/2014/main" xmlns="" id="{6125C5FA-2257-424B-A9B0-70D1C25928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" y="0"/>
                <a:ext cx="96" cy="288"/>
                <a:chOff x="0" y="0"/>
                <a:chExt cx="96" cy="288"/>
              </a:xfrm>
            </p:grpSpPr>
            <p:sp>
              <p:nvSpPr>
                <p:cNvPr id="62" name="椭圆 353306">
                  <a:extLst>
                    <a:ext uri="{FF2B5EF4-FFF2-40B4-BE49-F238E27FC236}">
                      <a16:creationId xmlns:a16="http://schemas.microsoft.com/office/drawing/2014/main" xmlns="" id="{401C6A7A-5433-4400-9382-6EEB62D994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92"/>
                  <a:ext cx="96" cy="9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63" name="直接连接符 353307">
                  <a:extLst>
                    <a:ext uri="{FF2B5EF4-FFF2-40B4-BE49-F238E27FC236}">
                      <a16:creationId xmlns:a16="http://schemas.microsoft.com/office/drawing/2014/main" xmlns="" id="{983F746F-C5D0-40BF-89AA-58DA84E69B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" y="0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" name="组合 353308">
                <a:extLst>
                  <a:ext uri="{FF2B5EF4-FFF2-40B4-BE49-F238E27FC236}">
                    <a16:creationId xmlns:a16="http://schemas.microsoft.com/office/drawing/2014/main" xmlns="" id="{4029ACE6-0BDC-4472-968C-B9FC07CF04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6" y="0"/>
                <a:ext cx="96" cy="288"/>
                <a:chOff x="0" y="0"/>
                <a:chExt cx="96" cy="288"/>
              </a:xfrm>
            </p:grpSpPr>
            <p:sp>
              <p:nvSpPr>
                <p:cNvPr id="60" name="椭圆 353309">
                  <a:extLst>
                    <a:ext uri="{FF2B5EF4-FFF2-40B4-BE49-F238E27FC236}">
                      <a16:creationId xmlns:a16="http://schemas.microsoft.com/office/drawing/2014/main" xmlns="" id="{1EEB3691-BBFD-47FE-99D8-5B92EA8BF3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92"/>
                  <a:ext cx="96" cy="9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61" name="直接连接符 353310">
                  <a:extLst>
                    <a:ext uri="{FF2B5EF4-FFF2-40B4-BE49-F238E27FC236}">
                      <a16:creationId xmlns:a16="http://schemas.microsoft.com/office/drawing/2014/main" xmlns="" id="{42ECB22D-63FF-4255-87F6-ACCC6A6552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" y="0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" name="组合 353311">
                <a:extLst>
                  <a:ext uri="{FF2B5EF4-FFF2-40B4-BE49-F238E27FC236}">
                    <a16:creationId xmlns:a16="http://schemas.microsoft.com/office/drawing/2014/main" xmlns="" id="{B8E36198-28ED-409E-B0F9-F83FC11517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8" y="0"/>
                <a:ext cx="96" cy="288"/>
                <a:chOff x="0" y="0"/>
                <a:chExt cx="96" cy="288"/>
              </a:xfrm>
            </p:grpSpPr>
            <p:sp>
              <p:nvSpPr>
                <p:cNvPr id="58" name="椭圆 353312">
                  <a:extLst>
                    <a:ext uri="{FF2B5EF4-FFF2-40B4-BE49-F238E27FC236}">
                      <a16:creationId xmlns:a16="http://schemas.microsoft.com/office/drawing/2014/main" xmlns="" id="{F9A6A4D7-DFFB-4852-A903-52BD9AC6BC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92"/>
                  <a:ext cx="96" cy="9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59" name="直接连接符 353313">
                  <a:extLst>
                    <a:ext uri="{FF2B5EF4-FFF2-40B4-BE49-F238E27FC236}">
                      <a16:creationId xmlns:a16="http://schemas.microsoft.com/office/drawing/2014/main" xmlns="" id="{B908C5F5-8A2C-45C0-9DF3-35170A817A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" y="0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" name="组合 353314">
                <a:extLst>
                  <a:ext uri="{FF2B5EF4-FFF2-40B4-BE49-F238E27FC236}">
                    <a16:creationId xmlns:a16="http://schemas.microsoft.com/office/drawing/2014/main" xmlns="" id="{681CAB6B-9B93-4AD2-894B-58D3CA05C0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0" y="0"/>
                <a:ext cx="96" cy="288"/>
                <a:chOff x="0" y="0"/>
                <a:chExt cx="96" cy="288"/>
              </a:xfrm>
            </p:grpSpPr>
            <p:sp>
              <p:nvSpPr>
                <p:cNvPr id="56" name="椭圆 353315">
                  <a:extLst>
                    <a:ext uri="{FF2B5EF4-FFF2-40B4-BE49-F238E27FC236}">
                      <a16:creationId xmlns:a16="http://schemas.microsoft.com/office/drawing/2014/main" xmlns="" id="{7030AC9B-9025-4C81-B5AC-50A4B142BE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92"/>
                  <a:ext cx="96" cy="9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57" name="直接连接符 353316">
                  <a:extLst>
                    <a:ext uri="{FF2B5EF4-FFF2-40B4-BE49-F238E27FC236}">
                      <a16:creationId xmlns:a16="http://schemas.microsoft.com/office/drawing/2014/main" xmlns="" id="{D2418B69-6854-4E40-A8B3-1B8AF2A427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" y="0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" name="组合 353317">
                <a:extLst>
                  <a:ext uri="{FF2B5EF4-FFF2-40B4-BE49-F238E27FC236}">
                    <a16:creationId xmlns:a16="http://schemas.microsoft.com/office/drawing/2014/main" xmlns="" id="{92D0BA31-13AC-45BC-A797-7D35E5E526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0"/>
                <a:ext cx="96" cy="288"/>
                <a:chOff x="0" y="0"/>
                <a:chExt cx="96" cy="288"/>
              </a:xfrm>
            </p:grpSpPr>
            <p:sp>
              <p:nvSpPr>
                <p:cNvPr id="54" name="椭圆 353318">
                  <a:extLst>
                    <a:ext uri="{FF2B5EF4-FFF2-40B4-BE49-F238E27FC236}">
                      <a16:creationId xmlns:a16="http://schemas.microsoft.com/office/drawing/2014/main" xmlns="" id="{6276DA6B-312C-490D-9C44-47DD991F21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92"/>
                  <a:ext cx="96" cy="9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55" name="直接连接符 353319">
                  <a:extLst>
                    <a:ext uri="{FF2B5EF4-FFF2-40B4-BE49-F238E27FC236}">
                      <a16:creationId xmlns:a16="http://schemas.microsoft.com/office/drawing/2014/main" xmlns="" id="{C2DEE2F3-24F7-4D16-89F0-A373C1E3E9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" y="0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" name="组合 353320">
                <a:extLst>
                  <a:ext uri="{FF2B5EF4-FFF2-40B4-BE49-F238E27FC236}">
                    <a16:creationId xmlns:a16="http://schemas.microsoft.com/office/drawing/2014/main" xmlns="" id="{CB54088A-B2DB-474C-9D13-582F3FD15E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1344" y="1056"/>
                <a:ext cx="96" cy="288"/>
                <a:chOff x="0" y="0"/>
                <a:chExt cx="96" cy="288"/>
              </a:xfrm>
            </p:grpSpPr>
            <p:sp>
              <p:nvSpPr>
                <p:cNvPr id="52" name="椭圆 353321">
                  <a:extLst>
                    <a:ext uri="{FF2B5EF4-FFF2-40B4-BE49-F238E27FC236}">
                      <a16:creationId xmlns:a16="http://schemas.microsoft.com/office/drawing/2014/main" xmlns="" id="{AA948AED-C8A5-497B-A085-871D4C7956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92"/>
                  <a:ext cx="96" cy="9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53" name="直接连接符 353322">
                  <a:extLst>
                    <a:ext uri="{FF2B5EF4-FFF2-40B4-BE49-F238E27FC236}">
                      <a16:creationId xmlns:a16="http://schemas.microsoft.com/office/drawing/2014/main" xmlns="" id="{927421A8-1113-4129-8EBB-DFEE499B68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" y="0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组合 353323">
                <a:extLst>
                  <a:ext uri="{FF2B5EF4-FFF2-40B4-BE49-F238E27FC236}">
                    <a16:creationId xmlns:a16="http://schemas.microsoft.com/office/drawing/2014/main" xmlns="" id="{440A8D87-01CD-43E1-B2B7-F2343E1712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1152" y="1056"/>
                <a:ext cx="96" cy="288"/>
                <a:chOff x="0" y="0"/>
                <a:chExt cx="96" cy="288"/>
              </a:xfrm>
            </p:grpSpPr>
            <p:sp>
              <p:nvSpPr>
                <p:cNvPr id="50" name="椭圆 353324">
                  <a:extLst>
                    <a:ext uri="{FF2B5EF4-FFF2-40B4-BE49-F238E27FC236}">
                      <a16:creationId xmlns:a16="http://schemas.microsoft.com/office/drawing/2014/main" xmlns="" id="{8DF75C14-1A3D-41C2-BA59-05B0F7FF98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92"/>
                  <a:ext cx="96" cy="9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51" name="直接连接符 353325">
                  <a:extLst>
                    <a:ext uri="{FF2B5EF4-FFF2-40B4-BE49-F238E27FC236}">
                      <a16:creationId xmlns:a16="http://schemas.microsoft.com/office/drawing/2014/main" xmlns="" id="{F62FE311-095F-4807-8DE0-802C4C0894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" y="0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0" name="直接连接符 353326">
                <a:extLst>
                  <a:ext uri="{FF2B5EF4-FFF2-40B4-BE49-F238E27FC236}">
                    <a16:creationId xmlns:a16="http://schemas.microsoft.com/office/drawing/2014/main" xmlns="" id="{B709D884-DB33-4332-8FF4-1C37E779D3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直接连接符 353327">
                <a:extLst>
                  <a:ext uri="{FF2B5EF4-FFF2-40B4-BE49-F238E27FC236}">
                    <a16:creationId xmlns:a16="http://schemas.microsoft.com/office/drawing/2014/main" xmlns="" id="{0E4C4079-9847-4E64-AC63-97A77AD0E3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" y="1056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直接连接符 353328">
                <a:extLst>
                  <a:ext uri="{FF2B5EF4-FFF2-40B4-BE49-F238E27FC236}">
                    <a16:creationId xmlns:a16="http://schemas.microsoft.com/office/drawing/2014/main" xmlns="" id="{C6E77024-F091-4132-A803-F90AA022D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1056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直接连接符 353329">
                <a:extLst>
                  <a:ext uri="{FF2B5EF4-FFF2-40B4-BE49-F238E27FC236}">
                    <a16:creationId xmlns:a16="http://schemas.microsoft.com/office/drawing/2014/main" xmlns="" id="{C3A1F89A-A6C2-4710-8F78-3505E80571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056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矩形 353330">
                <a:extLst>
                  <a:ext uri="{FF2B5EF4-FFF2-40B4-BE49-F238E27FC236}">
                    <a16:creationId xmlns:a16="http://schemas.microsoft.com/office/drawing/2014/main" xmlns="" id="{1AB903BE-C5B9-4CA6-A657-219D733C5B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831"/>
                <a:ext cx="58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1600" b="1">
                    <a:ea typeface="宋体" panose="02010600030101010101" pitchFamily="2" charset="-122"/>
                  </a:rPr>
                  <a:t>A</a:t>
                </a:r>
                <a:r>
                  <a:rPr lang="en-US" altLang="zh-CN" sz="1600" b="1" baseline="-25000">
                    <a:ea typeface="宋体" panose="02010600030101010101" pitchFamily="2" charset="-122"/>
                  </a:rPr>
                  <a:t>2</a:t>
                </a:r>
                <a:r>
                  <a:rPr lang="en-US" altLang="zh-CN" sz="1600" b="1">
                    <a:ea typeface="宋体" panose="02010600030101010101" pitchFamily="2" charset="-122"/>
                  </a:rPr>
                  <a:t> A</a:t>
                </a:r>
                <a:r>
                  <a:rPr lang="en-US" altLang="zh-CN" sz="1600" b="1" baseline="-25000">
                    <a:ea typeface="宋体" panose="02010600030101010101" pitchFamily="2" charset="-122"/>
                  </a:rPr>
                  <a:t>1</a:t>
                </a:r>
                <a:r>
                  <a:rPr lang="en-US" altLang="zh-CN" sz="1600" b="1">
                    <a:ea typeface="宋体" panose="02010600030101010101" pitchFamily="2" charset="-122"/>
                  </a:rPr>
                  <a:t> A</a:t>
                </a:r>
                <a:r>
                  <a:rPr lang="en-US" altLang="zh-CN" sz="1600" b="1" baseline="-25000">
                    <a:ea typeface="宋体" panose="02010600030101010101" pitchFamily="2" charset="-122"/>
                  </a:rPr>
                  <a:t>0</a:t>
                </a:r>
                <a:endParaRPr lang="en-US" altLang="zh-CN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矩形 353331">
                <a:extLst>
                  <a:ext uri="{FF2B5EF4-FFF2-40B4-BE49-F238E27FC236}">
                    <a16:creationId xmlns:a16="http://schemas.microsoft.com/office/drawing/2014/main" xmlns="" id="{10722DB3-DCE6-4F68-BD34-EB998086EE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864"/>
                <a:ext cx="29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1400" b="1" i="1">
                    <a:ea typeface="宋体" panose="02010600030101010101" pitchFamily="2" charset="-122"/>
                  </a:rPr>
                  <a:t>ST</a:t>
                </a:r>
                <a:r>
                  <a:rPr lang="en-US" altLang="zh-CN" sz="1400" b="1" i="1" baseline="-25000"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46" name="矩形 353332">
                <a:extLst>
                  <a:ext uri="{FF2B5EF4-FFF2-40B4-BE49-F238E27FC236}">
                    <a16:creationId xmlns:a16="http://schemas.microsoft.com/office/drawing/2014/main" xmlns="" id="{3E1C44DE-44CE-48B2-98C5-6A54A6F9AD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9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1400" b="1" i="1">
                    <a:ea typeface="宋体" panose="02010600030101010101" pitchFamily="2" charset="-122"/>
                  </a:rPr>
                  <a:t>ST</a:t>
                </a:r>
                <a:r>
                  <a:rPr lang="en-US" altLang="zh-CN" sz="1400" b="1" i="1" baseline="-25000"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47" name="矩形 353333">
                <a:extLst>
                  <a:ext uri="{FF2B5EF4-FFF2-40B4-BE49-F238E27FC236}">
                    <a16:creationId xmlns:a16="http://schemas.microsoft.com/office/drawing/2014/main" xmlns="" id="{8C1E2014-5ED6-4936-88B8-630413EDA9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29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1400" b="1" i="1">
                    <a:ea typeface="宋体" panose="02010600030101010101" pitchFamily="2" charset="-122"/>
                  </a:rPr>
                  <a:t>ST</a:t>
                </a:r>
                <a:r>
                  <a:rPr lang="en-US" altLang="zh-CN" sz="1400" b="1" i="1" baseline="-25000"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48" name="直接连接符 353334">
                <a:extLst>
                  <a:ext uri="{FF2B5EF4-FFF2-40B4-BE49-F238E27FC236}">
                    <a16:creationId xmlns:a16="http://schemas.microsoft.com/office/drawing/2014/main" xmlns="" id="{E084F586-9F6B-4985-91A2-E8E13B279B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91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直接连接符 353335">
                <a:extLst>
                  <a:ext uri="{FF2B5EF4-FFF2-40B4-BE49-F238E27FC236}">
                    <a16:creationId xmlns:a16="http://schemas.microsoft.com/office/drawing/2014/main" xmlns="" id="{2DDD39C9-8C31-47EB-9C0E-9C3980CB2F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91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xmlns="" id="{AA1503FC-1452-4DA8-A605-9E4F08FE9487}"/>
                </a:ext>
              </a:extLst>
            </p:cNvPr>
            <p:cNvSpPr txBox="1"/>
            <p:nvPr/>
          </p:nvSpPr>
          <p:spPr>
            <a:xfrm>
              <a:off x="1428751" y="4126469"/>
              <a:ext cx="1041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74LS138</a:t>
              </a:r>
              <a:endParaRPr lang="zh-CN" altLang="en-US" dirty="0"/>
            </a:p>
          </p:txBody>
        </p:sp>
      </p:grpSp>
      <p:cxnSp>
        <p:nvCxnSpPr>
          <p:cNvPr id="72" name="直接连接符 71"/>
          <p:cNvCxnSpPr/>
          <p:nvPr/>
        </p:nvCxnSpPr>
        <p:spPr>
          <a:xfrm>
            <a:off x="1435167" y="62091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淘宝网chenying0907出品 6"/>
          <p:cNvSpPr txBox="1"/>
          <p:nvPr/>
        </p:nvSpPr>
        <p:spPr>
          <a:xfrm>
            <a:off x="1528823" y="0"/>
            <a:ext cx="4010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4.4.3   </a:t>
            </a:r>
            <a:r>
              <a:rPr lang="zh-CN" altLang="en-US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译码器</a:t>
            </a:r>
            <a:endParaRPr lang="zh-CN" altLang="en-US" sz="3600" b="1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75" name="文本框 74">
            <a:extLst>
              <a:ext uri="{FF2B5EF4-FFF2-40B4-BE49-F238E27FC236}">
                <a16:creationId xmlns:a16="http://schemas.microsoft.com/office/drawing/2014/main" xmlns="" id="{E6DECEAA-9468-4D0B-B3A4-A97064F4DF91}"/>
              </a:ext>
            </a:extLst>
          </p:cNvPr>
          <p:cNvSpPr txBox="1"/>
          <p:nvPr/>
        </p:nvSpPr>
        <p:spPr>
          <a:xfrm>
            <a:off x="12708" y="615323"/>
            <a:ext cx="3800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 dirty="0" smtClean="0"/>
              <a:t>1. </a:t>
            </a:r>
            <a:r>
              <a:rPr lang="zh-CN" altLang="en-US" dirty="0" smtClean="0"/>
              <a:t>二进制</a:t>
            </a:r>
            <a:r>
              <a:rPr lang="zh-CN" altLang="en-US" dirty="0"/>
              <a:t>译码器</a:t>
            </a:r>
          </a:p>
        </p:txBody>
      </p:sp>
    </p:spTree>
    <p:extLst>
      <p:ext uri="{BB962C8B-B14F-4D97-AF65-F5344CB8AC3E}">
        <p14:creationId xmlns:p14="http://schemas.microsoft.com/office/powerpoint/2010/main" xmlns="" val="322967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354306">
            <a:extLst>
              <a:ext uri="{FF2B5EF4-FFF2-40B4-BE49-F238E27FC236}">
                <a16:creationId xmlns:a16="http://schemas.microsoft.com/office/drawing/2014/main" xmlns="" id="{8CE92F96-3025-425D-98E1-6581E493F5C8}"/>
              </a:ext>
            </a:extLst>
          </p:cNvPr>
          <p:cNvGrpSpPr>
            <a:grpSpLocks/>
          </p:cNvGrpSpPr>
          <p:nvPr/>
        </p:nvGrpSpPr>
        <p:grpSpPr bwMode="auto">
          <a:xfrm>
            <a:off x="193363" y="2499580"/>
            <a:ext cx="2827691" cy="3217670"/>
            <a:chOff x="-8338" y="-342"/>
            <a:chExt cx="3509" cy="936"/>
          </a:xfrm>
        </p:grpSpPr>
        <p:sp>
          <p:nvSpPr>
            <p:cNvPr id="73" name="文本框 354307">
              <a:extLst>
                <a:ext uri="{FF2B5EF4-FFF2-40B4-BE49-F238E27FC236}">
                  <a16:creationId xmlns:a16="http://schemas.microsoft.com/office/drawing/2014/main" xmlns="" id="{82E85A9B-7B1F-48DC-8BF7-5C9E67DEED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8338" y="-342"/>
              <a:ext cx="3509" cy="93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marL="342900" indent="-342900" eaLnBrk="1" hangingPunct="1"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en-US" altLang="zh-CN" sz="2400" b="1" dirty="0">
                  <a:latin typeface="楷体_GB2312" pitchFamily="49" charset="-122"/>
                  <a:ea typeface="楷体_GB2312" pitchFamily="49" charset="-122"/>
                </a:rPr>
                <a:t>3</a:t>
              </a:r>
              <a:r>
                <a:rPr lang="zh-CN" altLang="en-US" sz="2400" b="1" dirty="0">
                  <a:latin typeface="楷体_GB2312" pitchFamily="49" charset="-122"/>
                  <a:ea typeface="楷体_GB2312" pitchFamily="49" charset="-122"/>
                </a:rPr>
                <a:t>个输入端</a:t>
              </a:r>
              <a:r>
                <a:rPr lang="en-US" altLang="zh-CN" sz="2400" b="1" dirty="0">
                  <a:latin typeface="楷体_GB2312" pitchFamily="49" charset="-122"/>
                  <a:ea typeface="楷体_GB2312" pitchFamily="49" charset="-122"/>
                </a:rPr>
                <a:t>:</a:t>
              </a:r>
            </a:p>
            <a:p>
              <a:pPr eaLnBrk="1" hangingPunct="1">
                <a:spcAft>
                  <a:spcPts val="1200"/>
                </a:spcAft>
              </a:pPr>
              <a:r>
                <a:rPr lang="en-US" altLang="zh-CN" sz="2400" b="1" dirty="0">
                  <a:latin typeface="楷体_GB2312" pitchFamily="49" charset="-122"/>
                  <a:ea typeface="楷体_GB2312" pitchFamily="49" charset="-122"/>
                </a:rPr>
                <a:t>    </a:t>
              </a:r>
              <a:r>
                <a:rPr lang="en-US" altLang="zh-CN" sz="2400" b="1" dirty="0" smtClean="0">
                  <a:latin typeface="楷体_GB2312" pitchFamily="49" charset="-122"/>
                  <a:ea typeface="楷体_GB2312" pitchFamily="49" charset="-122"/>
                </a:rPr>
                <a:t>A,B,C</a:t>
              </a:r>
              <a:endParaRPr lang="en-US" altLang="zh-CN" sz="2400" b="1" dirty="0">
                <a:latin typeface="楷体_GB2312" pitchFamily="49" charset="-122"/>
                <a:ea typeface="楷体_GB2312" pitchFamily="49" charset="-122"/>
              </a:endParaRPr>
            </a:p>
            <a:p>
              <a:pPr marL="342900" indent="-342900" eaLnBrk="1" hangingPunct="1"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en-US" altLang="zh-CN" sz="2400" b="1" dirty="0">
                  <a:latin typeface="楷体_GB2312" pitchFamily="49" charset="-122"/>
                  <a:ea typeface="楷体_GB2312" pitchFamily="49" charset="-122"/>
                </a:rPr>
                <a:t>8</a:t>
              </a:r>
              <a:r>
                <a:rPr lang="zh-CN" altLang="en-US" sz="2400" b="1" dirty="0">
                  <a:latin typeface="楷体_GB2312" pitchFamily="49" charset="-122"/>
                  <a:ea typeface="楷体_GB2312" pitchFamily="49" charset="-122"/>
                </a:rPr>
                <a:t>个输出端</a:t>
              </a:r>
              <a:r>
                <a:rPr lang="en-US" altLang="zh-CN" sz="2400" b="1" dirty="0">
                  <a:latin typeface="楷体_GB2312" pitchFamily="49" charset="-122"/>
                  <a:ea typeface="楷体_GB2312" pitchFamily="49" charset="-122"/>
                </a:rPr>
                <a:t>:</a:t>
              </a:r>
              <a:r>
                <a:rPr lang="zh-CN" altLang="en-US" sz="2400" b="1" dirty="0">
                  <a:latin typeface="楷体_GB2312" pitchFamily="49" charset="-122"/>
                  <a:ea typeface="楷体_GB2312" pitchFamily="49" charset="-122"/>
                </a:rPr>
                <a:t> </a:t>
              </a:r>
              <a:endParaRPr lang="en-US" altLang="zh-CN" sz="2400" b="1" dirty="0">
                <a:latin typeface="楷体_GB2312" pitchFamily="49" charset="-122"/>
                <a:ea typeface="楷体_GB2312" pitchFamily="49" charset="-122"/>
              </a:endParaRPr>
            </a:p>
            <a:p>
              <a:pPr>
                <a:spcAft>
                  <a:spcPts val="1200"/>
                </a:spcAft>
              </a:pPr>
              <a:r>
                <a:rPr lang="en-US" altLang="zh-CN" sz="2400" b="1" dirty="0">
                  <a:latin typeface="楷体_GB2312" pitchFamily="49" charset="-122"/>
                  <a:ea typeface="楷体_GB2312" pitchFamily="49" charset="-122"/>
                </a:rPr>
                <a:t>    Y</a:t>
              </a:r>
              <a:r>
                <a:rPr lang="en-US" altLang="zh-CN" sz="2400" b="1" baseline="-25000" dirty="0">
                  <a:latin typeface="楷体_GB2312" pitchFamily="49" charset="-122"/>
                  <a:ea typeface="楷体_GB2312" pitchFamily="49" charset="-122"/>
                </a:rPr>
                <a:t>0  </a:t>
              </a:r>
              <a:r>
                <a:rPr lang="en-US" altLang="zh-CN" sz="2400" b="1" dirty="0">
                  <a:ea typeface="楷体_GB2312" pitchFamily="49" charset="-122"/>
                </a:rPr>
                <a:t>…</a:t>
              </a:r>
              <a:r>
                <a:rPr lang="en-US" altLang="zh-CN" sz="2400" b="1" dirty="0">
                  <a:latin typeface="楷体_GB2312" pitchFamily="49" charset="-122"/>
                  <a:ea typeface="楷体_GB2312" pitchFamily="49" charset="-122"/>
                </a:rPr>
                <a:t> Y</a:t>
              </a:r>
              <a:r>
                <a:rPr lang="en-US" altLang="zh-CN" sz="2400" b="1" baseline="-25000" dirty="0">
                  <a:latin typeface="楷体_GB2312" pitchFamily="49" charset="-122"/>
                  <a:ea typeface="楷体_GB2312" pitchFamily="49" charset="-122"/>
                </a:rPr>
                <a:t>7</a:t>
              </a:r>
              <a:r>
                <a:rPr lang="zh-CN" altLang="en-US" sz="2400" b="1" dirty="0"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en-US" altLang="zh-CN" sz="2400" b="1" dirty="0"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lang="zh-CN" altLang="en-US" sz="24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低有效</a:t>
              </a:r>
              <a:r>
                <a:rPr lang="zh-CN" altLang="en-US" sz="2400" b="1" dirty="0">
                  <a:latin typeface="楷体_GB2312" pitchFamily="49" charset="-122"/>
                  <a:ea typeface="楷体_GB2312" pitchFamily="49" charset="-122"/>
                </a:rPr>
                <a:t>）</a:t>
              </a:r>
            </a:p>
            <a:p>
              <a:pPr marL="342900" indent="-342900" eaLnBrk="1" hangingPunct="1"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en-US" altLang="zh-CN" sz="2400" b="1" dirty="0">
                  <a:latin typeface="楷体_GB2312" pitchFamily="49" charset="-122"/>
                  <a:ea typeface="楷体_GB2312" pitchFamily="49" charset="-122"/>
                </a:rPr>
                <a:t>3</a:t>
              </a:r>
              <a:r>
                <a:rPr lang="zh-CN" altLang="en-US" sz="2400" b="1" dirty="0">
                  <a:latin typeface="楷体_GB2312" pitchFamily="49" charset="-122"/>
                  <a:ea typeface="楷体_GB2312" pitchFamily="49" charset="-122"/>
                </a:rPr>
                <a:t>个使能端 ：</a:t>
              </a:r>
              <a:endParaRPr lang="en-US" altLang="zh-CN" sz="2400" b="1" dirty="0"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>
                <a:spcAft>
                  <a:spcPts val="600"/>
                </a:spcAft>
              </a:pPr>
              <a:r>
                <a:rPr lang="en-US" altLang="zh-CN" sz="2400" b="1" dirty="0">
                  <a:latin typeface="楷体_GB2312" pitchFamily="49" charset="-122"/>
                  <a:ea typeface="楷体_GB2312" pitchFamily="49" charset="-122"/>
                </a:rPr>
                <a:t>  </a:t>
              </a:r>
              <a:r>
                <a:rPr lang="en-US" altLang="zh-CN" sz="2400" b="1" dirty="0" smtClean="0">
                  <a:latin typeface="楷体_GB2312" pitchFamily="49" charset="-122"/>
                  <a:ea typeface="楷体_GB2312" pitchFamily="49" charset="-122"/>
                </a:rPr>
                <a:t>ST</a:t>
              </a:r>
              <a:r>
                <a:rPr lang="en-US" altLang="zh-CN" sz="2400" b="1" baseline="-25000" dirty="0" smtClean="0">
                  <a:latin typeface="楷体_GB2312" pitchFamily="49" charset="-122"/>
                  <a:ea typeface="楷体_GB2312" pitchFamily="49" charset="-122"/>
                </a:rPr>
                <a:t>A</a:t>
              </a:r>
              <a:r>
                <a:rPr lang="zh-CN" altLang="en-US" sz="2400" b="1" dirty="0">
                  <a:latin typeface="楷体_GB2312" pitchFamily="49" charset="-122"/>
                  <a:ea typeface="楷体_GB2312" pitchFamily="49" charset="-122"/>
                </a:rPr>
                <a:t>、</a:t>
              </a:r>
              <a:r>
                <a:rPr lang="en-US" altLang="zh-CN" sz="2400" b="1" dirty="0" smtClean="0">
                  <a:latin typeface="楷体_GB2312" pitchFamily="49" charset="-122"/>
                  <a:ea typeface="楷体_GB2312" pitchFamily="49" charset="-122"/>
                </a:rPr>
                <a:t>ST</a:t>
              </a:r>
              <a:r>
                <a:rPr lang="en-US" altLang="zh-CN" sz="2400" b="1" baseline="-25000" dirty="0" smtClean="0">
                  <a:latin typeface="楷体_GB2312" pitchFamily="49" charset="-122"/>
                  <a:ea typeface="楷体_GB2312" pitchFamily="49" charset="-122"/>
                </a:rPr>
                <a:t>B</a:t>
              </a:r>
              <a:r>
                <a:rPr lang="zh-CN" altLang="en-US" sz="2400" b="1" dirty="0">
                  <a:latin typeface="楷体_GB2312" pitchFamily="49" charset="-122"/>
                  <a:ea typeface="楷体_GB2312" pitchFamily="49" charset="-122"/>
                </a:rPr>
                <a:t>、</a:t>
              </a:r>
              <a:r>
                <a:rPr lang="en-US" altLang="zh-CN" sz="2400" b="1" dirty="0" smtClean="0">
                  <a:latin typeface="楷体_GB2312" pitchFamily="49" charset="-122"/>
                  <a:ea typeface="楷体_GB2312" pitchFamily="49" charset="-122"/>
                </a:rPr>
                <a:t>ST</a:t>
              </a:r>
              <a:r>
                <a:rPr lang="en-US" altLang="zh-CN" sz="2400" b="1" baseline="-25000" dirty="0" smtClean="0">
                  <a:latin typeface="楷体_GB2312" pitchFamily="49" charset="-122"/>
                  <a:ea typeface="楷体_GB2312" pitchFamily="49" charset="-122"/>
                </a:rPr>
                <a:t>C</a:t>
              </a:r>
              <a:endParaRPr lang="en-US" altLang="zh-CN" sz="24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74" name="直接连接符 354308">
              <a:extLst>
                <a:ext uri="{FF2B5EF4-FFF2-40B4-BE49-F238E27FC236}">
                  <a16:creationId xmlns:a16="http://schemas.microsoft.com/office/drawing/2014/main" xmlns="" id="{DA5B5454-9B74-47FC-97DA-3AC6F285A4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083" y="481"/>
              <a:ext cx="47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spcAft>
                  <a:spcPts val="600"/>
                </a:spcAft>
              </a:pPr>
              <a:endParaRPr lang="zh-CN" altLang="en-US" b="1"/>
            </a:p>
          </p:txBody>
        </p:sp>
        <p:sp>
          <p:nvSpPr>
            <p:cNvPr id="75" name="直接连接符 354309">
              <a:extLst>
                <a:ext uri="{FF2B5EF4-FFF2-40B4-BE49-F238E27FC236}">
                  <a16:creationId xmlns:a16="http://schemas.microsoft.com/office/drawing/2014/main" xmlns="" id="{CC4CB336-CFF9-4533-A955-A331F5936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967" y="481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spcAft>
                  <a:spcPts val="600"/>
                </a:spcAft>
              </a:pPr>
              <a:endParaRPr lang="zh-CN" altLang="en-US" b="1"/>
            </a:p>
          </p:txBody>
        </p:sp>
        <p:sp>
          <p:nvSpPr>
            <p:cNvPr id="76" name="直接连接符 354310">
              <a:extLst>
                <a:ext uri="{FF2B5EF4-FFF2-40B4-BE49-F238E27FC236}">
                  <a16:creationId xmlns:a16="http://schemas.microsoft.com/office/drawing/2014/main" xmlns="" id="{475F553D-8146-4344-8F76-B6F1AC726C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77" y="83"/>
              <a:ext cx="3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spcAft>
                  <a:spcPts val="600"/>
                </a:spcAft>
              </a:pPr>
              <a:endParaRPr lang="zh-CN" altLang="en-US" b="1"/>
            </a:p>
          </p:txBody>
        </p:sp>
        <p:sp>
          <p:nvSpPr>
            <p:cNvPr id="78" name="直接连接符 354311">
              <a:extLst>
                <a:ext uri="{FF2B5EF4-FFF2-40B4-BE49-F238E27FC236}">
                  <a16:creationId xmlns:a16="http://schemas.microsoft.com/office/drawing/2014/main" xmlns="" id="{689CE16F-C058-4DB9-848D-BF8E997F6D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7518" y="85"/>
              <a:ext cx="31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spcAft>
                  <a:spcPts val="600"/>
                </a:spcAft>
              </a:pPr>
              <a:endParaRPr lang="zh-CN" altLang="en-US" b="1"/>
            </a:p>
          </p:txBody>
        </p:sp>
      </p:grpSp>
      <p:sp>
        <p:nvSpPr>
          <p:cNvPr id="79" name="矩形 354312">
            <a:extLst>
              <a:ext uri="{FF2B5EF4-FFF2-40B4-BE49-F238E27FC236}">
                <a16:creationId xmlns:a16="http://schemas.microsoft.com/office/drawing/2014/main" xmlns="" id="{353E23D0-C1EB-48A1-B761-DA99C34F5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7509" y="1386443"/>
            <a:ext cx="2603598" cy="333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74LS138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功能表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F25FFEEF-13C4-494D-8666-4B2FB574BA1E}"/>
              </a:ext>
            </a:extLst>
          </p:cNvPr>
          <p:cNvGrpSpPr/>
          <p:nvPr/>
        </p:nvGrpSpPr>
        <p:grpSpPr>
          <a:xfrm>
            <a:off x="3131000" y="1846572"/>
            <a:ext cx="5923859" cy="4339139"/>
            <a:chOff x="2818790" y="1182669"/>
            <a:chExt cx="5825647" cy="4267200"/>
          </a:xfrm>
        </p:grpSpPr>
        <p:sp>
          <p:nvSpPr>
            <p:cNvPr id="80" name="直接连接符 354313">
              <a:extLst>
                <a:ext uri="{FF2B5EF4-FFF2-40B4-BE49-F238E27FC236}">
                  <a16:creationId xmlns:a16="http://schemas.microsoft.com/office/drawing/2014/main" xmlns="" id="{2FEB1503-8D30-4719-BC37-092DFDBC64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8650" y="1201694"/>
              <a:ext cx="0" cy="4248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直接连接符 354314">
              <a:extLst>
                <a:ext uri="{FF2B5EF4-FFF2-40B4-BE49-F238E27FC236}">
                  <a16:creationId xmlns:a16="http://schemas.microsoft.com/office/drawing/2014/main" xmlns="" id="{75664225-09E4-4F4B-92EF-C3189CC328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42096" y="1182669"/>
              <a:ext cx="0" cy="426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2" name="组合 354315">
              <a:extLst>
                <a:ext uri="{FF2B5EF4-FFF2-40B4-BE49-F238E27FC236}">
                  <a16:creationId xmlns:a16="http://schemas.microsoft.com/office/drawing/2014/main" xmlns="" id="{47EE4F9E-D06B-4B77-A7C3-A1361D9BB6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8790" y="1239197"/>
              <a:ext cx="5825647" cy="4130677"/>
              <a:chOff x="221" y="73"/>
              <a:chExt cx="3761" cy="2602"/>
            </a:xfrm>
          </p:grpSpPr>
          <p:graphicFrame>
            <p:nvGraphicFramePr>
              <p:cNvPr id="83" name="对象 354316">
                <a:extLst>
                  <a:ext uri="{FF2B5EF4-FFF2-40B4-BE49-F238E27FC236}">
                    <a16:creationId xmlns:a16="http://schemas.microsoft.com/office/drawing/2014/main" xmlns="" id="{F2812FA6-9A80-43A2-99F4-E62F9E56B9B4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77" y="73"/>
              <a:ext cx="3683" cy="260"/>
            </p:xfrm>
            <a:graphic>
              <a:graphicData uri="http://schemas.openxmlformats.org/presentationml/2006/ole">
                <p:oleObj spid="_x0000_s48264" name="Equation" r:id="rId4" imgW="3416040" imgH="253800" progId="Equation.DSMT4">
                  <p:embed/>
                </p:oleObj>
              </a:graphicData>
            </a:graphic>
          </p:graphicFrame>
          <p:sp>
            <p:nvSpPr>
              <p:cNvPr id="84" name="矩形 354317">
                <a:extLst>
                  <a:ext uri="{FF2B5EF4-FFF2-40B4-BE49-F238E27FC236}">
                    <a16:creationId xmlns:a16="http://schemas.microsoft.com/office/drawing/2014/main" xmlns="" id="{D2F1BB30-92B5-4EDC-888E-126CFA8D2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" y="392"/>
                <a:ext cx="3683" cy="4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50000"/>
                  </a:lnSpc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2400" b="1" dirty="0">
                    <a:solidFill>
                      <a:srgbClr val="FF33CC"/>
                    </a:solidFill>
                    <a:ea typeface="宋体" panose="02010600030101010101" pitchFamily="2" charset="-122"/>
                  </a:rPr>
                  <a:t>0</a:t>
                </a:r>
                <a:r>
                  <a:rPr lang="en-US" altLang="zh-CN" sz="2400" b="1" dirty="0">
                    <a:ea typeface="宋体" panose="02010600030101010101" pitchFamily="2" charset="-122"/>
                  </a:rPr>
                  <a:t>       ×      × × ×   1   1   1   1   1   1   1   1</a:t>
                </a:r>
              </a:p>
              <a:p>
                <a:pPr eaLnBrk="1" hangingPunct="1">
                  <a:lnSpc>
                    <a:spcPct val="50000"/>
                  </a:lnSpc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2400" b="1" dirty="0">
                    <a:ea typeface="宋体" panose="02010600030101010101" pitchFamily="2" charset="-122"/>
                  </a:rPr>
                  <a:t>×       1      × × ×   1   1   1   1   1   1   1   1</a:t>
                </a:r>
              </a:p>
            </p:txBody>
          </p:sp>
          <p:sp>
            <p:nvSpPr>
              <p:cNvPr id="85" name="矩形 354318">
                <a:extLst>
                  <a:ext uri="{FF2B5EF4-FFF2-40B4-BE49-F238E27FC236}">
                    <a16:creationId xmlns:a16="http://schemas.microsoft.com/office/drawing/2014/main" xmlns="" id="{F43FD928-6F66-476D-8538-50D3A844C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" y="856"/>
                <a:ext cx="3671" cy="18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457200" indent="-4572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lnSpc>
                    <a:spcPct val="50000"/>
                  </a:lnSpc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2400" b="1" dirty="0">
                    <a:ea typeface="宋体" panose="02010600030101010101" pitchFamily="2" charset="-122"/>
                  </a:rPr>
                  <a:t>1         0       </a:t>
                </a:r>
                <a:r>
                  <a:rPr lang="en-US" altLang="zh-CN" sz="2400" b="1" dirty="0">
                    <a:solidFill>
                      <a:srgbClr val="0000FF"/>
                    </a:solidFill>
                    <a:ea typeface="宋体" panose="02010600030101010101" pitchFamily="2" charset="-122"/>
                  </a:rPr>
                  <a:t>0   0   0    </a:t>
                </a:r>
                <a:r>
                  <a:rPr lang="en-US" altLang="zh-CN" sz="2400" b="1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0</a:t>
                </a:r>
                <a:r>
                  <a:rPr lang="en-US" altLang="zh-CN" sz="2400" b="1" dirty="0">
                    <a:ea typeface="宋体" panose="02010600030101010101" pitchFamily="2" charset="-122"/>
                  </a:rPr>
                  <a:t>   1   1   1   1   1   1   1</a:t>
                </a:r>
              </a:p>
              <a:p>
                <a:pPr eaLnBrk="1" hangingPunct="1">
                  <a:lnSpc>
                    <a:spcPct val="50000"/>
                  </a:lnSpc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2400" b="1" dirty="0">
                    <a:ea typeface="宋体" panose="02010600030101010101" pitchFamily="2" charset="-122"/>
                  </a:rPr>
                  <a:t>1         0       </a:t>
                </a:r>
                <a:r>
                  <a:rPr lang="en-US" altLang="zh-CN" sz="2400" b="1" dirty="0">
                    <a:solidFill>
                      <a:srgbClr val="0000FF"/>
                    </a:solidFill>
                    <a:ea typeface="宋体" panose="02010600030101010101" pitchFamily="2" charset="-122"/>
                  </a:rPr>
                  <a:t>0   0   1    </a:t>
                </a:r>
                <a:r>
                  <a:rPr lang="en-US" altLang="zh-CN" sz="2400" b="1" dirty="0">
                    <a:ea typeface="宋体" panose="02010600030101010101" pitchFamily="2" charset="-122"/>
                  </a:rPr>
                  <a:t>1   </a:t>
                </a:r>
                <a:r>
                  <a:rPr lang="en-US" altLang="zh-CN" sz="2400" b="1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0</a:t>
                </a:r>
                <a:r>
                  <a:rPr lang="en-US" altLang="zh-CN" sz="2400" b="1" dirty="0">
                    <a:ea typeface="宋体" panose="02010600030101010101" pitchFamily="2" charset="-122"/>
                  </a:rPr>
                  <a:t>   1   1   1   1   1   1</a:t>
                </a:r>
              </a:p>
              <a:p>
                <a:pPr eaLnBrk="1" hangingPunct="1">
                  <a:lnSpc>
                    <a:spcPct val="50000"/>
                  </a:lnSpc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2400" b="1" dirty="0">
                    <a:ea typeface="宋体" panose="02010600030101010101" pitchFamily="2" charset="-122"/>
                  </a:rPr>
                  <a:t>1         0       </a:t>
                </a:r>
                <a:r>
                  <a:rPr lang="en-US" altLang="zh-CN" sz="2400" b="1" dirty="0">
                    <a:solidFill>
                      <a:srgbClr val="0000FF"/>
                    </a:solidFill>
                    <a:ea typeface="宋体" panose="02010600030101010101" pitchFamily="2" charset="-122"/>
                  </a:rPr>
                  <a:t>0   1   0    </a:t>
                </a:r>
                <a:r>
                  <a:rPr lang="en-US" altLang="zh-CN" sz="2400" b="1" dirty="0">
                    <a:ea typeface="宋体" panose="02010600030101010101" pitchFamily="2" charset="-122"/>
                  </a:rPr>
                  <a:t>1   1   </a:t>
                </a:r>
                <a:r>
                  <a:rPr lang="en-US" altLang="zh-CN" sz="2400" b="1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0</a:t>
                </a:r>
                <a:r>
                  <a:rPr lang="en-US" altLang="zh-CN" sz="2400" b="1" dirty="0">
                    <a:ea typeface="宋体" panose="02010600030101010101" pitchFamily="2" charset="-122"/>
                  </a:rPr>
                  <a:t>   1   1   1   1   1</a:t>
                </a:r>
              </a:p>
              <a:p>
                <a:pPr eaLnBrk="1" hangingPunct="1">
                  <a:lnSpc>
                    <a:spcPct val="50000"/>
                  </a:lnSpc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2400" b="1" dirty="0">
                    <a:ea typeface="宋体" panose="02010600030101010101" pitchFamily="2" charset="-122"/>
                  </a:rPr>
                  <a:t>1         0       </a:t>
                </a:r>
                <a:r>
                  <a:rPr lang="en-US" altLang="zh-CN" sz="2400" b="1" dirty="0">
                    <a:solidFill>
                      <a:srgbClr val="0000FF"/>
                    </a:solidFill>
                    <a:ea typeface="宋体" panose="02010600030101010101" pitchFamily="2" charset="-122"/>
                  </a:rPr>
                  <a:t>0   1   1    </a:t>
                </a:r>
                <a:r>
                  <a:rPr lang="en-US" altLang="zh-CN" sz="2400" b="1" dirty="0">
                    <a:ea typeface="宋体" panose="02010600030101010101" pitchFamily="2" charset="-122"/>
                  </a:rPr>
                  <a:t>1   1   1   </a:t>
                </a:r>
                <a:r>
                  <a:rPr lang="en-US" altLang="zh-CN" sz="2400" b="1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0</a:t>
                </a:r>
                <a:r>
                  <a:rPr lang="en-US" altLang="zh-CN" sz="2400" b="1" dirty="0">
                    <a:ea typeface="宋体" panose="02010600030101010101" pitchFamily="2" charset="-122"/>
                  </a:rPr>
                  <a:t>   1   1   1   1  </a:t>
                </a:r>
              </a:p>
              <a:p>
                <a:pPr eaLnBrk="1" hangingPunct="1">
                  <a:lnSpc>
                    <a:spcPct val="50000"/>
                  </a:lnSpc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2400" b="1" dirty="0">
                    <a:ea typeface="宋体" panose="02010600030101010101" pitchFamily="2" charset="-122"/>
                  </a:rPr>
                  <a:t>1         0       </a:t>
                </a:r>
                <a:r>
                  <a:rPr lang="en-US" altLang="zh-CN" sz="2400" b="1" dirty="0">
                    <a:solidFill>
                      <a:srgbClr val="0000FF"/>
                    </a:solidFill>
                    <a:ea typeface="宋体" panose="02010600030101010101" pitchFamily="2" charset="-122"/>
                  </a:rPr>
                  <a:t>1   0   0    </a:t>
                </a:r>
                <a:r>
                  <a:rPr lang="en-US" altLang="zh-CN" sz="2400" b="1" dirty="0">
                    <a:ea typeface="宋体" panose="02010600030101010101" pitchFamily="2" charset="-122"/>
                  </a:rPr>
                  <a:t>1   1   1   1   </a:t>
                </a:r>
                <a:r>
                  <a:rPr lang="en-US" altLang="zh-CN" sz="2400" b="1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0</a:t>
                </a:r>
                <a:r>
                  <a:rPr lang="en-US" altLang="zh-CN" sz="2400" b="1" dirty="0">
                    <a:ea typeface="宋体" panose="02010600030101010101" pitchFamily="2" charset="-122"/>
                  </a:rPr>
                  <a:t>   1   1   1</a:t>
                </a:r>
              </a:p>
              <a:p>
                <a:pPr eaLnBrk="1" hangingPunct="1">
                  <a:lnSpc>
                    <a:spcPct val="50000"/>
                  </a:lnSpc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2400" b="1" dirty="0">
                    <a:ea typeface="宋体" panose="02010600030101010101" pitchFamily="2" charset="-122"/>
                  </a:rPr>
                  <a:t>1         0       </a:t>
                </a:r>
                <a:r>
                  <a:rPr lang="en-US" altLang="zh-CN" sz="2400" b="1" dirty="0">
                    <a:solidFill>
                      <a:srgbClr val="0000FF"/>
                    </a:solidFill>
                    <a:ea typeface="宋体" panose="02010600030101010101" pitchFamily="2" charset="-122"/>
                  </a:rPr>
                  <a:t>1   0   1    </a:t>
                </a:r>
                <a:r>
                  <a:rPr lang="en-US" altLang="zh-CN" sz="2400" b="1" dirty="0">
                    <a:ea typeface="宋体" panose="02010600030101010101" pitchFamily="2" charset="-122"/>
                  </a:rPr>
                  <a:t>1   1   1   1   1   </a:t>
                </a:r>
                <a:r>
                  <a:rPr lang="en-US" altLang="zh-CN" sz="2400" b="1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0</a:t>
                </a:r>
                <a:r>
                  <a:rPr lang="en-US" altLang="zh-CN" sz="2400" b="1" dirty="0">
                    <a:ea typeface="宋体" panose="02010600030101010101" pitchFamily="2" charset="-122"/>
                  </a:rPr>
                  <a:t>   1   1</a:t>
                </a:r>
              </a:p>
              <a:p>
                <a:pPr eaLnBrk="1" hangingPunct="1">
                  <a:lnSpc>
                    <a:spcPct val="50000"/>
                  </a:lnSpc>
                  <a:spcBef>
                    <a:spcPct val="50000"/>
                  </a:spcBef>
                  <a:buFont typeface="Arial" panose="020B0604020202020204" pitchFamily="34" charset="0"/>
                  <a:buAutoNum type="arabicPlain"/>
                </a:pPr>
                <a:r>
                  <a:rPr lang="en-US" altLang="zh-CN" sz="2400" b="1" dirty="0">
                    <a:ea typeface="宋体" panose="02010600030101010101" pitchFamily="2" charset="-122"/>
                  </a:rPr>
                  <a:t>     0       </a:t>
                </a:r>
                <a:r>
                  <a:rPr lang="en-US" altLang="zh-CN" sz="2400" b="1" dirty="0">
                    <a:solidFill>
                      <a:srgbClr val="0000FF"/>
                    </a:solidFill>
                    <a:ea typeface="宋体" panose="02010600030101010101" pitchFamily="2" charset="-122"/>
                  </a:rPr>
                  <a:t>1   1   0    </a:t>
                </a:r>
                <a:r>
                  <a:rPr lang="en-US" altLang="zh-CN" sz="2400" b="1" dirty="0">
                    <a:ea typeface="宋体" panose="02010600030101010101" pitchFamily="2" charset="-122"/>
                  </a:rPr>
                  <a:t>1   1   1   1   1   1   </a:t>
                </a:r>
                <a:r>
                  <a:rPr lang="en-US" altLang="zh-CN" sz="2400" b="1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0</a:t>
                </a:r>
                <a:r>
                  <a:rPr lang="en-US" altLang="zh-CN" sz="2400" b="1" dirty="0">
                    <a:ea typeface="宋体" panose="02010600030101010101" pitchFamily="2" charset="-122"/>
                  </a:rPr>
                  <a:t>   1</a:t>
                </a:r>
              </a:p>
              <a:p>
                <a:pPr eaLnBrk="1" hangingPunct="1">
                  <a:lnSpc>
                    <a:spcPct val="50000"/>
                  </a:lnSpc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2400" b="1" dirty="0">
                    <a:ea typeface="宋体" panose="02010600030101010101" pitchFamily="2" charset="-122"/>
                  </a:rPr>
                  <a:t>1         0       </a:t>
                </a:r>
                <a:r>
                  <a:rPr lang="en-US" altLang="zh-CN" sz="2400" b="1" dirty="0">
                    <a:solidFill>
                      <a:srgbClr val="0000FF"/>
                    </a:solidFill>
                    <a:ea typeface="宋体" panose="02010600030101010101" pitchFamily="2" charset="-122"/>
                  </a:rPr>
                  <a:t>1   1   1    </a:t>
                </a:r>
                <a:r>
                  <a:rPr lang="en-US" altLang="zh-CN" sz="2400" b="1" dirty="0">
                    <a:ea typeface="宋体" panose="02010600030101010101" pitchFamily="2" charset="-122"/>
                  </a:rPr>
                  <a:t>1   1   1   1   1   1   1   </a:t>
                </a:r>
                <a:r>
                  <a:rPr lang="en-US" altLang="zh-CN" sz="2400" b="1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86" name="直接连接符 354319">
                <a:extLst>
                  <a:ext uri="{FF2B5EF4-FFF2-40B4-BE49-F238E27FC236}">
                    <a16:creationId xmlns:a16="http://schemas.microsoft.com/office/drawing/2014/main" xmlns="" id="{E07E95D0-4E7E-41ED-8582-0E9ABCAAA4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" y="323"/>
                <a:ext cx="3761" cy="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直接连接符 354320">
                <a:extLst>
                  <a:ext uri="{FF2B5EF4-FFF2-40B4-BE49-F238E27FC236}">
                    <a16:creationId xmlns:a16="http://schemas.microsoft.com/office/drawing/2014/main" xmlns="" id="{902BD9F0-D53F-41ED-954B-5CC1A93230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4" y="777"/>
                <a:ext cx="3758" cy="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cxnSp>
        <p:nvCxnSpPr>
          <p:cNvPr id="24" name="直接连接符 23"/>
          <p:cNvCxnSpPr/>
          <p:nvPr/>
        </p:nvCxnSpPr>
        <p:spPr>
          <a:xfrm>
            <a:off x="1435167" y="62091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淘宝网chenying0907出品 6"/>
          <p:cNvSpPr txBox="1"/>
          <p:nvPr/>
        </p:nvSpPr>
        <p:spPr>
          <a:xfrm>
            <a:off x="1528823" y="0"/>
            <a:ext cx="4010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4.4.3   </a:t>
            </a:r>
            <a:r>
              <a:rPr lang="zh-CN" altLang="en-US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译码器</a:t>
            </a:r>
            <a:endParaRPr lang="zh-CN" altLang="en-US" sz="3600" b="1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E6DECEAA-9468-4D0B-B3A4-A97064F4DF91}"/>
              </a:ext>
            </a:extLst>
          </p:cNvPr>
          <p:cNvSpPr txBox="1"/>
          <p:nvPr/>
        </p:nvSpPr>
        <p:spPr>
          <a:xfrm>
            <a:off x="12708" y="615323"/>
            <a:ext cx="3800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 dirty="0" smtClean="0"/>
              <a:t>1. </a:t>
            </a:r>
            <a:r>
              <a:rPr lang="zh-CN" altLang="en-US" dirty="0" smtClean="0"/>
              <a:t>二进制</a:t>
            </a:r>
            <a:r>
              <a:rPr lang="zh-CN" altLang="en-US" dirty="0"/>
              <a:t>译码器</a:t>
            </a:r>
          </a:p>
        </p:txBody>
      </p:sp>
    </p:spTree>
    <p:extLst>
      <p:ext uri="{BB962C8B-B14F-4D97-AF65-F5344CB8AC3E}">
        <p14:creationId xmlns:p14="http://schemas.microsoft.com/office/powerpoint/2010/main" xmlns="" val="323224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4.4.1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加法器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6">
            <a:extLst>
              <a:ext uri="{FF2B5EF4-FFF2-40B4-BE49-F238E27FC236}">
                <a16:creationId xmlns="" xmlns:a16="http://schemas.microsoft.com/office/drawing/2014/main" id="{D6382FE0-4478-4376-B2B1-3958EE942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992" y="916055"/>
            <a:ext cx="8018975" cy="166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加法器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是实现二进制数加法运算的逻辑电路；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计算机中加、减、乘、除等运算都是转换为若干步加法运算实现的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="" xmlns:a16="http://schemas.microsoft.com/office/drawing/2014/main" id="{0BA8483B-299D-4A02-8E07-8B0ED6860D41}"/>
              </a:ext>
            </a:extLst>
          </p:cNvPr>
          <p:cNvSpPr txBox="1">
            <a:spLocks noChangeArrowheads="1"/>
          </p:cNvSpPr>
          <p:nvPr/>
        </p:nvSpPr>
        <p:spPr>
          <a:xfrm>
            <a:off x="253717" y="3212023"/>
            <a:ext cx="8274225" cy="208253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半加器：</a:t>
            </a:r>
            <a:r>
              <a:rPr lang="zh-CN" altLang="en-US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只考虑加数和被加数，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不考虑低位进位</a:t>
            </a:r>
            <a:r>
              <a:rPr lang="zh-CN" altLang="en-US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的逻辑部件</a:t>
            </a:r>
            <a:endParaRPr lang="en-US" altLang="zh-CN" b="1" dirty="0">
              <a:solidFill>
                <a:srgbClr val="170A8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全加器：</a:t>
            </a:r>
            <a:r>
              <a:rPr lang="zh-CN" altLang="en-US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同时考虑加数、被加数、低位进位的逻辑部件</a:t>
            </a:r>
            <a:endParaRPr lang="en-US" altLang="zh-CN" b="1" dirty="0">
              <a:solidFill>
                <a:srgbClr val="170A8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串行加法器：</a:t>
            </a:r>
            <a:r>
              <a:rPr lang="zh-CN" altLang="en-US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低位加法完成，进位信号产生后，相邻高位加法运算才能进行</a:t>
            </a:r>
            <a:endParaRPr lang="en-US" altLang="zh-CN" b="1" dirty="0">
              <a:solidFill>
                <a:srgbClr val="170A8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并行加法器：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提前产生进位信号</a:t>
            </a:r>
            <a:r>
              <a:rPr lang="zh-CN" altLang="en-US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，高位加法不必等到低位加法完成后再进行</a:t>
            </a:r>
          </a:p>
        </p:txBody>
      </p:sp>
    </p:spTree>
    <p:extLst>
      <p:ext uri="{BB962C8B-B14F-4D97-AF65-F5344CB8AC3E}">
        <p14:creationId xmlns:p14="http://schemas.microsoft.com/office/powerpoint/2010/main" xmlns="" val="371221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/>
        </p:nvCxnSpPr>
        <p:spPr>
          <a:xfrm>
            <a:off x="1435167" y="62091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淘宝网chenying0907出品 6"/>
          <p:cNvSpPr txBox="1"/>
          <p:nvPr/>
        </p:nvSpPr>
        <p:spPr>
          <a:xfrm>
            <a:off x="1528823" y="0"/>
            <a:ext cx="4010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4.4.3   </a:t>
            </a:r>
            <a:r>
              <a:rPr lang="zh-CN" altLang="en-US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译码器</a:t>
            </a:r>
            <a:endParaRPr lang="zh-CN" altLang="en-US" sz="3600" b="1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E6DECEAA-9468-4D0B-B3A4-A97064F4DF91}"/>
              </a:ext>
            </a:extLst>
          </p:cNvPr>
          <p:cNvSpPr txBox="1"/>
          <p:nvPr/>
        </p:nvSpPr>
        <p:spPr>
          <a:xfrm>
            <a:off x="29563" y="615323"/>
            <a:ext cx="3800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 dirty="0" smtClean="0"/>
              <a:t>1. </a:t>
            </a:r>
            <a:r>
              <a:rPr lang="zh-CN" altLang="en-US" dirty="0" smtClean="0"/>
              <a:t>二进制</a:t>
            </a:r>
            <a:r>
              <a:rPr lang="zh-CN" altLang="en-US" dirty="0"/>
              <a:t>译码器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xmlns="" id="{1C5F2D69-273E-4B2A-85BA-2B1E5E387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9654" y="834649"/>
            <a:ext cx="5617756" cy="5909310"/>
          </a:xfrm>
          <a:prstGeom prst="rect">
            <a:avLst/>
          </a:prstGeom>
          <a:noFill/>
          <a:ln w="1587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FF"/>
                </a:solidFill>
                <a:ea typeface="DotumChe" panose="020B0609000101010101" pitchFamily="49" charset="-127"/>
              </a:rPr>
              <a:t>module</a:t>
            </a:r>
            <a:r>
              <a:rPr lang="en-US" altLang="zh-CN" sz="1800" b="1" dirty="0">
                <a:ea typeface="DotumChe" panose="020B0609000101010101" pitchFamily="49" charset="-127"/>
              </a:rPr>
              <a:t> </a:t>
            </a:r>
            <a:r>
              <a:rPr lang="en-US" altLang="zh-CN" sz="1800" b="1" dirty="0" smtClean="0">
                <a:ea typeface="DotumChe" panose="020B0609000101010101" pitchFamily="49" charset="-127"/>
              </a:rPr>
              <a:t>decoder(</a:t>
            </a:r>
            <a:r>
              <a:rPr lang="en-US" altLang="zh-CN" sz="1800" b="1" dirty="0" err="1" smtClean="0">
                <a:ea typeface="DotumChe" panose="020B0609000101010101" pitchFamily="49" charset="-127"/>
              </a:rPr>
              <a:t>iSTA</a:t>
            </a:r>
            <a:r>
              <a:rPr lang="en-US" altLang="zh-CN" sz="1800" b="1" dirty="0" smtClean="0">
                <a:ea typeface="DotumChe" panose="020B0609000101010101" pitchFamily="49" charset="-127"/>
              </a:rPr>
              <a:t>, </a:t>
            </a:r>
            <a:r>
              <a:rPr lang="en-US" altLang="zh-CN" sz="1800" b="1" dirty="0" err="1" smtClean="0">
                <a:ea typeface="DotumChe" panose="020B0609000101010101" pitchFamily="49" charset="-127"/>
              </a:rPr>
              <a:t>iSTB_N</a:t>
            </a:r>
            <a:r>
              <a:rPr lang="en-US" altLang="zh-CN" sz="1800" b="1" dirty="0" smtClean="0">
                <a:ea typeface="DotumChe" panose="020B0609000101010101" pitchFamily="49" charset="-127"/>
              </a:rPr>
              <a:t>, </a:t>
            </a:r>
            <a:r>
              <a:rPr lang="en-US" altLang="zh-CN" sz="1800" b="1" dirty="0" err="1" smtClean="0">
                <a:ea typeface="DotumChe" panose="020B0609000101010101" pitchFamily="49" charset="-127"/>
              </a:rPr>
              <a:t>iSTC_N</a:t>
            </a:r>
            <a:r>
              <a:rPr lang="en-US" altLang="zh-CN" sz="1800" b="1" dirty="0" smtClean="0">
                <a:ea typeface="DotumChe" panose="020B0609000101010101" pitchFamily="49" charset="-127"/>
              </a:rPr>
              <a:t>, </a:t>
            </a:r>
            <a:r>
              <a:rPr lang="en-US" altLang="zh-CN" sz="1800" b="1" dirty="0" err="1" smtClean="0">
                <a:ea typeface="DotumChe" panose="020B0609000101010101" pitchFamily="49" charset="-127"/>
              </a:rPr>
              <a:t>iA,oY_N</a:t>
            </a:r>
            <a:r>
              <a:rPr lang="en-US" altLang="zh-CN" sz="1800" b="1" dirty="0">
                <a:ea typeface="DotumChe" panose="020B0609000101010101" pitchFamily="49" charset="-127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 smtClean="0">
                <a:ea typeface="DotumChe" panose="020B0609000101010101" pitchFamily="49" charset="-127"/>
              </a:rPr>
              <a:t>     input </a:t>
            </a:r>
            <a:r>
              <a:rPr lang="en-US" altLang="zh-CN" sz="1800" b="1" dirty="0" err="1" smtClean="0">
                <a:ea typeface="DotumChe" panose="020B0609000101010101" pitchFamily="49" charset="-127"/>
              </a:rPr>
              <a:t>iSTA</a:t>
            </a:r>
            <a:r>
              <a:rPr lang="en-US" altLang="zh-CN" sz="1800" b="1" dirty="0" smtClean="0">
                <a:ea typeface="DotumChe" panose="020B0609000101010101" pitchFamily="49" charset="-127"/>
              </a:rPr>
              <a:t>, </a:t>
            </a:r>
            <a:r>
              <a:rPr lang="en-US" altLang="zh-CN" sz="1800" b="1" dirty="0" err="1" smtClean="0">
                <a:ea typeface="DotumChe" panose="020B0609000101010101" pitchFamily="49" charset="-127"/>
              </a:rPr>
              <a:t>iSTB_N</a:t>
            </a:r>
            <a:r>
              <a:rPr lang="en-US" altLang="zh-CN" sz="1800" b="1" dirty="0" smtClean="0">
                <a:ea typeface="DotumChe" panose="020B0609000101010101" pitchFamily="49" charset="-127"/>
              </a:rPr>
              <a:t>, </a:t>
            </a:r>
            <a:r>
              <a:rPr lang="en-US" altLang="zh-CN" sz="1800" b="1" dirty="0" err="1" smtClean="0">
                <a:ea typeface="DotumChe" panose="020B0609000101010101" pitchFamily="49" charset="-127"/>
              </a:rPr>
              <a:t>iSTC_N</a:t>
            </a:r>
            <a:r>
              <a:rPr lang="en-US" altLang="zh-CN" sz="1800" b="1" dirty="0">
                <a:ea typeface="DotumChe" panose="020B0609000101010101" pitchFamily="49" charset="-127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 smtClean="0">
                <a:ea typeface="DotumChe" panose="020B0609000101010101" pitchFamily="49" charset="-127"/>
              </a:rPr>
              <a:t>     input </a:t>
            </a:r>
            <a:r>
              <a:rPr lang="en-US" altLang="zh-CN" sz="1800" b="1" dirty="0">
                <a:ea typeface="DotumChe" panose="020B0609000101010101" pitchFamily="49" charset="-127"/>
              </a:rPr>
              <a:t>[2:0] </a:t>
            </a:r>
            <a:r>
              <a:rPr lang="en-US" altLang="zh-CN" sz="1800" b="1" dirty="0" err="1">
                <a:ea typeface="DotumChe" panose="020B0609000101010101" pitchFamily="49" charset="-127"/>
              </a:rPr>
              <a:t>iA</a:t>
            </a:r>
            <a:r>
              <a:rPr lang="en-US" altLang="zh-CN" sz="1800" b="1" dirty="0">
                <a:ea typeface="DotumChe" panose="020B0609000101010101" pitchFamily="49" charset="-127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 smtClean="0">
                <a:ea typeface="DotumChe" panose="020B0609000101010101" pitchFamily="49" charset="-127"/>
              </a:rPr>
              <a:t>     output  </a:t>
            </a:r>
            <a:r>
              <a:rPr lang="en-US" altLang="zh-CN" sz="1800" b="1" dirty="0">
                <a:ea typeface="DotumChe" panose="020B0609000101010101" pitchFamily="49" charset="-127"/>
              </a:rPr>
              <a:t>[7:0] </a:t>
            </a:r>
            <a:r>
              <a:rPr lang="en-US" altLang="zh-CN" sz="1800" b="1" dirty="0" err="1">
                <a:ea typeface="DotumChe" panose="020B0609000101010101" pitchFamily="49" charset="-127"/>
              </a:rPr>
              <a:t>oY_N</a:t>
            </a:r>
            <a:r>
              <a:rPr lang="en-US" altLang="zh-CN" sz="1800" b="1" dirty="0">
                <a:ea typeface="DotumChe" panose="020B0609000101010101" pitchFamily="49" charset="-127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 smtClean="0">
                <a:ea typeface="DotumChe" panose="020B0609000101010101" pitchFamily="49" charset="-127"/>
              </a:rPr>
              <a:t>     </a:t>
            </a:r>
            <a:r>
              <a:rPr lang="en-US" altLang="zh-CN" sz="1800" b="1" dirty="0" err="1" smtClean="0">
                <a:ea typeface="DotumChe" panose="020B0609000101010101" pitchFamily="49" charset="-127"/>
              </a:rPr>
              <a:t>reg</a:t>
            </a:r>
            <a:r>
              <a:rPr lang="en-US" altLang="zh-CN" sz="1800" b="1" dirty="0" smtClean="0">
                <a:ea typeface="DotumChe" panose="020B0609000101010101" pitchFamily="49" charset="-127"/>
              </a:rPr>
              <a:t> </a:t>
            </a:r>
            <a:r>
              <a:rPr lang="en-US" altLang="zh-CN" sz="1800" b="1" dirty="0">
                <a:ea typeface="DotumChe" panose="020B0609000101010101" pitchFamily="49" charset="-127"/>
              </a:rPr>
              <a:t>[7:0</a:t>
            </a:r>
            <a:r>
              <a:rPr lang="en-US" altLang="zh-CN" sz="1800" b="1" dirty="0" smtClean="0">
                <a:ea typeface="DotumChe" panose="020B0609000101010101" pitchFamily="49" charset="-127"/>
              </a:rPr>
              <a:t>] </a:t>
            </a:r>
            <a:r>
              <a:rPr lang="en-US" altLang="zh-CN" sz="1800" b="1" dirty="0" err="1" smtClean="0">
                <a:ea typeface="DotumChe" panose="020B0609000101010101" pitchFamily="49" charset="-127"/>
              </a:rPr>
              <a:t>m_y</a:t>
            </a:r>
            <a:r>
              <a:rPr lang="en-US" altLang="zh-CN" sz="1800" b="1" dirty="0">
                <a:ea typeface="DotumChe" panose="020B0609000101010101" pitchFamily="49" charset="-127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 smtClean="0">
                <a:ea typeface="DotumChe" panose="020B0609000101010101" pitchFamily="49" charset="-127"/>
              </a:rPr>
              <a:t>     assign </a:t>
            </a:r>
            <a:r>
              <a:rPr lang="en-US" altLang="zh-CN" sz="1800" b="1" dirty="0" err="1">
                <a:ea typeface="DotumChe" panose="020B0609000101010101" pitchFamily="49" charset="-127"/>
              </a:rPr>
              <a:t>oY_N</a:t>
            </a:r>
            <a:r>
              <a:rPr lang="en-US" altLang="zh-CN" sz="1800" b="1" dirty="0">
                <a:ea typeface="DotumChe" panose="020B0609000101010101" pitchFamily="49" charset="-127"/>
              </a:rPr>
              <a:t>=</a:t>
            </a:r>
            <a:r>
              <a:rPr lang="en-US" altLang="zh-CN" sz="1800" b="1" dirty="0" err="1">
                <a:ea typeface="DotumChe" panose="020B0609000101010101" pitchFamily="49" charset="-127"/>
              </a:rPr>
              <a:t>m_y</a:t>
            </a:r>
            <a:r>
              <a:rPr lang="en-US" altLang="zh-CN" sz="1800" b="1" dirty="0">
                <a:ea typeface="DotumChe" panose="020B0609000101010101" pitchFamily="49" charset="-127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 smtClean="0">
                <a:ea typeface="DotumChe" panose="020B0609000101010101" pitchFamily="49" charset="-127"/>
              </a:rPr>
              <a:t>     always</a:t>
            </a:r>
            <a:r>
              <a:rPr lang="en-US" altLang="zh-CN" sz="1800" b="1" dirty="0">
                <a:ea typeface="DotumChe" panose="020B0609000101010101" pitchFamily="49" charset="-127"/>
              </a:rPr>
              <a:t>@(</a:t>
            </a:r>
            <a:r>
              <a:rPr lang="en-US" altLang="zh-CN" sz="1800" b="1" dirty="0" err="1">
                <a:ea typeface="DotumChe" panose="020B0609000101010101" pitchFamily="49" charset="-127"/>
              </a:rPr>
              <a:t>iSTA</a:t>
            </a:r>
            <a:r>
              <a:rPr lang="en-US" altLang="zh-CN" sz="1800" b="1" dirty="0" smtClean="0">
                <a:ea typeface="DotumChe" panose="020B0609000101010101" pitchFamily="49" charset="-127"/>
              </a:rPr>
              <a:t>, </a:t>
            </a:r>
            <a:r>
              <a:rPr lang="en-US" altLang="zh-CN" sz="1800" b="1" dirty="0" err="1" smtClean="0">
                <a:ea typeface="DotumChe" panose="020B0609000101010101" pitchFamily="49" charset="-127"/>
              </a:rPr>
              <a:t>iSTB_N</a:t>
            </a:r>
            <a:r>
              <a:rPr lang="en-US" altLang="zh-CN" sz="1800" b="1" dirty="0" smtClean="0">
                <a:ea typeface="DotumChe" panose="020B0609000101010101" pitchFamily="49" charset="-127"/>
              </a:rPr>
              <a:t>, </a:t>
            </a:r>
            <a:r>
              <a:rPr lang="en-US" altLang="zh-CN" sz="1800" b="1" dirty="0" err="1" smtClean="0">
                <a:ea typeface="DotumChe" panose="020B0609000101010101" pitchFamily="49" charset="-127"/>
              </a:rPr>
              <a:t>iSTC_N</a:t>
            </a:r>
            <a:r>
              <a:rPr lang="en-US" altLang="zh-CN" sz="1800" b="1" dirty="0" smtClean="0">
                <a:ea typeface="DotumChe" panose="020B0609000101010101" pitchFamily="49" charset="-127"/>
              </a:rPr>
              <a:t>, </a:t>
            </a:r>
            <a:r>
              <a:rPr lang="en-US" altLang="zh-CN" sz="1800" b="1" dirty="0" err="1" smtClean="0">
                <a:ea typeface="DotumChe" panose="020B0609000101010101" pitchFamily="49" charset="-127"/>
              </a:rPr>
              <a:t>iA</a:t>
            </a:r>
            <a:r>
              <a:rPr lang="en-US" altLang="zh-CN" sz="1800" b="1" dirty="0">
                <a:ea typeface="DotumChe" panose="020B0609000101010101" pitchFamily="49" charset="-127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 smtClean="0">
                <a:ea typeface="DotumChe" panose="020B0609000101010101" pitchFamily="49" charset="-127"/>
              </a:rPr>
              <a:t>         </a:t>
            </a:r>
            <a:r>
              <a:rPr lang="en-US" altLang="zh-CN" sz="1800" b="1" dirty="0" smtClean="0">
                <a:solidFill>
                  <a:srgbClr val="FF0000"/>
                </a:solidFill>
                <a:ea typeface="DotumChe" panose="020B0609000101010101" pitchFamily="49" charset="-127"/>
              </a:rPr>
              <a:t>if</a:t>
            </a:r>
            <a:r>
              <a:rPr lang="en-US" altLang="zh-CN" sz="1800" b="1" dirty="0" smtClean="0">
                <a:ea typeface="DotumChe" panose="020B0609000101010101" pitchFamily="49" charset="-127"/>
              </a:rPr>
              <a:t>(</a:t>
            </a:r>
            <a:r>
              <a:rPr lang="en-US" altLang="zh-CN" sz="1800" b="1" dirty="0" err="1" smtClean="0">
                <a:ea typeface="DotumChe" panose="020B0609000101010101" pitchFamily="49" charset="-127"/>
              </a:rPr>
              <a:t>iSTA</a:t>
            </a:r>
            <a:r>
              <a:rPr lang="en-US" altLang="zh-CN" sz="1800" b="1" dirty="0" smtClean="0">
                <a:ea typeface="DotumChe" panose="020B0609000101010101" pitchFamily="49" charset="-127"/>
              </a:rPr>
              <a:t> &amp;&amp; !(</a:t>
            </a:r>
            <a:r>
              <a:rPr lang="en-US" altLang="zh-CN" sz="1800" b="1" dirty="0" err="1">
                <a:ea typeface="DotumChe" panose="020B0609000101010101" pitchFamily="49" charset="-127"/>
              </a:rPr>
              <a:t>iSTB_N</a:t>
            </a:r>
            <a:r>
              <a:rPr lang="en-US" altLang="zh-CN" sz="1800" b="1" dirty="0">
                <a:ea typeface="DotumChe" panose="020B0609000101010101" pitchFamily="49" charset="-127"/>
              </a:rPr>
              <a:t>||</a:t>
            </a:r>
            <a:r>
              <a:rPr lang="en-US" altLang="zh-CN" sz="1800" b="1" dirty="0" err="1">
                <a:ea typeface="DotumChe" panose="020B0609000101010101" pitchFamily="49" charset="-127"/>
              </a:rPr>
              <a:t>iSTC_N</a:t>
            </a:r>
            <a:r>
              <a:rPr lang="en-US" altLang="zh-CN" sz="1800" b="1" dirty="0">
                <a:ea typeface="DotumChe" panose="020B0609000101010101" pitchFamily="49" charset="-127"/>
              </a:rPr>
              <a:t>))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ea typeface="DotumChe" panose="020B0609000101010101" pitchFamily="49" charset="-127"/>
              </a:rPr>
              <a:t>    </a:t>
            </a:r>
            <a:r>
              <a:rPr lang="en-US" altLang="zh-CN" sz="1800" b="1" dirty="0" smtClean="0">
                <a:ea typeface="DotumChe" panose="020B0609000101010101" pitchFamily="49" charset="-127"/>
              </a:rPr>
              <a:t>        </a:t>
            </a:r>
            <a:r>
              <a:rPr lang="en-US" altLang="zh-CN" sz="1800" b="1" dirty="0">
                <a:solidFill>
                  <a:srgbClr val="FF33CC"/>
                </a:solidFill>
                <a:ea typeface="DotumChe" panose="020B0609000101010101" pitchFamily="49" charset="-127"/>
              </a:rPr>
              <a:t>case</a:t>
            </a:r>
            <a:r>
              <a:rPr lang="en-US" altLang="zh-CN" sz="1800" b="1" dirty="0">
                <a:ea typeface="DotumChe" panose="020B0609000101010101" pitchFamily="49" charset="-127"/>
              </a:rPr>
              <a:t>(</a:t>
            </a:r>
            <a:r>
              <a:rPr lang="en-US" altLang="zh-CN" sz="1800" b="1" dirty="0" err="1">
                <a:ea typeface="DotumChe" panose="020B0609000101010101" pitchFamily="49" charset="-127"/>
              </a:rPr>
              <a:t>iA</a:t>
            </a:r>
            <a:r>
              <a:rPr lang="en-US" altLang="zh-CN" sz="1800" b="1" dirty="0">
                <a:ea typeface="DotumChe" panose="020B0609000101010101" pitchFamily="49" charset="-127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800" b="1" dirty="0">
                <a:ea typeface="DotumChe" panose="020B0609000101010101" pitchFamily="49" charset="-127"/>
              </a:rPr>
              <a:t>         </a:t>
            </a:r>
            <a:r>
              <a:rPr lang="en-US" altLang="zh-CN" sz="1800" b="1" dirty="0" smtClean="0">
                <a:ea typeface="DotumChe" panose="020B0609000101010101" pitchFamily="49" charset="-127"/>
              </a:rPr>
              <a:t>       3'b000:  </a:t>
            </a:r>
            <a:r>
              <a:rPr lang="en-US" altLang="zh-CN" sz="1800" b="1" dirty="0" err="1" smtClean="0">
                <a:ea typeface="DotumChe" panose="020B0609000101010101" pitchFamily="49" charset="-127"/>
              </a:rPr>
              <a:t>m_y</a:t>
            </a:r>
            <a:r>
              <a:rPr lang="en-US" altLang="zh-CN" sz="1800" b="1" dirty="0" smtClean="0">
                <a:ea typeface="DotumChe" panose="020B0609000101010101" pitchFamily="49" charset="-127"/>
              </a:rPr>
              <a:t> </a:t>
            </a:r>
            <a:r>
              <a:rPr lang="en-US" altLang="zh-CN" sz="1800" b="1" dirty="0">
                <a:ea typeface="DotumChe" panose="020B0609000101010101" pitchFamily="49" charset="-127"/>
              </a:rPr>
              <a:t>= </a:t>
            </a:r>
            <a:r>
              <a:rPr lang="en-US" altLang="zh-CN" sz="1800" b="1" dirty="0" smtClean="0">
                <a:ea typeface="DotumChe" panose="020B0609000101010101" pitchFamily="49" charset="-127"/>
              </a:rPr>
              <a:t>8'b01111111;</a:t>
            </a:r>
            <a:endParaRPr lang="en-US" altLang="zh-CN" sz="1800" b="1" dirty="0">
              <a:ea typeface="DotumChe" panose="020B0609000101010101" pitchFamily="49" charset="-127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800" b="1" dirty="0">
                <a:ea typeface="DotumChe" panose="020B0609000101010101" pitchFamily="49" charset="-127"/>
              </a:rPr>
              <a:t>        </a:t>
            </a:r>
            <a:r>
              <a:rPr lang="en-US" altLang="zh-CN" sz="1800" b="1" dirty="0" smtClean="0">
                <a:ea typeface="DotumChe" panose="020B0609000101010101" pitchFamily="49" charset="-127"/>
              </a:rPr>
              <a:t>        </a:t>
            </a:r>
            <a:r>
              <a:rPr lang="en-US" altLang="zh-CN" sz="1800" b="1" dirty="0">
                <a:ea typeface="DotumChe" panose="020B0609000101010101" pitchFamily="49" charset="-127"/>
              </a:rPr>
              <a:t>3'b001</a:t>
            </a:r>
            <a:r>
              <a:rPr lang="en-US" altLang="zh-CN" sz="1800" b="1" dirty="0" smtClean="0">
                <a:ea typeface="DotumChe" panose="020B0609000101010101" pitchFamily="49" charset="-127"/>
              </a:rPr>
              <a:t>:  </a:t>
            </a:r>
            <a:r>
              <a:rPr lang="en-US" altLang="zh-CN" sz="1800" b="1" dirty="0" err="1" smtClean="0">
                <a:ea typeface="DotumChe" panose="020B0609000101010101" pitchFamily="49" charset="-127"/>
              </a:rPr>
              <a:t>m_y</a:t>
            </a:r>
            <a:r>
              <a:rPr lang="en-US" altLang="zh-CN" sz="1800" b="1" dirty="0" smtClean="0">
                <a:ea typeface="DotumChe" panose="020B0609000101010101" pitchFamily="49" charset="-127"/>
              </a:rPr>
              <a:t> </a:t>
            </a:r>
            <a:r>
              <a:rPr lang="en-US" altLang="zh-CN" sz="1800" b="1" dirty="0">
                <a:ea typeface="DotumChe" panose="020B0609000101010101" pitchFamily="49" charset="-127"/>
              </a:rPr>
              <a:t>= </a:t>
            </a:r>
            <a:r>
              <a:rPr lang="en-US" altLang="zh-CN" sz="1800" b="1" dirty="0" smtClean="0">
                <a:ea typeface="DotumChe" panose="020B0609000101010101" pitchFamily="49" charset="-127"/>
              </a:rPr>
              <a:t>8'b10111111;</a:t>
            </a:r>
            <a:endParaRPr lang="en-US" altLang="zh-CN" sz="1800" b="1" dirty="0">
              <a:ea typeface="DotumChe" panose="020B0609000101010101" pitchFamily="49" charset="-127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800" b="1" dirty="0">
                <a:ea typeface="DotumChe" panose="020B0609000101010101" pitchFamily="49" charset="-127"/>
              </a:rPr>
              <a:t>         </a:t>
            </a:r>
            <a:r>
              <a:rPr lang="en-US" altLang="zh-CN" sz="1800" b="1" dirty="0" smtClean="0">
                <a:ea typeface="DotumChe" panose="020B0609000101010101" pitchFamily="49" charset="-127"/>
              </a:rPr>
              <a:t>       3'b010:  </a:t>
            </a:r>
            <a:r>
              <a:rPr lang="en-US" altLang="zh-CN" sz="1800" b="1" dirty="0" err="1" smtClean="0">
                <a:ea typeface="DotumChe" panose="020B0609000101010101" pitchFamily="49" charset="-127"/>
              </a:rPr>
              <a:t>m_y</a:t>
            </a:r>
            <a:r>
              <a:rPr lang="en-US" altLang="zh-CN" sz="1800" b="1" dirty="0" smtClean="0">
                <a:ea typeface="DotumChe" panose="020B0609000101010101" pitchFamily="49" charset="-127"/>
              </a:rPr>
              <a:t> </a:t>
            </a:r>
            <a:r>
              <a:rPr lang="en-US" altLang="zh-CN" sz="1800" b="1" dirty="0">
                <a:ea typeface="DotumChe" panose="020B0609000101010101" pitchFamily="49" charset="-127"/>
              </a:rPr>
              <a:t>= 8'b11011111;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800" b="1" dirty="0">
                <a:ea typeface="DotumChe" panose="020B0609000101010101" pitchFamily="49" charset="-127"/>
              </a:rPr>
              <a:t>         </a:t>
            </a:r>
            <a:r>
              <a:rPr lang="en-US" altLang="zh-CN" sz="1800" b="1" dirty="0" smtClean="0">
                <a:ea typeface="DotumChe" panose="020B0609000101010101" pitchFamily="49" charset="-127"/>
              </a:rPr>
              <a:t>       3'b011:  </a:t>
            </a:r>
            <a:r>
              <a:rPr lang="en-US" altLang="zh-CN" sz="1800" b="1" dirty="0" err="1" smtClean="0">
                <a:ea typeface="DotumChe" panose="020B0609000101010101" pitchFamily="49" charset="-127"/>
              </a:rPr>
              <a:t>m_y</a:t>
            </a:r>
            <a:r>
              <a:rPr lang="en-US" altLang="zh-CN" sz="1800" b="1" dirty="0" smtClean="0">
                <a:ea typeface="DotumChe" panose="020B0609000101010101" pitchFamily="49" charset="-127"/>
              </a:rPr>
              <a:t> </a:t>
            </a:r>
            <a:r>
              <a:rPr lang="en-US" altLang="zh-CN" sz="1800" b="1" dirty="0">
                <a:ea typeface="DotumChe" panose="020B0609000101010101" pitchFamily="49" charset="-127"/>
              </a:rPr>
              <a:t>= 8'b11101111;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800" b="1" dirty="0">
                <a:ea typeface="DotumChe" panose="020B0609000101010101" pitchFamily="49" charset="-127"/>
              </a:rPr>
              <a:t>         </a:t>
            </a:r>
            <a:r>
              <a:rPr lang="en-US" altLang="zh-CN" sz="1800" b="1" dirty="0" smtClean="0">
                <a:ea typeface="DotumChe" panose="020B0609000101010101" pitchFamily="49" charset="-127"/>
              </a:rPr>
              <a:t>       3'b100:  </a:t>
            </a:r>
            <a:r>
              <a:rPr lang="en-US" altLang="zh-CN" sz="1800" b="1" dirty="0" err="1" smtClean="0">
                <a:ea typeface="DotumChe" panose="020B0609000101010101" pitchFamily="49" charset="-127"/>
              </a:rPr>
              <a:t>m_y</a:t>
            </a:r>
            <a:r>
              <a:rPr lang="en-US" altLang="zh-CN" sz="1800" b="1" dirty="0" smtClean="0">
                <a:ea typeface="DotumChe" panose="020B0609000101010101" pitchFamily="49" charset="-127"/>
              </a:rPr>
              <a:t> </a:t>
            </a:r>
            <a:r>
              <a:rPr lang="en-US" altLang="zh-CN" sz="1800" b="1" dirty="0">
                <a:ea typeface="DotumChe" panose="020B0609000101010101" pitchFamily="49" charset="-127"/>
              </a:rPr>
              <a:t>= </a:t>
            </a:r>
            <a:r>
              <a:rPr lang="en-US" altLang="zh-CN" sz="1800" b="1" dirty="0" smtClean="0">
                <a:ea typeface="DotumChe" panose="020B0609000101010101" pitchFamily="49" charset="-127"/>
              </a:rPr>
              <a:t>8'b11110111;</a:t>
            </a:r>
            <a:r>
              <a:rPr lang="en-US" altLang="zh-CN" sz="1800" b="1" dirty="0">
                <a:ea typeface="DotumChe" panose="020B0609000101010101" pitchFamily="49" charset="-127"/>
              </a:rPr>
              <a:t>	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800" b="1" dirty="0">
                <a:ea typeface="DotumChe" panose="020B0609000101010101" pitchFamily="49" charset="-127"/>
              </a:rPr>
              <a:t>         </a:t>
            </a:r>
            <a:r>
              <a:rPr lang="en-US" altLang="zh-CN" sz="1800" b="1" dirty="0" smtClean="0">
                <a:ea typeface="DotumChe" panose="020B0609000101010101" pitchFamily="49" charset="-127"/>
              </a:rPr>
              <a:t>       3'b101:  </a:t>
            </a:r>
            <a:r>
              <a:rPr lang="en-US" altLang="zh-CN" sz="1800" b="1" dirty="0" err="1" smtClean="0">
                <a:ea typeface="DotumChe" panose="020B0609000101010101" pitchFamily="49" charset="-127"/>
              </a:rPr>
              <a:t>m_y</a:t>
            </a:r>
            <a:r>
              <a:rPr lang="en-US" altLang="zh-CN" sz="1800" b="1" dirty="0" smtClean="0">
                <a:ea typeface="DotumChe" panose="020B0609000101010101" pitchFamily="49" charset="-127"/>
              </a:rPr>
              <a:t> </a:t>
            </a:r>
            <a:r>
              <a:rPr lang="en-US" altLang="zh-CN" sz="1800" b="1" dirty="0">
                <a:ea typeface="DotumChe" panose="020B0609000101010101" pitchFamily="49" charset="-127"/>
              </a:rPr>
              <a:t>= </a:t>
            </a:r>
            <a:r>
              <a:rPr lang="en-US" altLang="zh-CN" sz="1800" b="1" dirty="0" smtClean="0">
                <a:ea typeface="DotumChe" panose="020B0609000101010101" pitchFamily="49" charset="-127"/>
              </a:rPr>
              <a:t>8'b11111011;</a:t>
            </a:r>
            <a:endParaRPr lang="en-US" altLang="zh-CN" sz="1800" b="1" dirty="0">
              <a:ea typeface="DotumChe" panose="020B0609000101010101" pitchFamily="49" charset="-127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800" b="1" dirty="0">
                <a:ea typeface="DotumChe" panose="020B0609000101010101" pitchFamily="49" charset="-127"/>
              </a:rPr>
              <a:t>         </a:t>
            </a:r>
            <a:r>
              <a:rPr lang="en-US" altLang="zh-CN" sz="1800" b="1" dirty="0" smtClean="0">
                <a:ea typeface="DotumChe" panose="020B0609000101010101" pitchFamily="49" charset="-127"/>
              </a:rPr>
              <a:t>       3'b110:  </a:t>
            </a:r>
            <a:r>
              <a:rPr lang="en-US" altLang="zh-CN" sz="1800" b="1" dirty="0" err="1" smtClean="0">
                <a:ea typeface="DotumChe" panose="020B0609000101010101" pitchFamily="49" charset="-127"/>
              </a:rPr>
              <a:t>m_y</a:t>
            </a:r>
            <a:r>
              <a:rPr lang="en-US" altLang="zh-CN" sz="1800" b="1" dirty="0" smtClean="0">
                <a:ea typeface="DotumChe" panose="020B0609000101010101" pitchFamily="49" charset="-127"/>
              </a:rPr>
              <a:t> </a:t>
            </a:r>
            <a:r>
              <a:rPr lang="en-US" altLang="zh-CN" sz="1800" b="1" dirty="0">
                <a:ea typeface="DotumChe" panose="020B0609000101010101" pitchFamily="49" charset="-127"/>
              </a:rPr>
              <a:t>= 8'b11111101;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1800" b="1" dirty="0">
                <a:ea typeface="DotumChe" panose="020B0609000101010101" pitchFamily="49" charset="-127"/>
              </a:rPr>
              <a:t>        </a:t>
            </a:r>
            <a:r>
              <a:rPr lang="en-US" altLang="zh-CN" sz="1800" b="1" dirty="0" smtClean="0">
                <a:ea typeface="DotumChe" panose="020B0609000101010101" pitchFamily="49" charset="-127"/>
              </a:rPr>
              <a:t>        </a:t>
            </a:r>
            <a:r>
              <a:rPr lang="en-US" altLang="zh-CN" sz="1800" b="1" dirty="0">
                <a:ea typeface="DotumChe" panose="020B0609000101010101" pitchFamily="49" charset="-127"/>
              </a:rPr>
              <a:t>3'b111</a:t>
            </a:r>
            <a:r>
              <a:rPr lang="en-US" altLang="zh-CN" sz="1800" b="1" dirty="0" smtClean="0">
                <a:ea typeface="DotumChe" panose="020B0609000101010101" pitchFamily="49" charset="-127"/>
              </a:rPr>
              <a:t>:  </a:t>
            </a:r>
            <a:r>
              <a:rPr lang="en-US" altLang="zh-CN" sz="1800" b="1" dirty="0" err="1" smtClean="0">
                <a:ea typeface="DotumChe" panose="020B0609000101010101" pitchFamily="49" charset="-127"/>
              </a:rPr>
              <a:t>m_y</a:t>
            </a:r>
            <a:r>
              <a:rPr lang="en-US" altLang="zh-CN" sz="1800" b="1" dirty="0" smtClean="0">
                <a:ea typeface="DotumChe" panose="020B0609000101010101" pitchFamily="49" charset="-127"/>
              </a:rPr>
              <a:t> = 8'b11111110</a:t>
            </a:r>
            <a:r>
              <a:rPr lang="en-US" altLang="zh-CN" sz="1800" b="1" dirty="0">
                <a:ea typeface="DotumChe" panose="020B0609000101010101" pitchFamily="49" charset="-127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ea typeface="DotumChe" panose="020B0609000101010101" pitchFamily="49" charset="-127"/>
              </a:rPr>
              <a:t>      </a:t>
            </a:r>
            <a:r>
              <a:rPr lang="en-US" altLang="zh-CN" sz="1800" b="1" dirty="0" smtClean="0">
                <a:ea typeface="DotumChe" panose="020B0609000101010101" pitchFamily="49" charset="-127"/>
              </a:rPr>
              <a:t>      </a:t>
            </a:r>
            <a:r>
              <a:rPr lang="en-US" altLang="zh-CN" sz="1800" b="1" dirty="0" err="1" smtClean="0">
                <a:solidFill>
                  <a:srgbClr val="FF33CC"/>
                </a:solidFill>
                <a:ea typeface="DotumChe" panose="020B0609000101010101" pitchFamily="49" charset="-127"/>
              </a:rPr>
              <a:t>endcase</a:t>
            </a:r>
            <a:endParaRPr lang="en-US" altLang="zh-CN" sz="1800" b="1" dirty="0">
              <a:solidFill>
                <a:srgbClr val="FF33CC"/>
              </a:solidFill>
              <a:ea typeface="DotumChe" panose="020B0609000101010101" pitchFamily="49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 smtClean="0">
                <a:ea typeface="DotumChe" panose="020B0609000101010101" pitchFamily="49" charset="-127"/>
              </a:rPr>
              <a:t>        </a:t>
            </a:r>
            <a:r>
              <a:rPr lang="en-US" altLang="zh-CN" sz="1800" b="1" dirty="0">
                <a:solidFill>
                  <a:srgbClr val="FF0000"/>
                </a:solidFill>
                <a:ea typeface="DotumChe" panose="020B0609000101010101" pitchFamily="49" charset="-127"/>
              </a:rPr>
              <a:t>else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ea typeface="DotumChe" panose="020B0609000101010101" pitchFamily="49" charset="-127"/>
              </a:rPr>
              <a:t>   </a:t>
            </a:r>
            <a:r>
              <a:rPr lang="en-US" altLang="zh-CN" sz="1800" b="1" dirty="0" smtClean="0">
                <a:ea typeface="DotumChe" panose="020B0609000101010101" pitchFamily="49" charset="-127"/>
              </a:rPr>
              <a:t>         </a:t>
            </a:r>
            <a:r>
              <a:rPr lang="en-US" altLang="zh-CN" sz="1800" b="1" dirty="0" err="1" smtClean="0">
                <a:ea typeface="DotumChe" panose="020B0609000101010101" pitchFamily="49" charset="-127"/>
              </a:rPr>
              <a:t>m_y</a:t>
            </a:r>
            <a:r>
              <a:rPr lang="en-US" altLang="zh-CN" sz="1800" b="1" dirty="0" smtClean="0">
                <a:ea typeface="DotumChe" panose="020B0609000101010101" pitchFamily="49" charset="-127"/>
              </a:rPr>
              <a:t>=8'hff</a:t>
            </a:r>
            <a:r>
              <a:rPr lang="en-US" altLang="zh-CN" sz="1800" b="1" dirty="0">
                <a:ea typeface="DotumChe" panose="020B0609000101010101" pitchFamily="49" charset="-127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 err="1">
                <a:solidFill>
                  <a:srgbClr val="0000FF"/>
                </a:solidFill>
                <a:ea typeface="DotumChe" panose="020B0609000101010101" pitchFamily="49" charset="-127"/>
              </a:rPr>
              <a:t>endmodule</a:t>
            </a:r>
            <a:endParaRPr lang="en-US" altLang="zh-CN" sz="1800" b="1" dirty="0">
              <a:solidFill>
                <a:srgbClr val="0000FF"/>
              </a:solidFill>
              <a:ea typeface="DotumChe" panose="020B0609000101010101" pitchFamily="49" charset="-127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4781" y="2928194"/>
            <a:ext cx="1908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3-8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译码器的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Verilog HDL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实现代码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190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5" descr="4-4-18">
            <a:extLst>
              <a:ext uri="{FF2B5EF4-FFF2-40B4-BE49-F238E27FC236}">
                <a16:creationId xmlns:a16="http://schemas.microsoft.com/office/drawing/2014/main" xmlns="" id="{77717E20-986D-40D9-A9BD-15F9FE14A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7789" y="1841081"/>
            <a:ext cx="5721075" cy="34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 Box 2">
            <a:extLst>
              <a:ext uri="{FF2B5EF4-FFF2-40B4-BE49-F238E27FC236}">
                <a16:creationId xmlns:a16="http://schemas.microsoft.com/office/drawing/2014/main" xmlns="" id="{7FEF61F0-7931-4819-94C0-A610FC9C2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9262" y="2352011"/>
            <a:ext cx="27574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rgbClr val="996600"/>
              </a:buClr>
              <a:buSzPct val="5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Aft>
                <a:spcPct val="0"/>
              </a:spcAft>
              <a:buClrTx/>
              <a:buSzTx/>
              <a:buNone/>
            </a:pP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="1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b="1" dirty="0">
                <a:latin typeface="宋体" panose="02010600030101010101" pitchFamily="2" charset="-122"/>
              </a:rPr>
              <a:t>：译码输入</a:t>
            </a:r>
          </a:p>
        </p:txBody>
      </p:sp>
      <p:sp>
        <p:nvSpPr>
          <p:cNvPr id="66" name="Text Box 12">
            <a:extLst>
              <a:ext uri="{FF2B5EF4-FFF2-40B4-BE49-F238E27FC236}">
                <a16:creationId xmlns:a16="http://schemas.microsoft.com/office/drawing/2014/main" xmlns="" id="{9C37D3E9-E293-42AA-AD48-58DEDED60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4668" y="1321995"/>
            <a:ext cx="14859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rgbClr val="996600"/>
              </a:buClr>
              <a:buSzPct val="5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rgbClr val="FF33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高位输出</a:t>
            </a:r>
          </a:p>
        </p:txBody>
      </p:sp>
      <p:sp>
        <p:nvSpPr>
          <p:cNvPr id="67" name="Text Box 13">
            <a:extLst>
              <a:ext uri="{FF2B5EF4-FFF2-40B4-BE49-F238E27FC236}">
                <a16:creationId xmlns:a16="http://schemas.microsoft.com/office/drawing/2014/main" xmlns="" id="{5C62F6DB-7E5D-47B2-981B-AAAF296F9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945" y="1334178"/>
            <a:ext cx="14350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rgbClr val="996600"/>
              </a:buClr>
              <a:buSzPct val="5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rgbClr val="FF33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低位输出</a:t>
            </a:r>
          </a:p>
        </p:txBody>
      </p:sp>
      <p:sp>
        <p:nvSpPr>
          <p:cNvPr id="68" name="Oval 14">
            <a:extLst>
              <a:ext uri="{FF2B5EF4-FFF2-40B4-BE49-F238E27FC236}">
                <a16:creationId xmlns:a16="http://schemas.microsoft.com/office/drawing/2014/main" xmlns="" id="{01D184F1-F5E7-4A63-8EE3-FB3DB6FFA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56" y="3367912"/>
            <a:ext cx="360363" cy="1256445"/>
          </a:xfrm>
          <a:prstGeom prst="ellipse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rgbClr val="996600"/>
              </a:buClr>
              <a:buSzPct val="5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zh-CN" altLang="en-US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69" name="Oval 15">
            <a:extLst>
              <a:ext uri="{FF2B5EF4-FFF2-40B4-BE49-F238E27FC236}">
                <a16:creationId xmlns:a16="http://schemas.microsoft.com/office/drawing/2014/main" xmlns="" id="{BA4FCC81-583E-41AC-BBA1-1335F67DB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275" y="3367912"/>
            <a:ext cx="319088" cy="1892302"/>
          </a:xfrm>
          <a:prstGeom prst="ellipse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rgbClr val="996600"/>
              </a:buClr>
              <a:buSzPct val="5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zh-CN" altLang="en-US">
              <a:latin typeface="Tahoma" panose="020B0604030504040204" pitchFamily="34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2907077B-28B0-4D21-837D-B33634FE33C1}"/>
              </a:ext>
            </a:extLst>
          </p:cNvPr>
          <p:cNvGrpSpPr/>
          <p:nvPr/>
        </p:nvGrpSpPr>
        <p:grpSpPr>
          <a:xfrm>
            <a:off x="6004699" y="3189332"/>
            <a:ext cx="3086613" cy="2249462"/>
            <a:chOff x="6565388" y="3103777"/>
            <a:chExt cx="2506123" cy="2666663"/>
          </a:xfrm>
        </p:grpSpPr>
        <p:sp>
          <p:nvSpPr>
            <p:cNvPr id="59" name="Text Box 4">
              <a:extLst>
                <a:ext uri="{FF2B5EF4-FFF2-40B4-BE49-F238E27FC236}">
                  <a16:creationId xmlns:a16="http://schemas.microsoft.com/office/drawing/2014/main" xmlns="" id="{6E29EBD6-8827-470B-A02B-A5C73643E3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5388" y="3103777"/>
              <a:ext cx="2506123" cy="26666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rgbClr val="996600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ClrTx/>
                <a:buSzTx/>
                <a:buNone/>
              </a:pPr>
              <a:r>
                <a:rPr lang="en-US" altLang="zh-CN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b="1" baseline="-25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en-US" altLang="zh-CN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=0</a:t>
              </a:r>
              <a:r>
                <a:rPr lang="zh-CN" altLang="en-US" b="1" dirty="0">
                  <a:latin typeface="宋体" panose="02010600030101010101" pitchFamily="2" charset="-122"/>
                </a:rPr>
                <a:t>时，片</a:t>
              </a:r>
              <a:r>
                <a:rPr lang="en-US" altLang="zh-CN" b="1" dirty="0">
                  <a:latin typeface="宋体" panose="02010600030101010101" pitchFamily="2" charset="-122"/>
                </a:rPr>
                <a:t>1</a:t>
              </a:r>
              <a:r>
                <a:rPr lang="zh-CN" altLang="en-US" b="1" dirty="0" smtClean="0">
                  <a:latin typeface="宋体" panose="02010600030101010101" pitchFamily="2" charset="-122"/>
                </a:rPr>
                <a:t>工作，片</a:t>
              </a:r>
              <a:r>
                <a:rPr lang="en-US" altLang="zh-CN" b="1" dirty="0" smtClean="0">
                  <a:latin typeface="宋体" panose="02010600030101010101" pitchFamily="2" charset="-122"/>
                </a:rPr>
                <a:t>2</a:t>
              </a:r>
              <a:r>
                <a:rPr lang="zh-CN" altLang="en-US" b="1" dirty="0" smtClean="0">
                  <a:latin typeface="宋体" panose="02010600030101010101" pitchFamily="2" charset="-122"/>
                </a:rPr>
                <a:t>禁止。</a:t>
              </a:r>
              <a:endParaRPr lang="en-US" altLang="zh-CN" b="1" dirty="0">
                <a:latin typeface="宋体" panose="02010600030101010101" pitchFamily="2" charset="-122"/>
              </a:endParaRPr>
            </a:p>
            <a:p>
              <a:pPr>
                <a:spcAft>
                  <a:spcPct val="0"/>
                </a:spcAft>
                <a:buClrTx/>
                <a:buSzTx/>
                <a:buNone/>
              </a:pP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b="1" baseline="-25000" dirty="0"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b="1" baseline="-25000" dirty="0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b="1" baseline="-25000" dirty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b="1" baseline="-25000" dirty="0"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en-US" altLang="zh-CN" b="1" baseline="-25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b="1" dirty="0">
                  <a:latin typeface="宋体" panose="02010600030101010101" pitchFamily="2" charset="-122"/>
                </a:rPr>
                <a:t>：</a:t>
              </a:r>
              <a:r>
                <a:rPr lang="en-US" altLang="zh-CN" b="1" dirty="0">
                  <a:solidFill>
                    <a:srgbClr val="FF3300"/>
                  </a:solidFill>
                  <a:latin typeface="宋体" panose="02010600030101010101" pitchFamily="2" charset="-122"/>
                </a:rPr>
                <a:t>0</a:t>
              </a:r>
              <a:r>
                <a:rPr lang="en-US" altLang="zh-CN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000</a:t>
              </a:r>
              <a:r>
                <a:rPr lang="en-US" altLang="zh-CN" b="1" dirty="0">
                  <a:latin typeface="宋体" panose="02010600030101010101" pitchFamily="2" charset="-122"/>
                </a:rPr>
                <a:t>-</a:t>
              </a:r>
              <a:r>
                <a:rPr lang="en-US" altLang="zh-CN" b="1" dirty="0">
                  <a:solidFill>
                    <a:srgbClr val="FF3300"/>
                  </a:solidFill>
                  <a:latin typeface="宋体" panose="02010600030101010101" pitchFamily="2" charset="-122"/>
                </a:rPr>
                <a:t>0</a:t>
              </a:r>
              <a:r>
                <a:rPr lang="en-US" altLang="zh-CN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111</a:t>
              </a:r>
            </a:p>
            <a:p>
              <a:pPr eaLnBrk="1" hangingPunct="1"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有效输出产生于：</a:t>
              </a:r>
              <a:endParaRPr lang="en-US" altLang="zh-CN" b="1" dirty="0">
                <a:latin typeface="宋体" panose="02010600030101010101" pitchFamily="2" charset="-122"/>
              </a:endParaRPr>
            </a:p>
            <a:p>
              <a:pPr eaLnBrk="1" hangingPunct="1"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zh-CN" b="1" dirty="0">
                <a:latin typeface="宋体" panose="0201060003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4" name="矩形 3">
                  <a:extLst>
                    <a:ext uri="{FF2B5EF4-FFF2-40B4-BE49-F238E27FC236}">
                      <a16:creationId xmlns="" xmlns:a16="http://schemas.microsoft.com/office/drawing/2014/main" id="{32CDEDBE-576A-4F12-A4AE-D250BB3F1040}"/>
                    </a:ext>
                  </a:extLst>
                </p:cNvPr>
                <p:cNvSpPr/>
                <p:nvPr/>
              </p:nvSpPr>
              <p:spPr>
                <a:xfrm>
                  <a:off x="7578924" y="5179286"/>
                  <a:ext cx="957006" cy="523220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zh-CN" altLang="en-US" sz="2800" i="0">
                            <a:latin typeface="Cambria Math" panose="02040503050406030204" pitchFamily="18" charset="0"/>
                          </a:rPr>
                          <m:t>~</m:t>
                        </m:r>
                        <m:acc>
                          <m:accPr>
                            <m:chr m:val="̅"/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4" name="矩形 3">
                  <a:extLst>
                    <a:ext uri="{FF2B5EF4-FFF2-40B4-BE49-F238E27FC236}">
                      <a16:creationId xmlns:a14="http://schemas.microsoft.com/office/drawing/2010/main" xmlns:a16="http://schemas.microsoft.com/office/drawing/2014/main" xmlns="" id="{32CDEDBE-576A-4F12-A4AE-D250BB3F10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8924" y="5179286"/>
                  <a:ext cx="957006" cy="523220"/>
                </a:xfrm>
                <a:prstGeom prst="rect">
                  <a:avLst/>
                </a:prstGeom>
                <a:blipFill rotWithShape="0">
                  <a:blip r:embed="rId4" cstate="print"/>
                  <a:stretch>
                    <a:fillRect b="-411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B07CE0BD-EC6F-4CDE-9797-DF13F1B9633B}"/>
              </a:ext>
            </a:extLst>
          </p:cNvPr>
          <p:cNvGrpSpPr/>
          <p:nvPr/>
        </p:nvGrpSpPr>
        <p:grpSpPr>
          <a:xfrm>
            <a:off x="1386348" y="5441729"/>
            <a:ext cx="3924750" cy="1224369"/>
            <a:chOff x="2401171" y="5363119"/>
            <a:chExt cx="3924750" cy="1224369"/>
          </a:xfrm>
        </p:grpSpPr>
        <p:sp>
          <p:nvSpPr>
            <p:cNvPr id="61" name="Text Box 6">
              <a:extLst>
                <a:ext uri="{FF2B5EF4-FFF2-40B4-BE49-F238E27FC236}">
                  <a16:creationId xmlns:a16="http://schemas.microsoft.com/office/drawing/2014/main" xmlns="" id="{93615A61-79FF-472B-A227-94F6B611A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1171" y="5363119"/>
              <a:ext cx="3924750" cy="120032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rgbClr val="996600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Aft>
                  <a:spcPct val="0"/>
                </a:spcAft>
                <a:buClrTx/>
                <a:buSzTx/>
                <a:buNone/>
              </a:pP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baseline="-25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en-US" altLang="zh-CN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=1</a:t>
              </a:r>
              <a:r>
                <a:rPr lang="zh-CN" altLang="en-US" b="1" dirty="0">
                  <a:latin typeface="宋体" panose="02010600030101010101" pitchFamily="2" charset="-122"/>
                </a:rPr>
                <a:t>时，片</a:t>
              </a:r>
              <a:r>
                <a:rPr lang="en-US" altLang="zh-CN" b="1" dirty="0">
                  <a:latin typeface="宋体" panose="02010600030101010101" pitchFamily="2" charset="-122"/>
                </a:rPr>
                <a:t>2</a:t>
              </a:r>
              <a:r>
                <a:rPr lang="zh-CN" altLang="en-US" b="1" dirty="0" smtClean="0">
                  <a:latin typeface="宋体" panose="02010600030101010101" pitchFamily="2" charset="-122"/>
                </a:rPr>
                <a:t>工作，片</a:t>
              </a:r>
              <a:r>
                <a:rPr lang="en-US" altLang="zh-CN" b="1" dirty="0" smtClean="0">
                  <a:latin typeface="宋体" panose="02010600030101010101" pitchFamily="2" charset="-122"/>
                </a:rPr>
                <a:t>1</a:t>
              </a:r>
              <a:r>
                <a:rPr lang="zh-CN" altLang="en-US" b="1" dirty="0" smtClean="0">
                  <a:latin typeface="宋体" panose="02010600030101010101" pitchFamily="2" charset="-122"/>
                </a:rPr>
                <a:t>禁止</a:t>
              </a:r>
              <a:endParaRPr lang="en-US" altLang="zh-CN" b="1" dirty="0">
                <a:latin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Aft>
                  <a:spcPct val="0"/>
                </a:spcAft>
                <a:buClrTx/>
                <a:buSzTx/>
                <a:buNone/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baseline="-25000" dirty="0"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baseline="-25000" dirty="0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baseline="-25000" dirty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baseline="-25000" dirty="0">
                  <a:latin typeface="黑体" panose="02010609060101010101" pitchFamily="49" charset="-122"/>
                  <a:ea typeface="黑体" panose="02010609060101010101" pitchFamily="49" charset="-122"/>
                </a:rPr>
                <a:t>0 </a:t>
              </a:r>
              <a:r>
                <a:rPr lang="zh-CN" altLang="en-US" b="1" dirty="0">
                  <a:latin typeface="宋体" panose="02010600030101010101" pitchFamily="2" charset="-122"/>
                </a:rPr>
                <a:t>：</a:t>
              </a:r>
              <a:r>
                <a:rPr lang="en-US" altLang="zh-CN" b="1" dirty="0">
                  <a:solidFill>
                    <a:srgbClr val="FF3300"/>
                  </a:solidFill>
                  <a:latin typeface="宋体" panose="02010600030101010101" pitchFamily="2" charset="-122"/>
                </a:rPr>
                <a:t>1</a:t>
              </a:r>
              <a:r>
                <a:rPr lang="en-US" altLang="zh-CN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000</a:t>
              </a:r>
              <a:r>
                <a:rPr lang="en-US" altLang="zh-CN" b="1" dirty="0">
                  <a:latin typeface="宋体" panose="02010600030101010101" pitchFamily="2" charset="-122"/>
                </a:rPr>
                <a:t>-</a:t>
              </a:r>
              <a:r>
                <a:rPr lang="en-US" altLang="zh-CN" b="1" dirty="0">
                  <a:solidFill>
                    <a:srgbClr val="FF3300"/>
                  </a:solidFill>
                  <a:latin typeface="宋体" panose="02010600030101010101" pitchFamily="2" charset="-122"/>
                </a:rPr>
                <a:t>1</a:t>
              </a:r>
              <a:r>
                <a:rPr lang="en-US" altLang="zh-CN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111</a:t>
              </a:r>
            </a:p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有效输出产生于：</a:t>
              </a:r>
              <a:endParaRPr lang="en-US" altLang="zh-CN" b="1" dirty="0">
                <a:latin typeface="宋体" panose="0201060003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5" name="矩形 4">
                  <a:extLst>
                    <a:ext uri="{FF2B5EF4-FFF2-40B4-BE49-F238E27FC236}">
                      <a16:creationId xmlns="" xmlns:a16="http://schemas.microsoft.com/office/drawing/2014/main" id="{C8F789B4-3A91-41C2-802F-E490448A23FA}"/>
                    </a:ext>
                  </a:extLst>
                </p:cNvPr>
                <p:cNvSpPr/>
                <p:nvPr/>
              </p:nvSpPr>
              <p:spPr>
                <a:xfrm>
                  <a:off x="4940903" y="6187378"/>
                  <a:ext cx="991105" cy="400110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e>
                        </m:acc>
                        <m:r>
                          <a:rPr lang="zh-CN" altLang="en-US" sz="2000" i="0">
                            <a:latin typeface="Cambria Math" panose="02040503050406030204" pitchFamily="18" charset="0"/>
                          </a:rPr>
                          <m:t>~</m:t>
                        </m:r>
                        <m:acc>
                          <m:accPr>
                            <m:chr m:val="̅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5" name="矩形 4">
                  <a:extLst>
                    <a:ext uri="{FF2B5EF4-FFF2-40B4-BE49-F238E27FC236}">
                      <a16:creationId xmlns:a14="http://schemas.microsoft.com/office/drawing/2010/main" xmlns:a16="http://schemas.microsoft.com/office/drawing/2014/main" xmlns="" id="{C8F789B4-3A91-41C2-802F-E490448A23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0903" y="6187378"/>
                  <a:ext cx="991105" cy="400110"/>
                </a:xfrm>
                <a:prstGeom prst="rect">
                  <a:avLst/>
                </a:prstGeom>
                <a:blipFill rotWithShape="0">
                  <a:blip r:embed="rId5" cstate="print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38DBF62-1BB2-4C97-8768-86E88B6132BE}"/>
              </a:ext>
            </a:extLst>
          </p:cNvPr>
          <p:cNvSpPr txBox="1"/>
          <p:nvPr/>
        </p:nvSpPr>
        <p:spPr>
          <a:xfrm>
            <a:off x="4223351" y="736454"/>
            <a:ext cx="3981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两片</a:t>
            </a:r>
            <a:r>
              <a:rPr lang="en-US" altLang="zh-CN" sz="2400" b="1" dirty="0">
                <a:solidFill>
                  <a:srgbClr val="0000FF"/>
                </a:solidFill>
              </a:rPr>
              <a:t>74LS138</a:t>
            </a:r>
            <a:r>
              <a:rPr lang="zh-CN" altLang="en-US" sz="2400" b="1" dirty="0">
                <a:solidFill>
                  <a:srgbClr val="0000FF"/>
                </a:solidFill>
              </a:rPr>
              <a:t>构成</a:t>
            </a:r>
            <a:r>
              <a:rPr lang="en-US" altLang="zh-CN" sz="2400" b="1" dirty="0">
                <a:solidFill>
                  <a:srgbClr val="0000FF"/>
                </a:solidFill>
              </a:rPr>
              <a:t>4-16</a:t>
            </a:r>
            <a:r>
              <a:rPr lang="zh-CN" altLang="en-US" sz="2400" b="1" dirty="0">
                <a:solidFill>
                  <a:srgbClr val="0000FF"/>
                </a:solidFill>
              </a:rPr>
              <a:t>译码器</a:t>
            </a:r>
          </a:p>
        </p:txBody>
      </p:sp>
      <p:sp>
        <p:nvSpPr>
          <p:cNvPr id="3" name="星形: 六角 2">
            <a:extLst>
              <a:ext uri="{FF2B5EF4-FFF2-40B4-BE49-F238E27FC236}">
                <a16:creationId xmlns:a16="http://schemas.microsoft.com/office/drawing/2014/main" xmlns="" id="{29BFE809-5D45-49A2-94A4-5F2F5ADB7F0D}"/>
              </a:ext>
            </a:extLst>
          </p:cNvPr>
          <p:cNvSpPr/>
          <p:nvPr/>
        </p:nvSpPr>
        <p:spPr>
          <a:xfrm>
            <a:off x="5703474" y="5490999"/>
            <a:ext cx="2579812" cy="1200329"/>
          </a:xfrm>
          <a:prstGeom prst="star6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33CC"/>
                </a:solidFill>
              </a:rPr>
              <a:t>用最高位地址作为片选信号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1435167" y="62091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淘宝网chenying0907出品 6"/>
          <p:cNvSpPr txBox="1"/>
          <p:nvPr/>
        </p:nvSpPr>
        <p:spPr>
          <a:xfrm>
            <a:off x="1528823" y="0"/>
            <a:ext cx="4010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4.4.3   </a:t>
            </a:r>
            <a:r>
              <a:rPr lang="zh-CN" altLang="en-US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译码器</a:t>
            </a:r>
            <a:endParaRPr lang="zh-CN" altLang="en-US" sz="3600" b="1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E6DECEAA-9468-4D0B-B3A4-A97064F4DF91}"/>
              </a:ext>
            </a:extLst>
          </p:cNvPr>
          <p:cNvSpPr txBox="1"/>
          <p:nvPr/>
        </p:nvSpPr>
        <p:spPr>
          <a:xfrm>
            <a:off x="12708" y="615323"/>
            <a:ext cx="3800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 dirty="0" smtClean="0"/>
              <a:t>1. </a:t>
            </a:r>
            <a:r>
              <a:rPr lang="zh-CN" altLang="en-US" dirty="0" smtClean="0"/>
              <a:t>二进制</a:t>
            </a:r>
            <a:r>
              <a:rPr lang="zh-CN" altLang="en-US" dirty="0"/>
              <a:t>译码器</a:t>
            </a:r>
          </a:p>
        </p:txBody>
      </p:sp>
    </p:spTree>
    <p:extLst>
      <p:ext uri="{BB962C8B-B14F-4D97-AF65-F5344CB8AC3E}">
        <p14:creationId xmlns:p14="http://schemas.microsoft.com/office/powerpoint/2010/main" xmlns="" val="411905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6" grpId="0"/>
      <p:bldP spid="67" grpId="0"/>
      <p:bldP spid="68" grpId="0" animBg="1"/>
      <p:bldP spid="69" grpId="0" animBg="1"/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38DBF62-1BB2-4C97-8768-86E88B6132BE}"/>
              </a:ext>
            </a:extLst>
          </p:cNvPr>
          <p:cNvSpPr txBox="1"/>
          <p:nvPr/>
        </p:nvSpPr>
        <p:spPr>
          <a:xfrm>
            <a:off x="4161077" y="705090"/>
            <a:ext cx="3086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用</a:t>
            </a:r>
            <a:r>
              <a:rPr lang="en-US" altLang="zh-CN" sz="2400" b="1" dirty="0">
                <a:solidFill>
                  <a:srgbClr val="0000FF"/>
                </a:solidFill>
              </a:rPr>
              <a:t>74LS138</a:t>
            </a:r>
            <a:r>
              <a:rPr lang="zh-CN" altLang="en-US" sz="2400" b="1" dirty="0">
                <a:solidFill>
                  <a:srgbClr val="0000FF"/>
                </a:solidFill>
              </a:rPr>
              <a:t>实现函数</a:t>
            </a:r>
          </a:p>
        </p:txBody>
      </p:sp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xmlns="" id="{34D8404A-79C1-4598-96F4-BDDD9274D4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38035515"/>
              </p:ext>
            </p:extLst>
          </p:nvPr>
        </p:nvGraphicFramePr>
        <p:xfrm>
          <a:off x="406215" y="3019926"/>
          <a:ext cx="5044168" cy="3296597"/>
        </p:xfrm>
        <a:graphic>
          <a:graphicData uri="http://schemas.openxmlformats.org/presentationml/2006/ole">
            <p:oleObj spid="_x0000_s49422" r:id="rId4" imgW="3850873" imgH="1792333" progId="">
              <p:embed/>
            </p:oleObj>
          </a:graphicData>
        </a:graphic>
      </p:graphicFrame>
      <p:sp>
        <p:nvSpPr>
          <p:cNvPr id="10" name="Text Box 4">
            <a:extLst>
              <a:ext uri="{FF2B5EF4-FFF2-40B4-BE49-F238E27FC236}">
                <a16:creationId xmlns:a16="http://schemas.microsoft.com/office/drawing/2014/main" xmlns="" id="{F1DD53CC-48E3-463F-ADCB-531213868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685" y="1346901"/>
            <a:ext cx="8550443" cy="1372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rgbClr val="996600"/>
              </a:buClr>
              <a:buSzPct val="5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>
                <a:latin typeface="Tahoma" panose="020B0604030504040204" pitchFamily="34" charset="0"/>
              </a:rPr>
              <a:t>译码器的输出分别对应一个</a:t>
            </a:r>
            <a:r>
              <a:rPr lang="zh-CN" altLang="en-US" b="1" dirty="0">
                <a:solidFill>
                  <a:srgbClr val="FF0000"/>
                </a:solidFill>
                <a:latin typeface="Tahoma" panose="020B0604030504040204" pitchFamily="34" charset="0"/>
              </a:rPr>
              <a:t>最小项</a:t>
            </a:r>
            <a:r>
              <a:rPr lang="zh-CN" altLang="en-US" b="1" dirty="0">
                <a:latin typeface="Tahoma" panose="020B0604030504040204" pitchFamily="34" charset="0"/>
              </a:rPr>
              <a:t>（</a:t>
            </a:r>
            <a:r>
              <a:rPr lang="zh-CN" altLang="en-US" b="1" dirty="0">
                <a:solidFill>
                  <a:srgbClr val="0000FF"/>
                </a:solidFill>
                <a:latin typeface="Tahoma" panose="020B0604030504040204" pitchFamily="34" charset="0"/>
              </a:rPr>
              <a:t>高电平译码</a:t>
            </a:r>
            <a:r>
              <a:rPr lang="zh-CN" altLang="en-US" b="1" dirty="0">
                <a:latin typeface="Tahoma" panose="020B0604030504040204" pitchFamily="34" charset="0"/>
              </a:rPr>
              <a:t>）或一个</a:t>
            </a:r>
            <a:r>
              <a:rPr lang="zh-CN" altLang="en-US" b="1" dirty="0">
                <a:solidFill>
                  <a:srgbClr val="FF0000"/>
                </a:solidFill>
                <a:latin typeface="Tahoma" panose="020B0604030504040204" pitchFamily="34" charset="0"/>
              </a:rPr>
              <a:t>最小项的非</a:t>
            </a:r>
            <a:r>
              <a:rPr lang="zh-CN" altLang="en-US" b="1" dirty="0">
                <a:latin typeface="Tahoma" panose="020B0604030504040204" pitchFamily="34" charset="0"/>
              </a:rPr>
              <a:t>（</a:t>
            </a:r>
            <a:r>
              <a:rPr lang="zh-CN" altLang="en-US" b="1" dirty="0">
                <a:solidFill>
                  <a:srgbClr val="0000FF"/>
                </a:solidFill>
                <a:latin typeface="Tahoma" panose="020B0604030504040204" pitchFamily="34" charset="0"/>
              </a:rPr>
              <a:t>低电平译码</a:t>
            </a:r>
            <a:r>
              <a:rPr lang="zh-CN" altLang="en-US" b="1" dirty="0">
                <a:latin typeface="Tahoma" panose="020B0604030504040204" pitchFamily="34" charset="0"/>
              </a:rPr>
              <a:t>），所以附加适当门，可实现任意函数。</a:t>
            </a:r>
          </a:p>
          <a:p>
            <a:pPr eaLnBrk="1" hangingPunct="1"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 smtClean="0">
                <a:latin typeface="Tahoma" panose="020B0604030504040204" pitchFamily="34" charset="0"/>
              </a:rPr>
              <a:t>特点</a:t>
            </a:r>
            <a:r>
              <a:rPr lang="zh-CN" altLang="en-US" b="1" dirty="0">
                <a:latin typeface="Tahoma" panose="020B0604030504040204" pitchFamily="34" charset="0"/>
              </a:rPr>
              <a:t>：方法简单，无须简化，工作可靠。</a:t>
            </a:r>
          </a:p>
        </p:txBody>
      </p:sp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xmlns="" id="{D21A373D-E958-4771-941B-B903FE8589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77591658"/>
              </p:ext>
            </p:extLst>
          </p:nvPr>
        </p:nvGraphicFramePr>
        <p:xfrm>
          <a:off x="5091482" y="3456497"/>
          <a:ext cx="3346195" cy="2434430"/>
        </p:xfrm>
        <a:graphic>
          <a:graphicData uri="http://schemas.openxmlformats.org/presentationml/2006/ole">
            <p:oleObj spid="_x0000_s49423" name="Equation" r:id="rId5" imgW="1397000" imgH="1016000" progId="">
              <p:embed/>
            </p:oleObj>
          </a:graphicData>
        </a:graphic>
      </p:graphicFrame>
      <p:cxnSp>
        <p:nvCxnSpPr>
          <p:cNvPr id="14" name="直接连接符 13"/>
          <p:cNvCxnSpPr/>
          <p:nvPr/>
        </p:nvCxnSpPr>
        <p:spPr>
          <a:xfrm>
            <a:off x="1435167" y="62091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淘宝网chenying0907出品 6"/>
          <p:cNvSpPr txBox="1"/>
          <p:nvPr/>
        </p:nvSpPr>
        <p:spPr>
          <a:xfrm>
            <a:off x="1528823" y="0"/>
            <a:ext cx="4010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4.4.3   </a:t>
            </a:r>
            <a:r>
              <a:rPr lang="zh-CN" altLang="en-US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译码器</a:t>
            </a:r>
            <a:endParaRPr lang="zh-CN" altLang="en-US" sz="3600" b="1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E6DECEAA-9468-4D0B-B3A4-A97064F4DF91}"/>
              </a:ext>
            </a:extLst>
          </p:cNvPr>
          <p:cNvSpPr txBox="1"/>
          <p:nvPr/>
        </p:nvSpPr>
        <p:spPr>
          <a:xfrm>
            <a:off x="12708" y="615323"/>
            <a:ext cx="3800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 dirty="0" smtClean="0"/>
              <a:t>1. </a:t>
            </a:r>
            <a:r>
              <a:rPr lang="zh-CN" altLang="en-US" dirty="0" smtClean="0"/>
              <a:t>二进制</a:t>
            </a:r>
            <a:r>
              <a:rPr lang="zh-CN" altLang="en-US" dirty="0"/>
              <a:t>译码器</a:t>
            </a:r>
          </a:p>
        </p:txBody>
      </p:sp>
    </p:spTree>
    <p:extLst>
      <p:ext uri="{BB962C8B-B14F-4D97-AF65-F5344CB8AC3E}">
        <p14:creationId xmlns:p14="http://schemas.microsoft.com/office/powerpoint/2010/main" xmlns="" val="415600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C08F20D4-9363-41F4-9009-ECFEA6CCC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07" y="1869603"/>
            <a:ext cx="2537256" cy="408111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kumimoji="1"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十进制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译码器把输入的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</a:t>
            </a:r>
            <a:r>
              <a:rPr kumimoji="1"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BCD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翻译为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个输出的高低电平信号，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其中有一个为有效电平，其编号对应于输入的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BCD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码</a:t>
            </a:r>
            <a:endParaRPr kumimoji="1"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xmlns="" id="{96423EE0-16FF-4224-AA83-6EEEECA88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4776" y="1817540"/>
            <a:ext cx="456297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kumimoji="1"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kumimoji="1"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十进制译码器</a:t>
            </a:r>
            <a:r>
              <a:rPr kumimoji="1"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74LS42</a:t>
            </a:r>
            <a:r>
              <a:rPr kumimoji="1"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E6DECEAA-9468-4D0B-B3A4-A97064F4DF91}"/>
              </a:ext>
            </a:extLst>
          </p:cNvPr>
          <p:cNvSpPr txBox="1"/>
          <p:nvPr/>
        </p:nvSpPr>
        <p:spPr>
          <a:xfrm>
            <a:off x="12708" y="615323"/>
            <a:ext cx="5004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 dirty="0" smtClean="0"/>
              <a:t>2. </a:t>
            </a:r>
            <a:r>
              <a:rPr lang="zh-CN" altLang="en-US" dirty="0" smtClean="0"/>
              <a:t>二</a:t>
            </a:r>
            <a:r>
              <a:rPr lang="en-US" altLang="zh-CN" dirty="0"/>
              <a:t>—</a:t>
            </a:r>
            <a:r>
              <a:rPr lang="zh-CN" altLang="en-US" dirty="0"/>
              <a:t>十进制译码器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435167" y="62091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 6"/>
          <p:cNvSpPr txBox="1"/>
          <p:nvPr/>
        </p:nvSpPr>
        <p:spPr>
          <a:xfrm>
            <a:off x="1528823" y="0"/>
            <a:ext cx="4010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4.4.3   </a:t>
            </a:r>
            <a:r>
              <a:rPr lang="zh-CN" altLang="en-US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译码器</a:t>
            </a:r>
            <a:endParaRPr lang="zh-CN" altLang="en-US" sz="3600" b="1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3797969" y="2503730"/>
            <a:ext cx="3705226" cy="3564196"/>
            <a:chOff x="3797969" y="2503730"/>
            <a:chExt cx="3705226" cy="3564196"/>
          </a:xfrm>
        </p:grpSpPr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xmlns="" id="{55605FB1-F694-4639-9C1A-A1ADD3C68D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7969" y="2503730"/>
              <a:ext cx="3705226" cy="3564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 algn="ctr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" name="直接连接符 2"/>
            <p:cNvCxnSpPr/>
            <p:nvPr/>
          </p:nvCxnSpPr>
          <p:spPr>
            <a:xfrm>
              <a:off x="6801113" y="3063451"/>
              <a:ext cx="139057" cy="927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801113" y="3340575"/>
              <a:ext cx="139057" cy="927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801113" y="3600843"/>
              <a:ext cx="139057" cy="927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801113" y="3901733"/>
              <a:ext cx="139057" cy="927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801112" y="4174643"/>
              <a:ext cx="139057" cy="927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801112" y="4456887"/>
              <a:ext cx="139057" cy="927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801112" y="4740015"/>
              <a:ext cx="139057" cy="927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801112" y="5015702"/>
              <a:ext cx="139057" cy="927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6801112" y="5284398"/>
              <a:ext cx="139057" cy="927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6801112" y="5572646"/>
              <a:ext cx="139057" cy="927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03431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3F694717-EF7D-41E5-B334-C94C2C973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6034" y="797192"/>
            <a:ext cx="25157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74LS42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的真值表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74867144-DB66-43E2-BE01-2F794864B60E}"/>
              </a:ext>
            </a:extLst>
          </p:cNvPr>
          <p:cNvGrpSpPr/>
          <p:nvPr/>
        </p:nvGrpSpPr>
        <p:grpSpPr>
          <a:xfrm>
            <a:off x="2654566" y="1128940"/>
            <a:ext cx="5535613" cy="5448303"/>
            <a:chOff x="1744344" y="1244242"/>
            <a:chExt cx="5535613" cy="5448303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xmlns="" id="{0DA1E4E2-805E-4242-AE0E-ED3ECD5FA157}"/>
                </a:ext>
              </a:extLst>
            </p:cNvPr>
            <p:cNvGrpSpPr/>
            <p:nvPr/>
          </p:nvGrpSpPr>
          <p:grpSpPr>
            <a:xfrm>
              <a:off x="1744344" y="1244242"/>
              <a:ext cx="5535613" cy="5448303"/>
              <a:chOff x="3188133" y="1813124"/>
              <a:chExt cx="5535613" cy="5448303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xmlns="" id="{D42A07AF-C085-4AD4-A789-93B084516A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88133" y="1813124"/>
                <a:ext cx="5535613" cy="5448303"/>
                <a:chOff x="0" y="0"/>
                <a:chExt cx="3487" cy="3432"/>
              </a:xfrm>
            </p:grpSpPr>
            <p:sp>
              <p:nvSpPr>
                <p:cNvPr id="15" name="矩形 360455">
                  <a:extLst>
                    <a:ext uri="{FF2B5EF4-FFF2-40B4-BE49-F238E27FC236}">
                      <a16:creationId xmlns:a16="http://schemas.microsoft.com/office/drawing/2014/main" xmlns="" id="{9D67246B-6BA8-47DE-9856-5196EF5436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487" cy="3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marL="457200" indent="-4572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 dirty="0">
                      <a:ea typeface="宋体" panose="02010600030101010101" pitchFamily="2" charset="-122"/>
                    </a:rPr>
                    <a:t> </a:t>
                  </a:r>
                  <a:r>
                    <a:rPr lang="en-US" altLang="zh-CN" sz="2000" b="1" dirty="0"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2000" baseline="-25000" dirty="0">
                      <a:ea typeface="宋体" panose="02010600030101010101" pitchFamily="2" charset="-122"/>
                    </a:rPr>
                    <a:t>3</a:t>
                  </a:r>
                  <a:r>
                    <a:rPr lang="en-US" altLang="zh-CN" sz="2000" b="1" dirty="0">
                      <a:ea typeface="宋体" panose="02010600030101010101" pitchFamily="2" charset="-122"/>
                    </a:rPr>
                    <a:t> A</a:t>
                  </a:r>
                  <a:r>
                    <a:rPr lang="en-US" altLang="zh-CN" sz="2000" baseline="-25000" dirty="0">
                      <a:ea typeface="宋体" panose="02010600030101010101" pitchFamily="2" charset="-122"/>
                    </a:rPr>
                    <a:t>2</a:t>
                  </a:r>
                  <a:r>
                    <a:rPr lang="en-US" altLang="zh-CN" sz="2000" b="1" dirty="0">
                      <a:ea typeface="宋体" panose="02010600030101010101" pitchFamily="2" charset="-122"/>
                    </a:rPr>
                    <a:t> A</a:t>
                  </a:r>
                  <a:r>
                    <a:rPr lang="en-US" altLang="zh-CN" sz="2000" baseline="-25000" dirty="0">
                      <a:ea typeface="宋体" panose="02010600030101010101" pitchFamily="2" charset="-122"/>
                    </a:rPr>
                    <a:t>1</a:t>
                  </a:r>
                  <a:r>
                    <a:rPr lang="en-US" altLang="zh-CN" sz="2000" b="1" dirty="0">
                      <a:ea typeface="宋体" panose="02010600030101010101" pitchFamily="2" charset="-122"/>
                    </a:rPr>
                    <a:t> </a:t>
                  </a:r>
                  <a:r>
                    <a:rPr lang="en-US" altLang="zh-CN" sz="2000" b="1" dirty="0" smtClean="0"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2000" baseline="-25000" dirty="0" smtClean="0">
                      <a:ea typeface="宋体" panose="02010600030101010101" pitchFamily="2" charset="-122"/>
                    </a:rPr>
                    <a:t>0</a:t>
                  </a:r>
                  <a:r>
                    <a:rPr lang="en-US" altLang="zh-CN" sz="2000" b="1" dirty="0" smtClean="0">
                      <a:ea typeface="宋体" panose="02010600030101010101" pitchFamily="2" charset="-122"/>
                    </a:rPr>
                    <a:t>    </a:t>
                  </a:r>
                  <a:endParaRPr lang="en-US" altLang="zh-CN" sz="2400" b="1" dirty="0">
                    <a:ea typeface="宋体" panose="02010600030101010101" pitchFamily="2" charset="-122"/>
                  </a:endParaRPr>
                </a:p>
                <a:p>
                  <a:pPr eaLnBrk="1" hangingPunct="1">
                    <a:spcBef>
                      <a:spcPct val="50000"/>
                    </a:spcBef>
                    <a:buFont typeface="Arial" panose="020B0604020202020204" pitchFamily="34" charset="0"/>
                    <a:buNone/>
                  </a:pPr>
                  <a:r>
                    <a:rPr lang="en-US" altLang="zh-CN" sz="2400" b="1" dirty="0">
                      <a:ea typeface="宋体" panose="02010600030101010101" pitchFamily="2" charset="-122"/>
                    </a:rPr>
                    <a:t> 0  0  0  0     </a:t>
                  </a:r>
                  <a:r>
                    <a:rPr lang="en-US" altLang="zh-CN" sz="2400" b="1" dirty="0">
                      <a:solidFill>
                        <a:srgbClr val="FF0000"/>
                      </a:solidFill>
                      <a:ea typeface="宋体" panose="02010600030101010101" pitchFamily="2" charset="-122"/>
                    </a:rPr>
                    <a:t>0 </a:t>
                  </a:r>
                  <a:r>
                    <a:rPr lang="en-US" altLang="zh-CN" sz="2400" b="1" dirty="0">
                      <a:ea typeface="宋体" panose="02010600030101010101" pitchFamily="2" charset="-122"/>
                    </a:rPr>
                    <a:t>  1   1   1   1   1   1   1   1   1 </a:t>
                  </a:r>
                  <a:endParaRPr lang="en-US" altLang="zh-CN" sz="2400" b="1" dirty="0">
                    <a:latin typeface="楷体_GB2312" pitchFamily="49" charset="-122"/>
                    <a:ea typeface="楷体_GB2312" pitchFamily="49" charset="-122"/>
                  </a:endParaRPr>
                </a:p>
                <a:p>
                  <a:pPr>
                    <a:buFont typeface="Arial" panose="020B0604020202020204" pitchFamily="34" charset="0"/>
                    <a:buNone/>
                  </a:pPr>
                  <a:r>
                    <a:rPr lang="en-US" altLang="zh-CN" sz="2400" b="1" dirty="0">
                      <a:ea typeface="宋体" panose="02010600030101010101" pitchFamily="2" charset="-122"/>
                    </a:rPr>
                    <a:t> 0  0  0  1     1   </a:t>
                  </a:r>
                  <a:r>
                    <a:rPr lang="en-US" altLang="zh-CN" sz="2400" b="1" dirty="0">
                      <a:solidFill>
                        <a:srgbClr val="FF0000"/>
                      </a:solidFill>
                      <a:ea typeface="宋体" panose="02010600030101010101" pitchFamily="2" charset="-122"/>
                    </a:rPr>
                    <a:t>0</a:t>
                  </a:r>
                  <a:r>
                    <a:rPr lang="en-US" altLang="zh-CN" sz="2400" b="1" dirty="0">
                      <a:ea typeface="宋体" panose="02010600030101010101" pitchFamily="2" charset="-122"/>
                    </a:rPr>
                    <a:t>   1   1   1   1   1   1   1   1</a:t>
                  </a:r>
                </a:p>
                <a:p>
                  <a:r>
                    <a:rPr lang="en-US" altLang="zh-CN" sz="2400" b="1" dirty="0">
                      <a:ea typeface="宋体" panose="02010600030101010101" pitchFamily="2" charset="-122"/>
                    </a:rPr>
                    <a:t> 0  0  1  0     1   1   </a:t>
                  </a:r>
                  <a:r>
                    <a:rPr lang="en-US" altLang="zh-CN" sz="2400" b="1" dirty="0">
                      <a:solidFill>
                        <a:srgbClr val="FF0000"/>
                      </a:solidFill>
                      <a:ea typeface="宋体" panose="02010600030101010101" pitchFamily="2" charset="-122"/>
                    </a:rPr>
                    <a:t>0</a:t>
                  </a:r>
                  <a:r>
                    <a:rPr lang="en-US" altLang="zh-CN" sz="2400" b="1" dirty="0">
                      <a:ea typeface="宋体" panose="02010600030101010101" pitchFamily="2" charset="-122"/>
                    </a:rPr>
                    <a:t>   1   1   1   1   1   1   1</a:t>
                  </a:r>
                </a:p>
                <a:p>
                  <a:r>
                    <a:rPr lang="en-US" altLang="zh-CN" sz="2400" b="1" dirty="0">
                      <a:ea typeface="宋体" panose="02010600030101010101" pitchFamily="2" charset="-122"/>
                    </a:rPr>
                    <a:t> 0  0  1  1     1   1   1   </a:t>
                  </a:r>
                  <a:r>
                    <a:rPr lang="en-US" altLang="zh-CN" sz="2400" b="1" dirty="0">
                      <a:solidFill>
                        <a:srgbClr val="FF0000"/>
                      </a:solidFill>
                      <a:ea typeface="宋体" panose="02010600030101010101" pitchFamily="2" charset="-122"/>
                    </a:rPr>
                    <a:t>0</a:t>
                  </a:r>
                  <a:r>
                    <a:rPr lang="en-US" altLang="zh-CN" sz="2400" b="1" dirty="0">
                      <a:ea typeface="宋体" panose="02010600030101010101" pitchFamily="2" charset="-122"/>
                    </a:rPr>
                    <a:t>   1   1   1   1   1   1</a:t>
                  </a:r>
                </a:p>
                <a:p>
                  <a:r>
                    <a:rPr lang="en-US" altLang="zh-CN" sz="2400" b="1" dirty="0">
                      <a:ea typeface="宋体" panose="02010600030101010101" pitchFamily="2" charset="-122"/>
                    </a:rPr>
                    <a:t> 0  1  0  0     1   1   1   1   </a:t>
                  </a:r>
                  <a:r>
                    <a:rPr lang="en-US" altLang="zh-CN" sz="2400" b="1" dirty="0">
                      <a:solidFill>
                        <a:srgbClr val="FF0000"/>
                      </a:solidFill>
                      <a:ea typeface="宋体" panose="02010600030101010101" pitchFamily="2" charset="-122"/>
                    </a:rPr>
                    <a:t>0</a:t>
                  </a:r>
                  <a:r>
                    <a:rPr lang="en-US" altLang="zh-CN" sz="2400" b="1" dirty="0">
                      <a:ea typeface="宋体" panose="02010600030101010101" pitchFamily="2" charset="-122"/>
                    </a:rPr>
                    <a:t>   1   1   1   1   1</a:t>
                  </a:r>
                </a:p>
                <a:p>
                  <a:pPr>
                    <a:buFont typeface="Arial" panose="020B0604020202020204" pitchFamily="34" charset="0"/>
                    <a:buNone/>
                  </a:pPr>
                  <a:r>
                    <a:rPr lang="en-US" altLang="zh-CN" sz="2400" b="1" dirty="0">
                      <a:ea typeface="宋体" panose="02010600030101010101" pitchFamily="2" charset="-122"/>
                    </a:rPr>
                    <a:t> 0  1  0  1     1   1   1   1   1   </a:t>
                  </a:r>
                  <a:r>
                    <a:rPr lang="en-US" altLang="zh-CN" sz="2400" b="1" dirty="0">
                      <a:solidFill>
                        <a:srgbClr val="FF0000"/>
                      </a:solidFill>
                      <a:ea typeface="宋体" panose="02010600030101010101" pitchFamily="2" charset="-122"/>
                    </a:rPr>
                    <a:t>0</a:t>
                  </a:r>
                  <a:r>
                    <a:rPr lang="en-US" altLang="zh-CN" sz="2400" b="1" dirty="0">
                      <a:ea typeface="宋体" panose="02010600030101010101" pitchFamily="2" charset="-122"/>
                    </a:rPr>
                    <a:t>   1   1   1   1</a:t>
                  </a:r>
                </a:p>
                <a:p>
                  <a:r>
                    <a:rPr lang="en-US" altLang="zh-CN" sz="2400" b="1" dirty="0">
                      <a:ea typeface="宋体" panose="02010600030101010101" pitchFamily="2" charset="-122"/>
                    </a:rPr>
                    <a:t> 0  1  1  0     1   1   1   1   1   1   </a:t>
                  </a:r>
                  <a:r>
                    <a:rPr lang="en-US" altLang="zh-CN" sz="2400" b="1" dirty="0">
                      <a:solidFill>
                        <a:srgbClr val="FF0000"/>
                      </a:solidFill>
                      <a:ea typeface="宋体" panose="02010600030101010101" pitchFamily="2" charset="-122"/>
                    </a:rPr>
                    <a:t>0</a:t>
                  </a:r>
                  <a:r>
                    <a:rPr lang="en-US" altLang="zh-CN" sz="2400" b="1" dirty="0">
                      <a:ea typeface="宋体" panose="02010600030101010101" pitchFamily="2" charset="-122"/>
                    </a:rPr>
                    <a:t>   1   1   1</a:t>
                  </a:r>
                </a:p>
                <a:p>
                  <a:r>
                    <a:rPr lang="en-US" altLang="zh-CN" sz="2400" b="1" dirty="0">
                      <a:ea typeface="宋体" panose="02010600030101010101" pitchFamily="2" charset="-122"/>
                    </a:rPr>
                    <a:t> 0  1  1  1     1   1   1   1   1   1   1   </a:t>
                  </a:r>
                  <a:r>
                    <a:rPr lang="en-US" altLang="zh-CN" sz="2400" b="1" dirty="0">
                      <a:solidFill>
                        <a:srgbClr val="FF0000"/>
                      </a:solidFill>
                      <a:ea typeface="宋体" panose="02010600030101010101" pitchFamily="2" charset="-122"/>
                    </a:rPr>
                    <a:t>0</a:t>
                  </a:r>
                  <a:r>
                    <a:rPr lang="en-US" altLang="zh-CN" sz="2400" b="1" dirty="0">
                      <a:ea typeface="宋体" panose="02010600030101010101" pitchFamily="2" charset="-122"/>
                    </a:rPr>
                    <a:t>   1   1</a:t>
                  </a:r>
                </a:p>
                <a:p>
                  <a:r>
                    <a:rPr lang="en-US" altLang="zh-CN" sz="2400" b="1" dirty="0">
                      <a:solidFill>
                        <a:schemeClr val="accent1"/>
                      </a:solidFill>
                      <a:ea typeface="宋体" panose="02010600030101010101" pitchFamily="2" charset="-122"/>
                    </a:rPr>
                    <a:t> </a:t>
                  </a:r>
                  <a:r>
                    <a:rPr lang="en-US" altLang="zh-CN" sz="2400" b="1" dirty="0">
                      <a:ea typeface="宋体" panose="02010600030101010101" pitchFamily="2" charset="-122"/>
                    </a:rPr>
                    <a:t>1  0  0  0     1   1   1   1   1   1   1   1   </a:t>
                  </a:r>
                  <a:r>
                    <a:rPr lang="en-US" altLang="zh-CN" sz="2400" b="1" dirty="0">
                      <a:solidFill>
                        <a:srgbClr val="FF0000"/>
                      </a:solidFill>
                      <a:ea typeface="宋体" panose="02010600030101010101" pitchFamily="2" charset="-122"/>
                    </a:rPr>
                    <a:t>0</a:t>
                  </a:r>
                  <a:r>
                    <a:rPr lang="en-US" altLang="zh-CN" sz="2400" b="1" dirty="0">
                      <a:ea typeface="宋体" panose="02010600030101010101" pitchFamily="2" charset="-122"/>
                    </a:rPr>
                    <a:t>   1</a:t>
                  </a:r>
                  <a:r>
                    <a:rPr lang="en-US" altLang="zh-CN" sz="2400" b="1" dirty="0">
                      <a:solidFill>
                        <a:schemeClr val="accent1"/>
                      </a:solidFill>
                      <a:ea typeface="宋体" panose="02010600030101010101" pitchFamily="2" charset="-122"/>
                    </a:rPr>
                    <a:t>        </a:t>
                  </a:r>
                  <a:endParaRPr lang="zh-CN" altLang="en-US" sz="2400" b="1" dirty="0">
                    <a:solidFill>
                      <a:schemeClr val="accent1"/>
                    </a:solidFill>
                    <a:ea typeface="宋体" panose="02010600030101010101" pitchFamily="2" charset="-122"/>
                  </a:endParaRPr>
                </a:p>
                <a:p>
                  <a:r>
                    <a:rPr lang="zh-CN" altLang="en-US" sz="2400" b="1" dirty="0">
                      <a:ea typeface="宋体" panose="02010600030101010101" pitchFamily="2" charset="-122"/>
                    </a:rPr>
                    <a:t> </a:t>
                  </a:r>
                  <a:r>
                    <a:rPr lang="en-US" altLang="zh-CN" sz="2400" b="1" dirty="0">
                      <a:ea typeface="宋体" panose="02010600030101010101" pitchFamily="2" charset="-122"/>
                    </a:rPr>
                    <a:t>1  0  0  1     1   1   1   1   1   1   1   1   1   </a:t>
                  </a:r>
                  <a:r>
                    <a:rPr lang="en-US" altLang="zh-CN" sz="2400" b="1" dirty="0">
                      <a:solidFill>
                        <a:srgbClr val="FF0000"/>
                      </a:solidFill>
                      <a:ea typeface="宋体" panose="02010600030101010101" pitchFamily="2" charset="-122"/>
                    </a:rPr>
                    <a:t>0</a:t>
                  </a:r>
                </a:p>
                <a:p>
                  <a:r>
                    <a:rPr lang="en-US" altLang="zh-CN" sz="2400" b="1" dirty="0">
                      <a:solidFill>
                        <a:srgbClr val="FF0000"/>
                      </a:solidFill>
                      <a:ea typeface="宋体" panose="02010600030101010101" pitchFamily="2" charset="-122"/>
                    </a:rPr>
                    <a:t> </a:t>
                  </a:r>
                  <a:r>
                    <a:rPr lang="en-US" altLang="zh-CN" sz="2400" b="1" dirty="0">
                      <a:solidFill>
                        <a:srgbClr val="2B56F5"/>
                      </a:solidFill>
                      <a:ea typeface="宋体" panose="02010600030101010101" pitchFamily="2" charset="-122"/>
                    </a:rPr>
                    <a:t>1  0  1  0     1   1   1   1   1   1   1   1   1   1</a:t>
                  </a:r>
                </a:p>
                <a:p>
                  <a:r>
                    <a:rPr lang="en-US" altLang="zh-CN" sz="2400" b="1" dirty="0">
                      <a:solidFill>
                        <a:srgbClr val="2B56F5"/>
                      </a:solidFill>
                      <a:ea typeface="宋体" panose="02010600030101010101" pitchFamily="2" charset="-122"/>
                    </a:rPr>
                    <a:t>      ∶                         ∶</a:t>
                  </a:r>
                </a:p>
                <a:p>
                  <a:r>
                    <a:rPr lang="en-US" altLang="zh-CN" sz="2400" b="1" dirty="0">
                      <a:solidFill>
                        <a:srgbClr val="2B56F5"/>
                      </a:solidFill>
                      <a:ea typeface="宋体" panose="02010600030101010101" pitchFamily="2" charset="-122"/>
                    </a:rPr>
                    <a:t> 1  1  1  1     1   1   1   1   1   1   1   1   1   1</a:t>
                  </a:r>
                </a:p>
              </p:txBody>
            </p:sp>
            <p:sp>
              <p:nvSpPr>
                <p:cNvPr id="18" name="直接连接符 360456">
                  <a:extLst>
                    <a:ext uri="{FF2B5EF4-FFF2-40B4-BE49-F238E27FC236}">
                      <a16:creationId xmlns:a16="http://schemas.microsoft.com/office/drawing/2014/main" xmlns="" id="{587A5094-D56C-4CB1-A799-07693D0AD5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" y="336"/>
                  <a:ext cx="3231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" name="直接连接符 360458">
                  <a:extLst>
                    <a:ext uri="{FF2B5EF4-FFF2-40B4-BE49-F238E27FC236}">
                      <a16:creationId xmlns:a16="http://schemas.microsoft.com/office/drawing/2014/main" xmlns="" id="{B77EEA12-91D9-497E-A2D6-FB8CC2361C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8" y="2682"/>
                  <a:ext cx="3267" cy="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" name="直接连接符 360459">
                  <a:extLst>
                    <a:ext uri="{FF2B5EF4-FFF2-40B4-BE49-F238E27FC236}">
                      <a16:creationId xmlns:a16="http://schemas.microsoft.com/office/drawing/2014/main" xmlns="" id="{B232238C-225C-445A-B65C-5D99CF4450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88" y="59"/>
                  <a:ext cx="21" cy="332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xmlns="" Requires="a14">
              <p:sp>
                <p:nvSpPr>
                  <p:cNvPr id="3" name="矩形 2">
                    <a:extLst>
                      <a:ext uri="{FF2B5EF4-FFF2-40B4-BE49-F238E27FC236}">
                        <a16:creationId xmlns="" xmlns:a16="http://schemas.microsoft.com/office/drawing/2014/main" id="{17F24038-B6D4-41B0-8503-E0C1FDB3855F}"/>
                      </a:ext>
                    </a:extLst>
                  </p:cNvPr>
                  <p:cNvSpPr/>
                  <p:nvPr/>
                </p:nvSpPr>
                <p:spPr>
                  <a:xfrm>
                    <a:off x="4634839" y="1906656"/>
                    <a:ext cx="3639061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     </m:t>
                          </m:r>
                          <m:acc>
                            <m:accPr>
                              <m:chr m:val="̅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      </m:t>
                          </m:r>
                          <m:acc>
                            <m:accPr>
                              <m:chr m:val="̅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       </m:t>
                          </m:r>
                          <m:acc>
                            <m:accPr>
                              <m:chr m:val="̅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       </m:t>
                          </m:r>
                          <m:acc>
                            <m:accPr>
                              <m:chr m:val="̅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     </m:t>
                          </m:r>
                          <m:acc>
                            <m:accPr>
                              <m:chr m:val="̅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acc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      </m:t>
                          </m:r>
                          <m:acc>
                            <m:accPr>
                              <m:chr m:val="̅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acc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      </m:t>
                          </m:r>
                          <m:acc>
                            <m:accPr>
                              <m:chr m:val="̅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acc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      </m:t>
                          </m:r>
                          <m:acc>
                            <m:accPr>
                              <m:chr m:val="̅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e>
                          </m:acc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      </m:t>
                          </m:r>
                          <m:acc>
                            <m:accPr>
                              <m:chr m:val="̅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e>
                          </m:acc>
                          <m:r>
                            <m:rPr>
                              <m:nor/>
                            </m:rPr>
                            <a:rPr lang="zh-CN" altLang="en-US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oMath>
                      </m:oMathPara>
                    </a14:m>
                    <a:endParaRPr lang="zh-CN" altLang="en-US" sz="2400" dirty="0"/>
                  </a:p>
                </p:txBody>
              </p:sp>
            </mc:Choice>
            <mc:Fallback>
              <p:sp>
                <p:nvSpPr>
                  <p:cNvPr id="3" name="矩形 2">
                    <a:extLst>
                      <a:ext uri="{FF2B5EF4-FFF2-40B4-BE49-F238E27FC236}">
                        <a16:creationId xmlns:a14="http://schemas.microsoft.com/office/drawing/2010/main" xmlns:a16="http://schemas.microsoft.com/office/drawing/2014/main" xmlns="" id="{17F24038-B6D4-41B0-8503-E0C1FDB3855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34839" y="1906656"/>
                    <a:ext cx="3639061" cy="461665"/>
                  </a:xfrm>
                  <a:prstGeom prst="rect">
                    <a:avLst/>
                  </a:prstGeom>
                  <a:blipFill rotWithShape="0">
                    <a:blip r:embed="rId3" cstate="print"/>
                    <a:stretch>
                      <a:fillRect l="-503" r="-18258" b="-2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" name="直接连接符 360458">
              <a:extLst>
                <a:ext uri="{FF2B5EF4-FFF2-40B4-BE49-F238E27FC236}">
                  <a16:creationId xmlns:a16="http://schemas.microsoft.com/office/drawing/2014/main" xmlns="" id="{5C1B151F-FE80-4C37-B45D-19DEA973CF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8806" y="6618605"/>
              <a:ext cx="5186363" cy="63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" name="左大括号 7">
            <a:extLst>
              <a:ext uri="{FF2B5EF4-FFF2-40B4-BE49-F238E27FC236}">
                <a16:creationId xmlns:a16="http://schemas.microsoft.com/office/drawing/2014/main" xmlns="" id="{14DCF4D4-689D-4E8B-B9C8-1FCDD170D7D2}"/>
              </a:ext>
            </a:extLst>
          </p:cNvPr>
          <p:cNvSpPr/>
          <p:nvPr/>
        </p:nvSpPr>
        <p:spPr>
          <a:xfrm>
            <a:off x="2143787" y="5499596"/>
            <a:ext cx="352487" cy="971190"/>
          </a:xfrm>
          <a:prstGeom prst="leftBrace">
            <a:avLst>
              <a:gd name="adj1" fmla="val 8333"/>
              <a:gd name="adj2" fmla="val 5045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8BBE499E-9F88-41C0-9078-B9ED5A169B58}"/>
              </a:ext>
            </a:extLst>
          </p:cNvPr>
          <p:cNvSpPr txBox="1"/>
          <p:nvPr/>
        </p:nvSpPr>
        <p:spPr>
          <a:xfrm>
            <a:off x="613611" y="5785136"/>
            <a:ext cx="1479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33CC"/>
                </a:solidFill>
              </a:rPr>
              <a:t>冗余输入</a:t>
            </a:r>
            <a:r>
              <a:rPr lang="en-US" altLang="zh-CN" sz="2000" b="1" dirty="0">
                <a:solidFill>
                  <a:srgbClr val="FF33CC"/>
                </a:solidFill>
              </a:rPr>
              <a:t>,</a:t>
            </a:r>
            <a:r>
              <a:rPr lang="zh-CN" altLang="en-US" sz="2000" b="1" dirty="0">
                <a:solidFill>
                  <a:srgbClr val="FF33CC"/>
                </a:solidFill>
              </a:rPr>
              <a:t>无有效输出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1435167" y="62091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淘宝网chenying0907出品 6"/>
          <p:cNvSpPr txBox="1"/>
          <p:nvPr/>
        </p:nvSpPr>
        <p:spPr>
          <a:xfrm>
            <a:off x="1528823" y="0"/>
            <a:ext cx="4010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4.4.3   </a:t>
            </a:r>
            <a:r>
              <a:rPr lang="zh-CN" altLang="en-US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译码器</a:t>
            </a:r>
            <a:endParaRPr lang="zh-CN" altLang="en-US" sz="3600" b="1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E6DECEAA-9468-4D0B-B3A4-A97064F4DF91}"/>
              </a:ext>
            </a:extLst>
          </p:cNvPr>
          <p:cNvSpPr txBox="1"/>
          <p:nvPr/>
        </p:nvSpPr>
        <p:spPr>
          <a:xfrm>
            <a:off x="12708" y="615323"/>
            <a:ext cx="5004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 dirty="0" smtClean="0"/>
              <a:t>2. </a:t>
            </a:r>
            <a:r>
              <a:rPr lang="zh-CN" altLang="en-US" dirty="0" smtClean="0"/>
              <a:t>二</a:t>
            </a:r>
            <a:r>
              <a:rPr lang="en-US" altLang="zh-CN" dirty="0"/>
              <a:t>—</a:t>
            </a:r>
            <a:r>
              <a:rPr lang="zh-CN" altLang="en-US" dirty="0"/>
              <a:t>十进制译码器</a:t>
            </a:r>
          </a:p>
        </p:txBody>
      </p:sp>
    </p:spTree>
    <p:extLst>
      <p:ext uri="{BB962C8B-B14F-4D97-AF65-F5344CB8AC3E}">
        <p14:creationId xmlns:p14="http://schemas.microsoft.com/office/powerpoint/2010/main" xmlns="" val="83362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3">
            <a:extLst>
              <a:ext uri="{FF2B5EF4-FFF2-40B4-BE49-F238E27FC236}">
                <a16:creationId xmlns:a16="http://schemas.microsoft.com/office/drawing/2014/main" xmlns="" id="{D86F00DC-3B9D-4ACE-B5A1-00174E2DC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15" y="1351789"/>
            <a:ext cx="7772400" cy="919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rgbClr val="996600"/>
              </a:buClr>
              <a:buSzPct val="5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在数字系统中，常需把结果用十进制数码显示出来，数字显示电路包括</a:t>
            </a:r>
            <a:r>
              <a:rPr kumimoji="1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译码驱动电路</a:t>
            </a:r>
            <a:r>
              <a:rPr kumimoji="1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kumimoji="1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数码显示器</a:t>
            </a:r>
            <a:r>
              <a:rPr kumimoji="1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。    </a:t>
            </a:r>
          </a:p>
        </p:txBody>
      </p:sp>
      <p:graphicFrame>
        <p:nvGraphicFramePr>
          <p:cNvPr id="28" name="Object 4">
            <a:extLst>
              <a:ext uri="{FF2B5EF4-FFF2-40B4-BE49-F238E27FC236}">
                <a16:creationId xmlns:a16="http://schemas.microsoft.com/office/drawing/2014/main" xmlns="" id="{3432B3F2-4FB7-4DAA-8C87-AD9BB509ABD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93034" y="2895600"/>
          <a:ext cx="6454454" cy="2268246"/>
        </p:xfrm>
        <a:graphic>
          <a:graphicData uri="http://schemas.openxmlformats.org/presentationml/2006/ole">
            <p:oleObj spid="_x0000_s50312" r:id="rId4" imgW="7725724" imgH="2731953" progId="">
              <p:embed/>
            </p:oleObj>
          </a:graphicData>
        </a:graphic>
      </p:graphicFrame>
      <p:sp>
        <p:nvSpPr>
          <p:cNvPr id="29" name="Text Box 5">
            <a:extLst>
              <a:ext uri="{FF2B5EF4-FFF2-40B4-BE49-F238E27FC236}">
                <a16:creationId xmlns:a16="http://schemas.microsoft.com/office/drawing/2014/main" xmlns="" id="{9341A739-4950-40FE-8F83-62250403D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1650" y="5471046"/>
            <a:ext cx="3060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rgbClr val="996600"/>
              </a:buClr>
              <a:buSzPct val="5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8421BCD</a:t>
            </a: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显示译码电路框图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E6DECEAA-9468-4D0B-B3A4-A97064F4DF91}"/>
              </a:ext>
            </a:extLst>
          </p:cNvPr>
          <p:cNvSpPr txBox="1"/>
          <p:nvPr/>
        </p:nvSpPr>
        <p:spPr>
          <a:xfrm>
            <a:off x="40782" y="606035"/>
            <a:ext cx="5004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 dirty="0" smtClean="0"/>
              <a:t>3. </a:t>
            </a:r>
            <a:r>
              <a:rPr lang="zh-CN" altLang="en-US" dirty="0" smtClean="0"/>
              <a:t>数字显示</a:t>
            </a:r>
            <a:r>
              <a:rPr lang="zh-CN" altLang="en-US" dirty="0"/>
              <a:t>译码器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435167" y="62091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淘宝网chenying0907出品 6"/>
          <p:cNvSpPr txBox="1"/>
          <p:nvPr/>
        </p:nvSpPr>
        <p:spPr>
          <a:xfrm>
            <a:off x="1528823" y="0"/>
            <a:ext cx="4010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4.4.3   </a:t>
            </a:r>
            <a:r>
              <a:rPr lang="zh-CN" altLang="en-US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译码器</a:t>
            </a:r>
            <a:endParaRPr lang="zh-CN" altLang="en-US" sz="3600" b="1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2468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xmlns="" id="{89FC94AB-7FE4-4FD0-8926-A29AC2C942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65345485"/>
              </p:ext>
            </p:extLst>
          </p:nvPr>
        </p:nvGraphicFramePr>
        <p:xfrm>
          <a:off x="6310709" y="1577674"/>
          <a:ext cx="1560044" cy="1830416"/>
        </p:xfrm>
        <a:graphic>
          <a:graphicData uri="http://schemas.openxmlformats.org/presentationml/2006/ole">
            <p:oleObj spid="_x0000_s51420" name="BMP 图像" r:id="rId4" imgW="423720" imgH="609480" progId="PBrush">
              <p:embed/>
            </p:oleObj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345684" y="1176809"/>
            <a:ext cx="5059951" cy="1963381"/>
            <a:chOff x="231911" y="1353817"/>
            <a:chExt cx="5059951" cy="1963381"/>
          </a:xfrm>
        </p:grpSpPr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xmlns="" id="{A0FF1261-0288-4A33-B669-3391AA57A1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911" y="1353817"/>
              <a:ext cx="250421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rgbClr val="996600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b="1" dirty="0"/>
                <a:t>（</a:t>
              </a:r>
              <a:r>
                <a:rPr lang="en-US" altLang="zh-CN" b="1" dirty="0"/>
                <a:t>1</a:t>
              </a:r>
              <a:r>
                <a:rPr lang="zh-CN" altLang="en-US" b="1" dirty="0"/>
                <a:t>）七段数码管</a:t>
              </a:r>
            </a:p>
          </p:txBody>
        </p:sp>
        <p:grpSp>
          <p:nvGrpSpPr>
            <p:cNvPr id="13" name="Group 6">
              <a:extLst>
                <a:ext uri="{FF2B5EF4-FFF2-40B4-BE49-F238E27FC236}">
                  <a16:creationId xmlns:a16="http://schemas.microsoft.com/office/drawing/2014/main" xmlns="" id="{348A9442-2AEB-4EE6-A540-113455D3E0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6755" y="2321835"/>
              <a:ext cx="1112837" cy="995363"/>
              <a:chOff x="1187" y="1423"/>
              <a:chExt cx="701" cy="627"/>
            </a:xfrm>
          </p:grpSpPr>
          <p:sp>
            <p:nvSpPr>
              <p:cNvPr id="14" name="Text Box 7">
                <a:extLst>
                  <a:ext uri="{FF2B5EF4-FFF2-40B4-BE49-F238E27FC236}">
                    <a16:creationId xmlns:a16="http://schemas.microsoft.com/office/drawing/2014/main" xmlns="" id="{37ACA246-4006-40C7-811F-E9F9F7C3D2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7" y="1423"/>
                <a:ext cx="701" cy="291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20000"/>
                  </a:lnSpc>
                  <a:spcAft>
                    <a:spcPct val="20000"/>
                  </a:spcAft>
                  <a:buClr>
                    <a:srgbClr val="006600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20000"/>
                  </a:lnSpc>
                  <a:spcAft>
                    <a:spcPct val="20000"/>
                  </a:spcAft>
                  <a:buClr>
                    <a:srgbClr val="996600"/>
                  </a:buClr>
                  <a:buSzPct val="50000"/>
                  <a:buFont typeface="Wingdings" panose="05000000000000000000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zh-CN" altLang="en-US" b="1">
                    <a:latin typeface="宋体" panose="02010600030101010101" pitchFamily="2" charset="-122"/>
                  </a:rPr>
                  <a:t>共阴极</a:t>
                </a:r>
              </a:p>
            </p:txBody>
          </p:sp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xmlns="" id="{FB57FCC9-2FCF-472E-801A-6D6AE4461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7" y="1759"/>
                <a:ext cx="701" cy="291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lnSpc>
                    <a:spcPct val="120000"/>
                  </a:lnSpc>
                  <a:spcAft>
                    <a:spcPct val="2000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20000"/>
                  </a:lnSpc>
                  <a:spcAft>
                    <a:spcPct val="20000"/>
                  </a:spcAft>
                  <a:buClr>
                    <a:srgbClr val="006600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20000"/>
                  </a:lnSpc>
                  <a:spcAft>
                    <a:spcPct val="20000"/>
                  </a:spcAft>
                  <a:buClr>
                    <a:srgbClr val="996600"/>
                  </a:buClr>
                  <a:buSzPct val="50000"/>
                  <a:buFont typeface="Wingdings" panose="05000000000000000000" pitchFamily="2" charset="2"/>
                  <a:buChar char="n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20000"/>
                  </a:lnSpc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zh-CN" altLang="en-US" b="1" dirty="0">
                    <a:latin typeface="宋体" panose="02010600030101010101" pitchFamily="2" charset="-122"/>
                  </a:rPr>
                  <a:t>共阳极</a:t>
                </a:r>
              </a:p>
            </p:txBody>
          </p:sp>
        </p:grpSp>
        <p:sp>
          <p:nvSpPr>
            <p:cNvPr id="16" name="Text Box 9">
              <a:extLst>
                <a:ext uri="{FF2B5EF4-FFF2-40B4-BE49-F238E27FC236}">
                  <a16:creationId xmlns:a16="http://schemas.microsoft.com/office/drawing/2014/main" xmlns="" id="{4E183EC5-7F25-46F2-9E28-5124380B7E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1829" y="2321189"/>
              <a:ext cx="173156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rgbClr val="996600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：高电平亮</a:t>
              </a:r>
            </a:p>
          </p:txBody>
        </p:sp>
        <p:sp>
          <p:nvSpPr>
            <p:cNvPr id="17" name="Text Box 10">
              <a:extLst>
                <a:ext uri="{FF2B5EF4-FFF2-40B4-BE49-F238E27FC236}">
                  <a16:creationId xmlns:a16="http://schemas.microsoft.com/office/drawing/2014/main" xmlns="" id="{694943A3-29D8-4FE9-A5F0-AE99653D32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1829" y="2849826"/>
              <a:ext cx="173156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rgbClr val="996600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：低电平亮</a:t>
              </a:r>
            </a:p>
          </p:txBody>
        </p:sp>
        <p:sp>
          <p:nvSpPr>
            <p:cNvPr id="18" name="Text Box 11">
              <a:extLst>
                <a:ext uri="{FF2B5EF4-FFF2-40B4-BE49-F238E27FC236}">
                  <a16:creationId xmlns:a16="http://schemas.microsoft.com/office/drawing/2014/main" xmlns="" id="{69C83EB6-31DA-4776-BED5-EDFC38564A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5261" y="1859226"/>
              <a:ext cx="420660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rgbClr val="996600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b="1" dirty="0">
                  <a:latin typeface="宋体" panose="02010600030101010101" pitchFamily="2" charset="-122"/>
                </a:rPr>
                <a:t>每一段由一个发光二极管组成</a:t>
              </a:r>
            </a:p>
          </p:txBody>
        </p:sp>
      </p:grpSp>
      <p:cxnSp>
        <p:nvCxnSpPr>
          <p:cNvPr id="25" name="直接连接符 24"/>
          <p:cNvCxnSpPr/>
          <p:nvPr/>
        </p:nvCxnSpPr>
        <p:spPr>
          <a:xfrm>
            <a:off x="1435167" y="62091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淘宝网chenying0907出品 6"/>
          <p:cNvSpPr txBox="1"/>
          <p:nvPr/>
        </p:nvSpPr>
        <p:spPr>
          <a:xfrm>
            <a:off x="1528823" y="0"/>
            <a:ext cx="4010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4.4.3   </a:t>
            </a:r>
            <a:r>
              <a:rPr lang="zh-CN" altLang="en-US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译码器</a:t>
            </a:r>
            <a:endParaRPr lang="zh-CN" altLang="en-US" sz="3600" b="1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E6DECEAA-9468-4D0B-B3A4-A97064F4DF91}"/>
              </a:ext>
            </a:extLst>
          </p:cNvPr>
          <p:cNvSpPr txBox="1"/>
          <p:nvPr/>
        </p:nvSpPr>
        <p:spPr>
          <a:xfrm>
            <a:off x="40782" y="606035"/>
            <a:ext cx="5004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 dirty="0" smtClean="0"/>
              <a:t>3. </a:t>
            </a:r>
            <a:r>
              <a:rPr lang="zh-CN" altLang="en-US" dirty="0" smtClean="0"/>
              <a:t>数字显示</a:t>
            </a:r>
            <a:r>
              <a:rPr lang="zh-CN" altLang="en-US" dirty="0"/>
              <a:t>译码器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285604" y="3245338"/>
            <a:ext cx="6248715" cy="3543086"/>
            <a:chOff x="1285604" y="3245338"/>
            <a:chExt cx="6248715" cy="3543086"/>
          </a:xfrm>
        </p:grpSpPr>
        <p:pic>
          <p:nvPicPr>
            <p:cNvPr id="24" name="Picture 6">
              <a:extLst>
                <a:ext uri="{FF2B5EF4-FFF2-40B4-BE49-F238E27FC236}">
                  <a16:creationId xmlns:a16="http://schemas.microsoft.com/office/drawing/2014/main" xmlns="" id="{3F52420B-C37F-4D0F-8BB2-7849D95750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59000" t="3702" r="16856" b="74684"/>
            <a:stretch>
              <a:fillRect/>
            </a:stretch>
          </p:blipFill>
          <p:spPr bwMode="auto">
            <a:xfrm>
              <a:off x="1285604" y="3245338"/>
              <a:ext cx="6248715" cy="3543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矩形 2"/>
            <p:cNvSpPr/>
            <p:nvPr/>
          </p:nvSpPr>
          <p:spPr>
            <a:xfrm>
              <a:off x="3135086" y="5081873"/>
              <a:ext cx="4167473" cy="13821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74953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5">
            <a:extLst>
              <a:ext uri="{FF2B5EF4-FFF2-40B4-BE49-F238E27FC236}">
                <a16:creationId xmlns:a16="http://schemas.microsoft.com/office/drawing/2014/main" xmlns="" id="{3B937DB4-DEC0-4B84-B55C-3E1C3404F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79" y="1292599"/>
            <a:ext cx="31229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rgbClr val="996600"/>
              </a:buClr>
              <a:buSzPct val="5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）七段显示译码器</a:t>
            </a:r>
          </a:p>
        </p:txBody>
      </p:sp>
      <p:graphicFrame>
        <p:nvGraphicFramePr>
          <p:cNvPr id="21" name="Object 14">
            <a:extLst>
              <a:ext uri="{FF2B5EF4-FFF2-40B4-BE49-F238E27FC236}">
                <a16:creationId xmlns:a16="http://schemas.microsoft.com/office/drawing/2014/main" xmlns="" id="{2CAA2FEE-DE3A-4C5A-A054-ECD76BE0DD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0031104"/>
              </p:ext>
            </p:extLst>
          </p:nvPr>
        </p:nvGraphicFramePr>
        <p:xfrm>
          <a:off x="768744" y="2092652"/>
          <a:ext cx="3793434" cy="3086508"/>
        </p:xfrm>
        <a:graphic>
          <a:graphicData uri="http://schemas.openxmlformats.org/presentationml/2006/ole">
            <p:oleObj spid="_x0000_s59446" name="BMP 图象" r:id="rId4" imgW="1790476" imgH="1457143" progId="PBrush">
              <p:embed/>
            </p:oleObj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672446" y="3797657"/>
            <a:ext cx="1594591" cy="1882506"/>
            <a:chOff x="672446" y="3797657"/>
            <a:chExt cx="1594591" cy="1882506"/>
          </a:xfrm>
        </p:grpSpPr>
        <p:sp>
          <p:nvSpPr>
            <p:cNvPr id="19" name="Text Box 12">
              <a:extLst>
                <a:ext uri="{FF2B5EF4-FFF2-40B4-BE49-F238E27FC236}">
                  <a16:creationId xmlns:a16="http://schemas.microsoft.com/office/drawing/2014/main" xmlns="" id="{755AE3D4-6BB8-445F-AAD7-2A3CE735D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446" y="4849166"/>
              <a:ext cx="1594591" cy="830997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rgbClr val="996600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输入</a:t>
              </a:r>
              <a:r>
                <a:rPr lang="zh-CN" altLang="en-US" b="1" dirty="0" smtClean="0">
                  <a:latin typeface="宋体" panose="02010600030101010101" pitchFamily="2" charset="-122"/>
                </a:rPr>
                <a:t>：</a:t>
              </a:r>
              <a:endParaRPr lang="en-US" altLang="zh-CN" b="1" dirty="0" smtClean="0">
                <a:latin typeface="宋体" panose="02010600030101010101" pitchFamily="2" charset="-122"/>
              </a:endParaRPr>
            </a:p>
            <a:p>
              <a:pPr algn="just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1" dirty="0" smtClean="0">
                  <a:latin typeface="宋体" panose="02010600030101010101" pitchFamily="2" charset="-122"/>
                </a:rPr>
                <a:t>8421BCD</a:t>
              </a:r>
              <a:r>
                <a:rPr lang="zh-CN" altLang="en-US" b="1" dirty="0" smtClean="0">
                  <a:latin typeface="宋体" panose="02010600030101010101" pitchFamily="2" charset="-122"/>
                </a:rPr>
                <a:t>码</a:t>
              </a:r>
              <a:endParaRPr lang="zh-CN" altLang="en-US" b="1" dirty="0">
                <a:latin typeface="宋体" panose="02010600030101010101" pitchFamily="2" charset="-122"/>
              </a:endParaRPr>
            </a:p>
          </p:txBody>
        </p:sp>
        <p:sp>
          <p:nvSpPr>
            <p:cNvPr id="22" name="Line 15">
              <a:extLst>
                <a:ext uri="{FF2B5EF4-FFF2-40B4-BE49-F238E27FC236}">
                  <a16:creationId xmlns:a16="http://schemas.microsoft.com/office/drawing/2014/main" xmlns="" id="{34F20596-8D6F-489C-AC63-468DBFEA8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86349" y="3797657"/>
              <a:ext cx="1804" cy="1002481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25" name="直接连接符 24"/>
          <p:cNvCxnSpPr/>
          <p:nvPr/>
        </p:nvCxnSpPr>
        <p:spPr>
          <a:xfrm>
            <a:off x="1435167" y="62091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淘宝网chenying0907出品 6"/>
          <p:cNvSpPr txBox="1"/>
          <p:nvPr/>
        </p:nvSpPr>
        <p:spPr>
          <a:xfrm>
            <a:off x="1528823" y="0"/>
            <a:ext cx="4010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4.4.3   </a:t>
            </a:r>
            <a:r>
              <a:rPr lang="zh-CN" altLang="en-US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译码器</a:t>
            </a:r>
            <a:endParaRPr lang="zh-CN" altLang="en-US" sz="3600" b="1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E6DECEAA-9468-4D0B-B3A4-A97064F4DF91}"/>
              </a:ext>
            </a:extLst>
          </p:cNvPr>
          <p:cNvSpPr txBox="1"/>
          <p:nvPr/>
        </p:nvSpPr>
        <p:spPr>
          <a:xfrm>
            <a:off x="40782" y="606035"/>
            <a:ext cx="5004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 dirty="0" smtClean="0"/>
              <a:t>3. </a:t>
            </a:r>
            <a:r>
              <a:rPr lang="zh-CN" altLang="en-US" dirty="0" smtClean="0"/>
              <a:t>数字显示</a:t>
            </a:r>
            <a:r>
              <a:rPr lang="zh-CN" altLang="en-US" dirty="0"/>
              <a:t>译码器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732125" y="2507226"/>
            <a:ext cx="4079734" cy="1538046"/>
            <a:chOff x="4732125" y="2507226"/>
            <a:chExt cx="4079734" cy="1538046"/>
          </a:xfrm>
        </p:grpSpPr>
        <p:sp>
          <p:nvSpPr>
            <p:cNvPr id="20" name="Text Box 13">
              <a:extLst>
                <a:ext uri="{FF2B5EF4-FFF2-40B4-BE49-F238E27FC236}">
                  <a16:creationId xmlns:a16="http://schemas.microsoft.com/office/drawing/2014/main" xmlns="" id="{10A08055-2A8E-488B-99BB-360485CF62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6473" y="2676084"/>
              <a:ext cx="2995386" cy="1200329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rgbClr val="996600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输出</a:t>
              </a:r>
              <a:r>
                <a:rPr lang="zh-CN" altLang="en-US" b="1" dirty="0">
                  <a:latin typeface="宋体" panose="02010600030101010101" pitchFamily="2" charset="-122"/>
                </a:rPr>
                <a:t>：译码结果，可驱动</a:t>
              </a:r>
              <a:r>
                <a:rPr lang="zh-CN" altLang="en-US" b="1" dirty="0" smtClean="0">
                  <a:latin typeface="宋体" panose="02010600030101010101" pitchFamily="2" charset="-122"/>
                </a:rPr>
                <a:t>相应</a:t>
              </a:r>
              <a:r>
                <a:rPr lang="zh-CN" altLang="en-US" b="1" dirty="0">
                  <a:latin typeface="宋体" panose="02010600030101010101" pitchFamily="2" charset="-122"/>
                </a:rPr>
                <a:t>的七段数码管</a:t>
              </a:r>
              <a:r>
                <a:rPr lang="zh-CN" altLang="en-US" b="1" dirty="0" smtClean="0">
                  <a:latin typeface="宋体" panose="02010600030101010101" pitchFamily="2" charset="-122"/>
                </a:rPr>
                <a:t>显示正确</a:t>
              </a:r>
              <a:r>
                <a:rPr lang="zh-CN" altLang="en-US" b="1" dirty="0">
                  <a:latin typeface="宋体" panose="02010600030101010101" pitchFamily="2" charset="-122"/>
                </a:rPr>
                <a:t>的数字</a:t>
              </a:r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xmlns="" id="{84433FA3-8699-4D9E-B3DF-822AFBBF5E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0935" y="3275398"/>
              <a:ext cx="635538" cy="85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右大括号 4"/>
            <p:cNvSpPr/>
            <p:nvPr/>
          </p:nvSpPr>
          <p:spPr>
            <a:xfrm>
              <a:off x="4732125" y="2507226"/>
              <a:ext cx="328678" cy="153804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26745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>
            <a:extLst>
              <a:ext uri="{FF2B5EF4-FFF2-40B4-BE49-F238E27FC236}">
                <a16:creationId xmlns:a16="http://schemas.microsoft.com/office/drawing/2014/main" xmlns="" id="{05A55C5B-6F7A-440E-9BFD-861A35C6D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41" y="1267797"/>
            <a:ext cx="450294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b="1" dirty="0">
                <a:solidFill>
                  <a:srgbClr val="C00000"/>
                </a:solidFill>
                <a:ea typeface="楷体_GB2312" pitchFamily="49" charset="-122"/>
              </a:rPr>
              <a:t>BCD</a:t>
            </a:r>
            <a:r>
              <a:rPr kumimoji="0" lang="zh-CN" altLang="en-US" b="1" dirty="0">
                <a:solidFill>
                  <a:srgbClr val="C00000"/>
                </a:solidFill>
                <a:ea typeface="楷体_GB2312" pitchFamily="49" charset="-122"/>
              </a:rPr>
              <a:t>七段字符显示译码器</a:t>
            </a:r>
            <a:r>
              <a:rPr kumimoji="0" lang="en-US" altLang="zh-CN" b="1" dirty="0">
                <a:solidFill>
                  <a:srgbClr val="C00000"/>
                </a:solidFill>
                <a:ea typeface="楷体_GB2312" pitchFamily="49" charset="-122"/>
              </a:rPr>
              <a:t>74LS48    </a:t>
            </a:r>
          </a:p>
        </p:txBody>
      </p:sp>
      <p:graphicFrame>
        <p:nvGraphicFramePr>
          <p:cNvPr id="25" name="Group 3">
            <a:extLst>
              <a:ext uri="{FF2B5EF4-FFF2-40B4-BE49-F238E27FC236}">
                <a16:creationId xmlns:a16="http://schemas.microsoft.com/office/drawing/2014/main" xmlns="" id="{CB2F668A-1F73-43A9-B294-0DF4B979A12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0295" y="1739900"/>
          <a:ext cx="8244049" cy="5033971"/>
        </p:xfrm>
        <a:graphic>
          <a:graphicData uri="http://schemas.openxmlformats.org/drawingml/2006/table">
            <a:tbl>
              <a:tblPr/>
              <a:tblGrid>
                <a:gridCol w="1013359">
                  <a:extLst>
                    <a:ext uri="{9D8B030D-6E8A-4147-A177-3AD203B41FA5}">
                      <a16:colId xmlns:a16="http://schemas.microsoft.com/office/drawing/2014/main" xmlns="" val="321638100"/>
                    </a:ext>
                  </a:extLst>
                </a:gridCol>
                <a:gridCol w="521254">
                  <a:extLst>
                    <a:ext uri="{9D8B030D-6E8A-4147-A177-3AD203B41FA5}">
                      <a16:colId xmlns:a16="http://schemas.microsoft.com/office/drawing/2014/main" xmlns="" val="505325243"/>
                    </a:ext>
                  </a:extLst>
                </a:gridCol>
                <a:gridCol w="490389">
                  <a:extLst>
                    <a:ext uri="{9D8B030D-6E8A-4147-A177-3AD203B41FA5}">
                      <a16:colId xmlns:a16="http://schemas.microsoft.com/office/drawing/2014/main" xmlns="" val="1124409725"/>
                    </a:ext>
                  </a:extLst>
                </a:gridCol>
                <a:gridCol w="507537">
                  <a:extLst>
                    <a:ext uri="{9D8B030D-6E8A-4147-A177-3AD203B41FA5}">
                      <a16:colId xmlns:a16="http://schemas.microsoft.com/office/drawing/2014/main" xmlns="" val="183556270"/>
                    </a:ext>
                  </a:extLst>
                </a:gridCol>
                <a:gridCol w="675572">
                  <a:extLst>
                    <a:ext uri="{9D8B030D-6E8A-4147-A177-3AD203B41FA5}">
                      <a16:colId xmlns:a16="http://schemas.microsoft.com/office/drawing/2014/main" xmlns="" val="3125256746"/>
                    </a:ext>
                  </a:extLst>
                </a:gridCol>
                <a:gridCol w="589841">
                  <a:extLst>
                    <a:ext uri="{9D8B030D-6E8A-4147-A177-3AD203B41FA5}">
                      <a16:colId xmlns:a16="http://schemas.microsoft.com/office/drawing/2014/main" xmlns="" val="858991954"/>
                    </a:ext>
                  </a:extLst>
                </a:gridCol>
                <a:gridCol w="591556">
                  <a:extLst>
                    <a:ext uri="{9D8B030D-6E8A-4147-A177-3AD203B41FA5}">
                      <a16:colId xmlns:a16="http://schemas.microsoft.com/office/drawing/2014/main" xmlns="" val="2963193904"/>
                    </a:ext>
                  </a:extLst>
                </a:gridCol>
                <a:gridCol w="589841">
                  <a:extLst>
                    <a:ext uri="{9D8B030D-6E8A-4147-A177-3AD203B41FA5}">
                      <a16:colId xmlns:a16="http://schemas.microsoft.com/office/drawing/2014/main" xmlns="" val="1518198729"/>
                    </a:ext>
                  </a:extLst>
                </a:gridCol>
                <a:gridCol w="593270">
                  <a:extLst>
                    <a:ext uri="{9D8B030D-6E8A-4147-A177-3AD203B41FA5}">
                      <a16:colId xmlns:a16="http://schemas.microsoft.com/office/drawing/2014/main" xmlns="" val="159826052"/>
                    </a:ext>
                  </a:extLst>
                </a:gridCol>
                <a:gridCol w="589841">
                  <a:extLst>
                    <a:ext uri="{9D8B030D-6E8A-4147-A177-3AD203B41FA5}">
                      <a16:colId xmlns:a16="http://schemas.microsoft.com/office/drawing/2014/main" xmlns="" val="1725337333"/>
                    </a:ext>
                  </a:extLst>
                </a:gridCol>
                <a:gridCol w="673858">
                  <a:extLst>
                    <a:ext uri="{9D8B030D-6E8A-4147-A177-3AD203B41FA5}">
                      <a16:colId xmlns:a16="http://schemas.microsoft.com/office/drawing/2014/main" xmlns="" val="2337723552"/>
                    </a:ext>
                  </a:extLst>
                </a:gridCol>
                <a:gridCol w="677289">
                  <a:extLst>
                    <a:ext uri="{9D8B030D-6E8A-4147-A177-3AD203B41FA5}">
                      <a16:colId xmlns:a16="http://schemas.microsoft.com/office/drawing/2014/main" xmlns="" val="428842750"/>
                    </a:ext>
                  </a:extLst>
                </a:gridCol>
                <a:gridCol w="730442">
                  <a:extLst>
                    <a:ext uri="{9D8B030D-6E8A-4147-A177-3AD203B41FA5}">
                      <a16:colId xmlns:a16="http://schemas.microsoft.com/office/drawing/2014/main" xmlns="" val="2118815558"/>
                    </a:ext>
                  </a:extLst>
                </a:gridCol>
              </a:tblGrid>
              <a:tr h="340203"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              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                    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4464738"/>
                  </a:ext>
                </a:extLst>
              </a:tr>
              <a:tr h="3783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16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字形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36982855"/>
                  </a:ext>
                </a:extLst>
              </a:tr>
              <a:tr h="3783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12481431"/>
                  </a:ext>
                </a:extLst>
              </a:tr>
              <a:tr h="3783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45485530"/>
                  </a:ext>
                </a:extLst>
              </a:tr>
              <a:tr h="3783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25969820"/>
                  </a:ext>
                </a:extLst>
              </a:tr>
              <a:tr h="3783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03808411"/>
                  </a:ext>
                </a:extLst>
              </a:tr>
              <a:tr h="3783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26355403"/>
                  </a:ext>
                </a:extLst>
              </a:tr>
              <a:tr h="3783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54229810"/>
                  </a:ext>
                </a:extLst>
              </a:tr>
              <a:tr h="3783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97325939"/>
                  </a:ext>
                </a:extLst>
              </a:tr>
              <a:tr h="3783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32951477"/>
                  </a:ext>
                </a:extLst>
              </a:tr>
              <a:tr h="3783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19652526"/>
                  </a:ext>
                </a:extLst>
              </a:tr>
              <a:tr h="3783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81364342"/>
                  </a:ext>
                </a:extLst>
              </a:tr>
              <a:tr h="532435">
                <a:tc gridSpan="1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01138524"/>
                  </a:ext>
                </a:extLst>
              </a:tr>
            </a:tbl>
          </a:graphicData>
        </a:graphic>
      </p:graphicFrame>
      <p:grpSp>
        <p:nvGrpSpPr>
          <p:cNvPr id="16" name="Group 260">
            <a:extLst>
              <a:ext uri="{FF2B5EF4-FFF2-40B4-BE49-F238E27FC236}">
                <a16:creationId xmlns:a16="http://schemas.microsoft.com/office/drawing/2014/main" xmlns="" id="{95058917-E670-41EB-9153-DE6B0C4DDC90}"/>
              </a:ext>
            </a:extLst>
          </p:cNvPr>
          <p:cNvGrpSpPr>
            <a:grpSpLocks/>
          </p:cNvGrpSpPr>
          <p:nvPr/>
        </p:nvGrpSpPr>
        <p:grpSpPr bwMode="auto">
          <a:xfrm>
            <a:off x="7799482" y="3111509"/>
            <a:ext cx="1160463" cy="2089150"/>
            <a:chOff x="4694" y="1253"/>
            <a:chExt cx="731" cy="1316"/>
          </a:xfrm>
        </p:grpSpPr>
        <p:graphicFrame>
          <p:nvGraphicFramePr>
            <p:cNvPr id="17" name="Object 261">
              <a:extLst>
                <a:ext uri="{FF2B5EF4-FFF2-40B4-BE49-F238E27FC236}">
                  <a16:creationId xmlns:a16="http://schemas.microsoft.com/office/drawing/2014/main" xmlns="" id="{33F6020A-25B2-4E75-A367-5136B29FE9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94" y="1253"/>
            <a:ext cx="731" cy="1316"/>
          </p:xfrm>
          <a:graphic>
            <a:graphicData uri="http://schemas.openxmlformats.org/presentationml/2006/ole">
              <p:oleObj spid="_x0000_s52360" name="Photo Editor 照片" r:id="rId4" imgW="5038095" imgH="9078592" progId="">
                <p:embed/>
              </p:oleObj>
            </a:graphicData>
          </a:graphic>
        </p:graphicFrame>
        <p:sp>
          <p:nvSpPr>
            <p:cNvPr id="18" name="Rectangle 262">
              <a:extLst>
                <a:ext uri="{FF2B5EF4-FFF2-40B4-BE49-F238E27FC236}">
                  <a16:creationId xmlns:a16="http://schemas.microsoft.com/office/drawing/2014/main" xmlns="" id="{323A93CF-3C79-401C-9403-D5B95E612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3" y="1570"/>
              <a:ext cx="46" cy="182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263">
              <a:extLst>
                <a:ext uri="{FF2B5EF4-FFF2-40B4-BE49-F238E27FC236}">
                  <a16:creationId xmlns:a16="http://schemas.microsoft.com/office/drawing/2014/main" xmlns="" id="{AE0C1E34-038D-45C0-9F1F-29577EAC7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" y="1842"/>
              <a:ext cx="46" cy="182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Rectangle 264">
              <a:extLst>
                <a:ext uri="{FF2B5EF4-FFF2-40B4-BE49-F238E27FC236}">
                  <a16:creationId xmlns:a16="http://schemas.microsoft.com/office/drawing/2014/main" xmlns="" id="{C3343A00-0E45-43CE-A981-9711C32EE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" y="1570"/>
              <a:ext cx="46" cy="182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265">
              <a:extLst>
                <a:ext uri="{FF2B5EF4-FFF2-40B4-BE49-F238E27FC236}">
                  <a16:creationId xmlns:a16="http://schemas.microsoft.com/office/drawing/2014/main" xmlns="" id="{1983C06D-E6D7-49E8-AAD2-86233C88D1A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035" y="1702"/>
              <a:ext cx="46" cy="182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22" name="直接连接符 21"/>
          <p:cNvCxnSpPr/>
          <p:nvPr/>
        </p:nvCxnSpPr>
        <p:spPr>
          <a:xfrm>
            <a:off x="1435167" y="62091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淘宝网chenying0907出品 6"/>
          <p:cNvSpPr txBox="1"/>
          <p:nvPr/>
        </p:nvSpPr>
        <p:spPr>
          <a:xfrm>
            <a:off x="1528823" y="0"/>
            <a:ext cx="4010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4.4.3   </a:t>
            </a:r>
            <a:r>
              <a:rPr lang="zh-CN" altLang="en-US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译码器</a:t>
            </a:r>
            <a:endParaRPr lang="zh-CN" altLang="en-US" sz="3600" b="1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E6DECEAA-9468-4D0B-B3A4-A97064F4DF91}"/>
              </a:ext>
            </a:extLst>
          </p:cNvPr>
          <p:cNvSpPr txBox="1"/>
          <p:nvPr/>
        </p:nvSpPr>
        <p:spPr>
          <a:xfrm>
            <a:off x="40782" y="606035"/>
            <a:ext cx="5004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 dirty="0" smtClean="0"/>
              <a:t>3. </a:t>
            </a:r>
            <a:r>
              <a:rPr lang="zh-CN" altLang="en-US" dirty="0" smtClean="0"/>
              <a:t>数字显示</a:t>
            </a:r>
            <a:r>
              <a:rPr lang="zh-CN" altLang="en-US" dirty="0"/>
              <a:t>译码器</a:t>
            </a:r>
          </a:p>
        </p:txBody>
      </p:sp>
    </p:spTree>
    <p:extLst>
      <p:ext uri="{BB962C8B-B14F-4D97-AF65-F5344CB8AC3E}">
        <p14:creationId xmlns:p14="http://schemas.microsoft.com/office/powerpoint/2010/main" xmlns="" val="94713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>
            <a:off x="1435167" y="62091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淘宝网chenying0907出品 6"/>
          <p:cNvSpPr txBox="1"/>
          <p:nvPr/>
        </p:nvSpPr>
        <p:spPr>
          <a:xfrm>
            <a:off x="1528823" y="0"/>
            <a:ext cx="4010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4.4.3   </a:t>
            </a:r>
            <a:r>
              <a:rPr lang="zh-CN" altLang="en-US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译码器</a:t>
            </a:r>
            <a:endParaRPr lang="zh-CN" altLang="en-US" sz="3600" b="1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E6DECEAA-9468-4D0B-B3A4-A97064F4DF91}"/>
              </a:ext>
            </a:extLst>
          </p:cNvPr>
          <p:cNvSpPr txBox="1"/>
          <p:nvPr/>
        </p:nvSpPr>
        <p:spPr>
          <a:xfrm>
            <a:off x="40782" y="606035"/>
            <a:ext cx="5004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 dirty="0" smtClean="0"/>
              <a:t>3. </a:t>
            </a:r>
            <a:r>
              <a:rPr lang="zh-CN" altLang="en-US" dirty="0" smtClean="0"/>
              <a:t>数字显示</a:t>
            </a:r>
            <a:r>
              <a:rPr lang="zh-CN" altLang="en-US" dirty="0"/>
              <a:t>译码器</a:t>
            </a:r>
          </a:p>
        </p:txBody>
      </p:sp>
      <p:sp>
        <p:nvSpPr>
          <p:cNvPr id="32" name="Rectangle 5">
            <a:extLst>
              <a:ext uri="{FF2B5EF4-FFF2-40B4-BE49-F238E27FC236}">
                <a16:creationId xmlns="" xmlns:a16="http://schemas.microsoft.com/office/drawing/2014/main" id="{945EA2FE-74E1-4268-B536-0C0458CB9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6072" y="661209"/>
            <a:ext cx="5262478" cy="557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宋体"/>
              </a:rPr>
              <a:t>具有共阴共阳输出可选控制的七段译码模块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/>
              <a:ea typeface="宋体"/>
            </a:endParaRPr>
          </a:p>
        </p:txBody>
      </p:sp>
      <p:sp>
        <p:nvSpPr>
          <p:cNvPr id="33" name="Rectangle 6">
            <a:extLst>
              <a:ext uri="{FF2B5EF4-FFF2-40B4-BE49-F238E27FC236}">
                <a16:creationId xmlns="" xmlns:a16="http://schemas.microsoft.com/office/drawing/2014/main" id="{FE8D9FCE-6422-471F-A277-40C893087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38" y="1433513"/>
            <a:ext cx="4678362" cy="5329237"/>
          </a:xfrm>
          <a:prstGeom prst="rect">
            <a:avLst/>
          </a:prstGeom>
          <a:noFill/>
          <a:ln w="25400">
            <a:solidFill>
              <a:srgbClr val="170A8E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b="1" kern="0" dirty="0" smtClean="0">
                <a:solidFill>
                  <a:srgbClr val="0000FF"/>
                </a:solidFill>
                <a:effectLst/>
                <a:latin typeface="Times New Roman" pitchFamily="18" charset="0"/>
              </a:rPr>
              <a:t>module</a:t>
            </a:r>
            <a:r>
              <a:rPr lang="en-US" altLang="zh-CN" sz="1800" b="1" kern="0" dirty="0" smtClean="0">
                <a:effectLst/>
                <a:latin typeface="Times New Roman" pitchFamily="18" charset="0"/>
              </a:rPr>
              <a:t> samp4_4_7(</a:t>
            </a:r>
            <a:r>
              <a:rPr lang="en-US" altLang="zh-CN" sz="1800" b="1" kern="0" dirty="0" err="1" smtClean="0">
                <a:effectLst/>
                <a:latin typeface="Times New Roman" pitchFamily="18" charset="0"/>
              </a:rPr>
              <a:t>flag,A,Y</a:t>
            </a:r>
            <a:r>
              <a:rPr lang="en-US" altLang="zh-CN" sz="1800" b="1" kern="0" dirty="0" smtClean="0">
                <a:effectLst/>
                <a:latin typeface="Times New Roman" pitchFamily="18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b="1" kern="0" dirty="0" smtClean="0">
                <a:effectLst/>
                <a:latin typeface="Times New Roman" pitchFamily="18" charset="0"/>
              </a:rPr>
              <a:t>   input flag;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b="1" kern="0" dirty="0" smtClean="0">
                <a:effectLst/>
                <a:latin typeface="Times New Roman" pitchFamily="18" charset="0"/>
              </a:rPr>
              <a:t>   input[3:0] A;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b="1" kern="0" dirty="0" smtClean="0">
                <a:effectLst/>
                <a:latin typeface="Times New Roman" pitchFamily="18" charset="0"/>
              </a:rPr>
              <a:t>   output </a:t>
            </a:r>
            <a:r>
              <a:rPr lang="en-US" altLang="zh-CN" sz="1800" b="1" kern="0" dirty="0" err="1" smtClean="0">
                <a:effectLst/>
                <a:latin typeface="Times New Roman" pitchFamily="18" charset="0"/>
              </a:rPr>
              <a:t>reg</a:t>
            </a:r>
            <a:r>
              <a:rPr lang="en-US" altLang="zh-CN" sz="1800" b="1" kern="0" dirty="0" smtClean="0">
                <a:effectLst/>
                <a:latin typeface="Times New Roman" pitchFamily="18" charset="0"/>
              </a:rPr>
              <a:t> [6:0] Y;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b="1" kern="0" dirty="0" smtClean="0">
                <a:effectLst/>
                <a:latin typeface="Times New Roman" pitchFamily="18" charset="0"/>
              </a:rPr>
              <a:t>   </a:t>
            </a:r>
            <a:r>
              <a:rPr lang="en-US" altLang="zh-CN" sz="1800" b="1" kern="0" dirty="0" err="1" smtClean="0">
                <a:effectLst/>
                <a:latin typeface="Times New Roman" pitchFamily="18" charset="0"/>
              </a:rPr>
              <a:t>seg_decoder</a:t>
            </a:r>
            <a:r>
              <a:rPr lang="en-US" altLang="zh-CN" sz="1800" b="1" kern="0" dirty="0" smtClean="0">
                <a:effectLst/>
                <a:latin typeface="Times New Roman" pitchFamily="18" charset="0"/>
              </a:rPr>
              <a:t> u1 (.</a:t>
            </a:r>
            <a:r>
              <a:rPr lang="en-US" altLang="zh-CN" sz="1800" b="1" kern="0" dirty="0" err="1" smtClean="0">
                <a:effectLst/>
                <a:latin typeface="Times New Roman" pitchFamily="18" charset="0"/>
              </a:rPr>
              <a:t>iflag</a:t>
            </a:r>
            <a:r>
              <a:rPr lang="en-US" altLang="zh-CN" sz="1800" b="1" kern="0" dirty="0" smtClean="0">
                <a:effectLst/>
                <a:latin typeface="Times New Roman" pitchFamily="18" charset="0"/>
              </a:rPr>
              <a:t>(flag), .</a:t>
            </a:r>
            <a:r>
              <a:rPr lang="en-US" altLang="zh-CN" sz="1800" b="1" kern="0" dirty="0" err="1" smtClean="0">
                <a:effectLst/>
                <a:latin typeface="Times New Roman" pitchFamily="18" charset="0"/>
              </a:rPr>
              <a:t>iA</a:t>
            </a:r>
            <a:r>
              <a:rPr lang="en-US" altLang="zh-CN" sz="1800" b="1" kern="0" dirty="0" smtClean="0">
                <a:effectLst/>
                <a:latin typeface="Times New Roman" pitchFamily="18" charset="0"/>
              </a:rPr>
              <a:t>(A), .</a:t>
            </a:r>
            <a:r>
              <a:rPr lang="en-US" altLang="zh-CN" sz="1800" b="1" kern="0" dirty="0" err="1" smtClean="0">
                <a:effectLst/>
                <a:latin typeface="Times New Roman" pitchFamily="18" charset="0"/>
              </a:rPr>
              <a:t>oY</a:t>
            </a:r>
            <a:r>
              <a:rPr lang="en-US" altLang="zh-CN" sz="1800" b="1" kern="0" dirty="0" smtClean="0">
                <a:effectLst/>
                <a:latin typeface="Times New Roman" pitchFamily="18" charset="0"/>
              </a:rPr>
              <a:t>(Y));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b="1" kern="0" dirty="0" err="1" smtClean="0">
                <a:solidFill>
                  <a:srgbClr val="0000FF"/>
                </a:solidFill>
                <a:effectLst/>
                <a:latin typeface="Times New Roman" pitchFamily="18" charset="0"/>
              </a:rPr>
              <a:t>Endmodule</a:t>
            </a:r>
            <a:endParaRPr lang="en-US" altLang="zh-CN" sz="1800" b="1" kern="0" dirty="0" smtClean="0">
              <a:solidFill>
                <a:srgbClr val="0000FF"/>
              </a:solidFill>
              <a:effectLst/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CN" sz="1800" b="1" kern="0" dirty="0" smtClean="0">
              <a:solidFill>
                <a:srgbClr val="0000FF"/>
              </a:solidFill>
              <a:effectLst/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b="1" kern="0" dirty="0" smtClean="0">
                <a:solidFill>
                  <a:srgbClr val="0000FF"/>
                </a:solidFill>
                <a:effectLst/>
                <a:latin typeface="Times New Roman" pitchFamily="18" charset="0"/>
              </a:rPr>
              <a:t>module</a:t>
            </a:r>
            <a:r>
              <a:rPr lang="en-US" altLang="zh-CN" sz="1800" b="1" kern="0" dirty="0" smtClean="0">
                <a:effectLst/>
                <a:latin typeface="Times New Roman" pitchFamily="18" charset="0"/>
              </a:rPr>
              <a:t> </a:t>
            </a:r>
            <a:r>
              <a:rPr lang="en-US" altLang="zh-CN" sz="1800" b="1" kern="0" dirty="0" err="1" smtClean="0">
                <a:effectLst/>
                <a:latin typeface="Times New Roman" pitchFamily="18" charset="0"/>
              </a:rPr>
              <a:t>seg_decoder</a:t>
            </a:r>
            <a:r>
              <a:rPr lang="en-US" altLang="zh-CN" sz="1800" b="1" kern="0" dirty="0" smtClean="0">
                <a:effectLst/>
                <a:latin typeface="Times New Roman" pitchFamily="18" charset="0"/>
              </a:rPr>
              <a:t> (</a:t>
            </a:r>
            <a:r>
              <a:rPr lang="en-US" altLang="zh-CN" sz="1800" b="1" kern="0" dirty="0" err="1" smtClean="0">
                <a:effectLst/>
                <a:latin typeface="Times New Roman" pitchFamily="18" charset="0"/>
              </a:rPr>
              <a:t>iflag</a:t>
            </a:r>
            <a:r>
              <a:rPr lang="en-US" altLang="zh-CN" sz="1800" b="1" kern="0" dirty="0" smtClean="0">
                <a:effectLst/>
                <a:latin typeface="Times New Roman" pitchFamily="18" charset="0"/>
              </a:rPr>
              <a:t>, </a:t>
            </a:r>
            <a:r>
              <a:rPr lang="en-US" altLang="zh-CN" sz="1800" b="1" kern="0" dirty="0" err="1" smtClean="0">
                <a:effectLst/>
                <a:latin typeface="Times New Roman" pitchFamily="18" charset="0"/>
              </a:rPr>
              <a:t>iA</a:t>
            </a:r>
            <a:r>
              <a:rPr lang="en-US" altLang="zh-CN" sz="1800" b="1" kern="0" dirty="0" smtClean="0">
                <a:effectLst/>
                <a:latin typeface="Times New Roman" pitchFamily="18" charset="0"/>
              </a:rPr>
              <a:t>, </a:t>
            </a:r>
            <a:r>
              <a:rPr lang="en-US" altLang="zh-CN" sz="1800" b="1" kern="0" dirty="0" err="1" smtClean="0">
                <a:effectLst/>
                <a:latin typeface="Times New Roman" pitchFamily="18" charset="0"/>
              </a:rPr>
              <a:t>oY</a:t>
            </a:r>
            <a:r>
              <a:rPr lang="en-US" altLang="zh-CN" sz="1800" b="1" kern="0" dirty="0" smtClean="0">
                <a:effectLst/>
                <a:latin typeface="Times New Roman" pitchFamily="18" charset="0"/>
              </a:rPr>
              <a:t>);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b="1" kern="0" dirty="0">
                <a:effectLst/>
                <a:latin typeface="Times New Roman" pitchFamily="18" charset="0"/>
              </a:rPr>
              <a:t> </a:t>
            </a:r>
            <a:r>
              <a:rPr lang="en-US" altLang="zh-CN" sz="1800" b="1" kern="0" dirty="0" smtClean="0">
                <a:effectLst/>
                <a:latin typeface="Times New Roman" pitchFamily="18" charset="0"/>
              </a:rPr>
              <a:t>                //</a:t>
            </a:r>
            <a:r>
              <a:rPr lang="zh-CN" altLang="en-US" sz="1800" b="1" kern="0" dirty="0" smtClean="0">
                <a:effectLst/>
                <a:latin typeface="Times New Roman" pitchFamily="18" charset="0"/>
              </a:rPr>
              <a:t>七段译码模块定义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b="1" kern="0" dirty="0" smtClean="0">
                <a:effectLst/>
                <a:latin typeface="Times New Roman" pitchFamily="18" charset="0"/>
              </a:rPr>
              <a:t>   input </a:t>
            </a:r>
            <a:r>
              <a:rPr lang="en-US" altLang="zh-CN" sz="1800" b="1" kern="0" dirty="0" err="1" smtClean="0">
                <a:effectLst/>
                <a:latin typeface="Times New Roman" pitchFamily="18" charset="0"/>
              </a:rPr>
              <a:t>iflag</a:t>
            </a:r>
            <a:r>
              <a:rPr lang="en-US" altLang="zh-CN" sz="1800" b="1" kern="0" dirty="0" smtClean="0">
                <a:effectLst/>
                <a:latin typeface="Times New Roman" pitchFamily="18" charset="0"/>
              </a:rPr>
              <a:t>;    //</a:t>
            </a:r>
            <a:r>
              <a:rPr lang="zh-CN" altLang="en-US" sz="1800" b="1" kern="0" dirty="0" smtClean="0">
                <a:effectLst/>
                <a:latin typeface="Times New Roman" pitchFamily="18" charset="0"/>
              </a:rPr>
              <a:t>共阴、共阳输出控制端，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b="1" kern="0" dirty="0" smtClean="0">
                <a:effectLst/>
                <a:latin typeface="Times New Roman" pitchFamily="18" charset="0"/>
              </a:rPr>
              <a:t>   input[3:0] </a:t>
            </a:r>
            <a:r>
              <a:rPr lang="en-US" altLang="zh-CN" sz="1800" b="1" kern="0" dirty="0" err="1" smtClean="0">
                <a:effectLst/>
                <a:latin typeface="Times New Roman" pitchFamily="18" charset="0"/>
              </a:rPr>
              <a:t>iA</a:t>
            </a:r>
            <a:r>
              <a:rPr lang="en-US" altLang="zh-CN" sz="1800" b="1" kern="0" dirty="0" smtClean="0">
                <a:effectLst/>
                <a:latin typeface="Times New Roman" pitchFamily="18" charset="0"/>
              </a:rPr>
              <a:t>;         //</a:t>
            </a:r>
            <a:r>
              <a:rPr lang="zh-CN" altLang="en-US" sz="1800" b="1" kern="0" dirty="0" smtClean="0">
                <a:effectLst/>
                <a:latin typeface="Times New Roman" pitchFamily="18" charset="0"/>
              </a:rPr>
              <a:t>四位二进制输入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b="1" kern="0" dirty="0" smtClean="0">
                <a:effectLst/>
                <a:latin typeface="Times New Roman" pitchFamily="18" charset="0"/>
              </a:rPr>
              <a:t>   output </a:t>
            </a:r>
            <a:r>
              <a:rPr lang="en-US" altLang="zh-CN" sz="1800" b="1" kern="0" dirty="0" err="1" smtClean="0">
                <a:effectLst/>
                <a:latin typeface="Times New Roman" pitchFamily="18" charset="0"/>
              </a:rPr>
              <a:t>reg</a:t>
            </a:r>
            <a:r>
              <a:rPr lang="en-US" altLang="zh-CN" sz="1800" b="1" kern="0" dirty="0" smtClean="0">
                <a:effectLst/>
                <a:latin typeface="Times New Roman" pitchFamily="18" charset="0"/>
              </a:rPr>
              <a:t> [6:0] </a:t>
            </a:r>
            <a:r>
              <a:rPr lang="en-US" altLang="zh-CN" sz="1800" b="1" kern="0" dirty="0" err="1" smtClean="0">
                <a:effectLst/>
                <a:latin typeface="Times New Roman" pitchFamily="18" charset="0"/>
              </a:rPr>
              <a:t>oY</a:t>
            </a:r>
            <a:r>
              <a:rPr lang="en-US" altLang="zh-CN" sz="1800" b="1" kern="0" dirty="0" smtClean="0">
                <a:effectLst/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b="1" kern="0" dirty="0" smtClean="0">
                <a:effectLst/>
                <a:latin typeface="Times New Roman" pitchFamily="18" charset="0"/>
              </a:rPr>
              <a:t>   always@(</a:t>
            </a:r>
            <a:r>
              <a:rPr lang="en-US" altLang="zh-CN" sz="1800" b="1" kern="0" dirty="0" err="1" smtClean="0">
                <a:effectLst/>
                <a:latin typeface="Times New Roman" pitchFamily="18" charset="0"/>
              </a:rPr>
              <a:t>iflag,iA</a:t>
            </a:r>
            <a:r>
              <a:rPr lang="en-US" altLang="zh-CN" sz="1800" b="1" kern="0" dirty="0" smtClean="0">
                <a:effectLst/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b="1" kern="0" dirty="0" smtClean="0">
                <a:effectLst/>
                <a:latin typeface="Times New Roman" pitchFamily="18" charset="0"/>
              </a:rPr>
              <a:t>     </a:t>
            </a:r>
            <a:r>
              <a:rPr lang="en-US" altLang="zh-CN" sz="1800" b="1" kern="0" dirty="0" smtClean="0">
                <a:solidFill>
                  <a:srgbClr val="FF0000"/>
                </a:solidFill>
                <a:effectLst/>
                <a:latin typeface="Times New Roman" pitchFamily="18" charset="0"/>
              </a:rPr>
              <a:t>begin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b="1" kern="0" dirty="0" smtClean="0">
                <a:effectLst/>
                <a:latin typeface="Times New Roman" pitchFamily="18" charset="0"/>
              </a:rPr>
              <a:t>        </a:t>
            </a:r>
            <a:r>
              <a:rPr lang="en-US" altLang="zh-CN" sz="1800" b="1" kern="0" dirty="0" smtClean="0">
                <a:solidFill>
                  <a:srgbClr val="FF33CC"/>
                </a:solidFill>
                <a:effectLst/>
                <a:latin typeface="Times New Roman" pitchFamily="18" charset="0"/>
              </a:rPr>
              <a:t>case</a:t>
            </a:r>
            <a:r>
              <a:rPr lang="en-US" altLang="zh-CN" sz="1800" b="1" kern="0" dirty="0" smtClean="0">
                <a:effectLst/>
                <a:latin typeface="Times New Roman" pitchFamily="18" charset="0"/>
              </a:rPr>
              <a:t>(</a:t>
            </a:r>
            <a:r>
              <a:rPr lang="en-US" altLang="zh-CN" sz="1800" b="1" kern="0" dirty="0" err="1" smtClean="0">
                <a:effectLst/>
                <a:latin typeface="Times New Roman" pitchFamily="18" charset="0"/>
              </a:rPr>
              <a:t>iA</a:t>
            </a:r>
            <a:r>
              <a:rPr lang="en-US" altLang="zh-CN" sz="1800" b="1" kern="0" dirty="0" smtClean="0">
                <a:effectLst/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b="1" kern="0" dirty="0" smtClean="0">
                <a:effectLst/>
                <a:latin typeface="Times New Roman" pitchFamily="18" charset="0"/>
              </a:rPr>
              <a:t>         4'b0000: </a:t>
            </a:r>
            <a:r>
              <a:rPr lang="en-US" altLang="zh-CN" sz="1800" b="1" kern="0" dirty="0" err="1" smtClean="0">
                <a:effectLst/>
                <a:latin typeface="Times New Roman" pitchFamily="18" charset="0"/>
              </a:rPr>
              <a:t>oY</a:t>
            </a:r>
            <a:r>
              <a:rPr lang="en-US" altLang="zh-CN" sz="1800" b="1" kern="0" dirty="0" smtClean="0">
                <a:effectLst/>
                <a:latin typeface="Times New Roman" pitchFamily="18" charset="0"/>
              </a:rPr>
              <a:t>=7'h3f;  //</a:t>
            </a:r>
            <a:r>
              <a:rPr lang="en-US" altLang="zh-CN" sz="1800" b="1" kern="0" dirty="0" err="1" smtClean="0">
                <a:effectLst/>
                <a:latin typeface="Times New Roman" pitchFamily="18" charset="0"/>
              </a:rPr>
              <a:t>iflag</a:t>
            </a:r>
            <a:r>
              <a:rPr lang="en-US" altLang="zh-CN" sz="1800" b="1" kern="0" dirty="0" smtClean="0">
                <a:effectLst/>
                <a:latin typeface="Times New Roman" pitchFamily="18" charset="0"/>
              </a:rPr>
              <a:t>=1</a:t>
            </a:r>
            <a:r>
              <a:rPr lang="zh-CN" altLang="en-US" sz="1800" b="1" kern="0" dirty="0" smtClean="0">
                <a:effectLst/>
                <a:latin typeface="Times New Roman" pitchFamily="18" charset="0"/>
              </a:rPr>
              <a:t>共阴极输出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800" b="1" kern="0" dirty="0" smtClean="0">
                <a:effectLst/>
                <a:latin typeface="Times New Roman" pitchFamily="18" charset="0"/>
              </a:rPr>
              <a:t>         </a:t>
            </a:r>
            <a:r>
              <a:rPr lang="en-US" altLang="zh-CN" sz="1800" b="1" kern="0" dirty="0" smtClean="0">
                <a:effectLst/>
                <a:latin typeface="Times New Roman" pitchFamily="18" charset="0"/>
              </a:rPr>
              <a:t>4'b0001: </a:t>
            </a:r>
            <a:r>
              <a:rPr lang="en-US" altLang="zh-CN" sz="1800" b="1" kern="0" dirty="0" err="1" smtClean="0">
                <a:effectLst/>
                <a:latin typeface="Times New Roman" pitchFamily="18" charset="0"/>
              </a:rPr>
              <a:t>oY</a:t>
            </a:r>
            <a:r>
              <a:rPr lang="en-US" altLang="zh-CN" sz="1800" b="1" kern="0" dirty="0" smtClean="0">
                <a:effectLst/>
                <a:latin typeface="Times New Roman" pitchFamily="18" charset="0"/>
              </a:rPr>
              <a:t>=7'h06;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altLang="zh-CN" sz="1800" b="1" kern="0" dirty="0" smtClean="0">
                <a:effectLst/>
                <a:latin typeface="Times New Roman" pitchFamily="18" charset="0"/>
              </a:rPr>
              <a:t>         4'b0010: </a:t>
            </a:r>
            <a:r>
              <a:rPr lang="en-US" altLang="zh-CN" sz="1800" b="1" kern="0" dirty="0" err="1" smtClean="0">
                <a:effectLst/>
                <a:latin typeface="Times New Roman" pitchFamily="18" charset="0"/>
              </a:rPr>
              <a:t>oY</a:t>
            </a:r>
            <a:r>
              <a:rPr lang="en-US" altLang="zh-CN" sz="1800" b="1" kern="0" dirty="0" smtClean="0">
                <a:effectLst/>
                <a:latin typeface="Times New Roman" pitchFamily="18" charset="0"/>
              </a:rPr>
              <a:t>=7'h5b</a:t>
            </a:r>
            <a:r>
              <a:rPr lang="en-US" altLang="zh-CN" sz="1800" b="1" kern="0" dirty="0">
                <a:effectLst/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  <a:defRPr/>
            </a:pPr>
            <a:r>
              <a:rPr lang="en-US" altLang="zh-CN" sz="1800" b="1" kern="0" dirty="0">
                <a:effectLst/>
                <a:latin typeface="Times New Roman" pitchFamily="18" charset="0"/>
              </a:rPr>
              <a:t>    </a:t>
            </a:r>
            <a:r>
              <a:rPr lang="en-US" altLang="zh-CN" sz="1800" b="1" kern="0" dirty="0" smtClean="0">
                <a:effectLst/>
                <a:latin typeface="Times New Roman" pitchFamily="18" charset="0"/>
              </a:rPr>
              <a:t>     </a:t>
            </a:r>
            <a:r>
              <a:rPr lang="en-US" altLang="zh-CN" sz="1800" b="1" kern="0" dirty="0">
                <a:effectLst/>
                <a:latin typeface="Times New Roman" pitchFamily="18" charset="0"/>
              </a:rPr>
              <a:t>4'b0011</a:t>
            </a:r>
            <a:r>
              <a:rPr lang="en-US" altLang="zh-CN" sz="1800" b="1" kern="0" dirty="0" smtClean="0">
                <a:effectLst/>
                <a:latin typeface="Times New Roman" pitchFamily="18" charset="0"/>
              </a:rPr>
              <a:t>: </a:t>
            </a:r>
            <a:r>
              <a:rPr lang="en-US" altLang="zh-CN" sz="1800" b="1" kern="0" dirty="0" err="1" smtClean="0">
                <a:effectLst/>
                <a:latin typeface="Times New Roman" pitchFamily="18" charset="0"/>
              </a:rPr>
              <a:t>oY</a:t>
            </a:r>
            <a:r>
              <a:rPr lang="en-US" altLang="zh-CN" sz="1800" b="1" kern="0" dirty="0" smtClean="0">
                <a:effectLst/>
                <a:latin typeface="Times New Roman" pitchFamily="18" charset="0"/>
              </a:rPr>
              <a:t>=7'h4f</a:t>
            </a:r>
            <a:r>
              <a:rPr lang="en-US" altLang="zh-CN" sz="1800" b="1" kern="0" dirty="0">
                <a:effectLst/>
                <a:latin typeface="Times New Roman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CN" sz="1800" b="1" kern="0" dirty="0">
              <a:effectLst/>
              <a:latin typeface="Times New Roman" pitchFamily="18" charset="0"/>
            </a:endParaRPr>
          </a:p>
        </p:txBody>
      </p:sp>
      <p:sp>
        <p:nvSpPr>
          <p:cNvPr id="34" name="Rectangle 7">
            <a:extLst>
              <a:ext uri="{FF2B5EF4-FFF2-40B4-BE49-F238E27FC236}">
                <a16:creationId xmlns="" xmlns:a16="http://schemas.microsoft.com/office/drawing/2014/main" id="{C0AED80A-B49B-4BBE-9ACD-3347D4D7C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5242" y="1433513"/>
            <a:ext cx="3952708" cy="5329237"/>
          </a:xfrm>
          <a:prstGeom prst="rect">
            <a:avLst/>
          </a:prstGeom>
          <a:noFill/>
          <a:ln w="25400">
            <a:solidFill>
              <a:srgbClr val="170A8E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b="1" kern="0" dirty="0" smtClean="0">
                <a:effectLst/>
                <a:latin typeface="Times New Roman" pitchFamily="18" charset="0"/>
              </a:rPr>
              <a:t>         4'b0100: </a:t>
            </a:r>
            <a:r>
              <a:rPr lang="en-US" altLang="zh-CN" sz="1800" b="1" kern="0" dirty="0" err="1" smtClean="0">
                <a:effectLst/>
                <a:latin typeface="Times New Roman" pitchFamily="18" charset="0"/>
              </a:rPr>
              <a:t>oY</a:t>
            </a:r>
            <a:r>
              <a:rPr lang="en-US" altLang="zh-CN" sz="1800" b="1" kern="0" dirty="0" smtClean="0">
                <a:effectLst/>
                <a:latin typeface="Times New Roman" pitchFamily="18" charset="0"/>
              </a:rPr>
              <a:t>=7'h66;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b="1" kern="0" dirty="0" smtClean="0">
                <a:effectLst/>
                <a:latin typeface="Times New Roman" pitchFamily="18" charset="0"/>
              </a:rPr>
              <a:t>         4'b0101: </a:t>
            </a:r>
            <a:r>
              <a:rPr lang="en-US" altLang="zh-CN" sz="1800" b="1" kern="0" dirty="0" err="1" smtClean="0">
                <a:effectLst/>
                <a:latin typeface="Times New Roman" pitchFamily="18" charset="0"/>
              </a:rPr>
              <a:t>oY</a:t>
            </a:r>
            <a:r>
              <a:rPr lang="en-US" altLang="zh-CN" sz="1800" b="1" kern="0" dirty="0" smtClean="0">
                <a:effectLst/>
                <a:latin typeface="Times New Roman" pitchFamily="18" charset="0"/>
              </a:rPr>
              <a:t>=7'h6d;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b="1" kern="0" dirty="0" smtClean="0">
                <a:effectLst/>
                <a:latin typeface="Times New Roman" pitchFamily="18" charset="0"/>
              </a:rPr>
              <a:t>         4'b0110: </a:t>
            </a:r>
            <a:r>
              <a:rPr lang="en-US" altLang="zh-CN" sz="1800" b="1" kern="0" dirty="0" err="1" smtClean="0">
                <a:effectLst/>
                <a:latin typeface="Times New Roman" pitchFamily="18" charset="0"/>
              </a:rPr>
              <a:t>oY</a:t>
            </a:r>
            <a:r>
              <a:rPr lang="en-US" altLang="zh-CN" sz="1800" b="1" kern="0" dirty="0" smtClean="0">
                <a:effectLst/>
                <a:latin typeface="Times New Roman" pitchFamily="18" charset="0"/>
              </a:rPr>
              <a:t>=7'h7d;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b="1" kern="0" dirty="0" smtClean="0">
                <a:effectLst/>
                <a:latin typeface="Times New Roman" pitchFamily="18" charset="0"/>
              </a:rPr>
              <a:t>         4'b0111: </a:t>
            </a:r>
            <a:r>
              <a:rPr lang="en-US" altLang="zh-CN" sz="1800" b="1" kern="0" dirty="0" err="1" smtClean="0">
                <a:effectLst/>
                <a:latin typeface="Times New Roman" pitchFamily="18" charset="0"/>
              </a:rPr>
              <a:t>oY</a:t>
            </a:r>
            <a:r>
              <a:rPr lang="en-US" altLang="zh-CN" sz="1800" b="1" kern="0" dirty="0" smtClean="0">
                <a:effectLst/>
                <a:latin typeface="Times New Roman" pitchFamily="18" charset="0"/>
              </a:rPr>
              <a:t>=7'h27;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b="1" kern="0" dirty="0" smtClean="0">
                <a:effectLst/>
                <a:latin typeface="Times New Roman" pitchFamily="18" charset="0"/>
              </a:rPr>
              <a:t>         4'b1000: </a:t>
            </a:r>
            <a:r>
              <a:rPr lang="en-US" altLang="zh-CN" sz="1800" b="1" kern="0" dirty="0" err="1" smtClean="0">
                <a:effectLst/>
                <a:latin typeface="Times New Roman" pitchFamily="18" charset="0"/>
              </a:rPr>
              <a:t>oY</a:t>
            </a:r>
            <a:r>
              <a:rPr lang="en-US" altLang="zh-CN" sz="1800" b="1" kern="0" dirty="0" smtClean="0">
                <a:effectLst/>
                <a:latin typeface="Times New Roman" pitchFamily="18" charset="0"/>
              </a:rPr>
              <a:t>=7'h7f;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b="1" kern="0" dirty="0" smtClean="0">
                <a:effectLst/>
                <a:latin typeface="Times New Roman" pitchFamily="18" charset="0"/>
              </a:rPr>
              <a:t>         4'b1001: </a:t>
            </a:r>
            <a:r>
              <a:rPr lang="en-US" altLang="zh-CN" sz="1800" b="1" kern="0" dirty="0" err="1" smtClean="0">
                <a:effectLst/>
                <a:latin typeface="Times New Roman" pitchFamily="18" charset="0"/>
              </a:rPr>
              <a:t>oY</a:t>
            </a:r>
            <a:r>
              <a:rPr lang="en-US" altLang="zh-CN" sz="1800" b="1" kern="0" dirty="0" smtClean="0">
                <a:effectLst/>
                <a:latin typeface="Times New Roman" pitchFamily="18" charset="0"/>
              </a:rPr>
              <a:t>=7'h6f;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b="1" kern="0" dirty="0" smtClean="0">
                <a:effectLst/>
                <a:latin typeface="Times New Roman" pitchFamily="18" charset="0"/>
              </a:rPr>
              <a:t>         4'b1010: </a:t>
            </a:r>
            <a:r>
              <a:rPr lang="en-US" altLang="zh-CN" sz="1800" b="1" kern="0" dirty="0" err="1" smtClean="0">
                <a:effectLst/>
                <a:latin typeface="Times New Roman" pitchFamily="18" charset="0"/>
              </a:rPr>
              <a:t>oY</a:t>
            </a:r>
            <a:r>
              <a:rPr lang="en-US" altLang="zh-CN" sz="1800" b="1" kern="0" dirty="0" smtClean="0">
                <a:effectLst/>
                <a:latin typeface="Times New Roman" pitchFamily="18" charset="0"/>
              </a:rPr>
              <a:t>=7'h77;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b="1" kern="0" dirty="0" smtClean="0">
                <a:effectLst/>
                <a:latin typeface="Times New Roman" pitchFamily="18" charset="0"/>
              </a:rPr>
              <a:t>         4'b1011: </a:t>
            </a:r>
            <a:r>
              <a:rPr lang="en-US" altLang="zh-CN" sz="1800" b="1" kern="0" dirty="0" err="1" smtClean="0">
                <a:effectLst/>
                <a:latin typeface="Times New Roman" pitchFamily="18" charset="0"/>
              </a:rPr>
              <a:t>oY</a:t>
            </a:r>
            <a:r>
              <a:rPr lang="en-US" altLang="zh-CN" sz="1800" b="1" kern="0" dirty="0" smtClean="0">
                <a:effectLst/>
                <a:latin typeface="Times New Roman" pitchFamily="18" charset="0"/>
              </a:rPr>
              <a:t>=7'h7c;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b="1" kern="0" dirty="0" smtClean="0">
                <a:effectLst/>
                <a:latin typeface="Times New Roman" pitchFamily="18" charset="0"/>
              </a:rPr>
              <a:t>         4'b1100: </a:t>
            </a:r>
            <a:r>
              <a:rPr lang="en-US" altLang="zh-CN" sz="1800" b="1" kern="0" dirty="0" err="1" smtClean="0">
                <a:effectLst/>
                <a:latin typeface="Times New Roman" pitchFamily="18" charset="0"/>
              </a:rPr>
              <a:t>oY</a:t>
            </a:r>
            <a:r>
              <a:rPr lang="en-US" altLang="zh-CN" sz="1800" b="1" kern="0" dirty="0" smtClean="0">
                <a:effectLst/>
                <a:latin typeface="Times New Roman" pitchFamily="18" charset="0"/>
              </a:rPr>
              <a:t>=7'h58;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b="1" kern="0" dirty="0" smtClean="0">
                <a:effectLst/>
                <a:latin typeface="Times New Roman" pitchFamily="18" charset="0"/>
              </a:rPr>
              <a:t>         4'b1101: </a:t>
            </a:r>
            <a:r>
              <a:rPr lang="en-US" altLang="zh-CN" sz="1800" b="1" kern="0" dirty="0" err="1" smtClean="0">
                <a:effectLst/>
                <a:latin typeface="Times New Roman" pitchFamily="18" charset="0"/>
              </a:rPr>
              <a:t>oY</a:t>
            </a:r>
            <a:r>
              <a:rPr lang="en-US" altLang="zh-CN" sz="1800" b="1" kern="0" dirty="0" smtClean="0">
                <a:effectLst/>
                <a:latin typeface="Times New Roman" pitchFamily="18" charset="0"/>
              </a:rPr>
              <a:t>=7'h5e;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b="1" kern="0" dirty="0" smtClean="0">
                <a:effectLst/>
                <a:latin typeface="Times New Roman" pitchFamily="18" charset="0"/>
              </a:rPr>
              <a:t>         4'b1110: </a:t>
            </a:r>
            <a:r>
              <a:rPr lang="en-US" altLang="zh-CN" sz="1800" b="1" kern="0" dirty="0" err="1" smtClean="0">
                <a:effectLst/>
                <a:latin typeface="Times New Roman" pitchFamily="18" charset="0"/>
              </a:rPr>
              <a:t>oY</a:t>
            </a:r>
            <a:r>
              <a:rPr lang="en-US" altLang="zh-CN" sz="1800" b="1" kern="0" dirty="0" smtClean="0">
                <a:effectLst/>
                <a:latin typeface="Times New Roman" pitchFamily="18" charset="0"/>
              </a:rPr>
              <a:t>=7'h79;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b="1" kern="0" dirty="0" smtClean="0">
                <a:effectLst/>
                <a:latin typeface="Times New Roman" pitchFamily="18" charset="0"/>
              </a:rPr>
              <a:t>         4'b1111: </a:t>
            </a:r>
            <a:r>
              <a:rPr lang="en-US" altLang="zh-CN" sz="1800" b="1" kern="0" dirty="0" err="1" smtClean="0">
                <a:effectLst/>
                <a:latin typeface="Times New Roman" pitchFamily="18" charset="0"/>
              </a:rPr>
              <a:t>oY</a:t>
            </a:r>
            <a:r>
              <a:rPr lang="en-US" altLang="zh-CN" sz="1800" b="1" kern="0" dirty="0" smtClean="0">
                <a:effectLst/>
                <a:latin typeface="Times New Roman" pitchFamily="18" charset="0"/>
              </a:rPr>
              <a:t>=7'h71;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b="1" kern="0" dirty="0" smtClean="0">
                <a:effectLst/>
                <a:latin typeface="Times New Roman" pitchFamily="18" charset="0"/>
              </a:rPr>
              <a:t>      </a:t>
            </a:r>
            <a:r>
              <a:rPr lang="en-US" altLang="zh-CN" sz="1800" b="1" kern="0" dirty="0" err="1" smtClean="0">
                <a:solidFill>
                  <a:srgbClr val="FF33CC"/>
                </a:solidFill>
                <a:effectLst/>
                <a:latin typeface="Times New Roman" pitchFamily="18" charset="0"/>
              </a:rPr>
              <a:t>endcase</a:t>
            </a:r>
            <a:endParaRPr lang="en-US" altLang="zh-CN" sz="1800" b="1" kern="0" dirty="0" smtClean="0">
              <a:solidFill>
                <a:srgbClr val="FF33CC"/>
              </a:solidFill>
              <a:effectLst/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b="1" kern="0" dirty="0" smtClean="0">
                <a:effectLst/>
                <a:latin typeface="Times New Roman" pitchFamily="18" charset="0"/>
              </a:rPr>
              <a:t>      if(!</a:t>
            </a:r>
            <a:r>
              <a:rPr lang="en-US" altLang="zh-CN" sz="1800" b="1" kern="0" dirty="0" err="1" smtClean="0">
                <a:effectLst/>
                <a:latin typeface="Times New Roman" pitchFamily="18" charset="0"/>
              </a:rPr>
              <a:t>iflag</a:t>
            </a:r>
            <a:r>
              <a:rPr lang="en-US" altLang="zh-CN" sz="1800" b="1" kern="0" dirty="0" smtClean="0">
                <a:effectLst/>
                <a:latin typeface="Times New Roman" pitchFamily="18" charset="0"/>
              </a:rPr>
              <a:t>) 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b="1" kern="0" dirty="0" smtClean="0">
                <a:effectLst/>
                <a:latin typeface="Times New Roman" pitchFamily="18" charset="0"/>
              </a:rPr>
              <a:t>          </a:t>
            </a:r>
            <a:r>
              <a:rPr lang="en-US" altLang="zh-CN" sz="1800" b="1" kern="0" dirty="0" err="1" smtClean="0">
                <a:effectLst/>
                <a:latin typeface="Times New Roman" pitchFamily="18" charset="0"/>
              </a:rPr>
              <a:t>oY</a:t>
            </a:r>
            <a:r>
              <a:rPr lang="en-US" altLang="zh-CN" sz="1800" b="1" kern="0" dirty="0" smtClean="0">
                <a:effectLst/>
                <a:latin typeface="Times New Roman" pitchFamily="18" charset="0"/>
              </a:rPr>
              <a:t>=~</a:t>
            </a:r>
            <a:r>
              <a:rPr lang="en-US" altLang="zh-CN" sz="1800" b="1" kern="0" dirty="0" err="1" smtClean="0">
                <a:effectLst/>
                <a:latin typeface="Times New Roman" pitchFamily="18" charset="0"/>
              </a:rPr>
              <a:t>oY</a:t>
            </a:r>
            <a:r>
              <a:rPr lang="en-US" altLang="zh-CN" sz="1800" b="1" kern="0" dirty="0" smtClean="0">
                <a:effectLst/>
                <a:latin typeface="Times New Roman" pitchFamily="18" charset="0"/>
              </a:rPr>
              <a:t>;     //</a:t>
            </a:r>
            <a:r>
              <a:rPr lang="en-US" altLang="zh-CN" sz="1800" b="1" kern="0" dirty="0" err="1" smtClean="0">
                <a:effectLst/>
                <a:latin typeface="Times New Roman" pitchFamily="18" charset="0"/>
              </a:rPr>
              <a:t>iflag</a:t>
            </a:r>
            <a:r>
              <a:rPr lang="en-US" altLang="zh-CN" sz="1800" b="1" kern="0" dirty="0" smtClean="0">
                <a:effectLst/>
                <a:latin typeface="Times New Roman" pitchFamily="18" charset="0"/>
              </a:rPr>
              <a:t>=1</a:t>
            </a:r>
            <a:r>
              <a:rPr lang="zh-CN" altLang="en-US" sz="1800" b="1" kern="0" dirty="0" smtClean="0">
                <a:effectLst/>
                <a:latin typeface="Times New Roman" pitchFamily="18" charset="0"/>
              </a:rPr>
              <a:t>共阳极输出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b="1" kern="0" dirty="0" smtClean="0">
                <a:solidFill>
                  <a:srgbClr val="FF0000"/>
                </a:solidFill>
                <a:effectLst/>
                <a:latin typeface="Times New Roman" pitchFamily="18" charset="0"/>
              </a:rPr>
              <a:t>    end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b="1" kern="0" dirty="0" err="1" smtClean="0">
                <a:solidFill>
                  <a:srgbClr val="0000FF"/>
                </a:solidFill>
                <a:effectLst/>
                <a:latin typeface="Times New Roman" pitchFamily="18" charset="0"/>
              </a:rPr>
              <a:t>endmodule</a:t>
            </a:r>
            <a:endParaRPr lang="en-US" altLang="zh-CN" sz="1800" b="1" kern="0" dirty="0" smtClean="0">
              <a:solidFill>
                <a:srgbClr val="0000FF"/>
              </a:solidFill>
              <a:effectLst/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CN" sz="1800" b="1" kern="0" dirty="0"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85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4.4.1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加法器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07EDD485-96A7-4530-8475-171F5B299203}"/>
              </a:ext>
            </a:extLst>
          </p:cNvPr>
          <p:cNvSpPr txBox="1"/>
          <p:nvPr/>
        </p:nvSpPr>
        <p:spPr>
          <a:xfrm>
            <a:off x="0" y="682954"/>
            <a:ext cx="2364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半加器</a:t>
            </a:r>
          </a:p>
        </p:txBody>
      </p:sp>
      <p:sp>
        <p:nvSpPr>
          <p:cNvPr id="14" name="Text Box 3">
            <a:extLst>
              <a:ext uri="{FF2B5EF4-FFF2-40B4-BE49-F238E27FC236}">
                <a16:creationId xmlns="" xmlns:a16="http://schemas.microsoft.com/office/drawing/2014/main" id="{E8FB8791-8BF4-4CEA-9046-60848D3BD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03" y="1526182"/>
            <a:ext cx="2787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）半加器真值表</a:t>
            </a:r>
          </a:p>
        </p:txBody>
      </p:sp>
      <p:grpSp>
        <p:nvGrpSpPr>
          <p:cNvPr id="15" name="Group 4">
            <a:extLst>
              <a:ext uri="{FF2B5EF4-FFF2-40B4-BE49-F238E27FC236}">
                <a16:creationId xmlns="" xmlns:a16="http://schemas.microsoft.com/office/drawing/2014/main" id="{DDCB3D4B-21A7-4D05-9AD3-80A58873BDF2}"/>
              </a:ext>
            </a:extLst>
          </p:cNvPr>
          <p:cNvGrpSpPr>
            <a:grpSpLocks/>
          </p:cNvGrpSpPr>
          <p:nvPr/>
        </p:nvGrpSpPr>
        <p:grpSpPr bwMode="auto">
          <a:xfrm>
            <a:off x="258778" y="2289769"/>
            <a:ext cx="4097338" cy="2308225"/>
            <a:chOff x="36" y="1326"/>
            <a:chExt cx="2581" cy="1454"/>
          </a:xfrm>
        </p:grpSpPr>
        <p:sp>
          <p:nvSpPr>
            <p:cNvPr id="16" name="Text Box 5">
              <a:extLst>
                <a:ext uri="{FF2B5EF4-FFF2-40B4-BE49-F238E27FC236}">
                  <a16:creationId xmlns="" xmlns:a16="http://schemas.microsoft.com/office/drawing/2014/main" id="{CC8FB139-CB24-4B2E-929C-5B23BC3BD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" y="1326"/>
              <a:ext cx="2581" cy="1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     </a:t>
              </a:r>
              <a:r>
                <a:rPr kumimoji="1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输入</a:t>
              </a:r>
              <a:r>
                <a:rPr kumimoji="1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</a:t>
              </a:r>
              <a:r>
                <a:rPr kumimoji="1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输出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被加数</a:t>
              </a:r>
              <a:r>
                <a:rPr kumimoji="1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  </a:t>
              </a:r>
              <a:r>
                <a:rPr kumimoji="1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加数</a:t>
              </a:r>
              <a:r>
                <a:rPr kumimoji="1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1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kumimoji="1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和</a:t>
              </a:r>
              <a:r>
                <a:rPr kumimoji="1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S  </a:t>
              </a:r>
              <a:r>
                <a:rPr kumimoji="1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FF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进位</a:t>
              </a:r>
              <a:r>
                <a:rPr kumimoji="1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rgbClr val="FF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 0             0          0         </a:t>
              </a:r>
              <a:r>
                <a:rPr kumimoji="1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rgbClr val="FF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 0             1          1         </a:t>
              </a:r>
              <a:r>
                <a:rPr kumimoji="1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rgbClr val="FF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 1             0          1         </a:t>
              </a:r>
              <a:r>
                <a:rPr kumimoji="1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rgbClr val="FF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 1             1          0         </a:t>
              </a:r>
              <a:r>
                <a:rPr kumimoji="1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rgbClr val="FF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7" name="Line 6">
              <a:extLst>
                <a:ext uri="{FF2B5EF4-FFF2-40B4-BE49-F238E27FC236}">
                  <a16:creationId xmlns="" xmlns:a16="http://schemas.microsoft.com/office/drawing/2014/main" id="{B57620A6-FF72-407A-B6C5-4294B335B4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8" y="2777"/>
              <a:ext cx="244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8" name="Line 7">
              <a:extLst>
                <a:ext uri="{FF2B5EF4-FFF2-40B4-BE49-F238E27FC236}">
                  <a16:creationId xmlns="" xmlns:a16="http://schemas.microsoft.com/office/drawing/2014/main" id="{8660BE78-DC73-4891-A676-C2699EC362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0" y="1344"/>
              <a:ext cx="0" cy="14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9" name="Line 8">
              <a:extLst>
                <a:ext uri="{FF2B5EF4-FFF2-40B4-BE49-F238E27FC236}">
                  <a16:creationId xmlns="" xmlns:a16="http://schemas.microsoft.com/office/drawing/2014/main" id="{83B3F107-6D4F-4033-A6A6-4076281231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" y="1580"/>
              <a:ext cx="2519" cy="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0" name="Line 9">
              <a:extLst>
                <a:ext uri="{FF2B5EF4-FFF2-40B4-BE49-F238E27FC236}">
                  <a16:creationId xmlns="" xmlns:a16="http://schemas.microsoft.com/office/drawing/2014/main" id="{524C8DC8-7BDC-470E-BB6C-0921931955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" y="1335"/>
              <a:ext cx="2557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</p:grpSp>
      <p:grpSp>
        <p:nvGrpSpPr>
          <p:cNvPr id="21" name="Group 10">
            <a:extLst>
              <a:ext uri="{FF2B5EF4-FFF2-40B4-BE49-F238E27FC236}">
                <a16:creationId xmlns="" xmlns:a16="http://schemas.microsoft.com/office/drawing/2014/main" id="{BFF6AB33-54AB-4B89-90C7-FE7473FF92F3}"/>
              </a:ext>
            </a:extLst>
          </p:cNvPr>
          <p:cNvGrpSpPr>
            <a:grpSpLocks/>
          </p:cNvGrpSpPr>
          <p:nvPr/>
        </p:nvGrpSpPr>
        <p:grpSpPr bwMode="auto">
          <a:xfrm>
            <a:off x="112783" y="4904381"/>
            <a:ext cx="3429000" cy="1441450"/>
            <a:chOff x="480" y="2836"/>
            <a:chExt cx="2160" cy="908"/>
          </a:xfrm>
        </p:grpSpPr>
        <p:sp>
          <p:nvSpPr>
            <p:cNvPr id="22" name="Text Box 11">
              <a:extLst>
                <a:ext uri="{FF2B5EF4-FFF2-40B4-BE49-F238E27FC236}">
                  <a16:creationId xmlns="" xmlns:a16="http://schemas.microsoft.com/office/drawing/2014/main" id="{C03F4075-BC38-4568-B4C2-437CC9154A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836"/>
              <a:ext cx="13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）逻辑函数</a:t>
              </a:r>
            </a:p>
          </p:txBody>
        </p:sp>
        <p:graphicFrame>
          <p:nvGraphicFramePr>
            <p:cNvPr id="23" name="Object 12">
              <a:extLst>
                <a:ext uri="{FF2B5EF4-FFF2-40B4-BE49-F238E27FC236}">
                  <a16:creationId xmlns="" xmlns:a16="http://schemas.microsoft.com/office/drawing/2014/main" id="{6BB2B58C-40ED-4D06-BA04-BE3E489E8B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3209"/>
            <a:ext cx="1728" cy="535"/>
          </p:xfrm>
          <a:graphic>
            <a:graphicData uri="http://schemas.openxmlformats.org/presentationml/2006/ole">
              <p:oleObj spid="_x0000_s39066" name="公式" r:id="rId5" imgW="1358310" imgH="431613" progId="">
                <p:embed/>
              </p:oleObj>
            </a:graphicData>
          </a:graphic>
        </p:graphicFrame>
      </p:grpSp>
      <p:sp>
        <p:nvSpPr>
          <p:cNvPr id="24" name="Line 13">
            <a:extLst>
              <a:ext uri="{FF2B5EF4-FFF2-40B4-BE49-F238E27FC236}">
                <a16:creationId xmlns="" xmlns:a16="http://schemas.microsoft.com/office/drawing/2014/main" id="{978070CB-3C6C-4F3A-A231-DD08916AED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48191" y="1032820"/>
            <a:ext cx="28237" cy="5825179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25" name="Group 14">
            <a:extLst>
              <a:ext uri="{FF2B5EF4-FFF2-40B4-BE49-F238E27FC236}">
                <a16:creationId xmlns="" xmlns:a16="http://schemas.microsoft.com/office/drawing/2014/main" id="{8A2591BC-4EE0-47CB-A4E7-DE0594668506}"/>
              </a:ext>
            </a:extLst>
          </p:cNvPr>
          <p:cNvGrpSpPr>
            <a:grpSpLocks/>
          </p:cNvGrpSpPr>
          <p:nvPr/>
        </p:nvGrpSpPr>
        <p:grpSpPr bwMode="auto">
          <a:xfrm>
            <a:off x="4567827" y="4390982"/>
            <a:ext cx="3926935" cy="2073171"/>
            <a:chOff x="3255" y="2857"/>
            <a:chExt cx="1913" cy="1065"/>
          </a:xfrm>
        </p:grpSpPr>
        <p:pic>
          <p:nvPicPr>
            <p:cNvPr id="26" name="Picture 15">
              <a:extLst>
                <a:ext uri="{FF2B5EF4-FFF2-40B4-BE49-F238E27FC236}">
                  <a16:creationId xmlns="" xmlns:a16="http://schemas.microsoft.com/office/drawing/2014/main" id="{32BF2635-B5B8-41C3-AA6B-A207F4D097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1" y="3172"/>
              <a:ext cx="1307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Text Box 16">
              <a:extLst>
                <a:ext uri="{FF2B5EF4-FFF2-40B4-BE49-F238E27FC236}">
                  <a16:creationId xmlns="" xmlns:a16="http://schemas.microsoft.com/office/drawing/2014/main" id="{C9AC61B8-4790-4D55-9205-1C81D0EC93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5" y="2857"/>
              <a:ext cx="1070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（</a:t>
              </a:r>
              <a:r>
                <a:rPr lang="en-US" altLang="zh-CN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4</a:t>
              </a:r>
              <a:r>
                <a:rPr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）逻辑符号</a:t>
              </a:r>
              <a:endParaRPr lang="zh-CN" altLang="en-US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28" name="Group 17">
            <a:extLst>
              <a:ext uri="{FF2B5EF4-FFF2-40B4-BE49-F238E27FC236}">
                <a16:creationId xmlns="" xmlns:a16="http://schemas.microsoft.com/office/drawing/2014/main" id="{C894A165-BCAD-409A-8614-25A569A50084}"/>
              </a:ext>
            </a:extLst>
          </p:cNvPr>
          <p:cNvGrpSpPr>
            <a:grpSpLocks/>
          </p:cNvGrpSpPr>
          <p:nvPr/>
        </p:nvGrpSpPr>
        <p:grpSpPr bwMode="auto">
          <a:xfrm>
            <a:off x="4641452" y="1032820"/>
            <a:ext cx="4066085" cy="2815881"/>
            <a:chOff x="3072" y="960"/>
            <a:chExt cx="2208" cy="1444"/>
          </a:xfrm>
        </p:grpSpPr>
        <p:sp>
          <p:nvSpPr>
            <p:cNvPr id="29" name="Text Box 18">
              <a:extLst>
                <a:ext uri="{FF2B5EF4-FFF2-40B4-BE49-F238E27FC236}">
                  <a16:creationId xmlns="" xmlns:a16="http://schemas.microsoft.com/office/drawing/2014/main" id="{2472B4AC-07C3-41E0-B342-F0D9BCA8D2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960"/>
              <a:ext cx="11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（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）逻辑图</a:t>
              </a:r>
            </a:p>
          </p:txBody>
        </p:sp>
        <p:pic>
          <p:nvPicPr>
            <p:cNvPr id="30" name="Picture 19">
              <a:extLst>
                <a:ext uri="{FF2B5EF4-FFF2-40B4-BE49-F238E27FC236}">
                  <a16:creationId xmlns="" xmlns:a16="http://schemas.microsoft.com/office/drawing/2014/main" id="{52F25600-2E41-46A5-9011-46C6C16B50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" y="1296"/>
              <a:ext cx="1584" cy="1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427559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>
            <a:off x="1435167" y="62091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淘宝网chenying0907出品 6"/>
          <p:cNvSpPr txBox="1"/>
          <p:nvPr/>
        </p:nvSpPr>
        <p:spPr>
          <a:xfrm>
            <a:off x="1528823" y="0"/>
            <a:ext cx="5284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4.4 </a:t>
            </a:r>
            <a:r>
              <a:rPr lang="zh-CN" altLang="en-US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常用组合逻辑电路</a:t>
            </a:r>
            <a:endParaRPr lang="zh-CN" altLang="en-US" sz="3600" b="1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10196" y="1338135"/>
            <a:ext cx="831138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100" dirty="0" smtClean="0">
                <a:latin typeface="宋体" panose="02010600030101010101" pitchFamily="2" charset="-122"/>
              </a:rPr>
              <a:t>第四章习题</a:t>
            </a:r>
            <a:endParaRPr lang="en-US" altLang="zh-CN" sz="2800" b="1" kern="10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P168 #9 </a:t>
            </a:r>
            <a:r>
              <a:rPr lang="zh-CN" altLang="en-US" sz="28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28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循环语句编写</a:t>
            </a:r>
            <a:r>
              <a:rPr lang="en-US" altLang="zh-CN" sz="28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8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线</a:t>
            </a:r>
            <a:r>
              <a:rPr lang="en-US" altLang="zh-CN" sz="28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-3</a:t>
            </a:r>
            <a:r>
              <a:rPr lang="zh-CN" altLang="en-US" sz="28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线优先编码器的</a:t>
            </a:r>
            <a:r>
              <a:rPr lang="en-US" altLang="zh-CN" sz="28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Verilog</a:t>
            </a:r>
            <a:r>
              <a:rPr lang="zh-CN" altLang="en-US" sz="28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代码。</a:t>
            </a:r>
            <a:r>
              <a:rPr lang="en-US" altLang="zh-CN" sz="28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P168 #18 </a:t>
            </a:r>
            <a:r>
              <a:rPr lang="zh-CN" altLang="en-US" sz="28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28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74LS138</a:t>
            </a:r>
            <a:r>
              <a:rPr lang="zh-CN" altLang="en-US" sz="28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和必要的门电路实现下列逻辑函数：</a:t>
            </a:r>
            <a:endParaRPr lang="zh-CN" altLang="en-US" sz="2800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38068326"/>
              </p:ext>
            </p:extLst>
          </p:nvPr>
        </p:nvGraphicFramePr>
        <p:xfrm>
          <a:off x="1894761" y="4001429"/>
          <a:ext cx="5542255" cy="1204838"/>
        </p:xfrm>
        <a:graphic>
          <a:graphicData uri="http://schemas.openxmlformats.org/presentationml/2006/ole">
            <p:oleObj spid="_x0000_s60457" name="Equation" r:id="rId5" imgW="2336760" imgH="50796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365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>
            <a:off x="1435167" y="62091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淘宝网chenying0907出品 6"/>
          <p:cNvSpPr txBox="1"/>
          <p:nvPr/>
        </p:nvSpPr>
        <p:spPr>
          <a:xfrm>
            <a:off x="1528823" y="0"/>
            <a:ext cx="5284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4.4 </a:t>
            </a:r>
            <a:r>
              <a:rPr lang="zh-CN" altLang="en-US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常用组合逻辑电路</a:t>
            </a:r>
            <a:endParaRPr lang="zh-CN" altLang="en-US" sz="3600" b="1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78927811"/>
              </p:ext>
            </p:extLst>
          </p:nvPr>
        </p:nvGraphicFramePr>
        <p:xfrm>
          <a:off x="1435167" y="789766"/>
          <a:ext cx="5542255" cy="1204838"/>
        </p:xfrm>
        <a:graphic>
          <a:graphicData uri="http://schemas.openxmlformats.org/presentationml/2006/ole">
            <p:oleObj spid="_x0000_s61450" name="Equation" r:id="rId5" imgW="2336760" imgH="507960" progId="Equation.DSMT4">
              <p:embed/>
            </p:oleObj>
          </a:graphicData>
        </a:graphic>
      </p:graphicFrame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983971EF-3C78-4CBF-BB49-AFEC46D65F60}"/>
              </a:ext>
            </a:extLst>
          </p:cNvPr>
          <p:cNvGrpSpPr/>
          <p:nvPr/>
        </p:nvGrpSpPr>
        <p:grpSpPr>
          <a:xfrm>
            <a:off x="2969345" y="3895748"/>
            <a:ext cx="2727158" cy="2238876"/>
            <a:chOff x="717885" y="3171825"/>
            <a:chExt cx="2514600" cy="2133600"/>
          </a:xfrm>
        </p:grpSpPr>
        <p:grpSp>
          <p:nvGrpSpPr>
            <p:cNvPr id="8" name="组合 353293">
              <a:extLst>
                <a:ext uri="{FF2B5EF4-FFF2-40B4-BE49-F238E27FC236}">
                  <a16:creationId xmlns:a16="http://schemas.microsoft.com/office/drawing/2014/main" xmlns="" id="{F0676DF2-9FDE-4EF9-9B74-8F6AD6254E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885" y="3171825"/>
              <a:ext cx="2514600" cy="2133600"/>
              <a:chOff x="0" y="0"/>
              <a:chExt cx="1584" cy="1344"/>
            </a:xfrm>
          </p:grpSpPr>
          <p:sp>
            <p:nvSpPr>
              <p:cNvPr id="10" name="矩形 353294">
                <a:extLst>
                  <a:ext uri="{FF2B5EF4-FFF2-40B4-BE49-F238E27FC236}">
                    <a16:creationId xmlns:a16="http://schemas.microsoft.com/office/drawing/2014/main" xmlns="" id="{04F7D68D-A495-4D5F-AAD1-CEEB0F5CFF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88"/>
                <a:ext cx="1536" cy="7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/>
              </a:p>
            </p:txBody>
          </p:sp>
          <p:graphicFrame>
            <p:nvGraphicFramePr>
              <p:cNvPr id="11" name="对象 353295">
                <a:extLst>
                  <a:ext uri="{FF2B5EF4-FFF2-40B4-BE49-F238E27FC236}">
                    <a16:creationId xmlns:a16="http://schemas.microsoft.com/office/drawing/2014/main" xmlns="" id="{0CD6BF17-CF4A-458E-9E4E-978862D2184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" y="336"/>
              <a:ext cx="1536" cy="261"/>
            </p:xfrm>
            <a:graphic>
              <a:graphicData uri="http://schemas.openxmlformats.org/presentationml/2006/ole">
                <p:oleObj spid="_x0000_s61451" name="Equation" r:id="rId6" imgW="1268899" imgH="215713" progId="Equation.DSMT4">
                  <p:embed/>
                </p:oleObj>
              </a:graphicData>
            </a:graphic>
          </p:graphicFrame>
          <p:grpSp>
            <p:nvGrpSpPr>
              <p:cNvPr id="12" name="组合 353296">
                <a:extLst>
                  <a:ext uri="{FF2B5EF4-FFF2-40B4-BE49-F238E27FC236}">
                    <a16:creationId xmlns:a16="http://schemas.microsoft.com/office/drawing/2014/main" xmlns="" id="{A45D9DC5-9182-4761-8E00-03CCF23C73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" y="0"/>
                <a:ext cx="96" cy="288"/>
                <a:chOff x="0" y="0"/>
                <a:chExt cx="96" cy="288"/>
              </a:xfrm>
            </p:grpSpPr>
            <p:sp>
              <p:nvSpPr>
                <p:cNvPr id="53" name="椭圆 353297">
                  <a:extLst>
                    <a:ext uri="{FF2B5EF4-FFF2-40B4-BE49-F238E27FC236}">
                      <a16:creationId xmlns:a16="http://schemas.microsoft.com/office/drawing/2014/main" xmlns="" id="{5E55006A-6330-4C2C-921D-195D484EA9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92"/>
                  <a:ext cx="96" cy="9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54" name="直接连接符 353298">
                  <a:extLst>
                    <a:ext uri="{FF2B5EF4-FFF2-40B4-BE49-F238E27FC236}">
                      <a16:creationId xmlns:a16="http://schemas.microsoft.com/office/drawing/2014/main" xmlns="" id="{4E11F2C1-FCE9-48E1-8A97-BC7BD613EC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" y="0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组合 353299">
                <a:extLst>
                  <a:ext uri="{FF2B5EF4-FFF2-40B4-BE49-F238E27FC236}">
                    <a16:creationId xmlns:a16="http://schemas.microsoft.com/office/drawing/2014/main" xmlns="" id="{1F8BDDAE-AAC8-4B3F-8662-2E1CFC0FC8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" y="0"/>
                <a:ext cx="96" cy="288"/>
                <a:chOff x="0" y="0"/>
                <a:chExt cx="96" cy="288"/>
              </a:xfrm>
            </p:grpSpPr>
            <p:sp>
              <p:nvSpPr>
                <p:cNvPr id="51" name="椭圆 353300">
                  <a:extLst>
                    <a:ext uri="{FF2B5EF4-FFF2-40B4-BE49-F238E27FC236}">
                      <a16:creationId xmlns:a16="http://schemas.microsoft.com/office/drawing/2014/main" xmlns="" id="{FB12F520-3591-4BAA-A724-DF2634AB35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92"/>
                  <a:ext cx="96" cy="9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52" name="直接连接符 353301">
                  <a:extLst>
                    <a:ext uri="{FF2B5EF4-FFF2-40B4-BE49-F238E27FC236}">
                      <a16:creationId xmlns:a16="http://schemas.microsoft.com/office/drawing/2014/main" xmlns="" id="{F514BD25-ABB6-4AF9-B4FB-37BEE1BC3E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" y="0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" name="组合 353302">
                <a:extLst>
                  <a:ext uri="{FF2B5EF4-FFF2-40B4-BE49-F238E27FC236}">
                    <a16:creationId xmlns:a16="http://schemas.microsoft.com/office/drawing/2014/main" xmlns="" id="{A9965870-F379-4921-B580-D644A9E39E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" y="0"/>
                <a:ext cx="96" cy="288"/>
                <a:chOff x="0" y="0"/>
                <a:chExt cx="96" cy="288"/>
              </a:xfrm>
            </p:grpSpPr>
            <p:sp>
              <p:nvSpPr>
                <p:cNvPr id="49" name="椭圆 353303">
                  <a:extLst>
                    <a:ext uri="{FF2B5EF4-FFF2-40B4-BE49-F238E27FC236}">
                      <a16:creationId xmlns:a16="http://schemas.microsoft.com/office/drawing/2014/main" xmlns="" id="{39938CA2-FD6A-4052-BFE3-4E572BBEA3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92"/>
                  <a:ext cx="96" cy="9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50" name="直接连接符 353304">
                  <a:extLst>
                    <a:ext uri="{FF2B5EF4-FFF2-40B4-BE49-F238E27FC236}">
                      <a16:creationId xmlns:a16="http://schemas.microsoft.com/office/drawing/2014/main" xmlns="" id="{70EFCD5E-1DCC-4CBC-A868-1C6F9724F9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" y="0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组合 353305">
                <a:extLst>
                  <a:ext uri="{FF2B5EF4-FFF2-40B4-BE49-F238E27FC236}">
                    <a16:creationId xmlns:a16="http://schemas.microsoft.com/office/drawing/2014/main" xmlns="" id="{6125C5FA-2257-424B-A9B0-70D1C25928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" y="0"/>
                <a:ext cx="96" cy="288"/>
                <a:chOff x="0" y="0"/>
                <a:chExt cx="96" cy="288"/>
              </a:xfrm>
            </p:grpSpPr>
            <p:sp>
              <p:nvSpPr>
                <p:cNvPr id="47" name="椭圆 353306">
                  <a:extLst>
                    <a:ext uri="{FF2B5EF4-FFF2-40B4-BE49-F238E27FC236}">
                      <a16:creationId xmlns:a16="http://schemas.microsoft.com/office/drawing/2014/main" xmlns="" id="{401C6A7A-5433-4400-9382-6EEB62D994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92"/>
                  <a:ext cx="96" cy="9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48" name="直接连接符 353307">
                  <a:extLst>
                    <a:ext uri="{FF2B5EF4-FFF2-40B4-BE49-F238E27FC236}">
                      <a16:creationId xmlns:a16="http://schemas.microsoft.com/office/drawing/2014/main" xmlns="" id="{983F746F-C5D0-40BF-89AA-58DA84E69B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" y="0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组合 353308">
                <a:extLst>
                  <a:ext uri="{FF2B5EF4-FFF2-40B4-BE49-F238E27FC236}">
                    <a16:creationId xmlns:a16="http://schemas.microsoft.com/office/drawing/2014/main" xmlns="" id="{4029ACE6-0BDC-4472-968C-B9FC07CF04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6" y="0"/>
                <a:ext cx="96" cy="288"/>
                <a:chOff x="0" y="0"/>
                <a:chExt cx="96" cy="288"/>
              </a:xfrm>
            </p:grpSpPr>
            <p:sp>
              <p:nvSpPr>
                <p:cNvPr id="45" name="椭圆 353309">
                  <a:extLst>
                    <a:ext uri="{FF2B5EF4-FFF2-40B4-BE49-F238E27FC236}">
                      <a16:creationId xmlns:a16="http://schemas.microsoft.com/office/drawing/2014/main" xmlns="" id="{1EEB3691-BBFD-47FE-99D8-5B92EA8BF3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92"/>
                  <a:ext cx="96" cy="9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46" name="直接连接符 353310">
                  <a:extLst>
                    <a:ext uri="{FF2B5EF4-FFF2-40B4-BE49-F238E27FC236}">
                      <a16:creationId xmlns:a16="http://schemas.microsoft.com/office/drawing/2014/main" xmlns="" id="{42ECB22D-63FF-4255-87F6-ACCC6A6552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" y="0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" name="组合 353311">
                <a:extLst>
                  <a:ext uri="{FF2B5EF4-FFF2-40B4-BE49-F238E27FC236}">
                    <a16:creationId xmlns:a16="http://schemas.microsoft.com/office/drawing/2014/main" xmlns="" id="{B8E36198-28ED-409E-B0F9-F83FC11517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8" y="0"/>
                <a:ext cx="96" cy="288"/>
                <a:chOff x="0" y="0"/>
                <a:chExt cx="96" cy="288"/>
              </a:xfrm>
            </p:grpSpPr>
            <p:sp>
              <p:nvSpPr>
                <p:cNvPr id="43" name="椭圆 353312">
                  <a:extLst>
                    <a:ext uri="{FF2B5EF4-FFF2-40B4-BE49-F238E27FC236}">
                      <a16:creationId xmlns:a16="http://schemas.microsoft.com/office/drawing/2014/main" xmlns="" id="{F9A6A4D7-DFFB-4852-A903-52BD9AC6BC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92"/>
                  <a:ext cx="96" cy="9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44" name="直接连接符 353313">
                  <a:extLst>
                    <a:ext uri="{FF2B5EF4-FFF2-40B4-BE49-F238E27FC236}">
                      <a16:creationId xmlns:a16="http://schemas.microsoft.com/office/drawing/2014/main" xmlns="" id="{B908C5F5-8A2C-45C0-9DF3-35170A817A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" y="0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" name="组合 353314">
                <a:extLst>
                  <a:ext uri="{FF2B5EF4-FFF2-40B4-BE49-F238E27FC236}">
                    <a16:creationId xmlns:a16="http://schemas.microsoft.com/office/drawing/2014/main" xmlns="" id="{681CAB6B-9B93-4AD2-894B-58D3CA05C0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0" y="0"/>
                <a:ext cx="96" cy="288"/>
                <a:chOff x="0" y="0"/>
                <a:chExt cx="96" cy="288"/>
              </a:xfrm>
            </p:grpSpPr>
            <p:sp>
              <p:nvSpPr>
                <p:cNvPr id="41" name="椭圆 353315">
                  <a:extLst>
                    <a:ext uri="{FF2B5EF4-FFF2-40B4-BE49-F238E27FC236}">
                      <a16:creationId xmlns:a16="http://schemas.microsoft.com/office/drawing/2014/main" xmlns="" id="{7030AC9B-9025-4C81-B5AC-50A4B142BE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92"/>
                  <a:ext cx="96" cy="9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42" name="直接连接符 353316">
                  <a:extLst>
                    <a:ext uri="{FF2B5EF4-FFF2-40B4-BE49-F238E27FC236}">
                      <a16:creationId xmlns:a16="http://schemas.microsoft.com/office/drawing/2014/main" xmlns="" id="{D2418B69-6854-4E40-A8B3-1B8AF2A427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" y="0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组合 353317">
                <a:extLst>
                  <a:ext uri="{FF2B5EF4-FFF2-40B4-BE49-F238E27FC236}">
                    <a16:creationId xmlns:a16="http://schemas.microsoft.com/office/drawing/2014/main" xmlns="" id="{92D0BA31-13AC-45BC-A797-7D35E5E526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0"/>
                <a:ext cx="96" cy="288"/>
                <a:chOff x="0" y="0"/>
                <a:chExt cx="96" cy="288"/>
              </a:xfrm>
            </p:grpSpPr>
            <p:sp>
              <p:nvSpPr>
                <p:cNvPr id="39" name="椭圆 353318">
                  <a:extLst>
                    <a:ext uri="{FF2B5EF4-FFF2-40B4-BE49-F238E27FC236}">
                      <a16:creationId xmlns:a16="http://schemas.microsoft.com/office/drawing/2014/main" xmlns="" id="{6276DA6B-312C-490D-9C44-47DD991F21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92"/>
                  <a:ext cx="96" cy="9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40" name="直接连接符 353319">
                  <a:extLst>
                    <a:ext uri="{FF2B5EF4-FFF2-40B4-BE49-F238E27FC236}">
                      <a16:creationId xmlns:a16="http://schemas.microsoft.com/office/drawing/2014/main" xmlns="" id="{C2DEE2F3-24F7-4D16-89F0-A373C1E3E9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" y="0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组合 353320">
                <a:extLst>
                  <a:ext uri="{FF2B5EF4-FFF2-40B4-BE49-F238E27FC236}">
                    <a16:creationId xmlns:a16="http://schemas.microsoft.com/office/drawing/2014/main" xmlns="" id="{CB54088A-B2DB-474C-9D13-582F3FD15E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1344" y="1056"/>
                <a:ext cx="96" cy="288"/>
                <a:chOff x="0" y="0"/>
                <a:chExt cx="96" cy="288"/>
              </a:xfrm>
            </p:grpSpPr>
            <p:sp>
              <p:nvSpPr>
                <p:cNvPr id="37" name="椭圆 353321">
                  <a:extLst>
                    <a:ext uri="{FF2B5EF4-FFF2-40B4-BE49-F238E27FC236}">
                      <a16:creationId xmlns:a16="http://schemas.microsoft.com/office/drawing/2014/main" xmlns="" id="{AA948AED-C8A5-497B-A085-871D4C7956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92"/>
                  <a:ext cx="96" cy="9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38" name="直接连接符 353322">
                  <a:extLst>
                    <a:ext uri="{FF2B5EF4-FFF2-40B4-BE49-F238E27FC236}">
                      <a16:creationId xmlns:a16="http://schemas.microsoft.com/office/drawing/2014/main" xmlns="" id="{927421A8-1113-4129-8EBB-DFEE499B68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" y="0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组合 353323">
                <a:extLst>
                  <a:ext uri="{FF2B5EF4-FFF2-40B4-BE49-F238E27FC236}">
                    <a16:creationId xmlns:a16="http://schemas.microsoft.com/office/drawing/2014/main" xmlns="" id="{440A8D87-01CD-43E1-B2B7-F2343E1712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1152" y="1056"/>
                <a:ext cx="96" cy="288"/>
                <a:chOff x="0" y="0"/>
                <a:chExt cx="96" cy="288"/>
              </a:xfrm>
            </p:grpSpPr>
            <p:sp>
              <p:nvSpPr>
                <p:cNvPr id="35" name="椭圆 353324">
                  <a:extLst>
                    <a:ext uri="{FF2B5EF4-FFF2-40B4-BE49-F238E27FC236}">
                      <a16:creationId xmlns:a16="http://schemas.microsoft.com/office/drawing/2014/main" xmlns="" id="{8DF75C14-1A3D-41C2-BA59-05B0F7FF98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92"/>
                  <a:ext cx="96" cy="9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36" name="直接连接符 353325">
                  <a:extLst>
                    <a:ext uri="{FF2B5EF4-FFF2-40B4-BE49-F238E27FC236}">
                      <a16:creationId xmlns:a16="http://schemas.microsoft.com/office/drawing/2014/main" xmlns="" id="{F62FE311-095F-4807-8DE0-802C4C0894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" y="0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" name="直接连接符 353326">
                <a:extLst>
                  <a:ext uri="{FF2B5EF4-FFF2-40B4-BE49-F238E27FC236}">
                    <a16:creationId xmlns:a16="http://schemas.microsoft.com/office/drawing/2014/main" xmlns="" id="{B709D884-DB33-4332-8FF4-1C37E779D3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直接连接符 353327">
                <a:extLst>
                  <a:ext uri="{FF2B5EF4-FFF2-40B4-BE49-F238E27FC236}">
                    <a16:creationId xmlns:a16="http://schemas.microsoft.com/office/drawing/2014/main" xmlns="" id="{0E4C4079-9847-4E64-AC63-97A77AD0E3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" y="1056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直接连接符 353328">
                <a:extLst>
                  <a:ext uri="{FF2B5EF4-FFF2-40B4-BE49-F238E27FC236}">
                    <a16:creationId xmlns:a16="http://schemas.microsoft.com/office/drawing/2014/main" xmlns="" id="{C6E77024-F091-4132-A803-F90AA022D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1056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直接连接符 353329">
                <a:extLst>
                  <a:ext uri="{FF2B5EF4-FFF2-40B4-BE49-F238E27FC236}">
                    <a16:creationId xmlns:a16="http://schemas.microsoft.com/office/drawing/2014/main" xmlns="" id="{C3A1F89A-A6C2-4710-8F78-3505E80571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056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矩形 353330">
                <a:extLst>
                  <a:ext uri="{FF2B5EF4-FFF2-40B4-BE49-F238E27FC236}">
                    <a16:creationId xmlns:a16="http://schemas.microsoft.com/office/drawing/2014/main" xmlns="" id="{1AB903BE-C5B9-4CA6-A657-219D733C5B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831"/>
                <a:ext cx="58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1600" b="1">
                    <a:ea typeface="宋体" panose="02010600030101010101" pitchFamily="2" charset="-122"/>
                  </a:rPr>
                  <a:t>A</a:t>
                </a:r>
                <a:r>
                  <a:rPr lang="en-US" altLang="zh-CN" sz="1600" b="1" baseline="-25000">
                    <a:ea typeface="宋体" panose="02010600030101010101" pitchFamily="2" charset="-122"/>
                  </a:rPr>
                  <a:t>2</a:t>
                </a:r>
                <a:r>
                  <a:rPr lang="en-US" altLang="zh-CN" sz="1600" b="1">
                    <a:ea typeface="宋体" panose="02010600030101010101" pitchFamily="2" charset="-122"/>
                  </a:rPr>
                  <a:t> A</a:t>
                </a:r>
                <a:r>
                  <a:rPr lang="en-US" altLang="zh-CN" sz="1600" b="1" baseline="-25000">
                    <a:ea typeface="宋体" panose="02010600030101010101" pitchFamily="2" charset="-122"/>
                  </a:rPr>
                  <a:t>1</a:t>
                </a:r>
                <a:r>
                  <a:rPr lang="en-US" altLang="zh-CN" sz="1600" b="1">
                    <a:ea typeface="宋体" panose="02010600030101010101" pitchFamily="2" charset="-122"/>
                  </a:rPr>
                  <a:t> A</a:t>
                </a:r>
                <a:r>
                  <a:rPr lang="en-US" altLang="zh-CN" sz="1600" b="1" baseline="-25000">
                    <a:ea typeface="宋体" panose="02010600030101010101" pitchFamily="2" charset="-122"/>
                  </a:rPr>
                  <a:t>0</a:t>
                </a:r>
                <a:endParaRPr lang="en-US" altLang="zh-CN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30" name="矩形 353331">
                <a:extLst>
                  <a:ext uri="{FF2B5EF4-FFF2-40B4-BE49-F238E27FC236}">
                    <a16:creationId xmlns:a16="http://schemas.microsoft.com/office/drawing/2014/main" xmlns="" id="{10722DB3-DCE6-4F68-BD34-EB998086EE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864"/>
                <a:ext cx="29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1400" b="1" i="1">
                    <a:ea typeface="宋体" panose="02010600030101010101" pitchFamily="2" charset="-122"/>
                  </a:rPr>
                  <a:t>ST</a:t>
                </a:r>
                <a:r>
                  <a:rPr lang="en-US" altLang="zh-CN" sz="1400" b="1" i="1" baseline="-25000"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31" name="矩形 353332">
                <a:extLst>
                  <a:ext uri="{FF2B5EF4-FFF2-40B4-BE49-F238E27FC236}">
                    <a16:creationId xmlns:a16="http://schemas.microsoft.com/office/drawing/2014/main" xmlns="" id="{3E1C44DE-44CE-48B2-98C5-6A54A6F9AD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9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1400" b="1" i="1">
                    <a:ea typeface="宋体" panose="02010600030101010101" pitchFamily="2" charset="-122"/>
                  </a:rPr>
                  <a:t>ST</a:t>
                </a:r>
                <a:r>
                  <a:rPr lang="en-US" altLang="zh-CN" sz="1400" b="1" i="1" baseline="-25000"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32" name="矩形 353333">
                <a:extLst>
                  <a:ext uri="{FF2B5EF4-FFF2-40B4-BE49-F238E27FC236}">
                    <a16:creationId xmlns:a16="http://schemas.microsoft.com/office/drawing/2014/main" xmlns="" id="{8C1E2014-5ED6-4936-88B8-630413EDA9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29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1400" b="1" i="1">
                    <a:ea typeface="宋体" panose="02010600030101010101" pitchFamily="2" charset="-122"/>
                  </a:rPr>
                  <a:t>ST</a:t>
                </a:r>
                <a:r>
                  <a:rPr lang="en-US" altLang="zh-CN" sz="1400" b="1" i="1" baseline="-25000"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33" name="直接连接符 353334">
                <a:extLst>
                  <a:ext uri="{FF2B5EF4-FFF2-40B4-BE49-F238E27FC236}">
                    <a16:creationId xmlns:a16="http://schemas.microsoft.com/office/drawing/2014/main" xmlns="" id="{E084F586-9F6B-4985-91A2-E8E13B279B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91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直接连接符 353335">
                <a:extLst>
                  <a:ext uri="{FF2B5EF4-FFF2-40B4-BE49-F238E27FC236}">
                    <a16:creationId xmlns:a16="http://schemas.microsoft.com/office/drawing/2014/main" xmlns="" id="{2DDD39C9-8C31-47EB-9C0E-9C3980CB2F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91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xmlns="" id="{AA1503FC-1452-4DA8-A605-9E4F08FE9487}"/>
                </a:ext>
              </a:extLst>
            </p:cNvPr>
            <p:cNvSpPr txBox="1"/>
            <p:nvPr/>
          </p:nvSpPr>
          <p:spPr>
            <a:xfrm>
              <a:off x="1428751" y="4126469"/>
              <a:ext cx="1041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74LS138</a:t>
              </a:r>
              <a:endParaRPr lang="zh-CN" altLang="en-US" dirty="0"/>
            </a:p>
          </p:txBody>
        </p:sp>
      </p:grpSp>
      <p:sp>
        <p:nvSpPr>
          <p:cNvPr id="4" name="矩形 3"/>
          <p:cNvSpPr/>
          <p:nvPr/>
        </p:nvSpPr>
        <p:spPr>
          <a:xfrm>
            <a:off x="3002147" y="2940289"/>
            <a:ext cx="2654847" cy="47570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&amp;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257304" y="2813807"/>
            <a:ext cx="95395" cy="10158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/>
          <p:nvPr/>
        </p:nvCxnSpPr>
        <p:spPr>
          <a:xfrm flipV="1">
            <a:off x="3465192" y="3430755"/>
            <a:ext cx="0" cy="46499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3789818" y="3430757"/>
            <a:ext cx="0" cy="46499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4126321" y="3423235"/>
            <a:ext cx="0" cy="46499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V="1">
            <a:off x="5118014" y="3427865"/>
            <a:ext cx="0" cy="46499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V="1">
            <a:off x="4785012" y="3430757"/>
            <a:ext cx="0" cy="46499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4296535" y="2348816"/>
            <a:ext cx="0" cy="46499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36" idx="0"/>
            <a:endCxn id="38" idx="0"/>
          </p:cNvCxnSpPr>
          <p:nvPr/>
        </p:nvCxnSpPr>
        <p:spPr>
          <a:xfrm>
            <a:off x="5035374" y="6134624"/>
            <a:ext cx="33056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38" idx="0"/>
          </p:cNvCxnSpPr>
          <p:nvPr/>
        </p:nvCxnSpPr>
        <p:spPr>
          <a:xfrm>
            <a:off x="5365938" y="6134624"/>
            <a:ext cx="0" cy="2424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5241759" y="6377049"/>
            <a:ext cx="2483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4456142" y="6055781"/>
            <a:ext cx="328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1</a:t>
            </a:r>
            <a:endParaRPr lang="zh-CN" altLang="en-US" sz="2000" b="1" dirty="0"/>
          </a:p>
        </p:txBody>
      </p:sp>
      <p:sp>
        <p:nvSpPr>
          <p:cNvPr id="73" name="文本框 72"/>
          <p:cNvSpPr txBox="1"/>
          <p:nvPr/>
        </p:nvSpPr>
        <p:spPr>
          <a:xfrm>
            <a:off x="3135778" y="6076596"/>
            <a:ext cx="1321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C</a:t>
            </a:r>
            <a:r>
              <a:rPr lang="en-US" altLang="zh-CN" sz="2000" b="1" baseline="-25000" dirty="0" smtClean="0"/>
              <a:t>3 </a:t>
            </a:r>
            <a:r>
              <a:rPr lang="en-US" altLang="zh-CN" sz="2000" b="1" dirty="0" smtClean="0"/>
              <a:t>B</a:t>
            </a:r>
            <a:r>
              <a:rPr lang="en-US" altLang="zh-CN" sz="2000" b="1" baseline="-25000" dirty="0" smtClean="0"/>
              <a:t>2 </a:t>
            </a:r>
            <a:r>
              <a:rPr lang="en-US" altLang="zh-CN" sz="2000" b="1" dirty="0" smtClean="0"/>
              <a:t>A</a:t>
            </a:r>
            <a:r>
              <a:rPr lang="en-US" altLang="zh-CN" sz="2000" b="1" baseline="-25000" dirty="0" smtClean="0"/>
              <a:t>1</a:t>
            </a:r>
            <a:endParaRPr lang="zh-CN" altLang="en-US" sz="2000" b="1" baseline="-25000" dirty="0"/>
          </a:p>
        </p:txBody>
      </p:sp>
      <p:sp>
        <p:nvSpPr>
          <p:cNvPr id="74" name="文本框 73"/>
          <p:cNvSpPr txBox="1"/>
          <p:nvPr/>
        </p:nvSpPr>
        <p:spPr>
          <a:xfrm>
            <a:off x="4329570" y="2180205"/>
            <a:ext cx="328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F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3561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>
            <a:off x="1435167" y="62091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淘宝网chenying0907出品 6"/>
          <p:cNvSpPr txBox="1"/>
          <p:nvPr/>
        </p:nvSpPr>
        <p:spPr>
          <a:xfrm>
            <a:off x="1528823" y="0"/>
            <a:ext cx="5284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4.4 </a:t>
            </a:r>
            <a:r>
              <a:rPr lang="zh-CN" altLang="en-US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常用组合逻辑电路</a:t>
            </a:r>
            <a:endParaRPr lang="zh-CN" altLang="en-US" sz="3600" b="1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983971EF-3C78-4CBF-BB49-AFEC46D65F60}"/>
              </a:ext>
            </a:extLst>
          </p:cNvPr>
          <p:cNvGrpSpPr/>
          <p:nvPr/>
        </p:nvGrpSpPr>
        <p:grpSpPr>
          <a:xfrm>
            <a:off x="2969345" y="3895748"/>
            <a:ext cx="2727158" cy="2238876"/>
            <a:chOff x="717885" y="3171825"/>
            <a:chExt cx="2514600" cy="2133600"/>
          </a:xfrm>
        </p:grpSpPr>
        <p:grpSp>
          <p:nvGrpSpPr>
            <p:cNvPr id="8" name="组合 353293">
              <a:extLst>
                <a:ext uri="{FF2B5EF4-FFF2-40B4-BE49-F238E27FC236}">
                  <a16:creationId xmlns:a16="http://schemas.microsoft.com/office/drawing/2014/main" xmlns="" id="{F0676DF2-9FDE-4EF9-9B74-8F6AD6254E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885" y="3171825"/>
              <a:ext cx="2514600" cy="2133600"/>
              <a:chOff x="0" y="0"/>
              <a:chExt cx="1584" cy="1344"/>
            </a:xfrm>
          </p:grpSpPr>
          <p:sp>
            <p:nvSpPr>
              <p:cNvPr id="10" name="矩形 353294">
                <a:extLst>
                  <a:ext uri="{FF2B5EF4-FFF2-40B4-BE49-F238E27FC236}">
                    <a16:creationId xmlns:a16="http://schemas.microsoft.com/office/drawing/2014/main" xmlns="" id="{04F7D68D-A495-4D5F-AAD1-CEEB0F5CFF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88"/>
                <a:ext cx="1536" cy="76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/>
              </a:p>
            </p:txBody>
          </p:sp>
          <p:graphicFrame>
            <p:nvGraphicFramePr>
              <p:cNvPr id="11" name="对象 353295">
                <a:extLst>
                  <a:ext uri="{FF2B5EF4-FFF2-40B4-BE49-F238E27FC236}">
                    <a16:creationId xmlns:a16="http://schemas.microsoft.com/office/drawing/2014/main" xmlns="" id="{0CD6BF17-CF4A-458E-9E4E-978862D2184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" y="336"/>
              <a:ext cx="1536" cy="261"/>
            </p:xfrm>
            <a:graphic>
              <a:graphicData uri="http://schemas.openxmlformats.org/presentationml/2006/ole">
                <p:oleObj spid="_x0000_s62468" name="Equation" r:id="rId5" imgW="1268899" imgH="215713" progId="Equation.DSMT4">
                  <p:embed/>
                </p:oleObj>
              </a:graphicData>
            </a:graphic>
          </p:graphicFrame>
          <p:grpSp>
            <p:nvGrpSpPr>
              <p:cNvPr id="12" name="组合 353296">
                <a:extLst>
                  <a:ext uri="{FF2B5EF4-FFF2-40B4-BE49-F238E27FC236}">
                    <a16:creationId xmlns:a16="http://schemas.microsoft.com/office/drawing/2014/main" xmlns="" id="{A45D9DC5-9182-4761-8E00-03CCF23C73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" y="0"/>
                <a:ext cx="96" cy="288"/>
                <a:chOff x="0" y="0"/>
                <a:chExt cx="96" cy="288"/>
              </a:xfrm>
            </p:grpSpPr>
            <p:sp>
              <p:nvSpPr>
                <p:cNvPr id="53" name="椭圆 353297">
                  <a:extLst>
                    <a:ext uri="{FF2B5EF4-FFF2-40B4-BE49-F238E27FC236}">
                      <a16:creationId xmlns:a16="http://schemas.microsoft.com/office/drawing/2014/main" xmlns="" id="{5E55006A-6330-4C2C-921D-195D484EA9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92"/>
                  <a:ext cx="96" cy="9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54" name="直接连接符 353298">
                  <a:extLst>
                    <a:ext uri="{FF2B5EF4-FFF2-40B4-BE49-F238E27FC236}">
                      <a16:creationId xmlns:a16="http://schemas.microsoft.com/office/drawing/2014/main" xmlns="" id="{4E11F2C1-FCE9-48E1-8A97-BC7BD613EC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" y="0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组合 353299">
                <a:extLst>
                  <a:ext uri="{FF2B5EF4-FFF2-40B4-BE49-F238E27FC236}">
                    <a16:creationId xmlns:a16="http://schemas.microsoft.com/office/drawing/2014/main" xmlns="" id="{1F8BDDAE-AAC8-4B3F-8662-2E1CFC0FC8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" y="0"/>
                <a:ext cx="96" cy="288"/>
                <a:chOff x="0" y="0"/>
                <a:chExt cx="96" cy="288"/>
              </a:xfrm>
            </p:grpSpPr>
            <p:sp>
              <p:nvSpPr>
                <p:cNvPr id="51" name="椭圆 353300">
                  <a:extLst>
                    <a:ext uri="{FF2B5EF4-FFF2-40B4-BE49-F238E27FC236}">
                      <a16:creationId xmlns:a16="http://schemas.microsoft.com/office/drawing/2014/main" xmlns="" id="{FB12F520-3591-4BAA-A724-DF2634AB35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92"/>
                  <a:ext cx="96" cy="9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52" name="直接连接符 353301">
                  <a:extLst>
                    <a:ext uri="{FF2B5EF4-FFF2-40B4-BE49-F238E27FC236}">
                      <a16:creationId xmlns:a16="http://schemas.microsoft.com/office/drawing/2014/main" xmlns="" id="{F514BD25-ABB6-4AF9-B4FB-37BEE1BC3E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" y="0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" name="组合 353302">
                <a:extLst>
                  <a:ext uri="{FF2B5EF4-FFF2-40B4-BE49-F238E27FC236}">
                    <a16:creationId xmlns:a16="http://schemas.microsoft.com/office/drawing/2014/main" xmlns="" id="{A9965870-F379-4921-B580-D644A9E39E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" y="0"/>
                <a:ext cx="96" cy="288"/>
                <a:chOff x="0" y="0"/>
                <a:chExt cx="96" cy="288"/>
              </a:xfrm>
            </p:grpSpPr>
            <p:sp>
              <p:nvSpPr>
                <p:cNvPr id="49" name="椭圆 353303">
                  <a:extLst>
                    <a:ext uri="{FF2B5EF4-FFF2-40B4-BE49-F238E27FC236}">
                      <a16:creationId xmlns:a16="http://schemas.microsoft.com/office/drawing/2014/main" xmlns="" id="{39938CA2-FD6A-4052-BFE3-4E572BBEA3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92"/>
                  <a:ext cx="96" cy="9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50" name="直接连接符 353304">
                  <a:extLst>
                    <a:ext uri="{FF2B5EF4-FFF2-40B4-BE49-F238E27FC236}">
                      <a16:creationId xmlns:a16="http://schemas.microsoft.com/office/drawing/2014/main" xmlns="" id="{70EFCD5E-1DCC-4CBC-A868-1C6F9724F9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" y="0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组合 353305">
                <a:extLst>
                  <a:ext uri="{FF2B5EF4-FFF2-40B4-BE49-F238E27FC236}">
                    <a16:creationId xmlns:a16="http://schemas.microsoft.com/office/drawing/2014/main" xmlns="" id="{6125C5FA-2257-424B-A9B0-70D1C25928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" y="0"/>
                <a:ext cx="96" cy="288"/>
                <a:chOff x="0" y="0"/>
                <a:chExt cx="96" cy="288"/>
              </a:xfrm>
            </p:grpSpPr>
            <p:sp>
              <p:nvSpPr>
                <p:cNvPr id="47" name="椭圆 353306">
                  <a:extLst>
                    <a:ext uri="{FF2B5EF4-FFF2-40B4-BE49-F238E27FC236}">
                      <a16:creationId xmlns:a16="http://schemas.microsoft.com/office/drawing/2014/main" xmlns="" id="{401C6A7A-5433-4400-9382-6EEB62D994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92"/>
                  <a:ext cx="96" cy="9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48" name="直接连接符 353307">
                  <a:extLst>
                    <a:ext uri="{FF2B5EF4-FFF2-40B4-BE49-F238E27FC236}">
                      <a16:creationId xmlns:a16="http://schemas.microsoft.com/office/drawing/2014/main" xmlns="" id="{983F746F-C5D0-40BF-89AA-58DA84E69B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" y="0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组合 353308">
                <a:extLst>
                  <a:ext uri="{FF2B5EF4-FFF2-40B4-BE49-F238E27FC236}">
                    <a16:creationId xmlns:a16="http://schemas.microsoft.com/office/drawing/2014/main" xmlns="" id="{4029ACE6-0BDC-4472-968C-B9FC07CF04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6" y="0"/>
                <a:ext cx="96" cy="288"/>
                <a:chOff x="0" y="0"/>
                <a:chExt cx="96" cy="288"/>
              </a:xfrm>
            </p:grpSpPr>
            <p:sp>
              <p:nvSpPr>
                <p:cNvPr id="45" name="椭圆 353309">
                  <a:extLst>
                    <a:ext uri="{FF2B5EF4-FFF2-40B4-BE49-F238E27FC236}">
                      <a16:creationId xmlns:a16="http://schemas.microsoft.com/office/drawing/2014/main" xmlns="" id="{1EEB3691-BBFD-47FE-99D8-5B92EA8BF3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92"/>
                  <a:ext cx="96" cy="9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46" name="直接连接符 353310">
                  <a:extLst>
                    <a:ext uri="{FF2B5EF4-FFF2-40B4-BE49-F238E27FC236}">
                      <a16:creationId xmlns:a16="http://schemas.microsoft.com/office/drawing/2014/main" xmlns="" id="{42ECB22D-63FF-4255-87F6-ACCC6A6552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" y="0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" name="组合 353311">
                <a:extLst>
                  <a:ext uri="{FF2B5EF4-FFF2-40B4-BE49-F238E27FC236}">
                    <a16:creationId xmlns:a16="http://schemas.microsoft.com/office/drawing/2014/main" xmlns="" id="{B8E36198-28ED-409E-B0F9-F83FC11517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8" y="0"/>
                <a:ext cx="96" cy="288"/>
                <a:chOff x="0" y="0"/>
                <a:chExt cx="96" cy="288"/>
              </a:xfrm>
            </p:grpSpPr>
            <p:sp>
              <p:nvSpPr>
                <p:cNvPr id="43" name="椭圆 353312">
                  <a:extLst>
                    <a:ext uri="{FF2B5EF4-FFF2-40B4-BE49-F238E27FC236}">
                      <a16:creationId xmlns:a16="http://schemas.microsoft.com/office/drawing/2014/main" xmlns="" id="{F9A6A4D7-DFFB-4852-A903-52BD9AC6BC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92"/>
                  <a:ext cx="96" cy="9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44" name="直接连接符 353313">
                  <a:extLst>
                    <a:ext uri="{FF2B5EF4-FFF2-40B4-BE49-F238E27FC236}">
                      <a16:creationId xmlns:a16="http://schemas.microsoft.com/office/drawing/2014/main" xmlns="" id="{B908C5F5-8A2C-45C0-9DF3-35170A817A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" y="0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" name="组合 353314">
                <a:extLst>
                  <a:ext uri="{FF2B5EF4-FFF2-40B4-BE49-F238E27FC236}">
                    <a16:creationId xmlns:a16="http://schemas.microsoft.com/office/drawing/2014/main" xmlns="" id="{681CAB6B-9B93-4AD2-894B-58D3CA05C0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0" y="0"/>
                <a:ext cx="96" cy="288"/>
                <a:chOff x="0" y="0"/>
                <a:chExt cx="96" cy="288"/>
              </a:xfrm>
            </p:grpSpPr>
            <p:sp>
              <p:nvSpPr>
                <p:cNvPr id="41" name="椭圆 353315">
                  <a:extLst>
                    <a:ext uri="{FF2B5EF4-FFF2-40B4-BE49-F238E27FC236}">
                      <a16:creationId xmlns:a16="http://schemas.microsoft.com/office/drawing/2014/main" xmlns="" id="{7030AC9B-9025-4C81-B5AC-50A4B142BE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92"/>
                  <a:ext cx="96" cy="9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42" name="直接连接符 353316">
                  <a:extLst>
                    <a:ext uri="{FF2B5EF4-FFF2-40B4-BE49-F238E27FC236}">
                      <a16:creationId xmlns:a16="http://schemas.microsoft.com/office/drawing/2014/main" xmlns="" id="{D2418B69-6854-4E40-A8B3-1B8AF2A427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" y="0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组合 353317">
                <a:extLst>
                  <a:ext uri="{FF2B5EF4-FFF2-40B4-BE49-F238E27FC236}">
                    <a16:creationId xmlns:a16="http://schemas.microsoft.com/office/drawing/2014/main" xmlns="" id="{92D0BA31-13AC-45BC-A797-7D35E5E526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0"/>
                <a:ext cx="96" cy="288"/>
                <a:chOff x="0" y="0"/>
                <a:chExt cx="96" cy="288"/>
              </a:xfrm>
            </p:grpSpPr>
            <p:sp>
              <p:nvSpPr>
                <p:cNvPr id="39" name="椭圆 353318">
                  <a:extLst>
                    <a:ext uri="{FF2B5EF4-FFF2-40B4-BE49-F238E27FC236}">
                      <a16:creationId xmlns:a16="http://schemas.microsoft.com/office/drawing/2014/main" xmlns="" id="{6276DA6B-312C-490D-9C44-47DD991F21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92"/>
                  <a:ext cx="96" cy="9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40" name="直接连接符 353319">
                  <a:extLst>
                    <a:ext uri="{FF2B5EF4-FFF2-40B4-BE49-F238E27FC236}">
                      <a16:creationId xmlns:a16="http://schemas.microsoft.com/office/drawing/2014/main" xmlns="" id="{C2DEE2F3-24F7-4D16-89F0-A373C1E3E9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" y="0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组合 353320">
                <a:extLst>
                  <a:ext uri="{FF2B5EF4-FFF2-40B4-BE49-F238E27FC236}">
                    <a16:creationId xmlns:a16="http://schemas.microsoft.com/office/drawing/2014/main" xmlns="" id="{CB54088A-B2DB-474C-9D13-582F3FD15E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1344" y="1056"/>
                <a:ext cx="96" cy="288"/>
                <a:chOff x="0" y="0"/>
                <a:chExt cx="96" cy="288"/>
              </a:xfrm>
            </p:grpSpPr>
            <p:sp>
              <p:nvSpPr>
                <p:cNvPr id="37" name="椭圆 353321">
                  <a:extLst>
                    <a:ext uri="{FF2B5EF4-FFF2-40B4-BE49-F238E27FC236}">
                      <a16:creationId xmlns:a16="http://schemas.microsoft.com/office/drawing/2014/main" xmlns="" id="{AA948AED-C8A5-497B-A085-871D4C7956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92"/>
                  <a:ext cx="96" cy="9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38" name="直接连接符 353322">
                  <a:extLst>
                    <a:ext uri="{FF2B5EF4-FFF2-40B4-BE49-F238E27FC236}">
                      <a16:creationId xmlns:a16="http://schemas.microsoft.com/office/drawing/2014/main" xmlns="" id="{927421A8-1113-4129-8EBB-DFEE499B68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" y="0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组合 353323">
                <a:extLst>
                  <a:ext uri="{FF2B5EF4-FFF2-40B4-BE49-F238E27FC236}">
                    <a16:creationId xmlns:a16="http://schemas.microsoft.com/office/drawing/2014/main" xmlns="" id="{440A8D87-01CD-43E1-B2B7-F2343E1712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1152" y="1056"/>
                <a:ext cx="96" cy="288"/>
                <a:chOff x="0" y="0"/>
                <a:chExt cx="96" cy="288"/>
              </a:xfrm>
            </p:grpSpPr>
            <p:sp>
              <p:nvSpPr>
                <p:cNvPr id="35" name="椭圆 353324">
                  <a:extLst>
                    <a:ext uri="{FF2B5EF4-FFF2-40B4-BE49-F238E27FC236}">
                      <a16:creationId xmlns:a16="http://schemas.microsoft.com/office/drawing/2014/main" xmlns="" id="{8DF75C14-1A3D-41C2-BA59-05B0F7FF98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92"/>
                  <a:ext cx="96" cy="9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ctr" eaLnBrk="1" hangingPunct="1">
                    <a:buFont typeface="Arial" panose="020B0604020202020204" pitchFamily="34" charset="0"/>
                    <a:buNone/>
                  </a:pPr>
                  <a:endParaRPr lang="zh-CN" altLang="en-US"/>
                </a:p>
              </p:txBody>
            </p:sp>
            <p:sp>
              <p:nvSpPr>
                <p:cNvPr id="36" name="直接连接符 353325">
                  <a:extLst>
                    <a:ext uri="{FF2B5EF4-FFF2-40B4-BE49-F238E27FC236}">
                      <a16:creationId xmlns:a16="http://schemas.microsoft.com/office/drawing/2014/main" xmlns="" id="{F62FE311-095F-4807-8DE0-802C4C0894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" y="0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4" name="直接连接符 353326">
                <a:extLst>
                  <a:ext uri="{FF2B5EF4-FFF2-40B4-BE49-F238E27FC236}">
                    <a16:creationId xmlns:a16="http://schemas.microsoft.com/office/drawing/2014/main" xmlns="" id="{B709D884-DB33-4332-8FF4-1C37E779D3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直接连接符 353327">
                <a:extLst>
                  <a:ext uri="{FF2B5EF4-FFF2-40B4-BE49-F238E27FC236}">
                    <a16:creationId xmlns:a16="http://schemas.microsoft.com/office/drawing/2014/main" xmlns="" id="{0E4C4079-9847-4E64-AC63-97A77AD0E3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" y="1056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直接连接符 353328">
                <a:extLst>
                  <a:ext uri="{FF2B5EF4-FFF2-40B4-BE49-F238E27FC236}">
                    <a16:creationId xmlns:a16="http://schemas.microsoft.com/office/drawing/2014/main" xmlns="" id="{C6E77024-F091-4132-A803-F90AA022D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1056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直接连接符 353329">
                <a:extLst>
                  <a:ext uri="{FF2B5EF4-FFF2-40B4-BE49-F238E27FC236}">
                    <a16:creationId xmlns:a16="http://schemas.microsoft.com/office/drawing/2014/main" xmlns="" id="{C3A1F89A-A6C2-4710-8F78-3505E80571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056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矩形 353330">
                <a:extLst>
                  <a:ext uri="{FF2B5EF4-FFF2-40B4-BE49-F238E27FC236}">
                    <a16:creationId xmlns:a16="http://schemas.microsoft.com/office/drawing/2014/main" xmlns="" id="{1AB903BE-C5B9-4CA6-A657-219D733C5B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831"/>
                <a:ext cx="58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1600" b="1">
                    <a:ea typeface="宋体" panose="02010600030101010101" pitchFamily="2" charset="-122"/>
                  </a:rPr>
                  <a:t>A</a:t>
                </a:r>
                <a:r>
                  <a:rPr lang="en-US" altLang="zh-CN" sz="1600" b="1" baseline="-25000">
                    <a:ea typeface="宋体" panose="02010600030101010101" pitchFamily="2" charset="-122"/>
                  </a:rPr>
                  <a:t>2</a:t>
                </a:r>
                <a:r>
                  <a:rPr lang="en-US" altLang="zh-CN" sz="1600" b="1">
                    <a:ea typeface="宋体" panose="02010600030101010101" pitchFamily="2" charset="-122"/>
                  </a:rPr>
                  <a:t> A</a:t>
                </a:r>
                <a:r>
                  <a:rPr lang="en-US" altLang="zh-CN" sz="1600" b="1" baseline="-25000">
                    <a:ea typeface="宋体" panose="02010600030101010101" pitchFamily="2" charset="-122"/>
                  </a:rPr>
                  <a:t>1</a:t>
                </a:r>
                <a:r>
                  <a:rPr lang="en-US" altLang="zh-CN" sz="1600" b="1">
                    <a:ea typeface="宋体" panose="02010600030101010101" pitchFamily="2" charset="-122"/>
                  </a:rPr>
                  <a:t> A</a:t>
                </a:r>
                <a:r>
                  <a:rPr lang="en-US" altLang="zh-CN" sz="1600" b="1" baseline="-25000">
                    <a:ea typeface="宋体" panose="02010600030101010101" pitchFamily="2" charset="-122"/>
                  </a:rPr>
                  <a:t>0</a:t>
                </a:r>
                <a:endParaRPr lang="en-US" altLang="zh-CN" sz="1600" b="1">
                  <a:ea typeface="宋体" panose="02010600030101010101" pitchFamily="2" charset="-122"/>
                </a:endParaRPr>
              </a:p>
            </p:txBody>
          </p:sp>
          <p:sp>
            <p:nvSpPr>
              <p:cNvPr id="30" name="矩形 353331">
                <a:extLst>
                  <a:ext uri="{FF2B5EF4-FFF2-40B4-BE49-F238E27FC236}">
                    <a16:creationId xmlns:a16="http://schemas.microsoft.com/office/drawing/2014/main" xmlns="" id="{10722DB3-DCE6-4F68-BD34-EB998086EE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864"/>
                <a:ext cx="29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1400" b="1" i="1">
                    <a:ea typeface="宋体" panose="02010600030101010101" pitchFamily="2" charset="-122"/>
                  </a:rPr>
                  <a:t>ST</a:t>
                </a:r>
                <a:r>
                  <a:rPr lang="en-US" altLang="zh-CN" sz="1400" b="1" i="1" baseline="-25000"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31" name="矩形 353332">
                <a:extLst>
                  <a:ext uri="{FF2B5EF4-FFF2-40B4-BE49-F238E27FC236}">
                    <a16:creationId xmlns:a16="http://schemas.microsoft.com/office/drawing/2014/main" xmlns="" id="{3E1C44DE-44CE-48B2-98C5-6A54A6F9AD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9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1400" b="1" i="1">
                    <a:ea typeface="宋体" panose="02010600030101010101" pitchFamily="2" charset="-122"/>
                  </a:rPr>
                  <a:t>ST</a:t>
                </a:r>
                <a:r>
                  <a:rPr lang="en-US" altLang="zh-CN" sz="1400" b="1" i="1" baseline="-25000"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32" name="矩形 353333">
                <a:extLst>
                  <a:ext uri="{FF2B5EF4-FFF2-40B4-BE49-F238E27FC236}">
                    <a16:creationId xmlns:a16="http://schemas.microsoft.com/office/drawing/2014/main" xmlns="" id="{8C1E2014-5ED6-4936-88B8-630413EDA9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29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1400" b="1" i="1">
                    <a:ea typeface="宋体" panose="02010600030101010101" pitchFamily="2" charset="-122"/>
                  </a:rPr>
                  <a:t>ST</a:t>
                </a:r>
                <a:r>
                  <a:rPr lang="en-US" altLang="zh-CN" sz="1400" b="1" i="1" baseline="-25000"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33" name="直接连接符 353334">
                <a:extLst>
                  <a:ext uri="{FF2B5EF4-FFF2-40B4-BE49-F238E27FC236}">
                    <a16:creationId xmlns:a16="http://schemas.microsoft.com/office/drawing/2014/main" xmlns="" id="{E084F586-9F6B-4985-91A2-E8E13B279B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91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直接连接符 353335">
                <a:extLst>
                  <a:ext uri="{FF2B5EF4-FFF2-40B4-BE49-F238E27FC236}">
                    <a16:creationId xmlns:a16="http://schemas.microsoft.com/office/drawing/2014/main" xmlns="" id="{2DDD39C9-8C31-47EB-9C0E-9C3980CB2F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91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xmlns="" id="{AA1503FC-1452-4DA8-A605-9E4F08FE9487}"/>
                </a:ext>
              </a:extLst>
            </p:cNvPr>
            <p:cNvSpPr txBox="1"/>
            <p:nvPr/>
          </p:nvSpPr>
          <p:spPr>
            <a:xfrm>
              <a:off x="1428751" y="4126469"/>
              <a:ext cx="1041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74LS138</a:t>
              </a:r>
              <a:endParaRPr lang="zh-CN" altLang="en-US" dirty="0"/>
            </a:p>
          </p:txBody>
        </p:sp>
      </p:grpSp>
      <p:sp>
        <p:nvSpPr>
          <p:cNvPr id="4" name="矩形 3"/>
          <p:cNvSpPr/>
          <p:nvPr/>
        </p:nvSpPr>
        <p:spPr>
          <a:xfrm>
            <a:off x="645063" y="1861749"/>
            <a:ext cx="2654847" cy="47570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&amp;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889378" y="1760162"/>
            <a:ext cx="95395" cy="10158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>
            <a:stCxn id="52" idx="0"/>
          </p:cNvCxnSpPr>
          <p:nvPr/>
        </p:nvCxnSpPr>
        <p:spPr>
          <a:xfrm flipV="1">
            <a:off x="3465192" y="2737905"/>
            <a:ext cx="0" cy="1157843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3795105" y="2994215"/>
            <a:ext cx="3089" cy="901536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H="1" flipV="1">
            <a:off x="4126319" y="3264995"/>
            <a:ext cx="2" cy="6338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V="1">
            <a:off x="4456921" y="3494074"/>
            <a:ext cx="0" cy="46499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V="1">
            <a:off x="5448578" y="3726569"/>
            <a:ext cx="0" cy="183407"/>
          </a:xfrm>
          <a:prstGeom prst="line">
            <a:avLst/>
          </a:prstGeom>
          <a:ln w="1905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1928609" y="1295171"/>
            <a:ext cx="0" cy="46499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36" idx="0"/>
            <a:endCxn id="38" idx="0"/>
          </p:cNvCxnSpPr>
          <p:nvPr/>
        </p:nvCxnSpPr>
        <p:spPr>
          <a:xfrm>
            <a:off x="5035374" y="6134624"/>
            <a:ext cx="33056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38" idx="0"/>
          </p:cNvCxnSpPr>
          <p:nvPr/>
        </p:nvCxnSpPr>
        <p:spPr>
          <a:xfrm>
            <a:off x="5365938" y="6134624"/>
            <a:ext cx="0" cy="2424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5241759" y="6377049"/>
            <a:ext cx="2483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4456142" y="6055781"/>
            <a:ext cx="328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1</a:t>
            </a:r>
            <a:endParaRPr lang="zh-CN" altLang="en-US" sz="2000" b="1" dirty="0"/>
          </a:p>
        </p:txBody>
      </p:sp>
      <p:sp>
        <p:nvSpPr>
          <p:cNvPr id="73" name="文本框 72"/>
          <p:cNvSpPr txBox="1"/>
          <p:nvPr/>
        </p:nvSpPr>
        <p:spPr>
          <a:xfrm>
            <a:off x="3135778" y="6076596"/>
            <a:ext cx="1321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A</a:t>
            </a:r>
            <a:r>
              <a:rPr lang="en-US" altLang="zh-CN" sz="2000" b="1" baseline="-25000" dirty="0" smtClean="0"/>
              <a:t>i </a:t>
            </a:r>
            <a:r>
              <a:rPr lang="en-US" altLang="zh-CN" sz="2000" b="1" dirty="0" smtClean="0"/>
              <a:t>B</a:t>
            </a:r>
            <a:r>
              <a:rPr lang="en-US" altLang="zh-CN" sz="2000" b="1" baseline="-25000" dirty="0" smtClean="0"/>
              <a:t>i </a:t>
            </a:r>
            <a:r>
              <a:rPr lang="en-US" altLang="zh-CN" sz="2000" b="1" dirty="0" smtClean="0"/>
              <a:t>C</a:t>
            </a:r>
            <a:r>
              <a:rPr lang="en-US" altLang="zh-CN" sz="2000" b="1" baseline="-25000" dirty="0" smtClean="0"/>
              <a:t>i</a:t>
            </a:r>
            <a:endParaRPr lang="zh-CN" altLang="en-US" sz="2000" b="1" baseline="-25000" dirty="0"/>
          </a:p>
        </p:txBody>
      </p:sp>
      <p:sp>
        <p:nvSpPr>
          <p:cNvPr id="74" name="文本框 73"/>
          <p:cNvSpPr txBox="1"/>
          <p:nvPr/>
        </p:nvSpPr>
        <p:spPr>
          <a:xfrm>
            <a:off x="1961643" y="1126560"/>
            <a:ext cx="469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D</a:t>
            </a:r>
            <a:r>
              <a:rPr lang="en-US" altLang="zh-CN" sz="2400" b="1" baseline="-25000" dirty="0" smtClean="0"/>
              <a:t>i</a:t>
            </a:r>
            <a:endParaRPr lang="zh-CN" altLang="en-US" sz="2400" b="1" baseline="-25000" dirty="0"/>
          </a:p>
        </p:txBody>
      </p:sp>
      <p:sp>
        <p:nvSpPr>
          <p:cNvPr id="66" name="矩形 65"/>
          <p:cNvSpPr/>
          <p:nvPr/>
        </p:nvSpPr>
        <p:spPr>
          <a:xfrm>
            <a:off x="4121155" y="1861749"/>
            <a:ext cx="2654847" cy="47570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&amp;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5365470" y="1760162"/>
            <a:ext cx="95395" cy="10158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68" name="直接连接符 67"/>
          <p:cNvCxnSpPr/>
          <p:nvPr/>
        </p:nvCxnSpPr>
        <p:spPr>
          <a:xfrm flipV="1">
            <a:off x="5404701" y="1295171"/>
            <a:ext cx="0" cy="46499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5365470" y="1037636"/>
            <a:ext cx="1560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</a:t>
            </a:r>
            <a:r>
              <a:rPr lang="en-US" altLang="zh-CN" sz="2400" b="1" baseline="-25000" dirty="0" smtClean="0"/>
              <a:t>i+1</a:t>
            </a:r>
            <a:endParaRPr lang="zh-CN" altLang="en-US" sz="2400" b="1" baseline="-250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930257" y="2337449"/>
            <a:ext cx="0" cy="4004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930257" y="2737905"/>
            <a:ext cx="377455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4698643" y="2337449"/>
            <a:ext cx="0" cy="4004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1394504" y="2994215"/>
            <a:ext cx="377455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1394504" y="2337449"/>
            <a:ext cx="0" cy="6567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5149730" y="2337449"/>
            <a:ext cx="0" cy="6567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2278072" y="3494074"/>
            <a:ext cx="2186057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2278072" y="2337449"/>
            <a:ext cx="0" cy="11566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V="1">
            <a:off x="4121155" y="3253264"/>
            <a:ext cx="1713538" cy="1173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5823795" y="2337448"/>
            <a:ext cx="10898" cy="9158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 flipV="1">
            <a:off x="2831339" y="3728716"/>
            <a:ext cx="3551842" cy="430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6368443" y="2335061"/>
            <a:ext cx="14738" cy="13915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2816601" y="2344320"/>
            <a:ext cx="14738" cy="13915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175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640592" y="4194737"/>
            <a:ext cx="581352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en-US" altLang="zh-CN" sz="100" kern="0" dirty="0">
                <a:solidFill>
                  <a:prstClr val="white"/>
                </a:solidFill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</a:rPr>
              <a:t>模板下载：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www.1ppt.com/moban/     </a:t>
            </a:r>
            <a:r>
              <a:rPr lang="zh-CN" altLang="en-US" sz="100" kern="0" dirty="0">
                <a:solidFill>
                  <a:prstClr val="white"/>
                </a:solidFill>
              </a:rPr>
              <a:t>行业</a:t>
            </a:r>
            <a:r>
              <a:rPr lang="en-US" altLang="zh-CN" sz="100" kern="0" dirty="0">
                <a:solidFill>
                  <a:prstClr val="white"/>
                </a:solidFill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</a:rPr>
              <a:t>模板：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www.1ppt.com/hangye/ </a:t>
            </a:r>
          </a:p>
          <a:p>
            <a:pPr defTabSz="685800"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节日</a:t>
            </a:r>
            <a:r>
              <a:rPr lang="en-US" altLang="zh-CN" sz="100" kern="0" dirty="0">
                <a:solidFill>
                  <a:prstClr val="white"/>
                </a:solidFill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</a:rPr>
              <a:t>模板：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www.1ppt.com/jieri/           PPT</a:t>
            </a:r>
            <a:r>
              <a:rPr lang="zh-CN" altLang="en-US" sz="100" kern="0" dirty="0">
                <a:solidFill>
                  <a:prstClr val="white"/>
                </a:solidFill>
              </a:rPr>
              <a:t>素材下载：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www.1ppt.com/sucai/</a:t>
            </a:r>
          </a:p>
          <a:p>
            <a:pPr defTabSz="685800">
              <a:defRPr/>
            </a:pPr>
            <a:r>
              <a:rPr lang="en-US" altLang="zh-CN" sz="100" kern="0" dirty="0">
                <a:solidFill>
                  <a:prstClr val="white"/>
                </a:solidFill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</a:rPr>
              <a:t>背景图片：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www.1ppt.com/beijing/      PPT</a:t>
            </a:r>
            <a:r>
              <a:rPr lang="zh-CN" altLang="en-US" sz="100" kern="0" dirty="0">
                <a:solidFill>
                  <a:prstClr val="white"/>
                </a:solidFill>
              </a:rPr>
              <a:t>图表下载：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www.1ppt.com/tubiao/      </a:t>
            </a:r>
          </a:p>
          <a:p>
            <a:pPr defTabSz="685800"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优秀</a:t>
            </a:r>
            <a:r>
              <a:rPr lang="en-US" altLang="zh-CN" sz="100" kern="0" dirty="0">
                <a:solidFill>
                  <a:prstClr val="white"/>
                </a:solidFill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</a:rPr>
              <a:t>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www.1ppt.com/xiazai/        PPT</a:t>
            </a:r>
            <a:r>
              <a:rPr lang="zh-CN" altLang="en-US" sz="100" kern="0" dirty="0">
                <a:solidFill>
                  <a:prstClr val="white"/>
                </a:solidFill>
              </a:rPr>
              <a:t>教程： 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www.1ppt.com/powerpoint/      </a:t>
            </a:r>
          </a:p>
          <a:p>
            <a:pPr defTabSz="685800">
              <a:defRPr/>
            </a:pPr>
            <a:r>
              <a:rPr lang="en-US" altLang="zh-CN" sz="100" kern="0" dirty="0">
                <a:solidFill>
                  <a:prstClr val="white"/>
                </a:solidFill>
              </a:rPr>
              <a:t>Word</a:t>
            </a:r>
            <a:r>
              <a:rPr lang="zh-CN" altLang="en-US" sz="100" kern="0" dirty="0">
                <a:solidFill>
                  <a:prstClr val="white"/>
                </a:solidFill>
              </a:rPr>
              <a:t>教程： 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www.1ppt.com/word/              Excel</a:t>
            </a:r>
            <a:r>
              <a:rPr lang="zh-CN" altLang="en-US" sz="100" kern="0" dirty="0">
                <a:solidFill>
                  <a:prstClr val="white"/>
                </a:solidFill>
              </a:rPr>
              <a:t>教程：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www.1ppt.com/excel/  </a:t>
            </a:r>
          </a:p>
          <a:p>
            <a:pPr defTabSz="685800"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资料下载：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www.1ppt.com/ziliao/                PPT</a:t>
            </a:r>
            <a:r>
              <a:rPr lang="zh-CN" altLang="en-US" sz="100" kern="0" dirty="0">
                <a:solidFill>
                  <a:prstClr val="white"/>
                </a:solidFill>
              </a:rPr>
              <a:t>课件下载：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www.1ppt.com/kejian/ </a:t>
            </a:r>
          </a:p>
          <a:p>
            <a:pPr defTabSz="685800"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范文下载：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www.1ppt.com/fanwen/             </a:t>
            </a:r>
            <a:r>
              <a:rPr lang="zh-CN" altLang="en-US" sz="100" kern="0" dirty="0">
                <a:solidFill>
                  <a:prstClr val="white"/>
                </a:solidFill>
              </a:rPr>
              <a:t>试卷下载：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www.1ppt.com/shiti/  </a:t>
            </a:r>
          </a:p>
          <a:p>
            <a:pPr defTabSz="685800"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教案下载：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www.1ppt.com/jiaoan/        </a:t>
            </a:r>
          </a:p>
          <a:p>
            <a:pPr defTabSz="685800"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字体下载：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www.1ppt.com/ziti/</a:t>
            </a:r>
          </a:p>
          <a:p>
            <a:pPr defTabSz="685800">
              <a:defRPr/>
            </a:pPr>
            <a:r>
              <a:rPr lang="en-US" altLang="zh-CN" sz="100" kern="0" dirty="0">
                <a:solidFill>
                  <a:prstClr val="white"/>
                </a:solidFill>
              </a:rPr>
              <a:t> </a:t>
            </a:r>
            <a:endParaRPr lang="zh-CN" altLang="en-US" sz="100" kern="0" dirty="0">
              <a:solidFill>
                <a:prstClr val="white"/>
              </a:solidFill>
            </a:endParaRPr>
          </a:p>
        </p:txBody>
      </p:sp>
      <p:sp>
        <p:nvSpPr>
          <p:cNvPr id="4" name="淘宝网chenying0907出品 3"/>
          <p:cNvSpPr/>
          <p:nvPr/>
        </p:nvSpPr>
        <p:spPr>
          <a:xfrm>
            <a:off x="0" y="2836879"/>
            <a:ext cx="233314" cy="190892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淘宝网chenying0907出品 4"/>
          <p:cNvSpPr/>
          <p:nvPr/>
        </p:nvSpPr>
        <p:spPr>
          <a:xfrm>
            <a:off x="5791593" y="2836879"/>
            <a:ext cx="233314" cy="190892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淘宝网chenying0907出品 7"/>
          <p:cNvSpPr/>
          <p:nvPr/>
        </p:nvSpPr>
        <p:spPr>
          <a:xfrm>
            <a:off x="6046706" y="3246665"/>
            <a:ext cx="289874" cy="1485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0" name="直接连接符 9"/>
          <p:cNvCxnSpPr/>
          <p:nvPr/>
        </p:nvCxnSpPr>
        <p:spPr>
          <a:xfrm>
            <a:off x="6024907" y="4745807"/>
            <a:ext cx="3119093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淘宝网chenying0907出品 10"/>
          <p:cNvSpPr/>
          <p:nvPr/>
        </p:nvSpPr>
        <p:spPr>
          <a:xfrm>
            <a:off x="6350718" y="3300665"/>
            <a:ext cx="289874" cy="1431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淘宝网chenying0907出品 11"/>
          <p:cNvSpPr/>
          <p:nvPr/>
        </p:nvSpPr>
        <p:spPr>
          <a:xfrm>
            <a:off x="6676528" y="3300665"/>
            <a:ext cx="289874" cy="1431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淘宝网chenying0907出品 12"/>
          <p:cNvSpPr/>
          <p:nvPr/>
        </p:nvSpPr>
        <p:spPr>
          <a:xfrm>
            <a:off x="6980540" y="3327665"/>
            <a:ext cx="289874" cy="1404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淘宝网chenying0907出品 13"/>
          <p:cNvSpPr/>
          <p:nvPr/>
        </p:nvSpPr>
        <p:spPr>
          <a:xfrm>
            <a:off x="7284552" y="3354665"/>
            <a:ext cx="289874" cy="1377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淘宝网chenying0907出品 14"/>
          <p:cNvSpPr/>
          <p:nvPr/>
        </p:nvSpPr>
        <p:spPr>
          <a:xfrm>
            <a:off x="7601497" y="3381665"/>
            <a:ext cx="289874" cy="135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淘宝网chenying0907出品 15"/>
          <p:cNvSpPr/>
          <p:nvPr/>
        </p:nvSpPr>
        <p:spPr>
          <a:xfrm rot="20959521">
            <a:off x="8008894" y="3420032"/>
            <a:ext cx="289874" cy="129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淘宝网chenying0907出品 16"/>
          <p:cNvSpPr/>
          <p:nvPr/>
        </p:nvSpPr>
        <p:spPr>
          <a:xfrm rot="19779136">
            <a:off x="8519312" y="3451229"/>
            <a:ext cx="289874" cy="129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8" name="直接连接符 17"/>
          <p:cNvCxnSpPr/>
          <p:nvPr/>
        </p:nvCxnSpPr>
        <p:spPr>
          <a:xfrm>
            <a:off x="233314" y="4745807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33314" y="2851019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33313" y="4195517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淘宝网chenying0907出品 21"/>
          <p:cNvSpPr txBox="1"/>
          <p:nvPr/>
        </p:nvSpPr>
        <p:spPr>
          <a:xfrm>
            <a:off x="1550954" y="3076800"/>
            <a:ext cx="2882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  <p:sp>
        <p:nvSpPr>
          <p:cNvPr id="23" name="淘宝网chenying0907出品 22"/>
          <p:cNvSpPr txBox="1"/>
          <p:nvPr/>
        </p:nvSpPr>
        <p:spPr>
          <a:xfrm>
            <a:off x="651867" y="4297537"/>
            <a:ext cx="182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淘宝网chenying0907出品 23"/>
          <p:cNvSpPr txBox="1"/>
          <p:nvPr/>
        </p:nvSpPr>
        <p:spPr>
          <a:xfrm>
            <a:off x="2871046" y="4297537"/>
            <a:ext cx="271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2021.4.9.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淘宝网chenying0907出品 25"/>
          <p:cNvSpPr txBox="1"/>
          <p:nvPr/>
        </p:nvSpPr>
        <p:spPr>
          <a:xfrm>
            <a:off x="920434" y="301684"/>
            <a:ext cx="2085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华文行楷" pitchFamily="2" charset="-122"/>
                <a:ea typeface="华文行楷" pitchFamily="2" charset="-122"/>
              </a:rPr>
              <a:t>武汉大学</a:t>
            </a:r>
            <a:endParaRPr lang="en-US" altLang="zh-CN" b="1" dirty="0">
              <a:latin typeface="华文行楷" pitchFamily="2" charset="-122"/>
              <a:ea typeface="华文行楷" pitchFamily="2" charset="-122"/>
            </a:endParaRPr>
          </a:p>
          <a:p>
            <a:r>
              <a:rPr lang="en-US" altLang="zh-CN" b="1" dirty="0">
                <a:latin typeface="华文行楷" pitchFamily="2" charset="-122"/>
                <a:ea typeface="华文行楷" pitchFamily="2" charset="-122"/>
              </a:rPr>
              <a:t>    Wuhan University</a:t>
            </a:r>
            <a:endParaRPr lang="zh-CN" altLang="en-US" b="1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BEECB36B-F7A9-4774-8B70-28201D5D2E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35799"/>
            <a:ext cx="920433" cy="9204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4.4.1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加法器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07EDD485-96A7-4530-8475-171F5B299203}"/>
              </a:ext>
            </a:extLst>
          </p:cNvPr>
          <p:cNvSpPr txBox="1"/>
          <p:nvPr/>
        </p:nvSpPr>
        <p:spPr>
          <a:xfrm>
            <a:off x="0" y="682954"/>
            <a:ext cx="2364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全加器</a:t>
            </a:r>
            <a:endParaRPr lang="zh-CN" altLang="en-US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Line 13">
            <a:extLst>
              <a:ext uri="{FF2B5EF4-FFF2-40B4-BE49-F238E27FC236}">
                <a16:creationId xmlns="" xmlns:a16="http://schemas.microsoft.com/office/drawing/2014/main" id="{978070CB-3C6C-4F3A-A231-DD08916AED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98920" y="682954"/>
            <a:ext cx="30338" cy="6124677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0" name="Text Box 3">
            <a:extLst>
              <a:ext uri="{FF2B5EF4-FFF2-40B4-BE49-F238E27FC236}">
                <a16:creationId xmlns="" xmlns:a16="http://schemas.microsoft.com/office/drawing/2014/main" id="{2D722E90-8168-4B6F-B744-09F9F3B98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828" y="2107868"/>
            <a:ext cx="2787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）全加器真值表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="" xmlns:a16="http://schemas.microsoft.com/office/drawing/2014/main" id="{A4132FA5-C974-4229-A347-8BAA42898442}"/>
              </a:ext>
            </a:extLst>
          </p:cNvPr>
          <p:cNvSpPr txBox="1"/>
          <p:nvPr/>
        </p:nvSpPr>
        <p:spPr>
          <a:xfrm>
            <a:off x="184828" y="1369505"/>
            <a:ext cx="3739621" cy="461665"/>
          </a:xfrm>
          <a:prstGeom prst="rect">
            <a:avLst/>
          </a:prstGeom>
          <a:noFill/>
          <a:ln w="15875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位全加器的逻辑函数设计</a:t>
            </a:r>
          </a:p>
        </p:txBody>
      </p:sp>
      <p:sp>
        <p:nvSpPr>
          <p:cNvPr id="49" name="Text Box 12">
            <a:extLst>
              <a:ext uri="{FF2B5EF4-FFF2-40B4-BE49-F238E27FC236}">
                <a16:creationId xmlns="" xmlns:a16="http://schemas.microsoft.com/office/drawing/2014/main" id="{EFF6DE84-B764-4082-AB79-A7003970F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707" y="791842"/>
            <a:ext cx="2174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）逻辑函数</a:t>
            </a:r>
          </a:p>
        </p:txBody>
      </p:sp>
      <p:sp>
        <p:nvSpPr>
          <p:cNvPr id="50" name="Rectangle 13">
            <a:extLst>
              <a:ext uri="{FF2B5EF4-FFF2-40B4-BE49-F238E27FC236}">
                <a16:creationId xmlns="" xmlns:a16="http://schemas.microsoft.com/office/drawing/2014/main" id="{1C9E691D-50A0-482C-A4E1-2C0BC6AA6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880" y="1233973"/>
            <a:ext cx="3276600" cy="93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= A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i-1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= (A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 C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i-1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＋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endParaRPr lang="en-US" altLang="zh-CN" baseline="-25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1" name="Group 14">
            <a:extLst>
              <a:ext uri="{FF2B5EF4-FFF2-40B4-BE49-F238E27FC236}">
                <a16:creationId xmlns="" xmlns:a16="http://schemas.microsoft.com/office/drawing/2014/main" id="{C85AC586-904C-455A-BC6C-2D763A7E5F7D}"/>
              </a:ext>
            </a:extLst>
          </p:cNvPr>
          <p:cNvGrpSpPr>
            <a:grpSpLocks/>
          </p:cNvGrpSpPr>
          <p:nvPr/>
        </p:nvGrpSpPr>
        <p:grpSpPr bwMode="auto">
          <a:xfrm>
            <a:off x="3957707" y="2223066"/>
            <a:ext cx="4707759" cy="2375209"/>
            <a:chOff x="3024" y="1632"/>
            <a:chExt cx="2674" cy="1440"/>
          </a:xfrm>
        </p:grpSpPr>
        <p:pic>
          <p:nvPicPr>
            <p:cNvPr id="52" name="Picture 15">
              <a:extLst>
                <a:ext uri="{FF2B5EF4-FFF2-40B4-BE49-F238E27FC236}">
                  <a16:creationId xmlns="" xmlns:a16="http://schemas.microsoft.com/office/drawing/2014/main" id="{8FD26C5B-D682-484E-8989-B34820762D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1867"/>
              <a:ext cx="2194" cy="1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Text Box 16">
              <a:extLst>
                <a:ext uri="{FF2B5EF4-FFF2-40B4-BE49-F238E27FC236}">
                  <a16:creationId xmlns="" xmlns:a16="http://schemas.microsoft.com/office/drawing/2014/main" id="{04787378-6731-45A7-90F0-14E9D847AE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632"/>
              <a:ext cx="1422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（</a:t>
              </a:r>
              <a:r>
                <a:rPr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）</a:t>
              </a:r>
              <a:r>
                <a:rPr lang="zh-CN" altLang="en-US" b="1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逻辑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电路</a:t>
              </a:r>
              <a:r>
                <a:rPr lang="zh-CN" altLang="en-US" b="1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图</a:t>
              </a:r>
              <a:endPara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4" name="Group 17">
            <a:extLst>
              <a:ext uri="{FF2B5EF4-FFF2-40B4-BE49-F238E27FC236}">
                <a16:creationId xmlns="" xmlns:a16="http://schemas.microsoft.com/office/drawing/2014/main" id="{A4239A2C-5D1A-4956-B0A3-9D47498AE37B}"/>
              </a:ext>
            </a:extLst>
          </p:cNvPr>
          <p:cNvGrpSpPr>
            <a:grpSpLocks/>
          </p:cNvGrpSpPr>
          <p:nvPr/>
        </p:nvGrpSpPr>
        <p:grpSpPr bwMode="auto">
          <a:xfrm>
            <a:off x="4034608" y="4825257"/>
            <a:ext cx="3960751" cy="1794978"/>
            <a:chOff x="3108" y="2885"/>
            <a:chExt cx="1790" cy="1024"/>
          </a:xfrm>
        </p:grpSpPr>
        <p:sp>
          <p:nvSpPr>
            <p:cNvPr id="55" name="Text Box 18">
              <a:extLst>
                <a:ext uri="{FF2B5EF4-FFF2-40B4-BE49-F238E27FC236}">
                  <a16:creationId xmlns="" xmlns:a16="http://schemas.microsoft.com/office/drawing/2014/main" id="{9F41256B-B933-44F5-9753-E216ABBF46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8" y="2885"/>
              <a:ext cx="993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（</a:t>
              </a:r>
              <a:r>
                <a:rPr lang="en-US" altLang="zh-CN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4</a:t>
              </a:r>
              <a:r>
                <a:rPr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）逻辑符号</a:t>
              </a:r>
              <a:endParaRPr lang="zh-CN" altLang="en-US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pic>
          <p:nvPicPr>
            <p:cNvPr id="56" name="Picture 19">
              <a:extLst>
                <a:ext uri="{FF2B5EF4-FFF2-40B4-BE49-F238E27FC236}">
                  <a16:creationId xmlns="" xmlns:a16="http://schemas.microsoft.com/office/drawing/2014/main" id="{52671BC5-2369-4534-8C44-554036D955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7" y="3181"/>
              <a:ext cx="1481" cy="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7" name="对话气泡: 矩形 3">
            <a:extLst>
              <a:ext uri="{FF2B5EF4-FFF2-40B4-BE49-F238E27FC236}">
                <a16:creationId xmlns="" xmlns:a16="http://schemas.microsoft.com/office/drawing/2014/main" id="{4A76CB27-A4DF-4613-994E-9DBB584B5687}"/>
              </a:ext>
            </a:extLst>
          </p:cNvPr>
          <p:cNvSpPr/>
          <p:nvPr/>
        </p:nvSpPr>
        <p:spPr>
          <a:xfrm>
            <a:off x="7718442" y="4711618"/>
            <a:ext cx="1255787" cy="519156"/>
          </a:xfrm>
          <a:prstGeom prst="wedgeRectCallout">
            <a:avLst>
              <a:gd name="adj1" fmla="val -66707"/>
              <a:gd name="adj2" fmla="val -829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与或非门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-96059" y="2490371"/>
            <a:ext cx="3863976" cy="4067893"/>
            <a:chOff x="-96059" y="2490371"/>
            <a:chExt cx="3863976" cy="4067893"/>
          </a:xfrm>
        </p:grpSpPr>
        <p:grpSp>
          <p:nvGrpSpPr>
            <p:cNvPr id="41" name="Group 4">
              <a:extLst>
                <a:ext uri="{FF2B5EF4-FFF2-40B4-BE49-F238E27FC236}">
                  <a16:creationId xmlns="" xmlns:a16="http://schemas.microsoft.com/office/drawing/2014/main" id="{A248E9CE-CF67-487A-811B-4BFBA787E9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96059" y="2772076"/>
              <a:ext cx="3863976" cy="3786188"/>
              <a:chOff x="-63" y="1394"/>
              <a:chExt cx="2434" cy="2385"/>
            </a:xfrm>
          </p:grpSpPr>
          <p:grpSp>
            <p:nvGrpSpPr>
              <p:cNvPr id="42" name="Group 5">
                <a:extLst>
                  <a:ext uri="{FF2B5EF4-FFF2-40B4-BE49-F238E27FC236}">
                    <a16:creationId xmlns="" xmlns:a16="http://schemas.microsoft.com/office/drawing/2014/main" id="{FEC43BC0-B079-42FA-B10D-BE3EBABCAD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63" y="1394"/>
                <a:ext cx="2415" cy="2385"/>
                <a:chOff x="-63" y="1394"/>
                <a:chExt cx="2415" cy="2385"/>
              </a:xfrm>
            </p:grpSpPr>
            <p:sp>
              <p:nvSpPr>
                <p:cNvPr id="44" name="Rectangle 6">
                  <a:extLst>
                    <a:ext uri="{FF2B5EF4-FFF2-40B4-BE49-F238E27FC236}">
                      <a16:creationId xmlns="" xmlns:a16="http://schemas.microsoft.com/office/drawing/2014/main" id="{5160DD03-693C-438B-A6A5-458177AA4B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63" y="1394"/>
                  <a:ext cx="2405" cy="23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b="1" kern="0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           </a:t>
                  </a:r>
                  <a:r>
                    <a:rPr lang="zh-CN" altLang="en-US" b="1" kern="0" dirty="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输  入</a:t>
                  </a:r>
                  <a:r>
                    <a:rPr lang="zh-CN" altLang="en-US" b="1" kern="0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                </a:t>
                  </a:r>
                  <a:r>
                    <a:rPr lang="zh-CN" altLang="en-US" b="1" kern="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输  出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zh-CN" altLang="en-US" b="1" kern="0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      </a:t>
                  </a:r>
                  <a:r>
                    <a:rPr lang="en-US" altLang="zh-CN" b="1" kern="0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A</a:t>
                  </a:r>
                  <a:r>
                    <a:rPr lang="en-US" altLang="zh-CN" b="1" kern="0" baseline="-25000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i</a:t>
                  </a:r>
                  <a:r>
                    <a:rPr lang="en-US" altLang="zh-CN" b="1" kern="0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     B</a:t>
                  </a:r>
                  <a:r>
                    <a:rPr lang="en-US" altLang="zh-CN" b="1" kern="0" baseline="-25000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i      </a:t>
                  </a:r>
                  <a:r>
                    <a:rPr lang="en-US" altLang="zh-CN" b="1" kern="0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C</a:t>
                  </a:r>
                  <a:r>
                    <a:rPr lang="en-US" altLang="zh-CN" b="1" kern="0" baseline="-25000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i-1 </a:t>
                  </a:r>
                  <a:r>
                    <a:rPr lang="en-US" altLang="zh-CN" b="1" kern="0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      S</a:t>
                  </a:r>
                  <a:r>
                    <a:rPr lang="en-US" altLang="zh-CN" b="1" kern="0" baseline="-25000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i</a:t>
                  </a:r>
                  <a:r>
                    <a:rPr lang="en-US" altLang="zh-CN" b="1" kern="0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      C</a:t>
                  </a:r>
                  <a:r>
                    <a:rPr lang="en-US" altLang="zh-CN" b="1" kern="0" baseline="-25000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i</a:t>
                  </a:r>
                  <a:endParaRPr lang="en-US" altLang="zh-CN" b="1" kern="0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b="1" kern="0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       </a:t>
                  </a:r>
                  <a:r>
                    <a:rPr lang="en-US" altLang="zh-CN" kern="0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0      0      0          0        0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kern="0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       0      0      1          1        0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kern="0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       0      1      0          1        0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kern="0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       0      1      1          0        1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kern="0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       1      0      0          1        0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kern="0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       1      0      1          0        1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kern="0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       1      1      0          0        1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kern="0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       1      1      1          1        1</a:t>
                  </a:r>
                </a:p>
              </p:txBody>
            </p:sp>
            <p:sp>
              <p:nvSpPr>
                <p:cNvPr id="45" name="Line 7">
                  <a:extLst>
                    <a:ext uri="{FF2B5EF4-FFF2-40B4-BE49-F238E27FC236}">
                      <a16:creationId xmlns="" xmlns:a16="http://schemas.microsoft.com/office/drawing/2014/main" id="{D3829E25-5F9A-4488-ACA3-8EB227B1B3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84" y="1680"/>
                  <a:ext cx="1" cy="209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zh-CN" altLang="en-US" sz="2400" kern="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6" name="Line 8">
                  <a:extLst>
                    <a:ext uri="{FF2B5EF4-FFF2-40B4-BE49-F238E27FC236}">
                      <a16:creationId xmlns="" xmlns:a16="http://schemas.microsoft.com/office/drawing/2014/main" id="{41C40FB0-80CF-41E4-9867-218A7282B5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4" y="3779"/>
                  <a:ext cx="20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zh-CN" altLang="en-US" sz="2400" kern="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7" name="Line 9">
                  <a:extLst>
                    <a:ext uri="{FF2B5EF4-FFF2-40B4-BE49-F238E27FC236}">
                      <a16:creationId xmlns="" xmlns:a16="http://schemas.microsoft.com/office/drawing/2014/main" id="{767C3A86-D9A9-43C1-9CE0-7D8DAFAF86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7" y="1680"/>
                  <a:ext cx="208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zh-CN" altLang="en-US" sz="2400" kern="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43" name="Line 10">
                <a:extLst>
                  <a:ext uri="{FF2B5EF4-FFF2-40B4-BE49-F238E27FC236}">
                    <a16:creationId xmlns="" xmlns:a16="http://schemas.microsoft.com/office/drawing/2014/main" id="{9066801E-BDE9-4E45-B5F0-4C9F11D642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" y="1921"/>
                <a:ext cx="20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kern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2" name="矩形标注 1"/>
            <p:cNvSpPr/>
            <p:nvPr/>
          </p:nvSpPr>
          <p:spPr>
            <a:xfrm>
              <a:off x="1854383" y="2490371"/>
              <a:ext cx="758188" cy="623645"/>
            </a:xfrm>
            <a:prstGeom prst="wedgeRectCallout">
              <a:avLst>
                <a:gd name="adj1" fmla="val -44629"/>
                <a:gd name="adj2" fmla="val 9213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rgbClr val="FF0000"/>
                  </a:solidFill>
                </a:rPr>
                <a:t>进位输入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45320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9" grpId="0"/>
      <p:bldP spid="50" grpId="0"/>
      <p:bldP spid="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4.4.1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加法器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07EDD485-96A7-4530-8475-171F5B299203}"/>
              </a:ext>
            </a:extLst>
          </p:cNvPr>
          <p:cNvSpPr txBox="1"/>
          <p:nvPr/>
        </p:nvSpPr>
        <p:spPr>
          <a:xfrm>
            <a:off x="0" y="682954"/>
            <a:ext cx="2364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全加器</a:t>
            </a:r>
            <a:endParaRPr lang="zh-CN" altLang="en-US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240922BC-AC14-4781-B1EC-D0195980A199}"/>
              </a:ext>
            </a:extLst>
          </p:cNvPr>
          <p:cNvSpPr txBox="1"/>
          <p:nvPr/>
        </p:nvSpPr>
        <p:spPr>
          <a:xfrm>
            <a:off x="1595065" y="1402276"/>
            <a:ext cx="4842856" cy="4616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位全加器的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Verilog HDL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程序设计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4003FA21-DCA5-41E5-8E5A-ACF48252AC75}"/>
              </a:ext>
            </a:extLst>
          </p:cNvPr>
          <p:cNvSpPr/>
          <p:nvPr/>
        </p:nvSpPr>
        <p:spPr>
          <a:xfrm>
            <a:off x="209898" y="2060044"/>
            <a:ext cx="8744248" cy="4524315"/>
          </a:xfrm>
          <a:prstGeom prst="rect">
            <a:avLst/>
          </a:prstGeom>
          <a:ln w="158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</a:rPr>
              <a:t>module</a:t>
            </a:r>
            <a:r>
              <a:rPr lang="en-US" altLang="zh-CN" sz="2400" b="1" dirty="0"/>
              <a:t> samp4_4_1(A,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B,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C0,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S,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C1);</a:t>
            </a:r>
            <a:r>
              <a:rPr lang="zh-CN" altLang="en-US" sz="2400" b="1" dirty="0"/>
              <a:t>  </a:t>
            </a:r>
            <a:r>
              <a:rPr lang="en-US" altLang="zh-CN" sz="2400" b="1" dirty="0"/>
              <a:t>//</a:t>
            </a:r>
            <a:r>
              <a:rPr lang="zh-CN" altLang="en-US" sz="2400" b="1" dirty="0"/>
              <a:t>调用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位全加器的顶层模块</a:t>
            </a:r>
            <a:br>
              <a:rPr lang="zh-CN" altLang="en-US" sz="2400" b="1" dirty="0"/>
            </a:br>
            <a:r>
              <a:rPr lang="zh-CN" altLang="en-US" sz="2400" b="1" dirty="0"/>
              <a:t>　 </a:t>
            </a:r>
            <a:r>
              <a:rPr lang="en-US" altLang="zh-CN" sz="2400" b="1" dirty="0"/>
              <a:t>input   A,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B,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C0;</a:t>
            </a:r>
            <a:r>
              <a:rPr lang="zh-CN" altLang="en-US" sz="2400" b="1" dirty="0"/>
              <a:t> </a:t>
            </a:r>
            <a:br>
              <a:rPr lang="zh-CN" altLang="en-US" sz="2400" b="1" dirty="0"/>
            </a:br>
            <a:r>
              <a:rPr lang="zh-CN" altLang="en-US" sz="2400" b="1" dirty="0"/>
              <a:t>　 </a:t>
            </a:r>
            <a:r>
              <a:rPr lang="en-US" altLang="zh-CN" sz="2400" b="1" dirty="0"/>
              <a:t>output   S,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C1;</a:t>
            </a:r>
            <a:r>
              <a:rPr lang="zh-CN" altLang="en-US" sz="2400" b="1" dirty="0"/>
              <a:t/>
            </a:r>
            <a:br>
              <a:rPr lang="zh-CN" altLang="en-US" sz="2400" b="1" dirty="0"/>
            </a:br>
            <a:r>
              <a:rPr lang="zh-CN" altLang="en-US" sz="2400" b="1" dirty="0"/>
              <a:t>　 </a:t>
            </a:r>
            <a:r>
              <a:rPr lang="en-US" altLang="zh-CN" sz="2400" b="1" dirty="0" err="1">
                <a:solidFill>
                  <a:srgbClr val="FF33CC"/>
                </a:solidFill>
              </a:rPr>
              <a:t>adder_full</a:t>
            </a:r>
            <a:r>
              <a:rPr lang="en-US" altLang="zh-CN" sz="2400" b="1" dirty="0">
                <a:solidFill>
                  <a:srgbClr val="FF33CC"/>
                </a:solidFill>
              </a:rPr>
              <a:t>  u1(</a:t>
            </a:r>
            <a:r>
              <a:rPr lang="en-US" altLang="zh-CN" sz="2400" b="1" dirty="0">
                <a:solidFill>
                  <a:srgbClr val="00B050"/>
                </a:solidFill>
              </a:rPr>
              <a:t>.</a:t>
            </a:r>
            <a:r>
              <a:rPr lang="en-US" altLang="zh-CN" sz="2400" b="1" dirty="0" err="1">
                <a:solidFill>
                  <a:srgbClr val="00B050"/>
                </a:solidFill>
              </a:rPr>
              <a:t>ia</a:t>
            </a:r>
            <a:r>
              <a:rPr lang="en-US" altLang="zh-CN" sz="2400" b="1" dirty="0">
                <a:solidFill>
                  <a:srgbClr val="00B050"/>
                </a:solidFill>
              </a:rPr>
              <a:t>(A),</a:t>
            </a:r>
            <a:r>
              <a:rPr lang="zh-CN" altLang="en-US" sz="2400" b="1" dirty="0">
                <a:solidFill>
                  <a:srgbClr val="00B050"/>
                </a:solidFill>
              </a:rPr>
              <a:t>  </a:t>
            </a:r>
            <a:r>
              <a:rPr lang="en-US" altLang="zh-CN" sz="2400" b="1" dirty="0">
                <a:solidFill>
                  <a:srgbClr val="00B050"/>
                </a:solidFill>
              </a:rPr>
              <a:t>.</a:t>
            </a:r>
            <a:r>
              <a:rPr lang="en-US" altLang="zh-CN" sz="2400" b="1" dirty="0" err="1">
                <a:solidFill>
                  <a:srgbClr val="00B050"/>
                </a:solidFill>
              </a:rPr>
              <a:t>ib</a:t>
            </a:r>
            <a:r>
              <a:rPr lang="en-US" altLang="zh-CN" sz="2400" b="1" dirty="0">
                <a:solidFill>
                  <a:srgbClr val="00B050"/>
                </a:solidFill>
              </a:rPr>
              <a:t>(B),</a:t>
            </a:r>
            <a:r>
              <a:rPr lang="zh-CN" altLang="en-US" sz="2400" b="1" dirty="0">
                <a:solidFill>
                  <a:srgbClr val="00B050"/>
                </a:solidFill>
              </a:rPr>
              <a:t>  </a:t>
            </a:r>
            <a:r>
              <a:rPr lang="en-US" altLang="zh-CN" sz="2400" b="1" dirty="0">
                <a:solidFill>
                  <a:srgbClr val="00B050"/>
                </a:solidFill>
              </a:rPr>
              <a:t>.</a:t>
            </a:r>
            <a:r>
              <a:rPr lang="en-US" altLang="zh-CN" sz="2400" b="1" dirty="0" err="1">
                <a:solidFill>
                  <a:srgbClr val="00B050"/>
                </a:solidFill>
              </a:rPr>
              <a:t>ic</a:t>
            </a:r>
            <a:r>
              <a:rPr lang="en-US" altLang="zh-CN" sz="2400" b="1" dirty="0">
                <a:solidFill>
                  <a:srgbClr val="00B050"/>
                </a:solidFill>
              </a:rPr>
              <a:t>(C0),</a:t>
            </a:r>
            <a:r>
              <a:rPr lang="zh-CN" altLang="en-US" sz="2400" b="1" dirty="0">
                <a:solidFill>
                  <a:srgbClr val="00B050"/>
                </a:solidFill>
              </a:rPr>
              <a:t>  </a:t>
            </a:r>
            <a:r>
              <a:rPr lang="en-US" altLang="zh-CN" sz="2400" b="1" dirty="0">
                <a:solidFill>
                  <a:srgbClr val="00B050"/>
                </a:solidFill>
              </a:rPr>
              <a:t>.</a:t>
            </a:r>
            <a:r>
              <a:rPr lang="en-US" altLang="zh-CN" sz="2400" b="1" dirty="0" err="1">
                <a:solidFill>
                  <a:srgbClr val="00B050"/>
                </a:solidFill>
              </a:rPr>
              <a:t>os</a:t>
            </a:r>
            <a:r>
              <a:rPr lang="en-US" altLang="zh-CN" sz="2400" b="1" dirty="0">
                <a:solidFill>
                  <a:srgbClr val="00B050"/>
                </a:solidFill>
              </a:rPr>
              <a:t>(S),</a:t>
            </a:r>
            <a:r>
              <a:rPr lang="zh-CN" altLang="en-US" sz="2400" b="1" dirty="0">
                <a:solidFill>
                  <a:srgbClr val="00B050"/>
                </a:solidFill>
              </a:rPr>
              <a:t>  </a:t>
            </a:r>
            <a:r>
              <a:rPr lang="en-US" altLang="zh-CN" sz="2400" b="1" dirty="0">
                <a:solidFill>
                  <a:srgbClr val="00B050"/>
                </a:solidFill>
              </a:rPr>
              <a:t>.</a:t>
            </a:r>
            <a:r>
              <a:rPr lang="en-US" altLang="zh-CN" sz="2400" b="1" dirty="0" err="1">
                <a:solidFill>
                  <a:srgbClr val="00B050"/>
                </a:solidFill>
              </a:rPr>
              <a:t>oc</a:t>
            </a:r>
            <a:r>
              <a:rPr lang="en-US" altLang="zh-CN" sz="2400" b="1" dirty="0">
                <a:solidFill>
                  <a:srgbClr val="00B050"/>
                </a:solidFill>
              </a:rPr>
              <a:t>(C1)</a:t>
            </a:r>
            <a:r>
              <a:rPr lang="en-US" altLang="zh-CN" sz="2400" b="1" dirty="0">
                <a:solidFill>
                  <a:srgbClr val="FF33CC"/>
                </a:solidFill>
              </a:rPr>
              <a:t>);  </a:t>
            </a:r>
            <a:endParaRPr lang="en-US" altLang="zh-CN" sz="2400" b="1" dirty="0" smtClean="0">
              <a:solidFill>
                <a:srgbClr val="FF33CC"/>
              </a:solidFill>
            </a:endParaRPr>
          </a:p>
          <a:p>
            <a:r>
              <a:rPr lang="en-US" altLang="zh-CN" sz="2400" b="1" dirty="0">
                <a:solidFill>
                  <a:srgbClr val="FF33CC"/>
                </a:solidFill>
              </a:rPr>
              <a:t> </a:t>
            </a:r>
            <a:r>
              <a:rPr lang="en-US" altLang="zh-CN" sz="2400" b="1" dirty="0" smtClean="0">
                <a:solidFill>
                  <a:srgbClr val="FF33CC"/>
                </a:solidFill>
              </a:rPr>
              <a:t>                           </a:t>
            </a:r>
            <a:r>
              <a:rPr lang="en-US" altLang="zh-CN" sz="2400" b="1" dirty="0">
                <a:solidFill>
                  <a:srgbClr val="FF33CC"/>
                </a:solidFill>
              </a:rPr>
              <a:t>//</a:t>
            </a:r>
            <a:r>
              <a:rPr lang="zh-CN" altLang="en-US" sz="2400" b="1" dirty="0">
                <a:solidFill>
                  <a:srgbClr val="FF33CC"/>
                </a:solidFill>
              </a:rPr>
              <a:t>调用</a:t>
            </a:r>
            <a:r>
              <a:rPr lang="en-US" altLang="zh-CN" sz="2400" b="1" dirty="0">
                <a:solidFill>
                  <a:srgbClr val="FF33CC"/>
                </a:solidFill>
              </a:rPr>
              <a:t>1</a:t>
            </a:r>
            <a:r>
              <a:rPr lang="zh-CN" altLang="en-US" sz="2400" b="1" dirty="0">
                <a:solidFill>
                  <a:srgbClr val="FF33CC"/>
                </a:solidFill>
              </a:rPr>
              <a:t>位全加器模块</a:t>
            </a:r>
            <a:endParaRPr lang="en-US" altLang="zh-CN" sz="2400" b="1" dirty="0">
              <a:solidFill>
                <a:srgbClr val="FF33CC"/>
              </a:solidFill>
            </a:endParaRPr>
          </a:p>
          <a:p>
            <a:r>
              <a:rPr lang="en-US" altLang="zh-CN" sz="2400" b="1" dirty="0" err="1">
                <a:solidFill>
                  <a:srgbClr val="0000FF"/>
                </a:solidFill>
              </a:rPr>
              <a:t>endmodule</a:t>
            </a: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en-US" altLang="zh-CN" sz="2400" b="1" dirty="0">
                <a:solidFill>
                  <a:srgbClr val="0000FF"/>
                </a:solidFill>
              </a:rPr>
              <a:t>module</a:t>
            </a:r>
            <a:r>
              <a:rPr lang="en-US" altLang="zh-CN" sz="2400" b="1" dirty="0"/>
              <a:t>  </a:t>
            </a:r>
            <a:r>
              <a:rPr lang="en-US" altLang="zh-CN" sz="2400" b="1" dirty="0" err="1"/>
              <a:t>adder_full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ia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 </a:t>
            </a:r>
            <a:r>
              <a:rPr lang="en-US" altLang="zh-CN" sz="2400" b="1" dirty="0" err="1"/>
              <a:t>ib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 </a:t>
            </a:r>
            <a:r>
              <a:rPr lang="en-US" altLang="zh-CN" sz="2400" b="1" dirty="0" err="1"/>
              <a:t>ic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 </a:t>
            </a:r>
            <a:r>
              <a:rPr lang="en-US" altLang="zh-CN" sz="2400" b="1" dirty="0" err="1"/>
              <a:t>os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 </a:t>
            </a:r>
            <a:r>
              <a:rPr lang="en-US" altLang="zh-CN" sz="2400" b="1" dirty="0" err="1"/>
              <a:t>oc</a:t>
            </a:r>
            <a:r>
              <a:rPr lang="en-US" altLang="zh-CN" sz="2400" b="1" dirty="0"/>
              <a:t>);</a:t>
            </a:r>
            <a:r>
              <a:rPr lang="zh-CN" altLang="en-US" sz="2400" b="1" dirty="0"/>
              <a:t>     </a:t>
            </a:r>
            <a:r>
              <a:rPr lang="en-US" altLang="zh-CN" sz="2400" b="1" dirty="0"/>
              <a:t>// 1</a:t>
            </a:r>
            <a:r>
              <a:rPr lang="zh-CN" altLang="en-US" sz="2400" b="1" dirty="0"/>
              <a:t>位全加器模块</a:t>
            </a:r>
            <a:br>
              <a:rPr lang="zh-CN" altLang="en-US" sz="2400" b="1" dirty="0"/>
            </a:br>
            <a:r>
              <a:rPr lang="zh-CN" altLang="en-US" sz="2400" b="1" dirty="0"/>
              <a:t>    </a:t>
            </a:r>
            <a:r>
              <a:rPr lang="en-US" altLang="zh-CN" sz="2400" b="1" dirty="0"/>
              <a:t>input </a:t>
            </a:r>
            <a:r>
              <a:rPr lang="en-US" altLang="zh-CN" sz="2400" b="1" dirty="0" err="1"/>
              <a:t>ia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 </a:t>
            </a:r>
            <a:r>
              <a:rPr lang="en-US" altLang="zh-CN" sz="2400" b="1" dirty="0" err="1"/>
              <a:t>ib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 </a:t>
            </a:r>
            <a:r>
              <a:rPr lang="en-US" altLang="zh-CN" sz="2400" b="1" dirty="0" err="1"/>
              <a:t>ic</a:t>
            </a:r>
            <a:r>
              <a:rPr lang="en-US" altLang="zh-CN" sz="2400" b="1" dirty="0"/>
              <a:t>;</a:t>
            </a:r>
            <a:r>
              <a:rPr lang="zh-CN" altLang="en-US" sz="2400" b="1" dirty="0"/>
              <a:t> </a:t>
            </a:r>
            <a:br>
              <a:rPr lang="zh-CN" altLang="en-US" sz="2400" b="1" dirty="0"/>
            </a:br>
            <a:r>
              <a:rPr lang="zh-CN" altLang="en-US" sz="2400" b="1" dirty="0"/>
              <a:t>    </a:t>
            </a:r>
            <a:r>
              <a:rPr lang="en-US" altLang="zh-CN" sz="2400" b="1" dirty="0"/>
              <a:t>output </a:t>
            </a:r>
            <a:r>
              <a:rPr lang="en-US" altLang="zh-CN" sz="2400" b="1" dirty="0" err="1"/>
              <a:t>os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 </a:t>
            </a:r>
            <a:r>
              <a:rPr lang="en-US" altLang="zh-CN" sz="2400" b="1" dirty="0" err="1"/>
              <a:t>oc</a:t>
            </a:r>
            <a:r>
              <a:rPr lang="en-US" altLang="zh-CN" sz="2400" b="1" dirty="0"/>
              <a:t>;</a:t>
            </a:r>
            <a:r>
              <a:rPr lang="zh-CN" altLang="en-US" sz="2400" b="1" dirty="0"/>
              <a:t> </a:t>
            </a:r>
            <a:br>
              <a:rPr lang="zh-CN" altLang="en-US" sz="2400" b="1" dirty="0"/>
            </a:br>
            <a:r>
              <a:rPr lang="zh-CN" altLang="en-US" sz="2400" b="1" dirty="0"/>
              <a:t>    </a:t>
            </a:r>
            <a:r>
              <a:rPr lang="en-US" altLang="zh-CN" sz="2400" b="1" dirty="0"/>
              <a:t>assign   {</a:t>
            </a:r>
            <a:r>
              <a:rPr lang="en-US" altLang="zh-CN" sz="2400" b="1" dirty="0" err="1"/>
              <a:t>oc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 </a:t>
            </a:r>
            <a:r>
              <a:rPr lang="en-US" altLang="zh-CN" sz="2400" b="1" dirty="0" err="1"/>
              <a:t>os</a:t>
            </a:r>
            <a:r>
              <a:rPr lang="en-US" altLang="zh-CN" sz="2400" b="1" dirty="0"/>
              <a:t>}=</a:t>
            </a:r>
            <a:r>
              <a:rPr lang="en-US" altLang="zh-CN" sz="2400" b="1" dirty="0" err="1"/>
              <a:t>ia+ib+ic</a:t>
            </a:r>
            <a:r>
              <a:rPr lang="en-US" altLang="zh-CN" sz="2400" b="1" dirty="0"/>
              <a:t>;</a:t>
            </a:r>
            <a:r>
              <a:rPr lang="zh-CN" altLang="en-US" sz="2400" b="1" dirty="0"/>
              <a:t> </a:t>
            </a:r>
            <a:br>
              <a:rPr lang="zh-CN" altLang="en-US" sz="2400" b="1" dirty="0"/>
            </a:br>
            <a:r>
              <a:rPr lang="en-US" altLang="zh-CN" sz="2400" b="1" dirty="0" err="1">
                <a:solidFill>
                  <a:srgbClr val="0000FF"/>
                </a:solidFill>
              </a:rPr>
              <a:t>endmodule</a:t>
            </a:r>
            <a:r>
              <a:rPr lang="zh-CN" alt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6356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4.4.1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加法器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07EDD485-96A7-4530-8475-171F5B299203}"/>
              </a:ext>
            </a:extLst>
          </p:cNvPr>
          <p:cNvSpPr txBox="1"/>
          <p:nvPr/>
        </p:nvSpPr>
        <p:spPr>
          <a:xfrm>
            <a:off x="0" y="651157"/>
            <a:ext cx="3828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串行进位加法器</a:t>
            </a:r>
            <a:endParaRPr lang="zh-CN" altLang="en-US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="" xmlns:a16="http://schemas.microsoft.com/office/drawing/2014/main" id="{6DD41ED6-9C60-4918-91A2-4F2EE9E67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461" y="4962702"/>
            <a:ext cx="3317705" cy="1134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006600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996600"/>
              </a:buClr>
              <a:buSzPct val="50000"/>
              <a:buFont typeface="Wingdings" panose="05000000000000000000" pitchFamily="2" charset="2"/>
              <a:buChar char="n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 eaLnBrk="1" hangingPunct="1">
              <a:buClr>
                <a:srgbClr val="006600"/>
              </a:buClr>
              <a:buSzPct val="55000"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优点：电路容易实现</a:t>
            </a:r>
          </a:p>
          <a:p>
            <a:pPr indent="-285750" eaLnBrk="1" hangingPunct="1">
              <a:buClr>
                <a:srgbClr val="006600"/>
              </a:buClr>
              <a:buSzPct val="55000"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缺点：速度慢</a:t>
            </a:r>
          </a:p>
        </p:txBody>
      </p:sp>
      <p:graphicFrame>
        <p:nvGraphicFramePr>
          <p:cNvPr id="15" name="Object 4">
            <a:extLst>
              <a:ext uri="{FF2B5EF4-FFF2-40B4-BE49-F238E27FC236}">
                <a16:creationId xmlns="" xmlns:a16="http://schemas.microsoft.com/office/drawing/2014/main" id="{C022DBF4-188C-41AB-B50E-E13A542BD4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18362139"/>
              </p:ext>
            </p:extLst>
          </p:nvPr>
        </p:nvGraphicFramePr>
        <p:xfrm>
          <a:off x="1675940" y="1728061"/>
          <a:ext cx="5512226" cy="3215465"/>
        </p:xfrm>
        <a:graphic>
          <a:graphicData uri="http://schemas.openxmlformats.org/presentationml/2006/ole">
            <p:oleObj spid="_x0000_s40082" name="BMP 图象" r:id="rId5" imgW="4048690" imgH="1961905" progId="PBrush">
              <p:embed/>
            </p:oleObj>
          </a:graphicData>
        </a:graphic>
      </p:graphicFrame>
      <p:grpSp>
        <p:nvGrpSpPr>
          <p:cNvPr id="16" name="Group 5">
            <a:extLst>
              <a:ext uri="{FF2B5EF4-FFF2-40B4-BE49-F238E27FC236}">
                <a16:creationId xmlns="" xmlns:a16="http://schemas.microsoft.com/office/drawing/2014/main" id="{F8F8785C-BB84-4C57-8EFB-9DDE57290C54}"/>
              </a:ext>
            </a:extLst>
          </p:cNvPr>
          <p:cNvGrpSpPr>
            <a:grpSpLocks/>
          </p:cNvGrpSpPr>
          <p:nvPr/>
        </p:nvGrpSpPr>
        <p:grpSpPr bwMode="auto">
          <a:xfrm>
            <a:off x="2034153" y="2276525"/>
            <a:ext cx="527013" cy="271669"/>
            <a:chOff x="2544" y="2400"/>
            <a:chExt cx="288" cy="144"/>
          </a:xfrm>
        </p:grpSpPr>
        <p:sp>
          <p:nvSpPr>
            <p:cNvPr id="17" name="Line 6">
              <a:extLst>
                <a:ext uri="{FF2B5EF4-FFF2-40B4-BE49-F238E27FC236}">
                  <a16:creationId xmlns="" xmlns:a16="http://schemas.microsoft.com/office/drawing/2014/main" id="{FD3F34AA-8893-4518-B0FE-5739DF6AA9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400"/>
              <a:ext cx="288" cy="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7">
              <a:extLst>
                <a:ext uri="{FF2B5EF4-FFF2-40B4-BE49-F238E27FC236}">
                  <a16:creationId xmlns="" xmlns:a16="http://schemas.microsoft.com/office/drawing/2014/main" id="{2CB7FC1B-C82A-47D6-9B2E-F4B618EDB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400"/>
              <a:ext cx="0" cy="144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8">
            <a:extLst>
              <a:ext uri="{FF2B5EF4-FFF2-40B4-BE49-F238E27FC236}">
                <a16:creationId xmlns="" xmlns:a16="http://schemas.microsoft.com/office/drawing/2014/main" id="{4A67CE31-C7C8-45D0-B0C5-BCCE502B5AC0}"/>
              </a:ext>
            </a:extLst>
          </p:cNvPr>
          <p:cNvGrpSpPr>
            <a:grpSpLocks/>
          </p:cNvGrpSpPr>
          <p:nvPr/>
        </p:nvGrpSpPr>
        <p:grpSpPr bwMode="auto">
          <a:xfrm>
            <a:off x="2871240" y="2298103"/>
            <a:ext cx="838200" cy="1295400"/>
            <a:chOff x="3024" y="1872"/>
            <a:chExt cx="528" cy="816"/>
          </a:xfrm>
        </p:grpSpPr>
        <p:sp>
          <p:nvSpPr>
            <p:cNvPr id="20" name="Line 9">
              <a:extLst>
                <a:ext uri="{FF2B5EF4-FFF2-40B4-BE49-F238E27FC236}">
                  <a16:creationId xmlns="" xmlns:a16="http://schemas.microsoft.com/office/drawing/2014/main" id="{C08F9417-F83C-4A31-8522-045913B61A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544"/>
              <a:ext cx="0" cy="144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0">
              <a:extLst>
                <a:ext uri="{FF2B5EF4-FFF2-40B4-BE49-F238E27FC236}">
                  <a16:creationId xmlns="" xmlns:a16="http://schemas.microsoft.com/office/drawing/2014/main" id="{88FB50A5-916D-4933-9EF2-2A4C19F0D1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92" y="1872"/>
              <a:ext cx="0" cy="816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11">
              <a:extLst>
                <a:ext uri="{FF2B5EF4-FFF2-40B4-BE49-F238E27FC236}">
                  <a16:creationId xmlns="" xmlns:a16="http://schemas.microsoft.com/office/drawing/2014/main" id="{8EB47B34-C347-474E-BFDB-5A5FD463EC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2" y="1872"/>
              <a:ext cx="260" cy="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12">
              <a:extLst>
                <a:ext uri="{FF2B5EF4-FFF2-40B4-BE49-F238E27FC236}">
                  <a16:creationId xmlns="" xmlns:a16="http://schemas.microsoft.com/office/drawing/2014/main" id="{C30CB5BC-E55A-42E6-840F-C7F72DB632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49" y="1872"/>
              <a:ext cx="3" cy="163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13">
              <a:extLst>
                <a:ext uri="{FF2B5EF4-FFF2-40B4-BE49-F238E27FC236}">
                  <a16:creationId xmlns="" xmlns:a16="http://schemas.microsoft.com/office/drawing/2014/main" id="{9411686B-2176-4370-A118-BA8D8A2595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4" y="2688"/>
              <a:ext cx="288" cy="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7" name="Group 14">
            <a:extLst>
              <a:ext uri="{FF2B5EF4-FFF2-40B4-BE49-F238E27FC236}">
                <a16:creationId xmlns="" xmlns:a16="http://schemas.microsoft.com/office/drawing/2014/main" id="{F35548B9-86A5-465E-ADAD-F3C4280D7F56}"/>
              </a:ext>
            </a:extLst>
          </p:cNvPr>
          <p:cNvGrpSpPr>
            <a:grpSpLocks/>
          </p:cNvGrpSpPr>
          <p:nvPr/>
        </p:nvGrpSpPr>
        <p:grpSpPr bwMode="auto">
          <a:xfrm>
            <a:off x="4032215" y="2298102"/>
            <a:ext cx="831850" cy="1318044"/>
            <a:chOff x="3772" y="1920"/>
            <a:chExt cx="524" cy="792"/>
          </a:xfrm>
        </p:grpSpPr>
        <p:sp>
          <p:nvSpPr>
            <p:cNvPr id="28" name="Line 15">
              <a:extLst>
                <a:ext uri="{FF2B5EF4-FFF2-40B4-BE49-F238E27FC236}">
                  <a16:creationId xmlns="" xmlns:a16="http://schemas.microsoft.com/office/drawing/2014/main" id="{A64C991F-3841-4E5A-8C50-A4C5797D5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2" y="2561"/>
              <a:ext cx="0" cy="151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16">
              <a:extLst>
                <a:ext uri="{FF2B5EF4-FFF2-40B4-BE49-F238E27FC236}">
                  <a16:creationId xmlns="" xmlns:a16="http://schemas.microsoft.com/office/drawing/2014/main" id="{67381782-4FB9-4E9F-984F-09BB6ACE5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920"/>
              <a:ext cx="0" cy="792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17">
              <a:extLst>
                <a:ext uri="{FF2B5EF4-FFF2-40B4-BE49-F238E27FC236}">
                  <a16:creationId xmlns="" xmlns:a16="http://schemas.microsoft.com/office/drawing/2014/main" id="{2F5B77FF-0AAD-4737-B4F9-6F652EB9A0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926"/>
              <a:ext cx="264" cy="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18">
              <a:extLst>
                <a:ext uri="{FF2B5EF4-FFF2-40B4-BE49-F238E27FC236}">
                  <a16:creationId xmlns="" xmlns:a16="http://schemas.microsoft.com/office/drawing/2014/main" id="{83AD199D-6A5F-4B23-8A7E-43C25E5615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6" y="1926"/>
              <a:ext cx="0" cy="144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19">
              <a:extLst>
                <a:ext uri="{FF2B5EF4-FFF2-40B4-BE49-F238E27FC236}">
                  <a16:creationId xmlns="" xmlns:a16="http://schemas.microsoft.com/office/drawing/2014/main" id="{0C371A6B-8C10-4F9F-A56C-D41BA214FC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2" y="2712"/>
              <a:ext cx="260" cy="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" name="Group 20">
            <a:extLst>
              <a:ext uri="{FF2B5EF4-FFF2-40B4-BE49-F238E27FC236}">
                <a16:creationId xmlns="" xmlns:a16="http://schemas.microsoft.com/office/drawing/2014/main" id="{B4A0ACC8-F3FC-436E-B2FC-F667CAC54967}"/>
              </a:ext>
            </a:extLst>
          </p:cNvPr>
          <p:cNvGrpSpPr>
            <a:grpSpLocks/>
          </p:cNvGrpSpPr>
          <p:nvPr/>
        </p:nvGrpSpPr>
        <p:grpSpPr bwMode="auto">
          <a:xfrm>
            <a:off x="5206966" y="2340244"/>
            <a:ext cx="838200" cy="1315844"/>
            <a:chOff x="4512" y="1920"/>
            <a:chExt cx="528" cy="816"/>
          </a:xfrm>
        </p:grpSpPr>
        <p:sp>
          <p:nvSpPr>
            <p:cNvPr id="34" name="Line 21">
              <a:extLst>
                <a:ext uri="{FF2B5EF4-FFF2-40B4-BE49-F238E27FC236}">
                  <a16:creationId xmlns="" xmlns:a16="http://schemas.microsoft.com/office/drawing/2014/main" id="{35FA304A-A8A8-429A-B74C-F42CDA44CC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571"/>
              <a:ext cx="0" cy="165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22">
              <a:extLst>
                <a:ext uri="{FF2B5EF4-FFF2-40B4-BE49-F238E27FC236}">
                  <a16:creationId xmlns="" xmlns:a16="http://schemas.microsoft.com/office/drawing/2014/main" id="{BE953EDE-F0F7-4C99-B242-BDEAC25602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1920"/>
              <a:ext cx="0" cy="816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23">
              <a:extLst>
                <a:ext uri="{FF2B5EF4-FFF2-40B4-BE49-F238E27FC236}">
                  <a16:creationId xmlns="" xmlns:a16="http://schemas.microsoft.com/office/drawing/2014/main" id="{BFAD2C54-B7F9-487A-9545-73E96A186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920"/>
              <a:ext cx="288" cy="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24">
              <a:extLst>
                <a:ext uri="{FF2B5EF4-FFF2-40B4-BE49-F238E27FC236}">
                  <a16:creationId xmlns="" xmlns:a16="http://schemas.microsoft.com/office/drawing/2014/main" id="{3CD89473-0A42-45EE-8D3E-7765000F8D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1920"/>
              <a:ext cx="0" cy="144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25">
              <a:extLst>
                <a:ext uri="{FF2B5EF4-FFF2-40B4-BE49-F238E27FC236}">
                  <a16:creationId xmlns="" xmlns:a16="http://schemas.microsoft.com/office/drawing/2014/main" id="{A878C0FD-1D99-406F-BEF1-61025CFFDB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2" y="2720"/>
              <a:ext cx="240" cy="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39" name="图片 38">
            <a:extLst>
              <a:ext uri="{FF2B5EF4-FFF2-40B4-BE49-F238E27FC236}">
                <a16:creationId xmlns="" xmlns:a16="http://schemas.microsoft.com/office/drawing/2014/main" id="{C238574E-6024-451C-918B-84B30421294F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42146" y="4486326"/>
            <a:ext cx="4024640" cy="44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1306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4.4.1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加法器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07EDD485-96A7-4530-8475-171F5B299203}"/>
              </a:ext>
            </a:extLst>
          </p:cNvPr>
          <p:cNvSpPr txBox="1"/>
          <p:nvPr/>
        </p:nvSpPr>
        <p:spPr>
          <a:xfrm>
            <a:off x="0" y="651157"/>
            <a:ext cx="3828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并行进位加法器</a:t>
            </a:r>
            <a:endParaRPr lang="zh-CN" altLang="en-US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Text Box 4">
            <a:extLst>
              <a:ext uri="{FF2B5EF4-FFF2-40B4-BE49-F238E27FC236}">
                <a16:creationId xmlns="" xmlns:a16="http://schemas.microsoft.com/office/drawing/2014/main" id="{76B21D91-3815-4671-B4D2-4E9B5B840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811" y="1348068"/>
            <a:ext cx="77559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设加数</a:t>
            </a:r>
            <a:r>
              <a: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和被加数</a:t>
            </a:r>
            <a:r>
              <a: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均为四位二进制数，表示如下：</a:t>
            </a:r>
          </a:p>
        </p:txBody>
      </p:sp>
      <p:sp>
        <p:nvSpPr>
          <p:cNvPr id="44" name="Text Box 11">
            <a:extLst>
              <a:ext uri="{FF2B5EF4-FFF2-40B4-BE49-F238E27FC236}">
                <a16:creationId xmlns="" xmlns:a16="http://schemas.microsoft.com/office/drawing/2014/main" id="{52FF6012-99D7-4393-A94A-6061CCC0F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811" y="2622730"/>
            <a:ext cx="7724942" cy="153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设从低位到高位四个</a:t>
            </a:r>
            <a:r>
              <a: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位全加器的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进位输入信号</a:t>
            </a:r>
            <a:r>
              <a:rPr lang="zh-CN" altLang="en-US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依次为：</a:t>
            </a:r>
            <a:endParaRPr lang="en-US" altLang="zh-CN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b="1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b="1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b="1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b="1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则产生的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进位输出信号</a:t>
            </a:r>
            <a:r>
              <a:rPr lang="zh-CN" altLang="en-US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依次为</a:t>
            </a:r>
            <a:r>
              <a:rPr lang="zh-CN" altLang="en-US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b="1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b="1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b="1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b="1" baseline="-25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b="1" baseline="-25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6" name="Object 3">
            <a:extLst>
              <a:ext uri="{FF2B5EF4-FFF2-40B4-BE49-F238E27FC236}">
                <a16:creationId xmlns="" xmlns:a16="http://schemas.microsoft.com/office/drawing/2014/main" id="{E7AEC95F-31B1-4A6A-86BF-B2127284F5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51546741"/>
              </p:ext>
            </p:extLst>
          </p:nvPr>
        </p:nvGraphicFramePr>
        <p:xfrm>
          <a:off x="1780206" y="1998744"/>
          <a:ext cx="4095750" cy="434975"/>
        </p:xfrm>
        <a:graphic>
          <a:graphicData uri="http://schemas.openxmlformats.org/presentationml/2006/ole">
            <p:oleObj spid="_x0000_s53512" name="公式" r:id="rId5" imgW="2184120" imgH="228600" progId="">
              <p:embed/>
            </p:oleObj>
          </a:graphicData>
        </a:graphic>
      </p:graphicFrame>
      <p:graphicFrame>
        <p:nvGraphicFramePr>
          <p:cNvPr id="47" name="Object 5">
            <a:extLst>
              <a:ext uri="{FF2B5EF4-FFF2-40B4-BE49-F238E27FC236}">
                <a16:creationId xmlns="" xmlns:a16="http://schemas.microsoft.com/office/drawing/2014/main" id="{7741DD90-3A69-43C5-A1C0-228DDF6F1C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78224935"/>
              </p:ext>
            </p:extLst>
          </p:nvPr>
        </p:nvGraphicFramePr>
        <p:xfrm>
          <a:off x="1646917" y="5032418"/>
          <a:ext cx="5267325" cy="1657350"/>
        </p:xfrm>
        <a:graphic>
          <a:graphicData uri="http://schemas.openxmlformats.org/presentationml/2006/ole">
            <p:oleObj spid="_x0000_s53513" name="Equation" r:id="rId6" imgW="2933700" imgH="914400" progId="">
              <p:embed/>
            </p:oleObj>
          </a:graphicData>
        </a:graphic>
      </p:graphicFrame>
      <p:sp>
        <p:nvSpPr>
          <p:cNvPr id="48" name="文本框 47">
            <a:extLst>
              <a:ext uri="{FF2B5EF4-FFF2-40B4-BE49-F238E27FC236}">
                <a16:creationId xmlns="" xmlns:a16="http://schemas.microsoft.com/office/drawing/2014/main" id="{1A5F2E1A-96BE-40EA-81F6-91D3E5996F5E}"/>
              </a:ext>
            </a:extLst>
          </p:cNvPr>
          <p:cNvSpPr txBox="1"/>
          <p:nvPr/>
        </p:nvSpPr>
        <p:spPr>
          <a:xfrm>
            <a:off x="252811" y="4469346"/>
            <a:ext cx="4453066" cy="461665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位并行全加器的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逻辑函数：</a:t>
            </a:r>
            <a:endParaRPr lang="zh-CN" altLang="en-US" sz="24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31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utoUpdateAnimBg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4.4.1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加法器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07EDD485-96A7-4530-8475-171F5B299203}"/>
              </a:ext>
            </a:extLst>
          </p:cNvPr>
          <p:cNvSpPr txBox="1"/>
          <p:nvPr/>
        </p:nvSpPr>
        <p:spPr>
          <a:xfrm>
            <a:off x="0" y="651157"/>
            <a:ext cx="3828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并行进位加法器</a:t>
            </a:r>
            <a:endParaRPr lang="zh-CN" altLang="en-US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9" name="Object 5">
            <a:extLst>
              <a:ext uri="{FF2B5EF4-FFF2-40B4-BE49-F238E27FC236}">
                <a16:creationId xmlns="" xmlns:a16="http://schemas.microsoft.com/office/drawing/2014/main" id="{7741DD90-3A69-43C5-A1C0-228DDF6F1C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72022655"/>
              </p:ext>
            </p:extLst>
          </p:nvPr>
        </p:nvGraphicFramePr>
        <p:xfrm>
          <a:off x="1905884" y="1344209"/>
          <a:ext cx="5357813" cy="1657350"/>
        </p:xfrm>
        <a:graphic>
          <a:graphicData uri="http://schemas.openxmlformats.org/presentationml/2006/ole">
            <p:oleObj spid="_x0000_s54786" name="Equation" r:id="rId5" imgW="2984400" imgH="914400" progId="Equation.DSMT4">
              <p:embed/>
            </p:oleObj>
          </a:graphicData>
        </a:graphic>
      </p:graphicFrame>
      <p:grpSp>
        <p:nvGrpSpPr>
          <p:cNvPr id="20" name="Group 6">
            <a:extLst>
              <a:ext uri="{FF2B5EF4-FFF2-40B4-BE49-F238E27FC236}">
                <a16:creationId xmlns="" xmlns:a16="http://schemas.microsoft.com/office/drawing/2014/main" id="{3EE0FBB4-326C-49D1-8E98-A30254A25FE6}"/>
              </a:ext>
            </a:extLst>
          </p:cNvPr>
          <p:cNvGrpSpPr>
            <a:grpSpLocks/>
          </p:cNvGrpSpPr>
          <p:nvPr/>
        </p:nvGrpSpPr>
        <p:grpSpPr bwMode="auto">
          <a:xfrm>
            <a:off x="38771" y="3414416"/>
            <a:ext cx="9092038" cy="560389"/>
            <a:chOff x="490" y="2819"/>
            <a:chExt cx="5282" cy="353"/>
          </a:xfrm>
        </p:grpSpPr>
        <p:sp>
          <p:nvSpPr>
            <p:cNvPr id="21" name="Text Box 7">
              <a:extLst>
                <a:ext uri="{FF2B5EF4-FFF2-40B4-BE49-F238E27FC236}">
                  <a16:creationId xmlns="" xmlns:a16="http://schemas.microsoft.com/office/drawing/2014/main" id="{CCB37D7F-F06A-4CF6-BD53-9AA5B678B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" y="2819"/>
              <a:ext cx="5282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设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进位生成项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为：         ，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进位传递项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为：          ，则：</a:t>
              </a:r>
            </a:p>
          </p:txBody>
        </p:sp>
        <p:graphicFrame>
          <p:nvGraphicFramePr>
            <p:cNvPr id="22" name="Object 8">
              <a:extLst>
                <a:ext uri="{FF2B5EF4-FFF2-40B4-BE49-F238E27FC236}">
                  <a16:creationId xmlns="" xmlns:a16="http://schemas.microsoft.com/office/drawing/2014/main" id="{571DBEFF-B182-49EB-946E-49DE1B6A42C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772250749"/>
                </p:ext>
              </p:extLst>
            </p:nvPr>
          </p:nvGraphicFramePr>
          <p:xfrm>
            <a:off x="1920" y="2898"/>
            <a:ext cx="816" cy="272"/>
          </p:xfrm>
          <a:graphic>
            <a:graphicData uri="http://schemas.openxmlformats.org/presentationml/2006/ole">
              <p:oleObj spid="_x0000_s54787" name="Equation" r:id="rId6" imgW="647419" imgH="215806" progId="">
                <p:embed/>
              </p:oleObj>
            </a:graphicData>
          </a:graphic>
        </p:graphicFrame>
        <p:graphicFrame>
          <p:nvGraphicFramePr>
            <p:cNvPr id="23" name="Object 9">
              <a:extLst>
                <a:ext uri="{FF2B5EF4-FFF2-40B4-BE49-F238E27FC236}">
                  <a16:creationId xmlns="" xmlns:a16="http://schemas.microsoft.com/office/drawing/2014/main" id="{45B19679-1D64-4CE3-9FDE-99D730622B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972463333"/>
                </p:ext>
              </p:extLst>
            </p:nvPr>
          </p:nvGraphicFramePr>
          <p:xfrm>
            <a:off x="4109" y="2898"/>
            <a:ext cx="976" cy="272"/>
          </p:xfrm>
          <a:graphic>
            <a:graphicData uri="http://schemas.openxmlformats.org/presentationml/2006/ole">
              <p:oleObj spid="_x0000_s54788" name="Equation" r:id="rId7" imgW="774364" imgH="215806" progId="">
                <p:embed/>
              </p:oleObj>
            </a:graphicData>
          </a:graphic>
        </p:graphicFrame>
      </p:grpSp>
      <p:graphicFrame>
        <p:nvGraphicFramePr>
          <p:cNvPr id="24" name="Object 10">
            <a:extLst>
              <a:ext uri="{FF2B5EF4-FFF2-40B4-BE49-F238E27FC236}">
                <a16:creationId xmlns="" xmlns:a16="http://schemas.microsoft.com/office/drawing/2014/main" id="{9C419065-5379-4D9C-BAE8-4EF913E1BA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87817827"/>
              </p:ext>
            </p:extLst>
          </p:nvPr>
        </p:nvGraphicFramePr>
        <p:xfrm>
          <a:off x="737300" y="4293905"/>
          <a:ext cx="7718319" cy="2309868"/>
        </p:xfrm>
        <a:graphic>
          <a:graphicData uri="http://schemas.openxmlformats.org/presentationml/2006/ole">
            <p:oleObj spid="_x0000_s54789" name="Equation" r:id="rId8" imgW="3441700" imgH="9144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17790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3"/>
</p:tagLst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51242</TotalTime>
  <Words>2869</Words>
  <Application>Microsoft Office PowerPoint</Application>
  <PresentationFormat>全屏显示(4:3)</PresentationFormat>
  <Paragraphs>676</Paragraphs>
  <Slides>43</Slides>
  <Notes>42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43</vt:i4>
      </vt:variant>
    </vt:vector>
  </HeadingPairs>
  <TitlesOfParts>
    <vt:vector size="50" baseType="lpstr">
      <vt:lpstr>第一PPT，www.1ppt.com</vt:lpstr>
      <vt:lpstr>公式</vt:lpstr>
      <vt:lpstr>BMP 图象</vt:lpstr>
      <vt:lpstr>Equation</vt:lpstr>
      <vt:lpstr>Visio</vt:lpstr>
      <vt:lpstr>BMP 图像</vt:lpstr>
      <vt:lpstr>Photo Editor 照片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公开课开题报告</dc:title>
  <dc:creator>第一PPT模板网-WWW.1PPT.COM</dc:creator>
  <cp:keywords>第一PPT模板网-WWW.1PPT.COM</cp:keywords>
  <cp:lastModifiedBy>Lenovo</cp:lastModifiedBy>
  <cp:revision>1825</cp:revision>
  <dcterms:created xsi:type="dcterms:W3CDTF">2016-04-09T13:02:00Z</dcterms:created>
  <dcterms:modified xsi:type="dcterms:W3CDTF">2022-02-17T09:59:52Z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