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handoutMasterIdLst>
    <p:handoutMasterId r:id="rId50"/>
  </p:handoutMasterIdLst>
  <p:sldIdLst>
    <p:sldId id="600" r:id="rId2"/>
    <p:sldId id="601" r:id="rId3"/>
    <p:sldId id="602" r:id="rId4"/>
    <p:sldId id="603" r:id="rId5"/>
    <p:sldId id="604" r:id="rId6"/>
    <p:sldId id="291" r:id="rId7"/>
    <p:sldId id="518" r:id="rId8"/>
    <p:sldId id="663" r:id="rId9"/>
    <p:sldId id="516" r:id="rId10"/>
    <p:sldId id="662" r:id="rId11"/>
    <p:sldId id="614" r:id="rId12"/>
    <p:sldId id="483" r:id="rId13"/>
    <p:sldId id="656" r:id="rId14"/>
    <p:sldId id="657" r:id="rId15"/>
    <p:sldId id="658" r:id="rId16"/>
    <p:sldId id="659" r:id="rId17"/>
    <p:sldId id="660" r:id="rId18"/>
    <p:sldId id="661" r:id="rId19"/>
    <p:sldId id="618" r:id="rId20"/>
    <p:sldId id="619" r:id="rId21"/>
    <p:sldId id="620" r:id="rId22"/>
    <p:sldId id="621" r:id="rId23"/>
    <p:sldId id="622" r:id="rId24"/>
    <p:sldId id="616" r:id="rId25"/>
    <p:sldId id="617" r:id="rId26"/>
    <p:sldId id="625" r:id="rId27"/>
    <p:sldId id="626" r:id="rId28"/>
    <p:sldId id="627" r:id="rId29"/>
    <p:sldId id="628" r:id="rId30"/>
    <p:sldId id="629" r:id="rId31"/>
    <p:sldId id="630" r:id="rId32"/>
    <p:sldId id="631" r:id="rId33"/>
    <p:sldId id="632" r:id="rId34"/>
    <p:sldId id="633" r:id="rId35"/>
    <p:sldId id="634" r:id="rId36"/>
    <p:sldId id="635" r:id="rId37"/>
    <p:sldId id="636" r:id="rId38"/>
    <p:sldId id="637" r:id="rId39"/>
    <p:sldId id="638" r:id="rId40"/>
    <p:sldId id="639" r:id="rId41"/>
    <p:sldId id="640" r:id="rId42"/>
    <p:sldId id="641" r:id="rId43"/>
    <p:sldId id="642" r:id="rId44"/>
    <p:sldId id="643" r:id="rId45"/>
    <p:sldId id="644" r:id="rId46"/>
    <p:sldId id="645" r:id="rId47"/>
    <p:sldId id="646" r:id="rId48"/>
  </p:sldIdLst>
  <p:sldSz cx="9144000" cy="6858000" type="screen4x3"/>
  <p:notesSz cx="6858000" cy="9144000"/>
  <p:custDataLst>
    <p:tags r:id="rId51"/>
  </p:custDataLst>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339933"/>
    <a:srgbClr val="009900"/>
    <a:srgbClr val="006600"/>
    <a:srgbClr val="FF3399"/>
    <a:srgbClr val="3333FF"/>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showGuides="1">
      <p:cViewPr>
        <p:scale>
          <a:sx n="79" d="100"/>
          <a:sy n="79" d="100"/>
        </p:scale>
        <p:origin x="92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t>2024/5/6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8029628" y="6356350"/>
            <a:ext cx="971528" cy="365125"/>
          </a:xfrm>
        </p:spPr>
        <p:txBody>
          <a:bodyPr/>
          <a:lstStyle>
            <a:lvl1pPr>
              <a:defRPr sz="1400" b="0">
                <a:solidFill>
                  <a:srgbClr val="FF0000"/>
                </a:solidFill>
                <a:latin typeface="Consolas" panose="020B0609020204030204" pitchFamily="49" charset="0"/>
                <a:cs typeface="Consolas" panose="020B0609020204030204" pitchFamily="49" charset="0"/>
              </a:defRPr>
            </a:lvl1pPr>
          </a:lstStyle>
          <a:p>
            <a:fld id="{67864EE2-EAB3-4814-A7EB-820BD7610F1E}" type="slidenum">
              <a:rPr lang="en-US" altLang="zh-CN" smtClean="0"/>
              <a:t>‹#›</a:t>
            </a:fld>
            <a:r>
              <a:rPr lang="en-US" altLang="zh-CN"/>
              <a:t>/76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600">
                <a:solidFill>
                  <a:srgbClr val="FF0000"/>
                </a:solidFill>
                <a:latin typeface="Consolas" panose="020B0609020204030204" pitchFamily="49" charset="0"/>
                <a:cs typeface="Consolas" panose="020B0609020204030204" pitchFamily="49" charset="0"/>
              </a:defRPr>
            </a:lvl1pPr>
          </a:lstStyle>
          <a:p>
            <a:fld id="{FFD28AF7-D4CC-4B35-B7D7-507FA0146854}" type="slidenum">
              <a:rPr lang="en-US" altLang="zh-CN" smtClean="0"/>
              <a:t>‹#›</a:t>
            </a:fld>
            <a:r>
              <a:rPr lang="en-US" altLang="zh-CN"/>
              <a:t>/19</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1428736"/>
            <a:ext cx="400052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7.7.1 </a:t>
            </a:r>
            <a:r>
              <a:rPr lang="zh-CN" altLang="zh-CN">
                <a:latin typeface="Consolas" panose="020B0609020204030204" pitchFamily="49" charset="0"/>
                <a:ea typeface="微软雅黑" panose="020B0503020204020204" pitchFamily="34" charset="-122"/>
                <a:cs typeface="Consolas" panose="020B0609020204030204" pitchFamily="49" charset="0"/>
              </a:rPr>
              <a:t>哈夫曼树的定义</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2428860" y="428604"/>
            <a:ext cx="421484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7.7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哈夫曼树</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1000100" y="2285992"/>
            <a:ext cx="7215238" cy="339846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应用中常</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给</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树中的结点赋上一个有着某种意义的数值</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权</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从树根结点到</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某个</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结点之间的路径长度与该结点权的乘积称为结点的</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带权路径长度</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一棵二叉树中所有叶子结点的带权路径长度之和称为该树的带权路径长度，通常记为：</a:t>
            </a:r>
          </a:p>
          <a:p>
            <a:pPr marL="342900" indent="-342900" algn="l">
              <a:lnSpc>
                <a:spcPts val="2800"/>
              </a:lnSpc>
              <a:spcBef>
                <a:spcPts val="600"/>
              </a:spcBef>
              <a:buBlip>
                <a:blip r:embed="rId2"/>
              </a:buBlip>
            </a:pP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个带权叶子结点构成的所有二叉树中，带权路径长度</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WPL</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最小的二叉树称为哈夫曼树（或最优二叉树）</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pic>
        <p:nvPicPr>
          <p:cNvPr id="1026" name="Picture 2"/>
          <p:cNvPicPr>
            <a:picLocks noChangeAspect="1" noChangeArrowheads="1"/>
          </p:cNvPicPr>
          <p:nvPr/>
        </p:nvPicPr>
        <p:blipFill>
          <a:blip r:embed="rId3" cstate="print"/>
          <a:srcRect/>
          <a:stretch>
            <a:fillRect/>
          </a:stretch>
        </p:blipFill>
        <p:spPr bwMode="auto">
          <a:xfrm>
            <a:off x="4586300" y="3910022"/>
            <a:ext cx="1771650" cy="87630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67864EE2-EAB3-4814-A7EB-820BD7610F1E}" type="slidenum">
              <a:rPr lang="en-US" altLang="zh-CN" smtClean="0"/>
              <a:t>1</a:t>
            </a:fld>
            <a:r>
              <a:rPr lang="en-US" altLang="zh-CN"/>
              <a:t>/76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cstate="print"/>
          <a:srcRect/>
          <a:stretch>
            <a:fillRect/>
          </a:stretch>
        </p:blipFill>
        <p:spPr bwMode="auto">
          <a:xfrm>
            <a:off x="500034" y="714356"/>
            <a:ext cx="1285884" cy="1206863"/>
          </a:xfrm>
          <a:prstGeom prst="rect">
            <a:avLst/>
          </a:prstGeom>
          <a:noFill/>
          <a:ln w="9525">
            <a:noFill/>
            <a:miter lim="800000"/>
            <a:headEnd/>
            <a:tailEnd/>
          </a:ln>
        </p:spPr>
      </p:pic>
      <p:sp>
        <p:nvSpPr>
          <p:cNvPr id="5" name="TextBox 4"/>
          <p:cNvSpPr txBox="1"/>
          <p:nvPr/>
        </p:nvSpPr>
        <p:spPr>
          <a:xfrm>
            <a:off x="714348" y="971533"/>
            <a:ext cx="857256" cy="400110"/>
          </a:xfrm>
          <a:prstGeom prst="rect">
            <a:avLst/>
          </a:prstGeom>
          <a:noFill/>
        </p:spPr>
        <p:txBody>
          <a:bodyPr wrap="square" lIns="0" rIns="0" rtlCol="0">
            <a:spAutoFit/>
          </a:bodyPr>
          <a:lstStyle/>
          <a:p>
            <a:pPr>
              <a:lnSpc>
                <a:spcPct val="100000"/>
              </a:lnSpc>
              <a:spcBef>
                <a:spcPts val="0"/>
              </a:spcBef>
            </a:pPr>
            <a:r>
              <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提个醒</a:t>
            </a:r>
          </a:p>
        </p:txBody>
      </p:sp>
      <p:sp>
        <p:nvSpPr>
          <p:cNvPr id="6" name="TextBox 5"/>
          <p:cNvSpPr txBox="1"/>
          <p:nvPr/>
        </p:nvSpPr>
        <p:spPr>
          <a:xfrm>
            <a:off x="1928794" y="811980"/>
            <a:ext cx="6072230" cy="759632"/>
          </a:xfrm>
          <a:prstGeom prst="rect">
            <a:avLst/>
          </a:prstGeom>
          <a:noFill/>
        </p:spPr>
        <p:txBody>
          <a:bodyPr wrap="square" rtlCol="0">
            <a:spAutoFit/>
          </a:bodyPr>
          <a:lstStyle/>
          <a:p>
            <a:pPr algn="l">
              <a:lnSpc>
                <a:spcPts val="2800"/>
              </a:lnSpc>
              <a:spcBef>
                <a:spcPts val="0"/>
              </a:spcBef>
            </a:pPr>
            <a:r>
              <a:rPr lang="zh-CN" altLang="zh-CN" sz="2000" dirty="0">
                <a:solidFill>
                  <a:srgbClr val="0000FF"/>
                </a:solidFill>
                <a:latin typeface="仿宋" panose="02010609060101010101" pitchFamily="49" charset="-122"/>
                <a:ea typeface="仿宋" panose="02010609060101010101" pitchFamily="49" charset="-122"/>
              </a:rPr>
              <a:t>在一组字符的哈夫曼编码中，任一字符的哈夫曼编码不可能是另一字符哈夫曼编码的前缀。</a:t>
            </a:r>
            <a:endParaRPr lang="zh-CN" altLang="en-US" sz="2000" dirty="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nvGrpSpPr>
          <p:cNvPr id="2" name="组合 13"/>
          <p:cNvGrpSpPr/>
          <p:nvPr/>
        </p:nvGrpSpPr>
        <p:grpSpPr>
          <a:xfrm>
            <a:off x="428628" y="2428868"/>
            <a:ext cx="7929586" cy="3116652"/>
            <a:chOff x="428628" y="2714620"/>
            <a:chExt cx="7929586" cy="3116652"/>
          </a:xfrm>
        </p:grpSpPr>
        <p:sp>
          <p:nvSpPr>
            <p:cNvPr id="7" name="TextBox 6"/>
            <p:cNvSpPr txBox="1"/>
            <p:nvPr/>
          </p:nvSpPr>
          <p:spPr>
            <a:xfrm>
              <a:off x="1571604" y="3286124"/>
              <a:ext cx="6786610" cy="2545148"/>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44000" bIns="144000" rtlCol="0">
              <a:spAutoFit/>
            </a:bodyPr>
            <a:lstStyle/>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个字符有如下</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种编码方案，不是前缀编码的是（ ）。   </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01,0000,0001,001,1</a:t>
              </a: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B</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011,000,001,010,1</a:t>
              </a: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C</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000,001,010,011,100</a:t>
              </a:r>
            </a:p>
            <a:p>
              <a:pPr algn="l">
                <a:lnSpc>
                  <a:spcPct val="1500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D</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0,100,110,1110,1100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1785918" y="2714620"/>
              <a:ext cx="5072098" cy="400110"/>
            </a:xfrm>
            <a:prstGeom prst="rect">
              <a:avLst/>
            </a:prstGeom>
            <a:noFill/>
          </p:spPr>
          <p:txBody>
            <a:bodyPr wrap="square" rtlCol="0">
              <a:spAutoFit/>
            </a:bodyPr>
            <a:lstStyle/>
            <a:p>
              <a:pPr algn="l">
                <a:lnSpc>
                  <a:spcPct val="100000"/>
                </a:lnSpc>
                <a:spcBef>
                  <a:spcPts val="0"/>
                </a:spcBef>
              </a:pPr>
              <a:r>
                <a:rPr lang="en-US" altLang="zh-CN"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2014</a:t>
              </a:r>
              <a:r>
                <a:rPr lang="zh-CN" altLang="en-US"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年全国硕士研究生入学统一考试题</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8"/>
            <p:cNvGrpSpPr/>
            <p:nvPr/>
          </p:nvGrpSpPr>
          <p:grpSpPr>
            <a:xfrm>
              <a:off x="428628" y="3786191"/>
              <a:ext cx="1000100" cy="1071569"/>
              <a:chOff x="214282" y="142852"/>
              <a:chExt cx="1000100" cy="1071569"/>
            </a:xfrm>
          </p:grpSpPr>
          <p:sp>
            <p:nvSpPr>
              <p:cNvPr id="10"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1"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2" name="Oval 22"/>
              <p:cNvSpPr>
                <a:spLocks noChangeArrowheads="1"/>
              </p:cNvSpPr>
              <p:nvPr/>
            </p:nvSpPr>
            <p:spPr bwMode="gray">
              <a:xfrm>
                <a:off x="296515" y="233663"/>
                <a:ext cx="834424" cy="895136"/>
              </a:xfrm>
              <a:prstGeom prst="ellipse">
                <a:avLst/>
              </a:prstGeom>
              <a:noFill/>
              <a:ln w="38100">
                <a:solidFill>
                  <a:srgbClr val="FF0000">
                    <a:alpha val="30196"/>
                  </a:srgbClr>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3" name="Text Box 23"/>
              <p:cNvSpPr txBox="1">
                <a:spLocks noChangeArrowheads="1"/>
              </p:cNvSpPr>
              <p:nvPr/>
            </p:nvSpPr>
            <p:spPr bwMode="gray">
              <a:xfrm>
                <a:off x="364012" y="538608"/>
                <a:ext cx="728120" cy="338554"/>
              </a:xfrm>
              <a:prstGeom prst="rect">
                <a:avLst/>
              </a:prstGeom>
              <a:noFill/>
              <a:ln w="9525" algn="ctr">
                <a:noFill/>
                <a:miter lim="800000"/>
              </a:ln>
            </p:spPr>
            <p:txBody>
              <a:bodyPr wrap="square">
                <a:spAutoFit/>
              </a:bodyPr>
              <a:lstStyle/>
              <a:p>
                <a:pPr algn="ctr">
                  <a:spcBef>
                    <a:spcPct val="50000"/>
                  </a:spcBef>
                </a:pPr>
                <a:r>
                  <a:rPr lang="zh-CN" altLang="en-US" sz="2000" b="1">
                    <a:solidFill>
                      <a:srgbClr val="FF0000"/>
                    </a:solidFill>
                    <a:latin typeface="微软雅黑" panose="020B0503020204020204" pitchFamily="34" charset="-122"/>
                    <a:ea typeface="微软雅黑" panose="020B0503020204020204" pitchFamily="34" charset="-122"/>
                    <a:cs typeface="Consolas" panose="020B0609020204030204" pitchFamily="49" charset="0"/>
                  </a:rPr>
                  <a:t>示例</a:t>
                </a:r>
              </a:p>
            </p:txBody>
          </p:sp>
        </p:grpSp>
      </p:grpSp>
      <p:sp>
        <p:nvSpPr>
          <p:cNvPr id="14" name="灯片编号占位符 13"/>
          <p:cNvSpPr>
            <a:spLocks noGrp="1"/>
          </p:cNvSpPr>
          <p:nvPr>
            <p:ph type="sldNum" sz="quarter" idx="12"/>
          </p:nvPr>
        </p:nvSpPr>
        <p:spPr/>
        <p:txBody>
          <a:bodyPr/>
          <a:lstStyle/>
          <a:p>
            <a:fld id="{67864EE2-EAB3-4814-A7EB-820BD7610F1E}" type="slidenum">
              <a:rPr lang="en-US" altLang="zh-CN" smtClean="0"/>
              <a:t>10</a:t>
            </a:fld>
            <a:r>
              <a:rPr lang="en-US" altLang="zh-CN"/>
              <a:t>/76</a:t>
            </a:r>
          </a:p>
        </p:txBody>
      </p:sp>
    </p:spTree>
    <p:extLst>
      <p:ext uri="{BB962C8B-B14F-4D97-AF65-F5344CB8AC3E}">
        <p14:creationId xmlns:p14="http://schemas.microsoft.com/office/powerpoint/2010/main" val="3101980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
          <p:cNvPicPr>
            <a:picLocks noChangeAspect="1" noChangeArrowheads="1"/>
          </p:cNvPicPr>
          <p:nvPr/>
        </p:nvPicPr>
        <p:blipFill>
          <a:blip r:embed="rId2" cstate="print"/>
          <a:srcRect/>
          <a:stretch>
            <a:fillRect/>
          </a:stretch>
        </p:blipFill>
        <p:spPr bwMode="auto">
          <a:xfrm>
            <a:off x="500034" y="714356"/>
            <a:ext cx="1285884" cy="1206863"/>
          </a:xfrm>
          <a:prstGeom prst="rect">
            <a:avLst/>
          </a:prstGeom>
          <a:noFill/>
          <a:ln w="9525">
            <a:noFill/>
            <a:miter lim="800000"/>
            <a:headEnd/>
            <a:tailEnd/>
          </a:ln>
        </p:spPr>
      </p:pic>
      <p:sp>
        <p:nvSpPr>
          <p:cNvPr id="5" name="TextBox 4"/>
          <p:cNvSpPr txBox="1"/>
          <p:nvPr/>
        </p:nvSpPr>
        <p:spPr>
          <a:xfrm>
            <a:off x="714348" y="971533"/>
            <a:ext cx="857256" cy="400110"/>
          </a:xfrm>
          <a:prstGeom prst="rect">
            <a:avLst/>
          </a:prstGeom>
          <a:noFill/>
        </p:spPr>
        <p:txBody>
          <a:bodyPr wrap="square" lIns="0" rIns="0" rtlCol="0">
            <a:spAutoFit/>
          </a:bodyPr>
          <a:lstStyle/>
          <a:p>
            <a:pPr>
              <a:lnSpc>
                <a:spcPct val="100000"/>
              </a:lnSpc>
              <a:spcBef>
                <a:spcPts val="0"/>
              </a:spcBef>
            </a:pPr>
            <a:r>
              <a:rPr lang="zh-CN" altLang="en-US" sz="2000">
                <a:solidFill>
                  <a:srgbClr val="FF0000"/>
                </a:solidFill>
                <a:latin typeface="Consolas" panose="020B0609020204030204" pitchFamily="49" charset="0"/>
                <a:ea typeface="微软雅黑" panose="020B0503020204020204" pitchFamily="34" charset="-122"/>
                <a:cs typeface="Consolas" panose="020B0609020204030204" pitchFamily="49" charset="0"/>
              </a:rPr>
              <a:t>提个醒</a:t>
            </a:r>
          </a:p>
        </p:txBody>
      </p:sp>
      <p:sp>
        <p:nvSpPr>
          <p:cNvPr id="6" name="TextBox 5"/>
          <p:cNvSpPr txBox="1"/>
          <p:nvPr/>
        </p:nvSpPr>
        <p:spPr>
          <a:xfrm>
            <a:off x="1928794" y="811980"/>
            <a:ext cx="6072230" cy="759632"/>
          </a:xfrm>
          <a:prstGeom prst="rect">
            <a:avLst/>
          </a:prstGeom>
          <a:noFill/>
        </p:spPr>
        <p:txBody>
          <a:bodyPr wrap="square" rtlCol="0">
            <a:spAutoFit/>
          </a:bodyPr>
          <a:lstStyle/>
          <a:p>
            <a:pPr algn="l">
              <a:lnSpc>
                <a:spcPts val="2800"/>
              </a:lnSpc>
              <a:spcBef>
                <a:spcPts val="0"/>
              </a:spcBef>
            </a:pPr>
            <a:r>
              <a:rPr lang="zh-CN" altLang="zh-CN" sz="2000">
                <a:solidFill>
                  <a:srgbClr val="0000FF"/>
                </a:solidFill>
                <a:latin typeface="仿宋" panose="02010609060101010101" pitchFamily="49" charset="-122"/>
                <a:ea typeface="仿宋" panose="02010609060101010101" pitchFamily="49" charset="-122"/>
              </a:rPr>
              <a:t>在一组字符的哈夫曼编码中，任一字符的哈夫曼编码不可能是另一字符哈夫曼编码的前缀。</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nvGrpSpPr>
          <p:cNvPr id="2" name="组合 13"/>
          <p:cNvGrpSpPr/>
          <p:nvPr/>
        </p:nvGrpSpPr>
        <p:grpSpPr>
          <a:xfrm>
            <a:off x="428628" y="2428868"/>
            <a:ext cx="7929586" cy="3116652"/>
            <a:chOff x="428628" y="2714620"/>
            <a:chExt cx="7929586" cy="3116652"/>
          </a:xfrm>
        </p:grpSpPr>
        <p:sp>
          <p:nvSpPr>
            <p:cNvPr id="7" name="TextBox 6"/>
            <p:cNvSpPr txBox="1"/>
            <p:nvPr/>
          </p:nvSpPr>
          <p:spPr>
            <a:xfrm>
              <a:off x="1571604" y="3286124"/>
              <a:ext cx="6786610" cy="2545148"/>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lIns="180000" tIns="144000" bIns="144000" rtlCol="0">
              <a:spAutoFit/>
            </a:bodyPr>
            <a:lstStyle/>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个字符有如下</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种编码方案，不是前缀编码的是（ ）。   </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01,0000,0001,001,1</a:t>
              </a:r>
            </a:p>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B</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011,000,001,010,1</a:t>
              </a:r>
            </a:p>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C</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000,001,010,011,100</a:t>
              </a:r>
            </a:p>
            <a:p>
              <a:pPr algn="l">
                <a:lnSpc>
                  <a:spcPct val="15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D</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0,100,</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110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,1110,</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110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1785918" y="2714620"/>
              <a:ext cx="5072098" cy="400110"/>
            </a:xfrm>
            <a:prstGeom prst="rect">
              <a:avLst/>
            </a:prstGeom>
            <a:noFill/>
          </p:spPr>
          <p:txBody>
            <a:bodyPr wrap="square" rtlCol="0">
              <a:spAutoFit/>
            </a:bodyPr>
            <a:lstStyle/>
            <a:p>
              <a:pPr algn="l">
                <a:lnSpc>
                  <a:spcPct val="100000"/>
                </a:lnSpc>
                <a:spcBef>
                  <a:spcPts val="0"/>
                </a:spcBef>
              </a:pPr>
              <a:r>
                <a:rPr lang="en-US" altLang="zh-CN"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2014</a:t>
              </a:r>
              <a:r>
                <a:rPr lang="zh-CN" altLang="en-US" sz="20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Consolas" panose="020B0609020204030204" pitchFamily="49" charset="0"/>
                  <a:ea typeface="楷体" panose="02010609060101010101" pitchFamily="49" charset="-122"/>
                  <a:cs typeface="Consolas" panose="020B0609020204030204" pitchFamily="49" charset="0"/>
                </a:rPr>
                <a:t>年全国硕士研究生入学统一考试题</a:t>
              </a:r>
              <a:endPar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3" name="组合 8"/>
            <p:cNvGrpSpPr/>
            <p:nvPr/>
          </p:nvGrpSpPr>
          <p:grpSpPr>
            <a:xfrm>
              <a:off x="428628" y="3786191"/>
              <a:ext cx="1000100" cy="1071569"/>
              <a:chOff x="214282" y="142852"/>
              <a:chExt cx="1000100" cy="1071569"/>
            </a:xfrm>
          </p:grpSpPr>
          <p:sp>
            <p:nvSpPr>
              <p:cNvPr id="10"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1"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2" name="Oval 22"/>
              <p:cNvSpPr>
                <a:spLocks noChangeArrowheads="1"/>
              </p:cNvSpPr>
              <p:nvPr/>
            </p:nvSpPr>
            <p:spPr bwMode="gray">
              <a:xfrm>
                <a:off x="296515" y="233663"/>
                <a:ext cx="834424" cy="895136"/>
              </a:xfrm>
              <a:prstGeom prst="ellipse">
                <a:avLst/>
              </a:prstGeom>
              <a:noFill/>
              <a:ln w="38100">
                <a:solidFill>
                  <a:srgbClr val="FF0000">
                    <a:alpha val="30196"/>
                  </a:srgbClr>
                </a:solidFill>
                <a:round/>
              </a:ln>
            </p:spPr>
            <p:txBody>
              <a:bodyPr wrap="none" anchor="ctr"/>
              <a:lstStyle/>
              <a:p>
                <a:endParaRPr lang="zh-CN" altLang="zh-CN" sz="2000">
                  <a:latin typeface="Calibri" panose="020F0502020204030204" charset="0"/>
                  <a:cs typeface="Arial" panose="020B0604020202020204" pitchFamily="34" charset="0"/>
                </a:endParaRPr>
              </a:p>
            </p:txBody>
          </p:sp>
          <p:sp>
            <p:nvSpPr>
              <p:cNvPr id="13" name="Text Box 23"/>
              <p:cNvSpPr txBox="1">
                <a:spLocks noChangeArrowheads="1"/>
              </p:cNvSpPr>
              <p:nvPr/>
            </p:nvSpPr>
            <p:spPr bwMode="gray">
              <a:xfrm>
                <a:off x="364012" y="538608"/>
                <a:ext cx="728120" cy="338554"/>
              </a:xfrm>
              <a:prstGeom prst="rect">
                <a:avLst/>
              </a:prstGeom>
              <a:noFill/>
              <a:ln w="9525" algn="ctr">
                <a:noFill/>
                <a:miter lim="800000"/>
              </a:ln>
            </p:spPr>
            <p:txBody>
              <a:bodyPr wrap="square">
                <a:spAutoFit/>
              </a:bodyPr>
              <a:lstStyle/>
              <a:p>
                <a:pPr algn="ctr">
                  <a:spcBef>
                    <a:spcPct val="50000"/>
                  </a:spcBef>
                </a:pPr>
                <a:r>
                  <a:rPr lang="zh-CN" altLang="en-US" sz="2000" b="1">
                    <a:solidFill>
                      <a:srgbClr val="FF0000"/>
                    </a:solidFill>
                    <a:latin typeface="微软雅黑" panose="020B0503020204020204" pitchFamily="34" charset="-122"/>
                    <a:ea typeface="微软雅黑" panose="020B0503020204020204" pitchFamily="34" charset="-122"/>
                    <a:cs typeface="Consolas" panose="020B0609020204030204" pitchFamily="49" charset="0"/>
                  </a:rPr>
                  <a:t>示例</a:t>
                </a:r>
              </a:p>
            </p:txBody>
          </p:sp>
        </p:grpSp>
      </p:grpSp>
      <p:sp>
        <p:nvSpPr>
          <p:cNvPr id="14" name="灯片编号占位符 13"/>
          <p:cNvSpPr>
            <a:spLocks noGrp="1"/>
          </p:cNvSpPr>
          <p:nvPr>
            <p:ph type="sldNum" sz="quarter" idx="12"/>
          </p:nvPr>
        </p:nvSpPr>
        <p:spPr/>
        <p:txBody>
          <a:bodyPr/>
          <a:lstStyle/>
          <a:p>
            <a:fld id="{67864EE2-EAB3-4814-A7EB-820BD7610F1E}" type="slidenum">
              <a:rPr lang="en-US" altLang="zh-CN" smtClean="0"/>
              <a:t>11</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40" name="Text Box 4"/>
          <p:cNvSpPr txBox="1">
            <a:spLocks noChangeArrowheads="1"/>
          </p:cNvSpPr>
          <p:nvPr/>
        </p:nvSpPr>
        <p:spPr bwMode="auto">
          <a:xfrm>
            <a:off x="1142976" y="357166"/>
            <a:ext cx="5929354" cy="117779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tIns="108000" bIns="144000">
            <a:spAutoFit/>
          </a:bodyPr>
          <a:lstStyle/>
          <a:p>
            <a:pPr algn="l">
              <a:spcBef>
                <a:spcPct val="50000"/>
              </a:spcBef>
            </a:pPr>
            <a:r>
              <a:rPr lang="zh-CN" altLang="en-US" dirty="0">
                <a:solidFill>
                  <a:srgbClr val="FF0000"/>
                </a:solidFill>
                <a:latin typeface="黑体" pitchFamily="49" charset="-122"/>
                <a:ea typeface="黑体" pitchFamily="49" charset="-122"/>
                <a:cs typeface="Times New Roman" pitchFamily="18" charset="0"/>
              </a:rPr>
              <a:t>思考题：</a:t>
            </a:r>
          </a:p>
          <a:p>
            <a:pPr algn="l">
              <a:spcBef>
                <a:spcPct val="50000"/>
              </a:spcBef>
            </a:pPr>
            <a:r>
              <a:rPr lang="zh-CN" altLang="en-US" dirty="0">
                <a:latin typeface="楷体" pitchFamily="49" charset="-122"/>
                <a:ea typeface="楷体" pitchFamily="49" charset="-122"/>
                <a:cs typeface="Times New Roman" pitchFamily="18" charset="0"/>
              </a:rPr>
              <a:t>　</a:t>
            </a:r>
            <a:r>
              <a:rPr lang="zh-CN" altLang="en-US">
                <a:latin typeface="楷体" pitchFamily="49" charset="-122"/>
                <a:ea typeface="楷体" pitchFamily="49" charset="-122"/>
                <a:cs typeface="Times New Roman" pitchFamily="18" charset="0"/>
              </a:rPr>
              <a:t>　  </a:t>
            </a:r>
            <a:r>
              <a:rPr lang="zh-CN" altLang="en-US">
                <a:solidFill>
                  <a:srgbClr val="3333FF"/>
                </a:solidFill>
                <a:latin typeface="楷体" pitchFamily="49" charset="-122"/>
                <a:ea typeface="楷体" pitchFamily="49" charset="-122"/>
                <a:cs typeface="Times New Roman" pitchFamily="18" charset="0"/>
              </a:rPr>
              <a:t>哈夫曼</a:t>
            </a:r>
            <a:r>
              <a:rPr lang="zh-CN" altLang="en-US" dirty="0">
                <a:solidFill>
                  <a:srgbClr val="3333FF"/>
                </a:solidFill>
                <a:latin typeface="楷体" pitchFamily="49" charset="-122"/>
                <a:ea typeface="楷体" pitchFamily="49" charset="-122"/>
                <a:cs typeface="Times New Roman" pitchFamily="18" charset="0"/>
              </a:rPr>
              <a:t>编码用什么用途？</a:t>
            </a:r>
          </a:p>
        </p:txBody>
      </p:sp>
      <p:pic>
        <p:nvPicPr>
          <p:cNvPr id="270342" name="Picture 6" descr="u=51085328,360066607&amp;fm=21&amp;gp=0"/>
          <p:cNvPicPr>
            <a:picLocks noChangeAspect="1" noChangeArrowheads="1"/>
          </p:cNvPicPr>
          <p:nvPr/>
        </p:nvPicPr>
        <p:blipFill>
          <a:blip r:embed="rId2"/>
          <a:srcRect/>
          <a:stretch>
            <a:fillRect/>
          </a:stretch>
        </p:blipFill>
        <p:spPr bwMode="auto">
          <a:xfrm>
            <a:off x="1500166" y="1857364"/>
            <a:ext cx="5111750" cy="2555875"/>
          </a:xfrm>
          <a:prstGeom prst="rect">
            <a:avLst/>
          </a:prstGeom>
          <a:noFill/>
        </p:spPr>
      </p:pic>
      <p:sp>
        <p:nvSpPr>
          <p:cNvPr id="5" name="灯片编号占位符 4"/>
          <p:cNvSpPr>
            <a:spLocks noGrp="1"/>
          </p:cNvSpPr>
          <p:nvPr>
            <p:ph type="sldNum" sz="quarter" idx="12"/>
          </p:nvPr>
        </p:nvSpPr>
        <p:spPr/>
        <p:txBody>
          <a:bodyPr/>
          <a:lstStyle/>
          <a:p>
            <a:fld id="{EEE4F7E5-DD09-4BA6-9AE1-47735B52AA37}" type="slidenum">
              <a:rPr lang="en-US" altLang="zh-CN" smtClean="0"/>
              <a:pPr/>
              <a:t>12</a:t>
            </a:fld>
            <a:r>
              <a:rPr lang="en-US" altLang="zh-CN"/>
              <a:t>/15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8" name="Oval 4"/>
          <p:cNvSpPr>
            <a:spLocks noChangeArrowheads="1"/>
          </p:cNvSpPr>
          <p:nvPr/>
        </p:nvSpPr>
        <p:spPr bwMode="auto">
          <a:xfrm>
            <a:off x="2817835" y="2219312"/>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79909" name="Oval 5"/>
          <p:cNvSpPr>
            <a:spLocks noChangeArrowheads="1"/>
          </p:cNvSpPr>
          <p:nvPr/>
        </p:nvSpPr>
        <p:spPr bwMode="auto">
          <a:xfrm>
            <a:off x="2025672" y="29384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9910" name="Oval 6"/>
          <p:cNvSpPr>
            <a:spLocks noChangeArrowheads="1"/>
          </p:cNvSpPr>
          <p:nvPr/>
        </p:nvSpPr>
        <p:spPr bwMode="auto">
          <a:xfrm>
            <a:off x="2817835" y="29384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9911" name="Oval 7"/>
          <p:cNvSpPr>
            <a:spLocks noChangeArrowheads="1"/>
          </p:cNvSpPr>
          <p:nvPr/>
        </p:nvSpPr>
        <p:spPr bwMode="auto">
          <a:xfrm>
            <a:off x="3605235" y="29384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9912" name="Freeform 8"/>
          <p:cNvSpPr/>
          <p:nvPr/>
        </p:nvSpPr>
        <p:spPr bwMode="auto">
          <a:xfrm>
            <a:off x="2355872" y="2508237"/>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16" name="Oval 12"/>
          <p:cNvSpPr>
            <a:spLocks noChangeArrowheads="1"/>
          </p:cNvSpPr>
          <p:nvPr/>
        </p:nvSpPr>
        <p:spPr bwMode="auto">
          <a:xfrm>
            <a:off x="2025672" y="3702037"/>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E</a:t>
            </a:r>
          </a:p>
        </p:txBody>
      </p:sp>
      <p:sp>
        <p:nvSpPr>
          <p:cNvPr id="379917" name="Oval 13"/>
          <p:cNvSpPr>
            <a:spLocks noChangeArrowheads="1"/>
          </p:cNvSpPr>
          <p:nvPr/>
        </p:nvSpPr>
        <p:spPr bwMode="auto">
          <a:xfrm>
            <a:off x="2817835" y="3702037"/>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9918" name="Oval 14"/>
          <p:cNvSpPr>
            <a:spLocks noChangeArrowheads="1"/>
          </p:cNvSpPr>
          <p:nvPr/>
        </p:nvSpPr>
        <p:spPr bwMode="auto">
          <a:xfrm>
            <a:off x="3605235" y="3702037"/>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G</a:t>
            </a:r>
          </a:p>
        </p:txBody>
      </p:sp>
      <p:sp>
        <p:nvSpPr>
          <p:cNvPr id="379919" name="Freeform 15"/>
          <p:cNvSpPr/>
          <p:nvPr/>
        </p:nvSpPr>
        <p:spPr bwMode="auto">
          <a:xfrm>
            <a:off x="2355872" y="32718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79949" name="Group 45"/>
          <p:cNvGrpSpPr/>
          <p:nvPr/>
        </p:nvGrpSpPr>
        <p:grpSpPr bwMode="auto">
          <a:xfrm>
            <a:off x="3033735" y="2508237"/>
            <a:ext cx="712787" cy="1201738"/>
            <a:chOff x="1519" y="1208"/>
            <a:chExt cx="449" cy="757"/>
          </a:xfrm>
        </p:grpSpPr>
        <p:sp>
          <p:nvSpPr>
            <p:cNvPr id="379913" name="Line 9"/>
            <p:cNvSpPr>
              <a:spLocks noChangeShapeType="1"/>
            </p:cNvSpPr>
            <p:nvPr/>
          </p:nvSpPr>
          <p:spPr bwMode="auto">
            <a:xfrm>
              <a:off x="1519" y="1298"/>
              <a:ext cx="0" cy="181"/>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14" name="Freeform 10"/>
            <p:cNvSpPr/>
            <p:nvPr/>
          </p:nvSpPr>
          <p:spPr bwMode="auto">
            <a:xfrm>
              <a:off x="1648" y="1208"/>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20" name="Freeform 16"/>
            <p:cNvSpPr/>
            <p:nvPr/>
          </p:nvSpPr>
          <p:spPr bwMode="auto">
            <a:xfrm>
              <a:off x="1526" y="1745"/>
              <a:ext cx="1" cy="216"/>
            </a:xfrm>
            <a:custGeom>
              <a:avLst/>
              <a:gdLst/>
              <a:ahLst/>
              <a:cxnLst>
                <a:cxn ang="0">
                  <a:pos x="0" y="0"/>
                </a:cxn>
                <a:cxn ang="0">
                  <a:pos x="0" y="216"/>
                </a:cxn>
              </a:cxnLst>
              <a:rect l="0" t="0" r="r" b="b"/>
              <a:pathLst>
                <a:path w="1" h="216">
                  <a:moveTo>
                    <a:pt x="0" y="0"/>
                  </a:moveTo>
                  <a:lnTo>
                    <a:pt x="0" y="21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21" name="Freeform 17"/>
            <p:cNvSpPr/>
            <p:nvPr/>
          </p:nvSpPr>
          <p:spPr bwMode="auto">
            <a:xfrm>
              <a:off x="1642" y="167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79922" name="Oval 18"/>
          <p:cNvSpPr>
            <a:spLocks noChangeArrowheads="1"/>
          </p:cNvSpPr>
          <p:nvPr/>
        </p:nvSpPr>
        <p:spPr bwMode="auto">
          <a:xfrm>
            <a:off x="2819422" y="4464037"/>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9923" name="Freeform 19"/>
          <p:cNvSpPr/>
          <p:nvPr/>
        </p:nvSpPr>
        <p:spPr bwMode="auto">
          <a:xfrm>
            <a:off x="3046435" y="4122725"/>
            <a:ext cx="1587" cy="342900"/>
          </a:xfrm>
          <a:custGeom>
            <a:avLst/>
            <a:gdLst/>
            <a:ahLst/>
            <a:cxnLst>
              <a:cxn ang="0">
                <a:pos x="0" y="0"/>
              </a:cxn>
              <a:cxn ang="0">
                <a:pos x="0" y="216"/>
              </a:cxn>
            </a:cxnLst>
            <a:rect l="0" t="0" r="r" b="b"/>
            <a:pathLst>
              <a:path w="1" h="216">
                <a:moveTo>
                  <a:pt x="0" y="0"/>
                </a:moveTo>
                <a:lnTo>
                  <a:pt x="0" y="216"/>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79948" name="Group 44"/>
          <p:cNvGrpSpPr/>
          <p:nvPr/>
        </p:nvGrpSpPr>
        <p:grpSpPr bwMode="auto">
          <a:xfrm>
            <a:off x="2452710" y="3154350"/>
            <a:ext cx="1165225" cy="754062"/>
            <a:chOff x="1153" y="1615"/>
            <a:chExt cx="734" cy="475"/>
          </a:xfrm>
        </p:grpSpPr>
        <p:sp>
          <p:nvSpPr>
            <p:cNvPr id="379945" name="Line 41"/>
            <p:cNvSpPr>
              <a:spLocks noChangeShapeType="1"/>
            </p:cNvSpPr>
            <p:nvPr/>
          </p:nvSpPr>
          <p:spPr bwMode="auto">
            <a:xfrm>
              <a:off x="1153" y="1615"/>
              <a:ext cx="726" cy="0"/>
            </a:xfrm>
            <a:prstGeom prst="line">
              <a:avLst/>
            </a:prstGeom>
            <a:noFill/>
            <a:ln w="28575">
              <a:solidFill>
                <a:srgbClr val="0000CC"/>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46" name="Line 42"/>
            <p:cNvSpPr>
              <a:spLocks noChangeShapeType="1"/>
            </p:cNvSpPr>
            <p:nvPr/>
          </p:nvSpPr>
          <p:spPr bwMode="auto">
            <a:xfrm>
              <a:off x="1161" y="2090"/>
              <a:ext cx="726" cy="0"/>
            </a:xfrm>
            <a:prstGeom prst="line">
              <a:avLst/>
            </a:prstGeom>
            <a:noFill/>
            <a:ln w="28575">
              <a:solidFill>
                <a:srgbClr val="0000CC"/>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79951" name="Group 47"/>
          <p:cNvGrpSpPr/>
          <p:nvPr/>
        </p:nvGrpSpPr>
        <p:grpSpPr bwMode="auto">
          <a:xfrm>
            <a:off x="4762522" y="1571612"/>
            <a:ext cx="3024188" cy="3959225"/>
            <a:chOff x="2608" y="618"/>
            <a:chExt cx="1905" cy="2494"/>
          </a:xfrm>
        </p:grpSpPr>
        <p:grpSp>
          <p:nvGrpSpPr>
            <p:cNvPr id="379950" name="Group 46"/>
            <p:cNvGrpSpPr/>
            <p:nvPr/>
          </p:nvGrpSpPr>
          <p:grpSpPr bwMode="auto">
            <a:xfrm>
              <a:off x="3518" y="618"/>
              <a:ext cx="995" cy="2494"/>
              <a:chOff x="3518" y="618"/>
              <a:chExt cx="995" cy="2494"/>
            </a:xfrm>
          </p:grpSpPr>
          <p:sp>
            <p:nvSpPr>
              <p:cNvPr id="379925" name="Oval 21"/>
              <p:cNvSpPr>
                <a:spLocks noChangeArrowheads="1"/>
              </p:cNvSpPr>
              <p:nvPr/>
            </p:nvSpPr>
            <p:spPr bwMode="auto">
              <a:xfrm>
                <a:off x="4017" y="618"/>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79926" name="Oval 22"/>
              <p:cNvSpPr>
                <a:spLocks noChangeArrowheads="1"/>
              </p:cNvSpPr>
              <p:nvPr/>
            </p:nvSpPr>
            <p:spPr bwMode="auto">
              <a:xfrm>
                <a:off x="3518" y="1071"/>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9927" name="Oval 23"/>
              <p:cNvSpPr>
                <a:spLocks noChangeArrowheads="1"/>
              </p:cNvSpPr>
              <p:nvPr/>
            </p:nvSpPr>
            <p:spPr bwMode="auto">
              <a:xfrm>
                <a:off x="3878" y="1570"/>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9928" name="Oval 24"/>
              <p:cNvSpPr>
                <a:spLocks noChangeArrowheads="1"/>
              </p:cNvSpPr>
              <p:nvPr/>
            </p:nvSpPr>
            <p:spPr bwMode="auto">
              <a:xfrm>
                <a:off x="4196" y="2024"/>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9929" name="Freeform 25"/>
              <p:cNvSpPr/>
              <p:nvPr/>
            </p:nvSpPr>
            <p:spPr bwMode="auto">
              <a:xfrm>
                <a:off x="3726" y="800"/>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31" name="Freeform 27"/>
              <p:cNvSpPr/>
              <p:nvPr/>
            </p:nvSpPr>
            <p:spPr bwMode="auto">
              <a:xfrm>
                <a:off x="4101" y="1803"/>
                <a:ext cx="216" cy="222"/>
              </a:xfrm>
              <a:custGeom>
                <a:avLst/>
                <a:gdLst/>
                <a:ahLst/>
                <a:cxnLst>
                  <a:cxn ang="0">
                    <a:pos x="0" y="0"/>
                  </a:cxn>
                  <a:cxn ang="0">
                    <a:pos x="216" y="222"/>
                  </a:cxn>
                </a:cxnLst>
                <a:rect l="0" t="0" r="r" b="b"/>
                <a:pathLst>
                  <a:path w="216" h="222">
                    <a:moveTo>
                      <a:pt x="0" y="0"/>
                    </a:moveTo>
                    <a:lnTo>
                      <a:pt x="216" y="222"/>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32" name="Oval 28"/>
              <p:cNvSpPr>
                <a:spLocks noChangeArrowheads="1"/>
              </p:cNvSpPr>
              <p:nvPr/>
            </p:nvSpPr>
            <p:spPr bwMode="auto">
              <a:xfrm>
                <a:off x="3561" y="2024"/>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E</a:t>
                </a:r>
              </a:p>
            </p:txBody>
          </p:sp>
          <p:sp>
            <p:nvSpPr>
              <p:cNvPr id="379933" name="Oval 29"/>
              <p:cNvSpPr>
                <a:spLocks noChangeArrowheads="1"/>
              </p:cNvSpPr>
              <p:nvPr/>
            </p:nvSpPr>
            <p:spPr bwMode="auto">
              <a:xfrm>
                <a:off x="3923" y="2432"/>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9934" name="Oval 30"/>
              <p:cNvSpPr>
                <a:spLocks noChangeArrowheads="1"/>
              </p:cNvSpPr>
              <p:nvPr/>
            </p:nvSpPr>
            <p:spPr bwMode="auto">
              <a:xfrm>
                <a:off x="4241" y="2840"/>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G</a:t>
                </a:r>
              </a:p>
            </p:txBody>
          </p:sp>
          <p:sp>
            <p:nvSpPr>
              <p:cNvPr id="379937" name="Freeform 33"/>
              <p:cNvSpPr/>
              <p:nvPr/>
            </p:nvSpPr>
            <p:spPr bwMode="auto">
              <a:xfrm>
                <a:off x="3735" y="1317"/>
                <a:ext cx="216" cy="270"/>
              </a:xfrm>
              <a:custGeom>
                <a:avLst/>
                <a:gdLst/>
                <a:ahLst/>
                <a:cxnLst>
                  <a:cxn ang="0">
                    <a:pos x="0" y="0"/>
                  </a:cxn>
                  <a:cxn ang="0">
                    <a:pos x="216" y="270"/>
                  </a:cxn>
                </a:cxnLst>
                <a:rect l="0" t="0" r="r" b="b"/>
                <a:pathLst>
                  <a:path w="216" h="270">
                    <a:moveTo>
                      <a:pt x="0" y="0"/>
                    </a:moveTo>
                    <a:lnTo>
                      <a:pt x="216" y="270"/>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38" name="Oval 34"/>
              <p:cNvSpPr>
                <a:spLocks noChangeArrowheads="1"/>
              </p:cNvSpPr>
              <p:nvPr/>
            </p:nvSpPr>
            <p:spPr bwMode="auto">
              <a:xfrm>
                <a:off x="3651" y="2840"/>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9940" name="Freeform 36"/>
              <p:cNvSpPr/>
              <p:nvPr/>
            </p:nvSpPr>
            <p:spPr bwMode="auto">
              <a:xfrm>
                <a:off x="3741" y="1797"/>
                <a:ext cx="183" cy="234"/>
              </a:xfrm>
              <a:custGeom>
                <a:avLst/>
                <a:gdLst/>
                <a:ahLst/>
                <a:cxnLst>
                  <a:cxn ang="0">
                    <a:pos x="183" y="0"/>
                  </a:cxn>
                  <a:cxn ang="0">
                    <a:pos x="0" y="234"/>
                  </a:cxn>
                </a:cxnLst>
                <a:rect l="0" t="0" r="r" b="b"/>
                <a:pathLst>
                  <a:path w="183" h="234">
                    <a:moveTo>
                      <a:pt x="183"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42" name="Line 38"/>
              <p:cNvSpPr>
                <a:spLocks noChangeShapeType="1"/>
              </p:cNvSpPr>
              <p:nvPr/>
            </p:nvSpPr>
            <p:spPr bwMode="auto">
              <a:xfrm>
                <a:off x="3787" y="2251"/>
                <a:ext cx="182" cy="226"/>
              </a:xfrm>
              <a:prstGeom prst="line">
                <a:avLst/>
              </a:prstGeom>
              <a:noFill/>
              <a:ln w="28575">
                <a:solidFill>
                  <a:srgbClr val="0000CC"/>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43" name="Freeform 39"/>
              <p:cNvSpPr/>
              <p:nvPr/>
            </p:nvSpPr>
            <p:spPr bwMode="auto">
              <a:xfrm>
                <a:off x="3837" y="2659"/>
                <a:ext cx="132" cy="188"/>
              </a:xfrm>
              <a:custGeom>
                <a:avLst/>
                <a:gdLst/>
                <a:ahLst/>
                <a:cxnLst>
                  <a:cxn ang="0">
                    <a:pos x="132" y="0"/>
                  </a:cxn>
                  <a:cxn ang="0">
                    <a:pos x="0" y="188"/>
                  </a:cxn>
                </a:cxnLst>
                <a:rect l="0" t="0" r="r" b="b"/>
                <a:pathLst>
                  <a:path w="132" h="188">
                    <a:moveTo>
                      <a:pt x="132" y="0"/>
                    </a:moveTo>
                    <a:lnTo>
                      <a:pt x="0" y="1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9944" name="Freeform 40"/>
              <p:cNvSpPr/>
              <p:nvPr/>
            </p:nvSpPr>
            <p:spPr bwMode="auto">
              <a:xfrm>
                <a:off x="4150" y="2659"/>
                <a:ext cx="167" cy="194"/>
              </a:xfrm>
              <a:custGeom>
                <a:avLst/>
                <a:gdLst/>
                <a:ahLst/>
                <a:cxnLst>
                  <a:cxn ang="0">
                    <a:pos x="0" y="0"/>
                  </a:cxn>
                  <a:cxn ang="0">
                    <a:pos x="167" y="194"/>
                  </a:cxn>
                </a:cxnLst>
                <a:rect l="0" t="0" r="r" b="b"/>
                <a:pathLst>
                  <a:path w="167" h="194">
                    <a:moveTo>
                      <a:pt x="0" y="0"/>
                    </a:moveTo>
                    <a:lnTo>
                      <a:pt x="167" y="194"/>
                    </a:lnTo>
                  </a:path>
                </a:pathLst>
              </a:custGeom>
              <a:noFill/>
              <a:ln w="28575" cap="flat" cmpd="sng">
                <a:solidFill>
                  <a:srgbClr val="0000CC"/>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79947" name="AutoShape 43"/>
            <p:cNvSpPr>
              <a:spLocks noChangeArrowheads="1"/>
            </p:cNvSpPr>
            <p:nvPr/>
          </p:nvSpPr>
          <p:spPr bwMode="auto">
            <a:xfrm>
              <a:off x="2608" y="1661"/>
              <a:ext cx="544" cy="227"/>
            </a:xfrm>
            <a:prstGeom prst="rightArrow">
              <a:avLst>
                <a:gd name="adj1" fmla="val 50000"/>
                <a:gd name="adj2" fmla="val 42767"/>
              </a:avLst>
            </a:prstGeom>
            <a:ln>
              <a:tailEnd type="none" w="med" len="lg"/>
            </a:ln>
          </p:spPr>
          <p:style>
            <a:lnRef idx="0">
              <a:schemeClr val="accent2"/>
            </a:lnRef>
            <a:fillRef idx="3">
              <a:schemeClr val="accent2"/>
            </a:fillRef>
            <a:effectRef idx="3">
              <a:schemeClr val="accent2"/>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grpSp>
      <p:grpSp>
        <p:nvGrpSpPr>
          <p:cNvPr id="379955" name="Group 51"/>
          <p:cNvGrpSpPr/>
          <p:nvPr/>
        </p:nvGrpSpPr>
        <p:grpSpPr bwMode="auto">
          <a:xfrm>
            <a:off x="4186260" y="5243500"/>
            <a:ext cx="2447925" cy="1047750"/>
            <a:chOff x="2245" y="2931"/>
            <a:chExt cx="1542" cy="660"/>
          </a:xfrm>
        </p:grpSpPr>
        <p:sp>
          <p:nvSpPr>
            <p:cNvPr id="379953" name="Text Box 49"/>
            <p:cNvSpPr txBox="1">
              <a:spLocks noChangeArrowheads="1"/>
            </p:cNvSpPr>
            <p:nvPr/>
          </p:nvSpPr>
          <p:spPr bwMode="auto">
            <a:xfrm>
              <a:off x="2245" y="3339"/>
              <a:ext cx="1542" cy="252"/>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对应的二叉树</a:t>
              </a:r>
            </a:p>
          </p:txBody>
        </p:sp>
        <p:sp>
          <p:nvSpPr>
            <p:cNvPr id="379954" name="Line 50"/>
            <p:cNvSpPr>
              <a:spLocks noChangeShapeType="1"/>
            </p:cNvSpPr>
            <p:nvPr/>
          </p:nvSpPr>
          <p:spPr bwMode="auto">
            <a:xfrm flipV="1">
              <a:off x="3152" y="2931"/>
              <a:ext cx="363" cy="363"/>
            </a:xfrm>
            <a:prstGeom prst="line">
              <a:avLst/>
            </a:prstGeom>
            <a:noFill/>
            <a:ln w="57150">
              <a:solidFill>
                <a:srgbClr val="FF00FF"/>
              </a:solidFill>
              <a:round/>
              <a:tailEnd type="triangle" w="med" len="lg"/>
            </a:ln>
            <a:effectLst/>
          </p:spPr>
          <p:txBody>
            <a:bodyPr wrap="none"/>
            <a:lstStyle/>
            <a:p>
              <a:endParaRPr lang="zh-CN" altLang="en-US"/>
            </a:p>
          </p:txBody>
        </p:sp>
      </p:grpSp>
      <p:sp>
        <p:nvSpPr>
          <p:cNvPr id="44" name="Text Box 2"/>
          <p:cNvSpPr txBox="1">
            <a:spLocks noChangeArrowheads="1"/>
          </p:cNvSpPr>
          <p:nvPr/>
        </p:nvSpPr>
        <p:spPr bwMode="auto">
          <a:xfrm>
            <a:off x="609602" y="1125538"/>
            <a:ext cx="3962398" cy="457200"/>
          </a:xfrm>
          <a:prstGeom prst="rect">
            <a:avLst/>
          </a:prstGeom>
          <a:ln>
            <a:tailEnd type="none" w="med" len="lg"/>
          </a:ln>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kumimoji="1"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1</a:t>
            </a: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、森林、树转换为二叉树</a:t>
            </a:r>
            <a:endParaRPr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5" name="TextBox 44"/>
          <p:cNvSpPr txBox="1"/>
          <p:nvPr/>
        </p:nvSpPr>
        <p:spPr>
          <a:xfrm>
            <a:off x="714353" y="1857364"/>
            <a:ext cx="553998" cy="3714776"/>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2"/>
              </a:buBlip>
            </a:pPr>
            <a:r>
              <a:rPr lang="zh-CN" altLang="en-US">
                <a:solidFill>
                  <a:srgbClr val="FF0000"/>
                </a:solidFill>
                <a:latin typeface="幼圆" panose="02010509060101010101" pitchFamily="49" charset="-122"/>
                <a:ea typeface="幼圆" panose="02010509060101010101" pitchFamily="49" charset="-122"/>
              </a:rPr>
              <a:t>一颗</a:t>
            </a:r>
            <a:r>
              <a:rPr kumimoji="1" lang="zh-CN" altLang="en-US">
                <a:solidFill>
                  <a:srgbClr val="FF0000"/>
                </a:solidFill>
                <a:latin typeface="幼圆" panose="02010509060101010101" pitchFamily="49" charset="-122"/>
                <a:ea typeface="幼圆" panose="02010509060101010101" pitchFamily="49" charset="-122"/>
              </a:rPr>
              <a:t>树</a:t>
            </a:r>
            <a:r>
              <a:rPr kumimoji="1" lang="zh-CN" altLang="en-US">
                <a:latin typeface="幼圆" panose="02010509060101010101" pitchFamily="49" charset="-122"/>
                <a:ea typeface="幼圆" panose="02010509060101010101" pitchFamily="49" charset="-122"/>
              </a:rPr>
              <a:t>转换</a:t>
            </a:r>
            <a:r>
              <a:rPr kumimoji="1" lang="zh-CN" altLang="en-US" dirty="0">
                <a:latin typeface="幼圆" panose="02010509060101010101" pitchFamily="49" charset="-122"/>
                <a:ea typeface="幼圆" panose="02010509060101010101" pitchFamily="49" charset="-122"/>
              </a:rPr>
              <a:t>为二叉树</a:t>
            </a:r>
            <a:endParaRPr lang="zh-CN" altLang="en-US" dirty="0">
              <a:latin typeface="幼圆" panose="02010509060101010101" pitchFamily="49" charset="-122"/>
              <a:ea typeface="幼圆" panose="02010509060101010101" pitchFamily="49" charset="-122"/>
            </a:endParaRPr>
          </a:p>
        </p:txBody>
      </p:sp>
      <p:sp>
        <p:nvSpPr>
          <p:cNvPr id="5" name="TextBox 4"/>
          <p:cNvSpPr txBox="1"/>
          <p:nvPr/>
        </p:nvSpPr>
        <p:spPr>
          <a:xfrm>
            <a:off x="1357290" y="428604"/>
            <a:ext cx="63579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7.8 </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树</a:t>
            </a:r>
            <a:r>
              <a:rPr lang="en-US"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森林</a:t>
            </a:r>
            <a:r>
              <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与</a:t>
            </a:r>
            <a:r>
              <a:rPr lang="zh-CN" altLang="zh-CN"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二叉树的转换</a:t>
            </a:r>
            <a:r>
              <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及还原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79948"/>
                                        </p:tgtEl>
                                        <p:attrNameLst>
                                          <p:attrName>style.visibility</p:attrName>
                                        </p:attrNameLst>
                                      </p:cBhvr>
                                      <p:to>
                                        <p:strVal val="visible"/>
                                      </p:to>
                                    </p:set>
                                    <p:animEffect transition="in" filter="wipe(up)">
                                      <p:cBhvr>
                                        <p:cTn id="7" dur="500"/>
                                        <p:tgtEl>
                                          <p:spTgt spid="3799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379949"/>
                                        </p:tgtEl>
                                      </p:cBhvr>
                                    </p:animEffect>
                                    <p:set>
                                      <p:cBhvr>
                                        <p:cTn id="12" dur="1" fill="hold">
                                          <p:stCondLst>
                                            <p:cond delay="499"/>
                                          </p:stCondLst>
                                        </p:cTn>
                                        <p:tgtEl>
                                          <p:spTgt spid="3799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79951"/>
                                        </p:tgtEl>
                                        <p:attrNameLst>
                                          <p:attrName>style.visibility</p:attrName>
                                        </p:attrNameLst>
                                      </p:cBhvr>
                                      <p:to>
                                        <p:strVal val="visible"/>
                                      </p:to>
                                    </p:set>
                                    <p:animEffect transition="in" filter="wipe(left)">
                                      <p:cBhvr>
                                        <p:cTn id="17" dur="500"/>
                                        <p:tgtEl>
                                          <p:spTgt spid="3799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9955"/>
                                        </p:tgtEl>
                                        <p:attrNameLst>
                                          <p:attrName>style.visibility</p:attrName>
                                        </p:attrNameLst>
                                      </p:cBhvr>
                                      <p:to>
                                        <p:strVal val="visible"/>
                                      </p:to>
                                    </p:set>
                                    <p:animEffect transition="in" filter="wipe(left)">
                                      <p:cBhvr>
                                        <p:cTn id="22" dur="500"/>
                                        <p:tgtEl>
                                          <p:spTgt spid="379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Oval 4"/>
          <p:cNvSpPr>
            <a:spLocks noChangeArrowheads="1"/>
          </p:cNvSpPr>
          <p:nvPr/>
        </p:nvSpPr>
        <p:spPr bwMode="auto">
          <a:xfrm>
            <a:off x="2889273" y="1889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78885" name="Oval 5"/>
          <p:cNvSpPr>
            <a:spLocks noChangeArrowheads="1"/>
          </p:cNvSpPr>
          <p:nvPr/>
        </p:nvSpPr>
        <p:spPr bwMode="auto">
          <a:xfrm>
            <a:off x="2097110" y="908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8886" name="Oval 6"/>
          <p:cNvSpPr>
            <a:spLocks noChangeArrowheads="1"/>
          </p:cNvSpPr>
          <p:nvPr/>
        </p:nvSpPr>
        <p:spPr bwMode="auto">
          <a:xfrm>
            <a:off x="2889273" y="908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8887" name="Oval 7"/>
          <p:cNvSpPr>
            <a:spLocks noChangeArrowheads="1"/>
          </p:cNvSpPr>
          <p:nvPr/>
        </p:nvSpPr>
        <p:spPr bwMode="auto">
          <a:xfrm>
            <a:off x="3676673" y="9080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8888" name="Oval 8"/>
          <p:cNvSpPr>
            <a:spLocks noChangeArrowheads="1"/>
          </p:cNvSpPr>
          <p:nvPr/>
        </p:nvSpPr>
        <p:spPr bwMode="auto">
          <a:xfrm>
            <a:off x="4905398" y="188913"/>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78889" name="Oval 9"/>
          <p:cNvSpPr>
            <a:spLocks noChangeArrowheads="1"/>
          </p:cNvSpPr>
          <p:nvPr/>
        </p:nvSpPr>
        <p:spPr bwMode="auto">
          <a:xfrm>
            <a:off x="4905398" y="908050"/>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8890" name="Oval 10"/>
          <p:cNvSpPr>
            <a:spLocks noChangeArrowheads="1"/>
          </p:cNvSpPr>
          <p:nvPr/>
        </p:nvSpPr>
        <p:spPr bwMode="auto">
          <a:xfrm>
            <a:off x="6850085" y="188913"/>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78892" name="Oval 12"/>
          <p:cNvSpPr>
            <a:spLocks noChangeArrowheads="1"/>
          </p:cNvSpPr>
          <p:nvPr/>
        </p:nvSpPr>
        <p:spPr bwMode="auto">
          <a:xfrm>
            <a:off x="6345260" y="908050"/>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8893" name="Oval 13"/>
          <p:cNvSpPr>
            <a:spLocks noChangeArrowheads="1"/>
          </p:cNvSpPr>
          <p:nvPr/>
        </p:nvSpPr>
        <p:spPr bwMode="auto">
          <a:xfrm>
            <a:off x="7426348" y="908050"/>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78894" name="Freeform 14"/>
          <p:cNvSpPr/>
          <p:nvPr/>
        </p:nvSpPr>
        <p:spPr bwMode="auto">
          <a:xfrm>
            <a:off x="2427310" y="4778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7" name="Line 17"/>
          <p:cNvSpPr>
            <a:spLocks noChangeShapeType="1"/>
          </p:cNvSpPr>
          <p:nvPr/>
        </p:nvSpPr>
        <p:spPr bwMode="auto">
          <a:xfrm>
            <a:off x="5121298" y="620713"/>
            <a:ext cx="0" cy="287337"/>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8" name="Freeform 18"/>
          <p:cNvSpPr/>
          <p:nvPr/>
        </p:nvSpPr>
        <p:spPr bwMode="auto">
          <a:xfrm>
            <a:off x="6618310" y="549275"/>
            <a:ext cx="304800" cy="373063"/>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78940" name="Group 60"/>
          <p:cNvGrpSpPr/>
          <p:nvPr/>
        </p:nvGrpSpPr>
        <p:grpSpPr bwMode="auto">
          <a:xfrm>
            <a:off x="3105173" y="477838"/>
            <a:ext cx="4483100" cy="438150"/>
            <a:chOff x="1383" y="301"/>
            <a:chExt cx="2824" cy="276"/>
          </a:xfrm>
        </p:grpSpPr>
        <p:sp>
          <p:nvSpPr>
            <p:cNvPr id="378895" name="Line 15"/>
            <p:cNvSpPr>
              <a:spLocks noChangeShapeType="1"/>
            </p:cNvSpPr>
            <p:nvPr/>
          </p:nvSpPr>
          <p:spPr bwMode="auto">
            <a:xfrm>
              <a:off x="1383" y="391"/>
              <a:ext cx="0" cy="181"/>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6" name="Freeform 16"/>
            <p:cNvSpPr/>
            <p:nvPr/>
          </p:nvSpPr>
          <p:spPr bwMode="auto">
            <a:xfrm>
              <a:off x="1512" y="301"/>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9" name="Line 19"/>
            <p:cNvSpPr>
              <a:spLocks noChangeShapeType="1"/>
            </p:cNvSpPr>
            <p:nvPr/>
          </p:nvSpPr>
          <p:spPr bwMode="auto">
            <a:xfrm>
              <a:off x="3981" y="350"/>
              <a:ext cx="226" cy="226"/>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78939" name="Group 59"/>
          <p:cNvGrpSpPr/>
          <p:nvPr/>
        </p:nvGrpSpPr>
        <p:grpSpPr bwMode="auto">
          <a:xfrm>
            <a:off x="2528910" y="1123950"/>
            <a:ext cx="4897438" cy="0"/>
            <a:chOff x="2528910" y="1123950"/>
            <a:chExt cx="4897438" cy="0"/>
          </a:xfrm>
        </p:grpSpPr>
        <p:sp>
          <p:nvSpPr>
            <p:cNvPr id="378900" name="Line 20"/>
            <p:cNvSpPr>
              <a:spLocks noChangeShapeType="1"/>
            </p:cNvSpPr>
            <p:nvPr/>
          </p:nvSpPr>
          <p:spPr bwMode="auto">
            <a:xfrm>
              <a:off x="1020" y="708"/>
              <a:ext cx="726" cy="0"/>
            </a:xfrm>
            <a:prstGeom prst="line">
              <a:avLst/>
            </a:prstGeom>
            <a:noFill/>
            <a:ln w="28575">
              <a:solidFill>
                <a:srgbClr val="FF00FF"/>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01" name="Line 21"/>
            <p:cNvSpPr>
              <a:spLocks noChangeShapeType="1"/>
            </p:cNvSpPr>
            <p:nvPr/>
          </p:nvSpPr>
          <p:spPr bwMode="auto">
            <a:xfrm>
              <a:off x="3696" y="708"/>
              <a:ext cx="409" cy="0"/>
            </a:xfrm>
            <a:prstGeom prst="line">
              <a:avLst/>
            </a:prstGeom>
            <a:noFill/>
            <a:ln w="28575">
              <a:solidFill>
                <a:srgbClr val="FF00FF"/>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78941" name="Group 61"/>
          <p:cNvGrpSpPr/>
          <p:nvPr/>
        </p:nvGrpSpPr>
        <p:grpSpPr bwMode="auto">
          <a:xfrm>
            <a:off x="2097110" y="1597025"/>
            <a:ext cx="5472113" cy="2119313"/>
            <a:chOff x="748" y="1006"/>
            <a:chExt cx="3447" cy="1335"/>
          </a:xfrm>
        </p:grpSpPr>
        <p:sp>
          <p:nvSpPr>
            <p:cNvPr id="378902" name="AutoShape 22"/>
            <p:cNvSpPr>
              <a:spLocks noChangeArrowheads="1"/>
            </p:cNvSpPr>
            <p:nvPr/>
          </p:nvSpPr>
          <p:spPr bwMode="auto">
            <a:xfrm>
              <a:off x="2562" y="1006"/>
              <a:ext cx="195" cy="189"/>
            </a:xfrm>
            <a:prstGeom prst="downArrow">
              <a:avLst>
                <a:gd name="adj1" fmla="val 50000"/>
                <a:gd name="adj2" fmla="val 25000"/>
              </a:avLst>
            </a:prstGeom>
            <a:ln>
              <a:tailEnd type="none" w="med" len="lg"/>
            </a:ln>
          </p:spPr>
          <p:style>
            <a:lnRef idx="1">
              <a:schemeClr val="accent2"/>
            </a:lnRef>
            <a:fillRef idx="3">
              <a:schemeClr val="accent2"/>
            </a:fillRef>
            <a:effectRef idx="2">
              <a:schemeClr val="accent2"/>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378903" name="Oval 23"/>
            <p:cNvSpPr>
              <a:spLocks noChangeArrowheads="1"/>
            </p:cNvSpPr>
            <p:nvPr/>
          </p:nvSpPr>
          <p:spPr bwMode="auto">
            <a:xfrm>
              <a:off x="1247" y="1071"/>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78904" name="Oval 24"/>
            <p:cNvSpPr>
              <a:spLocks noChangeArrowheads="1"/>
            </p:cNvSpPr>
            <p:nvPr/>
          </p:nvSpPr>
          <p:spPr bwMode="auto">
            <a:xfrm>
              <a:off x="748" y="1524"/>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8905" name="Oval 25"/>
            <p:cNvSpPr>
              <a:spLocks noChangeArrowheads="1"/>
            </p:cNvSpPr>
            <p:nvPr/>
          </p:nvSpPr>
          <p:spPr bwMode="auto">
            <a:xfrm>
              <a:off x="1156" y="1797"/>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8906" name="Oval 26"/>
            <p:cNvSpPr>
              <a:spLocks noChangeArrowheads="1"/>
            </p:cNvSpPr>
            <p:nvPr/>
          </p:nvSpPr>
          <p:spPr bwMode="auto">
            <a:xfrm>
              <a:off x="1565" y="2069"/>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8907" name="Oval 27"/>
            <p:cNvSpPr>
              <a:spLocks noChangeArrowheads="1"/>
            </p:cNvSpPr>
            <p:nvPr/>
          </p:nvSpPr>
          <p:spPr bwMode="auto">
            <a:xfrm>
              <a:off x="2517" y="1298"/>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78908" name="Oval 28"/>
            <p:cNvSpPr>
              <a:spLocks noChangeArrowheads="1"/>
            </p:cNvSpPr>
            <p:nvPr/>
          </p:nvSpPr>
          <p:spPr bwMode="auto">
            <a:xfrm>
              <a:off x="2290" y="1751"/>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8912" name="Freeform 32"/>
            <p:cNvSpPr/>
            <p:nvPr/>
          </p:nvSpPr>
          <p:spPr bwMode="auto">
            <a:xfrm>
              <a:off x="956" y="1253"/>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14" name="Freeform 34"/>
            <p:cNvSpPr/>
            <p:nvPr/>
          </p:nvSpPr>
          <p:spPr bwMode="auto">
            <a:xfrm>
              <a:off x="1000" y="1729"/>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15" name="Freeform 35"/>
            <p:cNvSpPr/>
            <p:nvPr/>
          </p:nvSpPr>
          <p:spPr bwMode="auto">
            <a:xfrm>
              <a:off x="2472" y="1560"/>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0" name="Line 40"/>
            <p:cNvSpPr>
              <a:spLocks noChangeShapeType="1"/>
            </p:cNvSpPr>
            <p:nvPr/>
          </p:nvSpPr>
          <p:spPr bwMode="auto">
            <a:xfrm>
              <a:off x="1403" y="2002"/>
              <a:ext cx="182" cy="137"/>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1" name="Oval 51"/>
            <p:cNvSpPr>
              <a:spLocks noChangeArrowheads="1"/>
            </p:cNvSpPr>
            <p:nvPr/>
          </p:nvSpPr>
          <p:spPr bwMode="auto">
            <a:xfrm>
              <a:off x="3469" y="1484"/>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8932" name="Oval 52"/>
            <p:cNvSpPr>
              <a:spLocks noChangeArrowheads="1"/>
            </p:cNvSpPr>
            <p:nvPr/>
          </p:nvSpPr>
          <p:spPr bwMode="auto">
            <a:xfrm>
              <a:off x="3923" y="1757"/>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78933" name="Freeform 53"/>
            <p:cNvSpPr/>
            <p:nvPr/>
          </p:nvSpPr>
          <p:spPr bwMode="auto">
            <a:xfrm>
              <a:off x="3690" y="1284"/>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4" name="Freeform 54"/>
            <p:cNvSpPr/>
            <p:nvPr/>
          </p:nvSpPr>
          <p:spPr bwMode="auto">
            <a:xfrm>
              <a:off x="3732" y="1674"/>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5" name="Oval 55"/>
            <p:cNvSpPr>
              <a:spLocks noChangeArrowheads="1"/>
            </p:cNvSpPr>
            <p:nvPr/>
          </p:nvSpPr>
          <p:spPr bwMode="auto">
            <a:xfrm>
              <a:off x="3878" y="1072"/>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grpSp>
      <p:grpSp>
        <p:nvGrpSpPr>
          <p:cNvPr id="378948" name="Group 68"/>
          <p:cNvGrpSpPr/>
          <p:nvPr/>
        </p:nvGrpSpPr>
        <p:grpSpPr bwMode="auto">
          <a:xfrm>
            <a:off x="4400576" y="2636838"/>
            <a:ext cx="3298826" cy="3960812"/>
            <a:chOff x="2199" y="1661"/>
            <a:chExt cx="2078" cy="2495"/>
          </a:xfrm>
        </p:grpSpPr>
        <p:sp>
          <p:nvSpPr>
            <p:cNvPr id="378909" name="Oval 29"/>
            <p:cNvSpPr>
              <a:spLocks noChangeArrowheads="1"/>
            </p:cNvSpPr>
            <p:nvPr/>
          </p:nvSpPr>
          <p:spPr bwMode="auto">
            <a:xfrm>
              <a:off x="3651" y="3158"/>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78910" name="Oval 30"/>
            <p:cNvSpPr>
              <a:spLocks noChangeArrowheads="1"/>
            </p:cNvSpPr>
            <p:nvPr/>
          </p:nvSpPr>
          <p:spPr bwMode="auto">
            <a:xfrm>
              <a:off x="3333" y="3566"/>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8911" name="Oval 31"/>
            <p:cNvSpPr>
              <a:spLocks noChangeArrowheads="1"/>
            </p:cNvSpPr>
            <p:nvPr/>
          </p:nvSpPr>
          <p:spPr bwMode="auto">
            <a:xfrm>
              <a:off x="3742" y="3884"/>
              <a:ext cx="272" cy="272"/>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78916" name="Freeform 36"/>
            <p:cNvSpPr/>
            <p:nvPr/>
          </p:nvSpPr>
          <p:spPr bwMode="auto">
            <a:xfrm>
              <a:off x="3528" y="3378"/>
              <a:ext cx="150" cy="210"/>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17" name="Freeform 37"/>
            <p:cNvSpPr/>
            <p:nvPr/>
          </p:nvSpPr>
          <p:spPr bwMode="auto">
            <a:xfrm>
              <a:off x="3600" y="3762"/>
              <a:ext cx="192" cy="150"/>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1" name="Oval 41"/>
            <p:cNvSpPr>
              <a:spLocks noChangeArrowheads="1"/>
            </p:cNvSpPr>
            <p:nvPr/>
          </p:nvSpPr>
          <p:spPr bwMode="auto">
            <a:xfrm>
              <a:off x="2699" y="229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78922" name="Oval 42"/>
            <p:cNvSpPr>
              <a:spLocks noChangeArrowheads="1"/>
            </p:cNvSpPr>
            <p:nvPr/>
          </p:nvSpPr>
          <p:spPr bwMode="auto">
            <a:xfrm>
              <a:off x="2199" y="2749"/>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8923" name="Oval 43"/>
            <p:cNvSpPr>
              <a:spLocks noChangeArrowheads="1"/>
            </p:cNvSpPr>
            <p:nvPr/>
          </p:nvSpPr>
          <p:spPr bwMode="auto">
            <a:xfrm>
              <a:off x="2471" y="3204"/>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8924" name="Oval 44"/>
            <p:cNvSpPr>
              <a:spLocks noChangeArrowheads="1"/>
            </p:cNvSpPr>
            <p:nvPr/>
          </p:nvSpPr>
          <p:spPr bwMode="auto">
            <a:xfrm>
              <a:off x="2789" y="356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8925" name="Freeform 45"/>
            <p:cNvSpPr/>
            <p:nvPr/>
          </p:nvSpPr>
          <p:spPr bwMode="auto">
            <a:xfrm>
              <a:off x="2436" y="2502"/>
              <a:ext cx="288" cy="288"/>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6" name="Freeform 46"/>
            <p:cNvSpPr/>
            <p:nvPr/>
          </p:nvSpPr>
          <p:spPr bwMode="auto">
            <a:xfrm>
              <a:off x="2412" y="2994"/>
              <a:ext cx="156" cy="210"/>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7" name="Freeform 47"/>
            <p:cNvSpPr/>
            <p:nvPr/>
          </p:nvSpPr>
          <p:spPr bwMode="auto">
            <a:xfrm>
              <a:off x="2706" y="3426"/>
              <a:ext cx="126" cy="168"/>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28" name="Oval 48"/>
            <p:cNvSpPr>
              <a:spLocks noChangeArrowheads="1"/>
            </p:cNvSpPr>
            <p:nvPr/>
          </p:nvSpPr>
          <p:spPr bwMode="auto">
            <a:xfrm>
              <a:off x="3197" y="2750"/>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78929" name="Oval 49"/>
            <p:cNvSpPr>
              <a:spLocks noChangeArrowheads="1"/>
            </p:cNvSpPr>
            <p:nvPr/>
          </p:nvSpPr>
          <p:spPr bwMode="auto">
            <a:xfrm>
              <a:off x="2970" y="3203"/>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8930" name="Freeform 50"/>
            <p:cNvSpPr/>
            <p:nvPr/>
          </p:nvSpPr>
          <p:spPr bwMode="auto">
            <a:xfrm>
              <a:off x="3152" y="3012"/>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6" name="Freeform 56"/>
            <p:cNvSpPr/>
            <p:nvPr/>
          </p:nvSpPr>
          <p:spPr bwMode="auto">
            <a:xfrm>
              <a:off x="2958" y="2496"/>
              <a:ext cx="300" cy="270"/>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7" name="Freeform 57"/>
            <p:cNvSpPr/>
            <p:nvPr/>
          </p:nvSpPr>
          <p:spPr bwMode="auto">
            <a:xfrm>
              <a:off x="3444" y="2958"/>
              <a:ext cx="252" cy="245"/>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38" name="AutoShape 58"/>
            <p:cNvSpPr>
              <a:spLocks noChangeArrowheads="1"/>
            </p:cNvSpPr>
            <p:nvPr/>
          </p:nvSpPr>
          <p:spPr bwMode="auto">
            <a:xfrm>
              <a:off x="2622" y="2061"/>
              <a:ext cx="144" cy="189"/>
            </a:xfrm>
            <a:prstGeom prst="downArrow">
              <a:avLst>
                <a:gd name="adj1" fmla="val 50000"/>
                <a:gd name="adj2" fmla="val 25000"/>
              </a:avLst>
            </a:prstGeom>
            <a:ln>
              <a:tailEnd type="none" w="med" len="lg"/>
            </a:ln>
          </p:spPr>
          <p:style>
            <a:lnRef idx="1">
              <a:schemeClr val="accent6"/>
            </a:lnRef>
            <a:fillRef idx="3">
              <a:schemeClr val="accent6"/>
            </a:fillRef>
            <a:effectRef idx="2">
              <a:schemeClr val="accent6"/>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sp>
          <p:nvSpPr>
            <p:cNvPr id="378943" name="Oval 63"/>
            <p:cNvSpPr>
              <a:spLocks noChangeArrowheads="1"/>
            </p:cNvSpPr>
            <p:nvPr/>
          </p:nvSpPr>
          <p:spPr bwMode="auto">
            <a:xfrm rot="2049258">
              <a:off x="2957" y="2660"/>
              <a:ext cx="537" cy="862"/>
            </a:xfrm>
            <a:prstGeom prst="ellipse">
              <a:avLst/>
            </a:prstGeom>
            <a:solidFill>
              <a:srgbClr val="FFFFFF">
                <a:alpha val="0"/>
              </a:srgbClr>
            </a:solidFill>
            <a:ln w="28575" algn="ctr">
              <a:solidFill>
                <a:schemeClr val="tx1"/>
              </a:solidFill>
              <a:prstDash val="sysDot"/>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78944" name="Oval 64"/>
            <p:cNvSpPr>
              <a:spLocks noChangeArrowheads="1"/>
            </p:cNvSpPr>
            <p:nvPr/>
          </p:nvSpPr>
          <p:spPr bwMode="auto">
            <a:xfrm rot="2049258">
              <a:off x="3284" y="3197"/>
              <a:ext cx="993" cy="944"/>
            </a:xfrm>
            <a:prstGeom prst="ellipse">
              <a:avLst/>
            </a:prstGeom>
            <a:solidFill>
              <a:srgbClr val="FFFFFF">
                <a:alpha val="0"/>
              </a:srgbClr>
            </a:solidFill>
            <a:ln w="28575" algn="ctr">
              <a:solidFill>
                <a:schemeClr val="tx1"/>
              </a:solidFill>
              <a:prstDash val="sysDot"/>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78945" name="Line 65"/>
            <p:cNvSpPr>
              <a:spLocks noChangeShapeType="1"/>
            </p:cNvSpPr>
            <p:nvPr/>
          </p:nvSpPr>
          <p:spPr bwMode="auto">
            <a:xfrm>
              <a:off x="3379" y="2478"/>
              <a:ext cx="0" cy="272"/>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46" name="Freeform 66"/>
            <p:cNvSpPr/>
            <p:nvPr/>
          </p:nvSpPr>
          <p:spPr bwMode="auto">
            <a:xfrm>
              <a:off x="2789" y="1661"/>
              <a:ext cx="595" cy="827"/>
            </a:xfrm>
            <a:custGeom>
              <a:avLst/>
              <a:gdLst/>
              <a:ahLst/>
              <a:cxnLst>
                <a:cxn ang="0">
                  <a:pos x="595" y="827"/>
                </a:cxn>
                <a:cxn ang="0">
                  <a:pos x="0" y="0"/>
                </a:cxn>
              </a:cxnLst>
              <a:rect l="0" t="0" r="r" b="b"/>
              <a:pathLst>
                <a:path w="595" h="827">
                  <a:moveTo>
                    <a:pt x="595" y="827"/>
                  </a:moveTo>
                  <a:lnTo>
                    <a:pt x="0" y="0"/>
                  </a:lnTo>
                </a:path>
              </a:pathLst>
            </a:custGeom>
            <a:noFill/>
            <a:ln w="57150" cap="flat" cmpd="sng">
              <a:solidFill>
                <a:srgbClr val="FF00FF"/>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47" name="Line 67"/>
            <p:cNvSpPr>
              <a:spLocks noChangeShapeType="1"/>
            </p:cNvSpPr>
            <p:nvPr/>
          </p:nvSpPr>
          <p:spPr bwMode="auto">
            <a:xfrm>
              <a:off x="4014" y="2091"/>
              <a:ext cx="0" cy="1088"/>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78949" name="Text Box 69"/>
          <p:cNvSpPr txBox="1">
            <a:spLocks noChangeArrowheads="1"/>
          </p:cNvSpPr>
          <p:nvPr/>
        </p:nvSpPr>
        <p:spPr bwMode="auto">
          <a:xfrm>
            <a:off x="642912" y="765175"/>
            <a:ext cx="553998" cy="4392613"/>
          </a:xfrm>
          <a:prstGeom prst="rect">
            <a:avLst/>
          </a:prstGeom>
          <a:ln>
            <a:tailEnd type="none" w="med" len="lg"/>
          </a:ln>
        </p:spPr>
        <p:style>
          <a:lnRef idx="1">
            <a:schemeClr val="accent5"/>
          </a:lnRef>
          <a:fillRef idx="2">
            <a:schemeClr val="accent5"/>
          </a:fillRef>
          <a:effectRef idx="1">
            <a:schemeClr val="accent5"/>
          </a:effectRef>
          <a:fontRef idx="minor">
            <a:schemeClr val="dk1"/>
          </a:fontRef>
        </p:style>
        <p:txBody>
          <a:bodyPr vert="eaVert">
            <a:spAutoFit/>
          </a:bodyPr>
          <a:lstStyle/>
          <a:p>
            <a:pPr marL="457200" indent="-457200">
              <a:spcBef>
                <a:spcPct val="50000"/>
              </a:spcBef>
              <a:buBlip>
                <a:blip r:embed="rId2"/>
              </a:buBlip>
            </a:pPr>
            <a:r>
              <a:rPr lang="zh-CN" altLang="en-US" dirty="0">
                <a:solidFill>
                  <a:srgbClr val="FF0000"/>
                </a:solidFill>
                <a:latin typeface="幼圆" panose="02010509060101010101" pitchFamily="49" charset="-122"/>
                <a:ea typeface="幼圆" panose="02010509060101010101" pitchFamily="49" charset="-122"/>
                <a:cs typeface="Times New Roman" panose="02020603050405020304" pitchFamily="18" charset="0"/>
              </a:rPr>
              <a:t>多颗</a:t>
            </a:r>
            <a:r>
              <a:rPr kumimoji="1" lang="zh-CN" altLang="en-US" dirty="0">
                <a:solidFill>
                  <a:srgbClr val="FF0000"/>
                </a:solidFill>
                <a:latin typeface="幼圆" panose="02010509060101010101" pitchFamily="49" charset="-122"/>
                <a:ea typeface="幼圆" panose="02010509060101010101" pitchFamily="49" charset="-122"/>
                <a:cs typeface="Times New Roman" panose="02020603050405020304" pitchFamily="18" charset="0"/>
              </a:rPr>
              <a:t>树</a:t>
            </a:r>
            <a:r>
              <a:rPr kumimoji="1" lang="zh-CN" altLang="en-US" dirty="0">
                <a:latin typeface="幼圆" panose="02010509060101010101" pitchFamily="49" charset="-122"/>
                <a:ea typeface="幼圆" panose="02010509060101010101" pitchFamily="49" charset="-122"/>
                <a:cs typeface="Times New Roman" panose="02020603050405020304" pitchFamily="18" charset="0"/>
              </a:rPr>
              <a:t>转换为</a:t>
            </a:r>
            <a:r>
              <a:rPr lang="zh-CN" altLang="en-US" dirty="0">
                <a:latin typeface="幼圆" panose="02010509060101010101" pitchFamily="49" charset="-122"/>
                <a:ea typeface="幼圆" panose="02010509060101010101" pitchFamily="49" charset="-122"/>
                <a:cs typeface="Times New Roman" panose="02020603050405020304" pitchFamily="18" charset="0"/>
              </a:rPr>
              <a:t>一颗</a:t>
            </a:r>
            <a:r>
              <a:rPr kumimoji="1" lang="zh-CN" altLang="en-US" dirty="0">
                <a:latin typeface="幼圆" panose="02010509060101010101" pitchFamily="49" charset="-122"/>
                <a:ea typeface="幼圆" panose="02010509060101010101" pitchFamily="49" charset="-122"/>
                <a:cs typeface="Times New Roman" panose="02020603050405020304" pitchFamily="18" charset="0"/>
              </a:rPr>
              <a:t>二叉树</a:t>
            </a:r>
          </a:p>
        </p:txBody>
      </p:sp>
      <p:grpSp>
        <p:nvGrpSpPr>
          <p:cNvPr id="378950" name="Group 70"/>
          <p:cNvGrpSpPr/>
          <p:nvPr/>
        </p:nvGrpSpPr>
        <p:grpSpPr bwMode="auto">
          <a:xfrm>
            <a:off x="2457473" y="5445125"/>
            <a:ext cx="2447925" cy="1047750"/>
            <a:chOff x="2245" y="2931"/>
            <a:chExt cx="1542" cy="660"/>
          </a:xfrm>
        </p:grpSpPr>
        <p:sp>
          <p:nvSpPr>
            <p:cNvPr id="378951" name="Text Box 71"/>
            <p:cNvSpPr txBox="1">
              <a:spLocks noChangeArrowheads="1"/>
            </p:cNvSpPr>
            <p:nvPr/>
          </p:nvSpPr>
          <p:spPr bwMode="auto">
            <a:xfrm>
              <a:off x="2245" y="3339"/>
              <a:ext cx="1542" cy="252"/>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对应的二叉树</a:t>
              </a:r>
            </a:p>
          </p:txBody>
        </p:sp>
        <p:sp>
          <p:nvSpPr>
            <p:cNvPr id="378952" name="Line 72"/>
            <p:cNvSpPr>
              <a:spLocks noChangeShapeType="1"/>
            </p:cNvSpPr>
            <p:nvPr/>
          </p:nvSpPr>
          <p:spPr bwMode="auto">
            <a:xfrm flipV="1">
              <a:off x="3152" y="2931"/>
              <a:ext cx="363" cy="363"/>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69" name="组合 68"/>
          <p:cNvGrpSpPr/>
          <p:nvPr/>
        </p:nvGrpSpPr>
        <p:grpSpPr>
          <a:xfrm>
            <a:off x="2528910" y="1123950"/>
            <a:ext cx="4955562" cy="20622"/>
            <a:chOff x="2528910" y="1123950"/>
            <a:chExt cx="4955562" cy="20622"/>
          </a:xfrm>
        </p:grpSpPr>
        <p:cxnSp>
          <p:nvCxnSpPr>
            <p:cNvPr id="67" name="直接连接符 66"/>
            <p:cNvCxnSpPr>
              <a:stCxn id="378885" idx="6"/>
              <a:endCxn id="378887" idx="2"/>
            </p:cNvCxnSpPr>
            <p:nvPr/>
          </p:nvCxnSpPr>
          <p:spPr>
            <a:xfrm>
              <a:off x="2528910" y="1123950"/>
              <a:ext cx="1147763"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6764472" y="1142984"/>
              <a:ext cx="720000" cy="1588"/>
            </a:xfrm>
            <a:prstGeom prst="line">
              <a:avLst/>
            </a:prstGeom>
            <a:ln w="28575">
              <a:solidFill>
                <a:srgbClr val="663300"/>
              </a:solidFill>
              <a:prstDash val="dashDot"/>
              <a:tailEnd type="none"/>
            </a:ln>
          </p:spPr>
          <p:style>
            <a:lnRef idx="1">
              <a:schemeClr val="dk1"/>
            </a:lnRef>
            <a:fillRef idx="0">
              <a:schemeClr val="dk1"/>
            </a:fillRef>
            <a:effectRef idx="0">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1" fill="hold" nodeType="clickEffect">
                                  <p:stCondLst>
                                    <p:cond delay="0"/>
                                  </p:stCondLst>
                                  <p:childTnLst>
                                    <p:animEffect transition="out" filter="wipe(up)">
                                      <p:cBhvr>
                                        <p:cTn id="10" dur="500"/>
                                        <p:tgtEl>
                                          <p:spTgt spid="378940"/>
                                        </p:tgtEl>
                                      </p:cBhvr>
                                    </p:animEffect>
                                    <p:set>
                                      <p:cBhvr>
                                        <p:cTn id="11" dur="1" fill="hold">
                                          <p:stCondLst>
                                            <p:cond delay="499"/>
                                          </p:stCondLst>
                                        </p:cTn>
                                        <p:tgtEl>
                                          <p:spTgt spid="37894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378941"/>
                                        </p:tgtEl>
                                        <p:attrNameLst>
                                          <p:attrName>style.visibility</p:attrName>
                                        </p:attrNameLst>
                                      </p:cBhvr>
                                      <p:to>
                                        <p:strVal val="visible"/>
                                      </p:to>
                                    </p:set>
                                    <p:animEffect transition="in" filter="wipe(up)">
                                      <p:cBhvr>
                                        <p:cTn id="16" dur="500"/>
                                        <p:tgtEl>
                                          <p:spTgt spid="37894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378948"/>
                                        </p:tgtEl>
                                        <p:attrNameLst>
                                          <p:attrName>style.visibility</p:attrName>
                                        </p:attrNameLst>
                                      </p:cBhvr>
                                      <p:to>
                                        <p:strVal val="visible"/>
                                      </p:to>
                                    </p:set>
                                    <p:animEffect transition="in" filter="wipe(up)">
                                      <p:cBhvr>
                                        <p:cTn id="21" dur="500"/>
                                        <p:tgtEl>
                                          <p:spTgt spid="3789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78950"/>
                                        </p:tgtEl>
                                        <p:attrNameLst>
                                          <p:attrName>style.visibility</p:attrName>
                                        </p:attrNameLst>
                                      </p:cBhvr>
                                      <p:to>
                                        <p:strVal val="visible"/>
                                      </p:to>
                                    </p:set>
                                    <p:animEffect transition="in" filter="wipe(left)">
                                      <p:cBhvr>
                                        <p:cTn id="26" dur="500"/>
                                        <p:tgtEl>
                                          <p:spTgt spid="3789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4" name="Oval 4"/>
          <p:cNvSpPr>
            <a:spLocks noChangeArrowheads="1"/>
          </p:cNvSpPr>
          <p:nvPr/>
        </p:nvSpPr>
        <p:spPr bwMode="auto">
          <a:xfrm>
            <a:off x="2435205" y="1173456"/>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78885" name="Oval 5"/>
          <p:cNvSpPr>
            <a:spLocks noChangeArrowheads="1"/>
          </p:cNvSpPr>
          <p:nvPr/>
        </p:nvSpPr>
        <p:spPr bwMode="auto">
          <a:xfrm>
            <a:off x="1643042" y="189259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78886" name="Oval 6"/>
          <p:cNvSpPr>
            <a:spLocks noChangeArrowheads="1"/>
          </p:cNvSpPr>
          <p:nvPr/>
        </p:nvSpPr>
        <p:spPr bwMode="auto">
          <a:xfrm>
            <a:off x="2435205" y="189259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78887" name="Oval 7"/>
          <p:cNvSpPr>
            <a:spLocks noChangeArrowheads="1"/>
          </p:cNvSpPr>
          <p:nvPr/>
        </p:nvSpPr>
        <p:spPr bwMode="auto">
          <a:xfrm>
            <a:off x="3222605" y="189259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78888" name="Oval 8"/>
          <p:cNvSpPr>
            <a:spLocks noChangeArrowheads="1"/>
          </p:cNvSpPr>
          <p:nvPr/>
        </p:nvSpPr>
        <p:spPr bwMode="auto">
          <a:xfrm>
            <a:off x="4451330" y="1173456"/>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78889" name="Oval 9"/>
          <p:cNvSpPr>
            <a:spLocks noChangeArrowheads="1"/>
          </p:cNvSpPr>
          <p:nvPr/>
        </p:nvSpPr>
        <p:spPr bwMode="auto">
          <a:xfrm>
            <a:off x="4451330" y="1892593"/>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78890" name="Oval 10"/>
          <p:cNvSpPr>
            <a:spLocks noChangeArrowheads="1"/>
          </p:cNvSpPr>
          <p:nvPr/>
        </p:nvSpPr>
        <p:spPr bwMode="auto">
          <a:xfrm>
            <a:off x="6396017" y="1173456"/>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78892" name="Oval 12"/>
          <p:cNvSpPr>
            <a:spLocks noChangeArrowheads="1"/>
          </p:cNvSpPr>
          <p:nvPr/>
        </p:nvSpPr>
        <p:spPr bwMode="auto">
          <a:xfrm>
            <a:off x="5891192" y="1892593"/>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78893" name="Oval 13"/>
          <p:cNvSpPr>
            <a:spLocks noChangeArrowheads="1"/>
          </p:cNvSpPr>
          <p:nvPr/>
        </p:nvSpPr>
        <p:spPr bwMode="auto">
          <a:xfrm>
            <a:off x="6972280" y="1892593"/>
            <a:ext cx="431800" cy="431800"/>
          </a:xfrm>
          <a:prstGeom prst="ellipse">
            <a:avLst/>
          </a:prstGeom>
          <a:ln>
            <a:tailEnd type="none" w="med" len="lg"/>
          </a:ln>
        </p:spPr>
        <p:style>
          <a:lnRef idx="1">
            <a:schemeClr val="accent6"/>
          </a:lnRef>
          <a:fillRef idx="2">
            <a:schemeClr val="accent6"/>
          </a:fillRef>
          <a:effectRef idx="1">
            <a:schemeClr val="accent6"/>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78894" name="Freeform 14"/>
          <p:cNvSpPr/>
          <p:nvPr/>
        </p:nvSpPr>
        <p:spPr bwMode="auto">
          <a:xfrm>
            <a:off x="1973242" y="1462381"/>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7" name="Line 17"/>
          <p:cNvSpPr>
            <a:spLocks noChangeShapeType="1"/>
          </p:cNvSpPr>
          <p:nvPr/>
        </p:nvSpPr>
        <p:spPr bwMode="auto">
          <a:xfrm>
            <a:off x="4667230" y="1605256"/>
            <a:ext cx="0" cy="287337"/>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8" name="Freeform 18"/>
          <p:cNvSpPr/>
          <p:nvPr/>
        </p:nvSpPr>
        <p:spPr bwMode="auto">
          <a:xfrm>
            <a:off x="6164242" y="1533818"/>
            <a:ext cx="304800" cy="373063"/>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2" name="Group 60"/>
          <p:cNvGrpSpPr/>
          <p:nvPr/>
        </p:nvGrpSpPr>
        <p:grpSpPr bwMode="auto">
          <a:xfrm>
            <a:off x="2651105" y="1462381"/>
            <a:ext cx="4483100" cy="438150"/>
            <a:chOff x="1383" y="301"/>
            <a:chExt cx="2824" cy="276"/>
          </a:xfrm>
        </p:grpSpPr>
        <p:sp>
          <p:nvSpPr>
            <p:cNvPr id="378895" name="Line 15"/>
            <p:cNvSpPr>
              <a:spLocks noChangeShapeType="1"/>
            </p:cNvSpPr>
            <p:nvPr/>
          </p:nvSpPr>
          <p:spPr bwMode="auto">
            <a:xfrm>
              <a:off x="1383" y="391"/>
              <a:ext cx="0" cy="181"/>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6" name="Freeform 16"/>
            <p:cNvSpPr/>
            <p:nvPr/>
          </p:nvSpPr>
          <p:spPr bwMode="auto">
            <a:xfrm>
              <a:off x="1512" y="301"/>
              <a:ext cx="320" cy="276"/>
            </a:xfrm>
            <a:custGeom>
              <a:avLst/>
              <a:gdLst/>
              <a:ahLst/>
              <a:cxnLst>
                <a:cxn ang="0">
                  <a:pos x="0" y="0"/>
                </a:cxn>
                <a:cxn ang="0">
                  <a:pos x="320" y="276"/>
                </a:cxn>
              </a:cxnLst>
              <a:rect l="0" t="0" r="r" b="b"/>
              <a:pathLst>
                <a:path w="320" h="276">
                  <a:moveTo>
                    <a:pt x="0" y="0"/>
                  </a:moveTo>
                  <a:lnTo>
                    <a:pt x="320" y="27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899" name="Line 19"/>
            <p:cNvSpPr>
              <a:spLocks noChangeShapeType="1"/>
            </p:cNvSpPr>
            <p:nvPr/>
          </p:nvSpPr>
          <p:spPr bwMode="auto">
            <a:xfrm>
              <a:off x="3981" y="350"/>
              <a:ext cx="226" cy="226"/>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 name="Group 59"/>
          <p:cNvGrpSpPr/>
          <p:nvPr/>
        </p:nvGrpSpPr>
        <p:grpSpPr bwMode="auto">
          <a:xfrm>
            <a:off x="2074842" y="2108493"/>
            <a:ext cx="4897438" cy="0"/>
            <a:chOff x="2074842" y="2108493"/>
            <a:chExt cx="4897438" cy="0"/>
          </a:xfrm>
        </p:grpSpPr>
        <p:sp>
          <p:nvSpPr>
            <p:cNvPr id="378900" name="Line 20"/>
            <p:cNvSpPr>
              <a:spLocks noChangeShapeType="1"/>
            </p:cNvSpPr>
            <p:nvPr/>
          </p:nvSpPr>
          <p:spPr bwMode="auto">
            <a:xfrm>
              <a:off x="1020" y="708"/>
              <a:ext cx="726" cy="0"/>
            </a:xfrm>
            <a:prstGeom prst="line">
              <a:avLst/>
            </a:prstGeom>
            <a:noFill/>
            <a:ln w="28575">
              <a:solidFill>
                <a:srgbClr val="FF00FF"/>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78901" name="Line 21"/>
            <p:cNvSpPr>
              <a:spLocks noChangeShapeType="1"/>
            </p:cNvSpPr>
            <p:nvPr/>
          </p:nvSpPr>
          <p:spPr bwMode="auto">
            <a:xfrm>
              <a:off x="3696" y="708"/>
              <a:ext cx="409" cy="0"/>
            </a:xfrm>
            <a:prstGeom prst="line">
              <a:avLst/>
            </a:prstGeom>
            <a:noFill/>
            <a:ln w="28575">
              <a:solidFill>
                <a:srgbClr val="FF00FF"/>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69" name="TextBox 68"/>
          <p:cNvSpPr txBox="1"/>
          <p:nvPr/>
        </p:nvSpPr>
        <p:spPr>
          <a:xfrm>
            <a:off x="285720" y="642918"/>
            <a:ext cx="1357322" cy="430887"/>
          </a:xfrm>
          <a:prstGeom prst="rect">
            <a:avLst/>
          </a:prstGeom>
          <a:noFill/>
        </p:spPr>
        <p:txBody>
          <a:bodyPr wrap="square" rtlCol="0">
            <a:spAutoFit/>
          </a:bodyPr>
          <a:lstStyle/>
          <a:p>
            <a:pPr algn="l"/>
            <a:r>
              <a:rPr lang="zh-CN" altLang="en-US" sz="2200">
                <a:latin typeface="楷体" panose="02010609060101010101" pitchFamily="49" charset="-122"/>
                <a:ea typeface="楷体" panose="02010609060101010101" pitchFamily="49" charset="-122"/>
              </a:rPr>
              <a:t>或者</a:t>
            </a:r>
          </a:p>
        </p:txBody>
      </p:sp>
      <p:grpSp>
        <p:nvGrpSpPr>
          <p:cNvPr id="80" name="组合 79"/>
          <p:cNvGrpSpPr/>
          <p:nvPr/>
        </p:nvGrpSpPr>
        <p:grpSpPr>
          <a:xfrm>
            <a:off x="2803770" y="260629"/>
            <a:ext cx="3655483" cy="984001"/>
            <a:chOff x="2803770" y="71414"/>
            <a:chExt cx="3655483" cy="984001"/>
          </a:xfrm>
        </p:grpSpPr>
        <p:sp>
          <p:nvSpPr>
            <p:cNvPr id="73" name="Oval 4"/>
            <p:cNvSpPr>
              <a:spLocks noChangeArrowheads="1"/>
            </p:cNvSpPr>
            <p:nvPr/>
          </p:nvSpPr>
          <p:spPr bwMode="auto">
            <a:xfrm>
              <a:off x="4357686" y="71414"/>
              <a:ext cx="431800" cy="431800"/>
            </a:xfrm>
            <a:prstGeom prst="ellipse">
              <a:avLst/>
            </a:prstGeom>
            <a:ln>
              <a:tailEnd type="none" w="med" len="lg"/>
            </a:ln>
          </p:spPr>
          <p:style>
            <a:lnRef idx="1">
              <a:schemeClr val="accent2"/>
            </a:lnRef>
            <a:fillRef idx="3">
              <a:schemeClr val="accent2"/>
            </a:fillRef>
            <a:effectRef idx="2">
              <a:schemeClr val="accent2"/>
            </a:effectRef>
            <a:fontRef idx="minor">
              <a:schemeClr val="lt1"/>
            </a:fontRef>
          </p:style>
          <p:txBody>
            <a:bodyPr wrap="none" anchor="ctr"/>
            <a:lstStyle/>
            <a:p>
              <a:endParaRPr lang="en-US" altLang="zh-CN" sz="2000" i="1">
                <a:solidFill>
                  <a:srgbClr val="3333FF"/>
                </a:solidFill>
                <a:latin typeface="Consolas" panose="020B0609020204030204" pitchFamily="49" charset="0"/>
                <a:cs typeface="Consolas" panose="020B0609020204030204" pitchFamily="49" charset="0"/>
              </a:endParaRPr>
            </a:p>
          </p:txBody>
        </p:sp>
        <p:cxnSp>
          <p:nvCxnSpPr>
            <p:cNvPr id="75" name="直接连接符 74"/>
            <p:cNvCxnSpPr>
              <a:stCxn id="73" idx="2"/>
              <a:endCxn id="378884" idx="7"/>
            </p:cNvCxnSpPr>
            <p:nvPr/>
          </p:nvCxnSpPr>
          <p:spPr>
            <a:xfrm rot="10800000" flipV="1">
              <a:off x="2803770" y="287313"/>
              <a:ext cx="1553917" cy="768101"/>
            </a:xfrm>
            <a:prstGeom prst="line">
              <a:avLst/>
            </a:prstGeom>
            <a:ln w="28575">
              <a:solidFill>
                <a:srgbClr val="FF0000"/>
              </a:solidFill>
              <a:tailEnd type="none"/>
            </a:ln>
          </p:spPr>
          <p:style>
            <a:lnRef idx="1">
              <a:schemeClr val="dk1"/>
            </a:lnRef>
            <a:fillRef idx="0">
              <a:schemeClr val="dk1"/>
            </a:fillRef>
            <a:effectRef idx="0">
              <a:schemeClr val="dk1"/>
            </a:effectRef>
            <a:fontRef idx="minor">
              <a:schemeClr val="tx1"/>
            </a:fontRef>
          </p:style>
        </p:cxnSp>
        <p:cxnSp>
          <p:nvCxnSpPr>
            <p:cNvPr id="77" name="直接箭头连接符 76"/>
            <p:cNvCxnSpPr>
              <a:stCxn id="73" idx="4"/>
              <a:endCxn id="378888" idx="0"/>
            </p:cNvCxnSpPr>
            <p:nvPr/>
          </p:nvCxnSpPr>
          <p:spPr>
            <a:xfrm rot="16200000" flipH="1">
              <a:off x="4375926" y="700874"/>
              <a:ext cx="488965" cy="93644"/>
            </a:xfrm>
            <a:prstGeom prst="straightConnector1">
              <a:avLst/>
            </a:prstGeom>
            <a:ln w="28575">
              <a:solidFill>
                <a:schemeClr val="tx2">
                  <a:lumMod val="75000"/>
                </a:schemeClr>
              </a:solidFill>
              <a:tailEnd type="none"/>
            </a:ln>
          </p:spPr>
          <p:style>
            <a:lnRef idx="1">
              <a:schemeClr val="dk1"/>
            </a:lnRef>
            <a:fillRef idx="0">
              <a:schemeClr val="dk1"/>
            </a:fillRef>
            <a:effectRef idx="0">
              <a:schemeClr val="dk1"/>
            </a:effectRef>
            <a:fontRef idx="minor">
              <a:schemeClr val="tx1"/>
            </a:fontRef>
          </p:style>
        </p:cxnSp>
        <p:cxnSp>
          <p:nvCxnSpPr>
            <p:cNvPr id="79" name="直接箭头连接符 78"/>
            <p:cNvCxnSpPr>
              <a:stCxn id="73" idx="6"/>
              <a:endCxn id="378890" idx="1"/>
            </p:cNvCxnSpPr>
            <p:nvPr/>
          </p:nvCxnSpPr>
          <p:spPr>
            <a:xfrm>
              <a:off x="4789486" y="287314"/>
              <a:ext cx="1669767" cy="768101"/>
            </a:xfrm>
            <a:prstGeom prst="straightConnector1">
              <a:avLst/>
            </a:prstGeom>
            <a:ln w="28575">
              <a:solidFill>
                <a:schemeClr val="tx2">
                  <a:lumMod val="75000"/>
                </a:schemeClr>
              </a:solidFill>
              <a:tailEnd type="none"/>
            </a:ln>
          </p:spPr>
          <p:style>
            <a:lnRef idx="1">
              <a:schemeClr val="dk1"/>
            </a:lnRef>
            <a:fillRef idx="0">
              <a:schemeClr val="dk1"/>
            </a:fillRef>
            <a:effectRef idx="0">
              <a:schemeClr val="dk1"/>
            </a:effectRef>
            <a:fontRef idx="minor">
              <a:schemeClr val="tx1"/>
            </a:fontRef>
          </p:style>
        </p:cxnSp>
      </p:grpSp>
      <p:grpSp>
        <p:nvGrpSpPr>
          <p:cNvPr id="82" name="组合 81"/>
          <p:cNvGrpSpPr/>
          <p:nvPr/>
        </p:nvGrpSpPr>
        <p:grpSpPr>
          <a:xfrm>
            <a:off x="1785918" y="2753021"/>
            <a:ext cx="6286544" cy="1185928"/>
            <a:chOff x="1785918" y="2753021"/>
            <a:chExt cx="6286544" cy="1185928"/>
          </a:xfrm>
        </p:grpSpPr>
        <p:sp>
          <p:nvSpPr>
            <p:cNvPr id="72" name="下箭头 71"/>
            <p:cNvSpPr/>
            <p:nvPr/>
          </p:nvSpPr>
          <p:spPr>
            <a:xfrm>
              <a:off x="4500562" y="2753021"/>
              <a:ext cx="285752" cy="500066"/>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81" name="TextBox 80"/>
            <p:cNvSpPr txBox="1"/>
            <p:nvPr/>
          </p:nvSpPr>
          <p:spPr>
            <a:xfrm>
              <a:off x="1785918" y="3538839"/>
              <a:ext cx="6286544" cy="400110"/>
            </a:xfrm>
            <a:prstGeom prst="rect">
              <a:avLst/>
            </a:prstGeom>
            <a:noFill/>
          </p:spPr>
          <p:txBody>
            <a:bodyPr wrap="square" rtlCol="0">
              <a:spAutoFit/>
            </a:bodyPr>
            <a:lstStyle/>
            <a:p>
              <a:r>
                <a:rPr lang="zh-CN" altLang="en-US" sz="2000">
                  <a:latin typeface="微软雅黑" panose="020B0503020204020204" pitchFamily="34" charset="-122"/>
                  <a:ea typeface="微软雅黑" panose="020B0503020204020204" pitchFamily="34" charset="-122"/>
                  <a:cs typeface="Times New Roman" panose="02020603050405020304" pitchFamily="18" charset="0"/>
                </a:rPr>
                <a:t>按一颗树的方法转换，再删除增加的结点</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ChangeArrowheads="1"/>
          </p:cNvSpPr>
          <p:nvPr/>
        </p:nvSpPr>
        <p:spPr bwMode="auto">
          <a:xfrm>
            <a:off x="2873350" y="3690938"/>
            <a:ext cx="9144000" cy="0"/>
          </a:xfrm>
          <a:prstGeom prst="rect">
            <a:avLst/>
          </a:prstGeom>
          <a:noFill/>
          <a:ln w="9525">
            <a:noFill/>
            <a:miter lim="800000"/>
          </a:ln>
          <a:effectLst/>
        </p:spPr>
        <p:txBody>
          <a:bodyPr>
            <a:spAutoFit/>
          </a:bodyPr>
          <a:lstStyle/>
          <a:p>
            <a:endParaRPr lang="zh-CN" altLang="en-US"/>
          </a:p>
        </p:txBody>
      </p:sp>
      <p:sp>
        <p:nvSpPr>
          <p:cNvPr id="303107" name="Oval 3"/>
          <p:cNvSpPr>
            <a:spLocks noChangeArrowheads="1"/>
          </p:cNvSpPr>
          <p:nvPr/>
        </p:nvSpPr>
        <p:spPr bwMode="auto">
          <a:xfrm>
            <a:off x="3016225" y="191770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03108" name="Oval 4"/>
          <p:cNvSpPr>
            <a:spLocks noChangeArrowheads="1"/>
          </p:cNvSpPr>
          <p:nvPr/>
        </p:nvSpPr>
        <p:spPr bwMode="auto">
          <a:xfrm>
            <a:off x="2343125" y="25082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03110" name="Freeform 6"/>
          <p:cNvSpPr/>
          <p:nvPr/>
        </p:nvSpPr>
        <p:spPr bwMode="auto">
          <a:xfrm>
            <a:off x="2690788" y="2252663"/>
            <a:ext cx="349250" cy="315912"/>
          </a:xfrm>
          <a:custGeom>
            <a:avLst/>
            <a:gdLst/>
            <a:ahLst/>
            <a:cxnLst>
              <a:cxn ang="0">
                <a:pos x="220" y="0"/>
              </a:cxn>
              <a:cxn ang="0">
                <a:pos x="0" y="199"/>
              </a:cxn>
            </a:cxnLst>
            <a:rect l="0" t="0" r="r" b="b"/>
            <a:pathLst>
              <a:path w="220" h="199">
                <a:moveTo>
                  <a:pt x="220" y="0"/>
                </a:moveTo>
                <a:lnTo>
                  <a:pt x="0" y="199"/>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13" name="Oval 9"/>
          <p:cNvSpPr>
            <a:spLocks noChangeArrowheads="1"/>
          </p:cNvSpPr>
          <p:nvPr/>
        </p:nvSpPr>
        <p:spPr bwMode="auto">
          <a:xfrm>
            <a:off x="1158850" y="39211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E</a:t>
            </a:r>
          </a:p>
        </p:txBody>
      </p:sp>
      <p:sp>
        <p:nvSpPr>
          <p:cNvPr id="303114" name="Oval 10"/>
          <p:cNvSpPr>
            <a:spLocks noChangeArrowheads="1"/>
          </p:cNvSpPr>
          <p:nvPr/>
        </p:nvSpPr>
        <p:spPr bwMode="auto">
          <a:xfrm>
            <a:off x="2024038" y="39211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03115" name="Oval 11"/>
          <p:cNvSpPr>
            <a:spLocks noChangeArrowheads="1"/>
          </p:cNvSpPr>
          <p:nvPr/>
        </p:nvSpPr>
        <p:spPr bwMode="auto">
          <a:xfrm>
            <a:off x="1590650" y="32718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03116" name="Freeform 12"/>
          <p:cNvSpPr/>
          <p:nvPr/>
        </p:nvSpPr>
        <p:spPr bwMode="auto">
          <a:xfrm>
            <a:off x="1881163" y="2841625"/>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1" name="Line 17"/>
          <p:cNvSpPr>
            <a:spLocks noChangeShapeType="1"/>
          </p:cNvSpPr>
          <p:nvPr/>
        </p:nvSpPr>
        <p:spPr bwMode="auto">
          <a:xfrm flipH="1">
            <a:off x="1455713" y="3651250"/>
            <a:ext cx="217487" cy="288925"/>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3" name="Oval 19"/>
          <p:cNvSpPr>
            <a:spLocks noChangeArrowheads="1"/>
          </p:cNvSpPr>
          <p:nvPr/>
        </p:nvSpPr>
        <p:spPr bwMode="auto">
          <a:xfrm>
            <a:off x="2670150" y="39211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G</a:t>
            </a:r>
          </a:p>
        </p:txBody>
      </p:sp>
      <p:sp>
        <p:nvSpPr>
          <p:cNvPr id="303124" name="Oval 20"/>
          <p:cNvSpPr>
            <a:spLocks noChangeArrowheads="1"/>
          </p:cNvSpPr>
          <p:nvPr/>
        </p:nvSpPr>
        <p:spPr bwMode="auto">
          <a:xfrm>
            <a:off x="3535338" y="39211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03125" name="Oval 21"/>
          <p:cNvSpPr>
            <a:spLocks noChangeArrowheads="1"/>
          </p:cNvSpPr>
          <p:nvPr/>
        </p:nvSpPr>
        <p:spPr bwMode="auto">
          <a:xfrm>
            <a:off x="3101950" y="32718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03126" name="Line 22"/>
          <p:cNvSpPr>
            <a:spLocks noChangeShapeType="1"/>
          </p:cNvSpPr>
          <p:nvPr/>
        </p:nvSpPr>
        <p:spPr bwMode="auto">
          <a:xfrm flipH="1">
            <a:off x="2967013" y="3651250"/>
            <a:ext cx="217487" cy="288925"/>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03151" name="Group 47"/>
          <p:cNvGrpSpPr/>
          <p:nvPr/>
        </p:nvGrpSpPr>
        <p:grpSpPr bwMode="auto">
          <a:xfrm>
            <a:off x="1958950" y="2822575"/>
            <a:ext cx="1739900" cy="1119188"/>
            <a:chOff x="753" y="1097"/>
            <a:chExt cx="1096" cy="705"/>
          </a:xfrm>
        </p:grpSpPr>
        <p:sp>
          <p:nvSpPr>
            <p:cNvPr id="303118" name="Freeform 14"/>
            <p:cNvSpPr/>
            <p:nvPr/>
          </p:nvSpPr>
          <p:spPr bwMode="auto">
            <a:xfrm>
              <a:off x="1254" y="1097"/>
              <a:ext cx="326" cy="288"/>
            </a:xfrm>
            <a:custGeom>
              <a:avLst/>
              <a:gdLst/>
              <a:ahLst/>
              <a:cxnLst>
                <a:cxn ang="0">
                  <a:pos x="0" y="0"/>
                </a:cxn>
                <a:cxn ang="0">
                  <a:pos x="326" y="288"/>
                </a:cxn>
              </a:cxnLst>
              <a:rect l="0" t="0" r="r" b="b"/>
              <a:pathLst>
                <a:path w="326" h="288">
                  <a:moveTo>
                    <a:pt x="0" y="0"/>
                  </a:moveTo>
                  <a:lnTo>
                    <a:pt x="326" y="28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2" name="Freeform 18"/>
            <p:cNvSpPr/>
            <p:nvPr/>
          </p:nvSpPr>
          <p:spPr bwMode="auto">
            <a:xfrm>
              <a:off x="753"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7" name="Freeform 23"/>
            <p:cNvSpPr/>
            <p:nvPr/>
          </p:nvSpPr>
          <p:spPr bwMode="auto">
            <a:xfrm>
              <a:off x="1705" y="1616"/>
              <a:ext cx="144" cy="186"/>
            </a:xfrm>
            <a:custGeom>
              <a:avLst/>
              <a:gdLst/>
              <a:ahLst/>
              <a:cxnLst>
                <a:cxn ang="0">
                  <a:pos x="0" y="0"/>
                </a:cxn>
                <a:cxn ang="0">
                  <a:pos x="144" y="186"/>
                </a:cxn>
              </a:cxnLst>
              <a:rect l="0" t="0" r="r" b="b"/>
              <a:pathLst>
                <a:path w="144" h="186">
                  <a:moveTo>
                    <a:pt x="0" y="0"/>
                  </a:moveTo>
                  <a:lnTo>
                    <a:pt x="144" y="18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03150" name="Group 46"/>
          <p:cNvGrpSpPr/>
          <p:nvPr/>
        </p:nvGrpSpPr>
        <p:grpSpPr bwMode="auto">
          <a:xfrm>
            <a:off x="2311375" y="2278063"/>
            <a:ext cx="1547813" cy="1655762"/>
            <a:chOff x="975" y="754"/>
            <a:chExt cx="975" cy="1043"/>
          </a:xfrm>
        </p:grpSpPr>
        <p:sp>
          <p:nvSpPr>
            <p:cNvPr id="303128" name="Freeform 24"/>
            <p:cNvSpPr/>
            <p:nvPr/>
          </p:nvSpPr>
          <p:spPr bwMode="auto">
            <a:xfrm>
              <a:off x="1565" y="799"/>
              <a:ext cx="127" cy="579"/>
            </a:xfrm>
            <a:custGeom>
              <a:avLst/>
              <a:gdLst/>
              <a:ahLst/>
              <a:cxnLst>
                <a:cxn ang="0">
                  <a:pos x="0" y="0"/>
                </a:cxn>
                <a:cxn ang="0">
                  <a:pos x="78" y="180"/>
                </a:cxn>
                <a:cxn ang="0">
                  <a:pos x="127" y="311"/>
                </a:cxn>
                <a:cxn ang="0">
                  <a:pos x="126" y="420"/>
                </a:cxn>
                <a:cxn ang="0">
                  <a:pos x="89" y="579"/>
                </a:cxn>
              </a:cxnLst>
              <a:rect l="0" t="0" r="r" b="b"/>
              <a:pathLst>
                <a:path w="127" h="579">
                  <a:moveTo>
                    <a:pt x="0" y="0"/>
                  </a:moveTo>
                  <a:lnTo>
                    <a:pt x="78" y="180"/>
                  </a:lnTo>
                  <a:lnTo>
                    <a:pt x="127" y="311"/>
                  </a:lnTo>
                  <a:lnTo>
                    <a:pt x="126" y="420"/>
                  </a:lnTo>
                  <a:lnTo>
                    <a:pt x="89" y="579"/>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29" name="Freeform 25"/>
            <p:cNvSpPr/>
            <p:nvPr/>
          </p:nvSpPr>
          <p:spPr bwMode="auto">
            <a:xfrm>
              <a:off x="975" y="1162"/>
              <a:ext cx="189" cy="635"/>
            </a:xfrm>
            <a:custGeom>
              <a:avLst/>
              <a:gdLst/>
              <a:ahLst/>
              <a:cxnLst>
                <a:cxn ang="0">
                  <a:pos x="136" y="0"/>
                </a:cxn>
                <a:cxn ang="0">
                  <a:pos x="189" y="200"/>
                </a:cxn>
                <a:cxn ang="0">
                  <a:pos x="171" y="350"/>
                </a:cxn>
                <a:cxn ang="0">
                  <a:pos x="129" y="506"/>
                </a:cxn>
                <a:cxn ang="0">
                  <a:pos x="0" y="635"/>
                </a:cxn>
              </a:cxnLst>
              <a:rect l="0" t="0" r="r" b="b"/>
              <a:pathLst>
                <a:path w="189" h="635">
                  <a:moveTo>
                    <a:pt x="136" y="0"/>
                  </a:moveTo>
                  <a:lnTo>
                    <a:pt x="189" y="200"/>
                  </a:lnTo>
                  <a:lnTo>
                    <a:pt x="171" y="350"/>
                  </a:lnTo>
                  <a:lnTo>
                    <a:pt x="129" y="506"/>
                  </a:lnTo>
                  <a:lnTo>
                    <a:pt x="0" y="635"/>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30" name="Freeform 26"/>
            <p:cNvSpPr/>
            <p:nvPr/>
          </p:nvSpPr>
          <p:spPr bwMode="auto">
            <a:xfrm>
              <a:off x="1655" y="754"/>
              <a:ext cx="295" cy="1043"/>
            </a:xfrm>
            <a:custGeom>
              <a:avLst/>
              <a:gdLst/>
              <a:ahLst/>
              <a:cxnLst>
                <a:cxn ang="0">
                  <a:pos x="0" y="0"/>
                </a:cxn>
                <a:cxn ang="0">
                  <a:pos x="205" y="308"/>
                </a:cxn>
                <a:cxn ang="0">
                  <a:pos x="289" y="530"/>
                </a:cxn>
                <a:cxn ang="0">
                  <a:pos x="295" y="794"/>
                </a:cxn>
                <a:cxn ang="0">
                  <a:pos x="272" y="1043"/>
                </a:cxn>
              </a:cxnLst>
              <a:rect l="0" t="0" r="r" b="b"/>
              <a:pathLst>
                <a:path w="295" h="1043">
                  <a:moveTo>
                    <a:pt x="0" y="0"/>
                  </a:moveTo>
                  <a:lnTo>
                    <a:pt x="205" y="308"/>
                  </a:lnTo>
                  <a:lnTo>
                    <a:pt x="289" y="530"/>
                  </a:lnTo>
                  <a:lnTo>
                    <a:pt x="295" y="794"/>
                  </a:lnTo>
                  <a:lnTo>
                    <a:pt x="272" y="1043"/>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03131" name="AutoShape 27"/>
          <p:cNvSpPr>
            <a:spLocks noChangeArrowheads="1"/>
          </p:cNvSpPr>
          <p:nvPr/>
        </p:nvSpPr>
        <p:spPr bwMode="auto">
          <a:xfrm>
            <a:off x="4614838" y="2997200"/>
            <a:ext cx="647700" cy="360000"/>
          </a:xfrm>
          <a:prstGeom prst="rightArrow">
            <a:avLst>
              <a:gd name="adj1" fmla="val 50000"/>
              <a:gd name="adj2" fmla="val 37363"/>
            </a:avLst>
          </a:prstGeom>
          <a:ln>
            <a:tailEnd type="none" w="med" len="lg"/>
          </a:ln>
        </p:spPr>
        <p:style>
          <a:lnRef idx="1">
            <a:schemeClr val="accent4"/>
          </a:lnRef>
          <a:fillRef idx="3">
            <a:schemeClr val="accent4"/>
          </a:fillRef>
          <a:effectRef idx="2">
            <a:schemeClr val="accent4"/>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grpSp>
        <p:nvGrpSpPr>
          <p:cNvPr id="303156" name="Group 52"/>
          <p:cNvGrpSpPr/>
          <p:nvPr/>
        </p:nvGrpSpPr>
        <p:grpSpPr bwMode="auto">
          <a:xfrm>
            <a:off x="5556225" y="1917700"/>
            <a:ext cx="2947988" cy="2506663"/>
            <a:chOff x="3210" y="1208"/>
            <a:chExt cx="1857" cy="1579"/>
          </a:xfrm>
        </p:grpSpPr>
        <p:sp>
          <p:nvSpPr>
            <p:cNvPr id="303146" name="Freeform 42"/>
            <p:cNvSpPr/>
            <p:nvPr/>
          </p:nvSpPr>
          <p:spPr bwMode="auto">
            <a:xfrm>
              <a:off x="4385" y="1392"/>
              <a:ext cx="456" cy="252"/>
            </a:xfrm>
            <a:custGeom>
              <a:avLst/>
              <a:gdLst/>
              <a:ahLst/>
              <a:cxnLst>
                <a:cxn ang="0">
                  <a:pos x="0" y="0"/>
                </a:cxn>
                <a:cxn ang="0">
                  <a:pos x="30" y="0"/>
                </a:cxn>
                <a:cxn ang="0">
                  <a:pos x="456" y="252"/>
                </a:cxn>
              </a:cxnLst>
              <a:rect l="0" t="0" r="r" b="b"/>
              <a:pathLst>
                <a:path w="456" h="252">
                  <a:moveTo>
                    <a:pt x="0" y="0"/>
                  </a:moveTo>
                  <a:lnTo>
                    <a:pt x="30" y="0"/>
                  </a:lnTo>
                  <a:lnTo>
                    <a:pt x="456" y="252"/>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32" name="Oval 28"/>
            <p:cNvSpPr>
              <a:spLocks noChangeArrowheads="1"/>
            </p:cNvSpPr>
            <p:nvPr/>
          </p:nvSpPr>
          <p:spPr bwMode="auto">
            <a:xfrm>
              <a:off x="4138" y="1208"/>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03133" name="Oval 29"/>
            <p:cNvSpPr>
              <a:spLocks noChangeArrowheads="1"/>
            </p:cNvSpPr>
            <p:nvPr/>
          </p:nvSpPr>
          <p:spPr bwMode="auto">
            <a:xfrm>
              <a:off x="3685" y="162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03134" name="Freeform 30"/>
            <p:cNvSpPr/>
            <p:nvPr/>
          </p:nvSpPr>
          <p:spPr bwMode="auto">
            <a:xfrm>
              <a:off x="3903" y="1410"/>
              <a:ext cx="254" cy="241"/>
            </a:xfrm>
            <a:custGeom>
              <a:avLst/>
              <a:gdLst/>
              <a:ahLst/>
              <a:cxnLst>
                <a:cxn ang="0">
                  <a:pos x="254" y="0"/>
                </a:cxn>
                <a:cxn ang="0">
                  <a:pos x="0" y="241"/>
                </a:cxn>
              </a:cxnLst>
              <a:rect l="0" t="0" r="r" b="b"/>
              <a:pathLst>
                <a:path w="254" h="241">
                  <a:moveTo>
                    <a:pt x="254" y="0"/>
                  </a:moveTo>
                  <a:lnTo>
                    <a:pt x="0" y="241"/>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35" name="Oval 31"/>
            <p:cNvSpPr>
              <a:spLocks noChangeArrowheads="1"/>
            </p:cNvSpPr>
            <p:nvPr/>
          </p:nvSpPr>
          <p:spPr bwMode="auto">
            <a:xfrm>
              <a:off x="3210" y="251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E</a:t>
              </a:r>
            </a:p>
          </p:txBody>
        </p:sp>
        <p:sp>
          <p:nvSpPr>
            <p:cNvPr id="303136" name="Oval 32"/>
            <p:cNvSpPr>
              <a:spLocks noChangeArrowheads="1"/>
            </p:cNvSpPr>
            <p:nvPr/>
          </p:nvSpPr>
          <p:spPr bwMode="auto">
            <a:xfrm>
              <a:off x="3913" y="211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03137" name="Oval 33"/>
            <p:cNvSpPr>
              <a:spLocks noChangeArrowheads="1"/>
            </p:cNvSpPr>
            <p:nvPr/>
          </p:nvSpPr>
          <p:spPr bwMode="auto">
            <a:xfrm>
              <a:off x="3434" y="210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03138" name="Freeform 34"/>
            <p:cNvSpPr/>
            <p:nvPr/>
          </p:nvSpPr>
          <p:spPr bwMode="auto">
            <a:xfrm>
              <a:off x="3605" y="1866"/>
              <a:ext cx="138" cy="252"/>
            </a:xfrm>
            <a:custGeom>
              <a:avLst/>
              <a:gdLst/>
              <a:ahLst/>
              <a:cxnLst>
                <a:cxn ang="0">
                  <a:pos x="138" y="0"/>
                </a:cxn>
                <a:cxn ang="0">
                  <a:pos x="0" y="252"/>
                </a:cxn>
              </a:cxnLst>
              <a:rect l="0" t="0" r="r" b="b"/>
              <a:pathLst>
                <a:path w="138" h="252">
                  <a:moveTo>
                    <a:pt x="138" y="0"/>
                  </a:moveTo>
                  <a:lnTo>
                    <a:pt x="0" y="25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39" name="Freeform 35"/>
            <p:cNvSpPr/>
            <p:nvPr/>
          </p:nvSpPr>
          <p:spPr bwMode="auto">
            <a:xfrm>
              <a:off x="4481" y="1884"/>
              <a:ext cx="1" cy="240"/>
            </a:xfrm>
            <a:custGeom>
              <a:avLst/>
              <a:gdLst/>
              <a:ahLst/>
              <a:cxnLst>
                <a:cxn ang="0">
                  <a:pos x="0" y="0"/>
                </a:cxn>
                <a:cxn ang="0">
                  <a:pos x="0" y="240"/>
                </a:cxn>
              </a:cxnLst>
              <a:rect l="0" t="0" r="r" b="b"/>
              <a:pathLst>
                <a:path w="1" h="240">
                  <a:moveTo>
                    <a:pt x="0" y="0"/>
                  </a:moveTo>
                  <a:lnTo>
                    <a:pt x="0" y="24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40" name="Freeform 36"/>
            <p:cNvSpPr/>
            <p:nvPr/>
          </p:nvSpPr>
          <p:spPr bwMode="auto">
            <a:xfrm>
              <a:off x="3377" y="2346"/>
              <a:ext cx="114" cy="174"/>
            </a:xfrm>
            <a:custGeom>
              <a:avLst/>
              <a:gdLst/>
              <a:ahLst/>
              <a:cxnLst>
                <a:cxn ang="0">
                  <a:pos x="114" y="0"/>
                </a:cxn>
                <a:cxn ang="0">
                  <a:pos x="0" y="174"/>
                </a:cxn>
              </a:cxnLst>
              <a:rect l="0" t="0" r="r" b="b"/>
              <a:pathLst>
                <a:path w="114" h="174">
                  <a:moveTo>
                    <a:pt x="114" y="0"/>
                  </a:moveTo>
                  <a:lnTo>
                    <a:pt x="0" y="17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41" name="Freeform 37"/>
            <p:cNvSpPr/>
            <p:nvPr/>
          </p:nvSpPr>
          <p:spPr bwMode="auto">
            <a:xfrm>
              <a:off x="4331" y="1464"/>
              <a:ext cx="108" cy="156"/>
            </a:xfrm>
            <a:custGeom>
              <a:avLst/>
              <a:gdLst/>
              <a:ahLst/>
              <a:cxnLst>
                <a:cxn ang="0">
                  <a:pos x="0" y="0"/>
                </a:cxn>
                <a:cxn ang="0">
                  <a:pos x="108" y="156"/>
                </a:cxn>
              </a:cxnLst>
              <a:rect l="0" t="0" r="r" b="b"/>
              <a:pathLst>
                <a:path w="108" h="156">
                  <a:moveTo>
                    <a:pt x="0" y="0"/>
                  </a:moveTo>
                  <a:lnTo>
                    <a:pt x="108" y="156"/>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03142" name="Oval 38"/>
            <p:cNvSpPr>
              <a:spLocks noChangeArrowheads="1"/>
            </p:cNvSpPr>
            <p:nvPr/>
          </p:nvSpPr>
          <p:spPr bwMode="auto">
            <a:xfrm>
              <a:off x="4341" y="211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G</a:t>
              </a:r>
            </a:p>
          </p:txBody>
        </p:sp>
        <p:sp>
          <p:nvSpPr>
            <p:cNvPr id="303143" name="Oval 39"/>
            <p:cNvSpPr>
              <a:spLocks noChangeArrowheads="1"/>
            </p:cNvSpPr>
            <p:nvPr/>
          </p:nvSpPr>
          <p:spPr bwMode="auto">
            <a:xfrm>
              <a:off x="4795" y="161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03144" name="Oval 40"/>
            <p:cNvSpPr>
              <a:spLocks noChangeArrowheads="1"/>
            </p:cNvSpPr>
            <p:nvPr/>
          </p:nvSpPr>
          <p:spPr bwMode="auto">
            <a:xfrm>
              <a:off x="4341" y="1616"/>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03145" name="Freeform 41"/>
            <p:cNvSpPr/>
            <p:nvPr/>
          </p:nvSpPr>
          <p:spPr bwMode="auto">
            <a:xfrm>
              <a:off x="3911" y="1866"/>
              <a:ext cx="138" cy="251"/>
            </a:xfrm>
            <a:custGeom>
              <a:avLst/>
              <a:gdLst/>
              <a:ahLst/>
              <a:cxnLst>
                <a:cxn ang="0">
                  <a:pos x="0" y="0"/>
                </a:cxn>
                <a:cxn ang="0">
                  <a:pos x="138" y="251"/>
                </a:cxn>
              </a:cxnLst>
              <a:rect l="0" t="0" r="r" b="b"/>
              <a:pathLst>
                <a:path w="138" h="251">
                  <a:moveTo>
                    <a:pt x="0" y="0"/>
                  </a:moveTo>
                  <a:lnTo>
                    <a:pt x="138" y="251"/>
                  </a:lnTo>
                </a:path>
              </a:pathLst>
            </a:custGeom>
            <a:noFill/>
            <a:ln w="28575" cap="flat" cmpd="sng">
              <a:solidFill>
                <a:schemeClr val="tx2"/>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03153" name="Group 49"/>
          <p:cNvGrpSpPr/>
          <p:nvPr/>
        </p:nvGrpSpPr>
        <p:grpSpPr bwMode="auto">
          <a:xfrm>
            <a:off x="3808388" y="4629150"/>
            <a:ext cx="2447925" cy="1047750"/>
            <a:chOff x="2245" y="2931"/>
            <a:chExt cx="1542" cy="660"/>
          </a:xfrm>
        </p:grpSpPr>
        <p:sp>
          <p:nvSpPr>
            <p:cNvPr id="303154" name="Text Box 50"/>
            <p:cNvSpPr txBox="1">
              <a:spLocks noChangeArrowheads="1"/>
            </p:cNvSpPr>
            <p:nvPr/>
          </p:nvSpPr>
          <p:spPr bwMode="auto">
            <a:xfrm>
              <a:off x="2245" y="3339"/>
              <a:ext cx="1542" cy="252"/>
            </a:xfrm>
            <a:prstGeom prst="rect">
              <a:avLst/>
            </a:prstGeom>
            <a:noFill/>
            <a:ln w="28575" algn="ctr">
              <a:noFill/>
              <a:miter lim="800000"/>
              <a:tailEnd type="none" w="med" len="lg"/>
            </a:ln>
            <a:effectLst/>
          </p:spPr>
          <p:txBody>
            <a:bodyPr>
              <a:spAutoFit/>
            </a:bodyPr>
            <a:lstStyle/>
            <a:p>
              <a:pPr>
                <a:spcBef>
                  <a:spcPct val="50000"/>
                </a:spcBef>
              </a:pPr>
              <a:r>
                <a:rPr lang="zh-CN" altLang="en-US" sz="2000" dirty="0">
                  <a:latin typeface="微软雅黑" panose="020B0503020204020204" pitchFamily="34" charset="-122"/>
                  <a:ea typeface="微软雅黑" panose="020B0503020204020204" pitchFamily="34" charset="-122"/>
                </a:rPr>
                <a:t>还原的树</a:t>
              </a:r>
            </a:p>
          </p:txBody>
        </p:sp>
        <p:sp>
          <p:nvSpPr>
            <p:cNvPr id="303155" name="Line 51"/>
            <p:cNvSpPr>
              <a:spLocks noChangeShapeType="1"/>
            </p:cNvSpPr>
            <p:nvPr/>
          </p:nvSpPr>
          <p:spPr bwMode="auto">
            <a:xfrm flipV="1">
              <a:off x="3152" y="2931"/>
              <a:ext cx="363" cy="363"/>
            </a:xfrm>
            <a:prstGeom prst="line">
              <a:avLst/>
            </a:prstGeom>
            <a:noFill/>
            <a:ln w="57150">
              <a:solidFill>
                <a:srgbClr val="FF00FF"/>
              </a:solidFill>
              <a:round/>
              <a:tailEnd type="triangle" w="med" len="lg"/>
            </a:ln>
            <a:effectLst/>
          </p:spPr>
          <p:txBody>
            <a:bodyPr wrap="none"/>
            <a:lstStyle/>
            <a:p>
              <a:endParaRPr lang="zh-CN" altLang="en-US"/>
            </a:p>
          </p:txBody>
        </p:sp>
      </p:grpSp>
      <p:sp>
        <p:nvSpPr>
          <p:cNvPr id="44" name="TextBox 43"/>
          <p:cNvSpPr txBox="1"/>
          <p:nvPr/>
        </p:nvSpPr>
        <p:spPr>
          <a:xfrm>
            <a:off x="357160" y="1285860"/>
            <a:ext cx="553998" cy="428628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2"/>
              </a:buBlip>
            </a:pPr>
            <a:r>
              <a:rPr kumimoji="1" lang="zh-CN" altLang="en-US" dirty="0">
                <a:latin typeface="幼圆" panose="02010509060101010101" pitchFamily="49" charset="-122"/>
                <a:ea typeface="幼圆" panose="02010509060101010101" pitchFamily="49" charset="-122"/>
              </a:rPr>
              <a:t>将一棵二叉树还原为</a:t>
            </a:r>
            <a:r>
              <a:rPr kumimoji="1" lang="zh-CN" altLang="en-US" dirty="0">
                <a:solidFill>
                  <a:srgbClr val="FF0000"/>
                </a:solidFill>
                <a:latin typeface="幼圆" panose="02010509060101010101" pitchFamily="49" charset="-122"/>
                <a:ea typeface="幼圆" panose="02010509060101010101" pitchFamily="49" charset="-122"/>
              </a:rPr>
              <a:t>一棵树</a:t>
            </a:r>
            <a:endParaRPr lang="zh-CN" altLang="en-US" dirty="0">
              <a:solidFill>
                <a:srgbClr val="FF0000"/>
              </a:solidFill>
              <a:latin typeface="幼圆" panose="02010509060101010101" pitchFamily="49" charset="-122"/>
              <a:ea typeface="幼圆" panose="02010509060101010101" pitchFamily="49" charset="-122"/>
            </a:endParaRPr>
          </a:p>
        </p:txBody>
      </p:sp>
      <p:sp>
        <p:nvSpPr>
          <p:cNvPr id="45" name="Text Box 2"/>
          <p:cNvSpPr txBox="1">
            <a:spLocks noChangeArrowheads="1"/>
          </p:cNvSpPr>
          <p:nvPr/>
        </p:nvSpPr>
        <p:spPr bwMode="auto">
          <a:xfrm>
            <a:off x="571472" y="428604"/>
            <a:ext cx="4286280" cy="457200"/>
          </a:xfrm>
          <a:prstGeom prst="rect">
            <a:avLst/>
          </a:prstGeom>
        </p:spPr>
        <p:style>
          <a:lnRef idx="1">
            <a:schemeClr val="accent6"/>
          </a:lnRef>
          <a:fillRef idx="3">
            <a:schemeClr val="accent6"/>
          </a:fillRef>
          <a:effectRef idx="2">
            <a:schemeClr val="accent6"/>
          </a:effectRef>
          <a:fontRef idx="minor">
            <a:schemeClr val="lt1"/>
          </a:fontRef>
        </p:style>
        <p:txBody>
          <a:bodyPr wrap="square">
            <a:spAutoFit/>
          </a:bodyPr>
          <a:lstStyle/>
          <a:p>
            <a:pPr algn="just">
              <a:spcBef>
                <a:spcPct val="50000"/>
              </a:spcBef>
            </a:pPr>
            <a:r>
              <a:rPr kumimoji="1" lang="en-US" altLang="zh-CN"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2</a:t>
            </a:r>
            <a:r>
              <a:rPr kumimoji="1" lang="zh-CN" altLang="en-US"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、二叉树还原为森林、树</a:t>
            </a:r>
            <a:endParaRPr kumimoji="1" lang="zh-CN" altLang="en-US" b="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xit" presetSubtype="4" fill="hold" nodeType="clickEffect">
                                  <p:stCondLst>
                                    <p:cond delay="0"/>
                                  </p:stCondLst>
                                  <p:childTnLst>
                                    <p:animEffect transition="out" filter="wipe(down)">
                                      <p:cBhvr>
                                        <p:cTn id="10" dur="500"/>
                                        <p:tgtEl>
                                          <p:spTgt spid="303151"/>
                                        </p:tgtEl>
                                      </p:cBhvr>
                                    </p:animEffect>
                                    <p:set>
                                      <p:cBhvr>
                                        <p:cTn id="11" dur="1" fill="hold">
                                          <p:stCondLst>
                                            <p:cond delay="499"/>
                                          </p:stCondLst>
                                        </p:cTn>
                                        <p:tgtEl>
                                          <p:spTgt spid="30315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03131"/>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0315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03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3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81" name="Oval 5"/>
          <p:cNvSpPr>
            <a:spLocks noChangeArrowheads="1"/>
          </p:cNvSpPr>
          <p:nvPr/>
        </p:nvSpPr>
        <p:spPr bwMode="auto">
          <a:xfrm>
            <a:off x="3771931" y="3429000"/>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82982" name="Oval 6"/>
          <p:cNvSpPr>
            <a:spLocks noChangeArrowheads="1"/>
          </p:cNvSpPr>
          <p:nvPr/>
        </p:nvSpPr>
        <p:spPr bwMode="auto">
          <a:xfrm>
            <a:off x="3267106" y="4076700"/>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82983" name="Oval 7"/>
          <p:cNvSpPr>
            <a:spLocks noChangeArrowheads="1"/>
          </p:cNvSpPr>
          <p:nvPr/>
        </p:nvSpPr>
        <p:spPr bwMode="auto">
          <a:xfrm>
            <a:off x="3916393" y="4581525"/>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82984" name="Freeform 8"/>
          <p:cNvSpPr/>
          <p:nvPr/>
        </p:nvSpPr>
        <p:spPr bwMode="auto">
          <a:xfrm>
            <a:off x="3576668" y="3778250"/>
            <a:ext cx="238125" cy="333375"/>
          </a:xfrm>
          <a:custGeom>
            <a:avLst/>
            <a:gdLst/>
            <a:ahLst/>
            <a:cxnLst>
              <a:cxn ang="0">
                <a:pos x="150" y="0"/>
              </a:cxn>
              <a:cxn ang="0">
                <a:pos x="0" y="210"/>
              </a:cxn>
            </a:cxnLst>
            <a:rect l="0" t="0" r="r" b="b"/>
            <a:pathLst>
              <a:path w="150" h="210">
                <a:moveTo>
                  <a:pt x="150" y="0"/>
                </a:moveTo>
                <a:lnTo>
                  <a:pt x="0" y="21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85" name="Freeform 9"/>
          <p:cNvSpPr/>
          <p:nvPr/>
        </p:nvSpPr>
        <p:spPr bwMode="auto">
          <a:xfrm>
            <a:off x="3690968" y="4387850"/>
            <a:ext cx="304800" cy="238125"/>
          </a:xfrm>
          <a:custGeom>
            <a:avLst/>
            <a:gdLst/>
            <a:ahLst/>
            <a:cxnLst>
              <a:cxn ang="0">
                <a:pos x="0" y="0"/>
              </a:cxn>
              <a:cxn ang="0">
                <a:pos x="192" y="150"/>
              </a:cxn>
            </a:cxnLst>
            <a:rect l="0" t="0" r="r" b="b"/>
            <a:pathLst>
              <a:path w="192" h="150">
                <a:moveTo>
                  <a:pt x="0" y="0"/>
                </a:moveTo>
                <a:lnTo>
                  <a:pt x="192" y="15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86" name="Oval 10"/>
          <p:cNvSpPr>
            <a:spLocks noChangeArrowheads="1"/>
          </p:cNvSpPr>
          <p:nvPr/>
        </p:nvSpPr>
        <p:spPr bwMode="auto">
          <a:xfrm>
            <a:off x="2260631" y="206057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82987" name="Oval 11"/>
          <p:cNvSpPr>
            <a:spLocks noChangeArrowheads="1"/>
          </p:cNvSpPr>
          <p:nvPr/>
        </p:nvSpPr>
        <p:spPr bwMode="auto">
          <a:xfrm>
            <a:off x="1466881" y="27797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82988" name="Oval 12"/>
          <p:cNvSpPr>
            <a:spLocks noChangeArrowheads="1"/>
          </p:cNvSpPr>
          <p:nvPr/>
        </p:nvSpPr>
        <p:spPr bwMode="auto">
          <a:xfrm>
            <a:off x="1898681" y="3502025"/>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82989" name="Oval 13"/>
          <p:cNvSpPr>
            <a:spLocks noChangeArrowheads="1"/>
          </p:cNvSpPr>
          <p:nvPr/>
        </p:nvSpPr>
        <p:spPr bwMode="auto">
          <a:xfrm>
            <a:off x="2403506" y="407670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82990" name="Freeform 14"/>
          <p:cNvSpPr/>
          <p:nvPr/>
        </p:nvSpPr>
        <p:spPr bwMode="auto">
          <a:xfrm>
            <a:off x="1843118" y="2387600"/>
            <a:ext cx="457200" cy="457200"/>
          </a:xfrm>
          <a:custGeom>
            <a:avLst/>
            <a:gdLst/>
            <a:ahLst/>
            <a:cxnLst>
              <a:cxn ang="0">
                <a:pos x="288" y="0"/>
              </a:cxn>
              <a:cxn ang="0">
                <a:pos x="0" y="288"/>
              </a:cxn>
            </a:cxnLst>
            <a:rect l="0" t="0" r="r" b="b"/>
            <a:pathLst>
              <a:path w="288" h="288">
                <a:moveTo>
                  <a:pt x="288" y="0"/>
                </a:moveTo>
                <a:lnTo>
                  <a:pt x="0" y="288"/>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1" name="Freeform 15"/>
          <p:cNvSpPr/>
          <p:nvPr/>
        </p:nvSpPr>
        <p:spPr bwMode="auto">
          <a:xfrm>
            <a:off x="1805018" y="3168650"/>
            <a:ext cx="247650" cy="333375"/>
          </a:xfrm>
          <a:custGeom>
            <a:avLst/>
            <a:gdLst/>
            <a:ahLst/>
            <a:cxnLst>
              <a:cxn ang="0">
                <a:pos x="0" y="0"/>
              </a:cxn>
              <a:cxn ang="0">
                <a:pos x="156" y="210"/>
              </a:cxn>
            </a:cxnLst>
            <a:rect l="0" t="0" r="r" b="b"/>
            <a:pathLst>
              <a:path w="156" h="210">
                <a:moveTo>
                  <a:pt x="0" y="0"/>
                </a:moveTo>
                <a:lnTo>
                  <a:pt x="156" y="21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2" name="Freeform 16"/>
          <p:cNvSpPr/>
          <p:nvPr/>
        </p:nvSpPr>
        <p:spPr bwMode="auto">
          <a:xfrm>
            <a:off x="2271743" y="3854450"/>
            <a:ext cx="200025" cy="266700"/>
          </a:xfrm>
          <a:custGeom>
            <a:avLst/>
            <a:gdLst/>
            <a:ahLst/>
            <a:cxnLst>
              <a:cxn ang="0">
                <a:pos x="0" y="0"/>
              </a:cxn>
              <a:cxn ang="0">
                <a:pos x="126" y="168"/>
              </a:cxn>
            </a:cxnLst>
            <a:rect l="0" t="0" r="r" b="b"/>
            <a:pathLst>
              <a:path w="126" h="168">
                <a:moveTo>
                  <a:pt x="0" y="0"/>
                </a:moveTo>
                <a:lnTo>
                  <a:pt x="126"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3" name="Oval 17"/>
          <p:cNvSpPr>
            <a:spLocks noChangeArrowheads="1"/>
          </p:cNvSpPr>
          <p:nvPr/>
        </p:nvSpPr>
        <p:spPr bwMode="auto">
          <a:xfrm>
            <a:off x="3051206" y="2781300"/>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82994" name="Oval 18"/>
          <p:cNvSpPr>
            <a:spLocks noChangeArrowheads="1"/>
          </p:cNvSpPr>
          <p:nvPr/>
        </p:nvSpPr>
        <p:spPr bwMode="auto">
          <a:xfrm>
            <a:off x="2690843" y="3500438"/>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82995" name="Freeform 19"/>
          <p:cNvSpPr/>
          <p:nvPr/>
        </p:nvSpPr>
        <p:spPr bwMode="auto">
          <a:xfrm>
            <a:off x="2979768" y="3197225"/>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6" name="Freeform 20"/>
          <p:cNvSpPr/>
          <p:nvPr/>
        </p:nvSpPr>
        <p:spPr bwMode="auto">
          <a:xfrm>
            <a:off x="2671793" y="2378075"/>
            <a:ext cx="476250" cy="428625"/>
          </a:xfrm>
          <a:custGeom>
            <a:avLst/>
            <a:gdLst/>
            <a:ahLst/>
            <a:cxnLst>
              <a:cxn ang="0">
                <a:pos x="0" y="0"/>
              </a:cxn>
              <a:cxn ang="0">
                <a:pos x="300" y="270"/>
              </a:cxn>
            </a:cxnLst>
            <a:rect l="0" t="0" r="r" b="b"/>
            <a:pathLst>
              <a:path w="300" h="270">
                <a:moveTo>
                  <a:pt x="0" y="0"/>
                </a:moveTo>
                <a:lnTo>
                  <a:pt x="300" y="27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2997" name="Freeform 21"/>
          <p:cNvSpPr/>
          <p:nvPr/>
        </p:nvSpPr>
        <p:spPr bwMode="auto">
          <a:xfrm>
            <a:off x="3443318" y="3111500"/>
            <a:ext cx="400050" cy="388938"/>
          </a:xfrm>
          <a:custGeom>
            <a:avLst/>
            <a:gdLst/>
            <a:ahLst/>
            <a:cxnLst>
              <a:cxn ang="0">
                <a:pos x="0" y="0"/>
              </a:cxn>
              <a:cxn ang="0">
                <a:pos x="252" y="245"/>
              </a:cxn>
            </a:cxnLst>
            <a:rect l="0" t="0" r="r" b="b"/>
            <a:pathLst>
              <a:path w="252" h="245">
                <a:moveTo>
                  <a:pt x="0" y="0"/>
                </a:moveTo>
                <a:lnTo>
                  <a:pt x="252" y="245"/>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83025" name="Group 49"/>
          <p:cNvGrpSpPr/>
          <p:nvPr/>
        </p:nvGrpSpPr>
        <p:grpSpPr bwMode="auto">
          <a:xfrm>
            <a:off x="2630474" y="2689225"/>
            <a:ext cx="2165350" cy="2300288"/>
            <a:chOff x="1166" y="1694"/>
            <a:chExt cx="1364" cy="1449"/>
          </a:xfrm>
        </p:grpSpPr>
        <p:sp>
          <p:nvSpPr>
            <p:cNvPr id="382999" name="Oval 23"/>
            <p:cNvSpPr>
              <a:spLocks noChangeArrowheads="1"/>
            </p:cNvSpPr>
            <p:nvPr/>
          </p:nvSpPr>
          <p:spPr bwMode="auto">
            <a:xfrm rot="2049258">
              <a:off x="1166" y="1694"/>
              <a:ext cx="537" cy="862"/>
            </a:xfrm>
            <a:prstGeom prst="ellipse">
              <a:avLst/>
            </a:prstGeom>
            <a:solidFill>
              <a:srgbClr val="FFFFFF">
                <a:alpha val="0"/>
              </a:srgbClr>
            </a:solidFill>
            <a:ln w="28575" algn="ctr">
              <a:solidFill>
                <a:schemeClr val="tx1"/>
              </a:solidFill>
              <a:prstDash val="sysDot"/>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sp>
          <p:nvSpPr>
            <p:cNvPr id="383000" name="Oval 24"/>
            <p:cNvSpPr>
              <a:spLocks noChangeArrowheads="1"/>
            </p:cNvSpPr>
            <p:nvPr/>
          </p:nvSpPr>
          <p:spPr bwMode="auto">
            <a:xfrm rot="2049258">
              <a:off x="1537" y="2199"/>
              <a:ext cx="993" cy="944"/>
            </a:xfrm>
            <a:prstGeom prst="ellipse">
              <a:avLst/>
            </a:prstGeom>
            <a:solidFill>
              <a:srgbClr val="FFFFFF">
                <a:alpha val="0"/>
              </a:srgbClr>
            </a:solidFill>
            <a:ln w="28575" algn="ctr">
              <a:solidFill>
                <a:schemeClr val="tx1"/>
              </a:solidFill>
              <a:prstDash val="sysDot"/>
              <a:round/>
              <a:tailEnd type="none" w="med" len="lg"/>
            </a:ln>
            <a:effectLst/>
          </p:spPr>
          <p:txBody>
            <a:bodyPr wrap="none" anchor="ctr"/>
            <a:lstStyle/>
            <a:p>
              <a:endParaRPr lang="zh-CN" altLang="en-US">
                <a:latin typeface="Consolas" panose="020B0609020204030204" pitchFamily="49" charset="0"/>
                <a:cs typeface="Consolas" panose="020B0609020204030204" pitchFamily="49" charset="0"/>
              </a:endParaRPr>
            </a:p>
          </p:txBody>
        </p:sp>
      </p:grpSp>
      <p:grpSp>
        <p:nvGrpSpPr>
          <p:cNvPr id="383029" name="Group 53"/>
          <p:cNvGrpSpPr/>
          <p:nvPr/>
        </p:nvGrpSpPr>
        <p:grpSpPr bwMode="auto">
          <a:xfrm>
            <a:off x="5715031" y="836613"/>
            <a:ext cx="1728787" cy="2016125"/>
            <a:chOff x="3061" y="527"/>
            <a:chExt cx="1089" cy="1270"/>
          </a:xfrm>
        </p:grpSpPr>
        <p:sp>
          <p:nvSpPr>
            <p:cNvPr id="383006" name="Oval 30"/>
            <p:cNvSpPr>
              <a:spLocks noChangeArrowheads="1"/>
            </p:cNvSpPr>
            <p:nvPr/>
          </p:nvSpPr>
          <p:spPr bwMode="auto">
            <a:xfrm>
              <a:off x="3560" y="527"/>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83007" name="Oval 31"/>
            <p:cNvSpPr>
              <a:spLocks noChangeArrowheads="1"/>
            </p:cNvSpPr>
            <p:nvPr/>
          </p:nvSpPr>
          <p:spPr bwMode="auto">
            <a:xfrm>
              <a:off x="3061" y="980"/>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83008" name="Oval 32"/>
            <p:cNvSpPr>
              <a:spLocks noChangeArrowheads="1"/>
            </p:cNvSpPr>
            <p:nvPr/>
          </p:nvSpPr>
          <p:spPr bwMode="auto">
            <a:xfrm>
              <a:off x="3469" y="1253"/>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83009" name="Oval 33"/>
            <p:cNvSpPr>
              <a:spLocks noChangeArrowheads="1"/>
            </p:cNvSpPr>
            <p:nvPr/>
          </p:nvSpPr>
          <p:spPr bwMode="auto">
            <a:xfrm>
              <a:off x="3878" y="1525"/>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83012" name="Freeform 36"/>
            <p:cNvSpPr/>
            <p:nvPr/>
          </p:nvSpPr>
          <p:spPr bwMode="auto">
            <a:xfrm>
              <a:off x="3269" y="709"/>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13" name="Freeform 37"/>
            <p:cNvSpPr/>
            <p:nvPr/>
          </p:nvSpPr>
          <p:spPr bwMode="auto">
            <a:xfrm>
              <a:off x="3313"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15" name="Line 39"/>
            <p:cNvSpPr>
              <a:spLocks noChangeShapeType="1"/>
            </p:cNvSpPr>
            <p:nvPr/>
          </p:nvSpPr>
          <p:spPr bwMode="auto">
            <a:xfrm>
              <a:off x="3716" y="1458"/>
              <a:ext cx="182" cy="137"/>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83022" name="AutoShape 46"/>
          <p:cNvSpPr>
            <a:spLocks noChangeArrowheads="1"/>
          </p:cNvSpPr>
          <p:nvPr/>
        </p:nvSpPr>
        <p:spPr bwMode="auto">
          <a:xfrm>
            <a:off x="5211793" y="2636838"/>
            <a:ext cx="649288" cy="360000"/>
          </a:xfrm>
          <a:prstGeom prst="rightArrow">
            <a:avLst>
              <a:gd name="adj1" fmla="val 50000"/>
              <a:gd name="adj2" fmla="val 32256"/>
            </a:avLst>
          </a:prstGeom>
          <a:ln>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grpSp>
        <p:nvGrpSpPr>
          <p:cNvPr id="383031" name="Group 55"/>
          <p:cNvGrpSpPr/>
          <p:nvPr/>
        </p:nvGrpSpPr>
        <p:grpSpPr bwMode="auto">
          <a:xfrm>
            <a:off x="4851431" y="4437063"/>
            <a:ext cx="2447925" cy="1584325"/>
            <a:chOff x="2517" y="2795"/>
            <a:chExt cx="1542" cy="998"/>
          </a:xfrm>
        </p:grpSpPr>
        <p:sp>
          <p:nvSpPr>
            <p:cNvPr id="383016" name="Oval 40"/>
            <p:cNvSpPr>
              <a:spLocks noChangeArrowheads="1"/>
            </p:cNvSpPr>
            <p:nvPr/>
          </p:nvSpPr>
          <p:spPr bwMode="auto">
            <a:xfrm>
              <a:off x="3333" y="3248"/>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83017" name="Oval 41"/>
            <p:cNvSpPr>
              <a:spLocks noChangeArrowheads="1"/>
            </p:cNvSpPr>
            <p:nvPr/>
          </p:nvSpPr>
          <p:spPr bwMode="auto">
            <a:xfrm>
              <a:off x="3787" y="3521"/>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83018" name="Freeform 42"/>
            <p:cNvSpPr/>
            <p:nvPr/>
          </p:nvSpPr>
          <p:spPr bwMode="auto">
            <a:xfrm>
              <a:off x="3554" y="3048"/>
              <a:ext cx="210" cy="234"/>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19" name="Freeform 43"/>
            <p:cNvSpPr/>
            <p:nvPr/>
          </p:nvSpPr>
          <p:spPr bwMode="auto">
            <a:xfrm>
              <a:off x="3596"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20" name="Oval 44"/>
            <p:cNvSpPr>
              <a:spLocks noChangeArrowheads="1"/>
            </p:cNvSpPr>
            <p:nvPr/>
          </p:nvSpPr>
          <p:spPr bwMode="auto">
            <a:xfrm>
              <a:off x="3742" y="2836"/>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83023" name="Line 47"/>
            <p:cNvSpPr>
              <a:spLocks noChangeShapeType="1"/>
            </p:cNvSpPr>
            <p:nvPr/>
          </p:nvSpPr>
          <p:spPr bwMode="auto">
            <a:xfrm>
              <a:off x="2517" y="2795"/>
              <a:ext cx="771" cy="363"/>
            </a:xfrm>
            <a:prstGeom prst="line">
              <a:avLst/>
            </a:prstGeom>
            <a:noFill/>
            <a:ln w="28575">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83030" name="Group 54"/>
          <p:cNvGrpSpPr/>
          <p:nvPr/>
        </p:nvGrpSpPr>
        <p:grpSpPr bwMode="auto">
          <a:xfrm>
            <a:off x="3698906" y="3141663"/>
            <a:ext cx="3529012" cy="1150937"/>
            <a:chOff x="1791" y="1979"/>
            <a:chExt cx="2223" cy="725"/>
          </a:xfrm>
        </p:grpSpPr>
        <p:sp>
          <p:nvSpPr>
            <p:cNvPr id="383010" name="Oval 34"/>
            <p:cNvSpPr>
              <a:spLocks noChangeArrowheads="1"/>
            </p:cNvSpPr>
            <p:nvPr/>
          </p:nvSpPr>
          <p:spPr bwMode="auto">
            <a:xfrm>
              <a:off x="3742" y="1979"/>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83011" name="Oval 35"/>
            <p:cNvSpPr>
              <a:spLocks noChangeArrowheads="1"/>
            </p:cNvSpPr>
            <p:nvPr/>
          </p:nvSpPr>
          <p:spPr bwMode="auto">
            <a:xfrm>
              <a:off x="3515" y="2432"/>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83014" name="Freeform 38"/>
            <p:cNvSpPr/>
            <p:nvPr/>
          </p:nvSpPr>
          <p:spPr bwMode="auto">
            <a:xfrm>
              <a:off x="3697" y="2241"/>
              <a:ext cx="120" cy="2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3024" name="Line 48"/>
            <p:cNvSpPr>
              <a:spLocks noChangeShapeType="1"/>
            </p:cNvSpPr>
            <p:nvPr/>
          </p:nvSpPr>
          <p:spPr bwMode="auto">
            <a:xfrm>
              <a:off x="1791" y="1979"/>
              <a:ext cx="1815" cy="317"/>
            </a:xfrm>
            <a:prstGeom prst="line">
              <a:avLst/>
            </a:prstGeom>
            <a:noFill/>
            <a:ln w="28575">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83032" name="Group 56"/>
          <p:cNvGrpSpPr/>
          <p:nvPr/>
        </p:nvGrpSpPr>
        <p:grpSpPr bwMode="auto">
          <a:xfrm>
            <a:off x="7804181" y="1917700"/>
            <a:ext cx="1125537" cy="3154374"/>
            <a:chOff x="4377" y="1208"/>
            <a:chExt cx="709" cy="1542"/>
          </a:xfrm>
        </p:grpSpPr>
        <p:sp>
          <p:nvSpPr>
            <p:cNvPr id="383027" name="Text Box 51"/>
            <p:cNvSpPr txBox="1">
              <a:spLocks noChangeArrowheads="1"/>
            </p:cNvSpPr>
            <p:nvPr/>
          </p:nvSpPr>
          <p:spPr bwMode="auto">
            <a:xfrm>
              <a:off x="4776" y="1208"/>
              <a:ext cx="310" cy="1542"/>
            </a:xfrm>
            <a:prstGeom prst="rect">
              <a:avLst/>
            </a:prstGeom>
            <a:noFill/>
            <a:ln w="28575" algn="ctr">
              <a:noFill/>
              <a:miter lim="800000"/>
              <a:tailEnd type="none" w="med" len="lg"/>
            </a:ln>
            <a:effectLst/>
          </p:spPr>
          <p:txBody>
            <a:bodyPr vert="eaVert">
              <a:spAutoFit/>
            </a:bodyPr>
            <a:lstStyle/>
            <a:p>
              <a:pPr>
                <a:spcBef>
                  <a:spcPct val="50000"/>
                </a:spcBef>
              </a:pPr>
              <a:r>
                <a:rPr lang="zh-CN" altLang="en-US" sz="2000" dirty="0">
                  <a:latin typeface="Consolas" panose="020B0609020204030204" pitchFamily="49" charset="0"/>
                  <a:ea typeface="微软雅黑" panose="020B0503020204020204" pitchFamily="34" charset="-122"/>
                  <a:cs typeface="Consolas" panose="020B0609020204030204" pitchFamily="49" charset="0"/>
                </a:rPr>
                <a:t>转换为</a:t>
              </a:r>
              <a:r>
                <a:rPr lang="en-US" altLang="zh-CN" sz="2000" dirty="0">
                  <a:latin typeface="Consolas" panose="020B0609020204030204" pitchFamily="49" charset="0"/>
                  <a:ea typeface="微软雅黑" panose="020B0503020204020204" pitchFamily="34" charset="-122"/>
                  <a:cs typeface="Consolas" panose="020B0609020204030204" pitchFamily="49" charset="0"/>
                </a:rPr>
                <a:t>3</a:t>
              </a:r>
              <a:r>
                <a:rPr lang="zh-CN" altLang="en-US" sz="2000" dirty="0">
                  <a:latin typeface="Consolas" panose="020B0609020204030204" pitchFamily="49" charset="0"/>
                  <a:ea typeface="微软雅黑" panose="020B0503020204020204" pitchFamily="34" charset="-122"/>
                  <a:cs typeface="Consolas" panose="020B0609020204030204" pitchFamily="49" charset="0"/>
                </a:rPr>
                <a:t>棵二</a:t>
              </a:r>
              <a:r>
                <a:rPr kumimoji="1" lang="zh-CN" altLang="en-US" sz="2000" dirty="0">
                  <a:latin typeface="Consolas" panose="020B0609020204030204" pitchFamily="49" charset="0"/>
                  <a:ea typeface="微软雅黑" panose="020B0503020204020204" pitchFamily="34" charset="-122"/>
                  <a:cs typeface="Consolas" panose="020B0609020204030204" pitchFamily="49" charset="0"/>
                </a:rPr>
                <a:t>叉</a:t>
              </a:r>
              <a:r>
                <a:rPr lang="zh-CN" altLang="en-US" sz="2000" dirty="0">
                  <a:latin typeface="Consolas" panose="020B0609020204030204" pitchFamily="49" charset="0"/>
                  <a:ea typeface="微软雅黑" panose="020B0503020204020204" pitchFamily="34" charset="-122"/>
                  <a:cs typeface="Consolas" panose="020B0609020204030204" pitchFamily="49" charset="0"/>
                </a:rPr>
                <a:t>树</a:t>
              </a:r>
            </a:p>
          </p:txBody>
        </p:sp>
        <p:sp>
          <p:nvSpPr>
            <p:cNvPr id="383028" name="Line 52"/>
            <p:cNvSpPr>
              <a:spLocks noChangeShapeType="1"/>
            </p:cNvSpPr>
            <p:nvPr/>
          </p:nvSpPr>
          <p:spPr bwMode="auto">
            <a:xfrm flipH="1">
              <a:off x="4377" y="1933"/>
              <a:ext cx="363" cy="0"/>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47" name="TextBox 46"/>
          <p:cNvSpPr txBox="1"/>
          <p:nvPr/>
        </p:nvSpPr>
        <p:spPr>
          <a:xfrm>
            <a:off x="357162" y="1285860"/>
            <a:ext cx="553998" cy="4286280"/>
          </a:xfrm>
          <a:prstGeom prst="rect">
            <a:avLst/>
          </a:prstGeom>
        </p:spPr>
        <p:style>
          <a:lnRef idx="1">
            <a:schemeClr val="accent5"/>
          </a:lnRef>
          <a:fillRef idx="2">
            <a:schemeClr val="accent5"/>
          </a:fillRef>
          <a:effectRef idx="1">
            <a:schemeClr val="accent5"/>
          </a:effectRef>
          <a:fontRef idx="minor">
            <a:schemeClr val="dk1"/>
          </a:fontRef>
        </p:style>
        <p:txBody>
          <a:bodyPr vert="eaVert" wrap="square" rtlCol="0">
            <a:spAutoFit/>
          </a:bodyPr>
          <a:lstStyle/>
          <a:p>
            <a:pPr marL="457200" indent="-457200">
              <a:buBlip>
                <a:blip r:embed="rId2"/>
              </a:buBlip>
            </a:pPr>
            <a:r>
              <a:rPr kumimoji="1" lang="zh-CN" altLang="en-US" dirty="0">
                <a:latin typeface="幼圆" panose="02010509060101010101" pitchFamily="49" charset="-122"/>
                <a:ea typeface="幼圆" panose="02010509060101010101" pitchFamily="49" charset="-122"/>
              </a:rPr>
              <a:t>将一棵二叉树还原为</a:t>
            </a:r>
            <a:r>
              <a:rPr kumimoji="1" lang="zh-CN" altLang="en-US" dirty="0">
                <a:solidFill>
                  <a:srgbClr val="FF0000"/>
                </a:solidFill>
                <a:latin typeface="幼圆" panose="02010509060101010101" pitchFamily="49" charset="-122"/>
                <a:ea typeface="幼圆" panose="02010509060101010101" pitchFamily="49" charset="-122"/>
              </a:rPr>
              <a:t>多棵树</a:t>
            </a:r>
            <a:endParaRPr lang="zh-CN" altLang="en-US" dirty="0">
              <a:solidFill>
                <a:srgbClr val="FF0000"/>
              </a:solidFill>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3025"/>
                                        </p:tgtEl>
                                        <p:attrNameLst>
                                          <p:attrName>style.visibility</p:attrName>
                                        </p:attrNameLst>
                                      </p:cBhvr>
                                      <p:to>
                                        <p:strVal val="visible"/>
                                      </p:to>
                                    </p:set>
                                    <p:animEffect transition="in" filter="wipe(up)">
                                      <p:cBhvr>
                                        <p:cTn id="7" dur="500"/>
                                        <p:tgtEl>
                                          <p:spTgt spid="3830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83022"/>
                                        </p:tgtEl>
                                        <p:attrNameLst>
                                          <p:attrName>style.visibility</p:attrName>
                                        </p:attrNameLst>
                                      </p:cBhvr>
                                      <p:to>
                                        <p:strVal val="visible"/>
                                      </p:to>
                                    </p:set>
                                    <p:animEffect transition="in" filter="wipe(left)">
                                      <p:cBhvr>
                                        <p:cTn id="12" dur="500"/>
                                        <p:tgtEl>
                                          <p:spTgt spid="3830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3029"/>
                                        </p:tgtEl>
                                        <p:attrNameLst>
                                          <p:attrName>style.visibility</p:attrName>
                                        </p:attrNameLst>
                                      </p:cBhvr>
                                      <p:to>
                                        <p:strVal val="visible"/>
                                      </p:to>
                                    </p:set>
                                    <p:animEffect transition="in" filter="wipe(up)">
                                      <p:cBhvr>
                                        <p:cTn id="17" dur="500"/>
                                        <p:tgtEl>
                                          <p:spTgt spid="3830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83030"/>
                                        </p:tgtEl>
                                        <p:attrNameLst>
                                          <p:attrName>style.visibility</p:attrName>
                                        </p:attrNameLst>
                                      </p:cBhvr>
                                      <p:to>
                                        <p:strVal val="visible"/>
                                      </p:to>
                                    </p:set>
                                    <p:animEffect transition="in" filter="wipe(left)">
                                      <p:cBhvr>
                                        <p:cTn id="22" dur="500"/>
                                        <p:tgtEl>
                                          <p:spTgt spid="38303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83031"/>
                                        </p:tgtEl>
                                        <p:attrNameLst>
                                          <p:attrName>style.visibility</p:attrName>
                                        </p:attrNameLst>
                                      </p:cBhvr>
                                      <p:to>
                                        <p:strVal val="visible"/>
                                      </p:to>
                                    </p:set>
                                    <p:animEffect transition="in" filter="wipe(left)">
                                      <p:cBhvr>
                                        <p:cTn id="27" dur="500"/>
                                        <p:tgtEl>
                                          <p:spTgt spid="38303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383032"/>
                                        </p:tgtEl>
                                        <p:attrNameLst>
                                          <p:attrName>style.visibility</p:attrName>
                                        </p:attrNameLst>
                                      </p:cBhvr>
                                      <p:to>
                                        <p:strVal val="visible"/>
                                      </p:to>
                                    </p:set>
                                    <p:animEffect transition="in" filter="wipe(right)">
                                      <p:cBhvr>
                                        <p:cTn id="32" dur="500"/>
                                        <p:tgtEl>
                                          <p:spTgt spid="383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302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5" name="Oval 5"/>
          <p:cNvSpPr>
            <a:spLocks noChangeArrowheads="1"/>
          </p:cNvSpPr>
          <p:nvPr/>
        </p:nvSpPr>
        <p:spPr bwMode="auto">
          <a:xfrm>
            <a:off x="1763713" y="836613"/>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A</a:t>
            </a:r>
          </a:p>
        </p:txBody>
      </p:sp>
      <p:sp>
        <p:nvSpPr>
          <p:cNvPr id="384006" name="Oval 6"/>
          <p:cNvSpPr>
            <a:spLocks noChangeArrowheads="1"/>
          </p:cNvSpPr>
          <p:nvPr/>
        </p:nvSpPr>
        <p:spPr bwMode="auto">
          <a:xfrm>
            <a:off x="971550" y="1555750"/>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B</a:t>
            </a:r>
          </a:p>
        </p:txBody>
      </p:sp>
      <p:sp>
        <p:nvSpPr>
          <p:cNvPr id="384007" name="Oval 7"/>
          <p:cNvSpPr>
            <a:spLocks noChangeArrowheads="1"/>
          </p:cNvSpPr>
          <p:nvPr/>
        </p:nvSpPr>
        <p:spPr bwMode="auto">
          <a:xfrm>
            <a:off x="1619250" y="19891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84008" name="Oval 8"/>
          <p:cNvSpPr>
            <a:spLocks noChangeArrowheads="1"/>
          </p:cNvSpPr>
          <p:nvPr/>
        </p:nvSpPr>
        <p:spPr bwMode="auto">
          <a:xfrm>
            <a:off x="2268538" y="2420938"/>
            <a:ext cx="431800" cy="431800"/>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84009" name="Oval 9"/>
          <p:cNvSpPr>
            <a:spLocks noChangeArrowheads="1"/>
          </p:cNvSpPr>
          <p:nvPr/>
        </p:nvSpPr>
        <p:spPr bwMode="auto">
          <a:xfrm>
            <a:off x="2052638" y="3141663"/>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84010" name="Oval 10"/>
          <p:cNvSpPr>
            <a:spLocks noChangeArrowheads="1"/>
          </p:cNvSpPr>
          <p:nvPr/>
        </p:nvSpPr>
        <p:spPr bwMode="auto">
          <a:xfrm>
            <a:off x="1692275" y="3860800"/>
            <a:ext cx="431800" cy="431800"/>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84011" name="Freeform 11"/>
          <p:cNvSpPr/>
          <p:nvPr/>
        </p:nvSpPr>
        <p:spPr bwMode="auto">
          <a:xfrm>
            <a:off x="1301750" y="1125538"/>
            <a:ext cx="488950" cy="463550"/>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13" name="Freeform 13"/>
          <p:cNvSpPr/>
          <p:nvPr/>
        </p:nvSpPr>
        <p:spPr bwMode="auto">
          <a:xfrm>
            <a:off x="1981200" y="3557588"/>
            <a:ext cx="190500" cy="317500"/>
          </a:xfrm>
          <a:custGeom>
            <a:avLst/>
            <a:gdLst/>
            <a:ahLst/>
            <a:cxnLst>
              <a:cxn ang="0">
                <a:pos x="120" y="0"/>
              </a:cxn>
              <a:cxn ang="0">
                <a:pos x="0" y="200"/>
              </a:cxn>
            </a:cxnLst>
            <a:rect l="0" t="0" r="r" b="b"/>
            <a:pathLst>
              <a:path w="120" h="200">
                <a:moveTo>
                  <a:pt x="120" y="0"/>
                </a:moveTo>
                <a:lnTo>
                  <a:pt x="0" y="200"/>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15" name="Oval 15"/>
          <p:cNvSpPr>
            <a:spLocks noChangeArrowheads="1"/>
          </p:cNvSpPr>
          <p:nvPr/>
        </p:nvSpPr>
        <p:spPr bwMode="auto">
          <a:xfrm>
            <a:off x="1403350" y="5156200"/>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84016" name="Oval 16"/>
          <p:cNvSpPr>
            <a:spLocks noChangeArrowheads="1"/>
          </p:cNvSpPr>
          <p:nvPr/>
        </p:nvSpPr>
        <p:spPr bwMode="auto">
          <a:xfrm>
            <a:off x="2124075" y="5589588"/>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84017" name="Freeform 17"/>
          <p:cNvSpPr/>
          <p:nvPr/>
        </p:nvSpPr>
        <p:spPr bwMode="auto">
          <a:xfrm>
            <a:off x="1754188" y="4838700"/>
            <a:ext cx="333375" cy="371475"/>
          </a:xfrm>
          <a:custGeom>
            <a:avLst/>
            <a:gdLst/>
            <a:ahLst/>
            <a:cxnLst>
              <a:cxn ang="0">
                <a:pos x="210" y="0"/>
              </a:cxn>
              <a:cxn ang="0">
                <a:pos x="0" y="234"/>
              </a:cxn>
            </a:cxnLst>
            <a:rect l="0" t="0" r="r" b="b"/>
            <a:pathLst>
              <a:path w="210" h="234">
                <a:moveTo>
                  <a:pt x="210" y="0"/>
                </a:moveTo>
                <a:lnTo>
                  <a:pt x="0" y="234"/>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nvGrpSpPr>
          <p:cNvPr id="384049" name="Group 49"/>
          <p:cNvGrpSpPr/>
          <p:nvPr/>
        </p:nvGrpSpPr>
        <p:grpSpPr bwMode="auto">
          <a:xfrm>
            <a:off x="1371600" y="1881188"/>
            <a:ext cx="928688" cy="3843337"/>
            <a:chOff x="864" y="1185"/>
            <a:chExt cx="585" cy="2421"/>
          </a:xfrm>
        </p:grpSpPr>
        <p:sp>
          <p:nvSpPr>
            <p:cNvPr id="384012" name="Freeform 12"/>
            <p:cNvSpPr/>
            <p:nvPr/>
          </p:nvSpPr>
          <p:spPr bwMode="auto">
            <a:xfrm>
              <a:off x="864" y="1185"/>
              <a:ext cx="176" cy="144"/>
            </a:xfrm>
            <a:custGeom>
              <a:avLst/>
              <a:gdLst/>
              <a:ahLst/>
              <a:cxnLst>
                <a:cxn ang="0">
                  <a:pos x="0" y="0"/>
                </a:cxn>
                <a:cxn ang="0">
                  <a:pos x="176" y="144"/>
                </a:cxn>
              </a:cxnLst>
              <a:rect l="0" t="0" r="r" b="b"/>
              <a:pathLst>
                <a:path w="176" h="144">
                  <a:moveTo>
                    <a:pt x="0" y="0"/>
                  </a:moveTo>
                  <a:lnTo>
                    <a:pt x="176" y="144"/>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14" name="Line 14"/>
            <p:cNvSpPr>
              <a:spLocks noChangeShapeType="1"/>
            </p:cNvSpPr>
            <p:nvPr/>
          </p:nvSpPr>
          <p:spPr bwMode="auto">
            <a:xfrm>
              <a:off x="1267" y="1458"/>
              <a:ext cx="182" cy="137"/>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18" name="Freeform 18"/>
            <p:cNvSpPr/>
            <p:nvPr/>
          </p:nvSpPr>
          <p:spPr bwMode="auto">
            <a:xfrm>
              <a:off x="1147" y="3438"/>
              <a:ext cx="198" cy="168"/>
            </a:xfrm>
            <a:custGeom>
              <a:avLst/>
              <a:gdLst/>
              <a:ahLst/>
              <a:cxnLst>
                <a:cxn ang="0">
                  <a:pos x="0" y="0"/>
                </a:cxn>
                <a:cxn ang="0">
                  <a:pos x="198" y="168"/>
                </a:cxn>
              </a:cxnLst>
              <a:rect l="0" t="0" r="r" b="b"/>
              <a:pathLst>
                <a:path w="198" h="168">
                  <a:moveTo>
                    <a:pt x="0" y="0"/>
                  </a:moveTo>
                  <a:lnTo>
                    <a:pt x="198" y="168"/>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
        <p:nvSpPr>
          <p:cNvPr id="384019" name="Oval 19"/>
          <p:cNvSpPr>
            <a:spLocks noChangeArrowheads="1"/>
          </p:cNvSpPr>
          <p:nvPr/>
        </p:nvSpPr>
        <p:spPr bwMode="auto">
          <a:xfrm>
            <a:off x="2052638" y="4502150"/>
            <a:ext cx="431800" cy="431800"/>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grpSp>
        <p:nvGrpSpPr>
          <p:cNvPr id="384047" name="Group 47"/>
          <p:cNvGrpSpPr/>
          <p:nvPr/>
        </p:nvGrpSpPr>
        <p:grpSpPr bwMode="auto">
          <a:xfrm>
            <a:off x="1909763" y="1231900"/>
            <a:ext cx="574675" cy="4357688"/>
            <a:chOff x="1203" y="776"/>
            <a:chExt cx="362" cy="2745"/>
          </a:xfrm>
        </p:grpSpPr>
        <p:sp>
          <p:nvSpPr>
            <p:cNvPr id="384023" name="Freeform 23"/>
            <p:cNvSpPr/>
            <p:nvPr/>
          </p:nvSpPr>
          <p:spPr bwMode="auto">
            <a:xfrm>
              <a:off x="1203" y="816"/>
              <a:ext cx="29" cy="437"/>
            </a:xfrm>
            <a:custGeom>
              <a:avLst/>
              <a:gdLst/>
              <a:ahLst/>
              <a:cxnLst>
                <a:cxn ang="0">
                  <a:pos x="29" y="0"/>
                </a:cxn>
                <a:cxn ang="0">
                  <a:pos x="0" y="437"/>
                </a:cxn>
              </a:cxnLst>
              <a:rect l="0" t="0" r="r" b="b"/>
              <a:pathLst>
                <a:path w="29" h="437">
                  <a:moveTo>
                    <a:pt x="29" y="0"/>
                  </a:moveTo>
                  <a:lnTo>
                    <a:pt x="0" y="437"/>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24" name="Freeform 24"/>
            <p:cNvSpPr/>
            <p:nvPr/>
          </p:nvSpPr>
          <p:spPr bwMode="auto">
            <a:xfrm>
              <a:off x="1344" y="776"/>
              <a:ext cx="221" cy="749"/>
            </a:xfrm>
            <a:custGeom>
              <a:avLst/>
              <a:gdLst/>
              <a:ahLst/>
              <a:cxnLst>
                <a:cxn ang="0">
                  <a:pos x="0" y="0"/>
                </a:cxn>
                <a:cxn ang="0">
                  <a:pos x="221" y="749"/>
                </a:cxn>
              </a:cxnLst>
              <a:rect l="0" t="0" r="r" b="b"/>
              <a:pathLst>
                <a:path w="221" h="749">
                  <a:moveTo>
                    <a:pt x="0" y="0"/>
                  </a:moveTo>
                  <a:lnTo>
                    <a:pt x="221" y="749"/>
                  </a:lnTo>
                </a:path>
              </a:pathLst>
            </a:custGeom>
            <a:noFill/>
            <a:ln w="28575" cap="flat" cmpd="sng">
              <a:solidFill>
                <a:srgbClr val="663300"/>
              </a:solidFill>
              <a:prstDash val="sysDot"/>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25" name="Line 25"/>
            <p:cNvSpPr>
              <a:spLocks noChangeShapeType="1"/>
            </p:cNvSpPr>
            <p:nvPr/>
          </p:nvSpPr>
          <p:spPr bwMode="auto">
            <a:xfrm>
              <a:off x="1474" y="3113"/>
              <a:ext cx="0" cy="408"/>
            </a:xfrm>
            <a:prstGeom prst="line">
              <a:avLst/>
            </a:prstGeom>
            <a:noFill/>
            <a:ln w="28575">
              <a:solidFill>
                <a:srgbClr val="663300"/>
              </a:solidFill>
              <a:prstDash val="sysDot"/>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grpSp>
        <p:nvGrpSpPr>
          <p:cNvPr id="384050" name="Group 50"/>
          <p:cNvGrpSpPr/>
          <p:nvPr/>
        </p:nvGrpSpPr>
        <p:grpSpPr bwMode="auto">
          <a:xfrm>
            <a:off x="3492500" y="1125538"/>
            <a:ext cx="2951163" cy="4462462"/>
            <a:chOff x="2200" y="709"/>
            <a:chExt cx="1859" cy="2811"/>
          </a:xfrm>
        </p:grpSpPr>
        <p:sp>
          <p:nvSpPr>
            <p:cNvPr id="384026" name="Oval 26"/>
            <p:cNvSpPr>
              <a:spLocks noChangeArrowheads="1"/>
            </p:cNvSpPr>
            <p:nvPr/>
          </p:nvSpPr>
          <p:spPr bwMode="auto">
            <a:xfrm>
              <a:off x="3291" y="709"/>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A</a:t>
              </a:r>
            </a:p>
          </p:txBody>
        </p:sp>
        <p:sp>
          <p:nvSpPr>
            <p:cNvPr id="384027" name="Oval 27"/>
            <p:cNvSpPr>
              <a:spLocks noChangeArrowheads="1"/>
            </p:cNvSpPr>
            <p:nvPr/>
          </p:nvSpPr>
          <p:spPr bwMode="auto">
            <a:xfrm>
              <a:off x="2792" y="1162"/>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B</a:t>
              </a:r>
            </a:p>
          </p:txBody>
        </p:sp>
        <p:sp>
          <p:nvSpPr>
            <p:cNvPr id="384028" name="Oval 28"/>
            <p:cNvSpPr>
              <a:spLocks noChangeArrowheads="1"/>
            </p:cNvSpPr>
            <p:nvPr/>
          </p:nvSpPr>
          <p:spPr bwMode="auto">
            <a:xfrm>
              <a:off x="3291" y="1162"/>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C</a:t>
              </a:r>
            </a:p>
          </p:txBody>
        </p:sp>
        <p:sp>
          <p:nvSpPr>
            <p:cNvPr id="384029" name="Oval 29"/>
            <p:cNvSpPr>
              <a:spLocks noChangeArrowheads="1"/>
            </p:cNvSpPr>
            <p:nvPr/>
          </p:nvSpPr>
          <p:spPr bwMode="auto">
            <a:xfrm>
              <a:off x="3787" y="1162"/>
              <a:ext cx="272" cy="272"/>
            </a:xfrm>
            <a:prstGeom prst="ellipse">
              <a:avLst/>
            </a:prstGeom>
            <a:ln>
              <a:tailEnd type="none" w="med" len="lg"/>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D</a:t>
              </a:r>
            </a:p>
          </p:txBody>
        </p:sp>
        <p:sp>
          <p:nvSpPr>
            <p:cNvPr id="384030" name="Oval 30"/>
            <p:cNvSpPr>
              <a:spLocks noChangeArrowheads="1"/>
            </p:cNvSpPr>
            <p:nvPr/>
          </p:nvSpPr>
          <p:spPr bwMode="auto">
            <a:xfrm>
              <a:off x="3291" y="1797"/>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E</a:t>
              </a:r>
            </a:p>
          </p:txBody>
        </p:sp>
        <p:sp>
          <p:nvSpPr>
            <p:cNvPr id="384031" name="Oval 31"/>
            <p:cNvSpPr>
              <a:spLocks noChangeArrowheads="1"/>
            </p:cNvSpPr>
            <p:nvPr/>
          </p:nvSpPr>
          <p:spPr bwMode="auto">
            <a:xfrm>
              <a:off x="3291" y="2250"/>
              <a:ext cx="272" cy="272"/>
            </a:xfrm>
            <a:prstGeom prst="ellipse">
              <a:avLst/>
            </a:prstGeom>
            <a:ln>
              <a:tailEnd type="none" w="med" len="lg"/>
            </a:ln>
          </p:spPr>
          <p:style>
            <a:lnRef idx="1">
              <a:schemeClr val="accent4"/>
            </a:lnRef>
            <a:fillRef idx="2">
              <a:schemeClr val="accent4"/>
            </a:fillRef>
            <a:effectRef idx="1">
              <a:schemeClr val="accent4"/>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F</a:t>
              </a:r>
            </a:p>
          </p:txBody>
        </p:sp>
        <p:sp>
          <p:nvSpPr>
            <p:cNvPr id="384032" name="Oval 32"/>
            <p:cNvSpPr>
              <a:spLocks noChangeArrowheads="1"/>
            </p:cNvSpPr>
            <p:nvPr/>
          </p:nvSpPr>
          <p:spPr bwMode="auto">
            <a:xfrm>
              <a:off x="3200" y="2795"/>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dirty="0">
                  <a:solidFill>
                    <a:srgbClr val="3333FF"/>
                  </a:solidFill>
                  <a:latin typeface="Consolas" panose="020B0609020204030204" pitchFamily="49" charset="0"/>
                  <a:cs typeface="Consolas" panose="020B0609020204030204" pitchFamily="49" charset="0"/>
                </a:rPr>
                <a:t>G</a:t>
              </a:r>
            </a:p>
          </p:txBody>
        </p:sp>
        <p:sp>
          <p:nvSpPr>
            <p:cNvPr id="384033" name="Oval 33"/>
            <p:cNvSpPr>
              <a:spLocks noChangeArrowheads="1"/>
            </p:cNvSpPr>
            <p:nvPr/>
          </p:nvSpPr>
          <p:spPr bwMode="auto">
            <a:xfrm>
              <a:off x="2882" y="3248"/>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H</a:t>
              </a:r>
            </a:p>
          </p:txBody>
        </p:sp>
        <p:sp>
          <p:nvSpPr>
            <p:cNvPr id="384034" name="Oval 34"/>
            <p:cNvSpPr>
              <a:spLocks noChangeArrowheads="1"/>
            </p:cNvSpPr>
            <p:nvPr/>
          </p:nvSpPr>
          <p:spPr bwMode="auto">
            <a:xfrm>
              <a:off x="3563" y="3248"/>
              <a:ext cx="272" cy="272"/>
            </a:xfrm>
            <a:prstGeom prst="ellipse">
              <a:avLst/>
            </a:prstGeom>
            <a:ln>
              <a:tailEnd type="none" w="med" len="lg"/>
            </a:ln>
          </p:spPr>
          <p:style>
            <a:lnRef idx="1">
              <a:schemeClr val="accent5"/>
            </a:lnRef>
            <a:fillRef idx="2">
              <a:schemeClr val="accent5"/>
            </a:fillRef>
            <a:effectRef idx="1">
              <a:schemeClr val="accent5"/>
            </a:effectRef>
            <a:fontRef idx="minor">
              <a:schemeClr val="dk1"/>
            </a:fontRef>
          </p:style>
          <p:txBody>
            <a:bodyPr wrap="none" anchor="ctr"/>
            <a:lstStyle/>
            <a:p>
              <a:r>
                <a:rPr lang="en-US" altLang="zh-CN" sz="2000" i="1">
                  <a:solidFill>
                    <a:srgbClr val="3333FF"/>
                  </a:solidFill>
                  <a:latin typeface="Consolas" panose="020B0609020204030204" pitchFamily="49" charset="0"/>
                  <a:cs typeface="Consolas" panose="020B0609020204030204" pitchFamily="49" charset="0"/>
                </a:rPr>
                <a:t>I</a:t>
              </a:r>
            </a:p>
          </p:txBody>
        </p:sp>
        <p:sp>
          <p:nvSpPr>
            <p:cNvPr id="384035" name="Freeform 35"/>
            <p:cNvSpPr/>
            <p:nvPr/>
          </p:nvSpPr>
          <p:spPr bwMode="auto">
            <a:xfrm>
              <a:off x="3000" y="891"/>
              <a:ext cx="308" cy="292"/>
            </a:xfrm>
            <a:custGeom>
              <a:avLst/>
              <a:gdLst/>
              <a:ahLst/>
              <a:cxnLst>
                <a:cxn ang="0">
                  <a:pos x="308" y="0"/>
                </a:cxn>
                <a:cxn ang="0">
                  <a:pos x="0" y="292"/>
                </a:cxn>
              </a:cxnLst>
              <a:rect l="0" t="0" r="r" b="b"/>
              <a:pathLst>
                <a:path w="308" h="292">
                  <a:moveTo>
                    <a:pt x="308" y="0"/>
                  </a:moveTo>
                  <a:lnTo>
                    <a:pt x="0" y="292"/>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36" name="Line 36"/>
            <p:cNvSpPr>
              <a:spLocks noChangeShapeType="1"/>
            </p:cNvSpPr>
            <p:nvPr/>
          </p:nvSpPr>
          <p:spPr bwMode="auto">
            <a:xfrm>
              <a:off x="3427" y="2069"/>
              <a:ext cx="0" cy="181"/>
            </a:xfrm>
            <a:prstGeom prst="line">
              <a:avLst/>
            </a:prstGeom>
            <a:noFill/>
            <a:ln w="28575">
              <a:solidFill>
                <a:srgbClr val="FF0000"/>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37" name="Freeform 37"/>
            <p:cNvSpPr/>
            <p:nvPr/>
          </p:nvSpPr>
          <p:spPr bwMode="auto">
            <a:xfrm>
              <a:off x="3054" y="3022"/>
              <a:ext cx="192" cy="235"/>
            </a:xfrm>
            <a:custGeom>
              <a:avLst/>
              <a:gdLst/>
              <a:ahLst/>
              <a:cxnLst>
                <a:cxn ang="0">
                  <a:pos x="192" y="0"/>
                </a:cxn>
                <a:cxn ang="0">
                  <a:pos x="0" y="235"/>
                </a:cxn>
              </a:cxnLst>
              <a:rect l="0" t="0" r="r" b="b"/>
              <a:pathLst>
                <a:path w="192" h="235">
                  <a:moveTo>
                    <a:pt x="192" y="0"/>
                  </a:moveTo>
                  <a:lnTo>
                    <a:pt x="0" y="235"/>
                  </a:lnTo>
                </a:path>
              </a:pathLst>
            </a:custGeom>
            <a:noFill/>
            <a:ln w="28575" cap="flat" cmpd="sng">
              <a:solidFill>
                <a:srgbClr val="FF0000"/>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41" name="Freeform 41"/>
            <p:cNvSpPr/>
            <p:nvPr/>
          </p:nvSpPr>
          <p:spPr bwMode="auto">
            <a:xfrm>
              <a:off x="3440" y="3032"/>
              <a:ext cx="240" cy="240"/>
            </a:xfrm>
            <a:custGeom>
              <a:avLst/>
              <a:gdLst/>
              <a:ahLst/>
              <a:cxnLst>
                <a:cxn ang="0">
                  <a:pos x="0" y="0"/>
                </a:cxn>
                <a:cxn ang="0">
                  <a:pos x="240" y="240"/>
                </a:cxn>
              </a:cxnLst>
              <a:rect l="0" t="0" r="r" b="b"/>
              <a:pathLst>
                <a:path w="240" h="240">
                  <a:moveTo>
                    <a:pt x="0" y="0"/>
                  </a:moveTo>
                  <a:lnTo>
                    <a:pt x="240" y="240"/>
                  </a:lnTo>
                </a:path>
              </a:pathLst>
            </a:custGeom>
            <a:noFill/>
            <a:ln w="28575" cap="flat" cmpd="sng">
              <a:solidFill>
                <a:schemeClr val="tx1"/>
              </a:solidFill>
              <a:prstDash val="solid"/>
              <a:round/>
              <a:headEnd type="none" w="med" len="me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45" name="Line 45"/>
            <p:cNvSpPr>
              <a:spLocks noChangeShapeType="1"/>
            </p:cNvSpPr>
            <p:nvPr/>
          </p:nvSpPr>
          <p:spPr bwMode="auto">
            <a:xfrm>
              <a:off x="3424" y="981"/>
              <a:ext cx="0" cy="181"/>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46" name="Line 46"/>
            <p:cNvSpPr>
              <a:spLocks noChangeShapeType="1"/>
            </p:cNvSpPr>
            <p:nvPr/>
          </p:nvSpPr>
          <p:spPr bwMode="auto">
            <a:xfrm>
              <a:off x="3560" y="890"/>
              <a:ext cx="318" cy="272"/>
            </a:xfrm>
            <a:prstGeom prst="line">
              <a:avLst/>
            </a:prstGeom>
            <a:noFill/>
            <a:ln w="28575">
              <a:solidFill>
                <a:schemeClr val="tx1"/>
              </a:solidFill>
              <a:round/>
              <a:tailEnd type="none" w="med" len="lg"/>
            </a:ln>
            <a:effectLst/>
          </p:spPr>
          <p:txBody>
            <a:bodyPr wrap="none"/>
            <a:lstStyle/>
            <a:p>
              <a:endParaRPr lang="zh-CN" altLang="en-US">
                <a:latin typeface="Consolas" panose="020B0609020204030204" pitchFamily="49" charset="0"/>
                <a:cs typeface="Consolas" panose="020B0609020204030204" pitchFamily="49" charset="0"/>
              </a:endParaRPr>
            </a:p>
          </p:txBody>
        </p:sp>
        <p:sp>
          <p:nvSpPr>
            <p:cNvPr id="384048" name="AutoShape 48"/>
            <p:cNvSpPr>
              <a:spLocks noChangeArrowheads="1"/>
            </p:cNvSpPr>
            <p:nvPr/>
          </p:nvSpPr>
          <p:spPr bwMode="auto">
            <a:xfrm>
              <a:off x="2200" y="1933"/>
              <a:ext cx="453" cy="227"/>
            </a:xfrm>
            <a:prstGeom prst="rightArrow">
              <a:avLst>
                <a:gd name="adj1" fmla="val 50000"/>
                <a:gd name="adj2" fmla="val 31198"/>
              </a:avLst>
            </a:prstGeom>
            <a:ln>
              <a:tailEnd type="none" w="med" len="lg"/>
            </a:ln>
          </p:spPr>
          <p:style>
            <a:lnRef idx="0">
              <a:schemeClr val="accent6"/>
            </a:lnRef>
            <a:fillRef idx="3">
              <a:schemeClr val="accent6"/>
            </a:fillRef>
            <a:effectRef idx="3">
              <a:schemeClr val="accent6"/>
            </a:effectRef>
            <a:fontRef idx="minor">
              <a:schemeClr val="lt1"/>
            </a:fontRef>
          </p:style>
          <p:txBody>
            <a:bodyPr wrap="none" anchor="ctr"/>
            <a:lstStyle/>
            <a:p>
              <a:endParaRPr lang="zh-CN" altLang="en-US">
                <a:latin typeface="Consolas" panose="020B0609020204030204" pitchFamily="49" charset="0"/>
                <a:cs typeface="Consolas" panose="020B0609020204030204" pitchFamily="49" charset="0"/>
              </a:endParaRPr>
            </a:p>
          </p:txBody>
        </p:sp>
      </p:grpSp>
      <p:grpSp>
        <p:nvGrpSpPr>
          <p:cNvPr id="384051" name="Group 51"/>
          <p:cNvGrpSpPr/>
          <p:nvPr/>
        </p:nvGrpSpPr>
        <p:grpSpPr bwMode="auto">
          <a:xfrm>
            <a:off x="6948488" y="1917700"/>
            <a:ext cx="1125537" cy="2447925"/>
            <a:chOff x="4377" y="1208"/>
            <a:chExt cx="709" cy="1542"/>
          </a:xfrm>
        </p:grpSpPr>
        <p:sp>
          <p:nvSpPr>
            <p:cNvPr id="384052" name="Text Box 52"/>
            <p:cNvSpPr txBox="1">
              <a:spLocks noChangeArrowheads="1"/>
            </p:cNvSpPr>
            <p:nvPr/>
          </p:nvSpPr>
          <p:spPr bwMode="auto">
            <a:xfrm>
              <a:off x="4776" y="1208"/>
              <a:ext cx="310" cy="1542"/>
            </a:xfrm>
            <a:prstGeom prst="rect">
              <a:avLst/>
            </a:prstGeom>
            <a:noFill/>
            <a:ln w="28575" algn="ctr">
              <a:noFill/>
              <a:miter lim="800000"/>
              <a:tailEnd type="none" w="med" len="lg"/>
            </a:ln>
            <a:effectLst/>
          </p:spPr>
          <p:txBody>
            <a:bodyPr vert="eaVert">
              <a:spAutoFit/>
            </a:bodyPr>
            <a:lstStyle/>
            <a:p>
              <a:pPr>
                <a:spcBef>
                  <a:spcPct val="50000"/>
                </a:spcBef>
              </a:pPr>
              <a:r>
                <a:rPr lang="zh-CN" altLang="en-US" sz="2000" dirty="0">
                  <a:latin typeface="楷体" panose="02010609060101010101" pitchFamily="49" charset="-122"/>
                  <a:ea typeface="楷体" panose="02010609060101010101" pitchFamily="49" charset="-122"/>
                  <a:cs typeface="Consolas" panose="020B0609020204030204" pitchFamily="49" charset="0"/>
                </a:rPr>
                <a:t>还原为</a:t>
              </a:r>
              <a:r>
                <a:rPr lang="en-US" altLang="zh-CN" sz="2000" dirty="0">
                  <a:latin typeface="楷体" panose="02010609060101010101" pitchFamily="49" charset="-122"/>
                  <a:ea typeface="楷体" panose="02010609060101010101" pitchFamily="49" charset="-122"/>
                  <a:cs typeface="Consolas" panose="020B0609020204030204" pitchFamily="49" charset="0"/>
                </a:rPr>
                <a:t>3</a:t>
              </a:r>
              <a:r>
                <a:rPr lang="zh-CN" altLang="en-US" sz="2000" dirty="0">
                  <a:latin typeface="楷体" panose="02010609060101010101" pitchFamily="49" charset="-122"/>
                  <a:ea typeface="楷体" panose="02010609060101010101" pitchFamily="49" charset="-122"/>
                  <a:cs typeface="Consolas" panose="020B0609020204030204" pitchFamily="49" charset="0"/>
                </a:rPr>
                <a:t>棵树</a:t>
              </a:r>
            </a:p>
          </p:txBody>
        </p:sp>
        <p:sp>
          <p:nvSpPr>
            <p:cNvPr id="384053" name="Line 53"/>
            <p:cNvSpPr>
              <a:spLocks noChangeShapeType="1"/>
            </p:cNvSpPr>
            <p:nvPr/>
          </p:nvSpPr>
          <p:spPr bwMode="auto">
            <a:xfrm flipH="1">
              <a:off x="4377" y="1933"/>
              <a:ext cx="363" cy="0"/>
            </a:xfrm>
            <a:prstGeom prst="line">
              <a:avLst/>
            </a:prstGeom>
            <a:noFill/>
            <a:ln w="57150">
              <a:solidFill>
                <a:srgbClr val="FF00FF"/>
              </a:solidFill>
              <a:round/>
              <a:tailEnd type="triangle" w="med" len="lg"/>
            </a:ln>
            <a:effectLst/>
          </p:spPr>
          <p:txBody>
            <a:bodyPr wrap="none"/>
            <a:lstStyle/>
            <a:p>
              <a:endParaRPr lang="zh-CN" altLang="en-US">
                <a:latin typeface="Consolas" panose="020B0609020204030204" pitchFamily="49" charset="0"/>
                <a:cs typeface="Consolas" panose="020B0609020204030204" pitchFamily="49"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84047"/>
                                        </p:tgtEl>
                                        <p:attrNameLst>
                                          <p:attrName>style.visibility</p:attrName>
                                        </p:attrNameLst>
                                      </p:cBhvr>
                                      <p:to>
                                        <p:strVal val="visible"/>
                                      </p:to>
                                    </p:set>
                                    <p:animEffect transition="in" filter="wipe(up)">
                                      <p:cBhvr>
                                        <p:cTn id="7" dur="500"/>
                                        <p:tgtEl>
                                          <p:spTgt spid="3840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1" fill="hold" nodeType="clickEffect">
                                  <p:stCondLst>
                                    <p:cond delay="0"/>
                                  </p:stCondLst>
                                  <p:childTnLst>
                                    <p:animEffect transition="out" filter="wipe(up)">
                                      <p:cBhvr>
                                        <p:cTn id="11" dur="500"/>
                                        <p:tgtEl>
                                          <p:spTgt spid="384049"/>
                                        </p:tgtEl>
                                      </p:cBhvr>
                                    </p:animEffect>
                                    <p:set>
                                      <p:cBhvr>
                                        <p:cTn id="12" dur="1" fill="hold">
                                          <p:stCondLst>
                                            <p:cond delay="499"/>
                                          </p:stCondLst>
                                        </p:cTn>
                                        <p:tgtEl>
                                          <p:spTgt spid="38404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84050"/>
                                        </p:tgtEl>
                                        <p:attrNameLst>
                                          <p:attrName>style.visibility</p:attrName>
                                        </p:attrNameLst>
                                      </p:cBhvr>
                                      <p:to>
                                        <p:strVal val="visible"/>
                                      </p:to>
                                    </p:set>
                                    <p:animEffect transition="in" filter="wipe(up)">
                                      <p:cBhvr>
                                        <p:cTn id="17" dur="500"/>
                                        <p:tgtEl>
                                          <p:spTgt spid="384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384051"/>
                                        </p:tgtEl>
                                        <p:attrNameLst>
                                          <p:attrName>style.visibility</p:attrName>
                                        </p:attrNameLst>
                                      </p:cBhvr>
                                      <p:to>
                                        <p:strVal val="visible"/>
                                      </p:to>
                                    </p:set>
                                    <p:animEffect transition="in" filter="wipe(right)">
                                      <p:cBhvr>
                                        <p:cTn id="22" dur="500"/>
                                        <p:tgtEl>
                                          <p:spTgt spid="384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1" name="Text Box 5"/>
          <p:cNvSpPr txBox="1">
            <a:spLocks noChangeArrowheads="1"/>
          </p:cNvSpPr>
          <p:nvPr/>
        </p:nvSpPr>
        <p:spPr bwMode="auto">
          <a:xfrm>
            <a:off x="600076" y="2420888"/>
            <a:ext cx="7429552" cy="27802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a:spAutoFit/>
          </a:bodyPr>
          <a:lstStyle/>
          <a:p>
            <a:pPr algn="l">
              <a:lnSpc>
                <a:spcPts val="2800"/>
              </a:lnSpc>
              <a:spcBef>
                <a:spcPts val="6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问题描述</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如果已经得到完整的家谱，判断两个人是否亲戚应该是可行的，但如果两个人的最近公共祖先与他们相隔好几代，使得家谱十分庞大，那么检验亲戚关系就十分复杂。在这种情况下，用什么样的数据结果对此建模，能够高效的解决呢？</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为了将问题简化，将得到一些亲戚关系的信息，如</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Marry</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Tom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是亲戚，</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Tom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Ben</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是亲戚，等等。从这些信息中，可以推出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Marry</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Ben</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是亲戚。</a:t>
            </a:r>
          </a:p>
        </p:txBody>
      </p:sp>
      <p:grpSp>
        <p:nvGrpSpPr>
          <p:cNvPr id="2" name="组合 4"/>
          <p:cNvGrpSpPr/>
          <p:nvPr/>
        </p:nvGrpSpPr>
        <p:grpSpPr>
          <a:xfrm>
            <a:off x="785786" y="1529641"/>
            <a:ext cx="1648906" cy="525815"/>
            <a:chOff x="814328" y="3219334"/>
            <a:chExt cx="1356392" cy="432536"/>
          </a:xfrm>
        </p:grpSpPr>
        <p:grpSp>
          <p:nvGrpSpPr>
            <p:cNvPr id="3" name="组合 66"/>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10" name="圆角矩形 9"/>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2" name="圆角矩形 11"/>
              <p:cNvSpPr/>
              <p:nvPr/>
            </p:nvSpPr>
            <p:spPr>
              <a:xfrm>
                <a:off x="4351927" y="1373342"/>
                <a:ext cx="3742173" cy="2584452"/>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sp>
          <p:nvSpPr>
            <p:cNvPr id="9" name="TextBox 44"/>
            <p:cNvSpPr txBox="1"/>
            <p:nvPr/>
          </p:nvSpPr>
          <p:spPr>
            <a:xfrm>
              <a:off x="1074184" y="3356592"/>
              <a:ext cx="940240" cy="202542"/>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zh-CN" altLang="en-US" sz="2000">
                  <a:solidFill>
                    <a:srgbClr val="FF0000"/>
                  </a:solidFill>
                  <a:latin typeface="微软雅黑" panose="020B0503020204020204" pitchFamily="34" charset="-122"/>
                  <a:ea typeface="微软雅黑" panose="020B0503020204020204" pitchFamily="34" charset="-122"/>
                </a:rPr>
                <a:t>经典示例</a:t>
              </a:r>
              <a:endParaRPr lang="zh-CN" altLang="en-US" sz="2000" dirty="0">
                <a:solidFill>
                  <a:srgbClr val="FF0000"/>
                </a:solidFill>
                <a:latin typeface="微软雅黑" panose="020B0503020204020204" pitchFamily="34" charset="-122"/>
                <a:ea typeface="微软雅黑" panose="020B0503020204020204" pitchFamily="34" charset="-122"/>
              </a:endParaRPr>
            </a:p>
          </p:txBody>
        </p:sp>
      </p:grpSp>
      <p:sp>
        <p:nvSpPr>
          <p:cNvPr id="13" name="灯片编号占位符 12"/>
          <p:cNvSpPr>
            <a:spLocks noGrp="1"/>
          </p:cNvSpPr>
          <p:nvPr>
            <p:ph type="sldNum" sz="quarter" idx="12"/>
          </p:nvPr>
        </p:nvSpPr>
        <p:spPr/>
        <p:txBody>
          <a:bodyPr/>
          <a:lstStyle/>
          <a:p>
            <a:fld id="{67864EE2-EAB3-4814-A7EB-820BD7610F1E}" type="slidenum">
              <a:rPr lang="en-US" altLang="zh-CN" smtClean="0"/>
              <a:t>19</a:t>
            </a:fld>
            <a:r>
              <a:rPr lang="en-US" altLang="zh-CN"/>
              <a:t>/76</a:t>
            </a:r>
          </a:p>
        </p:txBody>
      </p:sp>
      <p:sp>
        <p:nvSpPr>
          <p:cNvPr id="11" name="TextBox 13">
            <a:extLst>
              <a:ext uri="{FF2B5EF4-FFF2-40B4-BE49-F238E27FC236}">
                <a16:creationId xmlns:a16="http://schemas.microsoft.com/office/drawing/2014/main" id="{61499E8E-2DB8-4248-98E6-F6A1CA911134}"/>
              </a:ext>
            </a:extLst>
          </p:cNvPr>
          <p:cNvSpPr txBox="1"/>
          <p:nvPr/>
        </p:nvSpPr>
        <p:spPr>
          <a:xfrm>
            <a:off x="3000364" y="500042"/>
            <a:ext cx="27146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7.9* </a:t>
            </a:r>
            <a:r>
              <a:rPr lang="zh-CN" altLang="zh-CN"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并查集</a:t>
            </a:r>
            <a:endParaRPr lang="zh-CN" altLang="en-US" sz="2800" spc="50" dirty="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871543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给定</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个叶子结点，设其权值分别为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，可以构造</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这样</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棵二叉树</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3611" name="Rectangle 5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63"/>
          <p:cNvGrpSpPr/>
          <p:nvPr/>
        </p:nvGrpSpPr>
        <p:grpSpPr>
          <a:xfrm>
            <a:off x="571472" y="1315734"/>
            <a:ext cx="1933567" cy="2541894"/>
            <a:chOff x="785786" y="1315734"/>
            <a:chExt cx="1933567" cy="2541894"/>
          </a:xfrm>
        </p:grpSpPr>
        <p:sp>
          <p:nvSpPr>
            <p:cNvPr id="23608" name="Freeform 56"/>
            <p:cNvSpPr/>
            <p:nvPr/>
          </p:nvSpPr>
          <p:spPr bwMode="auto">
            <a:xfrm>
              <a:off x="1916299" y="1506668"/>
              <a:ext cx="333956" cy="427329"/>
            </a:xfrm>
            <a:custGeom>
              <a:avLst/>
              <a:gdLst/>
              <a:ahLst/>
              <a:cxnLst>
                <a:cxn ang="0">
                  <a:pos x="0" y="0"/>
                </a:cxn>
                <a:cxn ang="0">
                  <a:pos x="293" y="375"/>
                </a:cxn>
              </a:cxnLst>
              <a:rect l="0" t="0" r="r" b="b"/>
              <a:pathLst>
                <a:path w="293" h="375">
                  <a:moveTo>
                    <a:pt x="0" y="0"/>
                  </a:moveTo>
                  <a:lnTo>
                    <a:pt x="293" y="37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607" name="Oval 55"/>
            <p:cNvSpPr>
              <a:spLocks noChangeArrowheads="1"/>
            </p:cNvSpPr>
            <p:nvPr/>
          </p:nvSpPr>
          <p:spPr bwMode="auto">
            <a:xfrm>
              <a:off x="1666807" y="1315734"/>
              <a:ext cx="322261" cy="3545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3606" name="Oval 54"/>
            <p:cNvSpPr>
              <a:spLocks noChangeArrowheads="1"/>
            </p:cNvSpPr>
            <p:nvPr/>
          </p:nvSpPr>
          <p:spPr bwMode="auto">
            <a:xfrm>
              <a:off x="1102850" y="1879445"/>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3605" name="Oval 53"/>
            <p:cNvSpPr>
              <a:spLocks noChangeArrowheads="1"/>
            </p:cNvSpPr>
            <p:nvPr/>
          </p:nvSpPr>
          <p:spPr bwMode="auto">
            <a:xfrm>
              <a:off x="2109916" y="1879445"/>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12</a:t>
              </a:r>
            </a:p>
          </p:txBody>
        </p:sp>
        <p:sp>
          <p:nvSpPr>
            <p:cNvPr id="23604" name="Oval 52"/>
            <p:cNvSpPr>
              <a:spLocks noChangeArrowheads="1"/>
            </p:cNvSpPr>
            <p:nvPr/>
          </p:nvSpPr>
          <p:spPr bwMode="auto">
            <a:xfrm>
              <a:off x="785786" y="2453547"/>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3603" name="Oval 51"/>
            <p:cNvSpPr>
              <a:spLocks noChangeArrowheads="1"/>
            </p:cNvSpPr>
            <p:nvPr/>
          </p:nvSpPr>
          <p:spPr bwMode="auto">
            <a:xfrm>
              <a:off x="1364037" y="2445753"/>
              <a:ext cx="3027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3602" name="Oval 50"/>
            <p:cNvSpPr>
              <a:spLocks noChangeArrowheads="1"/>
            </p:cNvSpPr>
            <p:nvPr/>
          </p:nvSpPr>
          <p:spPr bwMode="auto">
            <a:xfrm>
              <a:off x="1865621" y="2448351"/>
              <a:ext cx="301470" cy="30133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3601" name="Oval 49"/>
            <p:cNvSpPr>
              <a:spLocks noChangeArrowheads="1"/>
            </p:cNvSpPr>
            <p:nvPr/>
          </p:nvSpPr>
          <p:spPr bwMode="auto">
            <a:xfrm>
              <a:off x="2417883" y="2443156"/>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3600" name="Line 48"/>
            <p:cNvSpPr>
              <a:spLocks noChangeShapeType="1"/>
            </p:cNvSpPr>
            <p:nvPr/>
          </p:nvSpPr>
          <p:spPr bwMode="auto">
            <a:xfrm flipH="1">
              <a:off x="1318557" y="1520956"/>
              <a:ext cx="365143" cy="361087"/>
            </a:xfrm>
            <a:prstGeom prst="line">
              <a:avLst/>
            </a:pr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9" name="Freeform 47"/>
            <p:cNvSpPr/>
            <p:nvPr/>
          </p:nvSpPr>
          <p:spPr bwMode="auto">
            <a:xfrm>
              <a:off x="953414" y="2152208"/>
              <a:ext cx="194916" cy="306534"/>
            </a:xfrm>
            <a:custGeom>
              <a:avLst/>
              <a:gdLst/>
              <a:ahLst/>
              <a:cxnLst>
                <a:cxn ang="0">
                  <a:pos x="171" y="0"/>
                </a:cxn>
                <a:cxn ang="0">
                  <a:pos x="0" y="270"/>
                </a:cxn>
              </a:cxnLst>
              <a:rect l="0" t="0" r="r" b="b"/>
              <a:pathLst>
                <a:path w="171" h="270">
                  <a:moveTo>
                    <a:pt x="171" y="0"/>
                  </a:moveTo>
                  <a:lnTo>
                    <a:pt x="0" y="27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8" name="Freeform 46"/>
            <p:cNvSpPr/>
            <p:nvPr/>
          </p:nvSpPr>
          <p:spPr bwMode="auto">
            <a:xfrm>
              <a:off x="1353642" y="2148311"/>
              <a:ext cx="165029" cy="297442"/>
            </a:xfrm>
            <a:custGeom>
              <a:avLst/>
              <a:gdLst/>
              <a:ahLst/>
              <a:cxnLst>
                <a:cxn ang="0">
                  <a:pos x="0" y="0"/>
                </a:cxn>
                <a:cxn ang="0">
                  <a:pos x="145" y="261"/>
                </a:cxn>
              </a:cxnLst>
              <a:rect l="0" t="0" r="r" b="b"/>
              <a:pathLst>
                <a:path w="145" h="261">
                  <a:moveTo>
                    <a:pt x="0" y="0"/>
                  </a:moveTo>
                  <a:lnTo>
                    <a:pt x="145" y="261"/>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7" name="Freeform 45"/>
            <p:cNvSpPr/>
            <p:nvPr/>
          </p:nvSpPr>
          <p:spPr bwMode="auto">
            <a:xfrm>
              <a:off x="2018955" y="2148311"/>
              <a:ext cx="153334" cy="294844"/>
            </a:xfrm>
            <a:custGeom>
              <a:avLst/>
              <a:gdLst/>
              <a:ahLst/>
              <a:cxnLst>
                <a:cxn ang="0">
                  <a:pos x="135" y="0"/>
                </a:cxn>
                <a:cxn ang="0">
                  <a:pos x="0" y="259"/>
                </a:cxn>
              </a:cxnLst>
              <a:rect l="0" t="0" r="r" b="b"/>
              <a:pathLst>
                <a:path w="135" h="259">
                  <a:moveTo>
                    <a:pt x="135" y="0"/>
                  </a:moveTo>
                  <a:lnTo>
                    <a:pt x="0" y="25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6" name="Freeform 44"/>
            <p:cNvSpPr/>
            <p:nvPr/>
          </p:nvSpPr>
          <p:spPr bwMode="auto">
            <a:xfrm>
              <a:off x="2371103" y="2137921"/>
              <a:ext cx="187119" cy="307833"/>
            </a:xfrm>
            <a:custGeom>
              <a:avLst/>
              <a:gdLst/>
              <a:ahLst/>
              <a:cxnLst>
                <a:cxn ang="0">
                  <a:pos x="0" y="0"/>
                </a:cxn>
                <a:cxn ang="0">
                  <a:pos x="165" y="270"/>
                </a:cxn>
              </a:cxnLst>
              <a:rect l="0" t="0" r="r" b="b"/>
              <a:pathLst>
                <a:path w="165" h="270">
                  <a:moveTo>
                    <a:pt x="0" y="0"/>
                  </a:moveTo>
                  <a:lnTo>
                    <a:pt x="165" y="27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3" name="Text Box 11"/>
            <p:cNvSpPr txBox="1">
              <a:spLocks noChangeArrowheads="1"/>
            </p:cNvSpPr>
            <p:nvPr/>
          </p:nvSpPr>
          <p:spPr bwMode="auto">
            <a:xfrm>
              <a:off x="1495281" y="3599152"/>
              <a:ext cx="614635" cy="258476"/>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4" name="组合 64"/>
          <p:cNvGrpSpPr/>
          <p:nvPr/>
        </p:nvGrpSpPr>
        <p:grpSpPr>
          <a:xfrm>
            <a:off x="2786050" y="1294952"/>
            <a:ext cx="1376107" cy="2544492"/>
            <a:chOff x="3094892" y="1294952"/>
            <a:chExt cx="1376107" cy="2544492"/>
          </a:xfrm>
        </p:grpSpPr>
        <p:sp>
          <p:nvSpPr>
            <p:cNvPr id="23609" name="Freeform 57"/>
            <p:cNvSpPr/>
            <p:nvPr/>
          </p:nvSpPr>
          <p:spPr bwMode="auto">
            <a:xfrm>
              <a:off x="3589979" y="1523554"/>
              <a:ext cx="289775" cy="384466"/>
            </a:xfrm>
            <a:custGeom>
              <a:avLst/>
              <a:gdLst/>
              <a:ahLst/>
              <a:cxnLst>
                <a:cxn ang="0">
                  <a:pos x="255" y="0"/>
                </a:cxn>
                <a:cxn ang="0">
                  <a:pos x="0" y="338"/>
                </a:cxn>
              </a:cxnLst>
              <a:rect l="0" t="0" r="r" b="b"/>
              <a:pathLst>
                <a:path w="255" h="338">
                  <a:moveTo>
                    <a:pt x="255" y="0"/>
                  </a:moveTo>
                  <a:lnTo>
                    <a:pt x="0" y="33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5" name="Freeform 43"/>
            <p:cNvSpPr/>
            <p:nvPr/>
          </p:nvSpPr>
          <p:spPr bwMode="auto">
            <a:xfrm>
              <a:off x="4077269" y="1544336"/>
              <a:ext cx="214408" cy="374075"/>
            </a:xfrm>
            <a:custGeom>
              <a:avLst/>
              <a:gdLst/>
              <a:ahLst/>
              <a:cxnLst>
                <a:cxn ang="0">
                  <a:pos x="0" y="0"/>
                </a:cxn>
                <a:cxn ang="0">
                  <a:pos x="188" y="329"/>
                </a:cxn>
              </a:cxnLst>
              <a:rect l="0" t="0" r="r" b="b"/>
              <a:pathLst>
                <a:path w="188" h="329">
                  <a:moveTo>
                    <a:pt x="0" y="0"/>
                  </a:moveTo>
                  <a:lnTo>
                    <a:pt x="188" y="32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94" name="Oval 42"/>
            <p:cNvSpPr>
              <a:spLocks noChangeArrowheads="1"/>
            </p:cNvSpPr>
            <p:nvPr/>
          </p:nvSpPr>
          <p:spPr bwMode="auto">
            <a:xfrm>
              <a:off x="3817381" y="1294952"/>
              <a:ext cx="322261" cy="3545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3593" name="Oval 41"/>
            <p:cNvSpPr>
              <a:spLocks noChangeArrowheads="1"/>
            </p:cNvSpPr>
            <p:nvPr/>
          </p:nvSpPr>
          <p:spPr bwMode="auto">
            <a:xfrm>
              <a:off x="3408057" y="1879445"/>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3592" name="Oval 40"/>
            <p:cNvSpPr>
              <a:spLocks noChangeArrowheads="1"/>
            </p:cNvSpPr>
            <p:nvPr/>
          </p:nvSpPr>
          <p:spPr bwMode="auto">
            <a:xfrm>
              <a:off x="4169529" y="1879445"/>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3591" name="Oval 39"/>
            <p:cNvSpPr>
              <a:spLocks noChangeArrowheads="1"/>
            </p:cNvSpPr>
            <p:nvPr/>
          </p:nvSpPr>
          <p:spPr bwMode="auto">
            <a:xfrm>
              <a:off x="3094892" y="2469133"/>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3590" name="Oval 38"/>
            <p:cNvSpPr>
              <a:spLocks noChangeArrowheads="1"/>
            </p:cNvSpPr>
            <p:nvPr/>
          </p:nvSpPr>
          <p:spPr bwMode="auto">
            <a:xfrm>
              <a:off x="3669244" y="2445753"/>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8</a:t>
              </a:r>
            </a:p>
          </p:txBody>
        </p:sp>
        <p:sp>
          <p:nvSpPr>
            <p:cNvPr id="23589" name="Oval 37"/>
            <p:cNvSpPr>
              <a:spLocks noChangeArrowheads="1"/>
            </p:cNvSpPr>
            <p:nvPr/>
          </p:nvSpPr>
          <p:spPr bwMode="auto">
            <a:xfrm>
              <a:off x="3419752" y="3038039"/>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3588" name="Oval 36"/>
            <p:cNvSpPr>
              <a:spLocks noChangeArrowheads="1"/>
            </p:cNvSpPr>
            <p:nvPr/>
          </p:nvSpPr>
          <p:spPr bwMode="auto">
            <a:xfrm>
              <a:off x="3968116" y="3032844"/>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dirty="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3587" name="Freeform 35"/>
            <p:cNvSpPr/>
            <p:nvPr/>
          </p:nvSpPr>
          <p:spPr bwMode="auto">
            <a:xfrm>
              <a:off x="3279412" y="2145714"/>
              <a:ext cx="183221" cy="323419"/>
            </a:xfrm>
            <a:custGeom>
              <a:avLst/>
              <a:gdLst/>
              <a:ahLst/>
              <a:cxnLst>
                <a:cxn ang="0">
                  <a:pos x="162" y="0"/>
                </a:cxn>
                <a:cxn ang="0">
                  <a:pos x="0" y="285"/>
                </a:cxn>
              </a:cxnLst>
              <a:rect l="0" t="0" r="r" b="b"/>
              <a:pathLst>
                <a:path w="162" h="285">
                  <a:moveTo>
                    <a:pt x="162" y="0"/>
                  </a:moveTo>
                  <a:lnTo>
                    <a:pt x="0" y="28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86" name="Freeform 34"/>
            <p:cNvSpPr/>
            <p:nvPr/>
          </p:nvSpPr>
          <p:spPr bwMode="auto">
            <a:xfrm>
              <a:off x="3645854" y="2162599"/>
              <a:ext cx="128645" cy="289649"/>
            </a:xfrm>
            <a:custGeom>
              <a:avLst/>
              <a:gdLst/>
              <a:ahLst/>
              <a:cxnLst>
                <a:cxn ang="0">
                  <a:pos x="0" y="0"/>
                </a:cxn>
                <a:cxn ang="0">
                  <a:pos x="112" y="255"/>
                </a:cxn>
              </a:cxnLst>
              <a:rect l="0" t="0" r="r" b="b"/>
              <a:pathLst>
                <a:path w="112" h="255">
                  <a:moveTo>
                    <a:pt x="0" y="0"/>
                  </a:moveTo>
                  <a:lnTo>
                    <a:pt x="112" y="25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85" name="Freeform 33"/>
            <p:cNvSpPr/>
            <p:nvPr/>
          </p:nvSpPr>
          <p:spPr bwMode="auto">
            <a:xfrm>
              <a:off x="3582182" y="2721114"/>
              <a:ext cx="153334" cy="314327"/>
            </a:xfrm>
            <a:custGeom>
              <a:avLst/>
              <a:gdLst/>
              <a:ahLst/>
              <a:cxnLst>
                <a:cxn ang="0">
                  <a:pos x="135" y="0"/>
                </a:cxn>
                <a:cxn ang="0">
                  <a:pos x="0" y="277"/>
                </a:cxn>
              </a:cxnLst>
              <a:rect l="0" t="0" r="r" b="b"/>
              <a:pathLst>
                <a:path w="135" h="277">
                  <a:moveTo>
                    <a:pt x="135" y="0"/>
                  </a:moveTo>
                  <a:lnTo>
                    <a:pt x="0" y="27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84" name="Freeform 32"/>
            <p:cNvSpPr/>
            <p:nvPr/>
          </p:nvSpPr>
          <p:spPr bwMode="auto">
            <a:xfrm>
              <a:off x="3929132" y="2713321"/>
              <a:ext cx="152035" cy="326017"/>
            </a:xfrm>
            <a:custGeom>
              <a:avLst/>
              <a:gdLst/>
              <a:ahLst/>
              <a:cxnLst>
                <a:cxn ang="0">
                  <a:pos x="0" y="0"/>
                </a:cxn>
                <a:cxn ang="0">
                  <a:pos x="134" y="287"/>
                </a:cxn>
              </a:cxnLst>
              <a:rect l="0" t="0" r="r" b="b"/>
              <a:pathLst>
                <a:path w="134" h="287">
                  <a:moveTo>
                    <a:pt x="0" y="0"/>
                  </a:moveTo>
                  <a:lnTo>
                    <a:pt x="134" y="28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2" name="Text Box 10"/>
            <p:cNvSpPr txBox="1">
              <a:spLocks noChangeArrowheads="1"/>
            </p:cNvSpPr>
            <p:nvPr/>
          </p:nvSpPr>
          <p:spPr bwMode="auto">
            <a:xfrm>
              <a:off x="3544498" y="3582267"/>
              <a:ext cx="614635" cy="25717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5" name="组合 65"/>
          <p:cNvGrpSpPr/>
          <p:nvPr/>
        </p:nvGrpSpPr>
        <p:grpSpPr>
          <a:xfrm>
            <a:off x="4755577" y="1326125"/>
            <a:ext cx="1417689" cy="2531503"/>
            <a:chOff x="4755577" y="1326125"/>
            <a:chExt cx="1417689" cy="2531503"/>
          </a:xfrm>
        </p:grpSpPr>
        <p:sp>
          <p:nvSpPr>
            <p:cNvPr id="23583" name="Oval 31"/>
            <p:cNvSpPr>
              <a:spLocks noChangeArrowheads="1"/>
            </p:cNvSpPr>
            <p:nvPr/>
          </p:nvSpPr>
          <p:spPr bwMode="auto">
            <a:xfrm>
              <a:off x="5557331" y="1326125"/>
              <a:ext cx="322261" cy="3545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3582" name="Oval 30"/>
            <p:cNvSpPr>
              <a:spLocks noChangeArrowheads="1"/>
            </p:cNvSpPr>
            <p:nvPr/>
          </p:nvSpPr>
          <p:spPr bwMode="auto">
            <a:xfrm>
              <a:off x="5290946" y="1909319"/>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15</a:t>
              </a:r>
            </a:p>
          </p:txBody>
        </p:sp>
        <p:sp>
          <p:nvSpPr>
            <p:cNvPr id="23581" name="Oval 29"/>
            <p:cNvSpPr>
              <a:spLocks noChangeArrowheads="1"/>
            </p:cNvSpPr>
            <p:nvPr/>
          </p:nvSpPr>
          <p:spPr bwMode="auto">
            <a:xfrm>
              <a:off x="5029759" y="2521088"/>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12</a:t>
              </a:r>
            </a:p>
          </p:txBody>
        </p:sp>
        <p:sp>
          <p:nvSpPr>
            <p:cNvPr id="23580" name="Oval 28"/>
            <p:cNvSpPr>
              <a:spLocks noChangeArrowheads="1"/>
            </p:cNvSpPr>
            <p:nvPr/>
          </p:nvSpPr>
          <p:spPr bwMode="auto">
            <a:xfrm>
              <a:off x="4755577" y="3121167"/>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3579" name="Oval 27"/>
            <p:cNvSpPr>
              <a:spLocks noChangeArrowheads="1"/>
            </p:cNvSpPr>
            <p:nvPr/>
          </p:nvSpPr>
          <p:spPr bwMode="auto">
            <a:xfrm>
              <a:off x="5871796" y="1892434"/>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3578" name="Oval 26"/>
            <p:cNvSpPr>
              <a:spLocks noChangeArrowheads="1"/>
            </p:cNvSpPr>
            <p:nvPr/>
          </p:nvSpPr>
          <p:spPr bwMode="auto">
            <a:xfrm>
              <a:off x="5592416" y="2530180"/>
              <a:ext cx="301470" cy="30133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3577" name="Oval 25"/>
            <p:cNvSpPr>
              <a:spLocks noChangeArrowheads="1"/>
            </p:cNvSpPr>
            <p:nvPr/>
          </p:nvSpPr>
          <p:spPr bwMode="auto">
            <a:xfrm>
              <a:off x="5267556" y="3117271"/>
              <a:ext cx="3027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3576" name="Freeform 24"/>
            <p:cNvSpPr/>
            <p:nvPr/>
          </p:nvSpPr>
          <p:spPr bwMode="auto">
            <a:xfrm>
              <a:off x="5849705" y="1589796"/>
              <a:ext cx="148136" cy="290947"/>
            </a:xfrm>
            <a:custGeom>
              <a:avLst/>
              <a:gdLst/>
              <a:ahLst/>
              <a:cxnLst>
                <a:cxn ang="0">
                  <a:pos x="0" y="0"/>
                </a:cxn>
                <a:cxn ang="0">
                  <a:pos x="130" y="256"/>
                </a:cxn>
              </a:cxnLst>
              <a:rect l="0" t="0" r="r" b="b"/>
              <a:pathLst>
                <a:path w="130" h="256">
                  <a:moveTo>
                    <a:pt x="0" y="0"/>
                  </a:moveTo>
                  <a:lnTo>
                    <a:pt x="130" y="25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75" name="Freeform 23"/>
            <p:cNvSpPr/>
            <p:nvPr/>
          </p:nvSpPr>
          <p:spPr bwMode="auto">
            <a:xfrm>
              <a:off x="5543037" y="2175588"/>
              <a:ext cx="187119" cy="354592"/>
            </a:xfrm>
            <a:custGeom>
              <a:avLst/>
              <a:gdLst/>
              <a:ahLst/>
              <a:cxnLst>
                <a:cxn ang="0">
                  <a:pos x="0" y="0"/>
                </a:cxn>
                <a:cxn ang="0">
                  <a:pos x="164" y="312"/>
                </a:cxn>
              </a:cxnLst>
              <a:rect l="0" t="0" r="r" b="b"/>
              <a:pathLst>
                <a:path w="164" h="312">
                  <a:moveTo>
                    <a:pt x="0" y="0"/>
                  </a:moveTo>
                  <a:lnTo>
                    <a:pt x="164" y="31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74" name="Freeform 22"/>
            <p:cNvSpPr/>
            <p:nvPr/>
          </p:nvSpPr>
          <p:spPr bwMode="auto">
            <a:xfrm>
              <a:off x="5258460" y="2800346"/>
              <a:ext cx="150735" cy="314327"/>
            </a:xfrm>
            <a:custGeom>
              <a:avLst/>
              <a:gdLst/>
              <a:ahLst/>
              <a:cxnLst>
                <a:cxn ang="0">
                  <a:pos x="0" y="0"/>
                </a:cxn>
                <a:cxn ang="0">
                  <a:pos x="132" y="276"/>
                </a:cxn>
              </a:cxnLst>
              <a:rect l="0" t="0" r="r" b="b"/>
              <a:pathLst>
                <a:path w="132" h="276">
                  <a:moveTo>
                    <a:pt x="0" y="0"/>
                  </a:moveTo>
                  <a:lnTo>
                    <a:pt x="132" y="276"/>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1" name="Text Box 9"/>
            <p:cNvSpPr txBox="1">
              <a:spLocks noChangeArrowheads="1"/>
            </p:cNvSpPr>
            <p:nvPr/>
          </p:nvSpPr>
          <p:spPr bwMode="auto">
            <a:xfrm>
              <a:off x="4994674" y="3599152"/>
              <a:ext cx="614635" cy="258476"/>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3559" name="Freeform 7"/>
            <p:cNvSpPr/>
            <p:nvPr/>
          </p:nvSpPr>
          <p:spPr bwMode="auto">
            <a:xfrm>
              <a:off x="5457274" y="1632659"/>
              <a:ext cx="158532" cy="276660"/>
            </a:xfrm>
            <a:custGeom>
              <a:avLst/>
              <a:gdLst/>
              <a:ahLst/>
              <a:cxnLst>
                <a:cxn ang="0">
                  <a:pos x="139" y="0"/>
                </a:cxn>
                <a:cxn ang="0">
                  <a:pos x="0" y="243"/>
                </a:cxn>
              </a:cxnLst>
              <a:rect l="0" t="0" r="r" b="b"/>
              <a:pathLst>
                <a:path w="139" h="243">
                  <a:moveTo>
                    <a:pt x="139" y="0"/>
                  </a:moveTo>
                  <a:lnTo>
                    <a:pt x="0" y="24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58" name="Freeform 6"/>
            <p:cNvSpPr/>
            <p:nvPr/>
          </p:nvSpPr>
          <p:spPr bwMode="auto">
            <a:xfrm>
              <a:off x="5197386" y="2182082"/>
              <a:ext cx="153334" cy="335109"/>
            </a:xfrm>
            <a:custGeom>
              <a:avLst/>
              <a:gdLst/>
              <a:ahLst/>
              <a:cxnLst>
                <a:cxn ang="0">
                  <a:pos x="135" y="0"/>
                </a:cxn>
                <a:cxn ang="0">
                  <a:pos x="0" y="294"/>
                </a:cxn>
              </a:cxnLst>
              <a:rect l="0" t="0" r="r" b="b"/>
              <a:pathLst>
                <a:path w="135" h="294">
                  <a:moveTo>
                    <a:pt x="135" y="0"/>
                  </a:moveTo>
                  <a:lnTo>
                    <a:pt x="0" y="294"/>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57" name="Freeform 5"/>
            <p:cNvSpPr/>
            <p:nvPr/>
          </p:nvSpPr>
          <p:spPr bwMode="auto">
            <a:xfrm>
              <a:off x="4931001" y="2783460"/>
              <a:ext cx="146837" cy="337707"/>
            </a:xfrm>
            <a:custGeom>
              <a:avLst/>
              <a:gdLst/>
              <a:ahLst/>
              <a:cxnLst>
                <a:cxn ang="0">
                  <a:pos x="129" y="0"/>
                </a:cxn>
                <a:cxn ang="0">
                  <a:pos x="0" y="297"/>
                </a:cxn>
              </a:cxnLst>
              <a:rect l="0" t="0" r="r" b="b"/>
              <a:pathLst>
                <a:path w="129" h="297">
                  <a:moveTo>
                    <a:pt x="129" y="0"/>
                  </a:moveTo>
                  <a:lnTo>
                    <a:pt x="0" y="29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grpSp>
        <p:nvGrpSpPr>
          <p:cNvPr id="6" name="组合 66"/>
          <p:cNvGrpSpPr/>
          <p:nvPr/>
        </p:nvGrpSpPr>
        <p:grpSpPr>
          <a:xfrm>
            <a:off x="6506699" y="1332619"/>
            <a:ext cx="1422887" cy="2506825"/>
            <a:chOff x="6506699" y="1332619"/>
            <a:chExt cx="1422887" cy="2506825"/>
          </a:xfrm>
        </p:grpSpPr>
        <p:sp>
          <p:nvSpPr>
            <p:cNvPr id="23573" name="Oval 21"/>
            <p:cNvSpPr>
              <a:spLocks noChangeArrowheads="1"/>
            </p:cNvSpPr>
            <p:nvPr/>
          </p:nvSpPr>
          <p:spPr bwMode="auto">
            <a:xfrm>
              <a:off x="7321448" y="1332619"/>
              <a:ext cx="322261" cy="354592"/>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3572" name="Oval 20"/>
            <p:cNvSpPr>
              <a:spLocks noChangeArrowheads="1"/>
            </p:cNvSpPr>
            <p:nvPr/>
          </p:nvSpPr>
          <p:spPr bwMode="auto">
            <a:xfrm>
              <a:off x="7047266" y="1909319"/>
              <a:ext cx="3027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3571" name="Oval 19"/>
            <p:cNvSpPr>
              <a:spLocks noChangeArrowheads="1"/>
            </p:cNvSpPr>
            <p:nvPr/>
          </p:nvSpPr>
          <p:spPr bwMode="auto">
            <a:xfrm>
              <a:off x="6786078" y="2521088"/>
              <a:ext cx="301470" cy="30004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3570" name="Oval 18"/>
            <p:cNvSpPr>
              <a:spLocks noChangeArrowheads="1"/>
            </p:cNvSpPr>
            <p:nvPr/>
          </p:nvSpPr>
          <p:spPr bwMode="auto">
            <a:xfrm>
              <a:off x="6506699" y="3121167"/>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3569" name="Oval 17"/>
            <p:cNvSpPr>
              <a:spLocks noChangeArrowheads="1"/>
            </p:cNvSpPr>
            <p:nvPr/>
          </p:nvSpPr>
          <p:spPr bwMode="auto">
            <a:xfrm>
              <a:off x="7628116" y="1892434"/>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3568" name="Oval 16"/>
            <p:cNvSpPr>
              <a:spLocks noChangeArrowheads="1"/>
            </p:cNvSpPr>
            <p:nvPr/>
          </p:nvSpPr>
          <p:spPr bwMode="auto">
            <a:xfrm>
              <a:off x="7350035" y="2530180"/>
              <a:ext cx="301470" cy="301338"/>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3567" name="Oval 15"/>
            <p:cNvSpPr>
              <a:spLocks noChangeArrowheads="1"/>
            </p:cNvSpPr>
            <p:nvPr/>
          </p:nvSpPr>
          <p:spPr bwMode="auto">
            <a:xfrm>
              <a:off x="7042068" y="3117271"/>
              <a:ext cx="301470" cy="300040"/>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3566" name="Freeform 14"/>
            <p:cNvSpPr/>
            <p:nvPr/>
          </p:nvSpPr>
          <p:spPr bwMode="auto">
            <a:xfrm>
              <a:off x="7615121" y="1632659"/>
              <a:ext cx="120848" cy="263671"/>
            </a:xfrm>
            <a:custGeom>
              <a:avLst/>
              <a:gdLst/>
              <a:ahLst/>
              <a:cxnLst>
                <a:cxn ang="0">
                  <a:pos x="0" y="0"/>
                </a:cxn>
                <a:cxn ang="0">
                  <a:pos x="106" y="232"/>
                </a:cxn>
              </a:cxnLst>
              <a:rect l="0" t="0" r="r" b="b"/>
              <a:pathLst>
                <a:path w="106" h="232">
                  <a:moveTo>
                    <a:pt x="0" y="0"/>
                  </a:moveTo>
                  <a:lnTo>
                    <a:pt x="106" y="232"/>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5" name="Freeform 13"/>
            <p:cNvSpPr/>
            <p:nvPr/>
          </p:nvSpPr>
          <p:spPr bwMode="auto">
            <a:xfrm>
              <a:off x="7288962" y="2182082"/>
              <a:ext cx="157232" cy="358489"/>
            </a:xfrm>
            <a:custGeom>
              <a:avLst/>
              <a:gdLst/>
              <a:ahLst/>
              <a:cxnLst>
                <a:cxn ang="0">
                  <a:pos x="0" y="0"/>
                </a:cxn>
                <a:cxn ang="0">
                  <a:pos x="138" y="315"/>
                </a:cxn>
              </a:cxnLst>
              <a:rect l="0" t="0" r="r" b="b"/>
              <a:pathLst>
                <a:path w="138" h="315">
                  <a:moveTo>
                    <a:pt x="0" y="0"/>
                  </a:moveTo>
                  <a:lnTo>
                    <a:pt x="138" y="31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4" name="Freeform 12"/>
            <p:cNvSpPr/>
            <p:nvPr/>
          </p:nvSpPr>
          <p:spPr bwMode="auto">
            <a:xfrm>
              <a:off x="7023876" y="2793851"/>
              <a:ext cx="162430" cy="323419"/>
            </a:xfrm>
            <a:custGeom>
              <a:avLst/>
              <a:gdLst/>
              <a:ahLst/>
              <a:cxnLst>
                <a:cxn ang="0">
                  <a:pos x="0" y="0"/>
                </a:cxn>
                <a:cxn ang="0">
                  <a:pos x="143" y="285"/>
                </a:cxn>
              </a:cxnLst>
              <a:rect l="0" t="0" r="r" b="b"/>
              <a:pathLst>
                <a:path w="143" h="285">
                  <a:moveTo>
                    <a:pt x="0" y="0"/>
                  </a:moveTo>
                  <a:lnTo>
                    <a:pt x="143" y="28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60" name="Text Box 8"/>
            <p:cNvSpPr txBox="1">
              <a:spLocks noChangeArrowheads="1"/>
            </p:cNvSpPr>
            <p:nvPr/>
          </p:nvSpPr>
          <p:spPr bwMode="auto">
            <a:xfrm>
              <a:off x="7127831" y="3582267"/>
              <a:ext cx="614635" cy="257177"/>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3556" name="Freeform 4"/>
            <p:cNvSpPr/>
            <p:nvPr/>
          </p:nvSpPr>
          <p:spPr bwMode="auto">
            <a:xfrm>
              <a:off x="7213594" y="1601486"/>
              <a:ext cx="145537" cy="307833"/>
            </a:xfrm>
            <a:custGeom>
              <a:avLst/>
              <a:gdLst/>
              <a:ahLst/>
              <a:cxnLst>
                <a:cxn ang="0">
                  <a:pos x="128" y="0"/>
                </a:cxn>
                <a:cxn ang="0">
                  <a:pos x="0" y="271"/>
                </a:cxn>
              </a:cxnLst>
              <a:rect l="0" t="0" r="r" b="b"/>
              <a:pathLst>
                <a:path w="128" h="271">
                  <a:moveTo>
                    <a:pt x="128" y="0"/>
                  </a:moveTo>
                  <a:lnTo>
                    <a:pt x="0" y="271"/>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55" name="Freeform 3"/>
            <p:cNvSpPr/>
            <p:nvPr/>
          </p:nvSpPr>
          <p:spPr bwMode="auto">
            <a:xfrm>
              <a:off x="6961503" y="2198968"/>
              <a:ext cx="153334" cy="333810"/>
            </a:xfrm>
            <a:custGeom>
              <a:avLst/>
              <a:gdLst/>
              <a:ahLst/>
              <a:cxnLst>
                <a:cxn ang="0">
                  <a:pos x="135" y="0"/>
                </a:cxn>
                <a:cxn ang="0">
                  <a:pos x="0" y="294"/>
                </a:cxn>
              </a:cxnLst>
              <a:rect l="0" t="0" r="r" b="b"/>
              <a:pathLst>
                <a:path w="135" h="294">
                  <a:moveTo>
                    <a:pt x="135" y="0"/>
                  </a:moveTo>
                  <a:lnTo>
                    <a:pt x="0" y="294"/>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554" name="Freeform 2"/>
            <p:cNvSpPr/>
            <p:nvPr/>
          </p:nvSpPr>
          <p:spPr bwMode="auto">
            <a:xfrm>
              <a:off x="6674326" y="2788656"/>
              <a:ext cx="167628" cy="328615"/>
            </a:xfrm>
            <a:custGeom>
              <a:avLst/>
              <a:gdLst/>
              <a:ahLst/>
              <a:cxnLst>
                <a:cxn ang="0">
                  <a:pos x="147" y="0"/>
                </a:cxn>
                <a:cxn ang="0">
                  <a:pos x="0" y="289"/>
                </a:cxn>
              </a:cxnLst>
              <a:rect l="0" t="0" r="r" b="b"/>
              <a:pathLst>
                <a:path w="147" h="289">
                  <a:moveTo>
                    <a:pt x="147" y="0"/>
                  </a:moveTo>
                  <a:lnTo>
                    <a:pt x="0" y="289"/>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63" name="TextBox 62"/>
          <p:cNvSpPr txBox="1"/>
          <p:nvPr/>
        </p:nvSpPr>
        <p:spPr>
          <a:xfrm>
            <a:off x="2500298" y="4143380"/>
            <a:ext cx="5357850" cy="1785104"/>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a</a:t>
            </a: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WPL=1×2+3×2+5×2+7×2=32</a:t>
            </a:r>
            <a:endParaRPr lang="zh-CN" altLang="zh-CN" sz="2000" dirty="0">
              <a:solidFill>
                <a:srgbClr val="0000FF"/>
              </a:solidFill>
              <a:latin typeface="Consolas" panose="020B0609020204030204" pitchFamily="49" charset="0"/>
              <a:cs typeface="Consolas" panose="020B0609020204030204" pitchFamily="49" charset="0"/>
            </a:endParaRPr>
          </a:p>
          <a:p>
            <a:pPr algn="l">
              <a:lnSpc>
                <a:spcPct val="100000"/>
              </a:lnSpc>
            </a:pP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b</a:t>
            </a: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WPL=1×2+3×3+5×3+7×1=33</a:t>
            </a:r>
            <a:endParaRPr lang="zh-CN" altLang="zh-CN" sz="2000" dirty="0">
              <a:solidFill>
                <a:srgbClr val="0000FF"/>
              </a:solidFill>
              <a:latin typeface="Consolas" panose="020B0609020204030204" pitchFamily="49" charset="0"/>
              <a:cs typeface="Consolas" panose="020B0609020204030204" pitchFamily="49" charset="0"/>
            </a:endParaRPr>
          </a:p>
          <a:p>
            <a:pPr algn="l">
              <a:lnSpc>
                <a:spcPct val="100000"/>
              </a:lnSpc>
            </a:pP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c</a:t>
            </a: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WPL=7×3+5×3+3×2+1×1=43</a:t>
            </a:r>
            <a:endParaRPr lang="zh-CN" altLang="zh-CN" sz="2000" dirty="0">
              <a:solidFill>
                <a:srgbClr val="0000FF"/>
              </a:solidFill>
              <a:latin typeface="Consolas" panose="020B0609020204030204" pitchFamily="49" charset="0"/>
              <a:cs typeface="Consolas" panose="020B0609020204030204" pitchFamily="49" charset="0"/>
            </a:endParaRPr>
          </a:p>
          <a:p>
            <a:pPr algn="l">
              <a:lnSpc>
                <a:spcPct val="100000"/>
              </a:lnSpc>
            </a:pP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d</a:t>
            </a:r>
            <a:r>
              <a:rPr lang="zh-CN" altLang="zh-CN" sz="2000" dirty="0">
                <a:solidFill>
                  <a:srgbClr val="0000FF"/>
                </a:solidFill>
                <a:latin typeface="Consolas" panose="020B0609020204030204" pitchFamily="49" charset="0"/>
                <a:cs typeface="Consolas" panose="020B0609020204030204" pitchFamily="49" charset="0"/>
              </a:rPr>
              <a:t>）</a:t>
            </a:r>
            <a:r>
              <a:rPr lang="en-US" altLang="zh-CN" sz="2000" dirty="0">
                <a:solidFill>
                  <a:srgbClr val="0000FF"/>
                </a:solidFill>
                <a:latin typeface="Consolas" panose="020B0609020204030204" pitchFamily="49" charset="0"/>
                <a:cs typeface="Consolas" panose="020B0609020204030204" pitchFamily="49" charset="0"/>
              </a:rPr>
              <a:t>WPL=1×3+3×3+5×2+7×1=29  </a:t>
            </a:r>
            <a:r>
              <a:rPr lang="en-US" altLang="zh-CN" sz="2000" dirty="0">
                <a:solidFill>
                  <a:srgbClr val="FF0000"/>
                </a:solidFill>
                <a:latin typeface="Consolas" panose="020B0609020204030204" pitchFamily="49" charset="0"/>
                <a:cs typeface="Consolas" panose="020B0609020204030204" pitchFamily="49" charset="0"/>
              </a:rPr>
              <a:t>√</a:t>
            </a:r>
            <a:endParaRPr lang="zh-CN" altLang="zh-CN" sz="2000" dirty="0">
              <a:solidFill>
                <a:srgbClr val="FF0000"/>
              </a:solidFill>
              <a:latin typeface="Consolas" panose="020B0609020204030204" pitchFamily="49" charset="0"/>
              <a:cs typeface="Consolas" panose="020B0609020204030204" pitchFamily="49" charset="0"/>
            </a:endParaRPr>
          </a:p>
        </p:txBody>
      </p:sp>
      <p:sp>
        <p:nvSpPr>
          <p:cNvPr id="66" name="灯片编号占位符 65"/>
          <p:cNvSpPr>
            <a:spLocks noGrp="1"/>
          </p:cNvSpPr>
          <p:nvPr>
            <p:ph type="sldNum" sz="quarter" idx="12"/>
          </p:nvPr>
        </p:nvSpPr>
        <p:spPr/>
        <p:txBody>
          <a:bodyPr/>
          <a:lstStyle/>
          <a:p>
            <a:fld id="{67864EE2-EAB3-4814-A7EB-820BD7610F1E}" type="slidenum">
              <a:rPr lang="en-US" altLang="zh-CN" smtClean="0"/>
              <a:t>2</a:t>
            </a:fld>
            <a:r>
              <a:rPr lang="en-US" altLang="zh-CN"/>
              <a:t>/76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Text Box 4"/>
          <p:cNvSpPr txBox="1">
            <a:spLocks noChangeArrowheads="1"/>
          </p:cNvSpPr>
          <p:nvPr/>
        </p:nvSpPr>
        <p:spPr bwMode="auto">
          <a:xfrm>
            <a:off x="452069" y="1768238"/>
            <a:ext cx="8215370" cy="332152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a:spAutoFit/>
          </a:bodyPr>
          <a:lstStyle/>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输入</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：第一部分以</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开始。</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为问题涉及的人的个数（</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dirty="0">
                <a:solidFill>
                  <a:srgbClr val="0000FF"/>
                </a:solidFill>
                <a:latin typeface="+mn-ea"/>
                <a:ea typeface="+mn-ea"/>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mn-ea"/>
                <a:ea typeface="+mn-ea"/>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20000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）。这些人的编号为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mn-ea"/>
                <a:ea typeface="+mn-ea"/>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N</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800"/>
              </a:lnSpc>
              <a:spcBef>
                <a:spcPts val="6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下面有</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行（</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dirty="0">
                <a:solidFill>
                  <a:srgbClr val="0000FF"/>
                </a:solidFill>
                <a:latin typeface="+mj-ea"/>
                <a:ea typeface="+mj-ea"/>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en-US" altLang="zh-CN" sz="2000" dirty="0">
                <a:solidFill>
                  <a:srgbClr val="0000FF"/>
                </a:solidFill>
                <a:latin typeface="+mj-ea"/>
                <a:ea typeface="+mj-ea"/>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1000000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），每行有两个数</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，表示已知</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是亲戚。</a:t>
            </a:r>
          </a:p>
          <a:p>
            <a:pPr algn="l">
              <a:lnSpc>
                <a:spcPts val="2800"/>
              </a:lnSpc>
              <a:spcBef>
                <a:spcPts val="6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第二部分以</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开始。以下</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行有</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个询问（</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dirty="0">
                <a:solidFill>
                  <a:srgbClr val="0000FF"/>
                </a:solidFill>
                <a:latin typeface="+mn-ea"/>
                <a:ea typeface="+mn-ea"/>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Q</a:t>
            </a:r>
            <a:r>
              <a:rPr lang="en-US" altLang="zh-CN" sz="2000" dirty="0">
                <a:solidFill>
                  <a:srgbClr val="0000FF"/>
                </a:solidFill>
                <a:latin typeface="+mn-ea"/>
                <a:ea typeface="+mn-ea"/>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1000 000</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），每行为</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，表示询问</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是否为亲戚。</a:t>
            </a:r>
          </a:p>
          <a:p>
            <a:pPr algn="l">
              <a:lnSpc>
                <a:spcPts val="2800"/>
              </a:lnSpc>
              <a:spcBef>
                <a:spcPts val="600"/>
              </a:spcBef>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en-US"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输出</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：对于每个询问</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，输出一行：若</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c</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d</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为亲戚，则输出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"Yes"</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，否则输出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"No"</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p:txBody>
      </p:sp>
      <p:sp>
        <p:nvSpPr>
          <p:cNvPr id="3" name="AutoShape 6"/>
          <p:cNvSpPr>
            <a:spLocks noChangeArrowheads="1"/>
          </p:cNvSpPr>
          <p:nvPr/>
        </p:nvSpPr>
        <p:spPr bwMode="auto">
          <a:xfrm>
            <a:off x="4067944" y="5013176"/>
            <a:ext cx="1643074" cy="857256"/>
          </a:xfrm>
          <a:prstGeom prst="wedgeEllipseCallout">
            <a:avLst>
              <a:gd name="adj1" fmla="val -37604"/>
              <a:gd name="adj2" fmla="val -63712"/>
            </a:avLst>
          </a:prstGeom>
          <a:ln>
            <a:tailEnd type="none" w="med" len="lg"/>
          </a:ln>
        </p:spPr>
        <p:style>
          <a:lnRef idx="1">
            <a:schemeClr val="accent1"/>
          </a:lnRef>
          <a:fillRef idx="2">
            <a:schemeClr val="accent1"/>
          </a:fillRef>
          <a:effectRef idx="1">
            <a:schemeClr val="accent1"/>
          </a:effectRef>
          <a:fontRef idx="minor">
            <a:schemeClr val="dk1"/>
          </a:fontRef>
        </p:style>
        <p:txBody>
          <a:bodyPr/>
          <a:lstStyle/>
          <a:p>
            <a:pPr>
              <a:lnSpc>
                <a:spcPct val="100000"/>
              </a:lnSpc>
            </a:pPr>
            <a:r>
              <a:rPr lang="zh-CN" altLang="en-US" sz="1800" dirty="0">
                <a:solidFill>
                  <a:srgbClr val="CC00FF"/>
                </a:solidFill>
                <a:latin typeface="楷体" panose="02010609060101010101" pitchFamily="49" charset="-122"/>
                <a:ea typeface="楷体" panose="02010609060101010101" pitchFamily="49" charset="-122"/>
              </a:rPr>
              <a:t>解决分类问题</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20</a:t>
            </a:fld>
            <a:r>
              <a:rPr lang="en-US" altLang="zh-CN"/>
              <a:t>/76</a:t>
            </a:r>
          </a:p>
        </p:txBody>
      </p:sp>
      <p:grpSp>
        <p:nvGrpSpPr>
          <p:cNvPr id="5" name="组合 4">
            <a:extLst>
              <a:ext uri="{FF2B5EF4-FFF2-40B4-BE49-F238E27FC236}">
                <a16:creationId xmlns:a16="http://schemas.microsoft.com/office/drawing/2014/main" id="{3A9F2AED-4746-4411-B9B0-71D197804143}"/>
              </a:ext>
            </a:extLst>
          </p:cNvPr>
          <p:cNvGrpSpPr/>
          <p:nvPr/>
        </p:nvGrpSpPr>
        <p:grpSpPr>
          <a:xfrm>
            <a:off x="452069" y="755008"/>
            <a:ext cx="1648906" cy="525815"/>
            <a:chOff x="814328" y="3219334"/>
            <a:chExt cx="1356392" cy="432536"/>
          </a:xfrm>
        </p:grpSpPr>
        <p:grpSp>
          <p:nvGrpSpPr>
            <p:cNvPr id="7" name="组合 66">
              <a:extLst>
                <a:ext uri="{FF2B5EF4-FFF2-40B4-BE49-F238E27FC236}">
                  <a16:creationId xmlns:a16="http://schemas.microsoft.com/office/drawing/2014/main" id="{BF4FE17C-4218-4DCC-B744-C424C508AEDB}"/>
                </a:ext>
              </a:extLst>
            </p:cNvPr>
            <p:cNvGrpSpPr/>
            <p:nvPr/>
          </p:nvGrpSpPr>
          <p:grpSpPr>
            <a:xfrm>
              <a:off x="814328" y="3219334"/>
              <a:ext cx="1356392" cy="432536"/>
              <a:chOff x="4304043" y="1286668"/>
              <a:chExt cx="3837944" cy="2757793"/>
            </a:xfrm>
            <a:effectLst>
              <a:outerShdw blurRad="381000" dist="254000" dir="8100000" algn="tr" rotWithShape="0">
                <a:prstClr val="black">
                  <a:alpha val="40000"/>
                </a:prstClr>
              </a:outerShdw>
            </a:effectLst>
          </p:grpSpPr>
          <p:sp>
            <p:nvSpPr>
              <p:cNvPr id="9" name="圆角矩形 9">
                <a:extLst>
                  <a:ext uri="{FF2B5EF4-FFF2-40B4-BE49-F238E27FC236}">
                    <a16:creationId xmlns:a16="http://schemas.microsoft.com/office/drawing/2014/main" id="{99BED46B-B178-47AC-AE1B-7C14029BE870}"/>
                  </a:ext>
                </a:extLst>
              </p:cNvPr>
              <p:cNvSpPr/>
              <p:nvPr/>
            </p:nvSpPr>
            <p:spPr>
              <a:xfrm>
                <a:off x="4304043" y="1286668"/>
                <a:ext cx="3837944" cy="2757793"/>
              </a:xfrm>
              <a:prstGeom prst="roundRect">
                <a:avLst/>
              </a:prstGeom>
              <a:gradFill>
                <a:gsLst>
                  <a:gs pos="62000">
                    <a:schemeClr val="bg1">
                      <a:lumMod val="95000"/>
                    </a:schemeClr>
                  </a:gs>
                  <a:gs pos="0">
                    <a:schemeClr val="bg1"/>
                  </a:gs>
                  <a:gs pos="100000">
                    <a:schemeClr val="bg1">
                      <a:lumMod val="85000"/>
                    </a:schemeClr>
                  </a:gs>
                  <a:gs pos="0">
                    <a:schemeClr val="bg1"/>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sp>
            <p:nvSpPr>
              <p:cNvPr id="10" name="圆角矩形 11">
                <a:extLst>
                  <a:ext uri="{FF2B5EF4-FFF2-40B4-BE49-F238E27FC236}">
                    <a16:creationId xmlns:a16="http://schemas.microsoft.com/office/drawing/2014/main" id="{B7D25FD4-575E-429F-AB7F-BC58B4715828}"/>
                  </a:ext>
                </a:extLst>
              </p:cNvPr>
              <p:cNvSpPr/>
              <p:nvPr/>
            </p:nvSpPr>
            <p:spPr>
              <a:xfrm>
                <a:off x="4351930" y="1373338"/>
                <a:ext cx="3742174" cy="2584453"/>
              </a:xfrm>
              <a:prstGeom prst="roundRect">
                <a:avLst/>
              </a:prstGeom>
              <a:gradFill>
                <a:gsLst>
                  <a:gs pos="42000">
                    <a:srgbClr val="F0F0F0"/>
                  </a:gs>
                  <a:gs pos="0">
                    <a:schemeClr val="bg1"/>
                  </a:gs>
                  <a:gs pos="100000">
                    <a:schemeClr val="bg1">
                      <a:lumMod val="85000"/>
                    </a:schemeClr>
                  </a:gs>
                  <a:gs pos="0">
                    <a:schemeClr val="bg1"/>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zh-CN" altLang="en-US"/>
              </a:p>
            </p:txBody>
          </p:sp>
        </p:grpSp>
        <p:sp>
          <p:nvSpPr>
            <p:cNvPr id="8" name="TextBox 44">
              <a:extLst>
                <a:ext uri="{FF2B5EF4-FFF2-40B4-BE49-F238E27FC236}">
                  <a16:creationId xmlns:a16="http://schemas.microsoft.com/office/drawing/2014/main" id="{702E6EBE-4743-4F30-8A70-5220D20B6A2D}"/>
                </a:ext>
              </a:extLst>
            </p:cNvPr>
            <p:cNvSpPr txBox="1"/>
            <p:nvPr/>
          </p:nvSpPr>
          <p:spPr>
            <a:xfrm>
              <a:off x="1074184" y="3356592"/>
              <a:ext cx="940240" cy="202542"/>
            </a:xfrm>
            <a:prstGeom prst="rect">
              <a:avLst/>
            </a:prstGeom>
            <a:noFill/>
          </p:spPr>
          <p:txBody>
            <a:bodyPr wrap="square" lIns="0" tIns="0" rIns="0" bIns="0" rtlCol="0">
              <a:spAutoFit/>
            </a:bodyP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r>
                <a:rPr lang="zh-CN" altLang="en-US" sz="2000" dirty="0">
                  <a:solidFill>
                    <a:srgbClr val="FF0000"/>
                  </a:solidFill>
                  <a:latin typeface="微软雅黑" panose="020B0503020204020204" pitchFamily="34" charset="-122"/>
                  <a:ea typeface="微软雅黑" panose="020B0503020204020204" pitchFamily="34" charset="-122"/>
                </a:rPr>
                <a:t>问题抽象</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4" name="Text Box 4" descr="羊皮纸"/>
          <p:cNvSpPr txBox="1">
            <a:spLocks noChangeArrowheads="1"/>
          </p:cNvSpPr>
          <p:nvPr/>
        </p:nvSpPr>
        <p:spPr bwMode="auto">
          <a:xfrm>
            <a:off x="761995" y="571480"/>
            <a:ext cx="3024187" cy="5265480"/>
          </a:xfrm>
          <a:prstGeom prst="rect">
            <a:avLst/>
          </a:prstGeom>
          <a:blipFill dpi="0" rotWithShape="1">
            <a:blip r:embed="rId2" cstate="print"/>
            <a:srcRect/>
            <a:tile tx="0" ty="0" sx="100000" sy="100000" flip="none" algn="tl"/>
          </a:blipFill>
          <a:ln w="9525">
            <a:noFill/>
            <a:miter lim="800000"/>
          </a:ln>
          <a:effectLst>
            <a:outerShdw dist="35921" dir="2700000" algn="ctr" rotWithShape="0">
              <a:schemeClr val="bg2"/>
            </a:outerShdw>
          </a:effectLst>
        </p:spPr>
        <p:txBody>
          <a:bodyPr>
            <a:spAutoFit/>
          </a:bodyPr>
          <a:lstStyle/>
          <a:p>
            <a:pPr algn="l">
              <a:lnSpc>
                <a:spcPts val="2700"/>
              </a:lnSpc>
              <a:spcBef>
                <a:spcPts val="0"/>
              </a:spcBef>
              <a:defRPr/>
            </a:pPr>
            <a:r>
              <a:rPr lang="zh-CN" altLang="en-US" sz="2000" dirty="0">
                <a:solidFill>
                  <a:srgbClr val="FF0000"/>
                </a:solidFill>
                <a:latin typeface="Consolas" panose="020B0609020204030204" pitchFamily="49" charset="0"/>
                <a:ea typeface="微软雅黑" panose="020B0503020204020204" pitchFamily="34" charset="-122"/>
                <a:cs typeface="Consolas" panose="020B0609020204030204" pitchFamily="49" charset="0"/>
              </a:rPr>
              <a:t>输入样例：</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第一部分</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10 7	//N=10</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M=7</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2 4</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5 7</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1 3</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8 9</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1 2</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5 6</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2 3</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第二部分</a:t>
            </a:r>
            <a:endPar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	//Q=3</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3 4</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7 10</a:t>
            </a:r>
          </a:p>
          <a:p>
            <a:pPr algn="l">
              <a:lnSpc>
                <a:spcPts val="2700"/>
              </a:lnSpc>
              <a:spcBef>
                <a:spcPts val="0"/>
              </a:spcBef>
              <a:defRPr/>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8 9 </a:t>
            </a:r>
          </a:p>
        </p:txBody>
      </p:sp>
      <p:sp>
        <p:nvSpPr>
          <p:cNvPr id="203779" name="Text Box 5"/>
          <p:cNvSpPr txBox="1">
            <a:spLocks noChangeArrowheads="1"/>
          </p:cNvSpPr>
          <p:nvPr/>
        </p:nvSpPr>
        <p:spPr bwMode="auto">
          <a:xfrm>
            <a:off x="4000496" y="1928802"/>
            <a:ext cx="4500594" cy="1577227"/>
          </a:xfrm>
          <a:prstGeom prst="rect">
            <a:avLst/>
          </a:prstGeom>
          <a:noFill/>
          <a:ln w="9525" algn="ctr">
            <a:noFill/>
            <a:miter lim="800000"/>
            <a:tailEnd type="none" w="med" len="lg"/>
          </a:ln>
        </p:spPr>
        <p:txBody>
          <a:bodyPr wrap="square">
            <a:spAutoFit/>
          </a:bodyPr>
          <a:lstStyle/>
          <a:p>
            <a:pPr algn="l">
              <a:lnSpc>
                <a:spcPts val="2800"/>
              </a:lnSpc>
              <a:spcBef>
                <a:spcPts val="600"/>
              </a:spcBef>
            </a:pP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在离散数学中，这类问题被建模为等价类问题：</a:t>
            </a:r>
          </a:p>
          <a:p>
            <a:pPr algn="l">
              <a:lnSpc>
                <a:spcPts val="2800"/>
              </a:lnSpc>
              <a:spcBef>
                <a:spcPts val="600"/>
              </a:spcBef>
            </a:pP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给定一个集合</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U</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和一个等价关系</a:t>
            </a:r>
            <a:r>
              <a:rPr lang="en-US" altLang="zh-CN" sz="2000" dirty="0">
                <a:solidFill>
                  <a:srgbClr val="0000FF"/>
                </a:solidFill>
                <a:latin typeface="Consolas" panose="020B0609020204030204" pitchFamily="49" charset="0"/>
                <a:ea typeface="楷体" panose="02010609060101010101" pitchFamily="49" charset="-122"/>
                <a:cs typeface="Consolas" panose="020B0609020204030204" pitchFamily="49" charset="0"/>
              </a:rPr>
              <a:t>R</a:t>
            </a:r>
            <a:r>
              <a:rPr lang="zh-CN" altLang="en-US" sz="2000" dirty="0">
                <a:solidFill>
                  <a:srgbClr val="0000FF"/>
                </a:solidFill>
                <a:latin typeface="Consolas" panose="020B0609020204030204" pitchFamily="49" charset="0"/>
                <a:ea typeface="楷体" panose="02010609060101010101" pitchFamily="49" charset="-122"/>
                <a:cs typeface="Consolas" panose="020B0609020204030204" pitchFamily="49" charset="0"/>
              </a:rPr>
              <a:t>，产生具有等价关系的等价类。</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t>21</a:t>
            </a:fld>
            <a:r>
              <a:rPr lang="en-US" altLang="zh-CN"/>
              <a:t>/76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Text Box 4"/>
          <p:cNvSpPr txBox="1">
            <a:spLocks noChangeArrowheads="1"/>
          </p:cNvSpPr>
          <p:nvPr/>
        </p:nvSpPr>
        <p:spPr bwMode="auto">
          <a:xfrm>
            <a:off x="2214546" y="285728"/>
            <a:ext cx="3317869" cy="40011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ct val="100000"/>
              </a:lnSpc>
              <a:spcBef>
                <a:spcPct val="50000"/>
              </a:spcBef>
            </a:pP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采用集合的思路求解</a:t>
            </a:r>
          </a:p>
        </p:txBody>
      </p:sp>
      <p:sp>
        <p:nvSpPr>
          <p:cNvPr id="4" name="矩形 3"/>
          <p:cNvSpPr/>
          <p:nvPr/>
        </p:nvSpPr>
        <p:spPr>
          <a:xfrm>
            <a:off x="714348" y="857232"/>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Consolas" panose="020B0609020204030204" pitchFamily="49" charset="0"/>
                <a:ea typeface="仿宋" panose="02010609060101010101" pitchFamily="49" charset="-122"/>
                <a:cs typeface="Consolas" panose="020B0609020204030204" pitchFamily="49" charset="0"/>
              </a:rPr>
              <a:t>输入关系</a:t>
            </a:r>
          </a:p>
        </p:txBody>
      </p:sp>
      <p:sp>
        <p:nvSpPr>
          <p:cNvPr id="5" name="矩形 4"/>
          <p:cNvSpPr/>
          <p:nvPr/>
        </p:nvSpPr>
        <p:spPr>
          <a:xfrm>
            <a:off x="2357422" y="857232"/>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FF0000"/>
                </a:solidFill>
                <a:latin typeface="Consolas" panose="020B0609020204030204" pitchFamily="49" charset="0"/>
                <a:ea typeface="仿宋" panose="02010609060101010101" pitchFamily="49" charset="-122"/>
                <a:cs typeface="Consolas" panose="020B0609020204030204" pitchFamily="49" charset="0"/>
              </a:rPr>
              <a:t>分离集合</a:t>
            </a:r>
          </a:p>
        </p:txBody>
      </p:sp>
      <p:sp>
        <p:nvSpPr>
          <p:cNvPr id="6" name="矩形 5"/>
          <p:cNvSpPr/>
          <p:nvPr/>
        </p:nvSpPr>
        <p:spPr>
          <a:xfrm>
            <a:off x="714348" y="1357298"/>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初始状态</a:t>
            </a:r>
          </a:p>
        </p:txBody>
      </p:sp>
      <p:sp>
        <p:nvSpPr>
          <p:cNvPr id="7" name="矩形 6"/>
          <p:cNvSpPr/>
          <p:nvPr/>
        </p:nvSpPr>
        <p:spPr>
          <a:xfrm>
            <a:off x="2357422" y="1357298"/>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矩形 7"/>
          <p:cNvSpPr/>
          <p:nvPr/>
        </p:nvSpPr>
        <p:spPr>
          <a:xfrm>
            <a:off x="714348" y="1928802"/>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9" name="矩形 8"/>
          <p:cNvSpPr/>
          <p:nvPr/>
        </p:nvSpPr>
        <p:spPr>
          <a:xfrm>
            <a:off x="2357422" y="1928802"/>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矩形 9"/>
          <p:cNvSpPr/>
          <p:nvPr/>
        </p:nvSpPr>
        <p:spPr>
          <a:xfrm>
            <a:off x="714348" y="2500306"/>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1" name="矩形 10"/>
          <p:cNvSpPr/>
          <p:nvPr/>
        </p:nvSpPr>
        <p:spPr>
          <a:xfrm>
            <a:off x="2357422" y="2500306"/>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矩形 11"/>
          <p:cNvSpPr/>
          <p:nvPr/>
        </p:nvSpPr>
        <p:spPr>
          <a:xfrm>
            <a:off x="714348" y="3071810"/>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3" name="矩形 12"/>
          <p:cNvSpPr/>
          <p:nvPr/>
        </p:nvSpPr>
        <p:spPr>
          <a:xfrm>
            <a:off x="2357422" y="3071810"/>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矩形 13"/>
          <p:cNvSpPr/>
          <p:nvPr/>
        </p:nvSpPr>
        <p:spPr>
          <a:xfrm>
            <a:off x="714348" y="3643314"/>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5" name="矩形 14"/>
          <p:cNvSpPr/>
          <p:nvPr/>
        </p:nvSpPr>
        <p:spPr>
          <a:xfrm>
            <a:off x="2357422" y="3643314"/>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矩形 15"/>
          <p:cNvSpPr/>
          <p:nvPr/>
        </p:nvSpPr>
        <p:spPr>
          <a:xfrm>
            <a:off x="714348" y="4214818"/>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7" name="矩形 16"/>
          <p:cNvSpPr/>
          <p:nvPr/>
        </p:nvSpPr>
        <p:spPr>
          <a:xfrm>
            <a:off x="2357422" y="4214818"/>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矩形 17"/>
          <p:cNvSpPr/>
          <p:nvPr/>
        </p:nvSpPr>
        <p:spPr>
          <a:xfrm>
            <a:off x="714348" y="4826228"/>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19" name="矩形 18"/>
          <p:cNvSpPr/>
          <p:nvPr/>
        </p:nvSpPr>
        <p:spPr>
          <a:xfrm>
            <a:off x="2357422" y="4826228"/>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矩形 19"/>
          <p:cNvSpPr/>
          <p:nvPr/>
        </p:nvSpPr>
        <p:spPr>
          <a:xfrm>
            <a:off x="714348" y="5429264"/>
            <a:ext cx="1500198"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1" name="矩形 20"/>
          <p:cNvSpPr/>
          <p:nvPr/>
        </p:nvSpPr>
        <p:spPr>
          <a:xfrm>
            <a:off x="2357422" y="5429264"/>
            <a:ext cx="6215106"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t>22</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7" presetClass="entr" presetSubtype="0" fill="hold" grpId="0" nodeType="clickEffect">
                                  <p:stCondLst>
                                    <p:cond delay="0"/>
                                  </p:stCondLst>
                                  <p:iterate type="lt">
                                    <p:tmPct val="50000"/>
                                  </p:iterate>
                                  <p:childTnLst>
                                    <p:set>
                                      <p:cBhvr>
                                        <p:cTn id="10" dur="1" fill="hold">
                                          <p:stCondLst>
                                            <p:cond delay="0"/>
                                          </p:stCondLst>
                                        </p:cTn>
                                        <p:tgtEl>
                                          <p:spTgt spid="9"/>
                                        </p:tgtEl>
                                        <p:attrNameLst>
                                          <p:attrName>style.visibility</p:attrName>
                                        </p:attrNameLst>
                                      </p:cBhvr>
                                      <p:to>
                                        <p:strVal val="visible"/>
                                      </p:to>
                                    </p:set>
                                    <p:anim calcmode="discrete" valueType="clr">
                                      <p:cBhvr override="childStyle">
                                        <p:cTn id="11" dur="80"/>
                                        <p:tgtEl>
                                          <p:spTgt spid="9"/>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9"/>
                                        </p:tgtEl>
                                        <p:attrNameLst>
                                          <p:attrName>fillcolor</p:attrName>
                                        </p:attrNameLst>
                                      </p:cBhvr>
                                      <p:tavLst>
                                        <p:tav tm="0">
                                          <p:val>
                                            <p:clrVal>
                                              <a:schemeClr val="accent2"/>
                                            </p:clrVal>
                                          </p:val>
                                        </p:tav>
                                        <p:tav tm="50000">
                                          <p:val>
                                            <p:clrVal>
                                              <a:schemeClr val="hlink"/>
                                            </p:clrVal>
                                          </p:val>
                                        </p:tav>
                                      </p:tavLst>
                                    </p:anim>
                                    <p:set>
                                      <p:cBhvr>
                                        <p:cTn id="13" dur="80"/>
                                        <p:tgtEl>
                                          <p:spTgt spid="9"/>
                                        </p:tgtEl>
                                        <p:attrNameLst>
                                          <p:attrName>fill.type</p:attrName>
                                        </p:attrNameLst>
                                      </p:cBhvr>
                                      <p:to>
                                        <p:strVal val="solid"/>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7" presetClass="entr" presetSubtype="0" fill="hold" grpId="0" nodeType="clickEffect">
                                  <p:stCondLst>
                                    <p:cond delay="0"/>
                                  </p:stCondLst>
                                  <p:iterate type="lt">
                                    <p:tmPct val="50000"/>
                                  </p:iterate>
                                  <p:childTnLst>
                                    <p:set>
                                      <p:cBhvr>
                                        <p:cTn id="21" dur="1" fill="hold">
                                          <p:stCondLst>
                                            <p:cond delay="0"/>
                                          </p:stCondLst>
                                        </p:cTn>
                                        <p:tgtEl>
                                          <p:spTgt spid="11"/>
                                        </p:tgtEl>
                                        <p:attrNameLst>
                                          <p:attrName>style.visibility</p:attrName>
                                        </p:attrNameLst>
                                      </p:cBhvr>
                                      <p:to>
                                        <p:strVal val="visible"/>
                                      </p:to>
                                    </p:set>
                                    <p:anim calcmode="discrete" valueType="clr">
                                      <p:cBhvr override="childStyle">
                                        <p:cTn id="22" dur="80"/>
                                        <p:tgtEl>
                                          <p:spTgt spid="11"/>
                                        </p:tgtEl>
                                        <p:attrNameLst>
                                          <p:attrName>style.color</p:attrName>
                                        </p:attrNameLst>
                                      </p:cBhvr>
                                      <p:tavLst>
                                        <p:tav tm="0">
                                          <p:val>
                                            <p:clrVal>
                                              <a:schemeClr val="accent2"/>
                                            </p:clrVal>
                                          </p:val>
                                        </p:tav>
                                        <p:tav tm="50000">
                                          <p:val>
                                            <p:clrVal>
                                              <a:schemeClr val="hlink"/>
                                            </p:clrVal>
                                          </p:val>
                                        </p:tav>
                                      </p:tavLst>
                                    </p:anim>
                                    <p:anim calcmode="discrete" valueType="clr">
                                      <p:cBhvr>
                                        <p:cTn id="23" dur="80"/>
                                        <p:tgtEl>
                                          <p:spTgt spid="11"/>
                                        </p:tgtEl>
                                        <p:attrNameLst>
                                          <p:attrName>fillcolor</p:attrName>
                                        </p:attrNameLst>
                                      </p:cBhvr>
                                      <p:tavLst>
                                        <p:tav tm="0">
                                          <p:val>
                                            <p:clrVal>
                                              <a:schemeClr val="accent2"/>
                                            </p:clrVal>
                                          </p:val>
                                        </p:tav>
                                        <p:tav tm="50000">
                                          <p:val>
                                            <p:clrVal>
                                              <a:schemeClr val="hlink"/>
                                            </p:clrVal>
                                          </p:val>
                                        </p:tav>
                                      </p:tavLst>
                                    </p:anim>
                                    <p:set>
                                      <p:cBhvr>
                                        <p:cTn id="24" dur="80"/>
                                        <p:tgtEl>
                                          <p:spTgt spid="11"/>
                                        </p:tgtEl>
                                        <p:attrNameLst>
                                          <p:attrName>fill.type</p:attrName>
                                        </p:attrNameLst>
                                      </p:cBhvr>
                                      <p:to>
                                        <p:strVal val="solid"/>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7" presetClass="entr" presetSubtype="0" fill="hold" grpId="0" nodeType="clickEffect">
                                  <p:stCondLst>
                                    <p:cond delay="0"/>
                                  </p:stCondLst>
                                  <p:iterate type="lt">
                                    <p:tmPct val="50000"/>
                                  </p:iterate>
                                  <p:childTnLst>
                                    <p:set>
                                      <p:cBhvr>
                                        <p:cTn id="32" dur="1" fill="hold">
                                          <p:stCondLst>
                                            <p:cond delay="0"/>
                                          </p:stCondLst>
                                        </p:cTn>
                                        <p:tgtEl>
                                          <p:spTgt spid="13"/>
                                        </p:tgtEl>
                                        <p:attrNameLst>
                                          <p:attrName>style.visibility</p:attrName>
                                        </p:attrNameLst>
                                      </p:cBhvr>
                                      <p:to>
                                        <p:strVal val="visible"/>
                                      </p:to>
                                    </p:set>
                                    <p:anim calcmode="discrete" valueType="clr">
                                      <p:cBhvr override="childStyle">
                                        <p:cTn id="33" dur="80"/>
                                        <p:tgtEl>
                                          <p:spTgt spid="13"/>
                                        </p:tgtEl>
                                        <p:attrNameLst>
                                          <p:attrName>style.color</p:attrName>
                                        </p:attrNameLst>
                                      </p:cBhvr>
                                      <p:tavLst>
                                        <p:tav tm="0">
                                          <p:val>
                                            <p:clrVal>
                                              <a:schemeClr val="accent2"/>
                                            </p:clrVal>
                                          </p:val>
                                        </p:tav>
                                        <p:tav tm="50000">
                                          <p:val>
                                            <p:clrVal>
                                              <a:schemeClr val="hlink"/>
                                            </p:clrVal>
                                          </p:val>
                                        </p:tav>
                                      </p:tavLst>
                                    </p:anim>
                                    <p:anim calcmode="discrete" valueType="clr">
                                      <p:cBhvr>
                                        <p:cTn id="34" dur="80"/>
                                        <p:tgtEl>
                                          <p:spTgt spid="13"/>
                                        </p:tgtEl>
                                        <p:attrNameLst>
                                          <p:attrName>fillcolor</p:attrName>
                                        </p:attrNameLst>
                                      </p:cBhvr>
                                      <p:tavLst>
                                        <p:tav tm="0">
                                          <p:val>
                                            <p:clrVal>
                                              <a:schemeClr val="accent2"/>
                                            </p:clrVal>
                                          </p:val>
                                        </p:tav>
                                        <p:tav tm="50000">
                                          <p:val>
                                            <p:clrVal>
                                              <a:schemeClr val="hlink"/>
                                            </p:clrVal>
                                          </p:val>
                                        </p:tav>
                                      </p:tavLst>
                                    </p:anim>
                                    <p:set>
                                      <p:cBhvr>
                                        <p:cTn id="35" dur="80"/>
                                        <p:tgtEl>
                                          <p:spTgt spid="13"/>
                                        </p:tgtEl>
                                        <p:attrNameLst>
                                          <p:attrName>fill.type</p:attrName>
                                        </p:attrNameLst>
                                      </p:cBhvr>
                                      <p:to>
                                        <p:strVal val="solid"/>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7" presetClass="entr" presetSubtype="0" fill="hold" grpId="0" nodeType="clickEffect">
                                  <p:stCondLst>
                                    <p:cond delay="0"/>
                                  </p:stCondLst>
                                  <p:iterate type="lt">
                                    <p:tmPct val="50000"/>
                                  </p:iterate>
                                  <p:childTnLst>
                                    <p:set>
                                      <p:cBhvr>
                                        <p:cTn id="43" dur="1" fill="hold">
                                          <p:stCondLst>
                                            <p:cond delay="0"/>
                                          </p:stCondLst>
                                        </p:cTn>
                                        <p:tgtEl>
                                          <p:spTgt spid="15"/>
                                        </p:tgtEl>
                                        <p:attrNameLst>
                                          <p:attrName>style.visibility</p:attrName>
                                        </p:attrNameLst>
                                      </p:cBhvr>
                                      <p:to>
                                        <p:strVal val="visible"/>
                                      </p:to>
                                    </p:set>
                                    <p:anim calcmode="discrete" valueType="clr">
                                      <p:cBhvr override="childStyle">
                                        <p:cTn id="44" dur="80"/>
                                        <p:tgtEl>
                                          <p:spTgt spid="15"/>
                                        </p:tgtEl>
                                        <p:attrNameLst>
                                          <p:attrName>style.color</p:attrName>
                                        </p:attrNameLst>
                                      </p:cBhvr>
                                      <p:tavLst>
                                        <p:tav tm="0">
                                          <p:val>
                                            <p:clrVal>
                                              <a:schemeClr val="accent2"/>
                                            </p:clrVal>
                                          </p:val>
                                        </p:tav>
                                        <p:tav tm="50000">
                                          <p:val>
                                            <p:clrVal>
                                              <a:schemeClr val="hlink"/>
                                            </p:clrVal>
                                          </p:val>
                                        </p:tav>
                                      </p:tavLst>
                                    </p:anim>
                                    <p:anim calcmode="discrete" valueType="clr">
                                      <p:cBhvr>
                                        <p:cTn id="45" dur="80"/>
                                        <p:tgtEl>
                                          <p:spTgt spid="15"/>
                                        </p:tgtEl>
                                        <p:attrNameLst>
                                          <p:attrName>fillcolor</p:attrName>
                                        </p:attrNameLst>
                                      </p:cBhvr>
                                      <p:tavLst>
                                        <p:tav tm="0">
                                          <p:val>
                                            <p:clrVal>
                                              <a:schemeClr val="accent2"/>
                                            </p:clrVal>
                                          </p:val>
                                        </p:tav>
                                        <p:tav tm="50000">
                                          <p:val>
                                            <p:clrVal>
                                              <a:schemeClr val="hlink"/>
                                            </p:clrVal>
                                          </p:val>
                                        </p:tav>
                                      </p:tavLst>
                                    </p:anim>
                                    <p:set>
                                      <p:cBhvr>
                                        <p:cTn id="46" dur="80"/>
                                        <p:tgtEl>
                                          <p:spTgt spid="15"/>
                                        </p:tgtEl>
                                        <p:attrNameLst>
                                          <p:attrName>fill.type</p:attrName>
                                        </p:attrNameLst>
                                      </p:cBhvr>
                                      <p:to>
                                        <p:strVal val="solid"/>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7" presetClass="entr" presetSubtype="0" fill="hold" grpId="0" nodeType="clickEffect">
                                  <p:stCondLst>
                                    <p:cond delay="0"/>
                                  </p:stCondLst>
                                  <p:iterate type="lt">
                                    <p:tmPct val="50000"/>
                                  </p:iterate>
                                  <p:childTnLst>
                                    <p:set>
                                      <p:cBhvr>
                                        <p:cTn id="54" dur="1" fill="hold">
                                          <p:stCondLst>
                                            <p:cond delay="0"/>
                                          </p:stCondLst>
                                        </p:cTn>
                                        <p:tgtEl>
                                          <p:spTgt spid="17"/>
                                        </p:tgtEl>
                                        <p:attrNameLst>
                                          <p:attrName>style.visibility</p:attrName>
                                        </p:attrNameLst>
                                      </p:cBhvr>
                                      <p:to>
                                        <p:strVal val="visible"/>
                                      </p:to>
                                    </p:set>
                                    <p:anim calcmode="discrete" valueType="clr">
                                      <p:cBhvr override="childStyle">
                                        <p:cTn id="55" dur="80"/>
                                        <p:tgtEl>
                                          <p:spTgt spid="17"/>
                                        </p:tgtEl>
                                        <p:attrNameLst>
                                          <p:attrName>style.color</p:attrName>
                                        </p:attrNameLst>
                                      </p:cBhvr>
                                      <p:tavLst>
                                        <p:tav tm="0">
                                          <p:val>
                                            <p:clrVal>
                                              <a:schemeClr val="accent2"/>
                                            </p:clrVal>
                                          </p:val>
                                        </p:tav>
                                        <p:tav tm="50000">
                                          <p:val>
                                            <p:clrVal>
                                              <a:schemeClr val="hlink"/>
                                            </p:clrVal>
                                          </p:val>
                                        </p:tav>
                                      </p:tavLst>
                                    </p:anim>
                                    <p:anim calcmode="discrete" valueType="clr">
                                      <p:cBhvr>
                                        <p:cTn id="56" dur="80"/>
                                        <p:tgtEl>
                                          <p:spTgt spid="17"/>
                                        </p:tgtEl>
                                        <p:attrNameLst>
                                          <p:attrName>fillcolor</p:attrName>
                                        </p:attrNameLst>
                                      </p:cBhvr>
                                      <p:tavLst>
                                        <p:tav tm="0">
                                          <p:val>
                                            <p:clrVal>
                                              <a:schemeClr val="accent2"/>
                                            </p:clrVal>
                                          </p:val>
                                        </p:tav>
                                        <p:tav tm="50000">
                                          <p:val>
                                            <p:clrVal>
                                              <a:schemeClr val="hlink"/>
                                            </p:clrVal>
                                          </p:val>
                                        </p:tav>
                                      </p:tavLst>
                                    </p:anim>
                                    <p:set>
                                      <p:cBhvr>
                                        <p:cTn id="57" dur="80"/>
                                        <p:tgtEl>
                                          <p:spTgt spid="17"/>
                                        </p:tgtEl>
                                        <p:attrNameLst>
                                          <p:attrName>fill.type</p:attrName>
                                        </p:attrNameLst>
                                      </p:cBhvr>
                                      <p:to>
                                        <p:strVal val="solid"/>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8"/>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7" presetClass="entr" presetSubtype="0" fill="hold" grpId="0" nodeType="clickEffect">
                                  <p:stCondLst>
                                    <p:cond delay="0"/>
                                  </p:stCondLst>
                                  <p:iterate type="lt">
                                    <p:tmPct val="50000"/>
                                  </p:iterate>
                                  <p:childTnLst>
                                    <p:set>
                                      <p:cBhvr>
                                        <p:cTn id="65" dur="1" fill="hold">
                                          <p:stCondLst>
                                            <p:cond delay="0"/>
                                          </p:stCondLst>
                                        </p:cTn>
                                        <p:tgtEl>
                                          <p:spTgt spid="19"/>
                                        </p:tgtEl>
                                        <p:attrNameLst>
                                          <p:attrName>style.visibility</p:attrName>
                                        </p:attrNameLst>
                                      </p:cBhvr>
                                      <p:to>
                                        <p:strVal val="visible"/>
                                      </p:to>
                                    </p:set>
                                    <p:anim calcmode="discrete" valueType="clr">
                                      <p:cBhvr override="childStyle">
                                        <p:cTn id="66" dur="80"/>
                                        <p:tgtEl>
                                          <p:spTgt spid="19"/>
                                        </p:tgtEl>
                                        <p:attrNameLst>
                                          <p:attrName>style.color</p:attrName>
                                        </p:attrNameLst>
                                      </p:cBhvr>
                                      <p:tavLst>
                                        <p:tav tm="0">
                                          <p:val>
                                            <p:clrVal>
                                              <a:schemeClr val="accent2"/>
                                            </p:clrVal>
                                          </p:val>
                                        </p:tav>
                                        <p:tav tm="50000">
                                          <p:val>
                                            <p:clrVal>
                                              <a:schemeClr val="hlink"/>
                                            </p:clrVal>
                                          </p:val>
                                        </p:tav>
                                      </p:tavLst>
                                    </p:anim>
                                    <p:anim calcmode="discrete" valueType="clr">
                                      <p:cBhvr>
                                        <p:cTn id="67" dur="80"/>
                                        <p:tgtEl>
                                          <p:spTgt spid="19"/>
                                        </p:tgtEl>
                                        <p:attrNameLst>
                                          <p:attrName>fillcolor</p:attrName>
                                        </p:attrNameLst>
                                      </p:cBhvr>
                                      <p:tavLst>
                                        <p:tav tm="0">
                                          <p:val>
                                            <p:clrVal>
                                              <a:schemeClr val="accent2"/>
                                            </p:clrVal>
                                          </p:val>
                                        </p:tav>
                                        <p:tav tm="50000">
                                          <p:val>
                                            <p:clrVal>
                                              <a:schemeClr val="hlink"/>
                                            </p:clrVal>
                                          </p:val>
                                        </p:tav>
                                      </p:tavLst>
                                    </p:anim>
                                    <p:set>
                                      <p:cBhvr>
                                        <p:cTn id="68" dur="80"/>
                                        <p:tgtEl>
                                          <p:spTgt spid="19"/>
                                        </p:tgtEl>
                                        <p:attrNameLst>
                                          <p:attrName>fill.type</p:attrName>
                                        </p:attrNameLst>
                                      </p:cBhvr>
                                      <p:to>
                                        <p:strVal val="solid"/>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7" presetClass="entr" presetSubtype="0" fill="hold" grpId="0" nodeType="clickEffect">
                                  <p:stCondLst>
                                    <p:cond delay="0"/>
                                  </p:stCondLst>
                                  <p:iterate type="lt">
                                    <p:tmPct val="50000"/>
                                  </p:iterate>
                                  <p:childTnLst>
                                    <p:set>
                                      <p:cBhvr>
                                        <p:cTn id="76" dur="1" fill="hold">
                                          <p:stCondLst>
                                            <p:cond delay="0"/>
                                          </p:stCondLst>
                                        </p:cTn>
                                        <p:tgtEl>
                                          <p:spTgt spid="21"/>
                                        </p:tgtEl>
                                        <p:attrNameLst>
                                          <p:attrName>style.visibility</p:attrName>
                                        </p:attrNameLst>
                                      </p:cBhvr>
                                      <p:to>
                                        <p:strVal val="visible"/>
                                      </p:to>
                                    </p:set>
                                    <p:anim calcmode="discrete" valueType="clr">
                                      <p:cBhvr override="childStyle">
                                        <p:cTn id="77" dur="80"/>
                                        <p:tgtEl>
                                          <p:spTgt spid="21"/>
                                        </p:tgtEl>
                                        <p:attrNameLst>
                                          <p:attrName>style.color</p:attrName>
                                        </p:attrNameLst>
                                      </p:cBhvr>
                                      <p:tavLst>
                                        <p:tav tm="0">
                                          <p:val>
                                            <p:clrVal>
                                              <a:schemeClr val="accent2"/>
                                            </p:clrVal>
                                          </p:val>
                                        </p:tav>
                                        <p:tav tm="50000">
                                          <p:val>
                                            <p:clrVal>
                                              <a:schemeClr val="hlink"/>
                                            </p:clrVal>
                                          </p:val>
                                        </p:tav>
                                      </p:tavLst>
                                    </p:anim>
                                    <p:anim calcmode="discrete" valueType="clr">
                                      <p:cBhvr>
                                        <p:cTn id="78" dur="80"/>
                                        <p:tgtEl>
                                          <p:spTgt spid="21"/>
                                        </p:tgtEl>
                                        <p:attrNameLst>
                                          <p:attrName>fillcolor</p:attrName>
                                        </p:attrNameLst>
                                      </p:cBhvr>
                                      <p:tavLst>
                                        <p:tav tm="0">
                                          <p:val>
                                            <p:clrVal>
                                              <a:schemeClr val="accent2"/>
                                            </p:clrVal>
                                          </p:val>
                                        </p:tav>
                                        <p:tav tm="50000">
                                          <p:val>
                                            <p:clrVal>
                                              <a:schemeClr val="hlink"/>
                                            </p:clrVal>
                                          </p:val>
                                        </p:tav>
                                      </p:tavLst>
                                    </p:anim>
                                    <p:set>
                                      <p:cBhvr>
                                        <p:cTn id="79" dur="80"/>
                                        <p:tgtEl>
                                          <p:spTgt spid="21"/>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928794" y="714356"/>
            <a:ext cx="5357850" cy="428628"/>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1357290" y="2143116"/>
            <a:ext cx="5072098" cy="338554"/>
          </a:xfrm>
          <a:prstGeom prst="rect">
            <a:avLst/>
          </a:prstGeom>
          <a:noFill/>
        </p:spPr>
        <p:txBody>
          <a:bodyPr wrap="square" rtlCol="0">
            <a:spAutoFit/>
          </a:bodyPr>
          <a:lstStyle/>
          <a:p>
            <a:pPr algn="l">
              <a:defRPr/>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3 4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在同一个集合中  </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Yes</a:t>
            </a:r>
            <a:endPar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TextBox 23"/>
          <p:cNvSpPr txBox="1"/>
          <p:nvPr/>
        </p:nvSpPr>
        <p:spPr>
          <a:xfrm>
            <a:off x="785786" y="1643050"/>
            <a:ext cx="928694" cy="338554"/>
          </a:xfrm>
          <a:prstGeom prst="rect">
            <a:avLst/>
          </a:prstGeom>
          <a:noFill/>
        </p:spPr>
        <p:txBody>
          <a:bodyPr wrap="square" rtlCol="0">
            <a:spAutoFit/>
          </a:bodyPr>
          <a:lstStyle/>
          <a:p>
            <a:pPr algn="l"/>
            <a:r>
              <a:rPr lang="zh-CN" altLang="en-US"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求解：</a:t>
            </a:r>
          </a:p>
        </p:txBody>
      </p:sp>
      <p:sp>
        <p:nvSpPr>
          <p:cNvPr id="25" name="TextBox 24"/>
          <p:cNvSpPr txBox="1"/>
          <p:nvPr/>
        </p:nvSpPr>
        <p:spPr>
          <a:xfrm>
            <a:off x="1357290" y="2643182"/>
            <a:ext cx="5429288" cy="338554"/>
          </a:xfrm>
          <a:prstGeom prst="rect">
            <a:avLst/>
          </a:prstGeom>
          <a:noFill/>
        </p:spPr>
        <p:txBody>
          <a:bodyPr wrap="square" rtlCol="0">
            <a:spAutoFit/>
          </a:bodyPr>
          <a:lstStyle/>
          <a:p>
            <a:pPr algn="l">
              <a:defRPr/>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7 10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7</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不在同一个集合中  </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o</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TextBox 25"/>
          <p:cNvSpPr txBox="1"/>
          <p:nvPr/>
        </p:nvSpPr>
        <p:spPr>
          <a:xfrm>
            <a:off x="1357290" y="3214686"/>
            <a:ext cx="5143536" cy="338554"/>
          </a:xfrm>
          <a:prstGeom prst="rect">
            <a:avLst/>
          </a:prstGeom>
          <a:noFill/>
        </p:spPr>
        <p:txBody>
          <a:bodyPr wrap="square" rtlCol="0">
            <a:spAutoFit/>
          </a:bodyPr>
          <a:lstStyle/>
          <a:p>
            <a:pPr algn="l">
              <a:defRPr/>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8 9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8</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9</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在同一个集合中  </a:t>
            </a:r>
            <a:r>
              <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Yes</a:t>
            </a:r>
            <a:endParaRPr lang="en-US" altLang="zh-CN" sz="20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7" name="TextBox 26"/>
          <p:cNvSpPr txBox="1"/>
          <p:nvPr/>
        </p:nvSpPr>
        <p:spPr>
          <a:xfrm>
            <a:off x="642910" y="795319"/>
            <a:ext cx="1357322" cy="338554"/>
          </a:xfrm>
          <a:prstGeom prst="rect">
            <a:avLst/>
          </a:prstGeom>
          <a:noFill/>
        </p:spPr>
        <p:txBody>
          <a:bodyPr wrap="square" rtlCol="0">
            <a:spAutoFit/>
          </a:bodyPr>
          <a:lstStyle/>
          <a:p>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结果集合：</a:t>
            </a:r>
          </a:p>
        </p:txBody>
      </p:sp>
      <p:sp>
        <p:nvSpPr>
          <p:cNvPr id="10" name="灯片编号占位符 9"/>
          <p:cNvSpPr>
            <a:spLocks noGrp="1"/>
          </p:cNvSpPr>
          <p:nvPr>
            <p:ph type="sldNum" sz="quarter" idx="12"/>
          </p:nvPr>
        </p:nvSpPr>
        <p:spPr/>
        <p:txBody>
          <a:bodyPr/>
          <a:lstStyle/>
          <a:p>
            <a:fld id="{67864EE2-EAB3-4814-A7EB-820BD7610F1E}" type="slidenum">
              <a:rPr lang="en-US" altLang="zh-CN" smtClean="0"/>
              <a:t>23</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5"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20688"/>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dirty="0">
                <a:latin typeface="Consolas" panose="020B0609020204030204" pitchFamily="49" charset="0"/>
                <a:ea typeface="微软雅黑" panose="020B0503020204020204" pitchFamily="34" charset="-122"/>
                <a:cs typeface="Consolas" panose="020B0609020204030204" pitchFamily="49" charset="0"/>
              </a:rPr>
              <a:t>7.9.1 </a:t>
            </a:r>
            <a:r>
              <a:rPr lang="zh-CN" altLang="zh-CN" dirty="0">
                <a:latin typeface="Consolas" panose="020B0609020204030204" pitchFamily="49" charset="0"/>
                <a:ea typeface="微软雅黑" panose="020B0503020204020204" pitchFamily="34" charset="-122"/>
                <a:cs typeface="Consolas" panose="020B0609020204030204" pitchFamily="49" charset="0"/>
              </a:rPr>
              <a:t>并查集</a:t>
            </a:r>
            <a:r>
              <a:rPr lang="zh-CN" altLang="en-US" dirty="0">
                <a:latin typeface="Consolas" panose="020B0609020204030204" pitchFamily="49" charset="0"/>
                <a:ea typeface="微软雅黑" panose="020B0503020204020204" pitchFamily="34" charset="-122"/>
                <a:cs typeface="Consolas" panose="020B0609020204030204" pitchFamily="49" charset="0"/>
              </a:rPr>
              <a:t>的定义</a:t>
            </a:r>
            <a:endParaRPr lang="zh-CN" altLang="zh-CN" dirty="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928662" y="1477944"/>
            <a:ext cx="7286676" cy="17799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12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给定</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个结点的集合，结点编号为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，再给定一个等价关系，由等价关系产生所有结点的一个划分，每个结点属于一个等价类，所有等价类是不相交的。</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12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需要求一个结点所属的等价类，以及合并两个等价类。</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t>24</a:t>
            </a:fld>
            <a:r>
              <a:rPr lang="en-US" altLang="zh-CN" dirty="0"/>
              <a:t>/76</a:t>
            </a:r>
          </a:p>
        </p:txBody>
      </p:sp>
      <p:pic>
        <p:nvPicPr>
          <p:cNvPr id="4" name="图片 3">
            <a:extLst>
              <a:ext uri="{FF2B5EF4-FFF2-40B4-BE49-F238E27FC236}">
                <a16:creationId xmlns:a16="http://schemas.microsoft.com/office/drawing/2014/main" id="{D965AFD5-E7CE-4B22-8B96-AED02760D839}"/>
              </a:ext>
            </a:extLst>
          </p:cNvPr>
          <p:cNvPicPr>
            <a:picLocks noChangeAspect="1"/>
          </p:cNvPicPr>
          <p:nvPr/>
        </p:nvPicPr>
        <p:blipFill>
          <a:blip r:embed="rId3"/>
          <a:stretch>
            <a:fillRect/>
          </a:stretch>
        </p:blipFill>
        <p:spPr>
          <a:xfrm>
            <a:off x="1259632" y="3413610"/>
            <a:ext cx="6464632" cy="1727289"/>
          </a:xfrm>
          <a:prstGeom prst="rect">
            <a:avLst/>
          </a:prstGeom>
        </p:spPr>
      </p:pic>
      <p:pic>
        <p:nvPicPr>
          <p:cNvPr id="6" name="图片 5">
            <a:extLst>
              <a:ext uri="{FF2B5EF4-FFF2-40B4-BE49-F238E27FC236}">
                <a16:creationId xmlns:a16="http://schemas.microsoft.com/office/drawing/2014/main" id="{2B5D5BED-2594-4896-A460-F6213714D0C8}"/>
              </a:ext>
            </a:extLst>
          </p:cNvPr>
          <p:cNvPicPr>
            <a:picLocks noChangeAspect="1"/>
          </p:cNvPicPr>
          <p:nvPr/>
        </p:nvPicPr>
        <p:blipFill rotWithShape="1">
          <a:blip r:embed="rId4"/>
          <a:srcRect t="9973" b="5391"/>
          <a:stretch/>
        </p:blipFill>
        <p:spPr>
          <a:xfrm>
            <a:off x="1547664" y="5140898"/>
            <a:ext cx="5175516" cy="1096413"/>
          </a:xfrm>
          <a:prstGeom prst="rect">
            <a:avLst/>
          </a:prstGeom>
        </p:spPr>
      </p:pic>
      <p:sp>
        <p:nvSpPr>
          <p:cNvPr id="10" name="TextBox 2">
            <a:extLst>
              <a:ext uri="{FF2B5EF4-FFF2-40B4-BE49-F238E27FC236}">
                <a16:creationId xmlns:a16="http://schemas.microsoft.com/office/drawing/2014/main" id="{B5952E85-6279-4795-9822-FAB95D6D5578}"/>
              </a:ext>
            </a:extLst>
          </p:cNvPr>
          <p:cNvSpPr txBox="1"/>
          <p:nvPr/>
        </p:nvSpPr>
        <p:spPr>
          <a:xfrm>
            <a:off x="225322" y="3933056"/>
            <a:ext cx="100811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dirty="0">
                <a:latin typeface="Consolas" panose="020B0609020204030204" pitchFamily="49" charset="0"/>
                <a:ea typeface="微软雅黑" panose="020B0503020204020204" pitchFamily="34" charset="-122"/>
                <a:cs typeface="Consolas" panose="020B0609020204030204" pitchFamily="49" charset="0"/>
              </a:rPr>
              <a:t>并</a:t>
            </a:r>
            <a:endParaRPr lang="zh-CN" altLang="zh-CN" dirty="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1" name="TextBox 2">
            <a:extLst>
              <a:ext uri="{FF2B5EF4-FFF2-40B4-BE49-F238E27FC236}">
                <a16:creationId xmlns:a16="http://schemas.microsoft.com/office/drawing/2014/main" id="{4176EE1B-C019-4B16-B853-CA3154516C42}"/>
              </a:ext>
            </a:extLst>
          </p:cNvPr>
          <p:cNvSpPr txBox="1"/>
          <p:nvPr/>
        </p:nvSpPr>
        <p:spPr>
          <a:xfrm>
            <a:off x="225322" y="5646929"/>
            <a:ext cx="100811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dirty="0">
                <a:latin typeface="Consolas" panose="020B0609020204030204" pitchFamily="49" charset="0"/>
                <a:ea typeface="微软雅黑" panose="020B0503020204020204" pitchFamily="34" charset="-122"/>
                <a:cs typeface="Consolas" panose="020B0609020204030204" pitchFamily="49" charset="0"/>
              </a:rPr>
              <a:t>查</a:t>
            </a:r>
            <a:endParaRPr lang="zh-CN" altLang="zh-CN" dirty="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Tree>
    <p:extLst>
      <p:ext uri="{BB962C8B-B14F-4D97-AF65-F5344CB8AC3E}">
        <p14:creationId xmlns:p14="http://schemas.microsoft.com/office/powerpoint/2010/main" val="52762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1"/>
          <p:cNvGrpSpPr/>
          <p:nvPr/>
        </p:nvGrpSpPr>
        <p:grpSpPr>
          <a:xfrm>
            <a:off x="785786" y="4052957"/>
            <a:ext cx="7572428" cy="1909928"/>
            <a:chOff x="928662" y="3500438"/>
            <a:chExt cx="7572428" cy="1909928"/>
          </a:xfrm>
        </p:grpSpPr>
        <p:sp>
          <p:nvSpPr>
            <p:cNvPr id="8" name="TextBox 7"/>
            <p:cNvSpPr txBox="1"/>
            <p:nvPr/>
          </p:nvSpPr>
          <p:spPr>
            <a:xfrm>
              <a:off x="928662" y="4143380"/>
              <a:ext cx="7572428" cy="12669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08000" tIns="108000" bIns="108000" rtlCol="0">
              <a:spAutoFit/>
            </a:bodyPr>
            <a:lstStyle/>
            <a:p>
              <a:pPr algn="l">
                <a:lnSpc>
                  <a:spcPts val="2800"/>
                </a:lnSpc>
                <a:spcBef>
                  <a:spcPts val="0"/>
                </a:spcBef>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Init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：初始化。</a:t>
              </a:r>
            </a:p>
            <a:p>
              <a:pPr algn="l">
                <a:lnSpc>
                  <a:spcPts val="2800"/>
                </a:lnSpc>
                <a:spcBef>
                  <a:spcPts val="0"/>
                </a:spcBef>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Union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：将</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y</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所属的两个等价类合并。</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0"/>
                </a:spcBef>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：查找</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结点所属的等价类。</a:t>
              </a:r>
            </a:p>
          </p:txBody>
        </p:sp>
        <p:sp>
          <p:nvSpPr>
            <p:cNvPr id="9" name="下箭头 8"/>
            <p:cNvSpPr/>
            <p:nvPr/>
          </p:nvSpPr>
          <p:spPr>
            <a:xfrm>
              <a:off x="3286116" y="3500438"/>
              <a:ext cx="214314" cy="571504"/>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3500430" y="3571876"/>
              <a:ext cx="321471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anose="02010609060101010101" pitchFamily="49" charset="-122"/>
                  <a:ea typeface="仿宋" panose="02010609060101010101" pitchFamily="49" charset="-122"/>
                </a:rPr>
                <a:t>求解该问题的基本运算</a:t>
              </a:r>
              <a:endParaRPr lang="zh-CN" altLang="en-US" sz="200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sp>
        <p:nvSpPr>
          <p:cNvPr id="11" name="TextBox 10"/>
          <p:cNvSpPr txBox="1"/>
          <p:nvPr/>
        </p:nvSpPr>
        <p:spPr>
          <a:xfrm>
            <a:off x="2339752" y="6075972"/>
            <a:ext cx="3143272"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华文中宋" panose="02010600040101010101" pitchFamily="2" charset="-122"/>
                <a:ea typeface="华文中宋" panose="02010600040101010101" pitchFamily="2" charset="-122"/>
              </a:rPr>
              <a:t>上述数据结构称为</a:t>
            </a:r>
            <a:r>
              <a:rPr lang="zh-CN" altLang="zh-CN" sz="2000" dirty="0">
                <a:solidFill>
                  <a:srgbClr val="FF0000"/>
                </a:solidFill>
                <a:latin typeface="华文中宋" panose="02010600040101010101" pitchFamily="2" charset="-122"/>
                <a:ea typeface="华文中宋" panose="02010600040101010101" pitchFamily="2" charset="-122"/>
              </a:rPr>
              <a:t>并查集</a:t>
            </a:r>
            <a:endParaRPr lang="zh-CN" altLang="en-US" sz="2000" dirty="0">
              <a:solidFill>
                <a:srgbClr val="FF0000"/>
              </a:solidFill>
              <a:latin typeface="华文中宋" panose="02010600040101010101" pitchFamily="2" charset="-122"/>
              <a:ea typeface="华文中宋" panose="02010600040101010101" pitchFamily="2" charset="-122"/>
              <a:cs typeface="Consolas" panose="020B0609020204030204" pitchFamily="49" charset="0"/>
            </a:endParaRPr>
          </a:p>
        </p:txBody>
      </p:sp>
      <p:sp>
        <p:nvSpPr>
          <p:cNvPr id="12" name="TextBox 11"/>
          <p:cNvSpPr txBox="1"/>
          <p:nvPr/>
        </p:nvSpPr>
        <p:spPr>
          <a:xfrm>
            <a:off x="642910" y="714356"/>
            <a:ext cx="7072362" cy="173134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给定</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个结点的集合，结点编号为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，再给定一个等价关系，由等价关系产生所有结点的一个划分，每个结点属于一个等价类，所有等价类是不相交的。</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需要求一个结点所属的等价类，以及合并两个等价类。</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灯片编号占位符 13"/>
          <p:cNvSpPr>
            <a:spLocks noGrp="1"/>
          </p:cNvSpPr>
          <p:nvPr>
            <p:ph type="sldNum" sz="quarter" idx="12"/>
          </p:nvPr>
        </p:nvSpPr>
        <p:spPr/>
        <p:txBody>
          <a:bodyPr/>
          <a:lstStyle/>
          <a:p>
            <a:fld id="{67864EE2-EAB3-4814-A7EB-820BD7610F1E}" type="slidenum">
              <a:rPr lang="en-US" altLang="zh-CN" smtClean="0"/>
              <a:t>25</a:t>
            </a:fld>
            <a:r>
              <a:rPr lang="en-US" altLang="zh-CN"/>
              <a:t>/76</a:t>
            </a:r>
          </a:p>
        </p:txBody>
      </p:sp>
      <p:pic>
        <p:nvPicPr>
          <p:cNvPr id="13" name="图片 12">
            <a:extLst>
              <a:ext uri="{FF2B5EF4-FFF2-40B4-BE49-F238E27FC236}">
                <a16:creationId xmlns:a16="http://schemas.microsoft.com/office/drawing/2014/main" id="{89623763-F9A8-481B-ACCC-CC529457AAF0}"/>
              </a:ext>
            </a:extLst>
          </p:cNvPr>
          <p:cNvPicPr>
            <a:picLocks noChangeAspect="1"/>
          </p:cNvPicPr>
          <p:nvPr/>
        </p:nvPicPr>
        <p:blipFill>
          <a:blip r:embed="rId3"/>
          <a:stretch>
            <a:fillRect/>
          </a:stretch>
        </p:blipFill>
        <p:spPr>
          <a:xfrm>
            <a:off x="221169" y="2630323"/>
            <a:ext cx="4149222" cy="1108633"/>
          </a:xfrm>
          <a:prstGeom prst="rect">
            <a:avLst/>
          </a:prstGeom>
        </p:spPr>
      </p:pic>
      <p:pic>
        <p:nvPicPr>
          <p:cNvPr id="15" name="图片 14">
            <a:extLst>
              <a:ext uri="{FF2B5EF4-FFF2-40B4-BE49-F238E27FC236}">
                <a16:creationId xmlns:a16="http://schemas.microsoft.com/office/drawing/2014/main" id="{058DB9EB-9E2D-49A7-9189-B767FF785FB3}"/>
              </a:ext>
            </a:extLst>
          </p:cNvPr>
          <p:cNvPicPr>
            <a:picLocks noChangeAspect="1"/>
          </p:cNvPicPr>
          <p:nvPr/>
        </p:nvPicPr>
        <p:blipFill rotWithShape="1">
          <a:blip r:embed="rId4"/>
          <a:srcRect t="9973" b="5391"/>
          <a:stretch/>
        </p:blipFill>
        <p:spPr>
          <a:xfrm>
            <a:off x="4473712" y="2659293"/>
            <a:ext cx="4527444" cy="959121"/>
          </a:xfrm>
          <a:prstGeom prst="rect">
            <a:avLst/>
          </a:prstGeom>
        </p:spPr>
      </p:pic>
    </p:spTree>
    <p:extLst>
      <p:ext uri="{BB962C8B-B14F-4D97-AF65-F5344CB8AC3E}">
        <p14:creationId xmlns:p14="http://schemas.microsoft.com/office/powerpoint/2010/main" val="1016328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Text Box 5"/>
          <p:cNvSpPr txBox="1">
            <a:spLocks noChangeArrowheads="1"/>
          </p:cNvSpPr>
          <p:nvPr/>
        </p:nvSpPr>
        <p:spPr bwMode="auto">
          <a:xfrm>
            <a:off x="785786" y="785794"/>
            <a:ext cx="7786742" cy="204158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有根树</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来表示集合，树中的每个结点包含集合的一个成员，每棵树表示一个集合。</a:t>
            </a: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多个集合形成一个</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森林</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，以每棵树的树根作为集合的代表，并且根结点的父结点指向其自身，树上的其他结点都用一个父指针表示它的附属关系。       </a:t>
            </a:r>
          </a:p>
        </p:txBody>
      </p:sp>
      <p:sp>
        <p:nvSpPr>
          <p:cNvPr id="13" name="TextBox 12"/>
          <p:cNvSpPr txBox="1"/>
          <p:nvPr/>
        </p:nvSpPr>
        <p:spPr>
          <a:xfrm>
            <a:off x="3214678" y="5186770"/>
            <a:ext cx="2143140" cy="313932"/>
          </a:xfrm>
          <a:prstGeom prst="rect">
            <a:avLst/>
          </a:prstGeom>
          <a:noFill/>
        </p:spPr>
        <p:txBody>
          <a:bodyPr wrap="square"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集合</a:t>
            </a:r>
          </a:p>
        </p:txBody>
      </p:sp>
      <p:grpSp>
        <p:nvGrpSpPr>
          <p:cNvPr id="2" name="组合 17"/>
          <p:cNvGrpSpPr/>
          <p:nvPr/>
        </p:nvGrpSpPr>
        <p:grpSpPr>
          <a:xfrm>
            <a:off x="3286116" y="3115069"/>
            <a:ext cx="1714512" cy="1785950"/>
            <a:chOff x="3286116" y="2500306"/>
            <a:chExt cx="2000264" cy="2361391"/>
          </a:xfrm>
        </p:grpSpPr>
        <p:sp>
          <p:nvSpPr>
            <p:cNvPr id="9" name="椭圆 8"/>
            <p:cNvSpPr/>
            <p:nvPr/>
          </p:nvSpPr>
          <p:spPr>
            <a:xfrm>
              <a:off x="4143372" y="271855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800">
                  <a:solidFill>
                    <a:schemeClr val="bg1"/>
                  </a:solidFill>
                  <a:latin typeface="Consolas" panose="020B0609020204030204" pitchFamily="49" charset="0"/>
                  <a:ea typeface="仿宋" panose="02010609060101010101" pitchFamily="49" charset="-122"/>
                  <a:cs typeface="Consolas" panose="020B0609020204030204" pitchFamily="49" charset="0"/>
                </a:rPr>
                <a:t>4</a:t>
              </a:r>
              <a:endParaRPr lang="zh-CN" altLang="en-US" sz="1800">
                <a:solidFill>
                  <a:schemeClr val="bg1"/>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椭圆 9"/>
            <p:cNvSpPr/>
            <p:nvPr/>
          </p:nvSpPr>
          <p:spPr>
            <a:xfrm>
              <a:off x="3500430"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椭圆 10"/>
            <p:cNvSpPr/>
            <p:nvPr/>
          </p:nvSpPr>
          <p:spPr>
            <a:xfrm>
              <a:off x="4857752"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椭圆 11"/>
            <p:cNvSpPr/>
            <p:nvPr/>
          </p:nvSpPr>
          <p:spPr>
            <a:xfrm>
              <a:off x="3286116" y="436163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14" name="直接箭头连接符 13"/>
            <p:cNvCxnSpPr>
              <a:stCxn id="10" idx="7"/>
              <a:endCxn id="9" idx="3"/>
            </p:cNvCxnSpPr>
            <p:nvPr/>
          </p:nvCxnSpPr>
          <p:spPr>
            <a:xfrm rot="5400000" flipH="1" flipV="1">
              <a:off x="3820106" y="3191571"/>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11" idx="1"/>
              <a:endCxn id="9" idx="5"/>
            </p:cNvCxnSpPr>
            <p:nvPr/>
          </p:nvCxnSpPr>
          <p:spPr>
            <a:xfrm rot="16200000" flipV="1">
              <a:off x="4498767" y="3155852"/>
              <a:ext cx="432218" cy="41129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12" idx="0"/>
              <a:endCxn id="10" idx="4"/>
            </p:cNvCxnSpPr>
            <p:nvPr/>
          </p:nvCxnSpPr>
          <p:spPr>
            <a:xfrm rot="5400000" flipH="1" flipV="1">
              <a:off x="3428992" y="4075879"/>
              <a:ext cx="357190" cy="21431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17" name="任意多边形 16"/>
            <p:cNvSpPr/>
            <p:nvPr/>
          </p:nvSpPr>
          <p:spPr>
            <a:xfrm>
              <a:off x="4298585" y="250030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8" name="灯片编号占位符 17"/>
          <p:cNvSpPr>
            <a:spLocks noGrp="1"/>
          </p:cNvSpPr>
          <p:nvPr>
            <p:ph type="sldNum" sz="quarter" idx="12"/>
          </p:nvPr>
        </p:nvSpPr>
        <p:spPr/>
        <p:txBody>
          <a:bodyPr/>
          <a:lstStyle/>
          <a:p>
            <a:fld id="{67864EE2-EAB3-4814-A7EB-820BD7610F1E}" type="slidenum">
              <a:rPr lang="en-US" altLang="zh-CN" smtClean="0"/>
              <a:t>26</a:t>
            </a:fld>
            <a:r>
              <a:rPr lang="en-US" altLang="zh-CN"/>
              <a:t>/76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5"/>
          <p:cNvSpPr>
            <a:spLocks noChangeArrowheads="1"/>
          </p:cNvSpPr>
          <p:nvPr/>
        </p:nvSpPr>
        <p:spPr bwMode="auto">
          <a:xfrm>
            <a:off x="0" y="2728913"/>
            <a:ext cx="9144000" cy="0"/>
          </a:xfrm>
          <a:prstGeom prst="rect">
            <a:avLst/>
          </a:prstGeom>
          <a:noFill/>
          <a:ln w="9525">
            <a:noFill/>
            <a:miter lim="800000"/>
          </a:ln>
        </p:spPr>
        <p:txBody>
          <a:bodyPr wrap="none" anchor="ctr">
            <a:spAutoFit/>
          </a:bodyPr>
          <a:lstStyle/>
          <a:p>
            <a:endParaRPr lang="zh-CN" altLang="en-US"/>
          </a:p>
        </p:txBody>
      </p:sp>
      <p:sp>
        <p:nvSpPr>
          <p:cNvPr id="20484" name="Text Box 6"/>
          <p:cNvSpPr txBox="1">
            <a:spLocks noChangeArrowheads="1"/>
          </p:cNvSpPr>
          <p:nvPr/>
        </p:nvSpPr>
        <p:spPr bwMode="auto">
          <a:xfrm>
            <a:off x="428596" y="428604"/>
            <a:ext cx="8353425" cy="1571071"/>
          </a:xfrm>
          <a:prstGeom prst="rect">
            <a:avLst/>
          </a:prstGeom>
          <a:noFill/>
          <a:ln w="9525">
            <a:noFill/>
            <a:miter lim="800000"/>
          </a:ln>
        </p:spPr>
        <p:txBody>
          <a:bodyPr>
            <a:spAutoFit/>
          </a:bodyPr>
          <a:lstStyle/>
          <a:p>
            <a:pPr algn="l">
              <a:lnSpc>
                <a:spcPts val="2800"/>
              </a:lnSpc>
              <a:spcBef>
                <a:spcPts val="6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在并查集中，每个分离集合对应的一棵树，称为分离集合树。整个并查集也就是一棵分离集合森林。</a:t>
            </a:r>
          </a:p>
          <a:p>
            <a:pPr algn="l">
              <a:lnSpc>
                <a:spcPts val="2800"/>
              </a:lnSpc>
              <a:spcBef>
                <a:spcPts val="60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个集合</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，分别以</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10</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表示对应集合的编号。 </a:t>
            </a:r>
            <a:endParaRPr lang="zh-CN" altLang="en-US" sz="20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37"/>
          <p:cNvGrpSpPr/>
          <p:nvPr/>
        </p:nvGrpSpPr>
        <p:grpSpPr>
          <a:xfrm>
            <a:off x="285720" y="2500307"/>
            <a:ext cx="2083609" cy="2482964"/>
            <a:chOff x="357158" y="2500306"/>
            <a:chExt cx="2500330" cy="2996261"/>
          </a:xfrm>
        </p:grpSpPr>
        <p:sp>
          <p:nvSpPr>
            <p:cNvPr id="5" name="椭圆 4"/>
            <p:cNvSpPr/>
            <p:nvPr/>
          </p:nvSpPr>
          <p:spPr>
            <a:xfrm>
              <a:off x="1214414" y="271855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4</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 name="椭圆 5"/>
            <p:cNvSpPr/>
            <p:nvPr/>
          </p:nvSpPr>
          <p:spPr>
            <a:xfrm>
              <a:off x="571472"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3</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7" name="椭圆 6"/>
            <p:cNvSpPr/>
            <p:nvPr/>
          </p:nvSpPr>
          <p:spPr>
            <a:xfrm>
              <a:off x="1928794"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2</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8" name="椭圆 7"/>
            <p:cNvSpPr/>
            <p:nvPr/>
          </p:nvSpPr>
          <p:spPr>
            <a:xfrm>
              <a:off x="357158" y="436163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357158" y="5147449"/>
              <a:ext cx="2500330" cy="349118"/>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2</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3</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4}</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11" name="直接箭头连接符 10"/>
            <p:cNvCxnSpPr>
              <a:stCxn id="6" idx="7"/>
              <a:endCxn id="5" idx="3"/>
            </p:cNvCxnSpPr>
            <p:nvPr/>
          </p:nvCxnSpPr>
          <p:spPr>
            <a:xfrm rot="5400000" flipH="1" flipV="1">
              <a:off x="891148" y="3191571"/>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1"/>
              <a:endCxn id="5" idx="5"/>
            </p:cNvCxnSpPr>
            <p:nvPr/>
          </p:nvCxnSpPr>
          <p:spPr>
            <a:xfrm rot="16200000" flipV="1">
              <a:off x="1569809" y="3155852"/>
              <a:ext cx="432218" cy="41129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8" idx="0"/>
              <a:endCxn id="6" idx="4"/>
            </p:cNvCxnSpPr>
            <p:nvPr/>
          </p:nvCxnSpPr>
          <p:spPr>
            <a:xfrm rot="5400000" flipH="1" flipV="1">
              <a:off x="500034" y="4075879"/>
              <a:ext cx="357190" cy="21431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16" name="任意多边形 15"/>
            <p:cNvSpPr/>
            <p:nvPr/>
          </p:nvSpPr>
          <p:spPr>
            <a:xfrm>
              <a:off x="1369627" y="250030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3" name="组合 38"/>
          <p:cNvGrpSpPr/>
          <p:nvPr/>
        </p:nvGrpSpPr>
        <p:grpSpPr>
          <a:xfrm>
            <a:off x="3143240" y="3000373"/>
            <a:ext cx="1666886" cy="2071828"/>
            <a:chOff x="3214678" y="3000372"/>
            <a:chExt cx="2000264" cy="2500132"/>
          </a:xfrm>
        </p:grpSpPr>
        <p:sp>
          <p:nvSpPr>
            <p:cNvPr id="17" name="椭圆 16"/>
            <p:cNvSpPr/>
            <p:nvPr/>
          </p:nvSpPr>
          <p:spPr>
            <a:xfrm>
              <a:off x="3857620" y="3218623"/>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7</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8" name="椭圆 17"/>
            <p:cNvSpPr/>
            <p:nvPr/>
          </p:nvSpPr>
          <p:spPr>
            <a:xfrm>
              <a:off x="3214678" y="400444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5</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9" name="椭圆 18"/>
            <p:cNvSpPr/>
            <p:nvPr/>
          </p:nvSpPr>
          <p:spPr>
            <a:xfrm>
              <a:off x="4572000" y="400444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6</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1" name="TextBox 20"/>
            <p:cNvSpPr txBox="1"/>
            <p:nvPr/>
          </p:nvSpPr>
          <p:spPr>
            <a:xfrm>
              <a:off x="3214678" y="5151386"/>
              <a:ext cx="2000264" cy="349118"/>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{5</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6</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7}</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22" name="直接箭头连接符 21"/>
            <p:cNvCxnSpPr>
              <a:stCxn id="18" idx="7"/>
              <a:endCxn id="17" idx="3"/>
            </p:cNvCxnSpPr>
            <p:nvPr/>
          </p:nvCxnSpPr>
          <p:spPr>
            <a:xfrm rot="5400000" flipH="1" flipV="1">
              <a:off x="3534354" y="3691637"/>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9" idx="1"/>
              <a:endCxn id="17" idx="5"/>
            </p:cNvCxnSpPr>
            <p:nvPr/>
          </p:nvCxnSpPr>
          <p:spPr>
            <a:xfrm rot="16200000" flipV="1">
              <a:off x="4213015" y="3655918"/>
              <a:ext cx="432218" cy="411294"/>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25" name="任意多边形 24"/>
            <p:cNvSpPr/>
            <p:nvPr/>
          </p:nvSpPr>
          <p:spPr>
            <a:xfrm>
              <a:off x="4012833" y="3000372"/>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 name="组合 39"/>
          <p:cNvGrpSpPr/>
          <p:nvPr/>
        </p:nvGrpSpPr>
        <p:grpSpPr>
          <a:xfrm>
            <a:off x="5572132" y="2994177"/>
            <a:ext cx="1369229" cy="2071828"/>
            <a:chOff x="5643570" y="2994176"/>
            <a:chExt cx="1643074" cy="2500132"/>
          </a:xfrm>
        </p:grpSpPr>
        <p:sp>
          <p:nvSpPr>
            <p:cNvPr id="26" name="椭圆 25"/>
            <p:cNvSpPr/>
            <p:nvPr/>
          </p:nvSpPr>
          <p:spPr>
            <a:xfrm>
              <a:off x="6286512" y="321242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9</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7" name="椭圆 26"/>
            <p:cNvSpPr/>
            <p:nvPr/>
          </p:nvSpPr>
          <p:spPr>
            <a:xfrm>
              <a:off x="5643570" y="399824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8</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9" name="TextBox 28"/>
            <p:cNvSpPr txBox="1"/>
            <p:nvPr/>
          </p:nvSpPr>
          <p:spPr>
            <a:xfrm>
              <a:off x="5643570" y="5145190"/>
              <a:ext cx="1643074" cy="349118"/>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{8</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9}</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30" name="直接箭头连接符 29"/>
            <p:cNvCxnSpPr>
              <a:stCxn id="27" idx="7"/>
              <a:endCxn id="26" idx="3"/>
            </p:cNvCxnSpPr>
            <p:nvPr/>
          </p:nvCxnSpPr>
          <p:spPr>
            <a:xfrm rot="5400000" flipH="1" flipV="1">
              <a:off x="5963246" y="3685441"/>
              <a:ext cx="432218" cy="33985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6441725" y="299417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10" name="组合 40"/>
          <p:cNvGrpSpPr/>
          <p:nvPr/>
        </p:nvGrpSpPr>
        <p:grpSpPr>
          <a:xfrm>
            <a:off x="7500958" y="3395881"/>
            <a:ext cx="1071570" cy="1604755"/>
            <a:chOff x="7643834" y="3567939"/>
            <a:chExt cx="1285884" cy="1936502"/>
          </a:xfrm>
        </p:grpSpPr>
        <p:sp>
          <p:nvSpPr>
            <p:cNvPr id="33" name="椭圆 32"/>
            <p:cNvSpPr/>
            <p:nvPr/>
          </p:nvSpPr>
          <p:spPr>
            <a:xfrm>
              <a:off x="7952232" y="3786190"/>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10</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5" name="TextBox 34"/>
            <p:cNvSpPr txBox="1"/>
            <p:nvPr/>
          </p:nvSpPr>
          <p:spPr>
            <a:xfrm>
              <a:off x="7643834" y="5155323"/>
              <a:ext cx="1285884" cy="349118"/>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{10}</a:t>
              </a:r>
              <a:r>
                <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rPr>
                <a:t>集合</a:t>
              </a:r>
            </a:p>
          </p:txBody>
        </p:sp>
        <p:sp>
          <p:nvSpPr>
            <p:cNvPr id="37" name="任意多边形 36"/>
            <p:cNvSpPr/>
            <p:nvPr/>
          </p:nvSpPr>
          <p:spPr>
            <a:xfrm>
              <a:off x="8107445" y="3567939"/>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sp>
        <p:nvSpPr>
          <p:cNvPr id="36" name="灯片编号占位符 35"/>
          <p:cNvSpPr>
            <a:spLocks noGrp="1"/>
          </p:cNvSpPr>
          <p:nvPr>
            <p:ph type="sldNum" sz="quarter" idx="12"/>
          </p:nvPr>
        </p:nvSpPr>
        <p:spPr/>
        <p:txBody>
          <a:bodyPr/>
          <a:lstStyle/>
          <a:p>
            <a:fld id="{67864EE2-EAB3-4814-A7EB-820BD7610F1E}" type="slidenum">
              <a:rPr lang="en-US" altLang="zh-CN" smtClean="0"/>
              <a:t>27</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71670" y="571457"/>
            <a:ext cx="1428760"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几个问题</a:t>
            </a:r>
          </a:p>
        </p:txBody>
      </p:sp>
      <p:sp>
        <p:nvSpPr>
          <p:cNvPr id="4" name="TextBox 3"/>
          <p:cNvSpPr txBox="1"/>
          <p:nvPr/>
        </p:nvSpPr>
        <p:spPr>
          <a:xfrm>
            <a:off x="1785918" y="1733124"/>
            <a:ext cx="1214446" cy="338554"/>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查找</a:t>
            </a:r>
            <a:r>
              <a:rPr lang="en-US" altLang="zh-CN" sz="2000" i="1"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x</a:t>
            </a:r>
            <a:endPar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4"/>
          <p:cNvGrpSpPr/>
          <p:nvPr/>
        </p:nvGrpSpPr>
        <p:grpSpPr>
          <a:xfrm>
            <a:off x="2643174" y="1967203"/>
            <a:ext cx="2143140" cy="2266431"/>
            <a:chOff x="79344" y="2500306"/>
            <a:chExt cx="2778144" cy="3072763"/>
          </a:xfrm>
        </p:grpSpPr>
        <p:sp>
          <p:nvSpPr>
            <p:cNvPr id="6" name="椭圆 5"/>
            <p:cNvSpPr/>
            <p:nvPr/>
          </p:nvSpPr>
          <p:spPr>
            <a:xfrm>
              <a:off x="1214414" y="2718557"/>
              <a:ext cx="428628" cy="500066"/>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4</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椭圆 6"/>
            <p:cNvSpPr/>
            <p:nvPr/>
          </p:nvSpPr>
          <p:spPr>
            <a:xfrm>
              <a:off x="571472"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3</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椭圆 7"/>
            <p:cNvSpPr/>
            <p:nvPr/>
          </p:nvSpPr>
          <p:spPr>
            <a:xfrm>
              <a:off x="1928794" y="3504375"/>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椭圆 8"/>
            <p:cNvSpPr/>
            <p:nvPr/>
          </p:nvSpPr>
          <p:spPr>
            <a:xfrm>
              <a:off x="357158" y="4361631"/>
              <a:ext cx="428628" cy="500066"/>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TextBox 9"/>
            <p:cNvSpPr txBox="1"/>
            <p:nvPr/>
          </p:nvSpPr>
          <p:spPr>
            <a:xfrm>
              <a:off x="79344" y="5147449"/>
              <a:ext cx="2778144" cy="425620"/>
            </a:xfrm>
            <a:prstGeom prst="rect">
              <a:avLst/>
            </a:prstGeom>
            <a:noFill/>
          </p:spPr>
          <p:txBody>
            <a:bodyPr wrap="square"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11" name="直接箭头连接符 10"/>
            <p:cNvCxnSpPr>
              <a:stCxn id="7" idx="7"/>
              <a:endCxn id="6" idx="3"/>
            </p:cNvCxnSpPr>
            <p:nvPr/>
          </p:nvCxnSpPr>
          <p:spPr>
            <a:xfrm rot="5400000" flipH="1" flipV="1">
              <a:off x="891148" y="3191571"/>
              <a:ext cx="432218" cy="33985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1"/>
              <a:endCxn id="6" idx="5"/>
            </p:cNvCxnSpPr>
            <p:nvPr/>
          </p:nvCxnSpPr>
          <p:spPr>
            <a:xfrm rot="16200000" flipV="1">
              <a:off x="1569809" y="3155852"/>
              <a:ext cx="432218" cy="4112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a:stCxn id="9" idx="0"/>
              <a:endCxn id="7" idx="4"/>
            </p:cNvCxnSpPr>
            <p:nvPr/>
          </p:nvCxnSpPr>
          <p:spPr>
            <a:xfrm rot="5400000" flipH="1" flipV="1">
              <a:off x="500034" y="4075879"/>
              <a:ext cx="357190" cy="2143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4" name="任意多边形 13"/>
            <p:cNvSpPr/>
            <p:nvPr/>
          </p:nvSpPr>
          <p:spPr>
            <a:xfrm>
              <a:off x="1369627" y="2500306"/>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15" name="TextBox 14"/>
          <p:cNvSpPr txBox="1"/>
          <p:nvPr/>
        </p:nvSpPr>
        <p:spPr>
          <a:xfrm>
            <a:off x="1571604" y="4572008"/>
            <a:ext cx="6168748"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用数组存放：</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对应</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结点父节点</a:t>
            </a:r>
          </a:p>
        </p:txBody>
      </p:sp>
      <p:grpSp>
        <p:nvGrpSpPr>
          <p:cNvPr id="5" name="组合 20"/>
          <p:cNvGrpSpPr/>
          <p:nvPr/>
        </p:nvGrpSpPr>
        <p:grpSpPr>
          <a:xfrm>
            <a:off x="527980" y="1500174"/>
            <a:ext cx="1257938" cy="1285884"/>
            <a:chOff x="1003205" y="2000240"/>
            <a:chExt cx="1257938" cy="1285884"/>
          </a:xfrm>
        </p:grpSpPr>
        <p:pic>
          <p:nvPicPr>
            <p:cNvPr id="19"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20" name="Text Box 31"/>
            <p:cNvSpPr txBox="1">
              <a:spLocks noChangeArrowheads="1"/>
            </p:cNvSpPr>
            <p:nvPr/>
          </p:nvSpPr>
          <p:spPr bwMode="white">
            <a:xfrm>
              <a:off x="1643042" y="2285992"/>
              <a:ext cx="381000" cy="338554"/>
            </a:xfrm>
            <a:prstGeom prst="rect">
              <a:avLst/>
            </a:prstGeom>
            <a:noFill/>
            <a:ln w="9525">
              <a:noFill/>
              <a:miter lim="800000"/>
            </a:ln>
          </p:spPr>
          <p:txBody>
            <a:bodyPr>
              <a:spAutoFit/>
            </a:bodyPr>
            <a:lstStyle/>
            <a:p>
              <a:pPr algn="ctr">
                <a:spcBef>
                  <a:spcPct val="50000"/>
                </a:spcBef>
              </a:pP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1</a:t>
              </a:r>
              <a:endPar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16" name="组合 20"/>
          <p:cNvGrpSpPr/>
          <p:nvPr/>
        </p:nvGrpSpPr>
        <p:grpSpPr>
          <a:xfrm>
            <a:off x="714348" y="214291"/>
            <a:ext cx="1143008" cy="1214445"/>
            <a:chOff x="1589596" y="810715"/>
            <a:chExt cx="2340698" cy="2345431"/>
          </a:xfrm>
        </p:grpSpPr>
        <p:grpSp>
          <p:nvGrpSpPr>
            <p:cNvPr id="17" name="组合 79"/>
            <p:cNvGrpSpPr/>
            <p:nvPr/>
          </p:nvGrpSpPr>
          <p:grpSpPr bwMode="auto">
            <a:xfrm>
              <a:off x="1589596" y="810715"/>
              <a:ext cx="2340698" cy="2345431"/>
              <a:chOff x="6379729" y="2488774"/>
              <a:chExt cx="2513016" cy="2513016"/>
            </a:xfrm>
          </p:grpSpPr>
          <p:sp>
            <p:nvSpPr>
              <p:cNvPr id="25" name="任意多边形 82"/>
              <p:cNvSpPr/>
              <p:nvPr/>
            </p:nvSpPr>
            <p:spPr>
              <a:xfrm rot="3738964">
                <a:off x="6379729"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a:ea typeface="宋体" panose="02010600030101010101" pitchFamily="2" charset="-122"/>
                </a:endParaRPr>
              </a:p>
            </p:txBody>
          </p:sp>
          <p:sp>
            <p:nvSpPr>
              <p:cNvPr id="26" name="任意多边形 83"/>
              <p:cNvSpPr/>
              <p:nvPr/>
            </p:nvSpPr>
            <p:spPr>
              <a:xfrm rot="16377237">
                <a:off x="6409518" y="2506880"/>
                <a:ext cx="2476803" cy="2476800"/>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4" name="椭圆 80"/>
            <p:cNvSpPr/>
            <p:nvPr/>
          </p:nvSpPr>
          <p:spPr bwMode="auto">
            <a:xfrm>
              <a:off x="1932719" y="1141999"/>
              <a:ext cx="1691508" cy="1694936"/>
            </a:xfrm>
            <a:prstGeom prst="ellipse">
              <a:avLst/>
            </a:prstGeom>
            <a:solidFill>
              <a:srgbClr val="1848C0"/>
            </a:solidFill>
            <a:ln w="25400" cap="flat" cmpd="sng" algn="ctr">
              <a:noFill/>
              <a:prstDash val="solid"/>
            </a:ln>
            <a:effectLst>
              <a:innerShdw blurRad="63500" dist="25400" dir="18660000">
                <a:prstClr val="black">
                  <a:alpha val="35000"/>
                </a:prstClr>
              </a:innerShdw>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Tx/>
                <a:buNone/>
                <a:defRPr/>
              </a:pPr>
              <a:r>
                <a:rPr kumimoji="0" lang="en-US" sz="5400" kern="0" dirty="0">
                  <a:solidFill>
                    <a:srgbClr val="FFFFFF"/>
                  </a:solidFill>
                </a:rPr>
                <a:t>?</a:t>
              </a:r>
              <a:endParaRPr kumimoji="0" lang="en-US" sz="5400" b="1" i="0" u="none" strike="noStrike" kern="0" cap="none" spc="0" normalizeH="0" baseline="0" noProof="0" dirty="0">
                <a:ln>
                  <a:noFill/>
                </a:ln>
                <a:solidFill>
                  <a:srgbClr val="FFFFFF"/>
                </a:solidFill>
                <a:effectLst/>
                <a:uLnTx/>
                <a:uFillTx/>
                <a:latin typeface="Arial" panose="020B0604020202020204" pitchFamily="34" charset="0"/>
                <a:ea typeface="宋体" panose="02010600030101010101" pitchFamily="2" charset="-122"/>
              </a:endParaRPr>
            </a:p>
          </p:txBody>
        </p:sp>
      </p:grpSp>
      <p:sp>
        <p:nvSpPr>
          <p:cNvPr id="28" name="灯片编号占位符 27"/>
          <p:cNvSpPr>
            <a:spLocks noGrp="1"/>
          </p:cNvSpPr>
          <p:nvPr>
            <p:ph type="sldNum" sz="quarter" idx="12"/>
          </p:nvPr>
        </p:nvSpPr>
        <p:spPr/>
        <p:txBody>
          <a:bodyPr/>
          <a:lstStyle/>
          <a:p>
            <a:fld id="{67864EE2-EAB3-4814-A7EB-820BD7610F1E}" type="slidenum">
              <a:rPr lang="en-US" altLang="zh-CN" smtClean="0"/>
              <a:t>28</a:t>
            </a:fld>
            <a:r>
              <a:rPr lang="en-US" altLang="zh-CN"/>
              <a:t>/76</a:t>
            </a:r>
          </a:p>
        </p:txBody>
      </p:sp>
      <p:sp>
        <p:nvSpPr>
          <p:cNvPr id="27" name="TextBox 14">
            <a:extLst>
              <a:ext uri="{FF2B5EF4-FFF2-40B4-BE49-F238E27FC236}">
                <a16:creationId xmlns:a16="http://schemas.microsoft.com/office/drawing/2014/main" id="{992464EC-1B20-458C-8AF6-730EE98D4F1F}"/>
              </a:ext>
            </a:extLst>
          </p:cNvPr>
          <p:cNvSpPr txBox="1"/>
          <p:nvPr/>
        </p:nvSpPr>
        <p:spPr>
          <a:xfrm>
            <a:off x="1581114" y="5128179"/>
            <a:ext cx="3494942" cy="861774"/>
          </a:xfrm>
          <a:prstGeom prst="rect">
            <a:avLst/>
          </a:prstGeom>
          <a:noFill/>
        </p:spPr>
        <p:txBody>
          <a:bodyPr wrap="square" rtlCol="0">
            <a:spAutoFit/>
          </a:bodyPr>
          <a:lstStyle/>
          <a:p>
            <a:pPr algn="l">
              <a:lnSpc>
                <a:spcPct val="10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x:  1  2  3  4</a:t>
            </a:r>
          </a:p>
          <a:p>
            <a:pPr algn="l">
              <a:lnSpc>
                <a:spcPct val="10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t[x]:  3  4  4  4</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71604" y="739121"/>
            <a:ext cx="314327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查找</a:t>
            </a:r>
            <a:r>
              <a:rPr lang="en-US" altLang="zh-CN" sz="2000" i="1"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x</a:t>
            </a:r>
            <a:r>
              <a:rPr lang="zh-CN" altLang="en-US" sz="20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楷体" panose="02010609060101010101" pitchFamily="49" charset="-122"/>
                <a:cs typeface="Consolas" panose="020B0609020204030204" pitchFamily="49" charset="0"/>
              </a:rPr>
              <a:t>所在的子集</a:t>
            </a:r>
          </a:p>
        </p:txBody>
      </p:sp>
      <p:grpSp>
        <p:nvGrpSpPr>
          <p:cNvPr id="2" name="组合 31"/>
          <p:cNvGrpSpPr/>
          <p:nvPr/>
        </p:nvGrpSpPr>
        <p:grpSpPr>
          <a:xfrm>
            <a:off x="1285852" y="1549520"/>
            <a:ext cx="2214578" cy="2216378"/>
            <a:chOff x="1285852" y="1549520"/>
            <a:chExt cx="2214578" cy="2216378"/>
          </a:xfrm>
        </p:grpSpPr>
        <p:sp>
          <p:nvSpPr>
            <p:cNvPr id="5" name="椭圆 4"/>
            <p:cNvSpPr/>
            <p:nvPr/>
          </p:nvSpPr>
          <p:spPr>
            <a:xfrm>
              <a:off x="2185971" y="1706372"/>
              <a:ext cx="342902" cy="359387"/>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solidFill>
                    <a:schemeClr val="bg1"/>
                  </a:solidFill>
                  <a:latin typeface="Consolas" panose="020B0609020204030204" pitchFamily="49" charset="0"/>
                  <a:cs typeface="Consolas" panose="020B0609020204030204" pitchFamily="49" charset="0"/>
                </a:rPr>
                <a:t>4</a:t>
              </a:r>
              <a:endParaRPr lang="zh-CN" altLang="en-US" sz="1600">
                <a:solidFill>
                  <a:schemeClr val="bg1"/>
                </a:solidFill>
                <a:latin typeface="Consolas" panose="020B0609020204030204" pitchFamily="49" charset="0"/>
                <a:cs typeface="Consolas" panose="020B0609020204030204" pitchFamily="49" charset="0"/>
              </a:endParaRPr>
            </a:p>
          </p:txBody>
        </p:sp>
        <p:sp>
          <p:nvSpPr>
            <p:cNvPr id="6" name="椭圆 5"/>
            <p:cNvSpPr/>
            <p:nvPr/>
          </p:nvSpPr>
          <p:spPr>
            <a:xfrm>
              <a:off x="1671617" y="2271123"/>
              <a:ext cx="342902" cy="3593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7" name="椭圆 6"/>
            <p:cNvSpPr/>
            <p:nvPr/>
          </p:nvSpPr>
          <p:spPr>
            <a:xfrm>
              <a:off x="2757475" y="2271123"/>
              <a:ext cx="342902" cy="3593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8" name="椭圆 7"/>
            <p:cNvSpPr/>
            <p:nvPr/>
          </p:nvSpPr>
          <p:spPr>
            <a:xfrm>
              <a:off x="1500166" y="2887215"/>
              <a:ext cx="342902" cy="35938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9" name="TextBox 8"/>
            <p:cNvSpPr txBox="1"/>
            <p:nvPr/>
          </p:nvSpPr>
          <p:spPr>
            <a:xfrm>
              <a:off x="1285852" y="3451966"/>
              <a:ext cx="2214578" cy="313932"/>
            </a:xfrm>
            <a:prstGeom prst="rect">
              <a:avLst/>
            </a:prstGeom>
            <a:noFill/>
          </p:spPr>
          <p:txBody>
            <a:bodyPr wrap="square"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集合</a:t>
              </a:r>
            </a:p>
          </p:txBody>
        </p:sp>
        <p:cxnSp>
          <p:nvCxnSpPr>
            <p:cNvPr id="10" name="直接箭头连接符 9"/>
            <p:cNvCxnSpPr>
              <a:stCxn id="6" idx="7"/>
              <a:endCxn id="5" idx="3"/>
            </p:cNvCxnSpPr>
            <p:nvPr/>
          </p:nvCxnSpPr>
          <p:spPr>
            <a:xfrm rot="5400000" flipH="1" flipV="1">
              <a:off x="1944932" y="2032499"/>
              <a:ext cx="310626" cy="27188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1" name="直接箭头连接符 10"/>
            <p:cNvCxnSpPr>
              <a:stCxn id="7" idx="1"/>
              <a:endCxn id="5" idx="5"/>
            </p:cNvCxnSpPr>
            <p:nvPr/>
          </p:nvCxnSpPr>
          <p:spPr>
            <a:xfrm rot="16200000" flipV="1">
              <a:off x="2487861" y="2003924"/>
              <a:ext cx="310626" cy="329035"/>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a:stCxn id="8" idx="0"/>
              <a:endCxn id="6" idx="4"/>
            </p:cNvCxnSpPr>
            <p:nvPr/>
          </p:nvCxnSpPr>
          <p:spPr>
            <a:xfrm rot="5400000" flipH="1" flipV="1">
              <a:off x="1628990" y="2673137"/>
              <a:ext cx="256705" cy="171451"/>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3" name="任意多边形 12"/>
            <p:cNvSpPr/>
            <p:nvPr/>
          </p:nvSpPr>
          <p:spPr>
            <a:xfrm>
              <a:off x="2310141" y="1549520"/>
              <a:ext cx="372066" cy="283259"/>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14" name="TextBox 13"/>
          <p:cNvSpPr txBox="1"/>
          <p:nvPr/>
        </p:nvSpPr>
        <p:spPr>
          <a:xfrm>
            <a:off x="719246" y="4829090"/>
            <a:ext cx="3643338" cy="400110"/>
          </a:xfrm>
          <a:prstGeom prst="rect">
            <a:avLst/>
          </a:prstGeom>
          <a:noFill/>
        </p:spPr>
        <p:txBody>
          <a:bodyPr wrap="square" rtlCol="0">
            <a:spAutoFit/>
          </a:bodyPr>
          <a:lstStyle/>
          <a:p>
            <a:pPr algn="l">
              <a:lnSpc>
                <a:spcPct val="100000"/>
              </a:lnSpc>
            </a:pP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查找</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所在的子集合：</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次比较</a:t>
            </a:r>
          </a:p>
        </p:txBody>
      </p:sp>
      <p:sp>
        <p:nvSpPr>
          <p:cNvPr id="25" name="TextBox 24"/>
          <p:cNvSpPr txBox="1"/>
          <p:nvPr/>
        </p:nvSpPr>
        <p:spPr>
          <a:xfrm>
            <a:off x="5000442" y="4888731"/>
            <a:ext cx="3857652" cy="338554"/>
          </a:xfrm>
          <a:prstGeom prst="rect">
            <a:avLst/>
          </a:prstGeom>
          <a:noFill/>
        </p:spPr>
        <p:txBody>
          <a:bodyPr wrap="square" rtlCol="0">
            <a:spAutoFit/>
          </a:bodyPr>
          <a:lstStyle/>
          <a:p>
            <a:pPr algn="l"/>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查找</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所在的子集合：</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次比较</a:t>
            </a:r>
          </a:p>
        </p:txBody>
      </p:sp>
      <p:grpSp>
        <p:nvGrpSpPr>
          <p:cNvPr id="4" name="组合 33"/>
          <p:cNvGrpSpPr/>
          <p:nvPr/>
        </p:nvGrpSpPr>
        <p:grpSpPr>
          <a:xfrm>
            <a:off x="5537174" y="1024873"/>
            <a:ext cx="2189365" cy="2893467"/>
            <a:chOff x="5000628" y="1024873"/>
            <a:chExt cx="2189365" cy="2893467"/>
          </a:xfrm>
        </p:grpSpPr>
        <p:sp>
          <p:nvSpPr>
            <p:cNvPr id="16" name="椭圆 15"/>
            <p:cNvSpPr/>
            <p:nvPr/>
          </p:nvSpPr>
          <p:spPr>
            <a:xfrm>
              <a:off x="5933524" y="1196194"/>
              <a:ext cx="327774" cy="392538"/>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altLang="zh-CN" sz="1600">
                  <a:solidFill>
                    <a:schemeClr val="bg1"/>
                  </a:solidFill>
                  <a:latin typeface="Consolas" panose="020B0609020204030204" pitchFamily="49" charset="0"/>
                  <a:cs typeface="Consolas" panose="020B0609020204030204" pitchFamily="49" charset="0"/>
                </a:rPr>
                <a:t>4</a:t>
              </a:r>
              <a:endParaRPr lang="zh-CN" altLang="en-US" sz="1600">
                <a:solidFill>
                  <a:schemeClr val="bg1"/>
                </a:solidFill>
                <a:latin typeface="Consolas" panose="020B0609020204030204" pitchFamily="49" charset="0"/>
                <a:cs typeface="Consolas" panose="020B0609020204030204" pitchFamily="49" charset="0"/>
              </a:endParaRPr>
            </a:p>
          </p:txBody>
        </p:sp>
        <p:sp>
          <p:nvSpPr>
            <p:cNvPr id="17" name="椭圆 16"/>
            <p:cNvSpPr/>
            <p:nvPr/>
          </p:nvSpPr>
          <p:spPr>
            <a:xfrm>
              <a:off x="5933524" y="1813039"/>
              <a:ext cx="327774" cy="39253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3</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8" name="椭圆 17"/>
            <p:cNvSpPr/>
            <p:nvPr/>
          </p:nvSpPr>
          <p:spPr>
            <a:xfrm>
              <a:off x="5933524" y="2426794"/>
              <a:ext cx="327774" cy="39253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2</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19" name="椭圆 18"/>
            <p:cNvSpPr/>
            <p:nvPr/>
          </p:nvSpPr>
          <p:spPr>
            <a:xfrm>
              <a:off x="5933524" y="3099716"/>
              <a:ext cx="327774" cy="392538"/>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1600">
                  <a:solidFill>
                    <a:srgbClr val="0000FF"/>
                  </a:solidFill>
                  <a:latin typeface="Consolas" panose="020B0609020204030204" pitchFamily="49" charset="0"/>
                  <a:cs typeface="Consolas" panose="020B0609020204030204" pitchFamily="49" charset="0"/>
                </a:rPr>
                <a:t>1</a:t>
              </a:r>
              <a:endParaRPr lang="zh-CN" altLang="en-US" sz="1600">
                <a:solidFill>
                  <a:srgbClr val="0000FF"/>
                </a:solidFill>
                <a:latin typeface="Consolas" panose="020B0609020204030204" pitchFamily="49" charset="0"/>
                <a:cs typeface="Consolas" panose="020B0609020204030204" pitchFamily="49" charset="0"/>
              </a:endParaRPr>
            </a:p>
          </p:txBody>
        </p:sp>
        <p:sp>
          <p:nvSpPr>
            <p:cNvPr id="20" name="TextBox 19"/>
            <p:cNvSpPr txBox="1"/>
            <p:nvPr/>
          </p:nvSpPr>
          <p:spPr>
            <a:xfrm>
              <a:off x="5000628" y="3604408"/>
              <a:ext cx="2189365" cy="313932"/>
            </a:xfrm>
            <a:prstGeom prst="rect">
              <a:avLst/>
            </a:prstGeom>
            <a:noFill/>
          </p:spPr>
          <p:txBody>
            <a:bodyPr wrap="square"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集合</a:t>
              </a:r>
            </a:p>
          </p:txBody>
        </p:sp>
        <p:sp>
          <p:nvSpPr>
            <p:cNvPr id="24" name="任意多边形 23"/>
            <p:cNvSpPr/>
            <p:nvPr/>
          </p:nvSpPr>
          <p:spPr>
            <a:xfrm>
              <a:off x="6052217" y="1024873"/>
              <a:ext cx="355652" cy="309387"/>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600">
                <a:solidFill>
                  <a:srgbClr val="0000FF"/>
                </a:solidFill>
                <a:latin typeface="Consolas" panose="020B0609020204030204" pitchFamily="49" charset="0"/>
                <a:cs typeface="Consolas" panose="020B0609020204030204" pitchFamily="49" charset="0"/>
              </a:endParaRPr>
            </a:p>
          </p:txBody>
        </p:sp>
        <p:cxnSp>
          <p:nvCxnSpPr>
            <p:cNvPr id="29" name="直接箭头连接符 28"/>
            <p:cNvCxnSpPr>
              <a:stCxn id="17" idx="0"/>
              <a:endCxn id="16" idx="4"/>
            </p:cNvCxnSpPr>
            <p:nvPr/>
          </p:nvCxnSpPr>
          <p:spPr>
            <a:xfrm rot="5400000" flipH="1" flipV="1">
              <a:off x="5985258" y="1700902"/>
              <a:ext cx="224307" cy="12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 name="直接箭头连接符 30"/>
            <p:cNvCxnSpPr>
              <a:stCxn id="18" idx="0"/>
              <a:endCxn id="17" idx="4"/>
            </p:cNvCxnSpPr>
            <p:nvPr/>
          </p:nvCxnSpPr>
          <p:spPr>
            <a:xfrm rot="5400000" flipH="1" flipV="1">
              <a:off x="5986803" y="2316202"/>
              <a:ext cx="221217" cy="12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19" idx="0"/>
              <a:endCxn id="18" idx="4"/>
            </p:cNvCxnSpPr>
            <p:nvPr/>
          </p:nvCxnSpPr>
          <p:spPr>
            <a:xfrm rot="5400000" flipH="1" flipV="1">
              <a:off x="5957219" y="2959540"/>
              <a:ext cx="280384" cy="121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15" name="组合 36"/>
          <p:cNvGrpSpPr/>
          <p:nvPr/>
        </p:nvGrpSpPr>
        <p:grpSpPr>
          <a:xfrm>
            <a:off x="3563888" y="5474607"/>
            <a:ext cx="2357454" cy="981496"/>
            <a:chOff x="3286116" y="4857760"/>
            <a:chExt cx="2357454" cy="981496"/>
          </a:xfrm>
        </p:grpSpPr>
        <p:sp>
          <p:nvSpPr>
            <p:cNvPr id="35" name="TextBox 34"/>
            <p:cNvSpPr txBox="1"/>
            <p:nvPr/>
          </p:nvSpPr>
          <p:spPr>
            <a:xfrm>
              <a:off x="3286116" y="5500702"/>
              <a:ext cx="2357454" cy="338554"/>
            </a:xfrm>
            <a:prstGeom prst="rect">
              <a:avLst/>
            </a:prstGeom>
            <a:noFill/>
          </p:spPr>
          <p:txBody>
            <a:bodyPr wrap="square" rtlCol="0">
              <a:spAutoFit/>
            </a:bodyPr>
            <a:lstStyle/>
            <a:p>
              <a:pPr algn="l"/>
              <a:r>
                <a:rPr lang="zh-CN" altLang="en-US" sz="2000">
                  <a:solidFill>
                    <a:srgbClr val="0000FF"/>
                  </a:solidFill>
                  <a:latin typeface="华文中宋" panose="02010600040101010101" pitchFamily="2" charset="-122"/>
                  <a:ea typeface="华文中宋" panose="02010600040101010101" pitchFamily="2" charset="-122"/>
                </a:rPr>
                <a:t>子树高度越小越好</a:t>
              </a:r>
            </a:p>
          </p:txBody>
        </p:sp>
        <p:sp>
          <p:nvSpPr>
            <p:cNvPr id="36" name="下箭头 35"/>
            <p:cNvSpPr/>
            <p:nvPr/>
          </p:nvSpPr>
          <p:spPr>
            <a:xfrm>
              <a:off x="4143372" y="4857760"/>
              <a:ext cx="285752" cy="571504"/>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21" name="组合 20"/>
          <p:cNvGrpSpPr/>
          <p:nvPr/>
        </p:nvGrpSpPr>
        <p:grpSpPr>
          <a:xfrm>
            <a:off x="357158" y="524807"/>
            <a:ext cx="1257938" cy="1285884"/>
            <a:chOff x="1003205" y="2000240"/>
            <a:chExt cx="1257938" cy="1285884"/>
          </a:xfrm>
        </p:grpSpPr>
        <p:pic>
          <p:nvPicPr>
            <p:cNvPr id="39"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40" name="Text Box 31"/>
            <p:cNvSpPr txBox="1">
              <a:spLocks noChangeArrowheads="1"/>
            </p:cNvSpPr>
            <p:nvPr/>
          </p:nvSpPr>
          <p:spPr bwMode="white">
            <a:xfrm>
              <a:off x="1643042" y="2181517"/>
              <a:ext cx="381000" cy="338554"/>
            </a:xfrm>
            <a:prstGeom prst="rect">
              <a:avLst/>
            </a:prstGeom>
            <a:noFill/>
            <a:ln w="9525">
              <a:noFill/>
              <a:miter lim="800000"/>
            </a:ln>
          </p:spPr>
          <p:txBody>
            <a:bodyPr>
              <a:spAutoFit/>
            </a:bodyPr>
            <a:lstStyle/>
            <a:p>
              <a:pPr algn="ctr">
                <a:spcBef>
                  <a:spcPct val="50000"/>
                </a:spcBef>
              </a:pPr>
              <a:r>
                <a:rPr lang="en-US" altLang="zh-CN" sz="2000" b="1">
                  <a:solidFill>
                    <a:srgbClr val="FF0000"/>
                  </a:solidFill>
                  <a:latin typeface="微软雅黑" panose="020B0503020204020204" pitchFamily="34" charset="-122"/>
                  <a:ea typeface="微软雅黑" panose="020B0503020204020204" pitchFamily="34" charset="-122"/>
                  <a:cs typeface="Arial" panose="020B0604020202020204" pitchFamily="34" charset="0"/>
                </a:rPr>
                <a:t>2</a:t>
              </a:r>
              <a:endPar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32" name="灯片编号占位符 31"/>
          <p:cNvSpPr>
            <a:spLocks noGrp="1"/>
          </p:cNvSpPr>
          <p:nvPr>
            <p:ph type="sldNum" sz="quarter" idx="12"/>
          </p:nvPr>
        </p:nvSpPr>
        <p:spPr/>
        <p:txBody>
          <a:bodyPr/>
          <a:lstStyle/>
          <a:p>
            <a:fld id="{67864EE2-EAB3-4814-A7EB-820BD7610F1E}" type="slidenum">
              <a:rPr lang="en-US" altLang="zh-CN" smtClean="0"/>
              <a:t>29</a:t>
            </a:fld>
            <a:r>
              <a:rPr lang="en-US" altLang="zh-CN"/>
              <a:t>/76</a:t>
            </a:r>
          </a:p>
        </p:txBody>
      </p:sp>
      <p:sp>
        <p:nvSpPr>
          <p:cNvPr id="34" name="TextBox 14">
            <a:extLst>
              <a:ext uri="{FF2B5EF4-FFF2-40B4-BE49-F238E27FC236}">
                <a16:creationId xmlns:a16="http://schemas.microsoft.com/office/drawing/2014/main" id="{13447DB4-94FD-422C-953B-3839EDAF20FA}"/>
              </a:ext>
            </a:extLst>
          </p:cNvPr>
          <p:cNvSpPr txBox="1"/>
          <p:nvPr/>
        </p:nvSpPr>
        <p:spPr>
          <a:xfrm>
            <a:off x="996995" y="3966998"/>
            <a:ext cx="3494942" cy="861774"/>
          </a:xfrm>
          <a:prstGeom prst="rect">
            <a:avLst/>
          </a:prstGeom>
          <a:noFill/>
        </p:spPr>
        <p:txBody>
          <a:bodyPr wrap="square" rtlCol="0">
            <a:spAutoFit/>
          </a:bodyPr>
          <a:lstStyle/>
          <a:p>
            <a:pPr algn="l">
              <a:lnSpc>
                <a:spcPct val="10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x:  1  2  3  4</a:t>
            </a:r>
          </a:p>
          <a:p>
            <a:pPr algn="l">
              <a:lnSpc>
                <a:spcPct val="10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t[x]:  3  4  4  4</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7" name="TextBox 14">
            <a:extLst>
              <a:ext uri="{FF2B5EF4-FFF2-40B4-BE49-F238E27FC236}">
                <a16:creationId xmlns:a16="http://schemas.microsoft.com/office/drawing/2014/main" id="{667913D8-9F97-42EC-A712-4B70D5B4AFA4}"/>
              </a:ext>
            </a:extLst>
          </p:cNvPr>
          <p:cNvSpPr txBox="1"/>
          <p:nvPr/>
        </p:nvSpPr>
        <p:spPr>
          <a:xfrm>
            <a:off x="5218182" y="3933056"/>
            <a:ext cx="2738194" cy="861774"/>
          </a:xfrm>
          <a:prstGeom prst="rect">
            <a:avLst/>
          </a:prstGeom>
          <a:noFill/>
        </p:spPr>
        <p:txBody>
          <a:bodyPr wrap="square" rtlCol="0">
            <a:spAutoFit/>
          </a:bodyPr>
          <a:lstStyle/>
          <a:p>
            <a:pPr algn="l">
              <a:lnSpc>
                <a:spcPct val="10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x:  1  2  3  4</a:t>
            </a:r>
          </a:p>
          <a:p>
            <a:pPr algn="l">
              <a:lnSpc>
                <a:spcPct val="100000"/>
              </a:lnSpc>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t[x]:  2  3  4  4</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642918"/>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7.7.2 </a:t>
            </a:r>
            <a:r>
              <a:rPr lang="zh-CN" altLang="zh-CN">
                <a:latin typeface="Consolas" panose="020B0609020204030204" pitchFamily="49" charset="0"/>
                <a:ea typeface="微软雅黑" panose="020B0503020204020204" pitchFamily="34" charset="-122"/>
                <a:cs typeface="Consolas" panose="020B0609020204030204" pitchFamily="49" charset="0"/>
              </a:rPr>
              <a:t>哈夫曼树的构造算法</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642910" y="1500174"/>
            <a:ext cx="7715304" cy="35753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）根据给定的</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个权值</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mj-ea"/>
                <a:ea typeface="+mj-ea"/>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，对应结点构成</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棵二叉树的森林</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T=(T</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mj-ea"/>
                <a:ea typeface="+mj-ea"/>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，其中每棵二叉树</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mj-ea"/>
                <a:ea typeface="+mj-ea"/>
                <a:cs typeface="Consolas" panose="020B0609020204030204" pitchFamily="49" charset="0"/>
              </a:rPr>
              <a:t>≤</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mj-ea"/>
                <a:ea typeface="+mj-ea"/>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）中都只有一个带权值为</a:t>
            </a:r>
            <a:r>
              <a:rPr lang="en-US" altLang="zh-CN" sz="2000" i="1" dirty="0" err="1">
                <a:solidFill>
                  <a:srgbClr val="0000FF"/>
                </a:solidFill>
                <a:latin typeface="Consolas" panose="020B0609020204030204" pitchFamily="49" charset="0"/>
                <a:ea typeface="仿宋" panose="02010609060101010101" pitchFamily="49" charset="-122"/>
                <a:cs typeface="Consolas" panose="020B0609020204030204" pitchFamily="49" charset="0"/>
              </a:rPr>
              <a:t>w</a:t>
            </a:r>
            <a:r>
              <a:rPr lang="en-US" altLang="zh-CN" sz="2000" i="1" baseline="-25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的根结点，其左、右子树均为空。</a:t>
            </a:r>
          </a:p>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）在森林</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中选取两棵</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根</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结点权值最小的子树作为左、右子树构造一棵新的二叉树，且置新的二叉树的根结点的权值为其左、右子树上根的权值之和</a:t>
            </a:r>
            <a:r>
              <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称为</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合并</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，每合并一次</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中减少一棵二叉树。</a:t>
            </a:r>
          </a:p>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）重复（</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）直到</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只含一棵树为止。这棵树便是</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哈夫曼树</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7" name="TextBox 6"/>
          <p:cNvSpPr txBox="1"/>
          <p:nvPr/>
        </p:nvSpPr>
        <p:spPr>
          <a:xfrm>
            <a:off x="928662" y="5743534"/>
            <a:ext cx="671517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rPr>
              <a:t>每次都是两棵子树合并 </a:t>
            </a:r>
            <a:r>
              <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 哈夫曼树中没有单分支结点</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sp>
        <p:nvSpPr>
          <p:cNvPr id="8" name="下箭头 7"/>
          <p:cNvSpPr/>
          <p:nvPr/>
        </p:nvSpPr>
        <p:spPr>
          <a:xfrm>
            <a:off x="3929058" y="5143512"/>
            <a:ext cx="214314" cy="357190"/>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t>3</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矩形 71"/>
          <p:cNvSpPr/>
          <p:nvPr/>
        </p:nvSpPr>
        <p:spPr>
          <a:xfrm>
            <a:off x="2571736" y="4157667"/>
            <a:ext cx="792961" cy="1485911"/>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 name="矩形 2"/>
          <p:cNvSpPr/>
          <p:nvPr/>
        </p:nvSpPr>
        <p:spPr>
          <a:xfrm>
            <a:off x="500034" y="1495412"/>
            <a:ext cx="1517442" cy="361952"/>
          </a:xfrm>
          <a:prstGeom prst="rect">
            <a:avLst/>
          </a:prstGeom>
          <a:solidFill>
            <a:schemeClr val="bg1"/>
          </a:solidFill>
          <a:ln>
            <a:solidFill>
              <a:schemeClr val="bg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初始状态</a:t>
            </a:r>
          </a:p>
        </p:txBody>
      </p:sp>
      <p:sp>
        <p:nvSpPr>
          <p:cNvPr id="4" name="矩形 3"/>
          <p:cNvSpPr/>
          <p:nvPr/>
        </p:nvSpPr>
        <p:spPr>
          <a:xfrm>
            <a:off x="2143108" y="1495412"/>
            <a:ext cx="6286544" cy="360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6"/>
          <p:cNvGrpSpPr/>
          <p:nvPr/>
        </p:nvGrpSpPr>
        <p:grpSpPr>
          <a:xfrm>
            <a:off x="285720" y="2356605"/>
            <a:ext cx="573774" cy="574653"/>
            <a:chOff x="428596" y="1500174"/>
            <a:chExt cx="620296" cy="718317"/>
          </a:xfrm>
        </p:grpSpPr>
        <p:sp>
          <p:nvSpPr>
            <p:cNvPr id="5" name="椭圆 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 name="任意多边形 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7" name="组合 7"/>
          <p:cNvGrpSpPr/>
          <p:nvPr/>
        </p:nvGrpSpPr>
        <p:grpSpPr>
          <a:xfrm>
            <a:off x="1165622" y="2356605"/>
            <a:ext cx="573774" cy="574653"/>
            <a:chOff x="428596" y="1500174"/>
            <a:chExt cx="620296" cy="718317"/>
          </a:xfrm>
        </p:grpSpPr>
        <p:sp>
          <p:nvSpPr>
            <p:cNvPr id="9" name="椭圆 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2</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0" name="任意多边形 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8" name="组合 10"/>
          <p:cNvGrpSpPr/>
          <p:nvPr/>
        </p:nvGrpSpPr>
        <p:grpSpPr>
          <a:xfrm>
            <a:off x="2094316" y="2352668"/>
            <a:ext cx="573774" cy="574653"/>
            <a:chOff x="428596" y="1500174"/>
            <a:chExt cx="620296" cy="718317"/>
          </a:xfrm>
        </p:grpSpPr>
        <p:sp>
          <p:nvSpPr>
            <p:cNvPr id="12" name="椭圆 1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3</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3" name="任意多边形 1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11" name="组合 13"/>
          <p:cNvGrpSpPr/>
          <p:nvPr/>
        </p:nvGrpSpPr>
        <p:grpSpPr>
          <a:xfrm>
            <a:off x="2928926" y="2360542"/>
            <a:ext cx="573774" cy="574653"/>
            <a:chOff x="428596" y="1500174"/>
            <a:chExt cx="620296" cy="718317"/>
          </a:xfrm>
        </p:grpSpPr>
        <p:sp>
          <p:nvSpPr>
            <p:cNvPr id="15" name="椭圆 1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4</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6" name="任意多边形 1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14" name="组合 16"/>
          <p:cNvGrpSpPr/>
          <p:nvPr/>
        </p:nvGrpSpPr>
        <p:grpSpPr>
          <a:xfrm>
            <a:off x="3714744" y="2360542"/>
            <a:ext cx="573774" cy="574653"/>
            <a:chOff x="428596" y="1500174"/>
            <a:chExt cx="620296" cy="718317"/>
          </a:xfrm>
        </p:grpSpPr>
        <p:sp>
          <p:nvSpPr>
            <p:cNvPr id="18" name="椭圆 1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5</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19" name="任意多边形 1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17" name="组合 19"/>
          <p:cNvGrpSpPr/>
          <p:nvPr/>
        </p:nvGrpSpPr>
        <p:grpSpPr>
          <a:xfrm>
            <a:off x="4549354" y="2356605"/>
            <a:ext cx="573774" cy="574653"/>
            <a:chOff x="428596" y="1500174"/>
            <a:chExt cx="620296" cy="718317"/>
          </a:xfrm>
        </p:grpSpPr>
        <p:sp>
          <p:nvSpPr>
            <p:cNvPr id="21" name="椭圆 2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6</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2" name="任意多边形 2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20" name="组合 22"/>
          <p:cNvGrpSpPr/>
          <p:nvPr/>
        </p:nvGrpSpPr>
        <p:grpSpPr>
          <a:xfrm>
            <a:off x="5383964" y="2360542"/>
            <a:ext cx="573774" cy="574653"/>
            <a:chOff x="428596" y="1500174"/>
            <a:chExt cx="620296" cy="718317"/>
          </a:xfrm>
        </p:grpSpPr>
        <p:sp>
          <p:nvSpPr>
            <p:cNvPr id="24" name="椭圆 2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7</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5" name="任意多边形 2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23" name="组合 25"/>
          <p:cNvGrpSpPr/>
          <p:nvPr/>
        </p:nvGrpSpPr>
        <p:grpSpPr>
          <a:xfrm>
            <a:off x="6169782" y="2360542"/>
            <a:ext cx="573774" cy="574653"/>
            <a:chOff x="428596" y="1500174"/>
            <a:chExt cx="620296" cy="718317"/>
          </a:xfrm>
        </p:grpSpPr>
        <p:sp>
          <p:nvSpPr>
            <p:cNvPr id="27" name="椭圆 2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8</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28" name="任意多边形 2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26" name="组合 28"/>
          <p:cNvGrpSpPr/>
          <p:nvPr/>
        </p:nvGrpSpPr>
        <p:grpSpPr>
          <a:xfrm>
            <a:off x="7004392" y="2356605"/>
            <a:ext cx="573774" cy="574653"/>
            <a:chOff x="428596" y="1500174"/>
            <a:chExt cx="620296" cy="718317"/>
          </a:xfrm>
        </p:grpSpPr>
        <p:sp>
          <p:nvSpPr>
            <p:cNvPr id="30" name="椭圆 2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9</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1" name="任意多边形 3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29" name="组合 31"/>
          <p:cNvGrpSpPr/>
          <p:nvPr/>
        </p:nvGrpSpPr>
        <p:grpSpPr>
          <a:xfrm>
            <a:off x="7861648" y="2356605"/>
            <a:ext cx="573774" cy="574653"/>
            <a:chOff x="428596" y="1500174"/>
            <a:chExt cx="620296" cy="718317"/>
          </a:xfrm>
        </p:grpSpPr>
        <p:sp>
          <p:nvSpPr>
            <p:cNvPr id="33" name="椭圆 3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10</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4" name="任意多边形 3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32" name="组合 68"/>
          <p:cNvGrpSpPr/>
          <p:nvPr/>
        </p:nvGrpSpPr>
        <p:grpSpPr>
          <a:xfrm>
            <a:off x="285720" y="3567113"/>
            <a:ext cx="7929618" cy="2000264"/>
            <a:chOff x="285720" y="2500306"/>
            <a:chExt cx="8572560" cy="2500330"/>
          </a:xfrm>
        </p:grpSpPr>
        <p:sp>
          <p:nvSpPr>
            <p:cNvPr id="35" name="矩形 34"/>
            <p:cNvSpPr/>
            <p:nvPr/>
          </p:nvSpPr>
          <p:spPr>
            <a:xfrm>
              <a:off x="500034" y="2500306"/>
              <a:ext cx="1407522" cy="450000"/>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36" name="矩形 35"/>
            <p:cNvSpPr/>
            <p:nvPr/>
          </p:nvSpPr>
          <p:spPr>
            <a:xfrm>
              <a:off x="2143108" y="2500306"/>
              <a:ext cx="6715172" cy="450000"/>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{8}</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{9}</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{10}</a:t>
              </a:r>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37" name="组合 36"/>
            <p:cNvGrpSpPr/>
            <p:nvPr/>
          </p:nvGrpSpPr>
          <p:grpSpPr>
            <a:xfrm>
              <a:off x="285720" y="3432937"/>
              <a:ext cx="620296" cy="718317"/>
              <a:chOff x="428596" y="1500174"/>
              <a:chExt cx="620296" cy="718317"/>
            </a:xfrm>
          </p:grpSpPr>
          <p:sp>
            <p:nvSpPr>
              <p:cNvPr id="38" name="椭圆 3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39" name="任意多边形 3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sp>
          <p:nvSpPr>
            <p:cNvPr id="41" name="椭圆 40"/>
            <p:cNvSpPr/>
            <p:nvPr/>
          </p:nvSpPr>
          <p:spPr>
            <a:xfrm>
              <a:off x="2928926" y="4500570"/>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2</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nvGrpSpPr>
            <p:cNvPr id="40" name="组合 42"/>
            <p:cNvGrpSpPr/>
            <p:nvPr/>
          </p:nvGrpSpPr>
          <p:grpSpPr>
            <a:xfrm>
              <a:off x="2094316" y="3429000"/>
              <a:ext cx="620296" cy="718317"/>
              <a:chOff x="428596" y="1500174"/>
              <a:chExt cx="620296" cy="718317"/>
            </a:xfrm>
          </p:grpSpPr>
          <p:sp>
            <p:nvSpPr>
              <p:cNvPr id="44" name="椭圆 4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3</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45" name="任意多边形 4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2" name="组合 45"/>
            <p:cNvGrpSpPr/>
            <p:nvPr/>
          </p:nvGrpSpPr>
          <p:grpSpPr>
            <a:xfrm>
              <a:off x="2928926" y="3436874"/>
              <a:ext cx="620296" cy="718317"/>
              <a:chOff x="428596" y="1500174"/>
              <a:chExt cx="620296" cy="718317"/>
            </a:xfrm>
          </p:grpSpPr>
          <p:sp>
            <p:nvSpPr>
              <p:cNvPr id="47" name="椭圆 4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4</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48" name="任意多边形 4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3" name="组合 48"/>
            <p:cNvGrpSpPr/>
            <p:nvPr/>
          </p:nvGrpSpPr>
          <p:grpSpPr>
            <a:xfrm>
              <a:off x="3808828" y="3436874"/>
              <a:ext cx="620296" cy="718317"/>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5</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6" name="组合 51"/>
            <p:cNvGrpSpPr/>
            <p:nvPr/>
          </p:nvGrpSpPr>
          <p:grpSpPr>
            <a:xfrm>
              <a:off x="4737522" y="3432937"/>
              <a:ext cx="620296" cy="718317"/>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6</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49" name="组合 54"/>
            <p:cNvGrpSpPr/>
            <p:nvPr/>
          </p:nvGrpSpPr>
          <p:grpSpPr>
            <a:xfrm>
              <a:off x="5572132" y="3436874"/>
              <a:ext cx="620296" cy="718317"/>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7</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52" name="组合 57"/>
            <p:cNvGrpSpPr/>
            <p:nvPr/>
          </p:nvGrpSpPr>
          <p:grpSpPr>
            <a:xfrm>
              <a:off x="6452034" y="3436874"/>
              <a:ext cx="620296" cy="718317"/>
              <a:chOff x="428596" y="1500174"/>
              <a:chExt cx="620296" cy="718317"/>
            </a:xfrm>
          </p:grpSpPr>
          <p:sp>
            <p:nvSpPr>
              <p:cNvPr id="59" name="椭圆 5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8</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0" name="任意多边形 5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55" name="组合 60"/>
            <p:cNvGrpSpPr/>
            <p:nvPr/>
          </p:nvGrpSpPr>
          <p:grpSpPr>
            <a:xfrm>
              <a:off x="7380728" y="3432937"/>
              <a:ext cx="620296" cy="718317"/>
              <a:chOff x="428596" y="1500174"/>
              <a:chExt cx="620296" cy="718317"/>
            </a:xfrm>
          </p:grpSpPr>
          <p:sp>
            <p:nvSpPr>
              <p:cNvPr id="62" name="椭圆 6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9</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3" name="任意多边形 6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grpSp>
          <p:nvGrpSpPr>
            <p:cNvPr id="58" name="组合 63"/>
            <p:cNvGrpSpPr/>
            <p:nvPr/>
          </p:nvGrpSpPr>
          <p:grpSpPr>
            <a:xfrm>
              <a:off x="8237984" y="3432937"/>
              <a:ext cx="620296" cy="718317"/>
              <a:chOff x="428596" y="1500174"/>
              <a:chExt cx="620296" cy="718317"/>
            </a:xfrm>
          </p:grpSpPr>
          <p:sp>
            <p:nvSpPr>
              <p:cNvPr id="65" name="椭圆 6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ea typeface="仿宋" panose="02010609060101010101" pitchFamily="49" charset="-122"/>
                    <a:cs typeface="Consolas" panose="020B0609020204030204" pitchFamily="49" charset="0"/>
                  </a:rPr>
                  <a:t>10</a:t>
                </a: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sp>
            <p:nvSpPr>
              <p:cNvPr id="66" name="任意多边形 6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ea typeface="仿宋" panose="02010609060101010101" pitchFamily="49" charset="-122"/>
                  <a:cs typeface="Consolas" panose="020B0609020204030204" pitchFamily="49" charset="0"/>
                </a:endParaRPr>
              </a:p>
            </p:txBody>
          </p:sp>
        </p:grpSp>
        <p:cxnSp>
          <p:nvCxnSpPr>
            <p:cNvPr id="68" name="直接箭头连接符 67"/>
            <p:cNvCxnSpPr>
              <a:stCxn id="41" idx="0"/>
              <a:endCxn id="47" idx="4"/>
            </p:cNvCxnSpPr>
            <p:nvPr/>
          </p:nvCxnSpPr>
          <p:spPr>
            <a:xfrm rot="5400000" flipH="1" flipV="1">
              <a:off x="2970551" y="4327881"/>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sp>
        <p:nvSpPr>
          <p:cNvPr id="70" name="TextBox 69"/>
          <p:cNvSpPr txBox="1"/>
          <p:nvPr/>
        </p:nvSpPr>
        <p:spPr>
          <a:xfrm>
            <a:off x="1571604" y="357166"/>
            <a:ext cx="207170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楷体" panose="02010609060101010101" pitchFamily="49" charset="-122"/>
                <a:ea typeface="楷体" panose="02010609060101010101" pitchFamily="49" charset="-122"/>
              </a:rPr>
              <a:t>合并过程</a:t>
            </a:r>
          </a:p>
        </p:txBody>
      </p:sp>
      <p:sp>
        <p:nvSpPr>
          <p:cNvPr id="71" name="TextBox 70"/>
          <p:cNvSpPr txBox="1"/>
          <p:nvPr/>
        </p:nvSpPr>
        <p:spPr>
          <a:xfrm>
            <a:off x="571472" y="2066915"/>
            <a:ext cx="859042" cy="289310"/>
          </a:xfrm>
          <a:prstGeom prst="rect">
            <a:avLst/>
          </a:prstGeom>
          <a:noFill/>
        </p:spPr>
        <p:txBody>
          <a:bodyPr wrap="square" rtlCol="0">
            <a:spAutoFit/>
          </a:bodyPr>
          <a:lstStyle/>
          <a:p>
            <a:pPr algn="l"/>
            <a:r>
              <a:rPr lang="en-US" altLang="zh-CN" sz="1600">
                <a:solidFill>
                  <a:srgbClr val="FF00FF"/>
                </a:solidFill>
                <a:latin typeface="Consolas" panose="020B0609020204030204" pitchFamily="49" charset="0"/>
                <a:ea typeface="仿宋" panose="02010609060101010101" pitchFamily="49" charset="-122"/>
                <a:cs typeface="Consolas" panose="020B0609020204030204" pitchFamily="49" charset="0"/>
              </a:rPr>
              <a:t>parent</a:t>
            </a:r>
            <a:endParaRPr lang="zh-CN" altLang="en-US" sz="1600">
              <a:solidFill>
                <a:srgbClr val="FF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61" name="组合 20"/>
          <p:cNvGrpSpPr/>
          <p:nvPr/>
        </p:nvGrpSpPr>
        <p:grpSpPr>
          <a:xfrm>
            <a:off x="285720" y="142852"/>
            <a:ext cx="1257938" cy="1285884"/>
            <a:chOff x="1003205" y="2000240"/>
            <a:chExt cx="1257938" cy="1285884"/>
          </a:xfrm>
        </p:grpSpPr>
        <p:pic>
          <p:nvPicPr>
            <p:cNvPr id="74"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75" name="Text Box 31"/>
            <p:cNvSpPr txBox="1">
              <a:spLocks noChangeArrowheads="1"/>
            </p:cNvSpPr>
            <p:nvPr/>
          </p:nvSpPr>
          <p:spPr bwMode="white">
            <a:xfrm>
              <a:off x="1643042" y="2304628"/>
              <a:ext cx="381000" cy="338554"/>
            </a:xfrm>
            <a:prstGeom prst="rect">
              <a:avLst/>
            </a:prstGeom>
            <a:noFill/>
            <a:ln w="9525">
              <a:noFill/>
              <a:miter lim="800000"/>
            </a:ln>
          </p:spPr>
          <p:txBody>
            <a:bodyPr>
              <a:spAutoFit/>
            </a:bodyPr>
            <a:lstStyle/>
            <a:p>
              <a:pPr algn="ctr">
                <a:spcBef>
                  <a:spcPct val="50000"/>
                </a:spcBef>
              </a:pP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3</a:t>
              </a:r>
              <a:endPar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76" name="灯片编号占位符 75"/>
          <p:cNvSpPr>
            <a:spLocks noGrp="1"/>
          </p:cNvSpPr>
          <p:nvPr>
            <p:ph type="sldNum" sz="quarter" idx="12"/>
          </p:nvPr>
        </p:nvSpPr>
        <p:spPr/>
        <p:txBody>
          <a:bodyPr/>
          <a:lstStyle/>
          <a:p>
            <a:fld id="{67864EE2-EAB3-4814-A7EB-820BD7610F1E}" type="slidenum">
              <a:rPr lang="en-US" altLang="zh-CN" smtClean="0"/>
              <a:t>30</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矩形 68"/>
          <p:cNvSpPr/>
          <p:nvPr/>
        </p:nvSpPr>
        <p:spPr>
          <a:xfrm>
            <a:off x="4876802" y="3286124"/>
            <a:ext cx="771530" cy="1496229"/>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67"/>
          <p:cNvGrpSpPr/>
          <p:nvPr/>
        </p:nvGrpSpPr>
        <p:grpSpPr>
          <a:xfrm>
            <a:off x="285720" y="2571744"/>
            <a:ext cx="7715304" cy="2071702"/>
            <a:chOff x="285720" y="2571744"/>
            <a:chExt cx="8572560" cy="2571768"/>
          </a:xfrm>
        </p:grpSpPr>
        <p:sp>
          <p:nvSpPr>
            <p:cNvPr id="3" name="矩形 2"/>
            <p:cNvSpPr/>
            <p:nvPr/>
          </p:nvSpPr>
          <p:spPr>
            <a:xfrm>
              <a:off x="714348" y="2571744"/>
              <a:ext cx="1500198" cy="446897"/>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5</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p>
          </p:txBody>
        </p:sp>
        <p:sp>
          <p:nvSpPr>
            <p:cNvPr id="4" name="矩形 3"/>
            <p:cNvSpPr/>
            <p:nvPr/>
          </p:nvSpPr>
          <p:spPr>
            <a:xfrm>
              <a:off x="2357422" y="2571744"/>
              <a:ext cx="6215106" cy="446897"/>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3333FF"/>
                  </a:solidFill>
                  <a:latin typeface="微软雅黑" panose="020B0503020204020204" pitchFamily="34" charset="-122"/>
                  <a:ea typeface="微软雅黑" panose="020B0503020204020204" pitchFamily="34" charset="-122"/>
                </a:rPr>
                <a:t>{1}</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{2</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4}</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{3}</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{5</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{6}</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{8}</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{10}</a:t>
              </a:r>
              <a:endParaRPr lang="zh-CN" altLang="en-US" sz="1800">
                <a:solidFill>
                  <a:srgbClr val="3333FF"/>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285720" y="3575813"/>
              <a:ext cx="620296" cy="718317"/>
              <a:chOff x="428596" y="1500174"/>
              <a:chExt cx="620296" cy="718317"/>
            </a:xfrm>
          </p:grpSpPr>
          <p:sp>
            <p:nvSpPr>
              <p:cNvPr id="6" name="椭圆 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7" name="任意多边形 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8" name="椭圆 7"/>
            <p:cNvSpPr/>
            <p:nvPr/>
          </p:nvSpPr>
          <p:spPr>
            <a:xfrm>
              <a:off x="2928926" y="4643446"/>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9" name="组合 8"/>
            <p:cNvGrpSpPr/>
            <p:nvPr/>
          </p:nvGrpSpPr>
          <p:grpSpPr>
            <a:xfrm>
              <a:off x="2094316" y="3571876"/>
              <a:ext cx="620296" cy="718317"/>
              <a:chOff x="428596" y="1500174"/>
              <a:chExt cx="620296" cy="718317"/>
            </a:xfrm>
          </p:grpSpPr>
          <p:sp>
            <p:nvSpPr>
              <p:cNvPr id="10" name="椭圆 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11" name="任意多边形 1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2" name="组合 11"/>
            <p:cNvGrpSpPr/>
            <p:nvPr/>
          </p:nvGrpSpPr>
          <p:grpSpPr>
            <a:xfrm>
              <a:off x="2928926" y="3579750"/>
              <a:ext cx="620296" cy="718317"/>
              <a:chOff x="428596" y="1500174"/>
              <a:chExt cx="620296" cy="718317"/>
            </a:xfrm>
          </p:grpSpPr>
          <p:sp>
            <p:nvSpPr>
              <p:cNvPr id="13" name="椭圆 1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14" name="任意多边形 1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16" name="椭圆 15"/>
            <p:cNvSpPr/>
            <p:nvPr/>
          </p:nvSpPr>
          <p:spPr>
            <a:xfrm>
              <a:off x="5572132" y="4643446"/>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15" name="组合 17"/>
            <p:cNvGrpSpPr/>
            <p:nvPr/>
          </p:nvGrpSpPr>
          <p:grpSpPr>
            <a:xfrm>
              <a:off x="4737522" y="3575813"/>
              <a:ext cx="620296" cy="718317"/>
              <a:chOff x="428596" y="1500174"/>
              <a:chExt cx="620296" cy="718317"/>
            </a:xfrm>
          </p:grpSpPr>
          <p:sp>
            <p:nvSpPr>
              <p:cNvPr id="19" name="椭圆 1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20" name="任意多边形 1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7" name="组合 20"/>
            <p:cNvGrpSpPr/>
            <p:nvPr/>
          </p:nvGrpSpPr>
          <p:grpSpPr>
            <a:xfrm>
              <a:off x="5572132" y="3579750"/>
              <a:ext cx="620296" cy="718317"/>
              <a:chOff x="428596" y="1500174"/>
              <a:chExt cx="620296" cy="718317"/>
            </a:xfrm>
          </p:grpSpPr>
          <p:sp>
            <p:nvSpPr>
              <p:cNvPr id="22" name="椭圆 2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23" name="任意多边形 2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8" name="组合 23"/>
            <p:cNvGrpSpPr/>
            <p:nvPr/>
          </p:nvGrpSpPr>
          <p:grpSpPr>
            <a:xfrm>
              <a:off x="6452034" y="3579750"/>
              <a:ext cx="620296" cy="718317"/>
              <a:chOff x="428596" y="1500174"/>
              <a:chExt cx="620296" cy="718317"/>
            </a:xfrm>
          </p:grpSpPr>
          <p:sp>
            <p:nvSpPr>
              <p:cNvPr id="25" name="椭圆 2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26" name="任意多边形 2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1" name="组合 26"/>
            <p:cNvGrpSpPr/>
            <p:nvPr/>
          </p:nvGrpSpPr>
          <p:grpSpPr>
            <a:xfrm>
              <a:off x="7380728" y="3575813"/>
              <a:ext cx="620296" cy="718317"/>
              <a:chOff x="428596" y="1500174"/>
              <a:chExt cx="620296" cy="718317"/>
            </a:xfrm>
          </p:grpSpPr>
          <p:sp>
            <p:nvSpPr>
              <p:cNvPr id="28" name="椭圆 2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29" name="任意多边形 2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4" name="组合 29"/>
            <p:cNvGrpSpPr/>
            <p:nvPr/>
          </p:nvGrpSpPr>
          <p:grpSpPr>
            <a:xfrm>
              <a:off x="8237984" y="3575813"/>
              <a:ext cx="620296" cy="718317"/>
              <a:chOff x="428596" y="1500174"/>
              <a:chExt cx="620296" cy="718317"/>
            </a:xfrm>
          </p:grpSpPr>
          <p:sp>
            <p:nvSpPr>
              <p:cNvPr id="31" name="椭圆 3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32" name="任意多边形 3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33" name="直接箭头连接符 32"/>
            <p:cNvCxnSpPr>
              <a:stCxn id="8" idx="0"/>
            </p:cNvCxnSpPr>
            <p:nvPr/>
          </p:nvCxnSpPr>
          <p:spPr>
            <a:xfrm rot="5400000" flipH="1" flipV="1">
              <a:off x="2970551" y="4470757"/>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a:stCxn id="16" idx="0"/>
            </p:cNvCxnSpPr>
            <p:nvPr/>
          </p:nvCxnSpPr>
          <p:spPr>
            <a:xfrm rot="5400000" flipH="1" flipV="1">
              <a:off x="5613757" y="4470757"/>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35"/>
          <p:cNvGrpSpPr/>
          <p:nvPr/>
        </p:nvGrpSpPr>
        <p:grpSpPr>
          <a:xfrm>
            <a:off x="285720" y="642918"/>
            <a:ext cx="7715304" cy="1266040"/>
            <a:chOff x="285720" y="3429000"/>
            <a:chExt cx="8572560" cy="1571636"/>
          </a:xfrm>
        </p:grpSpPr>
        <p:grpSp>
          <p:nvGrpSpPr>
            <p:cNvPr id="30" name="组合 36"/>
            <p:cNvGrpSpPr/>
            <p:nvPr/>
          </p:nvGrpSpPr>
          <p:grpSpPr>
            <a:xfrm>
              <a:off x="285720" y="3432937"/>
              <a:ext cx="620296" cy="718317"/>
              <a:chOff x="428596" y="1500174"/>
              <a:chExt cx="620296" cy="718317"/>
            </a:xfrm>
          </p:grpSpPr>
          <p:sp>
            <p:nvSpPr>
              <p:cNvPr id="66" name="椭圆 6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67" name="任意多边形 6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40" name="椭圆 39"/>
            <p:cNvSpPr/>
            <p:nvPr/>
          </p:nvSpPr>
          <p:spPr>
            <a:xfrm>
              <a:off x="2928926" y="4500570"/>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34" name="组合 42"/>
            <p:cNvGrpSpPr/>
            <p:nvPr/>
          </p:nvGrpSpPr>
          <p:grpSpPr>
            <a:xfrm>
              <a:off x="2094316" y="3429000"/>
              <a:ext cx="620296" cy="718317"/>
              <a:chOff x="428596" y="1500174"/>
              <a:chExt cx="620296" cy="718317"/>
            </a:xfrm>
          </p:grpSpPr>
          <p:sp>
            <p:nvSpPr>
              <p:cNvPr id="64" name="椭圆 6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65" name="任意多边形 6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6" name="组合 45"/>
            <p:cNvGrpSpPr/>
            <p:nvPr/>
          </p:nvGrpSpPr>
          <p:grpSpPr>
            <a:xfrm>
              <a:off x="2928926" y="3436874"/>
              <a:ext cx="620296" cy="718317"/>
              <a:chOff x="428596" y="1500174"/>
              <a:chExt cx="620296" cy="718317"/>
            </a:xfrm>
          </p:grpSpPr>
          <p:sp>
            <p:nvSpPr>
              <p:cNvPr id="62" name="椭圆 6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63" name="任意多边形 6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7" name="组合 48"/>
            <p:cNvGrpSpPr/>
            <p:nvPr/>
          </p:nvGrpSpPr>
          <p:grpSpPr>
            <a:xfrm>
              <a:off x="3808828" y="3436874"/>
              <a:ext cx="620296" cy="718317"/>
              <a:chOff x="428596" y="1500174"/>
              <a:chExt cx="620296" cy="718317"/>
            </a:xfrm>
          </p:grpSpPr>
          <p:sp>
            <p:nvSpPr>
              <p:cNvPr id="60" name="椭圆 5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sp>
            <p:nvSpPr>
              <p:cNvPr id="61" name="任意多边形 6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8" name="组合 51"/>
            <p:cNvGrpSpPr/>
            <p:nvPr/>
          </p:nvGrpSpPr>
          <p:grpSpPr>
            <a:xfrm>
              <a:off x="4737522" y="3432937"/>
              <a:ext cx="620296" cy="718317"/>
              <a:chOff x="428596" y="1500174"/>
              <a:chExt cx="620296" cy="718317"/>
            </a:xfrm>
          </p:grpSpPr>
          <p:sp>
            <p:nvSpPr>
              <p:cNvPr id="58" name="椭圆 5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59" name="任意多边形 5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9" name="组合 54"/>
            <p:cNvGrpSpPr/>
            <p:nvPr/>
          </p:nvGrpSpPr>
          <p:grpSpPr>
            <a:xfrm>
              <a:off x="5572132" y="3436874"/>
              <a:ext cx="620296" cy="718317"/>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1" name="组合 57"/>
            <p:cNvGrpSpPr/>
            <p:nvPr/>
          </p:nvGrpSpPr>
          <p:grpSpPr>
            <a:xfrm>
              <a:off x="6452034" y="3436874"/>
              <a:ext cx="620296" cy="718317"/>
              <a:chOff x="428596" y="1500174"/>
              <a:chExt cx="620296" cy="718317"/>
            </a:xfrm>
          </p:grpSpPr>
          <p:sp>
            <p:nvSpPr>
              <p:cNvPr id="54" name="椭圆 5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55" name="任意多边形 5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2" name="组合 60"/>
            <p:cNvGrpSpPr/>
            <p:nvPr/>
          </p:nvGrpSpPr>
          <p:grpSpPr>
            <a:xfrm>
              <a:off x="7380728" y="3432937"/>
              <a:ext cx="620296" cy="718317"/>
              <a:chOff x="428596" y="1500174"/>
              <a:chExt cx="620296" cy="718317"/>
            </a:xfrm>
          </p:grpSpPr>
          <p:sp>
            <p:nvSpPr>
              <p:cNvPr id="52" name="椭圆 5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53" name="任意多边形 5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3" name="组合 63"/>
            <p:cNvGrpSpPr/>
            <p:nvPr/>
          </p:nvGrpSpPr>
          <p:grpSpPr>
            <a:xfrm>
              <a:off x="8237984" y="3432937"/>
              <a:ext cx="620296" cy="718317"/>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49" name="直接箭头连接符 48"/>
            <p:cNvCxnSpPr>
              <a:stCxn id="40" idx="0"/>
              <a:endCxn id="62" idx="4"/>
            </p:cNvCxnSpPr>
            <p:nvPr/>
          </p:nvCxnSpPr>
          <p:spPr>
            <a:xfrm rot="5400000" flipH="1" flipV="1">
              <a:off x="2970551" y="4327881"/>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sp>
        <p:nvSpPr>
          <p:cNvPr id="70" name="灯片编号占位符 69"/>
          <p:cNvSpPr>
            <a:spLocks noGrp="1"/>
          </p:cNvSpPr>
          <p:nvPr>
            <p:ph type="sldNum" sz="quarter" idx="12"/>
          </p:nvPr>
        </p:nvSpPr>
        <p:spPr/>
        <p:txBody>
          <a:bodyPr/>
          <a:lstStyle/>
          <a:p>
            <a:fld id="{67864EE2-EAB3-4814-A7EB-820BD7610F1E}" type="slidenum">
              <a:rPr lang="en-US" altLang="zh-CN" smtClean="0"/>
              <a:t>31</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63"/>
          <p:cNvSpPr/>
          <p:nvPr/>
        </p:nvSpPr>
        <p:spPr>
          <a:xfrm>
            <a:off x="919138" y="3571876"/>
            <a:ext cx="787118" cy="1564116"/>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62"/>
          <p:cNvGrpSpPr/>
          <p:nvPr/>
        </p:nvGrpSpPr>
        <p:grpSpPr>
          <a:xfrm>
            <a:off x="714348" y="2714620"/>
            <a:ext cx="7215238" cy="2286016"/>
            <a:chOff x="714348" y="2714620"/>
            <a:chExt cx="7858180" cy="2714644"/>
          </a:xfrm>
        </p:grpSpPr>
        <p:sp>
          <p:nvSpPr>
            <p:cNvPr id="3" name="矩形 2"/>
            <p:cNvSpPr/>
            <p:nvPr/>
          </p:nvSpPr>
          <p:spPr>
            <a:xfrm>
              <a:off x="714348" y="2714620"/>
              <a:ext cx="1500198" cy="428628"/>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3</a:t>
              </a:r>
              <a:r>
                <a:rPr lang="zh-CN" altLang="en-US" sz="1800">
                  <a:solidFill>
                    <a:srgbClr val="3333FF"/>
                  </a:solidFill>
                  <a:latin typeface="微软雅黑" panose="020B0503020204020204" pitchFamily="34" charset="-122"/>
                  <a:ea typeface="微软雅黑" panose="020B0503020204020204" pitchFamily="34" charset="-122"/>
                </a:rPr>
                <a:t>）</a:t>
              </a:r>
            </a:p>
          </p:txBody>
        </p:sp>
        <p:sp>
          <p:nvSpPr>
            <p:cNvPr id="4" name="矩形 3"/>
            <p:cNvSpPr/>
            <p:nvPr/>
          </p:nvSpPr>
          <p:spPr>
            <a:xfrm>
              <a:off x="2357422" y="2714620"/>
              <a:ext cx="6215106" cy="428628"/>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FF0000"/>
                  </a:solidFill>
                  <a:latin typeface="微软雅黑" panose="020B0503020204020204" pitchFamily="34" charset="-122"/>
                  <a:ea typeface="微软雅黑" panose="020B0503020204020204" pitchFamily="34" charset="-122"/>
                </a:rPr>
                <a:t>{1</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3}</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{2</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4}</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{5</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{6}</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{8}</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{10}</a:t>
              </a:r>
              <a:endParaRPr lang="zh-CN" altLang="en-US" sz="1800">
                <a:solidFill>
                  <a:srgbClr val="3333FF"/>
                </a:solidFill>
                <a:latin typeface="微软雅黑" panose="020B0503020204020204" pitchFamily="34" charset="-122"/>
                <a:ea typeface="微软雅黑" panose="020B0503020204020204" pitchFamily="34" charset="-122"/>
              </a:endParaRPr>
            </a:p>
          </p:txBody>
        </p:sp>
        <p:sp>
          <p:nvSpPr>
            <p:cNvPr id="6" name="椭圆 5"/>
            <p:cNvSpPr/>
            <p:nvPr/>
          </p:nvSpPr>
          <p:spPr>
            <a:xfrm>
              <a:off x="1073944" y="492919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8" name="椭圆 7"/>
            <p:cNvSpPr/>
            <p:nvPr/>
          </p:nvSpPr>
          <p:spPr>
            <a:xfrm>
              <a:off x="1906148" y="492919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5" name="组合 8"/>
            <p:cNvGrpSpPr/>
            <p:nvPr/>
          </p:nvGrpSpPr>
          <p:grpSpPr>
            <a:xfrm>
              <a:off x="1071538" y="3857628"/>
              <a:ext cx="620296" cy="718317"/>
              <a:chOff x="428596" y="1500174"/>
              <a:chExt cx="620296" cy="718317"/>
            </a:xfrm>
          </p:grpSpPr>
          <p:sp>
            <p:nvSpPr>
              <p:cNvPr id="10" name="椭圆 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11" name="任意多边形 1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7" name="组合 11"/>
            <p:cNvGrpSpPr/>
            <p:nvPr/>
          </p:nvGrpSpPr>
          <p:grpSpPr>
            <a:xfrm>
              <a:off x="1906148" y="3865502"/>
              <a:ext cx="620296" cy="718317"/>
              <a:chOff x="428596" y="1500174"/>
              <a:chExt cx="620296" cy="718317"/>
            </a:xfrm>
          </p:grpSpPr>
          <p:sp>
            <p:nvSpPr>
              <p:cNvPr id="13" name="椭圆 1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14" name="任意多边形 1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15" name="椭圆 14"/>
            <p:cNvSpPr/>
            <p:nvPr/>
          </p:nvSpPr>
          <p:spPr>
            <a:xfrm>
              <a:off x="4549354" y="492919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9" name="组合 15"/>
            <p:cNvGrpSpPr/>
            <p:nvPr/>
          </p:nvGrpSpPr>
          <p:grpSpPr>
            <a:xfrm>
              <a:off x="3714744" y="3861565"/>
              <a:ext cx="620296" cy="718317"/>
              <a:chOff x="428596" y="1500174"/>
              <a:chExt cx="620296" cy="718317"/>
            </a:xfrm>
          </p:grpSpPr>
          <p:sp>
            <p:nvSpPr>
              <p:cNvPr id="17" name="椭圆 1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18" name="任意多边形 1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2" name="组合 18"/>
            <p:cNvGrpSpPr/>
            <p:nvPr/>
          </p:nvGrpSpPr>
          <p:grpSpPr>
            <a:xfrm>
              <a:off x="4549354" y="3865502"/>
              <a:ext cx="620296" cy="718317"/>
              <a:chOff x="428596" y="1500174"/>
              <a:chExt cx="620296" cy="718317"/>
            </a:xfrm>
          </p:grpSpPr>
          <p:sp>
            <p:nvSpPr>
              <p:cNvPr id="20" name="椭圆 1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21" name="任意多边形 2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6" name="组合 21"/>
            <p:cNvGrpSpPr/>
            <p:nvPr/>
          </p:nvGrpSpPr>
          <p:grpSpPr>
            <a:xfrm>
              <a:off x="5429256" y="3865502"/>
              <a:ext cx="620296" cy="718317"/>
              <a:chOff x="428596" y="1500174"/>
              <a:chExt cx="620296" cy="718317"/>
            </a:xfrm>
          </p:grpSpPr>
          <p:sp>
            <p:nvSpPr>
              <p:cNvPr id="23" name="椭圆 2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24" name="任意多边形 2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9" name="组合 24"/>
            <p:cNvGrpSpPr/>
            <p:nvPr/>
          </p:nvGrpSpPr>
          <p:grpSpPr>
            <a:xfrm>
              <a:off x="6357950" y="3861565"/>
              <a:ext cx="620296" cy="718317"/>
              <a:chOff x="428596" y="1500174"/>
              <a:chExt cx="620296" cy="718317"/>
            </a:xfrm>
          </p:grpSpPr>
          <p:sp>
            <p:nvSpPr>
              <p:cNvPr id="26" name="椭圆 2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27" name="任意多边形 2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2" name="组合 27"/>
            <p:cNvGrpSpPr/>
            <p:nvPr/>
          </p:nvGrpSpPr>
          <p:grpSpPr>
            <a:xfrm>
              <a:off x="7215206" y="3861565"/>
              <a:ext cx="620296" cy="718317"/>
              <a:chOff x="428596" y="1500174"/>
              <a:chExt cx="620296" cy="718317"/>
            </a:xfrm>
          </p:grpSpPr>
          <p:sp>
            <p:nvSpPr>
              <p:cNvPr id="29" name="椭圆 2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30" name="任意多边形 2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31" name="直接箭头连接符 30"/>
            <p:cNvCxnSpPr>
              <a:stCxn id="8" idx="0"/>
            </p:cNvCxnSpPr>
            <p:nvPr/>
          </p:nvCxnSpPr>
          <p:spPr>
            <a:xfrm rot="5400000" flipH="1" flipV="1">
              <a:off x="1947773" y="475650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0"/>
            </p:cNvCxnSpPr>
            <p:nvPr/>
          </p:nvCxnSpPr>
          <p:spPr>
            <a:xfrm rot="5400000" flipH="1" flipV="1">
              <a:off x="4590979" y="475650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4" name="直接箭头连接符 33"/>
            <p:cNvCxnSpPr>
              <a:stCxn id="6" idx="0"/>
            </p:cNvCxnSpPr>
            <p:nvPr/>
          </p:nvCxnSpPr>
          <p:spPr>
            <a:xfrm rot="16200000" flipV="1">
              <a:off x="1110429" y="4751369"/>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nvGrpSpPr>
          <p:cNvPr id="25" name="组合 34"/>
          <p:cNvGrpSpPr/>
          <p:nvPr/>
        </p:nvGrpSpPr>
        <p:grpSpPr>
          <a:xfrm>
            <a:off x="285721" y="646856"/>
            <a:ext cx="569545" cy="604899"/>
            <a:chOff x="428596" y="1500174"/>
            <a:chExt cx="620296" cy="718317"/>
          </a:xfrm>
        </p:grpSpPr>
        <p:sp>
          <p:nvSpPr>
            <p:cNvPr id="36" name="椭圆 3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37" name="任意多边形 3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38" name="椭圆 37"/>
          <p:cNvSpPr/>
          <p:nvPr/>
        </p:nvSpPr>
        <p:spPr>
          <a:xfrm>
            <a:off x="2928928" y="1714489"/>
            <a:ext cx="393558" cy="421108"/>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28" name="组合 38"/>
          <p:cNvGrpSpPr/>
          <p:nvPr/>
        </p:nvGrpSpPr>
        <p:grpSpPr>
          <a:xfrm>
            <a:off x="2094317" y="642919"/>
            <a:ext cx="569545" cy="604899"/>
            <a:chOff x="428596" y="1500174"/>
            <a:chExt cx="620296" cy="718317"/>
          </a:xfrm>
        </p:grpSpPr>
        <p:sp>
          <p:nvSpPr>
            <p:cNvPr id="40" name="椭圆 3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41" name="任意多边形 4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3" name="组合 41"/>
          <p:cNvGrpSpPr/>
          <p:nvPr/>
        </p:nvGrpSpPr>
        <p:grpSpPr>
          <a:xfrm>
            <a:off x="2928927" y="650793"/>
            <a:ext cx="569545" cy="604899"/>
            <a:chOff x="428596" y="1500174"/>
            <a:chExt cx="620296" cy="718317"/>
          </a:xfrm>
        </p:grpSpPr>
        <p:sp>
          <p:nvSpPr>
            <p:cNvPr id="43" name="椭圆 4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44" name="任意多边形 4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45" name="椭圆 44"/>
          <p:cNvSpPr/>
          <p:nvPr/>
        </p:nvSpPr>
        <p:spPr>
          <a:xfrm>
            <a:off x="5572134" y="1714489"/>
            <a:ext cx="393558" cy="421108"/>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35" name="组合 45"/>
          <p:cNvGrpSpPr/>
          <p:nvPr/>
        </p:nvGrpSpPr>
        <p:grpSpPr>
          <a:xfrm>
            <a:off x="4737523" y="646856"/>
            <a:ext cx="569545" cy="604899"/>
            <a:chOff x="428596" y="1500174"/>
            <a:chExt cx="620296" cy="718317"/>
          </a:xfrm>
        </p:grpSpPr>
        <p:sp>
          <p:nvSpPr>
            <p:cNvPr id="47" name="椭圆 4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48" name="任意多边形 4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9" name="组合 48"/>
          <p:cNvGrpSpPr/>
          <p:nvPr/>
        </p:nvGrpSpPr>
        <p:grpSpPr>
          <a:xfrm>
            <a:off x="5572133" y="650793"/>
            <a:ext cx="569545" cy="604899"/>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2" name="组合 51"/>
          <p:cNvGrpSpPr/>
          <p:nvPr/>
        </p:nvGrpSpPr>
        <p:grpSpPr>
          <a:xfrm>
            <a:off x="6452035" y="650793"/>
            <a:ext cx="569545" cy="604899"/>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6" name="组合 54"/>
          <p:cNvGrpSpPr/>
          <p:nvPr/>
        </p:nvGrpSpPr>
        <p:grpSpPr>
          <a:xfrm>
            <a:off x="7380729" y="646856"/>
            <a:ext cx="569545" cy="604899"/>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9" name="组合 57"/>
          <p:cNvGrpSpPr/>
          <p:nvPr/>
        </p:nvGrpSpPr>
        <p:grpSpPr>
          <a:xfrm>
            <a:off x="8237985" y="646856"/>
            <a:ext cx="569545" cy="604899"/>
            <a:chOff x="428596" y="1500174"/>
            <a:chExt cx="620296" cy="718317"/>
          </a:xfrm>
        </p:grpSpPr>
        <p:sp>
          <p:nvSpPr>
            <p:cNvPr id="59" name="椭圆 58"/>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60" name="任意多边形 59"/>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61" name="直接箭头连接符 60"/>
          <p:cNvCxnSpPr>
            <a:stCxn id="38" idx="0"/>
          </p:cNvCxnSpPr>
          <p:nvPr/>
        </p:nvCxnSpPr>
        <p:spPr>
          <a:xfrm rot="5400000" flipH="1" flipV="1">
            <a:off x="2962580" y="1533034"/>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5" idx="0"/>
          </p:cNvCxnSpPr>
          <p:nvPr/>
        </p:nvCxnSpPr>
        <p:spPr>
          <a:xfrm rot="5400000" flipH="1" flipV="1">
            <a:off x="5605786" y="1533034"/>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65" name="灯片编号占位符 64"/>
          <p:cNvSpPr>
            <a:spLocks noGrp="1"/>
          </p:cNvSpPr>
          <p:nvPr>
            <p:ph type="sldNum" sz="quarter" idx="12"/>
          </p:nvPr>
        </p:nvSpPr>
        <p:spPr/>
        <p:txBody>
          <a:bodyPr/>
          <a:lstStyle/>
          <a:p>
            <a:fld id="{67864EE2-EAB3-4814-A7EB-820BD7610F1E}" type="slidenum">
              <a:rPr lang="en-US" altLang="zh-CN" smtClean="0"/>
              <a:t>32</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6081723" y="3357562"/>
            <a:ext cx="787117" cy="1538979"/>
          </a:xfrm>
          <a:prstGeom prst="rect">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60"/>
          <p:cNvGrpSpPr/>
          <p:nvPr/>
        </p:nvGrpSpPr>
        <p:grpSpPr>
          <a:xfrm>
            <a:off x="1000100" y="2747277"/>
            <a:ext cx="7215238" cy="2071702"/>
            <a:chOff x="714348" y="2571744"/>
            <a:chExt cx="7858180" cy="2500330"/>
          </a:xfrm>
        </p:grpSpPr>
        <p:sp>
          <p:nvSpPr>
            <p:cNvPr id="3" name="矩形 2"/>
            <p:cNvSpPr/>
            <p:nvPr/>
          </p:nvSpPr>
          <p:spPr>
            <a:xfrm>
              <a:off x="714348" y="2571744"/>
              <a:ext cx="1500198" cy="428628"/>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8</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p>
          </p:txBody>
        </p:sp>
        <p:sp>
          <p:nvSpPr>
            <p:cNvPr id="4" name="矩形 3"/>
            <p:cNvSpPr/>
            <p:nvPr/>
          </p:nvSpPr>
          <p:spPr>
            <a:xfrm>
              <a:off x="2357422" y="2571744"/>
              <a:ext cx="6215106" cy="428628"/>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800">
                  <a:solidFill>
                    <a:srgbClr val="3333FF"/>
                  </a:solidFill>
                  <a:latin typeface="微软雅黑" panose="020B0503020204020204" pitchFamily="34" charset="-122"/>
                  <a:ea typeface="微软雅黑" panose="020B0503020204020204" pitchFamily="34" charset="-122"/>
                </a:rPr>
                <a:t>{1</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3}</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{2</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4}</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{5</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{6}</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{8</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{10}</a:t>
              </a:r>
              <a:endParaRPr lang="zh-CN" altLang="en-US" sz="1800">
                <a:solidFill>
                  <a:srgbClr val="3333FF"/>
                </a:solidFill>
                <a:latin typeface="微软雅黑" panose="020B0503020204020204" pitchFamily="34" charset="-122"/>
                <a:ea typeface="微软雅黑" panose="020B0503020204020204" pitchFamily="34" charset="-122"/>
              </a:endParaRPr>
            </a:p>
          </p:txBody>
        </p:sp>
        <p:sp>
          <p:nvSpPr>
            <p:cNvPr id="5" name="椭圆 4"/>
            <p:cNvSpPr/>
            <p:nvPr/>
          </p:nvSpPr>
          <p:spPr>
            <a:xfrm>
              <a:off x="1145382"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6" name="椭圆 5"/>
            <p:cNvSpPr/>
            <p:nvPr/>
          </p:nvSpPr>
          <p:spPr>
            <a:xfrm>
              <a:off x="1977586"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7" name="组合 6"/>
            <p:cNvGrpSpPr/>
            <p:nvPr/>
          </p:nvGrpSpPr>
          <p:grpSpPr>
            <a:xfrm>
              <a:off x="1142976" y="3500438"/>
              <a:ext cx="620296" cy="718317"/>
              <a:chOff x="428596" y="1500174"/>
              <a:chExt cx="620296" cy="718317"/>
            </a:xfrm>
          </p:grpSpPr>
          <p:sp>
            <p:nvSpPr>
              <p:cNvPr id="8" name="椭圆 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9" name="任意多边形 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0" name="组合 9"/>
            <p:cNvGrpSpPr/>
            <p:nvPr/>
          </p:nvGrpSpPr>
          <p:grpSpPr>
            <a:xfrm>
              <a:off x="1977586" y="3508312"/>
              <a:ext cx="620296" cy="718317"/>
              <a:chOff x="428596" y="1500174"/>
              <a:chExt cx="620296" cy="718317"/>
            </a:xfrm>
          </p:grpSpPr>
          <p:sp>
            <p:nvSpPr>
              <p:cNvPr id="11" name="椭圆 1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12" name="任意多边形 1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13" name="椭圆 12"/>
            <p:cNvSpPr/>
            <p:nvPr/>
          </p:nvSpPr>
          <p:spPr>
            <a:xfrm>
              <a:off x="4620792"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14" name="组合 13"/>
            <p:cNvGrpSpPr/>
            <p:nvPr/>
          </p:nvGrpSpPr>
          <p:grpSpPr>
            <a:xfrm>
              <a:off x="3786182" y="3504375"/>
              <a:ext cx="620296" cy="718317"/>
              <a:chOff x="428596" y="1500174"/>
              <a:chExt cx="620296" cy="718317"/>
            </a:xfrm>
          </p:grpSpPr>
          <p:sp>
            <p:nvSpPr>
              <p:cNvPr id="15" name="椭圆 1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16" name="任意多边形 1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7" name="组合 16"/>
            <p:cNvGrpSpPr/>
            <p:nvPr/>
          </p:nvGrpSpPr>
          <p:grpSpPr>
            <a:xfrm>
              <a:off x="4620792" y="3508312"/>
              <a:ext cx="620296" cy="718317"/>
              <a:chOff x="428596" y="1500174"/>
              <a:chExt cx="620296" cy="718317"/>
            </a:xfrm>
          </p:grpSpPr>
          <p:sp>
            <p:nvSpPr>
              <p:cNvPr id="18" name="椭圆 1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19" name="任意多边形 1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21" name="椭圆 20"/>
            <p:cNvSpPr/>
            <p:nvPr/>
          </p:nvSpPr>
          <p:spPr>
            <a:xfrm>
              <a:off x="6429388" y="4572008"/>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grpSp>
          <p:nvGrpSpPr>
            <p:cNvPr id="20" name="组合 22"/>
            <p:cNvGrpSpPr/>
            <p:nvPr/>
          </p:nvGrpSpPr>
          <p:grpSpPr>
            <a:xfrm>
              <a:off x="6429388" y="3504375"/>
              <a:ext cx="620296" cy="718317"/>
              <a:chOff x="428596" y="1500174"/>
              <a:chExt cx="620296" cy="718317"/>
            </a:xfrm>
          </p:grpSpPr>
          <p:sp>
            <p:nvSpPr>
              <p:cNvPr id="24" name="椭圆 2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25" name="任意多边形 2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2" name="组合 25"/>
            <p:cNvGrpSpPr/>
            <p:nvPr/>
          </p:nvGrpSpPr>
          <p:grpSpPr>
            <a:xfrm>
              <a:off x="7286644" y="3504375"/>
              <a:ext cx="620296" cy="718317"/>
              <a:chOff x="428596" y="1500174"/>
              <a:chExt cx="620296" cy="718317"/>
            </a:xfrm>
          </p:grpSpPr>
          <p:sp>
            <p:nvSpPr>
              <p:cNvPr id="27" name="椭圆 2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28" name="任意多边形 2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29" name="直接箭头连接符 28"/>
            <p:cNvCxnSpPr>
              <a:stCxn id="6" idx="0"/>
            </p:cNvCxnSpPr>
            <p:nvPr/>
          </p:nvCxnSpPr>
          <p:spPr>
            <a:xfrm rot="5400000" flipH="1" flipV="1">
              <a:off x="2019211" y="439931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3" idx="0"/>
            </p:cNvCxnSpPr>
            <p:nvPr/>
          </p:nvCxnSpPr>
          <p:spPr>
            <a:xfrm rot="5400000" flipH="1" flipV="1">
              <a:off x="4662417" y="4399319"/>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5" idx="0"/>
            </p:cNvCxnSpPr>
            <p:nvPr/>
          </p:nvCxnSpPr>
          <p:spPr>
            <a:xfrm rot="16200000" flipV="1">
              <a:off x="1181867" y="4394179"/>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1" idx="0"/>
            </p:cNvCxnSpPr>
            <p:nvPr/>
          </p:nvCxnSpPr>
          <p:spPr>
            <a:xfrm rot="5400000" flipH="1" flipV="1">
              <a:off x="6469044" y="4397350"/>
              <a:ext cx="349316"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sp>
        <p:nvSpPr>
          <p:cNvPr id="34" name="椭圆 33"/>
          <p:cNvSpPr/>
          <p:nvPr/>
        </p:nvSpPr>
        <p:spPr>
          <a:xfrm>
            <a:off x="1359696" y="1675707"/>
            <a:ext cx="393559" cy="414340"/>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35" name="椭圆 34"/>
          <p:cNvSpPr/>
          <p:nvPr/>
        </p:nvSpPr>
        <p:spPr>
          <a:xfrm>
            <a:off x="2191900" y="1675707"/>
            <a:ext cx="393559" cy="414340"/>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23" name="组合 35"/>
          <p:cNvGrpSpPr/>
          <p:nvPr/>
        </p:nvGrpSpPr>
        <p:grpSpPr>
          <a:xfrm>
            <a:off x="1357290" y="604137"/>
            <a:ext cx="569545" cy="595177"/>
            <a:chOff x="428596" y="1500174"/>
            <a:chExt cx="620296" cy="718317"/>
          </a:xfrm>
        </p:grpSpPr>
        <p:sp>
          <p:nvSpPr>
            <p:cNvPr id="37" name="椭圆 3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38" name="任意多边形 3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6" name="组合 38"/>
          <p:cNvGrpSpPr/>
          <p:nvPr/>
        </p:nvGrpSpPr>
        <p:grpSpPr>
          <a:xfrm>
            <a:off x="2191900" y="612011"/>
            <a:ext cx="569545" cy="595177"/>
            <a:chOff x="428596" y="1500174"/>
            <a:chExt cx="620296" cy="718317"/>
          </a:xfrm>
        </p:grpSpPr>
        <p:sp>
          <p:nvSpPr>
            <p:cNvPr id="40" name="椭圆 3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41" name="任意多边形 4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42" name="椭圆 41"/>
          <p:cNvSpPr/>
          <p:nvPr/>
        </p:nvSpPr>
        <p:spPr>
          <a:xfrm>
            <a:off x="4835106" y="1675707"/>
            <a:ext cx="393559" cy="414340"/>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32" name="组合 42"/>
          <p:cNvGrpSpPr/>
          <p:nvPr/>
        </p:nvGrpSpPr>
        <p:grpSpPr>
          <a:xfrm>
            <a:off x="4000496" y="608074"/>
            <a:ext cx="569545" cy="595177"/>
            <a:chOff x="428596" y="1500174"/>
            <a:chExt cx="620296" cy="718317"/>
          </a:xfrm>
        </p:grpSpPr>
        <p:sp>
          <p:nvSpPr>
            <p:cNvPr id="44" name="椭圆 43"/>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45" name="任意多边形 44"/>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6" name="组合 45"/>
          <p:cNvGrpSpPr/>
          <p:nvPr/>
        </p:nvGrpSpPr>
        <p:grpSpPr>
          <a:xfrm>
            <a:off x="4835106" y="612011"/>
            <a:ext cx="569545" cy="595177"/>
            <a:chOff x="428596" y="1500174"/>
            <a:chExt cx="620296" cy="718317"/>
          </a:xfrm>
        </p:grpSpPr>
        <p:sp>
          <p:nvSpPr>
            <p:cNvPr id="47" name="椭圆 4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48" name="任意多边形 4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39" name="组合 48"/>
          <p:cNvGrpSpPr/>
          <p:nvPr/>
        </p:nvGrpSpPr>
        <p:grpSpPr>
          <a:xfrm>
            <a:off x="5715008" y="612011"/>
            <a:ext cx="569545" cy="595177"/>
            <a:chOff x="428596" y="1500174"/>
            <a:chExt cx="620296" cy="718317"/>
          </a:xfrm>
        </p:grpSpPr>
        <p:sp>
          <p:nvSpPr>
            <p:cNvPr id="50" name="椭圆 4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sp>
          <p:nvSpPr>
            <p:cNvPr id="51" name="任意多边形 5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3" name="组合 51"/>
          <p:cNvGrpSpPr/>
          <p:nvPr/>
        </p:nvGrpSpPr>
        <p:grpSpPr>
          <a:xfrm>
            <a:off x="6643702" y="608074"/>
            <a:ext cx="569545" cy="595177"/>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6" name="组合 54"/>
          <p:cNvGrpSpPr/>
          <p:nvPr/>
        </p:nvGrpSpPr>
        <p:grpSpPr>
          <a:xfrm>
            <a:off x="7500958" y="608074"/>
            <a:ext cx="569545" cy="595177"/>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58" name="直接箭头连接符 57"/>
          <p:cNvCxnSpPr>
            <a:stCxn id="35" idx="0"/>
          </p:cNvCxnSpPr>
          <p:nvPr/>
        </p:nvCxnSpPr>
        <p:spPr>
          <a:xfrm rot="5400000" flipH="1" flipV="1">
            <a:off x="2225553" y="1494252"/>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42" idx="0"/>
          </p:cNvCxnSpPr>
          <p:nvPr/>
        </p:nvCxnSpPr>
        <p:spPr>
          <a:xfrm rot="5400000" flipH="1" flipV="1">
            <a:off x="4868759" y="1494252"/>
            <a:ext cx="344583" cy="183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a:stCxn id="34" idx="0"/>
          </p:cNvCxnSpPr>
          <p:nvPr/>
        </p:nvCxnSpPr>
        <p:spPr>
          <a:xfrm rot="5400000" flipH="1" flipV="1">
            <a:off x="1387415" y="1491518"/>
            <a:ext cx="353251" cy="1512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63" name="灯片编号占位符 62"/>
          <p:cNvSpPr>
            <a:spLocks noGrp="1"/>
          </p:cNvSpPr>
          <p:nvPr>
            <p:ph type="sldNum" sz="quarter" idx="12"/>
          </p:nvPr>
        </p:nvSpPr>
        <p:spPr/>
        <p:txBody>
          <a:bodyPr/>
          <a:lstStyle/>
          <a:p>
            <a:fld id="{67864EE2-EAB3-4814-A7EB-820BD7610F1E}" type="slidenum">
              <a:rPr lang="en-US" altLang="zh-CN" smtClean="0"/>
              <a:t>33</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椭圆 75"/>
          <p:cNvSpPr/>
          <p:nvPr/>
        </p:nvSpPr>
        <p:spPr>
          <a:xfrm>
            <a:off x="1000100" y="2895524"/>
            <a:ext cx="1145605" cy="2676616"/>
          </a:xfrm>
          <a:prstGeom prst="ellipse">
            <a:avLst/>
          </a:prstGeom>
          <a:ln w="19050"/>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sz="1600"/>
          </a:p>
        </p:txBody>
      </p:sp>
      <p:grpSp>
        <p:nvGrpSpPr>
          <p:cNvPr id="2" name="组合 46"/>
          <p:cNvGrpSpPr/>
          <p:nvPr/>
        </p:nvGrpSpPr>
        <p:grpSpPr>
          <a:xfrm>
            <a:off x="2428860" y="4200495"/>
            <a:ext cx="1244873" cy="1788515"/>
            <a:chOff x="1928794" y="3155059"/>
            <a:chExt cx="1397306" cy="2434478"/>
          </a:xfrm>
        </p:grpSpPr>
        <p:sp>
          <p:nvSpPr>
            <p:cNvPr id="33" name="椭圆 32"/>
            <p:cNvSpPr/>
            <p:nvPr/>
          </p:nvSpPr>
          <p:spPr>
            <a:xfrm>
              <a:off x="2897472" y="5089471"/>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34" name="椭圆 33"/>
            <p:cNvSpPr/>
            <p:nvPr/>
          </p:nvSpPr>
          <p:spPr>
            <a:xfrm>
              <a:off x="1928794" y="421875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sp>
          <p:nvSpPr>
            <p:cNvPr id="35" name="椭圆 34"/>
            <p:cNvSpPr/>
            <p:nvPr/>
          </p:nvSpPr>
          <p:spPr>
            <a:xfrm>
              <a:off x="2895066" y="4236152"/>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grpSp>
          <p:nvGrpSpPr>
            <p:cNvPr id="7" name="组合 35"/>
            <p:cNvGrpSpPr/>
            <p:nvPr/>
          </p:nvGrpSpPr>
          <p:grpSpPr>
            <a:xfrm>
              <a:off x="2362234" y="3155059"/>
              <a:ext cx="620296" cy="718317"/>
              <a:chOff x="428596" y="1500174"/>
              <a:chExt cx="620296" cy="718317"/>
            </a:xfrm>
          </p:grpSpPr>
          <p:sp>
            <p:nvSpPr>
              <p:cNvPr id="37" name="椭圆 3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38" name="任意多边形 3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39" name="直接箭头连接符 38"/>
            <p:cNvCxnSpPr>
              <a:stCxn id="34" idx="0"/>
              <a:endCxn id="37" idx="3"/>
            </p:cNvCxnSpPr>
            <p:nvPr/>
          </p:nvCxnSpPr>
          <p:spPr>
            <a:xfrm rot="5400000" flipH="1" flipV="1">
              <a:off x="2074750" y="3868501"/>
              <a:ext cx="418612" cy="281897"/>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33" idx="0"/>
            </p:cNvCxnSpPr>
            <p:nvPr/>
          </p:nvCxnSpPr>
          <p:spPr>
            <a:xfrm rot="16200000" flipV="1">
              <a:off x="2933957" y="4911642"/>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35" idx="1"/>
              <a:endCxn id="37" idx="5"/>
            </p:cNvCxnSpPr>
            <p:nvPr/>
          </p:nvCxnSpPr>
          <p:spPr>
            <a:xfrm rot="16200000" flipV="1">
              <a:off x="2588343" y="3939891"/>
              <a:ext cx="509242" cy="22974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p:nvPr/>
        </p:nvCxnSpPr>
        <p:spPr>
          <a:xfrm>
            <a:off x="2285984" y="4277519"/>
            <a:ext cx="445514" cy="419861"/>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78"/>
          <p:cNvGrpSpPr/>
          <p:nvPr/>
        </p:nvGrpSpPr>
        <p:grpSpPr>
          <a:xfrm>
            <a:off x="1214414" y="2357430"/>
            <a:ext cx="7000924" cy="3038427"/>
            <a:chOff x="642910" y="1986486"/>
            <a:chExt cx="7858180" cy="4135824"/>
          </a:xfrm>
        </p:grpSpPr>
        <p:sp>
          <p:nvSpPr>
            <p:cNvPr id="3" name="矩形 2"/>
            <p:cNvSpPr/>
            <p:nvPr/>
          </p:nvSpPr>
          <p:spPr>
            <a:xfrm>
              <a:off x="642910" y="1986486"/>
              <a:ext cx="1500198" cy="490022"/>
            </a:xfrm>
            <a:prstGeom prst="rect">
              <a:avLst/>
            </a:prstGeom>
            <a:solidFill>
              <a:schemeClr val="bg1"/>
            </a:solidFill>
            <a:ln w="19050">
              <a:solidFill>
                <a:schemeClr val="bg1"/>
              </a:solidFill>
            </a:ln>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2</a:t>
              </a:r>
              <a:r>
                <a:rPr lang="zh-CN" altLang="en-US" sz="1800">
                  <a:solidFill>
                    <a:srgbClr val="3333FF"/>
                  </a:solidFill>
                  <a:latin typeface="微软雅黑" panose="020B0503020204020204" pitchFamily="34" charset="-122"/>
                  <a:ea typeface="微软雅黑" panose="020B0503020204020204" pitchFamily="34" charset="-122"/>
                </a:rPr>
                <a:t>）</a:t>
              </a:r>
            </a:p>
          </p:txBody>
        </p:sp>
        <p:sp>
          <p:nvSpPr>
            <p:cNvPr id="4" name="矩形 3"/>
            <p:cNvSpPr/>
            <p:nvPr/>
          </p:nvSpPr>
          <p:spPr>
            <a:xfrm>
              <a:off x="2285984" y="1986487"/>
              <a:ext cx="6215106" cy="490022"/>
            </a:xfrm>
            <a:prstGeom prst="rect">
              <a:avLst/>
            </a:prstGeom>
            <a:ln w="19050"/>
          </p:spPr>
          <p:style>
            <a:lnRef idx="1">
              <a:schemeClr val="accent3"/>
            </a:lnRef>
            <a:fillRef idx="2">
              <a:schemeClr val="accent3"/>
            </a:fillRef>
            <a:effectRef idx="1">
              <a:schemeClr val="accent3"/>
            </a:effectRef>
            <a:fontRef idx="minor">
              <a:schemeClr val="dk1"/>
            </a:fontRef>
          </p:style>
          <p:txBody>
            <a:bodyPr rtlCol="0" anchor="ctr"/>
            <a:lstStyle/>
            <a:p>
              <a:pPr algn="ctr">
                <a:lnSpc>
                  <a:spcPct val="100000"/>
                </a:lnSpc>
              </a:pPr>
              <a:r>
                <a:rPr lang="en-US" altLang="zh-CN" sz="1800">
                  <a:solidFill>
                    <a:srgbClr val="3333FF"/>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1</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2</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3</a:t>
              </a:r>
              <a:r>
                <a:rPr lang="zh-CN" altLang="en-US" sz="1800">
                  <a:solidFill>
                    <a:srgbClr val="FF0000"/>
                  </a:solidFill>
                  <a:latin typeface="微软雅黑" panose="020B0503020204020204" pitchFamily="34" charset="-122"/>
                  <a:ea typeface="微软雅黑" panose="020B0503020204020204" pitchFamily="34" charset="-122"/>
                </a:rPr>
                <a:t>，</a:t>
              </a:r>
              <a:r>
                <a:rPr lang="en-US" altLang="zh-CN" sz="1800">
                  <a:solidFill>
                    <a:srgbClr val="FF0000"/>
                  </a:solidFill>
                  <a:latin typeface="微软雅黑" panose="020B0503020204020204" pitchFamily="34" charset="-122"/>
                  <a:ea typeface="微软雅黑" panose="020B0503020204020204" pitchFamily="34" charset="-122"/>
                </a:rPr>
                <a:t>4}</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{5</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7}</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{6}</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{8</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9}</a:t>
              </a:r>
              <a:r>
                <a:rPr lang="zh-CN" altLang="en-US" sz="1800">
                  <a:solidFill>
                    <a:srgbClr val="3333FF"/>
                  </a:solidFill>
                  <a:latin typeface="微软雅黑" panose="020B0503020204020204" pitchFamily="34" charset="-122"/>
                  <a:ea typeface="微软雅黑" panose="020B0503020204020204" pitchFamily="34" charset="-122"/>
                </a:rPr>
                <a:t>，</a:t>
              </a:r>
              <a:r>
                <a:rPr lang="en-US" altLang="zh-CN" sz="1800">
                  <a:solidFill>
                    <a:srgbClr val="3333FF"/>
                  </a:solidFill>
                  <a:latin typeface="微软雅黑" panose="020B0503020204020204" pitchFamily="34" charset="-122"/>
                  <a:ea typeface="微软雅黑" panose="020B0503020204020204" pitchFamily="34" charset="-122"/>
                </a:rPr>
                <a:t>{10}</a:t>
              </a:r>
              <a:endParaRPr lang="zh-CN" altLang="en-US" sz="1800">
                <a:solidFill>
                  <a:srgbClr val="3333FF"/>
                </a:solidFill>
                <a:latin typeface="微软雅黑" panose="020B0503020204020204" pitchFamily="34" charset="-122"/>
                <a:ea typeface="微软雅黑" panose="020B0503020204020204" pitchFamily="34" charset="-122"/>
              </a:endParaRPr>
            </a:p>
          </p:txBody>
        </p:sp>
        <p:grpSp>
          <p:nvGrpSpPr>
            <p:cNvPr id="10" name="组合 77"/>
            <p:cNvGrpSpPr/>
            <p:nvPr/>
          </p:nvGrpSpPr>
          <p:grpSpPr>
            <a:xfrm>
              <a:off x="3643306" y="2844036"/>
              <a:ext cx="4120758" cy="1567699"/>
              <a:chOff x="3643306" y="2844036"/>
              <a:chExt cx="4120758" cy="1567699"/>
            </a:xfrm>
          </p:grpSpPr>
          <p:sp>
            <p:nvSpPr>
              <p:cNvPr id="13" name="椭圆 12"/>
              <p:cNvSpPr/>
              <p:nvPr/>
            </p:nvSpPr>
            <p:spPr>
              <a:xfrm>
                <a:off x="4477916" y="3911669"/>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14" name="组合 13"/>
              <p:cNvGrpSpPr/>
              <p:nvPr/>
            </p:nvGrpSpPr>
            <p:grpSpPr>
              <a:xfrm>
                <a:off x="3643306" y="2844036"/>
                <a:ext cx="620296" cy="718317"/>
                <a:chOff x="428596" y="1500174"/>
                <a:chExt cx="620296" cy="718317"/>
              </a:xfrm>
            </p:grpSpPr>
            <p:sp>
              <p:nvSpPr>
                <p:cNvPr id="15" name="椭圆 1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16" name="任意多边形 1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17" name="组合 16"/>
              <p:cNvGrpSpPr/>
              <p:nvPr/>
            </p:nvGrpSpPr>
            <p:grpSpPr>
              <a:xfrm>
                <a:off x="4477916" y="2847973"/>
                <a:ext cx="620296" cy="718317"/>
                <a:chOff x="428596" y="1500174"/>
                <a:chExt cx="620296" cy="718317"/>
              </a:xfrm>
            </p:grpSpPr>
            <p:sp>
              <p:nvSpPr>
                <p:cNvPr id="18" name="椭圆 17"/>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19" name="任意多边形 18"/>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20" name="椭圆 19"/>
              <p:cNvSpPr/>
              <p:nvPr/>
            </p:nvSpPr>
            <p:spPr>
              <a:xfrm>
                <a:off x="6286512" y="3911669"/>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grpSp>
            <p:nvGrpSpPr>
              <p:cNvPr id="21" name="组合 20"/>
              <p:cNvGrpSpPr/>
              <p:nvPr/>
            </p:nvGrpSpPr>
            <p:grpSpPr>
              <a:xfrm>
                <a:off x="6286512" y="2844036"/>
                <a:ext cx="620296" cy="718317"/>
                <a:chOff x="428596" y="1500174"/>
                <a:chExt cx="620296" cy="718317"/>
              </a:xfrm>
            </p:grpSpPr>
            <p:sp>
              <p:nvSpPr>
                <p:cNvPr id="22" name="椭圆 21"/>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23" name="任意多边形 22"/>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24" name="组合 23"/>
              <p:cNvGrpSpPr/>
              <p:nvPr/>
            </p:nvGrpSpPr>
            <p:grpSpPr>
              <a:xfrm>
                <a:off x="7143768" y="2844036"/>
                <a:ext cx="620296" cy="718317"/>
                <a:chOff x="428596" y="1500174"/>
                <a:chExt cx="620296" cy="718317"/>
              </a:xfrm>
            </p:grpSpPr>
            <p:sp>
              <p:nvSpPr>
                <p:cNvPr id="25" name="椭圆 24"/>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26" name="任意多边形 25"/>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28" name="直接箭头连接符 27"/>
              <p:cNvCxnSpPr>
                <a:stCxn id="13" idx="0"/>
              </p:cNvCxnSpPr>
              <p:nvPr/>
            </p:nvCxnSpPr>
            <p:spPr>
              <a:xfrm rot="5400000" flipH="1" flipV="1">
                <a:off x="4519541" y="3738980"/>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0" idx="0"/>
              </p:cNvCxnSpPr>
              <p:nvPr/>
            </p:nvCxnSpPr>
            <p:spPr>
              <a:xfrm rot="5400000" flipH="1" flipV="1">
                <a:off x="6326168" y="3737011"/>
                <a:ext cx="349316"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45"/>
            <p:cNvGrpSpPr/>
            <p:nvPr/>
          </p:nvGrpSpPr>
          <p:grpSpPr>
            <a:xfrm>
              <a:off x="785786" y="2847973"/>
              <a:ext cx="625108" cy="3274337"/>
              <a:chOff x="857224" y="2008114"/>
              <a:chExt cx="625108" cy="3274337"/>
            </a:xfrm>
          </p:grpSpPr>
          <p:sp>
            <p:nvSpPr>
              <p:cNvPr id="5" name="椭圆 4"/>
              <p:cNvSpPr/>
              <p:nvPr/>
            </p:nvSpPr>
            <p:spPr>
              <a:xfrm>
                <a:off x="859630" y="478238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6" name="椭圆 5"/>
              <p:cNvSpPr/>
              <p:nvPr/>
            </p:nvSpPr>
            <p:spPr>
              <a:xfrm>
                <a:off x="862036" y="3071810"/>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sp>
            <p:nvSpPr>
              <p:cNvPr id="8" name="椭圆 7"/>
              <p:cNvSpPr/>
              <p:nvPr/>
            </p:nvSpPr>
            <p:spPr>
              <a:xfrm>
                <a:off x="857224" y="3929066"/>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grpSp>
            <p:nvGrpSpPr>
              <p:cNvPr id="36" name="组合 9"/>
              <p:cNvGrpSpPr/>
              <p:nvPr/>
            </p:nvGrpSpPr>
            <p:grpSpPr>
              <a:xfrm>
                <a:off x="862036" y="2008114"/>
                <a:ext cx="620296" cy="718317"/>
                <a:chOff x="428596" y="1500174"/>
                <a:chExt cx="620296" cy="718317"/>
              </a:xfrm>
            </p:grpSpPr>
            <p:sp>
              <p:nvSpPr>
                <p:cNvPr id="11" name="椭圆 10"/>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12" name="任意多边形 11"/>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27" name="直接箭头连接符 26"/>
              <p:cNvCxnSpPr>
                <a:stCxn id="6" idx="0"/>
              </p:cNvCxnSpPr>
              <p:nvPr/>
            </p:nvCxnSpPr>
            <p:spPr>
              <a:xfrm rot="5400000" flipH="1" flipV="1">
                <a:off x="903661" y="2899121"/>
                <a:ext cx="345379" cy="1588"/>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5" idx="0"/>
              </p:cNvCxnSpPr>
              <p:nvPr/>
            </p:nvCxnSpPr>
            <p:spPr>
              <a:xfrm rot="16200000" flipV="1">
                <a:off x="896115" y="4604556"/>
                <a:ext cx="353253" cy="2406"/>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8" idx="0"/>
                <a:endCxn id="6" idx="4"/>
              </p:cNvCxnSpPr>
              <p:nvPr/>
            </p:nvCxnSpPr>
            <p:spPr>
              <a:xfrm rot="5400000" flipH="1" flipV="1">
                <a:off x="895349" y="3748065"/>
                <a:ext cx="357190" cy="4812"/>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grpSp>
      </p:grpSp>
      <p:sp>
        <p:nvSpPr>
          <p:cNvPr id="50" name="椭圆 49"/>
          <p:cNvSpPr/>
          <p:nvPr/>
        </p:nvSpPr>
        <p:spPr>
          <a:xfrm>
            <a:off x="1716886"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a:t>
            </a:r>
            <a:endParaRPr lang="zh-CN" altLang="en-US" sz="1600">
              <a:latin typeface="Consolas" panose="020B0609020204030204" pitchFamily="49" charset="0"/>
              <a:cs typeface="Consolas" panose="020B0609020204030204" pitchFamily="49" charset="0"/>
            </a:endParaRPr>
          </a:p>
        </p:txBody>
      </p:sp>
      <p:sp>
        <p:nvSpPr>
          <p:cNvPr id="51" name="椭圆 50"/>
          <p:cNvSpPr/>
          <p:nvPr/>
        </p:nvSpPr>
        <p:spPr>
          <a:xfrm>
            <a:off x="2549090"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2</a:t>
            </a:r>
            <a:endParaRPr lang="zh-CN" altLang="en-US" sz="1600">
              <a:latin typeface="Consolas" panose="020B0609020204030204" pitchFamily="49" charset="0"/>
              <a:cs typeface="Consolas" panose="020B0609020204030204" pitchFamily="49" charset="0"/>
            </a:endParaRPr>
          </a:p>
        </p:txBody>
      </p:sp>
      <p:grpSp>
        <p:nvGrpSpPr>
          <p:cNvPr id="41" name="组合 51"/>
          <p:cNvGrpSpPr/>
          <p:nvPr/>
        </p:nvGrpSpPr>
        <p:grpSpPr>
          <a:xfrm>
            <a:off x="1714481" y="562743"/>
            <a:ext cx="552628" cy="527719"/>
            <a:chOff x="428596" y="1500174"/>
            <a:chExt cx="620296" cy="718317"/>
          </a:xfrm>
        </p:grpSpPr>
        <p:sp>
          <p:nvSpPr>
            <p:cNvPr id="53" name="椭圆 5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3</a:t>
              </a:r>
              <a:endParaRPr lang="zh-CN" altLang="en-US" sz="1600">
                <a:latin typeface="Consolas" panose="020B0609020204030204" pitchFamily="49" charset="0"/>
                <a:cs typeface="Consolas" panose="020B0609020204030204" pitchFamily="49" charset="0"/>
              </a:endParaRPr>
            </a:p>
          </p:txBody>
        </p:sp>
        <p:sp>
          <p:nvSpPr>
            <p:cNvPr id="54" name="任意多边形 5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2" name="组合 54"/>
          <p:cNvGrpSpPr/>
          <p:nvPr/>
        </p:nvGrpSpPr>
        <p:grpSpPr>
          <a:xfrm>
            <a:off x="2549091" y="570617"/>
            <a:ext cx="552628" cy="527719"/>
            <a:chOff x="428596" y="1500174"/>
            <a:chExt cx="620296" cy="718317"/>
          </a:xfrm>
        </p:grpSpPr>
        <p:sp>
          <p:nvSpPr>
            <p:cNvPr id="56" name="椭圆 55"/>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4</a:t>
              </a:r>
              <a:endParaRPr lang="zh-CN" altLang="en-US" sz="1600">
                <a:latin typeface="Consolas" panose="020B0609020204030204" pitchFamily="49" charset="0"/>
                <a:cs typeface="Consolas" panose="020B0609020204030204" pitchFamily="49" charset="0"/>
              </a:endParaRPr>
            </a:p>
          </p:txBody>
        </p:sp>
        <p:sp>
          <p:nvSpPr>
            <p:cNvPr id="57" name="任意多边形 56"/>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58" name="椭圆 57"/>
          <p:cNvSpPr/>
          <p:nvPr/>
        </p:nvSpPr>
        <p:spPr>
          <a:xfrm>
            <a:off x="5192296"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5</a:t>
            </a:r>
            <a:endParaRPr lang="zh-CN" altLang="en-US" sz="1600">
              <a:latin typeface="Consolas" panose="020B0609020204030204" pitchFamily="49" charset="0"/>
              <a:cs typeface="Consolas" panose="020B0609020204030204" pitchFamily="49" charset="0"/>
            </a:endParaRPr>
          </a:p>
        </p:txBody>
      </p:sp>
      <p:grpSp>
        <p:nvGrpSpPr>
          <p:cNvPr id="43" name="组合 58"/>
          <p:cNvGrpSpPr/>
          <p:nvPr/>
        </p:nvGrpSpPr>
        <p:grpSpPr>
          <a:xfrm>
            <a:off x="4357687" y="566680"/>
            <a:ext cx="552628" cy="527719"/>
            <a:chOff x="428596" y="1500174"/>
            <a:chExt cx="620296" cy="718317"/>
          </a:xfrm>
        </p:grpSpPr>
        <p:sp>
          <p:nvSpPr>
            <p:cNvPr id="60" name="椭圆 5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6</a:t>
              </a:r>
              <a:endParaRPr lang="zh-CN" altLang="en-US" sz="1600">
                <a:latin typeface="Consolas" panose="020B0609020204030204" pitchFamily="49" charset="0"/>
                <a:cs typeface="Consolas" panose="020B0609020204030204" pitchFamily="49" charset="0"/>
              </a:endParaRPr>
            </a:p>
          </p:txBody>
        </p:sp>
        <p:sp>
          <p:nvSpPr>
            <p:cNvPr id="61" name="任意多边形 6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5" name="组合 61"/>
          <p:cNvGrpSpPr/>
          <p:nvPr/>
        </p:nvGrpSpPr>
        <p:grpSpPr>
          <a:xfrm>
            <a:off x="5192297" y="570617"/>
            <a:ext cx="552628" cy="527719"/>
            <a:chOff x="428596" y="1500174"/>
            <a:chExt cx="620296" cy="718317"/>
          </a:xfrm>
        </p:grpSpPr>
        <p:sp>
          <p:nvSpPr>
            <p:cNvPr id="63" name="椭圆 62"/>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7</a:t>
              </a:r>
              <a:endParaRPr lang="zh-CN" altLang="en-US" sz="1600">
                <a:latin typeface="Consolas" panose="020B0609020204030204" pitchFamily="49" charset="0"/>
                <a:cs typeface="Consolas" panose="020B0609020204030204" pitchFamily="49" charset="0"/>
              </a:endParaRPr>
            </a:p>
          </p:txBody>
        </p:sp>
        <p:sp>
          <p:nvSpPr>
            <p:cNvPr id="64" name="任意多边形 63"/>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sp>
        <p:nvSpPr>
          <p:cNvPr id="65" name="椭圆 64"/>
          <p:cNvSpPr/>
          <p:nvPr/>
        </p:nvSpPr>
        <p:spPr>
          <a:xfrm>
            <a:off x="7000892" y="1634313"/>
            <a:ext cx="381868" cy="367379"/>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8</a:t>
            </a:r>
            <a:endParaRPr lang="zh-CN" altLang="en-US" sz="1600">
              <a:latin typeface="Consolas" panose="020B0609020204030204" pitchFamily="49" charset="0"/>
              <a:cs typeface="Consolas" panose="020B0609020204030204" pitchFamily="49" charset="0"/>
            </a:endParaRPr>
          </a:p>
        </p:txBody>
      </p:sp>
      <p:grpSp>
        <p:nvGrpSpPr>
          <p:cNvPr id="46" name="组合 65"/>
          <p:cNvGrpSpPr/>
          <p:nvPr/>
        </p:nvGrpSpPr>
        <p:grpSpPr>
          <a:xfrm>
            <a:off x="7000893" y="566680"/>
            <a:ext cx="552628" cy="527719"/>
            <a:chOff x="428596" y="1500174"/>
            <a:chExt cx="620296" cy="718317"/>
          </a:xfrm>
        </p:grpSpPr>
        <p:sp>
          <p:nvSpPr>
            <p:cNvPr id="67" name="椭圆 66"/>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9</a:t>
              </a:r>
              <a:endParaRPr lang="zh-CN" altLang="en-US" sz="1600">
                <a:latin typeface="Consolas" panose="020B0609020204030204" pitchFamily="49" charset="0"/>
                <a:cs typeface="Consolas" panose="020B0609020204030204" pitchFamily="49" charset="0"/>
              </a:endParaRPr>
            </a:p>
          </p:txBody>
        </p:sp>
        <p:sp>
          <p:nvSpPr>
            <p:cNvPr id="68" name="任意多边形 67"/>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grpSp>
        <p:nvGrpSpPr>
          <p:cNvPr id="47" name="组合 68"/>
          <p:cNvGrpSpPr/>
          <p:nvPr/>
        </p:nvGrpSpPr>
        <p:grpSpPr>
          <a:xfrm>
            <a:off x="7858149" y="566680"/>
            <a:ext cx="552628" cy="527719"/>
            <a:chOff x="428596" y="1500174"/>
            <a:chExt cx="620296" cy="718317"/>
          </a:xfrm>
        </p:grpSpPr>
        <p:sp>
          <p:nvSpPr>
            <p:cNvPr id="70" name="椭圆 69"/>
            <p:cNvSpPr/>
            <p:nvPr/>
          </p:nvSpPr>
          <p:spPr>
            <a:xfrm>
              <a:off x="428596" y="1718425"/>
              <a:ext cx="428628" cy="500066"/>
            </a:xfrm>
            <a:prstGeom prst="ellipse">
              <a:avLst/>
            </a:prstGeom>
            <a:ln w="19050"/>
          </p:spPr>
          <p:style>
            <a:lnRef idx="1">
              <a:schemeClr val="accent4"/>
            </a:lnRef>
            <a:fillRef idx="3">
              <a:schemeClr val="accent4"/>
            </a:fillRef>
            <a:effectRef idx="2">
              <a:schemeClr val="accent4"/>
            </a:effectRef>
            <a:fontRef idx="minor">
              <a:schemeClr val="lt1"/>
            </a:fontRef>
          </p:style>
          <p:txBody>
            <a:bodyPr lIns="0" rIns="0" rtlCol="0" anchor="ctr"/>
            <a:lstStyle/>
            <a:p>
              <a:pPr algn="ctr"/>
              <a:r>
                <a:rPr lang="en-US" altLang="zh-CN" sz="1600">
                  <a:latin typeface="Consolas" panose="020B0609020204030204" pitchFamily="49" charset="0"/>
                  <a:cs typeface="Consolas" panose="020B0609020204030204" pitchFamily="49" charset="0"/>
                </a:rPr>
                <a:t>10</a:t>
              </a:r>
              <a:endParaRPr lang="zh-CN" altLang="en-US" sz="1600">
                <a:latin typeface="Consolas" panose="020B0609020204030204" pitchFamily="49" charset="0"/>
                <a:cs typeface="Consolas" panose="020B0609020204030204" pitchFamily="49" charset="0"/>
              </a:endParaRPr>
            </a:p>
          </p:txBody>
        </p:sp>
        <p:sp>
          <p:nvSpPr>
            <p:cNvPr id="71" name="任意多边形 70"/>
            <p:cNvSpPr/>
            <p:nvPr/>
          </p:nvSpPr>
          <p:spPr>
            <a:xfrm>
              <a:off x="583809" y="1500174"/>
              <a:ext cx="465083" cy="394138"/>
            </a:xfrm>
            <a:custGeom>
              <a:avLst/>
              <a:gdLst>
                <a:gd name="connsiteX0" fmla="*/ 283780 w 465083"/>
                <a:gd name="connsiteY0" fmla="*/ 394138 h 394138"/>
                <a:gd name="connsiteX1" fmla="*/ 457200 w 465083"/>
                <a:gd name="connsiteY1" fmla="*/ 315310 h 394138"/>
                <a:gd name="connsiteX2" fmla="*/ 236483 w 465083"/>
                <a:gd name="connsiteY2" fmla="*/ 47296 h 394138"/>
                <a:gd name="connsiteX3" fmla="*/ 78828 w 465083"/>
                <a:gd name="connsiteY3" fmla="*/ 31531 h 394138"/>
                <a:gd name="connsiteX4" fmla="*/ 0 w 465083"/>
                <a:gd name="connsiteY4" fmla="*/ 220717 h 394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083" h="394138">
                  <a:moveTo>
                    <a:pt x="283780" y="394138"/>
                  </a:moveTo>
                  <a:cubicBezTo>
                    <a:pt x="374431" y="383627"/>
                    <a:pt x="465083" y="373117"/>
                    <a:pt x="457200" y="315310"/>
                  </a:cubicBezTo>
                  <a:cubicBezTo>
                    <a:pt x="449317" y="257503"/>
                    <a:pt x="299545" y="94592"/>
                    <a:pt x="236483" y="47296"/>
                  </a:cubicBezTo>
                  <a:cubicBezTo>
                    <a:pt x="173421" y="0"/>
                    <a:pt x="118242" y="2628"/>
                    <a:pt x="78828" y="31531"/>
                  </a:cubicBezTo>
                  <a:cubicBezTo>
                    <a:pt x="39414" y="60434"/>
                    <a:pt x="19707" y="140575"/>
                    <a:pt x="0" y="220717"/>
                  </a:cubicBezTo>
                </a:path>
              </a:pathLst>
            </a:cu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600">
                <a:latin typeface="Consolas" panose="020B0609020204030204" pitchFamily="49" charset="0"/>
                <a:cs typeface="Consolas" panose="020B0609020204030204" pitchFamily="49" charset="0"/>
              </a:endParaRPr>
            </a:p>
          </p:txBody>
        </p:sp>
      </p:grpSp>
      <p:cxnSp>
        <p:nvCxnSpPr>
          <p:cNvPr id="72" name="直接箭头连接符 71"/>
          <p:cNvCxnSpPr>
            <a:stCxn id="51" idx="0"/>
          </p:cNvCxnSpPr>
          <p:nvPr/>
        </p:nvCxnSpPr>
        <p:spPr>
          <a:xfrm rot="5400000" flipH="1" flipV="1">
            <a:off x="2579819" y="1449934"/>
            <a:ext cx="344584" cy="24175"/>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8" idx="0"/>
          </p:cNvCxnSpPr>
          <p:nvPr/>
        </p:nvCxnSpPr>
        <p:spPr>
          <a:xfrm rot="5400000" flipH="1" flipV="1">
            <a:off x="5223025" y="1449934"/>
            <a:ext cx="344584" cy="24175"/>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50" idx="0"/>
          </p:cNvCxnSpPr>
          <p:nvPr/>
        </p:nvCxnSpPr>
        <p:spPr>
          <a:xfrm rot="5400000" flipH="1" flipV="1">
            <a:off x="1741681" y="1447200"/>
            <a:ext cx="353252" cy="20975"/>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5" idx="0"/>
          </p:cNvCxnSpPr>
          <p:nvPr/>
        </p:nvCxnSpPr>
        <p:spPr>
          <a:xfrm rot="5400000" flipH="1" flipV="1">
            <a:off x="7029652" y="1447967"/>
            <a:ext cx="348521" cy="24173"/>
          </a:xfrm>
          <a:prstGeom prst="straightConnector1">
            <a:avLst/>
          </a:prstGeom>
          <a:ln w="19050">
            <a:solidFill>
              <a:srgbClr val="0033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rot="2733480">
            <a:off x="2308737" y="4088232"/>
            <a:ext cx="616801" cy="289310"/>
          </a:xfrm>
          <a:prstGeom prst="rect">
            <a:avLst/>
          </a:prstGeom>
          <a:solidFill>
            <a:schemeClr val="bg1"/>
          </a:solidFill>
          <a:ln w="19050">
            <a:solidFill>
              <a:schemeClr val="bg1"/>
            </a:solidFill>
          </a:ln>
        </p:spPr>
        <p:txBody>
          <a:bodyPr wrap="square" rtlCol="0">
            <a:spAutoFit/>
          </a:bodyPr>
          <a:lstStyle/>
          <a:p>
            <a:r>
              <a:rPr lang="zh-CN" altLang="en-US" sz="1600">
                <a:solidFill>
                  <a:srgbClr val="0000FF"/>
                </a:solidFill>
                <a:latin typeface="仿宋" panose="02010609060101010101" pitchFamily="49" charset="-122"/>
                <a:ea typeface="仿宋" panose="02010609060101010101" pitchFamily="49" charset="-122"/>
              </a:rPr>
              <a:t>改为</a:t>
            </a:r>
          </a:p>
        </p:txBody>
      </p:sp>
      <p:sp>
        <p:nvSpPr>
          <p:cNvPr id="78" name="灯片编号占位符 77"/>
          <p:cNvSpPr>
            <a:spLocks noGrp="1"/>
          </p:cNvSpPr>
          <p:nvPr>
            <p:ph type="sldNum" sz="quarter" idx="12"/>
          </p:nvPr>
        </p:nvSpPr>
        <p:spPr/>
        <p:txBody>
          <a:bodyPr/>
          <a:lstStyle/>
          <a:p>
            <a:fld id="{67864EE2-EAB3-4814-A7EB-820BD7610F1E}" type="slidenum">
              <a:rPr lang="en-US" altLang="zh-CN" smtClean="0"/>
              <a:t>34</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9"/>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8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Text Box 4"/>
          <p:cNvSpPr txBox="1">
            <a:spLocks noChangeArrowheads="1"/>
          </p:cNvSpPr>
          <p:nvPr/>
        </p:nvSpPr>
        <p:spPr bwMode="auto">
          <a:xfrm>
            <a:off x="571472" y="1928802"/>
            <a:ext cx="8135937" cy="275302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tIns="144000" bIns="144000">
            <a:spAutoFit/>
          </a:bodyPr>
          <a:lstStyle/>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在一棵高度较低的树中查找根结点的编号（即该集合的代表）所花的时间较少，</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如何保证构造的分离集合树较低</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呢？</a:t>
            </a: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两棵分离集合树</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高度相同时：任意一个根作为另外一个根的孩子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合并树的高度增加</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=MAX{</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B</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}+1</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1200"/>
              </a:spcBef>
              <a:buBlip>
                <a:blip r:embed="rId2"/>
              </a:buBlip>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两棵分离集合树</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高度不相同时：将较低的根作为较高的根的孩子 </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合并树的高度不增加，</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C</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=MAX{</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A</a:t>
            </a:r>
            <a:r>
              <a:rPr lang="zh-CN" altLang="en-US"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FF0000"/>
                </a:solidFill>
                <a:latin typeface="Consolas" panose="020B0609020204030204" pitchFamily="49" charset="0"/>
                <a:ea typeface="仿宋" panose="02010609060101010101" pitchFamily="49" charset="-122"/>
                <a:cs typeface="Consolas" panose="020B0609020204030204" pitchFamily="49" charset="0"/>
              </a:rPr>
              <a:t>h</a:t>
            </a:r>
            <a:r>
              <a:rPr lang="en-US" altLang="zh-CN" sz="2000" i="1" baseline="-25000">
                <a:solidFill>
                  <a:srgbClr val="FF0000"/>
                </a:solidFill>
                <a:latin typeface="Consolas" panose="020B0609020204030204" pitchFamily="49" charset="0"/>
                <a:ea typeface="仿宋" panose="02010609060101010101" pitchFamily="49" charset="-122"/>
                <a:cs typeface="Consolas" panose="020B0609020204030204" pitchFamily="49" charset="0"/>
              </a:rPr>
              <a:t>B</a:t>
            </a:r>
            <a:r>
              <a:rPr lang="en-US" altLang="zh-CN" sz="200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51202" name="Picture 2"/>
          <p:cNvPicPr>
            <a:picLocks noChangeAspect="1" noChangeArrowheads="1"/>
          </p:cNvPicPr>
          <p:nvPr/>
        </p:nvPicPr>
        <p:blipFill>
          <a:blip r:embed="rId3" cstate="print"/>
          <a:srcRect/>
          <a:stretch>
            <a:fillRect/>
          </a:stretch>
        </p:blipFill>
        <p:spPr bwMode="auto">
          <a:xfrm>
            <a:off x="785786" y="500042"/>
            <a:ext cx="1540273" cy="1214446"/>
          </a:xfrm>
          <a:prstGeom prst="rect">
            <a:avLst/>
          </a:prstGeom>
          <a:noFill/>
          <a:ln w="9525">
            <a:noFill/>
            <a:miter lim="800000"/>
            <a:headEnd/>
            <a:tailEnd/>
          </a:ln>
          <a:effectLst/>
        </p:spPr>
      </p:pic>
      <p:sp>
        <p:nvSpPr>
          <p:cNvPr id="6" name="灯片编号占位符 5"/>
          <p:cNvSpPr>
            <a:spLocks noGrp="1"/>
          </p:cNvSpPr>
          <p:nvPr>
            <p:ph type="sldNum" sz="quarter" idx="12"/>
          </p:nvPr>
        </p:nvSpPr>
        <p:spPr/>
        <p:txBody>
          <a:bodyPr/>
          <a:lstStyle/>
          <a:p>
            <a:fld id="{67864EE2-EAB3-4814-A7EB-820BD7610F1E}" type="slidenum">
              <a:rPr lang="en-US" altLang="zh-CN" smtClean="0"/>
              <a:t>35</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8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8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14480" y="599998"/>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楷体" panose="02010609060101010101" pitchFamily="49" charset="-122"/>
                <a:ea typeface="楷体" panose="02010609060101010101" pitchFamily="49" charset="-122"/>
              </a:rPr>
              <a:t>查找中的路径压缩</a:t>
            </a:r>
          </a:p>
        </p:txBody>
      </p:sp>
      <p:grpSp>
        <p:nvGrpSpPr>
          <p:cNvPr id="2" name="组合 20"/>
          <p:cNvGrpSpPr/>
          <p:nvPr/>
        </p:nvGrpSpPr>
        <p:grpSpPr>
          <a:xfrm>
            <a:off x="385104" y="428604"/>
            <a:ext cx="1257938" cy="1285884"/>
            <a:chOff x="1003205" y="2000240"/>
            <a:chExt cx="1257938" cy="1285884"/>
          </a:xfrm>
        </p:grpSpPr>
        <p:pic>
          <p:nvPicPr>
            <p:cNvPr id="5" name="Picture 29" descr="1"/>
            <p:cNvPicPr>
              <a:picLocks noChangeAspect="1" noChangeArrowheads="1"/>
            </p:cNvPicPr>
            <p:nvPr/>
          </p:nvPicPr>
          <p:blipFill>
            <a:blip r:embed="rId2" cstate="print">
              <a:lum bright="-6000" contrast="24000"/>
            </a:blip>
            <a:srcRect l="42606" t="64474" r="19473"/>
            <a:stretch>
              <a:fillRect/>
            </a:stretch>
          </p:blipFill>
          <p:spPr bwMode="auto">
            <a:xfrm>
              <a:off x="1003205" y="2000240"/>
              <a:ext cx="1257938" cy="1285884"/>
            </a:xfrm>
            <a:prstGeom prst="rect">
              <a:avLst/>
            </a:prstGeom>
            <a:noFill/>
            <a:ln w="9525">
              <a:noFill/>
              <a:miter lim="800000"/>
              <a:headEnd/>
              <a:tailEnd/>
            </a:ln>
          </p:spPr>
        </p:pic>
        <p:sp>
          <p:nvSpPr>
            <p:cNvPr id="6" name="Text Box 31"/>
            <p:cNvSpPr txBox="1">
              <a:spLocks noChangeArrowheads="1"/>
            </p:cNvSpPr>
            <p:nvPr/>
          </p:nvSpPr>
          <p:spPr bwMode="white">
            <a:xfrm>
              <a:off x="1643042" y="2304628"/>
              <a:ext cx="381000" cy="338554"/>
            </a:xfrm>
            <a:prstGeom prst="rect">
              <a:avLst/>
            </a:prstGeom>
            <a:noFill/>
            <a:ln w="9525">
              <a:noFill/>
              <a:miter lim="800000"/>
            </a:ln>
          </p:spPr>
          <p:txBody>
            <a:bodyPr>
              <a:spAutoFit/>
            </a:bodyPr>
            <a:lstStyle/>
            <a:p>
              <a:pPr algn="ctr">
                <a:spcBef>
                  <a:spcPct val="50000"/>
                </a:spcBef>
              </a:pPr>
              <a:r>
                <a:rPr lang="en-US" altLang="zh-CN" sz="2000">
                  <a:solidFill>
                    <a:srgbClr val="FF0000"/>
                  </a:solidFill>
                  <a:latin typeface="微软雅黑" panose="020B0503020204020204" pitchFamily="34" charset="-122"/>
                  <a:ea typeface="微软雅黑" panose="020B0503020204020204" pitchFamily="34" charset="-122"/>
                  <a:cs typeface="Arial" panose="020B0604020202020204" pitchFamily="34" charset="0"/>
                </a:rPr>
                <a:t>4</a:t>
              </a:r>
              <a:endParaRPr lang="en-US" altLang="zh-CN" sz="2000" b="1" dirty="0">
                <a:solidFill>
                  <a:srgbClr val="FF0000"/>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54294" name="Rectangle 2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 name="组合 28"/>
          <p:cNvGrpSpPr/>
          <p:nvPr/>
        </p:nvGrpSpPr>
        <p:grpSpPr>
          <a:xfrm>
            <a:off x="2214546" y="1637468"/>
            <a:ext cx="4456742" cy="2148722"/>
            <a:chOff x="2214546" y="1500174"/>
            <a:chExt cx="4456742" cy="2148722"/>
          </a:xfrm>
        </p:grpSpPr>
        <p:sp>
          <p:nvSpPr>
            <p:cNvPr id="54292" name="Oval 20"/>
            <p:cNvSpPr>
              <a:spLocks noChangeArrowheads="1"/>
            </p:cNvSpPr>
            <p:nvPr/>
          </p:nvSpPr>
          <p:spPr bwMode="auto">
            <a:xfrm>
              <a:off x="3296514" y="1675507"/>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54291" name="AutoShape 19"/>
            <p:cNvSpPr>
              <a:spLocks noChangeArrowheads="1"/>
            </p:cNvSpPr>
            <p:nvPr/>
          </p:nvSpPr>
          <p:spPr bwMode="auto">
            <a:xfrm>
              <a:off x="3291144" y="2068217"/>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90" name="Oval 18"/>
            <p:cNvSpPr>
              <a:spLocks noChangeArrowheads="1"/>
            </p:cNvSpPr>
            <p:nvPr/>
          </p:nvSpPr>
          <p:spPr bwMode="auto">
            <a:xfrm>
              <a:off x="2723760" y="2244445"/>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54289" name="AutoShape 17"/>
            <p:cNvSpPr>
              <a:spLocks noChangeArrowheads="1"/>
            </p:cNvSpPr>
            <p:nvPr/>
          </p:nvSpPr>
          <p:spPr bwMode="auto">
            <a:xfrm>
              <a:off x="2718390" y="2637154"/>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8" name="Oval 16"/>
            <p:cNvSpPr>
              <a:spLocks noChangeArrowheads="1"/>
            </p:cNvSpPr>
            <p:nvPr/>
          </p:nvSpPr>
          <p:spPr bwMode="auto">
            <a:xfrm>
              <a:off x="2219915" y="2774021"/>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87" name="AutoShape 15"/>
            <p:cNvSpPr>
              <a:spLocks noChangeArrowheads="1"/>
            </p:cNvSpPr>
            <p:nvPr/>
          </p:nvSpPr>
          <p:spPr bwMode="auto">
            <a:xfrm>
              <a:off x="2214546" y="3166731"/>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6" name="AutoShape 14"/>
            <p:cNvSpPr>
              <a:spLocks noChangeShapeType="1"/>
            </p:cNvSpPr>
            <p:nvPr/>
          </p:nvSpPr>
          <p:spPr bwMode="auto">
            <a:xfrm flipH="1">
              <a:off x="3009242" y="2002915"/>
              <a:ext cx="335598" cy="297887"/>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5" name="AutoShape 13"/>
            <p:cNvSpPr>
              <a:spLocks noChangeShapeType="1"/>
            </p:cNvSpPr>
            <p:nvPr/>
          </p:nvSpPr>
          <p:spPr bwMode="auto">
            <a:xfrm flipH="1">
              <a:off x="2506292" y="2570957"/>
              <a:ext cx="266689" cy="259421"/>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4" name="Oval 12"/>
            <p:cNvSpPr>
              <a:spLocks noChangeArrowheads="1"/>
            </p:cNvSpPr>
            <p:nvPr/>
          </p:nvSpPr>
          <p:spPr bwMode="auto">
            <a:xfrm>
              <a:off x="6129857" y="1683558"/>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54283" name="AutoShape 11"/>
            <p:cNvSpPr>
              <a:spLocks noChangeArrowheads="1"/>
            </p:cNvSpPr>
            <p:nvPr/>
          </p:nvSpPr>
          <p:spPr bwMode="auto">
            <a:xfrm>
              <a:off x="6124487" y="2076268"/>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2" name="Oval 10"/>
            <p:cNvSpPr>
              <a:spLocks noChangeArrowheads="1"/>
            </p:cNvSpPr>
            <p:nvPr/>
          </p:nvSpPr>
          <p:spPr bwMode="auto">
            <a:xfrm>
              <a:off x="5557103" y="2252496"/>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54281" name="AutoShape 9"/>
            <p:cNvSpPr>
              <a:spLocks noChangeArrowheads="1"/>
            </p:cNvSpPr>
            <p:nvPr/>
          </p:nvSpPr>
          <p:spPr bwMode="auto">
            <a:xfrm>
              <a:off x="5551733" y="2645205"/>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80" name="Oval 8"/>
            <p:cNvSpPr>
              <a:spLocks noChangeArrowheads="1"/>
            </p:cNvSpPr>
            <p:nvPr/>
          </p:nvSpPr>
          <p:spPr bwMode="auto">
            <a:xfrm>
              <a:off x="5023725" y="2260547"/>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54279" name="AutoShape 7"/>
            <p:cNvSpPr>
              <a:spLocks noChangeArrowheads="1"/>
            </p:cNvSpPr>
            <p:nvPr/>
          </p:nvSpPr>
          <p:spPr bwMode="auto">
            <a:xfrm>
              <a:off x="5018356" y="2653256"/>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8" name="AutoShape 6"/>
            <p:cNvSpPr>
              <a:spLocks noChangeShapeType="1"/>
            </p:cNvSpPr>
            <p:nvPr/>
          </p:nvSpPr>
          <p:spPr bwMode="auto">
            <a:xfrm flipH="1">
              <a:off x="5842585" y="2010071"/>
              <a:ext cx="336493" cy="298782"/>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7" name="AutoShape 5"/>
            <p:cNvSpPr>
              <a:spLocks noChangeShapeType="1"/>
            </p:cNvSpPr>
            <p:nvPr/>
          </p:nvSpPr>
          <p:spPr bwMode="auto">
            <a:xfrm flipH="1">
              <a:off x="5309207" y="1874993"/>
              <a:ext cx="820649" cy="441910"/>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6" name="AutoShape 4"/>
            <p:cNvSpPr>
              <a:spLocks noChangeArrowheads="1"/>
            </p:cNvSpPr>
            <p:nvPr/>
          </p:nvSpPr>
          <p:spPr bwMode="auto">
            <a:xfrm>
              <a:off x="4025880" y="2473451"/>
              <a:ext cx="461783" cy="356928"/>
            </a:xfrm>
            <a:prstGeom prst="rightArrow">
              <a:avLst>
                <a:gd name="adj1" fmla="val 50000"/>
                <a:gd name="adj2" fmla="val 32331"/>
              </a:avLst>
            </a:prstGeom>
            <a:ln w="19050">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5" name="Freeform 3"/>
            <p:cNvSpPr/>
            <p:nvPr/>
          </p:nvSpPr>
          <p:spPr bwMode="auto">
            <a:xfrm>
              <a:off x="3458496" y="1500174"/>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tailEnd type="arrow" w="sm" len="sm"/>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4274" name="Freeform 2"/>
            <p:cNvSpPr/>
            <p:nvPr/>
          </p:nvSpPr>
          <p:spPr bwMode="auto">
            <a:xfrm>
              <a:off x="6289154" y="1508225"/>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tailEnd type="arrow" w="sm" len="sm"/>
            </a:ln>
          </p:spPr>
          <p:txBody>
            <a:bodyPr vert="horz" wrap="square" lIns="91440" tIns="45720" rIns="91440" bIns="45720" numCol="1" anchor="t" anchorCtr="0" compatLnSpc="1"/>
            <a:lstStyle/>
            <a:p>
              <a:pPr>
                <a:lnSpc>
                  <a:spcPts val="1600"/>
                </a:lnSpc>
              </a:pPr>
              <a:endParaRPr lang="zh-CN" altLang="en-US" sz="16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9" name="灯片编号占位符 28"/>
          <p:cNvSpPr>
            <a:spLocks noGrp="1"/>
          </p:cNvSpPr>
          <p:nvPr>
            <p:ph type="sldNum" sz="quarter" idx="12"/>
          </p:nvPr>
        </p:nvSpPr>
        <p:spPr/>
        <p:txBody>
          <a:bodyPr/>
          <a:lstStyle/>
          <a:p>
            <a:fld id="{67864EE2-EAB3-4814-A7EB-820BD7610F1E}" type="slidenum">
              <a:rPr lang="en-US" altLang="zh-CN" smtClean="0"/>
              <a:t>36</a:t>
            </a:fld>
            <a:r>
              <a:rPr lang="en-US" altLang="zh-CN"/>
              <a:t>/76</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2773467"/>
            <a:ext cx="7215238" cy="872510"/>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parent[MAXN];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并查集存储结构</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rnk[MAXN];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存储结点的秩</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近似于高度</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428596" y="2130525"/>
            <a:ext cx="7358114" cy="400110"/>
          </a:xfrm>
          <a:prstGeom prst="rect">
            <a:avLst/>
          </a:prstGeom>
          <a:noFill/>
        </p:spPr>
        <p:txBody>
          <a:bodyPr wrap="square" rtlCol="0">
            <a:spAutoFit/>
          </a:bodyPr>
          <a:lstStyle/>
          <a:p>
            <a:pPr algn="l">
              <a:lnSpc>
                <a:spcPct val="100000"/>
              </a:lnSpc>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并查集的基本存储结构（实际上是森林的双亲存储结构）如下：</a:t>
            </a:r>
          </a:p>
        </p:txBody>
      </p:sp>
      <p:sp>
        <p:nvSpPr>
          <p:cNvPr id="7" name="TextBox 6"/>
          <p:cNvSpPr txBox="1"/>
          <p:nvPr/>
        </p:nvSpPr>
        <p:spPr>
          <a:xfrm>
            <a:off x="428596" y="928670"/>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atin typeface="Consolas" panose="020B0609020204030204" pitchFamily="49" charset="0"/>
                <a:ea typeface="微软雅黑" panose="020B0503020204020204" pitchFamily="34" charset="-122"/>
                <a:cs typeface="Consolas" panose="020B0609020204030204" pitchFamily="49" charset="0"/>
              </a:rPr>
              <a:t>7.9.2 </a:t>
            </a:r>
            <a:r>
              <a:rPr lang="zh-CN" altLang="zh-CN">
                <a:latin typeface="Consolas" panose="020B0609020204030204" pitchFamily="49" charset="0"/>
                <a:ea typeface="微软雅黑" panose="020B0503020204020204" pitchFamily="34" charset="-122"/>
                <a:cs typeface="Consolas" panose="020B0609020204030204" pitchFamily="49" charset="0"/>
              </a:rPr>
              <a:t>并查集</a:t>
            </a:r>
            <a:r>
              <a:rPr lang="zh-CN" altLang="en-US">
                <a:latin typeface="Consolas" panose="020B0609020204030204" pitchFamily="49" charset="0"/>
                <a:ea typeface="微软雅黑" panose="020B0503020204020204" pitchFamily="34" charset="-122"/>
                <a:cs typeface="Consolas" panose="020B0609020204030204" pitchFamily="49" charset="0"/>
              </a:rPr>
              <a:t>的实现</a:t>
            </a:r>
            <a:endParaRPr lang="zh-CN" altLang="zh-CN">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t>37</a:t>
            </a:fld>
            <a:r>
              <a:rPr lang="en-US" altLang="zh-CN"/>
              <a:t>/76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14348" y="1500174"/>
            <a:ext cx="6715172" cy="198358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2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Init()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并查集初始化</a:t>
            </a:r>
          </a:p>
          <a:p>
            <a:pPr algn="l">
              <a:lnSpc>
                <a:spcPts val="22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=1;i&lt;=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parent[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rnk</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2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TextBox 4"/>
          <p:cNvSpPr txBox="1"/>
          <p:nvPr/>
        </p:nvSpPr>
        <p:spPr>
          <a:xfrm>
            <a:off x="785786" y="785794"/>
            <a:ext cx="357190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rPr>
              <a:t>并查集的基本</a:t>
            </a:r>
            <a:r>
              <a:rPr lang="zh-CN" altLang="en-US" sz="2000">
                <a:solidFill>
                  <a:srgbClr val="0000FF"/>
                </a:solidFill>
                <a:latin typeface="Consolas" panose="020B0609020204030204" pitchFamily="49" charset="0"/>
                <a:ea typeface="楷体" panose="02010609060101010101" pitchFamily="49" charset="-122"/>
                <a:cs typeface="Consolas" panose="020B0609020204030204" pitchFamily="49" charset="0"/>
              </a:rPr>
              <a:t>运算算法</a:t>
            </a:r>
          </a:p>
        </p:txBody>
      </p:sp>
      <p:sp>
        <p:nvSpPr>
          <p:cNvPr id="7" name="TextBox 6"/>
          <p:cNvSpPr txBox="1"/>
          <p:nvPr/>
        </p:nvSpPr>
        <p:spPr>
          <a:xfrm>
            <a:off x="1071538" y="3857628"/>
            <a:ext cx="378621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9" name="灯片编号占位符 8"/>
          <p:cNvSpPr>
            <a:spLocks noGrp="1"/>
          </p:cNvSpPr>
          <p:nvPr>
            <p:ph type="sldNum" sz="quarter" idx="12"/>
          </p:nvPr>
        </p:nvSpPr>
        <p:spPr/>
        <p:txBody>
          <a:bodyPr/>
          <a:lstStyle/>
          <a:p>
            <a:fld id="{67864EE2-EAB3-4814-A7EB-820BD7610F1E}" type="slidenum">
              <a:rPr lang="en-US" altLang="zh-CN" smtClean="0"/>
              <a:t>38</a:t>
            </a:fld>
            <a:r>
              <a:rPr lang="en-US" altLang="zh-CN"/>
              <a:t>/76</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71472" y="785794"/>
            <a:ext cx="8429684" cy="19528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递归算法：并查集中查找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结点的根结点</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(x!=parent[x])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(parent[x]);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路径压缩</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parent[x];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6"/>
          <p:cNvGrpSpPr/>
          <p:nvPr/>
        </p:nvGrpSpPr>
        <p:grpSpPr>
          <a:xfrm>
            <a:off x="1472580" y="3214686"/>
            <a:ext cx="4456742" cy="2148722"/>
            <a:chOff x="2214546" y="1500174"/>
            <a:chExt cx="4456742" cy="2148722"/>
          </a:xfrm>
        </p:grpSpPr>
        <p:sp>
          <p:nvSpPr>
            <p:cNvPr id="8" name="Oval 20"/>
            <p:cNvSpPr>
              <a:spLocks noChangeArrowheads="1"/>
            </p:cNvSpPr>
            <p:nvPr/>
          </p:nvSpPr>
          <p:spPr bwMode="auto">
            <a:xfrm>
              <a:off x="3296514" y="1675507"/>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9" name="AutoShape 19"/>
            <p:cNvSpPr>
              <a:spLocks noChangeArrowheads="1"/>
            </p:cNvSpPr>
            <p:nvPr/>
          </p:nvSpPr>
          <p:spPr bwMode="auto">
            <a:xfrm>
              <a:off x="3291144" y="2068217"/>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 name="Oval 18"/>
            <p:cNvSpPr>
              <a:spLocks noChangeArrowheads="1"/>
            </p:cNvSpPr>
            <p:nvPr/>
          </p:nvSpPr>
          <p:spPr bwMode="auto">
            <a:xfrm>
              <a:off x="2723760" y="2244445"/>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1" name="AutoShape 17"/>
            <p:cNvSpPr>
              <a:spLocks noChangeArrowheads="1"/>
            </p:cNvSpPr>
            <p:nvPr/>
          </p:nvSpPr>
          <p:spPr bwMode="auto">
            <a:xfrm>
              <a:off x="2718390" y="2637154"/>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2" name="Oval 16"/>
            <p:cNvSpPr>
              <a:spLocks noChangeArrowheads="1"/>
            </p:cNvSpPr>
            <p:nvPr/>
          </p:nvSpPr>
          <p:spPr bwMode="auto">
            <a:xfrm>
              <a:off x="2219915" y="2774021"/>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3" name="AutoShape 15"/>
            <p:cNvSpPr>
              <a:spLocks noChangeArrowheads="1"/>
            </p:cNvSpPr>
            <p:nvPr/>
          </p:nvSpPr>
          <p:spPr bwMode="auto">
            <a:xfrm>
              <a:off x="2214546" y="3166731"/>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4" name="AutoShape 14"/>
            <p:cNvSpPr>
              <a:spLocks noChangeShapeType="1"/>
            </p:cNvSpPr>
            <p:nvPr/>
          </p:nvSpPr>
          <p:spPr bwMode="auto">
            <a:xfrm flipH="1">
              <a:off x="3009242" y="2002915"/>
              <a:ext cx="335598" cy="297887"/>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AutoShape 13"/>
            <p:cNvSpPr>
              <a:spLocks noChangeShapeType="1"/>
            </p:cNvSpPr>
            <p:nvPr/>
          </p:nvSpPr>
          <p:spPr bwMode="auto">
            <a:xfrm flipH="1">
              <a:off x="2506292" y="2570957"/>
              <a:ext cx="266689" cy="259421"/>
            </a:xfrm>
            <a:prstGeom prst="straightConnector1">
              <a:avLst/>
            </a:prstGeom>
            <a:noFill/>
            <a:ln w="19050">
              <a:solidFill>
                <a:srgbClr val="000000"/>
              </a:solidFill>
              <a:round/>
              <a:headEnd type="arrow" w="med" len="med"/>
              <a:tailEnd type="none" w="sm" len="sm"/>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6" name="Oval 12"/>
            <p:cNvSpPr>
              <a:spLocks noChangeArrowheads="1"/>
            </p:cNvSpPr>
            <p:nvPr/>
          </p:nvSpPr>
          <p:spPr bwMode="auto">
            <a:xfrm>
              <a:off x="6129857" y="1683558"/>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p>
          </p:txBody>
        </p:sp>
        <p:sp>
          <p:nvSpPr>
            <p:cNvPr id="17" name="AutoShape 11"/>
            <p:cNvSpPr>
              <a:spLocks noChangeArrowheads="1"/>
            </p:cNvSpPr>
            <p:nvPr/>
          </p:nvSpPr>
          <p:spPr bwMode="auto">
            <a:xfrm>
              <a:off x="6124487" y="2076268"/>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8" name="Oval 10"/>
            <p:cNvSpPr>
              <a:spLocks noChangeArrowheads="1"/>
            </p:cNvSpPr>
            <p:nvPr/>
          </p:nvSpPr>
          <p:spPr bwMode="auto">
            <a:xfrm>
              <a:off x="5557103" y="2252496"/>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p>
          </p:txBody>
        </p:sp>
        <p:sp>
          <p:nvSpPr>
            <p:cNvPr id="19" name="AutoShape 9"/>
            <p:cNvSpPr>
              <a:spLocks noChangeArrowheads="1"/>
            </p:cNvSpPr>
            <p:nvPr/>
          </p:nvSpPr>
          <p:spPr bwMode="auto">
            <a:xfrm>
              <a:off x="5551733" y="2645205"/>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Oval 8"/>
            <p:cNvSpPr>
              <a:spLocks noChangeArrowheads="1"/>
            </p:cNvSpPr>
            <p:nvPr/>
          </p:nvSpPr>
          <p:spPr bwMode="auto">
            <a:xfrm>
              <a:off x="5023725" y="2260547"/>
              <a:ext cx="334703" cy="382870"/>
            </a:xfrm>
            <a:prstGeom prst="ellipse">
              <a:avLst/>
            </a:prstGeom>
            <a:ln w="19050">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i="1"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1" name="AutoShape 7"/>
            <p:cNvSpPr>
              <a:spLocks noChangeArrowheads="1"/>
            </p:cNvSpPr>
            <p:nvPr/>
          </p:nvSpPr>
          <p:spPr bwMode="auto">
            <a:xfrm>
              <a:off x="5018356" y="2653256"/>
              <a:ext cx="346337" cy="482165"/>
            </a:xfrm>
            <a:prstGeom prst="triangle">
              <a:avLst>
                <a:gd name="adj" fmla="val 50000"/>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AutoShape 6"/>
            <p:cNvSpPr>
              <a:spLocks noChangeShapeType="1"/>
            </p:cNvSpPr>
            <p:nvPr/>
          </p:nvSpPr>
          <p:spPr bwMode="auto">
            <a:xfrm flipH="1">
              <a:off x="5842585" y="2010071"/>
              <a:ext cx="336493" cy="298782"/>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AutoShape 5"/>
            <p:cNvSpPr>
              <a:spLocks noChangeShapeType="1"/>
            </p:cNvSpPr>
            <p:nvPr/>
          </p:nvSpPr>
          <p:spPr bwMode="auto">
            <a:xfrm flipH="1">
              <a:off x="5309207" y="1874993"/>
              <a:ext cx="820649" cy="441910"/>
            </a:xfrm>
            <a:prstGeom prst="straightConnector1">
              <a:avLst/>
            </a:prstGeom>
            <a:noFill/>
            <a:ln w="19050">
              <a:solidFill>
                <a:srgbClr val="000000"/>
              </a:solidFill>
              <a:round/>
              <a:headEnd type="arrow" w="med" len="med"/>
              <a:tailEnd type="none" w="med" len="med"/>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4" name="AutoShape 4"/>
            <p:cNvSpPr>
              <a:spLocks noChangeArrowheads="1"/>
            </p:cNvSpPr>
            <p:nvPr/>
          </p:nvSpPr>
          <p:spPr bwMode="auto">
            <a:xfrm>
              <a:off x="4025880" y="2473451"/>
              <a:ext cx="461783" cy="356928"/>
            </a:xfrm>
            <a:prstGeom prst="rightArrow">
              <a:avLst>
                <a:gd name="adj1" fmla="val 50000"/>
                <a:gd name="adj2" fmla="val 32331"/>
              </a:avLst>
            </a:prstGeom>
            <a:ln w="19050">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Freeform 3"/>
            <p:cNvSpPr/>
            <p:nvPr/>
          </p:nvSpPr>
          <p:spPr bwMode="auto">
            <a:xfrm>
              <a:off x="3458496" y="1500174"/>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tailEnd type="arrow" w="sm" len="sm"/>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6" name="Freeform 2"/>
            <p:cNvSpPr/>
            <p:nvPr/>
          </p:nvSpPr>
          <p:spPr bwMode="auto">
            <a:xfrm>
              <a:off x="6289154" y="1508225"/>
              <a:ext cx="382134" cy="533155"/>
            </a:xfrm>
            <a:custGeom>
              <a:avLst/>
              <a:gdLst/>
              <a:ahLst/>
              <a:cxnLst>
                <a:cxn ang="0">
                  <a:pos x="160" y="539"/>
                </a:cxn>
                <a:cxn ang="0">
                  <a:pos x="387" y="548"/>
                </a:cxn>
                <a:cxn ang="0">
                  <a:pos x="398" y="251"/>
                </a:cxn>
                <a:cxn ang="0">
                  <a:pos x="279" y="36"/>
                </a:cxn>
                <a:cxn ang="0">
                  <a:pos x="161" y="36"/>
                </a:cxn>
                <a:cxn ang="0">
                  <a:pos x="0" y="174"/>
                </a:cxn>
              </a:cxnLst>
              <a:rect l="0" t="0" r="r" b="b"/>
              <a:pathLst>
                <a:path w="427" h="596">
                  <a:moveTo>
                    <a:pt x="160" y="539"/>
                  </a:moveTo>
                  <a:cubicBezTo>
                    <a:pt x="253" y="567"/>
                    <a:pt x="347" y="596"/>
                    <a:pt x="387" y="548"/>
                  </a:cubicBezTo>
                  <a:cubicBezTo>
                    <a:pt x="427" y="500"/>
                    <a:pt x="416" y="336"/>
                    <a:pt x="398" y="251"/>
                  </a:cubicBezTo>
                  <a:cubicBezTo>
                    <a:pt x="380" y="166"/>
                    <a:pt x="318" y="72"/>
                    <a:pt x="279" y="36"/>
                  </a:cubicBezTo>
                  <a:cubicBezTo>
                    <a:pt x="240" y="0"/>
                    <a:pt x="207" y="13"/>
                    <a:pt x="161" y="36"/>
                  </a:cubicBezTo>
                  <a:cubicBezTo>
                    <a:pt x="115" y="59"/>
                    <a:pt x="34" y="145"/>
                    <a:pt x="0" y="174"/>
                  </a:cubicBezTo>
                </a:path>
              </a:pathLst>
            </a:custGeom>
            <a:noFill/>
            <a:ln w="19050">
              <a:solidFill>
                <a:srgbClr val="000000"/>
              </a:solidFill>
              <a:round/>
              <a:tailEnd type="arrow" w="sm" len="sm"/>
            </a:ln>
          </p:spPr>
          <p:txBody>
            <a:bodyPr vert="horz" wrap="square" lIns="91440" tIns="45720" rIns="91440" bIns="45720" numCol="1" anchor="t" anchorCtr="0" compatLnSpc="1"/>
            <a:lstStyle/>
            <a:p>
              <a:pPr>
                <a:lnSpc>
                  <a:spcPts val="1600"/>
                </a:lnSpc>
              </a:pP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27" name="TextBox 26"/>
          <p:cNvSpPr txBox="1"/>
          <p:nvPr/>
        </p:nvSpPr>
        <p:spPr>
          <a:xfrm>
            <a:off x="1500166" y="5715016"/>
            <a:ext cx="285752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t>39</a:t>
            </a:fld>
            <a:r>
              <a:rPr lang="en-US" altLang="zh-CN"/>
              <a:t>/76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714356"/>
            <a:ext cx="5572164"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W=(1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7)</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来构造一棵哈夫曼树</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45" name="Rectangle 41"/>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47"/>
          <p:cNvGrpSpPr/>
          <p:nvPr/>
        </p:nvGrpSpPr>
        <p:grpSpPr>
          <a:xfrm>
            <a:off x="6432135" y="1509576"/>
            <a:ext cx="1235117" cy="2759220"/>
            <a:chOff x="6432135" y="1509576"/>
            <a:chExt cx="1235117" cy="2759220"/>
          </a:xfrm>
        </p:grpSpPr>
        <p:sp>
          <p:nvSpPr>
            <p:cNvPr id="21543" name="Freeform 39"/>
            <p:cNvSpPr/>
            <p:nvPr/>
          </p:nvSpPr>
          <p:spPr bwMode="auto">
            <a:xfrm>
              <a:off x="6987938" y="2968174"/>
              <a:ext cx="181240" cy="369350"/>
            </a:xfrm>
            <a:custGeom>
              <a:avLst/>
              <a:gdLst/>
              <a:ahLst/>
              <a:cxnLst>
                <a:cxn ang="0">
                  <a:pos x="0" y="0"/>
                </a:cxn>
                <a:cxn ang="0">
                  <a:pos x="154" y="314"/>
                </a:cxn>
              </a:cxnLst>
              <a:rect l="0" t="0" r="r" b="b"/>
              <a:pathLst>
                <a:path w="154" h="314">
                  <a:moveTo>
                    <a:pt x="0" y="0"/>
                  </a:moveTo>
                  <a:lnTo>
                    <a:pt x="154" y="314"/>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42" name="Freeform 38"/>
            <p:cNvSpPr/>
            <p:nvPr/>
          </p:nvSpPr>
          <p:spPr bwMode="auto">
            <a:xfrm>
              <a:off x="6978540" y="1778194"/>
              <a:ext cx="194665" cy="370694"/>
            </a:xfrm>
            <a:custGeom>
              <a:avLst/>
              <a:gdLst/>
              <a:ahLst/>
              <a:cxnLst>
                <a:cxn ang="0">
                  <a:pos x="0" y="0"/>
                </a:cxn>
                <a:cxn ang="0">
                  <a:pos x="165" y="315"/>
                </a:cxn>
              </a:cxnLst>
              <a:rect l="0" t="0" r="r" b="b"/>
              <a:pathLst>
                <a:path w="165" h="315">
                  <a:moveTo>
                    <a:pt x="0" y="0"/>
                  </a:moveTo>
                  <a:lnTo>
                    <a:pt x="165" y="315"/>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41" name="Freeform 37"/>
            <p:cNvSpPr/>
            <p:nvPr/>
          </p:nvSpPr>
          <p:spPr bwMode="auto">
            <a:xfrm>
              <a:off x="6936922" y="2343636"/>
              <a:ext cx="193323" cy="385468"/>
            </a:xfrm>
            <a:custGeom>
              <a:avLst/>
              <a:gdLst/>
              <a:ahLst/>
              <a:cxnLst>
                <a:cxn ang="0">
                  <a:pos x="164" y="0"/>
                </a:cxn>
                <a:cxn ang="0">
                  <a:pos x="0" y="328"/>
                </a:cxn>
              </a:cxnLst>
              <a:rect l="0" t="0" r="r" b="b"/>
              <a:pathLst>
                <a:path w="164" h="328">
                  <a:moveTo>
                    <a:pt x="164" y="0"/>
                  </a:moveTo>
                  <a:lnTo>
                    <a:pt x="0" y="32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40" name="Freeform 36"/>
            <p:cNvSpPr/>
            <p:nvPr/>
          </p:nvSpPr>
          <p:spPr bwMode="auto">
            <a:xfrm>
              <a:off x="6665733" y="3007124"/>
              <a:ext cx="171842" cy="353233"/>
            </a:xfrm>
            <a:custGeom>
              <a:avLst/>
              <a:gdLst/>
              <a:ahLst/>
              <a:cxnLst>
                <a:cxn ang="0">
                  <a:pos x="147" y="0"/>
                </a:cxn>
                <a:cxn ang="0">
                  <a:pos x="0" y="300"/>
                </a:cxn>
              </a:cxnLst>
              <a:rect l="0" t="0" r="r" b="b"/>
              <a:pathLst>
                <a:path w="147" h="300">
                  <a:moveTo>
                    <a:pt x="147" y="0"/>
                  </a:moveTo>
                  <a:lnTo>
                    <a:pt x="0" y="300"/>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30" name="Freeform 26"/>
            <p:cNvSpPr/>
            <p:nvPr/>
          </p:nvSpPr>
          <p:spPr bwMode="auto">
            <a:xfrm>
              <a:off x="6573100" y="1751332"/>
              <a:ext cx="229571" cy="415016"/>
            </a:xfrm>
            <a:custGeom>
              <a:avLst/>
              <a:gdLst/>
              <a:ahLst/>
              <a:cxnLst>
                <a:cxn ang="0">
                  <a:pos x="195" y="0"/>
                </a:cxn>
                <a:cxn ang="0">
                  <a:pos x="0" y="353"/>
                </a:cxn>
              </a:cxnLst>
              <a:rect l="0" t="0" r="r" b="b"/>
              <a:pathLst>
                <a:path w="195" h="353">
                  <a:moveTo>
                    <a:pt x="195" y="0"/>
                  </a:moveTo>
                  <a:lnTo>
                    <a:pt x="0" y="35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29" name="Oval 25"/>
            <p:cNvSpPr>
              <a:spLocks noChangeArrowheads="1"/>
            </p:cNvSpPr>
            <p:nvPr/>
          </p:nvSpPr>
          <p:spPr bwMode="auto">
            <a:xfrm>
              <a:off x="6714064" y="1509576"/>
              <a:ext cx="353082" cy="35189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16</a:t>
              </a:r>
            </a:p>
          </p:txBody>
        </p:sp>
        <p:sp>
          <p:nvSpPr>
            <p:cNvPr id="21528" name="Oval 24"/>
            <p:cNvSpPr>
              <a:spLocks noChangeArrowheads="1"/>
            </p:cNvSpPr>
            <p:nvPr/>
          </p:nvSpPr>
          <p:spPr bwMode="auto">
            <a:xfrm>
              <a:off x="7044324" y="2096507"/>
              <a:ext cx="311464" cy="31159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1527" name="Oval 23"/>
            <p:cNvSpPr>
              <a:spLocks noChangeArrowheads="1"/>
            </p:cNvSpPr>
            <p:nvPr/>
          </p:nvSpPr>
          <p:spPr bwMode="auto">
            <a:xfrm>
              <a:off x="6773135" y="2729104"/>
              <a:ext cx="311464" cy="31025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1526" name="Oval 22"/>
            <p:cNvSpPr>
              <a:spLocks noChangeArrowheads="1"/>
            </p:cNvSpPr>
            <p:nvPr/>
          </p:nvSpPr>
          <p:spPr bwMode="auto">
            <a:xfrm>
              <a:off x="6491206" y="3349612"/>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1525" name="Oval 21"/>
            <p:cNvSpPr>
              <a:spLocks noChangeArrowheads="1"/>
            </p:cNvSpPr>
            <p:nvPr/>
          </p:nvSpPr>
          <p:spPr bwMode="auto">
            <a:xfrm>
              <a:off x="6432135" y="2079047"/>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1524" name="Oval 20"/>
            <p:cNvSpPr>
              <a:spLocks noChangeArrowheads="1"/>
            </p:cNvSpPr>
            <p:nvPr/>
          </p:nvSpPr>
          <p:spPr bwMode="auto">
            <a:xfrm>
              <a:off x="7355788" y="2707614"/>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1523" name="Oval 19"/>
            <p:cNvSpPr>
              <a:spLocks noChangeArrowheads="1"/>
            </p:cNvSpPr>
            <p:nvPr/>
          </p:nvSpPr>
          <p:spPr bwMode="auto">
            <a:xfrm>
              <a:off x="7020158" y="3346926"/>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1522" name="Freeform 18"/>
            <p:cNvSpPr/>
            <p:nvPr/>
          </p:nvSpPr>
          <p:spPr bwMode="auto">
            <a:xfrm>
              <a:off x="7292690" y="2375870"/>
              <a:ext cx="179898" cy="338459"/>
            </a:xfrm>
            <a:custGeom>
              <a:avLst/>
              <a:gdLst/>
              <a:ahLst/>
              <a:cxnLst>
                <a:cxn ang="0">
                  <a:pos x="0" y="0"/>
                </a:cxn>
                <a:cxn ang="0">
                  <a:pos x="153" y="288"/>
                </a:cxn>
              </a:cxnLst>
              <a:rect l="0" t="0" r="r" b="b"/>
              <a:pathLst>
                <a:path w="153" h="288">
                  <a:moveTo>
                    <a:pt x="0" y="0"/>
                  </a:moveTo>
                  <a:lnTo>
                    <a:pt x="153" y="28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20" name="Text Box 16"/>
            <p:cNvSpPr txBox="1">
              <a:spLocks noChangeArrowheads="1"/>
            </p:cNvSpPr>
            <p:nvPr/>
          </p:nvSpPr>
          <p:spPr bwMode="auto">
            <a:xfrm>
              <a:off x="6715140" y="3969286"/>
              <a:ext cx="635011" cy="29951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d</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4" name="组合 44"/>
          <p:cNvGrpSpPr/>
          <p:nvPr/>
        </p:nvGrpSpPr>
        <p:grpSpPr>
          <a:xfrm>
            <a:off x="723746" y="2523610"/>
            <a:ext cx="1781522" cy="1762646"/>
            <a:chOff x="723746" y="2523610"/>
            <a:chExt cx="1781522" cy="1762646"/>
          </a:xfrm>
        </p:grpSpPr>
        <p:sp>
          <p:nvSpPr>
            <p:cNvPr id="21519" name="Oval 15"/>
            <p:cNvSpPr>
              <a:spLocks noChangeArrowheads="1"/>
            </p:cNvSpPr>
            <p:nvPr/>
          </p:nvSpPr>
          <p:spPr bwMode="auto">
            <a:xfrm>
              <a:off x="723746" y="2523610"/>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1518" name="Oval 14"/>
            <p:cNvSpPr>
              <a:spLocks noChangeArrowheads="1"/>
            </p:cNvSpPr>
            <p:nvPr/>
          </p:nvSpPr>
          <p:spPr bwMode="auto">
            <a:xfrm>
              <a:off x="1217793" y="2523610"/>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1517" name="Oval 13"/>
            <p:cNvSpPr>
              <a:spLocks noChangeArrowheads="1"/>
            </p:cNvSpPr>
            <p:nvPr/>
          </p:nvSpPr>
          <p:spPr bwMode="auto">
            <a:xfrm>
              <a:off x="1699757" y="2523610"/>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1516" name="Oval 12"/>
            <p:cNvSpPr>
              <a:spLocks noChangeArrowheads="1"/>
            </p:cNvSpPr>
            <p:nvPr/>
          </p:nvSpPr>
          <p:spPr bwMode="auto">
            <a:xfrm>
              <a:off x="2193804" y="2523610"/>
              <a:ext cx="311464" cy="311597"/>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1508" name="Text Box 4"/>
            <p:cNvSpPr txBox="1">
              <a:spLocks noChangeArrowheads="1"/>
            </p:cNvSpPr>
            <p:nvPr/>
          </p:nvSpPr>
          <p:spPr bwMode="auto">
            <a:xfrm>
              <a:off x="1270151" y="3986746"/>
              <a:ext cx="635011" cy="29951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5" name="组合 45"/>
          <p:cNvGrpSpPr/>
          <p:nvPr/>
        </p:nvGrpSpPr>
        <p:grpSpPr>
          <a:xfrm>
            <a:off x="2842240" y="2224101"/>
            <a:ext cx="1580144" cy="2044695"/>
            <a:chOff x="2842240" y="2224101"/>
            <a:chExt cx="1580144" cy="2044695"/>
          </a:xfrm>
        </p:grpSpPr>
        <p:sp>
          <p:nvSpPr>
            <p:cNvPr id="21515" name="Oval 11"/>
            <p:cNvSpPr>
              <a:spLocks noChangeArrowheads="1"/>
            </p:cNvSpPr>
            <p:nvPr/>
          </p:nvSpPr>
          <p:spPr bwMode="auto">
            <a:xfrm>
              <a:off x="3106716" y="2224101"/>
              <a:ext cx="311464" cy="31025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1514" name="Oval 10"/>
            <p:cNvSpPr>
              <a:spLocks noChangeArrowheads="1"/>
            </p:cNvSpPr>
            <p:nvPr/>
          </p:nvSpPr>
          <p:spPr bwMode="auto">
            <a:xfrm>
              <a:off x="3616873" y="2224101"/>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1513" name="Oval 9"/>
            <p:cNvSpPr>
              <a:spLocks noChangeArrowheads="1"/>
            </p:cNvSpPr>
            <p:nvPr/>
          </p:nvSpPr>
          <p:spPr bwMode="auto">
            <a:xfrm>
              <a:off x="4110920" y="2224101"/>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1512" name="Oval 8"/>
            <p:cNvSpPr>
              <a:spLocks noChangeArrowheads="1"/>
            </p:cNvSpPr>
            <p:nvPr/>
          </p:nvSpPr>
          <p:spPr bwMode="auto">
            <a:xfrm>
              <a:off x="2842240" y="2859384"/>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1511" name="Oval 7"/>
            <p:cNvSpPr>
              <a:spLocks noChangeArrowheads="1"/>
            </p:cNvSpPr>
            <p:nvPr/>
          </p:nvSpPr>
          <p:spPr bwMode="auto">
            <a:xfrm>
              <a:off x="3356425" y="2848639"/>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1510" name="Freeform 6"/>
            <p:cNvSpPr/>
            <p:nvPr/>
          </p:nvSpPr>
          <p:spPr bwMode="auto">
            <a:xfrm>
              <a:off x="3352397" y="2506150"/>
              <a:ext cx="150362" cy="345175"/>
            </a:xfrm>
            <a:custGeom>
              <a:avLst/>
              <a:gdLst/>
              <a:ahLst/>
              <a:cxnLst>
                <a:cxn ang="0">
                  <a:pos x="0" y="0"/>
                </a:cxn>
                <a:cxn ang="0">
                  <a:pos x="127" y="293"/>
                </a:cxn>
              </a:cxnLst>
              <a:rect l="0" t="0" r="r" b="b"/>
              <a:pathLst>
                <a:path w="127" h="293">
                  <a:moveTo>
                    <a:pt x="0" y="0"/>
                  </a:moveTo>
                  <a:lnTo>
                    <a:pt x="127" y="29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09" name="Freeform 5"/>
            <p:cNvSpPr/>
            <p:nvPr/>
          </p:nvSpPr>
          <p:spPr bwMode="auto">
            <a:xfrm>
              <a:off x="3031535" y="2506150"/>
              <a:ext cx="138279" cy="357263"/>
            </a:xfrm>
            <a:custGeom>
              <a:avLst/>
              <a:gdLst/>
              <a:ahLst/>
              <a:cxnLst>
                <a:cxn ang="0">
                  <a:pos x="117" y="0"/>
                </a:cxn>
                <a:cxn ang="0">
                  <a:pos x="0" y="303"/>
                </a:cxn>
              </a:cxnLst>
              <a:rect l="0" t="0" r="r" b="b"/>
              <a:pathLst>
                <a:path w="117" h="303">
                  <a:moveTo>
                    <a:pt x="117" y="0"/>
                  </a:moveTo>
                  <a:lnTo>
                    <a:pt x="0" y="303"/>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07" name="Text Box 3"/>
            <p:cNvSpPr txBox="1">
              <a:spLocks noChangeArrowheads="1"/>
            </p:cNvSpPr>
            <p:nvPr/>
          </p:nvSpPr>
          <p:spPr bwMode="auto">
            <a:xfrm>
              <a:off x="3387303" y="3969286"/>
              <a:ext cx="635011" cy="29951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b</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grpSp>
      <p:grpSp>
        <p:nvGrpSpPr>
          <p:cNvPr id="6" name="组合 46"/>
          <p:cNvGrpSpPr/>
          <p:nvPr/>
        </p:nvGrpSpPr>
        <p:grpSpPr>
          <a:xfrm>
            <a:off x="4833195" y="2096507"/>
            <a:ext cx="1176046" cy="2189749"/>
            <a:chOff x="4833195" y="2096507"/>
            <a:chExt cx="1176046" cy="2189749"/>
          </a:xfrm>
        </p:grpSpPr>
        <p:sp>
          <p:nvSpPr>
            <p:cNvPr id="21539" name="Freeform 35"/>
            <p:cNvSpPr/>
            <p:nvPr/>
          </p:nvSpPr>
          <p:spPr bwMode="auto">
            <a:xfrm>
              <a:off x="5311132" y="2379900"/>
              <a:ext cx="136937" cy="349204"/>
            </a:xfrm>
            <a:custGeom>
              <a:avLst/>
              <a:gdLst/>
              <a:ahLst/>
              <a:cxnLst>
                <a:cxn ang="0">
                  <a:pos x="117" y="0"/>
                </a:cxn>
                <a:cxn ang="0">
                  <a:pos x="0" y="297"/>
                </a:cxn>
              </a:cxnLst>
              <a:rect l="0" t="0" r="r" b="b"/>
              <a:pathLst>
                <a:path w="117" h="297">
                  <a:moveTo>
                    <a:pt x="117" y="0"/>
                  </a:moveTo>
                  <a:lnTo>
                    <a:pt x="0" y="297"/>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38" name="Oval 34"/>
            <p:cNvSpPr>
              <a:spLocks noChangeArrowheads="1"/>
            </p:cNvSpPr>
            <p:nvPr/>
          </p:nvSpPr>
          <p:spPr bwMode="auto">
            <a:xfrm>
              <a:off x="5382286" y="2096507"/>
              <a:ext cx="311464" cy="311597"/>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9</a:t>
              </a:r>
            </a:p>
          </p:txBody>
        </p:sp>
        <p:sp>
          <p:nvSpPr>
            <p:cNvPr id="21537" name="Oval 33"/>
            <p:cNvSpPr>
              <a:spLocks noChangeArrowheads="1"/>
            </p:cNvSpPr>
            <p:nvPr/>
          </p:nvSpPr>
          <p:spPr bwMode="auto">
            <a:xfrm>
              <a:off x="5115124" y="2729104"/>
              <a:ext cx="311464" cy="31025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4</a:t>
              </a:r>
            </a:p>
          </p:txBody>
        </p:sp>
        <p:sp>
          <p:nvSpPr>
            <p:cNvPr id="21536" name="Oval 32"/>
            <p:cNvSpPr>
              <a:spLocks noChangeArrowheads="1"/>
            </p:cNvSpPr>
            <p:nvPr/>
          </p:nvSpPr>
          <p:spPr bwMode="auto">
            <a:xfrm>
              <a:off x="4833195" y="3349612"/>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p>
          </p:txBody>
        </p:sp>
        <p:sp>
          <p:nvSpPr>
            <p:cNvPr id="21535" name="Oval 31"/>
            <p:cNvSpPr>
              <a:spLocks noChangeArrowheads="1"/>
            </p:cNvSpPr>
            <p:nvPr/>
          </p:nvSpPr>
          <p:spPr bwMode="auto">
            <a:xfrm>
              <a:off x="4850648" y="2104566"/>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7</a:t>
              </a:r>
            </a:p>
          </p:txBody>
        </p:sp>
        <p:sp>
          <p:nvSpPr>
            <p:cNvPr id="21534" name="Oval 30"/>
            <p:cNvSpPr>
              <a:spLocks noChangeArrowheads="1"/>
            </p:cNvSpPr>
            <p:nvPr/>
          </p:nvSpPr>
          <p:spPr bwMode="auto">
            <a:xfrm>
              <a:off x="5697777" y="2718359"/>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5</a:t>
              </a:r>
            </a:p>
          </p:txBody>
        </p:sp>
        <p:sp>
          <p:nvSpPr>
            <p:cNvPr id="21533" name="Oval 29"/>
            <p:cNvSpPr>
              <a:spLocks noChangeArrowheads="1"/>
            </p:cNvSpPr>
            <p:nvPr/>
          </p:nvSpPr>
          <p:spPr bwMode="auto">
            <a:xfrm>
              <a:off x="5362148" y="3346926"/>
              <a:ext cx="311464" cy="310254"/>
            </a:xfrm>
            <a:prstGeom prst="ellipse">
              <a:avLst/>
            </a:prstGeom>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3</a:t>
              </a:r>
            </a:p>
          </p:txBody>
        </p:sp>
        <p:sp>
          <p:nvSpPr>
            <p:cNvPr id="21532" name="Freeform 28"/>
            <p:cNvSpPr/>
            <p:nvPr/>
          </p:nvSpPr>
          <p:spPr bwMode="auto">
            <a:xfrm>
              <a:off x="5625281" y="2382586"/>
              <a:ext cx="182583" cy="346518"/>
            </a:xfrm>
            <a:custGeom>
              <a:avLst/>
              <a:gdLst/>
              <a:ahLst/>
              <a:cxnLst>
                <a:cxn ang="0">
                  <a:pos x="0" y="0"/>
                </a:cxn>
                <a:cxn ang="0">
                  <a:pos x="156" y="294"/>
                </a:cxn>
              </a:cxnLst>
              <a:rect l="0" t="0" r="r" b="b"/>
              <a:pathLst>
                <a:path w="156" h="294">
                  <a:moveTo>
                    <a:pt x="0" y="0"/>
                  </a:moveTo>
                  <a:lnTo>
                    <a:pt x="156" y="294"/>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31" name="Freeform 27"/>
            <p:cNvSpPr/>
            <p:nvPr/>
          </p:nvSpPr>
          <p:spPr bwMode="auto">
            <a:xfrm>
              <a:off x="5370203" y="3007124"/>
              <a:ext cx="144992" cy="342489"/>
            </a:xfrm>
            <a:custGeom>
              <a:avLst/>
              <a:gdLst/>
              <a:ahLst/>
              <a:cxnLst>
                <a:cxn ang="0">
                  <a:pos x="0" y="0"/>
                </a:cxn>
                <a:cxn ang="0">
                  <a:pos x="123" y="291"/>
                </a:cxn>
              </a:cxnLst>
              <a:rect l="0" t="0" r="r" b="b"/>
              <a:pathLst>
                <a:path w="123" h="291">
                  <a:moveTo>
                    <a:pt x="0" y="0"/>
                  </a:moveTo>
                  <a:lnTo>
                    <a:pt x="123" y="291"/>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521" name="Text Box 17"/>
            <p:cNvSpPr txBox="1">
              <a:spLocks noChangeArrowheads="1"/>
            </p:cNvSpPr>
            <p:nvPr/>
          </p:nvSpPr>
          <p:spPr bwMode="auto">
            <a:xfrm>
              <a:off x="5144660" y="3986746"/>
              <a:ext cx="635011" cy="299510"/>
            </a:xfrm>
            <a:prstGeom prst="rect">
              <a:avLst/>
            </a:prstGeom>
            <a:noFill/>
            <a:ln w="9525">
              <a:noFill/>
              <a:miter lim="800000"/>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r>
                <a:rPr kumimoji="0" lang="en-US" altLang="zh-CN"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c</a:t>
              </a:r>
              <a:r>
                <a:rPr kumimoji="0" lang="zh-CN" altLang="en-US" sz="140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p>
          </p:txBody>
        </p:sp>
        <p:sp>
          <p:nvSpPr>
            <p:cNvPr id="21506" name="Freeform 2"/>
            <p:cNvSpPr/>
            <p:nvPr/>
          </p:nvSpPr>
          <p:spPr bwMode="auto">
            <a:xfrm>
              <a:off x="5010408" y="3011153"/>
              <a:ext cx="162445" cy="338459"/>
            </a:xfrm>
            <a:custGeom>
              <a:avLst/>
              <a:gdLst/>
              <a:ahLst/>
              <a:cxnLst>
                <a:cxn ang="0">
                  <a:pos x="138" y="0"/>
                </a:cxn>
                <a:cxn ang="0">
                  <a:pos x="0" y="288"/>
                </a:cxn>
              </a:cxnLst>
              <a:rect l="0" t="0" r="r" b="b"/>
              <a:pathLst>
                <a:path w="138" h="288">
                  <a:moveTo>
                    <a:pt x="138" y="0"/>
                  </a:moveTo>
                  <a:lnTo>
                    <a:pt x="0" y="288"/>
                  </a:lnTo>
                </a:path>
              </a:pathLst>
            </a:custGeom>
            <a:ln w="19050"/>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lstStyle/>
            <a:p>
              <a:pPr>
                <a:lnSpc>
                  <a:spcPts val="1900"/>
                </a:lnSpc>
              </a:pPr>
              <a:endParaRPr lang="zh-CN" altLang="en-US" sz="14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sp>
        <p:nvSpPr>
          <p:cNvPr id="47" name="灯片编号占位符 46"/>
          <p:cNvSpPr>
            <a:spLocks noGrp="1"/>
          </p:cNvSpPr>
          <p:nvPr>
            <p:ph type="sldNum" sz="quarter" idx="12"/>
          </p:nvPr>
        </p:nvSpPr>
        <p:spPr/>
        <p:txBody>
          <a:bodyPr/>
          <a:lstStyle/>
          <a:p>
            <a:fld id="{67864EE2-EAB3-4814-A7EB-820BD7610F1E}" type="slidenum">
              <a:rPr lang="en-US" altLang="zh-CN" smtClean="0"/>
              <a:t>4</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642910" y="357166"/>
            <a:ext cx="2428892" cy="40011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l">
              <a:lnSpc>
                <a:spcPct val="100000"/>
              </a:lnSpc>
              <a:spcBef>
                <a:spcPts val="0"/>
              </a:spcBef>
            </a:pPr>
            <a:r>
              <a:rPr lang="zh-CN" altLang="en-US" sz="2000">
                <a:ln w="11430"/>
                <a:solidFill>
                  <a:srgbClr val="FF0000"/>
                </a:solidFill>
                <a:effectLst>
                  <a:outerShdw blurRad="50800" dist="39000" dir="5460000" algn="tl">
                    <a:srgbClr val="000000">
                      <a:alpha val="38000"/>
                    </a:srgbClr>
                  </a:outerShdw>
                </a:effectLst>
                <a:latin typeface="Consolas" panose="020B0609020204030204" pitchFamily="49" charset="0"/>
                <a:ea typeface="仿宋" panose="02010609060101010101" pitchFamily="49" charset="-122"/>
                <a:cs typeface="Consolas" panose="020B0609020204030204" pitchFamily="49" charset="0"/>
              </a:rPr>
              <a:t>用迭代方式实现</a:t>
            </a:r>
          </a:p>
        </p:txBody>
      </p:sp>
      <p:sp>
        <p:nvSpPr>
          <p:cNvPr id="29" name="TextBox 28"/>
          <p:cNvSpPr txBox="1"/>
          <p:nvPr/>
        </p:nvSpPr>
        <p:spPr>
          <a:xfrm>
            <a:off x="210522" y="3178046"/>
            <a:ext cx="8719196" cy="336857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(int x)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非递归算法：并查集中查找</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结点的根结点</a:t>
            </a: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(parent[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找到</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的根</a:t>
            </a:r>
            <a:r>
              <a:rPr lang="en-US" altLang="zh-CN" sz="1800" dirty="0" err="1">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endPar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=parent[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y=x;</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 (y!=</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路径压缩</a:t>
            </a: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=parent[y];</a:t>
            </a: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parent[y]=</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y=</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tmp</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return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rx</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返回根</a:t>
            </a:r>
          </a:p>
          <a:p>
            <a:pPr algn="l">
              <a:lnSpc>
                <a:spcPts val="20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30" name="下箭头 29"/>
          <p:cNvSpPr/>
          <p:nvPr/>
        </p:nvSpPr>
        <p:spPr>
          <a:xfrm>
            <a:off x="3286116" y="2714620"/>
            <a:ext cx="214314" cy="428628"/>
          </a:xfrm>
          <a:prstGeom prst="down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214282" y="857232"/>
            <a:ext cx="8786874" cy="195280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递归算法：并查集中查找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结点的根结点</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(x!=parent[x])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(parent[x]);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路径压缩</a:t>
            </a: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 parent[x];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t>40</a:t>
            </a:fld>
            <a:r>
              <a:rPr lang="en-US" altLang="zh-CN"/>
              <a:t>/76</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14290"/>
            <a:ext cx="8358246" cy="362505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Union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x,int 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并查集中</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y</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的两个集合的合并</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rx=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ry=</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(y);</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(rx==ry)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y</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属于同一棵树的情况</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return;</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(rnk[rx]&lt;rnk[ry])</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parent[rx]=ry;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ry</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else</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(rnk[rx]==rnk[ry])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秩相同，合并后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的秩增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endPar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rnk[rx]++;</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parent[ry]=rx;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//ry</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a:t>
            </a: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0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1428728" y="6000768"/>
            <a:ext cx="285752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时间复杂度为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O(log</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grpSp>
        <p:nvGrpSpPr>
          <p:cNvPr id="2" name="组合 25"/>
          <p:cNvGrpSpPr/>
          <p:nvPr/>
        </p:nvGrpSpPr>
        <p:grpSpPr>
          <a:xfrm>
            <a:off x="1357290" y="4143380"/>
            <a:ext cx="4357718" cy="1757374"/>
            <a:chOff x="1285852" y="4429132"/>
            <a:chExt cx="4357718" cy="1757374"/>
          </a:xfrm>
        </p:grpSpPr>
        <p:grpSp>
          <p:nvGrpSpPr>
            <p:cNvPr id="3" name="组合 23"/>
            <p:cNvGrpSpPr/>
            <p:nvPr/>
          </p:nvGrpSpPr>
          <p:grpSpPr>
            <a:xfrm>
              <a:off x="1285852" y="4572008"/>
              <a:ext cx="928694" cy="1285884"/>
              <a:chOff x="1285852" y="4572008"/>
              <a:chExt cx="928694" cy="1285884"/>
            </a:xfrm>
          </p:grpSpPr>
          <p:sp>
            <p:nvSpPr>
              <p:cNvPr id="7" name="Oval 20"/>
              <p:cNvSpPr>
                <a:spLocks noChangeArrowheads="1"/>
              </p:cNvSpPr>
              <p:nvPr/>
            </p:nvSpPr>
            <p:spPr bwMode="auto">
              <a:xfrm>
                <a:off x="1295377" y="5460734"/>
                <a:ext cx="334703" cy="382870"/>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8" name="Oval 20"/>
              <p:cNvSpPr>
                <a:spLocks noChangeArrowheads="1"/>
              </p:cNvSpPr>
              <p:nvPr/>
            </p:nvSpPr>
            <p:spPr bwMode="auto">
              <a:xfrm>
                <a:off x="1285852" y="4572008"/>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10" name="直接箭头连接符 9"/>
              <p:cNvCxnSpPr>
                <a:stCxn id="7" idx="0"/>
                <a:endCxn id="8" idx="4"/>
              </p:cNvCxnSpPr>
              <p:nvPr/>
            </p:nvCxnSpPr>
            <p:spPr>
              <a:xfrm rot="16200000" flipV="1">
                <a:off x="1205039" y="5203043"/>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sp>
            <p:nvSpPr>
              <p:cNvPr id="11" name="Oval 20"/>
              <p:cNvSpPr>
                <a:spLocks noChangeArrowheads="1"/>
              </p:cNvSpPr>
              <p:nvPr/>
            </p:nvSpPr>
            <p:spPr bwMode="auto">
              <a:xfrm>
                <a:off x="1879843" y="5475022"/>
                <a:ext cx="334703" cy="382870"/>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y</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2" name="Oval 20"/>
              <p:cNvSpPr>
                <a:spLocks noChangeArrowheads="1"/>
              </p:cNvSpPr>
              <p:nvPr/>
            </p:nvSpPr>
            <p:spPr bwMode="auto">
              <a:xfrm>
                <a:off x="1870318" y="4586296"/>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ry</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13" name="直接箭头连接符 12"/>
              <p:cNvCxnSpPr>
                <a:stCxn id="11" idx="0"/>
                <a:endCxn id="12" idx="4"/>
              </p:cNvCxnSpPr>
              <p:nvPr/>
            </p:nvCxnSpPr>
            <p:spPr>
              <a:xfrm rot="16200000" flipV="1">
                <a:off x="1789505" y="5217331"/>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grpSp>
        <p:sp>
          <p:nvSpPr>
            <p:cNvPr id="14" name="右箭头 13"/>
            <p:cNvSpPr/>
            <p:nvPr/>
          </p:nvSpPr>
          <p:spPr>
            <a:xfrm>
              <a:off x="2643174" y="5072074"/>
              <a:ext cx="1571636" cy="214314"/>
            </a:xfrm>
            <a:prstGeom prst="rightArrow">
              <a:avLst/>
            </a:prstGeom>
            <a:ln>
              <a:tailEnd type="arrow"/>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5" name="TextBox 14"/>
            <p:cNvSpPr txBox="1"/>
            <p:nvPr/>
          </p:nvSpPr>
          <p:spPr>
            <a:xfrm>
              <a:off x="2500298" y="4662082"/>
              <a:ext cx="2000264" cy="338554"/>
            </a:xfrm>
            <a:prstGeom prst="rect">
              <a:avLst/>
            </a:prstGeom>
            <a:noFill/>
          </p:spPr>
          <p:txBody>
            <a:bodyPr wrap="square" rtlCol="0">
              <a:spAutoFit/>
            </a:bodyPr>
            <a:lstStyle/>
            <a:p>
              <a:pPr algn="l">
                <a:lnSpc>
                  <a:spcPct val="100000"/>
                </a:lnSpc>
                <a:spcBef>
                  <a:spcPts val="0"/>
                </a:spcBef>
              </a:pPr>
              <a:r>
                <a:rPr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rank[rx]&lt;rank[ry]</a:t>
              </a:r>
              <a:endParaRPr lang="zh-CN" altLang="en-US" sz="1600" b="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4" name="组合 24"/>
            <p:cNvGrpSpPr/>
            <p:nvPr/>
          </p:nvGrpSpPr>
          <p:grpSpPr>
            <a:xfrm>
              <a:off x="4714876" y="4429132"/>
              <a:ext cx="928694" cy="1757374"/>
              <a:chOff x="5429256" y="4586296"/>
              <a:chExt cx="928694" cy="1757374"/>
            </a:xfrm>
          </p:grpSpPr>
          <p:sp>
            <p:nvSpPr>
              <p:cNvPr id="16" name="Oval 20"/>
              <p:cNvSpPr>
                <a:spLocks noChangeArrowheads="1"/>
              </p:cNvSpPr>
              <p:nvPr/>
            </p:nvSpPr>
            <p:spPr bwMode="auto">
              <a:xfrm>
                <a:off x="5438781" y="5960800"/>
                <a:ext cx="334703" cy="382870"/>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 name="Oval 20"/>
              <p:cNvSpPr>
                <a:spLocks noChangeArrowheads="1"/>
              </p:cNvSpPr>
              <p:nvPr/>
            </p:nvSpPr>
            <p:spPr bwMode="auto">
              <a:xfrm>
                <a:off x="5429256" y="5072074"/>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rx</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18" name="直接箭头连接符 17"/>
              <p:cNvCxnSpPr>
                <a:stCxn id="16" idx="0"/>
                <a:endCxn id="17" idx="4"/>
              </p:cNvCxnSpPr>
              <p:nvPr/>
            </p:nvCxnSpPr>
            <p:spPr>
              <a:xfrm rot="16200000" flipV="1">
                <a:off x="5348443" y="5703109"/>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sp>
            <p:nvSpPr>
              <p:cNvPr id="19" name="Oval 20"/>
              <p:cNvSpPr>
                <a:spLocks noChangeArrowheads="1"/>
              </p:cNvSpPr>
              <p:nvPr/>
            </p:nvSpPr>
            <p:spPr bwMode="auto">
              <a:xfrm>
                <a:off x="6023247" y="5475022"/>
                <a:ext cx="334703" cy="382870"/>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y</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0" name="Oval 20"/>
              <p:cNvSpPr>
                <a:spLocks noChangeArrowheads="1"/>
              </p:cNvSpPr>
              <p:nvPr/>
            </p:nvSpPr>
            <p:spPr bwMode="auto">
              <a:xfrm>
                <a:off x="6013722" y="4586296"/>
                <a:ext cx="334703" cy="382870"/>
              </a:xfrm>
              <a:prstGeom prst="ellipse">
                <a:avLst/>
              </a:prstGeom>
              <a:ln w="19050">
                <a:tailEnd type="none" w="sm" len="sm"/>
              </a:ln>
            </p:spPr>
            <p:style>
              <a:lnRef idx="1">
                <a:schemeClr val="accent2"/>
              </a:lnRef>
              <a:fillRef idx="2">
                <a:schemeClr val="accent2"/>
              </a:fillRef>
              <a:effectRef idx="1">
                <a:schemeClr val="accent2"/>
              </a:effectRef>
              <a:fontRef idx="minor">
                <a:schemeClr val="dk1"/>
              </a:fontRef>
            </p:style>
            <p:txBody>
              <a:bodyPr vert="horz" wrap="square" lIns="0" tIns="36529" rIns="0" bIns="36529" numCol="1" anchor="t" anchorCtr="0" compatLnSpc="1"/>
              <a:lstStyle/>
              <a:p>
                <a:pPr marL="0" marR="0" lvl="0" algn="ctr" defTabSz="914400" rtl="0" eaLnBrk="1" fontAlgn="base" latinLnBrk="0" hangingPunct="1">
                  <a:lnSpc>
                    <a:spcPts val="1600"/>
                  </a:lnSpc>
                  <a:spcBef>
                    <a:spcPct val="0"/>
                  </a:spcBef>
                  <a:spcAft>
                    <a:spcPct val="0"/>
                  </a:spcAft>
                  <a:buClrTx/>
                  <a:buSzTx/>
                  <a:buFontTx/>
                  <a:buNone/>
                </a:pPr>
                <a:r>
                  <a:rPr kumimoji="0" lang="en-US" altLang="zh-CN" sz="1600" b="0">
                    <a:solidFill>
                      <a:srgbClr val="0000FF"/>
                    </a:solidFill>
                    <a:latin typeface="Consolas" panose="020B0609020204030204" pitchFamily="49" charset="0"/>
                    <a:ea typeface="仿宋" panose="02010609060101010101" pitchFamily="49" charset="-122"/>
                    <a:cs typeface="Consolas" panose="020B0609020204030204" pitchFamily="49" charset="0"/>
                  </a:rPr>
                  <a:t>ry</a:t>
                </a:r>
                <a:endParaRPr kumimoji="0" lang="en-US" altLang="zh-CN" sz="1600" b="0" i="0" u="none" strike="noStrike" cap="none" normalizeH="0" baseline="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cxnSp>
            <p:nvCxnSpPr>
              <p:cNvPr id="21" name="直接箭头连接符 20"/>
              <p:cNvCxnSpPr>
                <a:stCxn id="19" idx="0"/>
                <a:endCxn id="20" idx="4"/>
              </p:cNvCxnSpPr>
              <p:nvPr/>
            </p:nvCxnSpPr>
            <p:spPr>
              <a:xfrm rot="16200000" flipV="1">
                <a:off x="5932909" y="5217331"/>
                <a:ext cx="505856" cy="9525"/>
              </a:xfrm>
              <a:prstGeom prst="straightConnector1">
                <a:avLst/>
              </a:prstGeom>
              <a:ln w="19050">
                <a:prstDash val="dash"/>
                <a:tailEnd type="arrow"/>
              </a:ln>
            </p:spPr>
            <p:style>
              <a:lnRef idx="2">
                <a:schemeClr val="dk1"/>
              </a:lnRef>
              <a:fillRef idx="0">
                <a:schemeClr val="dk1"/>
              </a:fillRef>
              <a:effectRef idx="1">
                <a:schemeClr val="dk1"/>
              </a:effectRef>
              <a:fontRef idx="minor">
                <a:schemeClr val="tx1"/>
              </a:fontRef>
            </p:style>
          </p:cxnSp>
          <p:cxnSp>
            <p:nvCxnSpPr>
              <p:cNvPr id="23" name="直接箭头连接符 22"/>
              <p:cNvCxnSpPr>
                <a:stCxn id="17" idx="7"/>
                <a:endCxn id="20" idx="2"/>
              </p:cNvCxnSpPr>
              <p:nvPr/>
            </p:nvCxnSpPr>
            <p:spPr>
              <a:xfrm rot="5400000" flipH="1" flipV="1">
                <a:off x="5689126" y="4803549"/>
                <a:ext cx="350413" cy="298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sp>
        <p:nvSpPr>
          <p:cNvPr id="24" name="灯片编号占位符 23"/>
          <p:cNvSpPr>
            <a:spLocks noGrp="1"/>
          </p:cNvSpPr>
          <p:nvPr>
            <p:ph type="sldNum" sz="quarter" idx="12"/>
          </p:nvPr>
        </p:nvSpPr>
        <p:spPr/>
        <p:txBody>
          <a:bodyPr/>
          <a:lstStyle/>
          <a:p>
            <a:fld id="{67864EE2-EAB3-4814-A7EB-820BD7610F1E}" type="slidenum">
              <a:rPr lang="en-US" altLang="zh-CN" smtClean="0"/>
              <a:t>41</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85728"/>
            <a:ext cx="7715304" cy="61425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zh-CN" altLang="zh-CN" sz="2000" dirty="0">
                <a:solidFill>
                  <a:srgbClr val="FF0000"/>
                </a:solidFill>
                <a:latin typeface="微软雅黑" panose="020B0503020204020204" pitchFamily="34" charset="-122"/>
                <a:ea typeface="微软雅黑" panose="020B0503020204020204" pitchFamily="34" charset="-122"/>
              </a:rPr>
              <a:t>实战</a:t>
            </a:r>
            <a:r>
              <a:rPr lang="en-US" altLang="zh-CN" sz="2000" dirty="0">
                <a:solidFill>
                  <a:srgbClr val="FF0000"/>
                </a:solidFill>
                <a:latin typeface="微软雅黑" panose="020B0503020204020204" pitchFamily="34" charset="-122"/>
                <a:ea typeface="微软雅黑" panose="020B0503020204020204" pitchFamily="34" charset="-122"/>
              </a:rPr>
              <a:t>7.5 </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HDU1232</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—畅通工程问题。</a:t>
            </a:r>
          </a:p>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问题描述：</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某省调查城镇交通状况，得到现有城镇道路统计表，表中列出了每条道路直接连通的城镇。省政府“畅通工程”的目标是使全省任何两个城镇间都可以实现交通（但不一定有直接的道路相连，只要互相间接通过道路可达即可）。问最少还需要建设多少条道路？ </a:t>
            </a:r>
          </a:p>
          <a:p>
            <a:pPr algn="l">
              <a:lnSpc>
                <a:spcPts val="28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输入格式：</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测试输入包含若干测试用例。每个测试用例的第</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行给出两个正整数，分别是城镇数目</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&lt;1000</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）和道路数目</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，随后的</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行对应</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条道路，每行给出一对正整数，分别是该条道路直接连通的两个城镇的编号。为简单起见，城镇从</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编号。注意两个城市之间可以有多条道路相通，也就是说：</a:t>
            </a:r>
          </a:p>
          <a:p>
            <a:pPr algn="l">
              <a:lnSpc>
                <a:spcPct val="1000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3 3</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1 2</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1 2</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ct val="100000"/>
              </a:lnSpc>
              <a:spcBef>
                <a:spcPts val="60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   2 1</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600"/>
              </a:spcBef>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这种输入也是合法的。当</a:t>
            </a:r>
            <a:r>
              <a:rPr lang="en-US" altLang="zh-CN" sz="2000" i="1" dirty="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时，输入结束，该用例不被处理。</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42</a:t>
            </a:fld>
            <a:r>
              <a:rPr lang="en-US" altLang="zh-CN"/>
              <a:t>/76</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8429684" cy="569643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300"/>
              </a:lnSpc>
              <a:spcBef>
                <a:spcPts val="0"/>
              </a:spcBef>
            </a:pP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输出格式：</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对每个测试用例，在一行里输出最少还需要建设的道路数目。 </a:t>
            </a:r>
          </a:p>
          <a:p>
            <a:pPr algn="l">
              <a:lnSpc>
                <a:spcPts val="2300"/>
              </a:lnSpc>
              <a:spcBef>
                <a:spcPts val="0"/>
              </a:spcBef>
            </a:pP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输入样例：</a:t>
            </a:r>
          </a:p>
          <a:p>
            <a:pPr algn="l">
              <a:lnSpc>
                <a:spcPts val="23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4 2</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1 3</a:t>
            </a:r>
            <a:endParaRPr lang="zh-CN"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4 3</a:t>
            </a:r>
            <a:endParaRPr lang="zh-CN"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3 3</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1 2</a:t>
            </a:r>
            <a:endParaRPr lang="zh-CN"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1 3</a:t>
            </a:r>
            <a:endParaRPr lang="zh-CN"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2 3</a:t>
            </a:r>
            <a:endParaRPr lang="zh-CN"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5 2</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1 2</a:t>
            </a:r>
            <a:endParaRPr lang="zh-CN"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rPr>
              <a:t>3 5</a:t>
            </a:r>
            <a:endParaRPr lang="zh-CN" altLang="zh-CN" sz="2000" dirty="0">
              <a:solidFill>
                <a:srgbClr val="0000FF"/>
              </a:solidFill>
              <a:highlight>
                <a:srgbClr val="FFFF00"/>
              </a:highlight>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999 0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zh-CN" altLang="zh-CN" sz="2000" dirty="0">
                <a:solidFill>
                  <a:srgbClr val="FF0000"/>
                </a:solidFill>
                <a:latin typeface="Consolas" panose="020B0609020204030204" pitchFamily="49" charset="0"/>
                <a:ea typeface="仿宋" panose="02010609060101010101" pitchFamily="49" charset="-122"/>
                <a:cs typeface="Consolas" panose="020B0609020204030204" pitchFamily="49" charset="0"/>
              </a:rPr>
              <a:t>输出样例：</a:t>
            </a:r>
          </a:p>
          <a:p>
            <a:pPr algn="l">
              <a:lnSpc>
                <a:spcPts val="23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1</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2</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300"/>
              </a:lnSpc>
              <a:spcBef>
                <a:spcPts val="0"/>
              </a:spcBef>
            </a:pP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998</a:t>
            </a:r>
            <a:endPar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t>43</a:t>
            </a:fld>
            <a:r>
              <a:rPr lang="en-US" altLang="zh-CN"/>
              <a:t>/76</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3"/>
          <p:cNvSpPr txBox="1"/>
          <p:nvPr/>
        </p:nvSpPr>
        <p:spPr>
          <a:xfrm>
            <a:off x="642910" y="1714488"/>
            <a:ext cx="7858180" cy="213477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要使全省任何两个城镇间都实现交通，最少的道路是所有城镇之间都有一条路径，即全部城镇构成一棵树。</a:t>
            </a:r>
            <a:endPar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采用并查集求解，由输入构造并查集，每棵子树中的所有城镇是有路径的，求出其中子树的个数</a:t>
            </a:r>
            <a:r>
              <a:rPr lang="en-US" altLang="zh-CN" sz="20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，那么最少还需要建设的道路数就是</a:t>
            </a:r>
            <a:r>
              <a:rPr lang="en-US"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ans-1</a:t>
            </a:r>
            <a:r>
              <a:rPr lang="zh-CN" altLang="zh-CN" sz="20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1" name="Picture 2"/>
          <p:cNvPicPr>
            <a:picLocks noChangeAspect="1" noChangeArrowheads="1"/>
          </p:cNvPicPr>
          <p:nvPr/>
        </p:nvPicPr>
        <p:blipFill>
          <a:blip r:embed="rId3" cstate="print"/>
          <a:srcRect/>
          <a:stretch>
            <a:fillRect/>
          </a:stretch>
        </p:blipFill>
        <p:spPr bwMode="auto">
          <a:xfrm>
            <a:off x="785787" y="214290"/>
            <a:ext cx="1357322" cy="1255813"/>
          </a:xfrm>
          <a:prstGeom prst="rect">
            <a:avLst/>
          </a:prstGeom>
          <a:noFill/>
          <a:ln w="9525">
            <a:noFill/>
            <a:miter lim="800000"/>
            <a:headEnd/>
            <a:tailEnd/>
          </a:ln>
        </p:spPr>
      </p:pic>
      <p:grpSp>
        <p:nvGrpSpPr>
          <p:cNvPr id="2" name="组合 11"/>
          <p:cNvGrpSpPr/>
          <p:nvPr/>
        </p:nvGrpSpPr>
        <p:grpSpPr>
          <a:xfrm>
            <a:off x="2214546" y="3875725"/>
            <a:ext cx="3714776" cy="1900308"/>
            <a:chOff x="2000232" y="3929066"/>
            <a:chExt cx="3714776" cy="1900308"/>
          </a:xfrm>
        </p:grpSpPr>
        <p:sp>
          <p:nvSpPr>
            <p:cNvPr id="13" name="等腰三角形 12"/>
            <p:cNvSpPr/>
            <p:nvPr/>
          </p:nvSpPr>
          <p:spPr>
            <a:xfrm>
              <a:off x="2000232" y="3929066"/>
              <a:ext cx="1000132" cy="114300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algn="ctr"/>
              <a:endParaRPr lang="zh-CN" altLang="en-US"/>
            </a:p>
          </p:txBody>
        </p:sp>
        <p:sp>
          <p:nvSpPr>
            <p:cNvPr id="14" name="等腰三角形 13"/>
            <p:cNvSpPr/>
            <p:nvPr/>
          </p:nvSpPr>
          <p:spPr>
            <a:xfrm>
              <a:off x="3571868" y="4143380"/>
              <a:ext cx="500066" cy="785818"/>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algn="ctr"/>
              <a:endParaRPr lang="zh-CN" altLang="en-US"/>
            </a:p>
          </p:txBody>
        </p:sp>
        <p:sp>
          <p:nvSpPr>
            <p:cNvPr id="15" name="等腰三角形 14"/>
            <p:cNvSpPr/>
            <p:nvPr/>
          </p:nvSpPr>
          <p:spPr>
            <a:xfrm>
              <a:off x="4643438" y="4000504"/>
              <a:ext cx="714380" cy="1000132"/>
            </a:xfrm>
            <a:prstGeom prst="triangle">
              <a:avLst/>
            </a:prstGeom>
          </p:spPr>
          <p:style>
            <a:lnRef idx="1">
              <a:schemeClr val="accent5"/>
            </a:lnRef>
            <a:fillRef idx="2">
              <a:schemeClr val="accent5"/>
            </a:fillRef>
            <a:effectRef idx="1">
              <a:schemeClr val="accent5"/>
            </a:effectRef>
            <a:fontRef idx="minor">
              <a:schemeClr val="dk1"/>
            </a:fontRef>
          </p:style>
          <p:txBody>
            <a:bodyPr rtlCol="0" anchor="ctr"/>
            <a:lstStyle>
              <a:defPPr>
                <a:defRPr lang="zh-CN"/>
              </a:defPPr>
              <a:lvl1pPr algn="ctr" rtl="0" fontAlgn="base">
                <a:lnSpc>
                  <a:spcPct val="80000"/>
                </a:lnSpc>
                <a:spcBef>
                  <a:spcPct val="50000"/>
                </a:spcBef>
                <a:spcAft>
                  <a:spcPct val="0"/>
                </a:spcAft>
                <a:defRPr kumimoji="1" sz="2400" b="1" kern="1200">
                  <a:solidFill>
                    <a:schemeClr val="dk1"/>
                  </a:solidFill>
                  <a:latin typeface="+mn-lt"/>
                  <a:ea typeface="+mn-ea"/>
                  <a:cs typeface="+mn-cs"/>
                </a:defRPr>
              </a:lvl1pPr>
              <a:lvl2pPr marL="457200" algn="ctr" rtl="0" fontAlgn="base">
                <a:lnSpc>
                  <a:spcPct val="80000"/>
                </a:lnSpc>
                <a:spcBef>
                  <a:spcPct val="50000"/>
                </a:spcBef>
                <a:spcAft>
                  <a:spcPct val="0"/>
                </a:spcAft>
                <a:defRPr kumimoji="1" sz="2400" b="1" kern="1200">
                  <a:solidFill>
                    <a:schemeClr val="dk1"/>
                  </a:solidFill>
                  <a:latin typeface="+mn-lt"/>
                  <a:ea typeface="+mn-ea"/>
                  <a:cs typeface="+mn-cs"/>
                </a:defRPr>
              </a:lvl2pPr>
              <a:lvl3pPr marL="914400" algn="ctr" rtl="0" fontAlgn="base">
                <a:lnSpc>
                  <a:spcPct val="80000"/>
                </a:lnSpc>
                <a:spcBef>
                  <a:spcPct val="50000"/>
                </a:spcBef>
                <a:spcAft>
                  <a:spcPct val="0"/>
                </a:spcAft>
                <a:defRPr kumimoji="1" sz="2400" b="1" kern="1200">
                  <a:solidFill>
                    <a:schemeClr val="dk1"/>
                  </a:solidFill>
                  <a:latin typeface="+mn-lt"/>
                  <a:ea typeface="+mn-ea"/>
                  <a:cs typeface="+mn-cs"/>
                </a:defRPr>
              </a:lvl3pPr>
              <a:lvl4pPr marL="1371600" algn="ctr" rtl="0" fontAlgn="base">
                <a:lnSpc>
                  <a:spcPct val="80000"/>
                </a:lnSpc>
                <a:spcBef>
                  <a:spcPct val="50000"/>
                </a:spcBef>
                <a:spcAft>
                  <a:spcPct val="0"/>
                </a:spcAft>
                <a:defRPr kumimoji="1" sz="2400" b="1" kern="1200">
                  <a:solidFill>
                    <a:schemeClr val="dk1"/>
                  </a:solidFill>
                  <a:latin typeface="+mn-lt"/>
                  <a:ea typeface="+mn-ea"/>
                  <a:cs typeface="+mn-cs"/>
                </a:defRPr>
              </a:lvl4pPr>
              <a:lvl5pPr marL="1828800" algn="ctr" rtl="0" fontAlgn="base">
                <a:lnSpc>
                  <a:spcPct val="80000"/>
                </a:lnSpc>
                <a:spcBef>
                  <a:spcPct val="50000"/>
                </a:spcBef>
                <a:spcAft>
                  <a:spcPct val="0"/>
                </a:spcAft>
                <a:defRPr kumimoji="1" sz="2400" b="1" kern="1200">
                  <a:solidFill>
                    <a:schemeClr val="dk1"/>
                  </a:solidFill>
                  <a:latin typeface="+mn-lt"/>
                  <a:ea typeface="+mn-ea"/>
                  <a:cs typeface="+mn-cs"/>
                </a:defRPr>
              </a:lvl5pPr>
              <a:lvl6pPr marL="2286000" algn="l" defTabSz="914400" rtl="0" eaLnBrk="1" latinLnBrk="0" hangingPunct="1">
                <a:defRPr kumimoji="1" sz="2400" b="1" kern="1200">
                  <a:solidFill>
                    <a:schemeClr val="dk1"/>
                  </a:solidFill>
                  <a:latin typeface="+mn-lt"/>
                  <a:ea typeface="+mn-ea"/>
                  <a:cs typeface="+mn-cs"/>
                </a:defRPr>
              </a:lvl6pPr>
              <a:lvl7pPr marL="2743200" algn="l" defTabSz="914400" rtl="0" eaLnBrk="1" latinLnBrk="0" hangingPunct="1">
                <a:defRPr kumimoji="1" sz="2400" b="1" kern="1200">
                  <a:solidFill>
                    <a:schemeClr val="dk1"/>
                  </a:solidFill>
                  <a:latin typeface="+mn-lt"/>
                  <a:ea typeface="+mn-ea"/>
                  <a:cs typeface="+mn-cs"/>
                </a:defRPr>
              </a:lvl7pPr>
              <a:lvl8pPr marL="3200400" algn="l" defTabSz="914400" rtl="0" eaLnBrk="1" latinLnBrk="0" hangingPunct="1">
                <a:defRPr kumimoji="1" sz="2400" b="1" kern="1200">
                  <a:solidFill>
                    <a:schemeClr val="dk1"/>
                  </a:solidFill>
                  <a:latin typeface="+mn-lt"/>
                  <a:ea typeface="+mn-ea"/>
                  <a:cs typeface="+mn-cs"/>
                </a:defRPr>
              </a:lvl8pPr>
              <a:lvl9pPr marL="3657600" algn="l" defTabSz="914400" rtl="0" eaLnBrk="1" latinLnBrk="0" hangingPunct="1">
                <a:defRPr kumimoji="1" sz="2400" b="1" kern="1200">
                  <a:solidFill>
                    <a:schemeClr val="dk1"/>
                  </a:solidFill>
                  <a:latin typeface="+mn-lt"/>
                  <a:ea typeface="+mn-ea"/>
                  <a:cs typeface="+mn-cs"/>
                </a:defRPr>
              </a:lvl9pPr>
            </a:lstStyle>
            <a:p>
              <a:pPr algn="ctr"/>
              <a:endParaRPr lang="zh-CN" altLang="en-US"/>
            </a:p>
          </p:txBody>
        </p:sp>
        <p:sp>
          <p:nvSpPr>
            <p:cNvPr id="16" name="TextBox 9"/>
            <p:cNvSpPr txBox="1"/>
            <p:nvPr/>
          </p:nvSpPr>
          <p:spPr>
            <a:xfrm>
              <a:off x="2071670" y="5429264"/>
              <a:ext cx="3643338" cy="400110"/>
            </a:xfrm>
            <a:prstGeom prst="rect">
              <a:avLst/>
            </a:prstGeom>
            <a:noFill/>
          </p:spPr>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gn="l">
                <a:lnSpc>
                  <a:spcPct val="100000"/>
                </a:lnSpc>
                <a:spcBef>
                  <a:spcPts val="0"/>
                </a:spcBef>
              </a:pP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Ans=3 </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sym typeface="Wingdings" panose="05000000000000000000"/>
                </a:rPr>
                <a:t></a:t>
              </a:r>
              <a:r>
                <a:rPr lang="zh-CN"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需要建设的道路数</a:t>
              </a:r>
              <a:r>
                <a:rPr lang="en-US" altLang="zh-CN" sz="2000">
                  <a:solidFill>
                    <a:srgbClr val="0000FF"/>
                  </a:solidFill>
                  <a:latin typeface="Consolas" panose="020B0609020204030204" pitchFamily="49" charset="0"/>
                  <a:ea typeface="华文中宋" panose="02010600040101010101" pitchFamily="2" charset="-122"/>
                  <a:cs typeface="Consolas" panose="020B0609020204030204" pitchFamily="49" charset="0"/>
                </a:rPr>
                <a:t>=2</a:t>
              </a:r>
              <a:endParaRPr lang="zh-CN" altLang="en-US" sz="2000">
                <a:solidFill>
                  <a:srgbClr val="0000FF"/>
                </a:solidFill>
                <a:latin typeface="Consolas" panose="020B0609020204030204" pitchFamily="49" charset="0"/>
                <a:ea typeface="华文中宋" panose="02010600040101010101" pitchFamily="2" charset="-122"/>
                <a:cs typeface="Consolas" panose="020B0609020204030204" pitchFamily="49" charset="0"/>
              </a:endParaRPr>
            </a:p>
          </p:txBody>
        </p:sp>
      </p:grpSp>
      <p:sp>
        <p:nvSpPr>
          <p:cNvPr id="12" name="灯片编号占位符 11"/>
          <p:cNvSpPr>
            <a:spLocks noGrp="1"/>
          </p:cNvSpPr>
          <p:nvPr>
            <p:ph type="sldNum" sz="quarter" idx="12"/>
          </p:nvPr>
        </p:nvSpPr>
        <p:spPr/>
        <p:txBody>
          <a:bodyPr/>
          <a:lstStyle/>
          <a:p>
            <a:fld id="{67864EE2-EAB3-4814-A7EB-820BD7610F1E}" type="slidenum">
              <a:rPr lang="en-US" altLang="zh-CN" smtClean="0"/>
              <a:t>44</a:t>
            </a:fld>
            <a:r>
              <a:rPr lang="en-US" altLang="zh-CN"/>
              <a:t>/76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357166"/>
            <a:ext cx="8501122" cy="540759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#include&lt;iostream&gt;</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using namespace std;</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const int MAXN=1005;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parent[MAXN];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        //</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并查集存储结构</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rnk[MAXN];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存储结点的秩</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n;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//n</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个城镇</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m;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//m</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条道路</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Init</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并查集初始化</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for (int i=1;i&lt;=n;i++)</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parent[i]=i;</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rnk[i]=0;</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endPar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并查集中查找</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结点的根结点</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(x!=parent[x])</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(parent[x]);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路径压缩 </a:t>
            </a:r>
          </a:p>
          <a:p>
            <a:pPr algn="l">
              <a:lnSpc>
                <a:spcPts val="21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return parent[x];</a:t>
            </a:r>
          </a:p>
          <a:p>
            <a:pPr algn="l">
              <a:lnSpc>
                <a:spcPts val="21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5" name="灯片编号占位符 4"/>
          <p:cNvSpPr>
            <a:spLocks noGrp="1"/>
          </p:cNvSpPr>
          <p:nvPr>
            <p:ph type="sldNum" sz="quarter" idx="12"/>
          </p:nvPr>
        </p:nvSpPr>
        <p:spPr/>
        <p:txBody>
          <a:bodyPr/>
          <a:lstStyle/>
          <a:p>
            <a:fld id="{67864EE2-EAB3-4814-A7EB-820BD7610F1E}" type="slidenum">
              <a:rPr lang="en-US" altLang="zh-CN" smtClean="0"/>
              <a:t>45</a:t>
            </a:fld>
            <a:r>
              <a:rPr lang="en-US" altLang="zh-CN"/>
              <a:t>/76</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642918"/>
            <a:ext cx="8143932" cy="4125196"/>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void </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Union</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(int x,int 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并查集中</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y</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的两个集合的合并</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rx=</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(x);</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int ry=</a:t>
            </a:r>
            <a:r>
              <a:rPr lang="en-US" altLang="zh-CN" sz="1800">
                <a:solidFill>
                  <a:srgbClr val="FF0000"/>
                </a:solidFill>
                <a:latin typeface="Consolas" panose="020B0609020204030204" pitchFamily="49" charset="0"/>
                <a:ea typeface="仿宋" panose="02010609060101010101" pitchFamily="49" charset="-122"/>
                <a:cs typeface="Consolas" panose="020B0609020204030204" pitchFamily="49" charset="0"/>
              </a:rPr>
              <a:t>Find</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(y);</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(rx==ry)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和</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y</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属于同一棵树的情况 </a:t>
            </a:r>
          </a:p>
          <a:p>
            <a:pPr algn="l">
              <a:lnSpc>
                <a:spcPts val="23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return;</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if (rnk[rx]&lt;rnk[ry])</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parent[rx]=ry;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ry</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a:t>
            </a: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3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else</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  if (rnk[rx]==rnk[ry])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秩相同，合并后</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的秩增</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1</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rnk[rx]++;</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      parent[ry]=rx;		</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//ry</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结点作为</a:t>
            </a:r>
            <a:r>
              <a:rPr lang="en-US" altLang="zh-CN"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rx</a:t>
            </a:r>
            <a:r>
              <a:rPr lang="zh-CN" altLang="en-US" sz="180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的孩子  </a:t>
            </a:r>
          </a:p>
          <a:p>
            <a:pPr algn="l">
              <a:lnSpc>
                <a:spcPts val="2300"/>
              </a:lnSpc>
              <a:spcBef>
                <a:spcPts val="0"/>
              </a:spcBef>
            </a:pPr>
            <a:r>
              <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300"/>
              </a:lnSpc>
              <a:spcBef>
                <a:spcPts val="0"/>
              </a:spcBef>
            </a:pPr>
            <a:r>
              <a:rPr lang="en-US" altLang="zh-CN" sz="1800">
                <a:solidFill>
                  <a:srgbClr val="0000FF"/>
                </a:solidFill>
                <a:latin typeface="Consolas" panose="020B0609020204030204" pitchFamily="49" charset="0"/>
                <a:ea typeface="仿宋" panose="02010609060101010101" pitchFamily="49" charset="-122"/>
                <a:cs typeface="Consolas" panose="020B0609020204030204" pitchFamily="49" charset="0"/>
              </a:rPr>
              <a:t>}</a:t>
            </a:r>
          </a:p>
        </p:txBody>
      </p:sp>
      <p:sp>
        <p:nvSpPr>
          <p:cNvPr id="5" name="灯片编号占位符 4"/>
          <p:cNvSpPr>
            <a:spLocks noGrp="1"/>
          </p:cNvSpPr>
          <p:nvPr>
            <p:ph type="sldNum" sz="quarter" idx="12"/>
          </p:nvPr>
        </p:nvSpPr>
        <p:spPr/>
        <p:txBody>
          <a:bodyPr/>
          <a:lstStyle/>
          <a:p>
            <a:fld id="{67864EE2-EAB3-4814-A7EB-820BD7610F1E}" type="slidenum">
              <a:rPr lang="en-US" altLang="zh-CN" smtClean="0"/>
              <a:t>46</a:t>
            </a:fld>
            <a:r>
              <a:rPr lang="en-US" altLang="zh-CN"/>
              <a:t>/76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8429684" cy="486898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int main()</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while(~</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scanf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d",&amp;n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  if(n==0) break;</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scanf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d",&amp;m</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Init</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初始化</a:t>
            </a:r>
          </a:p>
          <a:p>
            <a:pPr algn="l">
              <a:lnSpc>
                <a:spcPts val="2100"/>
              </a:lnSpc>
              <a:spcBef>
                <a:spcPts val="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for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=1;i&lt;=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m;i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输入</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m</a:t>
            </a:r>
            <a:r>
              <a:rPr lang="zh-CN" altLang="en-US"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条边</a:t>
            </a:r>
          </a:p>
          <a:p>
            <a:pPr algn="l">
              <a:lnSpc>
                <a:spcPts val="2100"/>
              </a:lnSpc>
              <a:spcBef>
                <a:spcPts val="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scanf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d%d</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",&amp;</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a,&amp;b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rgbClr val="FF0000"/>
                </a:solidFill>
                <a:latin typeface="Consolas" panose="020B0609020204030204" pitchFamily="49" charset="0"/>
                <a:ea typeface="仿宋" panose="02010609060101010101" pitchFamily="49" charset="-122"/>
                <a:cs typeface="Consolas" panose="020B0609020204030204" pitchFamily="49" charset="0"/>
              </a:rPr>
              <a:t>Union</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a,b</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=0;</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for (int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=1;i&lt;=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n;i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求子树个数</a:t>
            </a:r>
            <a:r>
              <a:rPr lang="en-US" altLang="zh-CN" sz="1800" dirty="0" err="1">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ans</a:t>
            </a:r>
            <a:endPar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endParaRP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if (parent[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1800" dirty="0" err="1">
                <a:solidFill>
                  <a:srgbClr val="0000FF"/>
                </a:solidFill>
                <a:latin typeface="Consolas" panose="020B0609020204030204" pitchFamily="49" charset="0"/>
                <a:ea typeface="仿宋" panose="02010609060101010101" pitchFamily="49" charset="-122"/>
                <a:cs typeface="Consolas" panose="020B0609020204030204" pitchFamily="49" charset="0"/>
              </a:rPr>
              <a:t>printf</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("%d\n",ans-1);       	</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t>
            </a:r>
            <a:r>
              <a:rPr lang="zh-CN" altLang="en-US"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结果为</a:t>
            </a:r>
            <a:r>
              <a:rPr lang="en-US" altLang="zh-CN" sz="1800" dirty="0">
                <a:solidFill>
                  <a:schemeClr val="bg1">
                    <a:lumMod val="50000"/>
                  </a:schemeClr>
                </a:solidFill>
                <a:latin typeface="Consolas" panose="020B0609020204030204" pitchFamily="49" charset="0"/>
                <a:ea typeface="仿宋" panose="02010609060101010101" pitchFamily="49" charset="-122"/>
                <a:cs typeface="Consolas" panose="020B0609020204030204" pitchFamily="49" charset="0"/>
              </a:rPr>
              <a:t>ans-1</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   }</a:t>
            </a:r>
          </a:p>
          <a:p>
            <a:pPr algn="l">
              <a:lnSpc>
                <a:spcPts val="2100"/>
              </a:lnSpc>
              <a:spcBef>
                <a:spcPts val="0"/>
              </a:spcBef>
            </a:pP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pic>
        <p:nvPicPr>
          <p:cNvPr id="15362" name="Picture 2" descr="https://timgsa.baidu.com/timg?image&amp;quality=80&amp;size=b9999_10000&amp;sec=1568294437043&amp;di=76e0343ef3e1149bc5c6fbc3179beb53&amp;imgtype=0&amp;src=http%3A%2F%2Fimg.wmxa.cn%2Fuploads%2Fallimg%2F171125%2F002R13Y1-1.gif"/>
          <p:cNvPicPr>
            <a:picLocks noChangeAspect="1" noChangeArrowheads="1" noCrop="1"/>
          </p:cNvPicPr>
          <p:nvPr/>
        </p:nvPicPr>
        <p:blipFill>
          <a:blip r:embed="rId2" cstate="print"/>
          <a:srcRect/>
          <a:stretch>
            <a:fillRect/>
          </a:stretch>
        </p:blipFill>
        <p:spPr bwMode="auto">
          <a:xfrm>
            <a:off x="6715140" y="4714884"/>
            <a:ext cx="1643073" cy="1643074"/>
          </a:xfrm>
          <a:prstGeom prst="rect">
            <a:avLst/>
          </a:prstGeom>
          <a:noFill/>
        </p:spPr>
      </p:pic>
      <p:sp>
        <p:nvSpPr>
          <p:cNvPr id="6" name="灯片编号占位符 5"/>
          <p:cNvSpPr>
            <a:spLocks noGrp="1"/>
          </p:cNvSpPr>
          <p:nvPr>
            <p:ph type="sldNum" sz="quarter" idx="12"/>
          </p:nvPr>
        </p:nvSpPr>
        <p:spPr/>
        <p:txBody>
          <a:bodyPr/>
          <a:lstStyle/>
          <a:p>
            <a:fld id="{67864EE2-EAB3-4814-A7EB-820BD7610F1E}" type="slidenum">
              <a:rPr lang="en-US" altLang="zh-CN" smtClean="0"/>
              <a:t>47</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857232"/>
            <a:ext cx="7715304" cy="2349361"/>
          </a:xfrm>
          <a:prstGeom prst="rect">
            <a:avLst/>
          </a:prstGeom>
          <a:noFill/>
        </p:spPr>
        <p:txBody>
          <a:bodyPr wrap="square" rtlCol="0">
            <a:spAutoFit/>
          </a:bodyPr>
          <a:lstStyle/>
          <a:p>
            <a:pPr algn="l">
              <a:lnSpc>
                <a:spcPts val="2800"/>
              </a:lnSpc>
              <a:spcBef>
                <a:spcPts val="1200"/>
              </a:spcBef>
            </a:pPr>
            <a:r>
              <a:rPr lang="zh-CN"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定理</a:t>
            </a:r>
            <a:r>
              <a:rPr lang="en-US"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7.3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对于具有</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个叶子结点的哈夫曼树，共有</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个结点。</a:t>
            </a:r>
          </a:p>
          <a:p>
            <a:pPr algn="l">
              <a:lnSpc>
                <a:spcPts val="2800"/>
              </a:lnSpc>
              <a:spcBef>
                <a:spcPts val="1200"/>
              </a:spcBef>
            </a:pPr>
            <a:r>
              <a:rPr lang="zh-CN" altLang="zh-CN" sz="2000">
                <a:solidFill>
                  <a:srgbClr val="FF0000"/>
                </a:solidFill>
                <a:latin typeface="微软雅黑" panose="020B0503020204020204" pitchFamily="34" charset="-122"/>
                <a:ea typeface="微软雅黑" panose="020B0503020204020204" pitchFamily="34" charset="-122"/>
                <a:cs typeface="Consolas" panose="020B0609020204030204" pitchFamily="49" charset="0"/>
              </a:rPr>
              <a:t>证明</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：从哈夫曼树的构造过程看出，每次合并都是将两棵二叉树合并为一个，所以哈夫曼树不存在度为</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的结点，即</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800"/>
              </a:lnSpc>
              <a:spcBef>
                <a:spcPts val="12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由二叉树的性质</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可知</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，即</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p>
          <a:p>
            <a:pPr algn="l">
              <a:lnSpc>
                <a:spcPts val="2800"/>
              </a:lnSpc>
              <a:spcBef>
                <a:spcPts val="1200"/>
              </a:spcBef>
            </a:pP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则结点总数</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-1=2</a:t>
            </a:r>
            <a:r>
              <a:rPr lang="en-US" altLang="zh-CN" sz="2000" i="1">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aseline="-2500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en-US"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 name="灯片编号占位符 3"/>
          <p:cNvSpPr>
            <a:spLocks noGrp="1"/>
          </p:cNvSpPr>
          <p:nvPr>
            <p:ph type="sldNum" sz="quarter" idx="12"/>
          </p:nvPr>
        </p:nvSpPr>
        <p:spPr/>
        <p:txBody>
          <a:bodyPr/>
          <a:lstStyle/>
          <a:p>
            <a:fld id="{67864EE2-EAB3-4814-A7EB-820BD7610F1E}" type="slidenum">
              <a:rPr lang="en-US" altLang="zh-CN" smtClean="0"/>
              <a:t>5</a:t>
            </a:fld>
            <a:r>
              <a:rPr lang="en-US" altLang="zh-CN"/>
              <a:t>/76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23850" y="1484331"/>
            <a:ext cx="8610600" cy="1551579"/>
          </a:xfrm>
          <a:prstGeom prst="rect">
            <a:avLst/>
          </a:prstGeom>
          <a:noFill/>
          <a:ln w="9525">
            <a:noFill/>
            <a:miter lim="800000"/>
            <a:headEnd/>
            <a:tailEnd/>
          </a:ln>
          <a:effectLst/>
        </p:spPr>
        <p:txBody>
          <a:bodyPr>
            <a:spAutoFit/>
          </a:bodyPr>
          <a:lstStyle/>
          <a:p>
            <a:pPr algn="just">
              <a:lnSpc>
                <a:spcPct val="150000"/>
              </a:lnSpc>
              <a:spcBef>
                <a:spcPts val="0"/>
              </a:spcBef>
            </a:pPr>
            <a:r>
              <a:rPr kumimoji="1" lang="zh-CN" altLang="en-US" sz="2200" dirty="0">
                <a:ea typeface="楷体" pitchFamily="49" charset="-122"/>
                <a:cs typeface="Times New Roman" pitchFamily="18" charset="0"/>
              </a:rPr>
              <a:t>　　规定哈夫曼树中的</a:t>
            </a:r>
            <a:r>
              <a:rPr kumimoji="1" lang="zh-CN" altLang="en-US" sz="2200" u="sng" dirty="0">
                <a:solidFill>
                  <a:srgbClr val="CC00FF"/>
                </a:solidFill>
                <a:ea typeface="楷体" pitchFamily="49" charset="-122"/>
                <a:cs typeface="Times New Roman" pitchFamily="18" charset="0"/>
              </a:rPr>
              <a:t>左分支</a:t>
            </a:r>
            <a:r>
              <a:rPr kumimoji="1" lang="zh-CN" altLang="en-US" sz="2200" u="sng">
                <a:solidFill>
                  <a:srgbClr val="CC00FF"/>
                </a:solidFill>
                <a:ea typeface="楷体" pitchFamily="49" charset="-122"/>
                <a:cs typeface="Times New Roman" pitchFamily="18" charset="0"/>
              </a:rPr>
              <a:t>为</a:t>
            </a:r>
            <a:r>
              <a:rPr kumimoji="1" lang="en-US" altLang="zh-CN" sz="2200" u="sng">
                <a:solidFill>
                  <a:srgbClr val="CC00FF"/>
                </a:solidFill>
                <a:ea typeface="楷体" pitchFamily="49" charset="-122"/>
                <a:cs typeface="Times New Roman" pitchFamily="18" charset="0"/>
              </a:rPr>
              <a:t>0</a:t>
            </a:r>
            <a:r>
              <a:rPr kumimoji="1" lang="zh-CN" altLang="en-US" sz="2200" u="sng">
                <a:ea typeface="楷体" pitchFamily="49" charset="-122"/>
                <a:cs typeface="Times New Roman" pitchFamily="18" charset="0"/>
              </a:rPr>
              <a:t>，</a:t>
            </a:r>
            <a:r>
              <a:rPr kumimoji="1" lang="zh-CN" altLang="en-US" sz="2200" u="sng">
                <a:solidFill>
                  <a:srgbClr val="CC00FF"/>
                </a:solidFill>
                <a:ea typeface="楷体" pitchFamily="49" charset="-122"/>
                <a:cs typeface="Times New Roman" pitchFamily="18" charset="0"/>
              </a:rPr>
              <a:t>右</a:t>
            </a:r>
            <a:r>
              <a:rPr kumimoji="1" lang="zh-CN" altLang="en-US" sz="2200" u="sng" dirty="0">
                <a:solidFill>
                  <a:srgbClr val="CC00FF"/>
                </a:solidFill>
                <a:ea typeface="楷体" pitchFamily="49" charset="-122"/>
                <a:cs typeface="Times New Roman" pitchFamily="18" charset="0"/>
              </a:rPr>
              <a:t>分支</a:t>
            </a:r>
            <a:r>
              <a:rPr kumimoji="1" lang="zh-CN" altLang="en-US" sz="2200" u="sng">
                <a:solidFill>
                  <a:srgbClr val="CC00FF"/>
                </a:solidFill>
                <a:ea typeface="楷体" pitchFamily="49" charset="-122"/>
                <a:cs typeface="Times New Roman" pitchFamily="18" charset="0"/>
              </a:rPr>
              <a:t>为</a:t>
            </a:r>
            <a:r>
              <a:rPr kumimoji="1" lang="en-US" altLang="zh-CN" sz="2200" u="sng">
                <a:solidFill>
                  <a:srgbClr val="CC00FF"/>
                </a:solidFill>
                <a:ea typeface="楷体" pitchFamily="49" charset="-122"/>
                <a:cs typeface="Times New Roman" pitchFamily="18" charset="0"/>
              </a:rPr>
              <a:t>1</a:t>
            </a:r>
            <a:r>
              <a:rPr kumimoji="1" lang="zh-CN" altLang="en-US" sz="2200">
                <a:ea typeface="楷体" pitchFamily="49" charset="-122"/>
                <a:cs typeface="Times New Roman" pitchFamily="18" charset="0"/>
              </a:rPr>
              <a:t>，则从根结点到每个叶结点所</a:t>
            </a:r>
            <a:r>
              <a:rPr kumimoji="1" lang="zh-CN" altLang="en-US" sz="2200" dirty="0">
                <a:ea typeface="楷体" pitchFamily="49" charset="-122"/>
                <a:cs typeface="Times New Roman" pitchFamily="18" charset="0"/>
              </a:rPr>
              <a:t>经过的分支对应的</a:t>
            </a:r>
            <a:r>
              <a:rPr kumimoji="1" lang="en-US" altLang="zh-CN" sz="2200" dirty="0">
                <a:ea typeface="楷体" pitchFamily="49" charset="-122"/>
                <a:cs typeface="Times New Roman" pitchFamily="18" charset="0"/>
              </a:rPr>
              <a:t>0</a:t>
            </a:r>
            <a:r>
              <a:rPr kumimoji="1" lang="zh-CN" altLang="en-US" sz="2200" dirty="0">
                <a:ea typeface="楷体" pitchFamily="49" charset="-122"/>
                <a:cs typeface="Times New Roman" pitchFamily="18" charset="0"/>
              </a:rPr>
              <a:t>和</a:t>
            </a:r>
            <a:r>
              <a:rPr kumimoji="1" lang="en-US" altLang="zh-CN" sz="2200" dirty="0">
                <a:ea typeface="楷体" pitchFamily="49" charset="-122"/>
                <a:cs typeface="Times New Roman" pitchFamily="18" charset="0"/>
              </a:rPr>
              <a:t>1</a:t>
            </a:r>
            <a:r>
              <a:rPr kumimoji="1" lang="zh-CN" altLang="en-US" sz="2200" dirty="0">
                <a:ea typeface="楷体" pitchFamily="49" charset="-122"/>
                <a:cs typeface="Times New Roman" pitchFamily="18" charset="0"/>
              </a:rPr>
              <a:t>组成的序列便</a:t>
            </a:r>
            <a:r>
              <a:rPr kumimoji="1" lang="zh-CN" altLang="en-US" sz="2200">
                <a:ea typeface="楷体" pitchFamily="49" charset="-122"/>
                <a:cs typeface="Times New Roman" pitchFamily="18" charset="0"/>
              </a:rPr>
              <a:t>为该结点对应</a:t>
            </a:r>
            <a:r>
              <a:rPr kumimoji="1" lang="zh-CN" altLang="en-US" sz="2200" dirty="0">
                <a:ea typeface="楷体" pitchFamily="49" charset="-122"/>
                <a:cs typeface="Times New Roman" pitchFamily="18" charset="0"/>
              </a:rPr>
              <a:t>字符的编码。这样的编码称为</a:t>
            </a:r>
            <a:r>
              <a:rPr kumimoji="1" lang="zh-CN" altLang="en-US" sz="2200" dirty="0">
                <a:solidFill>
                  <a:srgbClr val="FF0000"/>
                </a:solidFill>
                <a:ea typeface="楷体" pitchFamily="49" charset="-122"/>
                <a:cs typeface="Times New Roman" pitchFamily="18" charset="0"/>
              </a:rPr>
              <a:t>哈夫曼编码</a:t>
            </a:r>
            <a:r>
              <a:rPr kumimoji="1" lang="zh-CN" altLang="en-US" sz="2200" dirty="0">
                <a:ea typeface="楷体" pitchFamily="49" charset="-122"/>
                <a:cs typeface="Times New Roman" pitchFamily="18" charset="0"/>
              </a:rPr>
              <a:t>。 </a:t>
            </a:r>
          </a:p>
        </p:txBody>
      </p:sp>
      <p:sp>
        <p:nvSpPr>
          <p:cNvPr id="165890" name="Text Box 2" descr="新闻纸"/>
          <p:cNvSpPr txBox="1">
            <a:spLocks noChangeArrowheads="1"/>
          </p:cNvSpPr>
          <p:nvPr/>
        </p:nvSpPr>
        <p:spPr bwMode="auto">
          <a:xfrm>
            <a:off x="428596" y="571480"/>
            <a:ext cx="3529013" cy="486287"/>
          </a:xfrm>
          <a:prstGeom prst="rect">
            <a:avLst/>
          </a:prstGeom>
          <a:blipFill dpi="0" rotWithShape="1">
            <a:blip r:embed="rId2"/>
            <a:srcRect/>
            <a:tile tx="0" ty="0" sx="100000" sy="100000" flip="none" algn="tl"/>
          </a:blipFill>
          <a:ln w="9525" algn="ctr">
            <a:noFill/>
            <a:miter lim="800000"/>
            <a:headEnd/>
            <a:tailEnd type="none" w="med" len="lg"/>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spcBef>
                <a:spcPct val="50000"/>
              </a:spcBef>
            </a:pPr>
            <a:r>
              <a:rPr kumimoji="1"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rPr>
              <a:t>哈夫曼编码</a:t>
            </a:r>
            <a:endParaRPr lang="zh-CN" altLang="en-U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a typeface="隶书" pitchFamily="49" charset="-122"/>
            </a:endParaRPr>
          </a:p>
        </p:txBody>
      </p:sp>
      <p:grpSp>
        <p:nvGrpSpPr>
          <p:cNvPr id="165893" name="Group 5"/>
          <p:cNvGrpSpPr>
            <a:grpSpLocks/>
          </p:cNvGrpSpPr>
          <p:nvPr/>
        </p:nvGrpSpPr>
        <p:grpSpPr bwMode="auto">
          <a:xfrm>
            <a:off x="3643329" y="2000242"/>
            <a:ext cx="2808287" cy="2439989"/>
            <a:chOff x="2260" y="2288"/>
            <a:chExt cx="1769" cy="1537"/>
          </a:xfrm>
        </p:grpSpPr>
        <p:sp>
          <p:nvSpPr>
            <p:cNvPr id="165891" name="Line 3"/>
            <p:cNvSpPr>
              <a:spLocks noChangeShapeType="1"/>
            </p:cNvSpPr>
            <p:nvPr/>
          </p:nvSpPr>
          <p:spPr bwMode="auto">
            <a:xfrm flipH="1" flipV="1">
              <a:off x="3139" y="2288"/>
              <a:ext cx="0" cy="1020"/>
            </a:xfrm>
            <a:prstGeom prst="line">
              <a:avLst/>
            </a:prstGeom>
            <a:noFill/>
            <a:ln w="38100">
              <a:solidFill>
                <a:srgbClr val="FF0000"/>
              </a:solidFill>
              <a:prstDash val="sysDot"/>
              <a:round/>
              <a:headEnd/>
              <a:tailEnd type="stealth" w="med" len="lg"/>
            </a:ln>
            <a:effectLst/>
          </p:spPr>
          <p:txBody>
            <a:bodyPr wrap="none"/>
            <a:lstStyle/>
            <a:p>
              <a:endParaRPr lang="zh-CN" altLang="en-US"/>
            </a:p>
          </p:txBody>
        </p:sp>
        <p:sp>
          <p:nvSpPr>
            <p:cNvPr id="165892" name="Text Box 4"/>
            <p:cNvSpPr txBox="1">
              <a:spLocks noChangeArrowheads="1"/>
            </p:cNvSpPr>
            <p:nvPr/>
          </p:nvSpPr>
          <p:spPr bwMode="auto">
            <a:xfrm>
              <a:off x="2260" y="3340"/>
              <a:ext cx="1769" cy="485"/>
            </a:xfrm>
            <a:prstGeom prst="rect">
              <a:avLst/>
            </a:prstGeom>
            <a:noFill/>
            <a:ln w="9525" algn="ctr">
              <a:noFill/>
              <a:miter lim="800000"/>
              <a:headEnd/>
              <a:tailEnd type="none" w="med" len="lg"/>
            </a:ln>
            <a:effectLst/>
          </p:spPr>
          <p:txBody>
            <a:bodyPr>
              <a:spAutoFit/>
            </a:bodyPr>
            <a:lstStyle/>
            <a:p>
              <a:pPr>
                <a:spcBef>
                  <a:spcPct val="50000"/>
                </a:spcBef>
              </a:pPr>
              <a:r>
                <a:rPr kumimoji="1" lang="zh-CN" altLang="en-US" sz="2200" dirty="0">
                  <a:ea typeface="楷体" pitchFamily="49" charset="-122"/>
                  <a:cs typeface="Times New Roman" pitchFamily="18" charset="0"/>
                </a:rPr>
                <a:t>哈夫曼编码属</a:t>
              </a:r>
              <a:r>
                <a:rPr kumimoji="1" lang="en-US" altLang="zh-CN" sz="2200" dirty="0">
                  <a:ea typeface="楷体" pitchFamily="49" charset="-122"/>
                  <a:cs typeface="Times New Roman" pitchFamily="18" charset="0"/>
                </a:rPr>
                <a:t>0</a:t>
              </a:r>
              <a:r>
                <a:rPr kumimoji="1" lang="zh-CN" altLang="en-US" sz="2200" dirty="0">
                  <a:ea typeface="楷体" pitchFamily="49" charset="-122"/>
                  <a:cs typeface="Times New Roman" pitchFamily="18" charset="0"/>
                </a:rPr>
                <a:t>、</a:t>
              </a:r>
              <a:r>
                <a:rPr kumimoji="1" lang="en-US" altLang="zh-CN" sz="2200" dirty="0">
                  <a:ea typeface="楷体" pitchFamily="49" charset="-122"/>
                  <a:cs typeface="Times New Roman" pitchFamily="18" charset="0"/>
                </a:rPr>
                <a:t>1</a:t>
              </a:r>
              <a:r>
                <a:rPr kumimoji="1" lang="zh-CN" altLang="en-US" sz="2200" dirty="0">
                  <a:ea typeface="楷体" pitchFamily="49" charset="-122"/>
                  <a:cs typeface="Times New Roman" pitchFamily="18" charset="0"/>
                </a:rPr>
                <a:t>二进制编码</a:t>
              </a:r>
            </a:p>
          </p:txBody>
        </p:sp>
      </p:grpSp>
      <p:sp>
        <p:nvSpPr>
          <p:cNvPr id="8" name="灯片编号占位符 7"/>
          <p:cNvSpPr>
            <a:spLocks noGrp="1"/>
          </p:cNvSpPr>
          <p:nvPr>
            <p:ph type="sldNum" sz="quarter" idx="12"/>
          </p:nvPr>
        </p:nvSpPr>
        <p:spPr/>
        <p:txBody>
          <a:bodyPr/>
          <a:lstStyle/>
          <a:p>
            <a:fld id="{EEE4F7E5-DD09-4BA6-9AE1-47735B52AA37}" type="slidenum">
              <a:rPr lang="en-US" altLang="zh-CN" smtClean="0"/>
              <a:pPr/>
              <a:t>6</a:t>
            </a:fld>
            <a:r>
              <a:rPr lang="en-US" altLang="zh-CN"/>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5893"/>
                                        </p:tgtEl>
                                        <p:attrNameLst>
                                          <p:attrName>style.visibility</p:attrName>
                                        </p:attrNameLst>
                                      </p:cBhvr>
                                      <p:to>
                                        <p:strVal val="visible"/>
                                      </p:to>
                                    </p:set>
                                    <p:animEffect transition="in" filter="wipe(down)">
                                      <p:cBhvr>
                                        <p:cTn id="7" dur="500"/>
                                        <p:tgtEl>
                                          <p:spTgt spid="165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933" name="Picture 5" descr="u=3556464200,2180925461&amp;fm=21&amp;gp=0"/>
          <p:cNvPicPr>
            <a:picLocks noChangeAspect="1" noChangeArrowheads="1"/>
          </p:cNvPicPr>
          <p:nvPr/>
        </p:nvPicPr>
        <p:blipFill>
          <a:blip r:embed="rId2"/>
          <a:srcRect/>
          <a:stretch>
            <a:fillRect/>
          </a:stretch>
        </p:blipFill>
        <p:spPr bwMode="auto">
          <a:xfrm>
            <a:off x="1835150" y="404813"/>
            <a:ext cx="4537075" cy="3011487"/>
          </a:xfrm>
          <a:prstGeom prst="rect">
            <a:avLst/>
          </a:prstGeom>
          <a:noFill/>
        </p:spPr>
      </p:pic>
      <p:sp>
        <p:nvSpPr>
          <p:cNvPr id="380934" name="Text Box 6"/>
          <p:cNvSpPr txBox="1">
            <a:spLocks noChangeArrowheads="1"/>
          </p:cNvSpPr>
          <p:nvPr/>
        </p:nvSpPr>
        <p:spPr bwMode="auto">
          <a:xfrm>
            <a:off x="539751" y="3789363"/>
            <a:ext cx="7104084" cy="430887"/>
          </a:xfrm>
          <a:prstGeom prst="rect">
            <a:avLst/>
          </a:prstGeom>
          <a:noFill/>
          <a:ln w="9525" algn="ctr">
            <a:noFill/>
            <a:miter lim="800000"/>
            <a:headEnd/>
            <a:tailEnd type="none" w="med" len="lg"/>
          </a:ln>
          <a:effectLst/>
        </p:spPr>
        <p:txBody>
          <a:bodyPr wrap="square">
            <a:spAutoFit/>
          </a:bodyPr>
          <a:lstStyle/>
          <a:p>
            <a:pPr algn="l">
              <a:spcBef>
                <a:spcPct val="50000"/>
              </a:spcBef>
            </a:pPr>
            <a:r>
              <a:rPr lang="zh-CN" altLang="en-US" sz="2200" dirty="0">
                <a:solidFill>
                  <a:srgbClr val="FF0000"/>
                </a:solidFill>
                <a:latin typeface="微软雅黑" pitchFamily="34" charset="-122"/>
                <a:ea typeface="微软雅黑" pitchFamily="34" charset="-122"/>
                <a:cs typeface="Times New Roman" pitchFamily="18" charset="0"/>
              </a:rPr>
              <a:t>哈夫曼编码特点</a:t>
            </a:r>
            <a:r>
              <a:rPr lang="zh-CN" altLang="en-US" sz="2200" dirty="0">
                <a:latin typeface="微软雅黑" pitchFamily="34" charset="-122"/>
                <a:ea typeface="微软雅黑" pitchFamily="34" charset="-122"/>
                <a:cs typeface="Times New Roman" pitchFamily="18" charset="0"/>
              </a:rPr>
              <a:t>：权值越大的字符编码</a:t>
            </a:r>
            <a:r>
              <a:rPr lang="zh-CN" altLang="en-US" sz="2200">
                <a:latin typeface="微软雅黑" pitchFamily="34" charset="-122"/>
                <a:ea typeface="微软雅黑" pitchFamily="34" charset="-122"/>
                <a:cs typeface="Times New Roman" pitchFamily="18" charset="0"/>
              </a:rPr>
              <a:t>越短，反之</a:t>
            </a:r>
            <a:r>
              <a:rPr lang="zh-CN" altLang="en-US" sz="2200" dirty="0">
                <a:latin typeface="微软雅黑" pitchFamily="34" charset="-122"/>
                <a:ea typeface="微软雅黑" pitchFamily="34" charset="-122"/>
                <a:cs typeface="Times New Roman" pitchFamily="18" charset="0"/>
              </a:rPr>
              <a:t>越长。</a:t>
            </a:r>
          </a:p>
        </p:txBody>
      </p:sp>
      <p:sp>
        <p:nvSpPr>
          <p:cNvPr id="5" name="灯片编号占位符 4"/>
          <p:cNvSpPr>
            <a:spLocks noGrp="1"/>
          </p:cNvSpPr>
          <p:nvPr>
            <p:ph type="sldNum" sz="quarter" idx="12"/>
          </p:nvPr>
        </p:nvSpPr>
        <p:spPr/>
        <p:txBody>
          <a:bodyPr/>
          <a:lstStyle/>
          <a:p>
            <a:fld id="{EEE4F7E5-DD09-4BA6-9AE1-47735B52AA37}" type="slidenum">
              <a:rPr lang="en-US" altLang="zh-CN" smtClean="0"/>
              <a:pPr/>
              <a:t>7</a:t>
            </a:fld>
            <a:r>
              <a:rPr lang="en-US" altLang="zh-CN"/>
              <a:t>/15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接连接符 56"/>
          <p:cNvCxnSpPr/>
          <p:nvPr/>
        </p:nvCxnSpPr>
        <p:spPr>
          <a:xfrm rot="5400000">
            <a:off x="6159505" y="2932113"/>
            <a:ext cx="773128" cy="48101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endCxn id="264209" idx="0"/>
          </p:cNvCxnSpPr>
          <p:nvPr/>
        </p:nvCxnSpPr>
        <p:spPr>
          <a:xfrm rot="5400000">
            <a:off x="6873900" y="3983053"/>
            <a:ext cx="549273" cy="419093"/>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264194" name="Oval 2"/>
          <p:cNvSpPr>
            <a:spLocks noChangeArrowheads="1"/>
          </p:cNvSpPr>
          <p:nvPr/>
        </p:nvSpPr>
        <p:spPr bwMode="auto">
          <a:xfrm>
            <a:off x="5359400" y="2390775"/>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e:29</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195" name="Oval 3"/>
          <p:cNvSpPr>
            <a:spLocks noChangeArrowheads="1"/>
          </p:cNvSpPr>
          <p:nvPr/>
        </p:nvSpPr>
        <p:spPr bwMode="auto">
          <a:xfrm>
            <a:off x="6034102" y="3500438"/>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f:14</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196" name="Oval 4"/>
          <p:cNvSpPr>
            <a:spLocks noChangeArrowheads="1"/>
          </p:cNvSpPr>
          <p:nvPr/>
        </p:nvSpPr>
        <p:spPr bwMode="auto">
          <a:xfrm>
            <a:off x="3630613" y="2395534"/>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d:23</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197" name="Oval 5"/>
          <p:cNvSpPr>
            <a:spLocks noChangeArrowheads="1"/>
          </p:cNvSpPr>
          <p:nvPr/>
        </p:nvSpPr>
        <p:spPr bwMode="auto">
          <a:xfrm>
            <a:off x="2838450" y="3429000"/>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c:11</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200" name="Text Box 8"/>
          <p:cNvSpPr txBox="1">
            <a:spLocks noChangeArrowheads="1"/>
          </p:cNvSpPr>
          <p:nvPr/>
        </p:nvSpPr>
        <p:spPr bwMode="auto">
          <a:xfrm>
            <a:off x="1662113" y="3429000"/>
            <a:ext cx="549275" cy="40011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p>
            <a:r>
              <a:rPr kumimoji="1" lang="en-US" altLang="zh-CN" sz="2000">
                <a:solidFill>
                  <a:srgbClr val="3333FF"/>
                </a:solidFill>
                <a:latin typeface="Consolas" pitchFamily="49" charset="0"/>
                <a:ea typeface="宋体" pitchFamily="2" charset="-122"/>
                <a:cs typeface="Consolas" pitchFamily="49" charset="0"/>
              </a:rPr>
              <a:t>8</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1" name="Oval 9"/>
          <p:cNvSpPr>
            <a:spLocks noChangeArrowheads="1"/>
          </p:cNvSpPr>
          <p:nvPr/>
        </p:nvSpPr>
        <p:spPr bwMode="auto">
          <a:xfrm>
            <a:off x="1042988" y="4364038"/>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a:3</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202" name="Oval 10"/>
          <p:cNvSpPr>
            <a:spLocks noChangeArrowheads="1"/>
          </p:cNvSpPr>
          <p:nvPr/>
        </p:nvSpPr>
        <p:spPr bwMode="auto">
          <a:xfrm>
            <a:off x="2214546" y="4365625"/>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b:5</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205" name="Rectangle 13"/>
          <p:cNvSpPr>
            <a:spLocks noChangeArrowheads="1"/>
          </p:cNvSpPr>
          <p:nvPr/>
        </p:nvSpPr>
        <p:spPr bwMode="auto">
          <a:xfrm>
            <a:off x="2262188" y="2347913"/>
            <a:ext cx="576262" cy="36670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Consolas" pitchFamily="49" charset="0"/>
                <a:ea typeface="宋体" pitchFamily="2" charset="-122"/>
                <a:cs typeface="Consolas" pitchFamily="49" charset="0"/>
              </a:rPr>
              <a:t>19</a:t>
            </a:r>
          </a:p>
        </p:txBody>
      </p:sp>
      <p:sp>
        <p:nvSpPr>
          <p:cNvPr id="264206" name="Text Box 14"/>
          <p:cNvSpPr txBox="1">
            <a:spLocks noChangeArrowheads="1"/>
          </p:cNvSpPr>
          <p:nvPr/>
        </p:nvSpPr>
        <p:spPr bwMode="auto">
          <a:xfrm>
            <a:off x="7150101" y="3530611"/>
            <a:ext cx="685800" cy="400110"/>
          </a:xfrm>
          <a:prstGeom prst="rect">
            <a:avLst/>
          </a:prstGeom>
          <a:ln>
            <a:headEnd type="none" w="sm" len="sm"/>
            <a:tailEnd type="none" w="sm" len="sm"/>
          </a:ln>
        </p:spPr>
        <p:style>
          <a:lnRef idx="1">
            <a:schemeClr val="accent2"/>
          </a:lnRef>
          <a:fillRef idx="2">
            <a:schemeClr val="accent2"/>
          </a:fillRef>
          <a:effectRef idx="1">
            <a:schemeClr val="accent2"/>
          </a:effectRef>
          <a:fontRef idx="minor">
            <a:schemeClr val="dk1"/>
          </a:fontRef>
        </p:style>
        <p:txBody>
          <a:bodyPr>
            <a:spAutoFit/>
          </a:bodyPr>
          <a:lstStyle/>
          <a:p>
            <a:r>
              <a:rPr kumimoji="1" lang="en-US" altLang="zh-CN" sz="2000">
                <a:solidFill>
                  <a:srgbClr val="3333FF"/>
                </a:solidFill>
                <a:latin typeface="Consolas" pitchFamily="49" charset="0"/>
                <a:ea typeface="宋体" pitchFamily="2" charset="-122"/>
                <a:cs typeface="Consolas" pitchFamily="49" charset="0"/>
              </a:rPr>
              <a:t>15</a:t>
            </a:r>
            <a:endParaRPr kumimoji="1" lang="en-US" altLang="zh-CN" sz="2000" b="0">
              <a:solidFill>
                <a:srgbClr val="3333FF"/>
              </a:solidFill>
              <a:latin typeface="Consolas" pitchFamily="49" charset="0"/>
              <a:ea typeface="宋体" pitchFamily="2" charset="-122"/>
              <a:cs typeface="Consolas" pitchFamily="49" charset="0"/>
            </a:endParaRPr>
          </a:p>
        </p:txBody>
      </p:sp>
      <p:sp>
        <p:nvSpPr>
          <p:cNvPr id="264209" name="Oval 17"/>
          <p:cNvSpPr>
            <a:spLocks noChangeArrowheads="1"/>
          </p:cNvSpPr>
          <p:nvPr/>
        </p:nvSpPr>
        <p:spPr bwMode="auto">
          <a:xfrm>
            <a:off x="6634189" y="4467236"/>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g:7</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210" name="Oval 18"/>
          <p:cNvSpPr>
            <a:spLocks noChangeArrowheads="1"/>
          </p:cNvSpPr>
          <p:nvPr/>
        </p:nvSpPr>
        <p:spPr bwMode="auto">
          <a:xfrm>
            <a:off x="7748614" y="4467236"/>
            <a:ext cx="609600" cy="533400"/>
          </a:xfrm>
          <a:prstGeom prst="ellipse">
            <a:avLst/>
          </a:prstGeom>
          <a:ln>
            <a:headEnd type="none" w="sm" len="sm"/>
            <a:tailEnd type="none" w="sm" len="sm"/>
          </a:ln>
        </p:spPr>
        <p:style>
          <a:lnRef idx="1">
            <a:schemeClr val="accent5"/>
          </a:lnRef>
          <a:fillRef idx="2">
            <a:schemeClr val="accent5"/>
          </a:fillRef>
          <a:effectRef idx="1">
            <a:schemeClr val="accent5"/>
          </a:effectRef>
          <a:fontRef idx="minor">
            <a:schemeClr val="dk1"/>
          </a:fontRef>
        </p:style>
        <p:txBody>
          <a:bodyPr wrap="none" anchor="ctr"/>
          <a:lstStyle/>
          <a:p>
            <a:r>
              <a:rPr kumimoji="1" lang="en-US" altLang="zh-CN" sz="2000" dirty="0">
                <a:solidFill>
                  <a:srgbClr val="3333FF"/>
                </a:solidFill>
                <a:latin typeface="Consolas" pitchFamily="49" charset="0"/>
                <a:ea typeface="宋体" pitchFamily="2" charset="-122"/>
                <a:cs typeface="Consolas" pitchFamily="49" charset="0"/>
              </a:rPr>
              <a:t>h:8</a:t>
            </a:r>
            <a:endParaRPr kumimoji="1" lang="en-US" altLang="zh-CN" sz="2000" b="0" dirty="0">
              <a:solidFill>
                <a:srgbClr val="3333FF"/>
              </a:solidFill>
              <a:latin typeface="Consolas" pitchFamily="49" charset="0"/>
              <a:ea typeface="宋体" pitchFamily="2" charset="-122"/>
              <a:cs typeface="Consolas" pitchFamily="49" charset="0"/>
            </a:endParaRPr>
          </a:p>
        </p:txBody>
      </p:sp>
      <p:sp>
        <p:nvSpPr>
          <p:cNvPr id="264213" name="Rectangle 21"/>
          <p:cNvSpPr>
            <a:spLocks noChangeArrowheads="1"/>
          </p:cNvSpPr>
          <p:nvPr/>
        </p:nvSpPr>
        <p:spPr bwMode="auto">
          <a:xfrm>
            <a:off x="6657976" y="2362201"/>
            <a:ext cx="576263" cy="423857"/>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3333FF"/>
                </a:solidFill>
                <a:latin typeface="Consolas" pitchFamily="49" charset="0"/>
                <a:ea typeface="宋体" pitchFamily="2" charset="-122"/>
                <a:cs typeface="Consolas" pitchFamily="49" charset="0"/>
              </a:rPr>
              <a:t>29</a:t>
            </a:r>
          </a:p>
        </p:txBody>
      </p:sp>
      <p:sp>
        <p:nvSpPr>
          <p:cNvPr id="264216" name="Rectangle 24"/>
          <p:cNvSpPr>
            <a:spLocks noChangeArrowheads="1"/>
          </p:cNvSpPr>
          <p:nvPr/>
        </p:nvSpPr>
        <p:spPr bwMode="auto">
          <a:xfrm>
            <a:off x="2981325" y="1341438"/>
            <a:ext cx="576263" cy="4444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Consolas" pitchFamily="49" charset="0"/>
                <a:ea typeface="宋体" pitchFamily="2" charset="-122"/>
                <a:cs typeface="Consolas" pitchFamily="49" charset="0"/>
              </a:rPr>
              <a:t>42</a:t>
            </a:r>
          </a:p>
        </p:txBody>
      </p:sp>
      <p:sp>
        <p:nvSpPr>
          <p:cNvPr id="264219" name="Rectangle 27"/>
          <p:cNvSpPr>
            <a:spLocks noChangeArrowheads="1"/>
          </p:cNvSpPr>
          <p:nvPr/>
        </p:nvSpPr>
        <p:spPr bwMode="auto">
          <a:xfrm>
            <a:off x="5938838" y="1282700"/>
            <a:ext cx="576262" cy="4317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a:solidFill>
                  <a:srgbClr val="3333FF"/>
                </a:solidFill>
                <a:latin typeface="Consolas" pitchFamily="49" charset="0"/>
                <a:ea typeface="宋体" pitchFamily="2" charset="-122"/>
                <a:cs typeface="Consolas" pitchFamily="49" charset="0"/>
              </a:rPr>
              <a:t>58</a:t>
            </a:r>
          </a:p>
        </p:txBody>
      </p:sp>
      <p:sp>
        <p:nvSpPr>
          <p:cNvPr id="264222" name="Rectangle 30"/>
          <p:cNvSpPr>
            <a:spLocks noChangeArrowheads="1"/>
          </p:cNvSpPr>
          <p:nvPr/>
        </p:nvSpPr>
        <p:spPr bwMode="auto">
          <a:xfrm>
            <a:off x="4422779" y="546102"/>
            <a:ext cx="649287" cy="38256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r>
              <a:rPr lang="en-US" altLang="zh-CN" sz="2000" dirty="0">
                <a:solidFill>
                  <a:srgbClr val="3333FF"/>
                </a:solidFill>
                <a:latin typeface="Consolas" pitchFamily="49" charset="0"/>
                <a:ea typeface="宋体" pitchFamily="2" charset="-122"/>
                <a:cs typeface="Consolas" pitchFamily="49" charset="0"/>
              </a:rPr>
              <a:t>100</a:t>
            </a:r>
          </a:p>
        </p:txBody>
      </p:sp>
      <p:sp>
        <p:nvSpPr>
          <p:cNvPr id="264236" name="Text Box 44"/>
          <p:cNvSpPr txBox="1">
            <a:spLocks noChangeArrowheads="1"/>
          </p:cNvSpPr>
          <p:nvPr/>
        </p:nvSpPr>
        <p:spPr bwMode="auto">
          <a:xfrm>
            <a:off x="1214414" y="5643578"/>
            <a:ext cx="7056438" cy="989310"/>
          </a:xfrm>
          <a:prstGeom prst="rect">
            <a:avLst/>
          </a:prstGeom>
          <a:noFill/>
          <a:ln w="31750" algn="ctr">
            <a:noFill/>
            <a:miter lim="800000"/>
            <a:headEnd/>
            <a:tailEnd/>
          </a:ln>
          <a:effectLst/>
        </p:spPr>
        <p:txBody>
          <a:bodyPr>
            <a:spAutoFit/>
          </a:bodyPr>
          <a:lstStyle/>
          <a:p>
            <a:pPr algn="l"/>
            <a:r>
              <a:rPr lang="en-US" altLang="zh-CN" sz="2000" dirty="0">
                <a:latin typeface="Consolas" pitchFamily="49" charset="0"/>
                <a:ea typeface="黑体" pitchFamily="2" charset="-122"/>
                <a:cs typeface="Consolas" pitchFamily="49" charset="0"/>
              </a:rPr>
              <a:t>a:</a:t>
            </a:r>
            <a:r>
              <a:rPr lang="en-US" altLang="zh-CN" sz="2000" dirty="0">
                <a:solidFill>
                  <a:srgbClr val="FF0000"/>
                </a:solidFill>
                <a:latin typeface="Consolas" pitchFamily="49" charset="0"/>
                <a:ea typeface="黑体" pitchFamily="2" charset="-122"/>
                <a:cs typeface="Consolas" pitchFamily="49" charset="0"/>
              </a:rPr>
              <a:t>0000</a:t>
            </a:r>
            <a:r>
              <a:rPr lang="en-US" altLang="zh-CN" sz="2000" dirty="0">
                <a:latin typeface="Consolas" pitchFamily="49" charset="0"/>
                <a:ea typeface="黑体" pitchFamily="2" charset="-122"/>
                <a:cs typeface="Consolas" pitchFamily="49" charset="0"/>
              </a:rPr>
              <a:t>		b</a:t>
            </a:r>
            <a:r>
              <a:rPr lang="en-US" altLang="zh-CN" sz="2000" dirty="0">
                <a:solidFill>
                  <a:srgbClr val="FF0000"/>
                </a:solidFill>
                <a:latin typeface="Consolas" pitchFamily="49" charset="0"/>
                <a:ea typeface="黑体" pitchFamily="2" charset="-122"/>
                <a:cs typeface="Consolas" pitchFamily="49" charset="0"/>
              </a:rPr>
              <a:t>:0001		</a:t>
            </a:r>
            <a:r>
              <a:rPr lang="en-US" altLang="zh-CN" sz="2000" dirty="0">
                <a:latin typeface="Consolas" pitchFamily="49" charset="0"/>
                <a:ea typeface="黑体" pitchFamily="2" charset="-122"/>
                <a:cs typeface="Consolas" pitchFamily="49" charset="0"/>
              </a:rPr>
              <a:t>c</a:t>
            </a:r>
            <a:r>
              <a:rPr lang="en-US" altLang="zh-CN" sz="2000" dirty="0">
                <a:solidFill>
                  <a:srgbClr val="FF0000"/>
                </a:solidFill>
                <a:latin typeface="Consolas" pitchFamily="49" charset="0"/>
                <a:ea typeface="黑体" pitchFamily="2" charset="-122"/>
                <a:cs typeface="Consolas" pitchFamily="49" charset="0"/>
              </a:rPr>
              <a:t>:001		</a:t>
            </a:r>
            <a:r>
              <a:rPr lang="en-US" altLang="zh-CN" sz="2000" dirty="0">
                <a:latin typeface="Consolas" pitchFamily="49" charset="0"/>
                <a:ea typeface="黑体" pitchFamily="2" charset="-122"/>
                <a:cs typeface="Consolas" pitchFamily="49" charset="0"/>
              </a:rPr>
              <a:t>d</a:t>
            </a:r>
            <a:r>
              <a:rPr lang="en-US" altLang="zh-CN" sz="2000" dirty="0">
                <a:solidFill>
                  <a:srgbClr val="FF0000"/>
                </a:solidFill>
                <a:latin typeface="Consolas" pitchFamily="49" charset="0"/>
                <a:ea typeface="黑体" pitchFamily="2" charset="-122"/>
                <a:cs typeface="Consolas" pitchFamily="49" charset="0"/>
              </a:rPr>
              <a:t>:01 </a:t>
            </a:r>
          </a:p>
          <a:p>
            <a:pPr algn="l"/>
            <a:r>
              <a:rPr lang="en-US" altLang="zh-CN" sz="2000" dirty="0">
                <a:latin typeface="Consolas" pitchFamily="49" charset="0"/>
                <a:ea typeface="黑体" pitchFamily="2" charset="-122"/>
                <a:cs typeface="Consolas" pitchFamily="49" charset="0"/>
              </a:rPr>
              <a:t>e</a:t>
            </a:r>
            <a:r>
              <a:rPr lang="en-US" altLang="zh-CN" sz="2000" dirty="0">
                <a:solidFill>
                  <a:srgbClr val="FF0000"/>
                </a:solidFill>
                <a:latin typeface="Consolas" pitchFamily="49" charset="0"/>
                <a:ea typeface="黑体" pitchFamily="2" charset="-122"/>
                <a:cs typeface="Consolas" pitchFamily="49" charset="0"/>
              </a:rPr>
              <a:t>:10     	</a:t>
            </a:r>
            <a:r>
              <a:rPr lang="en-US" altLang="zh-CN" sz="2000" dirty="0">
                <a:latin typeface="Consolas" pitchFamily="49" charset="0"/>
                <a:ea typeface="黑体" pitchFamily="2" charset="-122"/>
                <a:cs typeface="Consolas" pitchFamily="49" charset="0"/>
              </a:rPr>
              <a:t>f</a:t>
            </a:r>
            <a:r>
              <a:rPr lang="en-US" altLang="zh-CN" sz="2000" dirty="0">
                <a:solidFill>
                  <a:srgbClr val="FF0000"/>
                </a:solidFill>
                <a:latin typeface="Consolas" pitchFamily="49" charset="0"/>
                <a:ea typeface="黑体" pitchFamily="2" charset="-122"/>
                <a:cs typeface="Consolas" pitchFamily="49" charset="0"/>
              </a:rPr>
              <a:t>:110		</a:t>
            </a:r>
            <a:r>
              <a:rPr lang="en-US" altLang="zh-CN" sz="2000" dirty="0">
                <a:latin typeface="Consolas" pitchFamily="49" charset="0"/>
                <a:ea typeface="黑体" pitchFamily="2" charset="-122"/>
                <a:cs typeface="Consolas" pitchFamily="49" charset="0"/>
              </a:rPr>
              <a:t>g</a:t>
            </a:r>
            <a:r>
              <a:rPr lang="en-US" altLang="zh-CN" sz="2000" dirty="0">
                <a:solidFill>
                  <a:srgbClr val="FF0000"/>
                </a:solidFill>
                <a:latin typeface="Consolas" pitchFamily="49" charset="0"/>
                <a:ea typeface="黑体" pitchFamily="2" charset="-122"/>
                <a:cs typeface="Consolas" pitchFamily="49" charset="0"/>
              </a:rPr>
              <a:t>:1000		</a:t>
            </a:r>
            <a:r>
              <a:rPr lang="en-US" altLang="zh-CN" sz="2000" dirty="0">
                <a:latin typeface="Consolas" pitchFamily="49" charset="0"/>
                <a:ea typeface="黑体" pitchFamily="2" charset="-122"/>
                <a:cs typeface="Consolas" pitchFamily="49" charset="0"/>
              </a:rPr>
              <a:t>h</a:t>
            </a:r>
            <a:r>
              <a:rPr lang="en-US" altLang="zh-CN" sz="2000" dirty="0">
                <a:solidFill>
                  <a:srgbClr val="FF0000"/>
                </a:solidFill>
                <a:latin typeface="Consolas" pitchFamily="49" charset="0"/>
                <a:ea typeface="黑体" pitchFamily="2" charset="-122"/>
                <a:cs typeface="Consolas" pitchFamily="49" charset="0"/>
              </a:rPr>
              <a:t>:1111			</a:t>
            </a:r>
          </a:p>
        </p:txBody>
      </p:sp>
      <p:sp>
        <p:nvSpPr>
          <p:cNvPr id="264223" name="Text Box 31"/>
          <p:cNvSpPr txBox="1">
            <a:spLocks noChangeArrowheads="1"/>
          </p:cNvSpPr>
          <p:nvPr/>
        </p:nvSpPr>
        <p:spPr bwMode="auto">
          <a:xfrm>
            <a:off x="1201738" y="3840163"/>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4" name="Text Box 32"/>
          <p:cNvSpPr txBox="1">
            <a:spLocks noChangeArrowheads="1"/>
          </p:cNvSpPr>
          <p:nvPr/>
        </p:nvSpPr>
        <p:spPr bwMode="auto">
          <a:xfrm>
            <a:off x="2555875" y="1844675"/>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5" name="Text Box 33"/>
          <p:cNvSpPr txBox="1">
            <a:spLocks noChangeArrowheads="1"/>
          </p:cNvSpPr>
          <p:nvPr/>
        </p:nvSpPr>
        <p:spPr bwMode="auto">
          <a:xfrm>
            <a:off x="5508625" y="17732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6" name="Text Box 34"/>
          <p:cNvSpPr txBox="1">
            <a:spLocks noChangeArrowheads="1"/>
          </p:cNvSpPr>
          <p:nvPr/>
        </p:nvSpPr>
        <p:spPr bwMode="auto">
          <a:xfrm>
            <a:off x="3635375" y="692150"/>
            <a:ext cx="325731" cy="400110"/>
          </a:xfrm>
          <a:prstGeom prst="rect">
            <a:avLst/>
          </a:prstGeom>
          <a:noFill/>
          <a:ln w="31750" algn="ctr">
            <a:noFill/>
            <a:miter lim="800000"/>
            <a:headEnd/>
            <a:tailEnd/>
          </a:ln>
          <a:effectLst/>
        </p:spPr>
        <p:txBody>
          <a:bodyPr wrap="none">
            <a:spAutoFit/>
          </a:bodyPr>
          <a:lstStyle/>
          <a:p>
            <a:r>
              <a:rPr lang="en-US" altLang="zh-CN" sz="2000" dirty="0">
                <a:solidFill>
                  <a:srgbClr val="FF0000"/>
                </a:solidFill>
                <a:latin typeface="Consolas" pitchFamily="49" charset="0"/>
                <a:ea typeface="黑体" pitchFamily="2" charset="-122"/>
                <a:cs typeface="Consolas" pitchFamily="49" charset="0"/>
              </a:rPr>
              <a:t>0</a:t>
            </a:r>
          </a:p>
        </p:txBody>
      </p:sp>
      <p:sp>
        <p:nvSpPr>
          <p:cNvPr id="264227" name="Text Box 35"/>
          <p:cNvSpPr txBox="1">
            <a:spLocks noChangeArrowheads="1"/>
          </p:cNvSpPr>
          <p:nvPr/>
        </p:nvSpPr>
        <p:spPr bwMode="auto">
          <a:xfrm>
            <a:off x="2973210" y="28527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28" name="Text Box 36"/>
          <p:cNvSpPr txBox="1">
            <a:spLocks noChangeArrowheads="1"/>
          </p:cNvSpPr>
          <p:nvPr/>
        </p:nvSpPr>
        <p:spPr bwMode="auto">
          <a:xfrm>
            <a:off x="6227764" y="28527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29" name="Text Box 37"/>
          <p:cNvSpPr txBox="1">
            <a:spLocks noChangeArrowheads="1"/>
          </p:cNvSpPr>
          <p:nvPr/>
        </p:nvSpPr>
        <p:spPr bwMode="auto">
          <a:xfrm>
            <a:off x="6731001" y="3992574"/>
            <a:ext cx="288925" cy="400110"/>
          </a:xfrm>
          <a:prstGeom prst="rect">
            <a:avLst/>
          </a:prstGeom>
          <a:noFill/>
          <a:ln w="31750" algn="ctr">
            <a:noFill/>
            <a:miter lim="800000"/>
            <a:headEnd/>
            <a:tailEnd/>
          </a:ln>
          <a:effectLst/>
        </p:spPr>
        <p:txBody>
          <a:bodyPr>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30" name="Text Box 38"/>
          <p:cNvSpPr txBox="1">
            <a:spLocks noChangeArrowheads="1"/>
          </p:cNvSpPr>
          <p:nvPr/>
        </p:nvSpPr>
        <p:spPr bwMode="auto">
          <a:xfrm>
            <a:off x="2268538" y="3860800"/>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1" name="Text Box 39"/>
          <p:cNvSpPr txBox="1">
            <a:spLocks noChangeArrowheads="1"/>
          </p:cNvSpPr>
          <p:nvPr/>
        </p:nvSpPr>
        <p:spPr bwMode="auto">
          <a:xfrm>
            <a:off x="1835150" y="28527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0</a:t>
            </a:r>
          </a:p>
        </p:txBody>
      </p:sp>
      <p:sp>
        <p:nvSpPr>
          <p:cNvPr id="264232" name="Text Box 40"/>
          <p:cNvSpPr txBox="1">
            <a:spLocks noChangeArrowheads="1"/>
          </p:cNvSpPr>
          <p:nvPr/>
        </p:nvSpPr>
        <p:spPr bwMode="auto">
          <a:xfrm>
            <a:off x="6687986" y="1773238"/>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3" name="Text Box 41"/>
          <p:cNvSpPr txBox="1">
            <a:spLocks noChangeArrowheads="1"/>
          </p:cNvSpPr>
          <p:nvPr/>
        </p:nvSpPr>
        <p:spPr bwMode="auto">
          <a:xfrm>
            <a:off x="3687590" y="1844675"/>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4" name="Text Box 42"/>
          <p:cNvSpPr txBox="1">
            <a:spLocks noChangeArrowheads="1"/>
          </p:cNvSpPr>
          <p:nvPr/>
        </p:nvSpPr>
        <p:spPr bwMode="auto">
          <a:xfrm>
            <a:off x="7307264" y="2779713"/>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5" name="Text Box 43"/>
          <p:cNvSpPr txBox="1">
            <a:spLocks noChangeArrowheads="1"/>
          </p:cNvSpPr>
          <p:nvPr/>
        </p:nvSpPr>
        <p:spPr bwMode="auto">
          <a:xfrm>
            <a:off x="7956551" y="3992574"/>
            <a:ext cx="287338" cy="400110"/>
          </a:xfrm>
          <a:prstGeom prst="rect">
            <a:avLst/>
          </a:prstGeom>
          <a:noFill/>
          <a:ln w="31750" algn="ctr">
            <a:noFill/>
            <a:miter lim="800000"/>
            <a:headEnd/>
            <a:tailEnd/>
          </a:ln>
          <a:effectLst/>
        </p:spPr>
        <p:txBody>
          <a:bodyPr>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7" name="Text Box 45"/>
          <p:cNvSpPr txBox="1">
            <a:spLocks noChangeArrowheads="1"/>
          </p:cNvSpPr>
          <p:nvPr/>
        </p:nvSpPr>
        <p:spPr bwMode="auto">
          <a:xfrm>
            <a:off x="5435600" y="692150"/>
            <a:ext cx="325731" cy="400110"/>
          </a:xfrm>
          <a:prstGeom prst="rect">
            <a:avLst/>
          </a:prstGeom>
          <a:noFill/>
          <a:ln w="31750" algn="ctr">
            <a:noFill/>
            <a:miter lim="800000"/>
            <a:headEnd/>
            <a:tailEnd/>
          </a:ln>
          <a:effectLst/>
        </p:spPr>
        <p:txBody>
          <a:bodyPr wrap="none">
            <a:spAutoFit/>
          </a:bodyPr>
          <a:lstStyle/>
          <a:p>
            <a:r>
              <a:rPr lang="en-US" altLang="zh-CN" sz="2000">
                <a:solidFill>
                  <a:srgbClr val="FF0000"/>
                </a:solidFill>
                <a:latin typeface="Consolas" pitchFamily="49" charset="0"/>
                <a:ea typeface="黑体" pitchFamily="2" charset="-122"/>
                <a:cs typeface="Consolas" pitchFamily="49" charset="0"/>
              </a:rPr>
              <a:t>1</a:t>
            </a:r>
          </a:p>
        </p:txBody>
      </p:sp>
      <p:sp>
        <p:nvSpPr>
          <p:cNvPr id="264238" name="Text Box 46"/>
          <p:cNvSpPr txBox="1">
            <a:spLocks noChangeArrowheads="1"/>
          </p:cNvSpPr>
          <p:nvPr/>
        </p:nvSpPr>
        <p:spPr bwMode="auto">
          <a:xfrm>
            <a:off x="395288" y="333375"/>
            <a:ext cx="2520950" cy="830997"/>
          </a:xfrm>
          <a:prstGeom prst="rect">
            <a:avLst/>
          </a:prstGeom>
          <a:solidFill>
            <a:srgbClr val="CC00FF"/>
          </a:solidFill>
          <a:ln w="9525" algn="ctr">
            <a:noFill/>
            <a:miter lim="800000"/>
            <a:headEnd/>
            <a:tailEnd type="none" w="med" len="lg"/>
          </a:ln>
          <a:effectLst/>
        </p:spPr>
        <p:txBody>
          <a:bodyPr>
            <a:spAutoFit/>
          </a:bodyPr>
          <a:lstStyle/>
          <a:p>
            <a:r>
              <a:rPr lang="zh-CN" altLang="en-US" dirty="0">
                <a:solidFill>
                  <a:schemeClr val="bg1"/>
                </a:solidFill>
                <a:latin typeface="Consolas" pitchFamily="49" charset="0"/>
                <a:ea typeface="楷体" pitchFamily="49" charset="-122"/>
                <a:cs typeface="Consolas" pitchFamily="49" charset="0"/>
              </a:rPr>
              <a:t>产生哈夫曼编码示例的演示</a:t>
            </a:r>
            <a:endParaRPr lang="zh-CN" altLang="en-US" dirty="0">
              <a:latin typeface="Consolas" pitchFamily="49" charset="0"/>
              <a:ea typeface="楷体" pitchFamily="49" charset="-122"/>
              <a:cs typeface="Consolas" pitchFamily="49" charset="0"/>
            </a:endParaRPr>
          </a:p>
        </p:txBody>
      </p:sp>
      <p:cxnSp>
        <p:nvCxnSpPr>
          <p:cNvPr id="48" name="直接连接符 47"/>
          <p:cNvCxnSpPr>
            <a:endCxn id="264201" idx="0"/>
          </p:cNvCxnSpPr>
          <p:nvPr/>
        </p:nvCxnSpPr>
        <p:spPr>
          <a:xfrm rot="5400000">
            <a:off x="1313648" y="3891768"/>
            <a:ext cx="506410" cy="43813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a:endCxn id="264202" idx="0"/>
          </p:cNvCxnSpPr>
          <p:nvPr/>
        </p:nvCxnSpPr>
        <p:spPr>
          <a:xfrm rot="16200000" flipH="1">
            <a:off x="2041510" y="3887788"/>
            <a:ext cx="507997" cy="447676"/>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endCxn id="264210" idx="0"/>
          </p:cNvCxnSpPr>
          <p:nvPr/>
        </p:nvCxnSpPr>
        <p:spPr>
          <a:xfrm rot="16200000" flipH="1">
            <a:off x="7573988" y="3987809"/>
            <a:ext cx="549273" cy="40958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264206" idx="0"/>
          </p:cNvCxnSpPr>
          <p:nvPr/>
        </p:nvCxnSpPr>
        <p:spPr>
          <a:xfrm rot="16200000" flipH="1">
            <a:off x="6910391" y="2948000"/>
            <a:ext cx="744551" cy="42066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endCxn id="264194" idx="0"/>
          </p:cNvCxnSpPr>
          <p:nvPr/>
        </p:nvCxnSpPr>
        <p:spPr>
          <a:xfrm rot="5400000">
            <a:off x="5530057" y="1848633"/>
            <a:ext cx="676285" cy="40799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endCxn id="264213" idx="0"/>
          </p:cNvCxnSpPr>
          <p:nvPr/>
        </p:nvCxnSpPr>
        <p:spPr>
          <a:xfrm rot="16200000" flipH="1">
            <a:off x="6328173" y="1744265"/>
            <a:ext cx="647713" cy="58815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endCxn id="264200" idx="0"/>
          </p:cNvCxnSpPr>
          <p:nvPr/>
        </p:nvCxnSpPr>
        <p:spPr>
          <a:xfrm rot="5400000">
            <a:off x="1825616" y="2825756"/>
            <a:ext cx="714380" cy="49210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7" name="直接连接符 66"/>
          <p:cNvCxnSpPr>
            <a:endCxn id="264197" idx="0"/>
          </p:cNvCxnSpPr>
          <p:nvPr/>
        </p:nvCxnSpPr>
        <p:spPr>
          <a:xfrm rot="16200000" flipH="1">
            <a:off x="2571741" y="2857491"/>
            <a:ext cx="714380" cy="42863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rot="5400000">
            <a:off x="2643174" y="1857364"/>
            <a:ext cx="571504" cy="4286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endCxn id="264196" idx="0"/>
          </p:cNvCxnSpPr>
          <p:nvPr/>
        </p:nvCxnSpPr>
        <p:spPr>
          <a:xfrm rot="16200000" flipH="1">
            <a:off x="3377400" y="1837521"/>
            <a:ext cx="609606" cy="50641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rot="10800000" flipV="1">
            <a:off x="3500430" y="928670"/>
            <a:ext cx="1000132" cy="428628"/>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5000628" y="928670"/>
            <a:ext cx="954094" cy="36989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357290" y="5143512"/>
            <a:ext cx="428628" cy="391839"/>
          </a:xfrm>
          <a:prstGeom prst="rect">
            <a:avLst/>
          </a:prstGeom>
          <a:noFill/>
        </p:spPr>
        <p:txBody>
          <a:bodyPr wrap="square" rtlCol="0">
            <a:spAutoFit/>
          </a:bodyPr>
          <a:lstStyle/>
          <a:p>
            <a:r>
              <a:rPr lang="en-US" altLang="zh-CN" dirty="0">
                <a:latin typeface="Consolas" pitchFamily="49" charset="0"/>
                <a:cs typeface="Consolas" pitchFamily="49" charset="0"/>
              </a:rPr>
              <a:t>b</a:t>
            </a:r>
            <a:r>
              <a:rPr lang="zh-CN" altLang="en-US" dirty="0">
                <a:latin typeface="Consolas" pitchFamily="49" charset="0"/>
                <a:cs typeface="Consolas" pitchFamily="49" charset="0"/>
              </a:rPr>
              <a:t>：</a:t>
            </a:r>
          </a:p>
        </p:txBody>
      </p:sp>
      <p:sp>
        <p:nvSpPr>
          <p:cNvPr id="89" name="TextBox 88"/>
          <p:cNvSpPr txBox="1"/>
          <p:nvPr/>
        </p:nvSpPr>
        <p:spPr>
          <a:xfrm>
            <a:off x="1785918"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0</a:t>
            </a:r>
            <a:endParaRPr lang="zh-CN" altLang="en-US">
              <a:solidFill>
                <a:srgbClr val="FF0000"/>
              </a:solidFill>
              <a:latin typeface="Consolas" pitchFamily="49" charset="0"/>
              <a:cs typeface="Consolas" pitchFamily="49" charset="0"/>
            </a:endParaRPr>
          </a:p>
        </p:txBody>
      </p:sp>
      <p:sp>
        <p:nvSpPr>
          <p:cNvPr id="90" name="TextBox 89"/>
          <p:cNvSpPr txBox="1"/>
          <p:nvPr/>
        </p:nvSpPr>
        <p:spPr>
          <a:xfrm>
            <a:off x="2214546"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0</a:t>
            </a:r>
            <a:endParaRPr lang="zh-CN" altLang="en-US">
              <a:solidFill>
                <a:srgbClr val="FF0000"/>
              </a:solidFill>
              <a:latin typeface="Consolas" pitchFamily="49" charset="0"/>
              <a:cs typeface="Consolas" pitchFamily="49" charset="0"/>
            </a:endParaRPr>
          </a:p>
        </p:txBody>
      </p:sp>
      <p:sp>
        <p:nvSpPr>
          <p:cNvPr id="91" name="TextBox 90"/>
          <p:cNvSpPr txBox="1"/>
          <p:nvPr/>
        </p:nvSpPr>
        <p:spPr>
          <a:xfrm>
            <a:off x="2571736"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0</a:t>
            </a:r>
            <a:endParaRPr lang="zh-CN" altLang="en-US">
              <a:solidFill>
                <a:srgbClr val="FF0000"/>
              </a:solidFill>
              <a:latin typeface="Consolas" pitchFamily="49" charset="0"/>
              <a:cs typeface="Consolas" pitchFamily="49" charset="0"/>
            </a:endParaRPr>
          </a:p>
        </p:txBody>
      </p:sp>
      <p:sp>
        <p:nvSpPr>
          <p:cNvPr id="92" name="TextBox 91"/>
          <p:cNvSpPr txBox="1"/>
          <p:nvPr/>
        </p:nvSpPr>
        <p:spPr>
          <a:xfrm>
            <a:off x="3000364" y="5194312"/>
            <a:ext cx="500066" cy="369332"/>
          </a:xfrm>
          <a:prstGeom prst="rect">
            <a:avLst/>
          </a:prstGeom>
          <a:noFill/>
        </p:spPr>
        <p:txBody>
          <a:bodyPr wrap="square" lIns="0" tIns="0" rIns="0" bIns="0" rtlCol="0">
            <a:spAutoFit/>
          </a:bodyPr>
          <a:lstStyle/>
          <a:p>
            <a:r>
              <a:rPr lang="en-US" altLang="zh-CN">
                <a:solidFill>
                  <a:srgbClr val="FF0000"/>
                </a:solidFill>
                <a:latin typeface="Consolas" pitchFamily="49" charset="0"/>
                <a:cs typeface="Consolas" pitchFamily="49" charset="0"/>
              </a:rPr>
              <a:t>1</a:t>
            </a:r>
            <a:endParaRPr lang="zh-CN" altLang="en-US">
              <a:solidFill>
                <a:srgbClr val="FF0000"/>
              </a:solidFill>
              <a:latin typeface="Consolas" pitchFamily="49" charset="0"/>
              <a:cs typeface="Consolas" pitchFamily="49" charset="0"/>
            </a:endParaRPr>
          </a:p>
        </p:txBody>
      </p:sp>
      <p:sp>
        <p:nvSpPr>
          <p:cNvPr id="55" name="灯片编号占位符 54"/>
          <p:cNvSpPr>
            <a:spLocks noGrp="1"/>
          </p:cNvSpPr>
          <p:nvPr>
            <p:ph type="sldNum" sz="quarter" idx="12"/>
          </p:nvPr>
        </p:nvSpPr>
        <p:spPr/>
        <p:txBody>
          <a:bodyPr/>
          <a:lstStyle/>
          <a:p>
            <a:fld id="{EEE4F7E5-DD09-4BA6-9AE1-47735B52AA37}" type="slidenum">
              <a:rPr lang="en-US" altLang="zh-CN" smtClean="0"/>
              <a:pPr/>
              <a:t>8</a:t>
            </a:fld>
            <a:r>
              <a:rPr lang="en-US" altLang="zh-CN" dirty="0"/>
              <a:t>/15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42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42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42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42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42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42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42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42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42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42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42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42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42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42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500" tmFilter="0, 0; .2, .5; .8, .5; 1, 0"/>
                                        <p:tgtEl>
                                          <p:spTgt spid="264202"/>
                                        </p:tgtEl>
                                      </p:cBhvr>
                                    </p:animEffect>
                                    <p:animScale>
                                      <p:cBhvr>
                                        <p:cTn id="41" dur="250" autoRev="1" fill="hold"/>
                                        <p:tgtEl>
                                          <p:spTgt spid="264202"/>
                                        </p:tgtEl>
                                      </p:cBhvr>
                                      <p:by x="105000" y="105000"/>
                                    </p:animScale>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grpId="1" nodeType="clickEffect">
                                  <p:stCondLst>
                                    <p:cond delay="0"/>
                                  </p:stCondLst>
                                  <p:childTnLst>
                                    <p:animEffect transition="out" filter="fade">
                                      <p:cBhvr>
                                        <p:cTn id="45" dur="500" tmFilter="0, 0; .2, .5; .8, .5; 1, 0"/>
                                        <p:tgtEl>
                                          <p:spTgt spid="264226"/>
                                        </p:tgtEl>
                                      </p:cBhvr>
                                    </p:animEffect>
                                    <p:animScale>
                                      <p:cBhvr>
                                        <p:cTn id="46" dur="250" autoRev="1" fill="hold"/>
                                        <p:tgtEl>
                                          <p:spTgt spid="264226"/>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6" presetClass="emph" presetSubtype="0" fill="hold" grpId="1" nodeType="clickEffect">
                                  <p:stCondLst>
                                    <p:cond delay="0"/>
                                  </p:stCondLst>
                                  <p:childTnLst>
                                    <p:animEffect transition="out" filter="fade">
                                      <p:cBhvr>
                                        <p:cTn id="54" dur="500" tmFilter="0, 0; .2, .5; .8, .5; 1, 0"/>
                                        <p:tgtEl>
                                          <p:spTgt spid="264224"/>
                                        </p:tgtEl>
                                      </p:cBhvr>
                                    </p:animEffect>
                                    <p:animScale>
                                      <p:cBhvr>
                                        <p:cTn id="55" dur="250" autoRev="1" fill="hold"/>
                                        <p:tgtEl>
                                          <p:spTgt spid="264224"/>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90"/>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6" presetClass="emph" presetSubtype="0" fill="hold" grpId="1" nodeType="clickEffect">
                                  <p:stCondLst>
                                    <p:cond delay="0"/>
                                  </p:stCondLst>
                                  <p:childTnLst>
                                    <p:animEffect transition="out" filter="fade">
                                      <p:cBhvr>
                                        <p:cTn id="63" dur="500" tmFilter="0, 0; .2, .5; .8, .5; 1, 0"/>
                                        <p:tgtEl>
                                          <p:spTgt spid="264231"/>
                                        </p:tgtEl>
                                      </p:cBhvr>
                                    </p:animEffect>
                                    <p:animScale>
                                      <p:cBhvr>
                                        <p:cTn id="64" dur="250" autoRev="1" fill="hold"/>
                                        <p:tgtEl>
                                          <p:spTgt spid="264231"/>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26" presetClass="emph" presetSubtype="0" fill="hold" grpId="1" nodeType="clickEffect">
                                  <p:stCondLst>
                                    <p:cond delay="0"/>
                                  </p:stCondLst>
                                  <p:childTnLst>
                                    <p:animEffect transition="out" filter="fade">
                                      <p:cBhvr>
                                        <p:cTn id="72" dur="500" tmFilter="0, 0; .2, .5; .8, .5; 1, 0"/>
                                        <p:tgtEl>
                                          <p:spTgt spid="264230"/>
                                        </p:tgtEl>
                                      </p:cBhvr>
                                    </p:animEffect>
                                    <p:animScale>
                                      <p:cBhvr>
                                        <p:cTn id="73" dur="250" autoRev="1" fill="hold"/>
                                        <p:tgtEl>
                                          <p:spTgt spid="264230"/>
                                        </p:tgtEl>
                                      </p:cBhvr>
                                      <p:by x="105000" y="105000"/>
                                    </p:animScale>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92"/>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64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4202" grpId="0" animBg="1"/>
      <p:bldP spid="264236" grpId="0"/>
      <p:bldP spid="264223" grpId="0"/>
      <p:bldP spid="264224" grpId="0"/>
      <p:bldP spid="264224" grpId="1"/>
      <p:bldP spid="264225" grpId="0"/>
      <p:bldP spid="264226" grpId="0"/>
      <p:bldP spid="264226" grpId="1"/>
      <p:bldP spid="264227" grpId="0"/>
      <p:bldP spid="264228" grpId="0"/>
      <p:bldP spid="264229" grpId="0"/>
      <p:bldP spid="264230" grpId="0"/>
      <p:bldP spid="264230" grpId="1"/>
      <p:bldP spid="264231" grpId="0"/>
      <p:bldP spid="264231" grpId="1"/>
      <p:bldP spid="264232" grpId="0"/>
      <p:bldP spid="264233" grpId="0"/>
      <p:bldP spid="264234" grpId="0"/>
      <p:bldP spid="264235" grpId="0"/>
      <p:bldP spid="264237" grpId="0"/>
      <p:bldP spid="88" grpId="0"/>
      <p:bldP spid="89" grpId="0"/>
      <p:bldP spid="90" grpId="0"/>
      <p:bldP spid="91" grpId="0"/>
      <p:bldP spid="9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78818375-296C-4A47-834F-A957B62006DE}"/>
              </a:ext>
            </a:extLst>
          </p:cNvPr>
          <p:cNvPicPr>
            <a:picLocks noChangeAspect="1"/>
          </p:cNvPicPr>
          <p:nvPr/>
        </p:nvPicPr>
        <p:blipFill>
          <a:blip r:embed="rId2"/>
          <a:stretch>
            <a:fillRect/>
          </a:stretch>
        </p:blipFill>
        <p:spPr>
          <a:xfrm>
            <a:off x="4603019" y="2668335"/>
            <a:ext cx="4279642" cy="3240360"/>
          </a:xfrm>
          <a:prstGeom prst="rect">
            <a:avLst/>
          </a:prstGeom>
        </p:spPr>
      </p:pic>
      <p:sp>
        <p:nvSpPr>
          <p:cNvPr id="378884" name="Text Box 4"/>
          <p:cNvSpPr txBox="1">
            <a:spLocks noChangeArrowheads="1"/>
          </p:cNvSpPr>
          <p:nvPr/>
        </p:nvSpPr>
        <p:spPr bwMode="auto">
          <a:xfrm>
            <a:off x="468313" y="476250"/>
            <a:ext cx="8207375" cy="918072"/>
          </a:xfrm>
          <a:prstGeom prst="rect">
            <a:avLst/>
          </a:prstGeom>
          <a:noFill/>
          <a:ln w="9525" algn="ctr">
            <a:noFill/>
            <a:miter lim="800000"/>
            <a:headEnd/>
            <a:tailEnd type="none" w="med" len="lg"/>
          </a:ln>
          <a:effectLst/>
        </p:spPr>
        <p:txBody>
          <a:bodyPr>
            <a:spAutoFit/>
          </a:bodyPr>
          <a:lstStyle/>
          <a:p>
            <a:pPr algn="l">
              <a:lnSpc>
                <a:spcPts val="3400"/>
              </a:lnSpc>
              <a:spcBef>
                <a:spcPct val="50000"/>
              </a:spcBef>
            </a:pPr>
            <a:r>
              <a:rPr lang="zh-CN" altLang="en-US" sz="2200" dirty="0">
                <a:ea typeface="楷体" pitchFamily="49" charset="-122"/>
                <a:cs typeface="Times New Roman" pitchFamily="18" charset="0"/>
              </a:rPr>
              <a:t>　　在一组字符的哈夫曼编码中，不可能出现一个字符的哈夫曼编码是另一个字符哈夫曼编码的</a:t>
            </a:r>
            <a:r>
              <a:rPr lang="zh-CN" altLang="en-US" sz="2200" dirty="0">
                <a:solidFill>
                  <a:srgbClr val="FF00FF"/>
                </a:solidFill>
                <a:ea typeface="楷体" pitchFamily="49" charset="-122"/>
                <a:cs typeface="Times New Roman" pitchFamily="18" charset="0"/>
              </a:rPr>
              <a:t>前缀</a:t>
            </a:r>
            <a:r>
              <a:rPr lang="zh-CN" altLang="en-US" sz="2200" dirty="0">
                <a:ea typeface="楷体" pitchFamily="49" charset="-122"/>
                <a:cs typeface="Times New Roman" pitchFamily="18" charset="0"/>
              </a:rPr>
              <a:t>。</a:t>
            </a:r>
          </a:p>
        </p:txBody>
      </p:sp>
      <p:sp>
        <p:nvSpPr>
          <p:cNvPr id="378885" name="Text Box 5"/>
          <p:cNvSpPr txBox="1">
            <a:spLocks noChangeArrowheads="1"/>
          </p:cNvSpPr>
          <p:nvPr/>
        </p:nvSpPr>
        <p:spPr bwMode="auto">
          <a:xfrm>
            <a:off x="755650" y="1557338"/>
            <a:ext cx="7920038" cy="1446550"/>
          </a:xfrm>
          <a:prstGeom prst="rect">
            <a:avLst/>
          </a:prstGeom>
          <a:noFill/>
          <a:ln w="9525" algn="ctr">
            <a:noFill/>
            <a:miter lim="800000"/>
            <a:headEnd/>
            <a:tailEnd type="none" w="med" len="lg"/>
          </a:ln>
          <a:effectLst/>
        </p:spPr>
        <p:txBody>
          <a:bodyPr>
            <a:spAutoFit/>
          </a:bodyPr>
          <a:lstStyle/>
          <a:p>
            <a:pPr algn="l">
              <a:spcBef>
                <a:spcPct val="50000"/>
              </a:spcBef>
            </a:pPr>
            <a:r>
              <a:rPr lang="zh-CN" altLang="en-US" sz="2200">
                <a:ea typeface="楷体" pitchFamily="49" charset="-122"/>
                <a:cs typeface="Times New Roman" pitchFamily="18" charset="0"/>
              </a:rPr>
              <a:t>例如，有</a:t>
            </a:r>
            <a:r>
              <a:rPr lang="en-US" altLang="zh-CN" sz="2200" dirty="0">
                <a:ea typeface="楷体" pitchFamily="49" charset="-122"/>
                <a:cs typeface="Times New Roman" pitchFamily="18" charset="0"/>
              </a:rPr>
              <a:t>4</a:t>
            </a:r>
            <a:r>
              <a:rPr lang="zh-CN" altLang="en-US" sz="2200" dirty="0">
                <a:ea typeface="楷体" pitchFamily="49" charset="-122"/>
                <a:cs typeface="Times New Roman" pitchFamily="18" charset="0"/>
              </a:rPr>
              <a:t>个字符的编码如下：</a:t>
            </a:r>
          </a:p>
          <a:p>
            <a:pPr algn="l">
              <a:spcBef>
                <a:spcPct val="50000"/>
              </a:spcBef>
            </a:pPr>
            <a:r>
              <a:rPr lang="zh-CN" altLang="en-US" sz="2200" dirty="0">
                <a:ea typeface="楷体" pitchFamily="49" charset="-122"/>
                <a:cs typeface="Times New Roman" pitchFamily="18" charset="0"/>
              </a:rPr>
              <a:t>　</a:t>
            </a:r>
            <a:r>
              <a:rPr lang="zh-CN" altLang="en-US" sz="2200">
                <a:ea typeface="楷体" pitchFamily="49" charset="-122"/>
                <a:cs typeface="Times New Roman" pitchFamily="18" charset="0"/>
              </a:rPr>
              <a:t>　</a:t>
            </a:r>
            <a:r>
              <a:rPr lang="en-US" altLang="zh-CN" sz="2200">
                <a:solidFill>
                  <a:srgbClr val="FF00FF"/>
                </a:solidFill>
                <a:ea typeface="楷体" pitchFamily="49" charset="-122"/>
                <a:cs typeface="Times New Roman" pitchFamily="18" charset="0"/>
              </a:rPr>
              <a:t>1</a:t>
            </a:r>
            <a:r>
              <a:rPr lang="en-US" altLang="zh-CN" sz="2200">
                <a:ea typeface="楷体" pitchFamily="49" charset="-122"/>
                <a:cs typeface="Times New Roman" pitchFamily="18" charset="0"/>
              </a:rPr>
              <a:t>00</a:t>
            </a:r>
            <a:r>
              <a:rPr lang="zh-CN" altLang="en-US" sz="2200">
                <a:ea typeface="楷体" pitchFamily="49" charset="-122"/>
                <a:cs typeface="Times New Roman" pitchFamily="18" charset="0"/>
              </a:rPr>
              <a:t>，</a:t>
            </a:r>
            <a:r>
              <a:rPr lang="en-US" altLang="zh-CN" sz="2200">
                <a:solidFill>
                  <a:srgbClr val="00B050"/>
                </a:solidFill>
                <a:ea typeface="楷体" pitchFamily="49" charset="-122"/>
                <a:cs typeface="Times New Roman" pitchFamily="18" charset="0"/>
              </a:rPr>
              <a:t>0</a:t>
            </a:r>
            <a:r>
              <a:rPr lang="en-US" altLang="zh-CN" sz="2200">
                <a:ea typeface="楷体" pitchFamily="49" charset="-122"/>
                <a:cs typeface="Times New Roman" pitchFamily="18" charset="0"/>
              </a:rPr>
              <a:t>01</a:t>
            </a:r>
            <a:r>
              <a:rPr lang="zh-CN" altLang="en-US" sz="2200">
                <a:ea typeface="楷体" pitchFamily="49" charset="-122"/>
                <a:cs typeface="Times New Roman" pitchFamily="18" charset="0"/>
              </a:rPr>
              <a:t>，</a:t>
            </a:r>
            <a:r>
              <a:rPr lang="en-US" altLang="zh-CN" sz="2200">
                <a:solidFill>
                  <a:srgbClr val="00B050"/>
                </a:solidFill>
                <a:ea typeface="楷体" pitchFamily="49" charset="-122"/>
                <a:cs typeface="Times New Roman" pitchFamily="18" charset="0"/>
              </a:rPr>
              <a:t>0</a:t>
            </a:r>
            <a:r>
              <a:rPr lang="zh-CN" altLang="en-US" sz="2200">
                <a:ea typeface="楷体" pitchFamily="49" charset="-122"/>
                <a:cs typeface="Times New Roman" pitchFamily="18" charset="0"/>
              </a:rPr>
              <a:t>，</a:t>
            </a:r>
            <a:r>
              <a:rPr lang="en-US" altLang="zh-CN" sz="2200">
                <a:solidFill>
                  <a:srgbClr val="FF00FF"/>
                </a:solidFill>
                <a:ea typeface="楷体" pitchFamily="49" charset="-122"/>
                <a:cs typeface="Times New Roman" pitchFamily="18" charset="0"/>
              </a:rPr>
              <a:t>1</a:t>
            </a:r>
            <a:endParaRPr lang="en-US" altLang="zh-CN" sz="2200" dirty="0">
              <a:solidFill>
                <a:srgbClr val="FF00FF"/>
              </a:solidFill>
              <a:ea typeface="楷体" pitchFamily="49" charset="-122"/>
              <a:cs typeface="Times New Roman" pitchFamily="18" charset="0"/>
            </a:endParaRPr>
          </a:p>
          <a:p>
            <a:pPr algn="l">
              <a:spcBef>
                <a:spcPct val="50000"/>
              </a:spcBef>
            </a:pPr>
            <a:r>
              <a:rPr lang="zh-CN" altLang="en-US" sz="2200" dirty="0">
                <a:ea typeface="楷体" pitchFamily="49" charset="-122"/>
                <a:cs typeface="Times New Roman" pitchFamily="18" charset="0"/>
              </a:rPr>
              <a:t>这是哈夫曼编码吗？</a:t>
            </a:r>
          </a:p>
        </p:txBody>
      </p:sp>
      <p:sp>
        <p:nvSpPr>
          <p:cNvPr id="378886" name="Text Box 6"/>
          <p:cNvSpPr txBox="1">
            <a:spLocks noChangeArrowheads="1"/>
          </p:cNvSpPr>
          <p:nvPr/>
        </p:nvSpPr>
        <p:spPr bwMode="auto">
          <a:xfrm>
            <a:off x="3571868" y="2500306"/>
            <a:ext cx="1079500" cy="609600"/>
          </a:xfrm>
          <a:prstGeom prst="rect">
            <a:avLst/>
          </a:prstGeom>
          <a:noFill/>
          <a:ln w="9525" algn="ctr">
            <a:noFill/>
            <a:miter lim="800000"/>
            <a:headEnd/>
            <a:tailEnd type="none" w="med" len="lg"/>
          </a:ln>
          <a:effectLst/>
        </p:spPr>
        <p:txBody>
          <a:bodyPr lIns="0" tIns="0" rIns="0" bIns="0">
            <a:spAutoFit/>
          </a:bodyPr>
          <a:lstStyle/>
          <a:p>
            <a:pPr>
              <a:spcBef>
                <a:spcPct val="50000"/>
              </a:spcBef>
            </a:pPr>
            <a:r>
              <a:rPr lang="en-US" altLang="zh-CN" sz="4000" dirty="0">
                <a:solidFill>
                  <a:srgbClr val="FF0000"/>
                </a:solidFill>
              </a:rPr>
              <a:t>×</a:t>
            </a:r>
          </a:p>
        </p:txBody>
      </p:sp>
      <p:grpSp>
        <p:nvGrpSpPr>
          <p:cNvPr id="7" name="组合 6"/>
          <p:cNvGrpSpPr/>
          <p:nvPr/>
        </p:nvGrpSpPr>
        <p:grpSpPr>
          <a:xfrm>
            <a:off x="1214414" y="3143248"/>
            <a:ext cx="4572032" cy="1145267"/>
            <a:chOff x="857224" y="3929066"/>
            <a:chExt cx="4572032" cy="1145267"/>
          </a:xfrm>
        </p:grpSpPr>
        <p:sp>
          <p:nvSpPr>
            <p:cNvPr id="5" name="TextBox 4"/>
            <p:cNvSpPr txBox="1"/>
            <p:nvPr/>
          </p:nvSpPr>
          <p:spPr>
            <a:xfrm>
              <a:off x="857224" y="4643446"/>
              <a:ext cx="4572032" cy="430887"/>
            </a:xfrm>
            <a:prstGeom prst="rect">
              <a:avLst/>
            </a:prstGeom>
            <a:noFill/>
          </p:spPr>
          <p:txBody>
            <a:bodyPr wrap="square" rtlCol="0">
              <a:spAutoFit/>
            </a:bodyPr>
            <a:lstStyle/>
            <a:p>
              <a:pPr algn="l"/>
              <a:r>
                <a:rPr lang="zh-CN" altLang="en-US" sz="2200" dirty="0">
                  <a:ea typeface="楷体" pitchFamily="49" charset="-122"/>
                  <a:cs typeface="Times New Roman" pitchFamily="18" charset="0"/>
                </a:rPr>
                <a:t>哈夫曼编码也称为</a:t>
              </a:r>
              <a:r>
                <a:rPr lang="zh-CN" altLang="en-US" sz="2200" dirty="0">
                  <a:solidFill>
                    <a:srgbClr val="FF0000"/>
                  </a:solidFill>
                  <a:ea typeface="楷体" pitchFamily="49" charset="-122"/>
                  <a:cs typeface="Times New Roman" pitchFamily="18" charset="0"/>
                </a:rPr>
                <a:t>前缀编码</a:t>
              </a:r>
              <a:r>
                <a:rPr lang="zh-CN" altLang="en-US" sz="2200" dirty="0">
                  <a:ea typeface="楷体" pitchFamily="49" charset="-122"/>
                  <a:cs typeface="Times New Roman" pitchFamily="18" charset="0"/>
                </a:rPr>
                <a:t>。</a:t>
              </a:r>
              <a:endParaRPr lang="zh-CN" altLang="en-US" sz="2200" dirty="0"/>
            </a:p>
          </p:txBody>
        </p:sp>
        <p:sp>
          <p:nvSpPr>
            <p:cNvPr id="6" name="下箭头 5"/>
            <p:cNvSpPr/>
            <p:nvPr/>
          </p:nvSpPr>
          <p:spPr>
            <a:xfrm>
              <a:off x="2571736" y="3929066"/>
              <a:ext cx="285752" cy="571504"/>
            </a:xfrm>
            <a:prstGeom prst="downArrow">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sz="2200"/>
            </a:p>
          </p:txBody>
        </p:sp>
      </p:grpSp>
      <p:sp>
        <p:nvSpPr>
          <p:cNvPr id="9" name="灯片编号占位符 8"/>
          <p:cNvSpPr>
            <a:spLocks noGrp="1"/>
          </p:cNvSpPr>
          <p:nvPr>
            <p:ph type="sldNum" sz="quarter" idx="12"/>
          </p:nvPr>
        </p:nvSpPr>
        <p:spPr/>
        <p:txBody>
          <a:bodyPr/>
          <a:lstStyle/>
          <a:p>
            <a:fld id="{EEE4F7E5-DD09-4BA6-9AE1-47735B52AA37}" type="slidenum">
              <a:rPr lang="en-US" altLang="zh-CN" smtClean="0"/>
              <a:pPr/>
              <a:t>9</a:t>
            </a:fld>
            <a:r>
              <a:rPr lang="en-US" altLang="zh-CN"/>
              <a:t>/15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8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78886"/>
                                        </p:tgtEl>
                                        <p:attrNameLst>
                                          <p:attrName>style.visibility</p:attrName>
                                        </p:attrNameLst>
                                      </p:cBhvr>
                                      <p:to>
                                        <p:strVal val="visible"/>
                                      </p:to>
                                    </p:set>
                                    <p:animEffect transition="in" filter="wipe(left)">
                                      <p:cBhvr>
                                        <p:cTn id="11" dur="500"/>
                                        <p:tgtEl>
                                          <p:spTgt spid="37888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5" grpId="0"/>
      <p:bldP spid="378886"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QwNjU5MjVlNjdjNDU2Zjg5OTZjZTk4MjhhZmIxMm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spPr>
      <a:bodyPr vert="horz" wrap="square" lIns="91440" tIns="45720" rIns="91440" bIns="45720" numCol="1" anchor="t" anchorCtr="0" compatLnSpc="1"/>
      <a:lstStyle>
        <a:defPPr>
          <a:lnSpc>
            <a:spcPts val="2000"/>
          </a:lnSpc>
          <a:defRPr sz="1800" i="1">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仿宋" panose="02010609060101010101" pitchFamily="49" charset="-122"/>
            <a:cs typeface="Consolas" panose="020B0609020204030204" pitchFamily="49"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4159</Words>
  <Application>Microsoft Office PowerPoint</Application>
  <PresentationFormat>全屏显示(4:3)</PresentationFormat>
  <Paragraphs>699</Paragraphs>
  <Slides>47</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47</vt:i4>
      </vt:variant>
    </vt:vector>
  </HeadingPairs>
  <TitlesOfParts>
    <vt:vector size="59" baseType="lpstr">
      <vt:lpstr>仿宋</vt:lpstr>
      <vt:lpstr>黑体</vt:lpstr>
      <vt:lpstr>华文中宋</vt:lpstr>
      <vt:lpstr>楷体</vt:lpstr>
      <vt:lpstr>宋体</vt:lpstr>
      <vt:lpstr>微软雅黑</vt:lpstr>
      <vt:lpstr>幼圆</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adony</cp:lastModifiedBy>
  <cp:revision>2960</cp:revision>
  <dcterms:created xsi:type="dcterms:W3CDTF">2004-03-31T23:50:00Z</dcterms:created>
  <dcterms:modified xsi:type="dcterms:W3CDTF">2024-05-06T22:34:52Z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2227D76C459D4927BD2674B9158DDAD1_12</vt:lpwstr>
  </property>
  <property fmtid="{D5CDD505-2E9C-101B-9397-08002B2CF9AE}" pid="3" name="KSOProductBuildVer">
    <vt:lpwstr>2052-12.1.0.16729</vt:lpwstr>
  </property>
</Properties>
</file>