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7"/>
  </p:notesMasterIdLst>
  <p:handoutMasterIdLst>
    <p:handoutMasterId r:id="rId118"/>
  </p:handoutMasterIdLst>
  <p:sldIdLst>
    <p:sldId id="670" r:id="rId2"/>
    <p:sldId id="546" r:id="rId3"/>
    <p:sldId id="653" r:id="rId4"/>
    <p:sldId id="758" r:id="rId5"/>
    <p:sldId id="796" r:id="rId6"/>
    <p:sldId id="797" r:id="rId7"/>
    <p:sldId id="857" r:id="rId8"/>
    <p:sldId id="800" r:id="rId9"/>
    <p:sldId id="714" r:id="rId10"/>
    <p:sldId id="859" r:id="rId11"/>
    <p:sldId id="801" r:id="rId12"/>
    <p:sldId id="861" r:id="rId13"/>
    <p:sldId id="836" r:id="rId14"/>
    <p:sldId id="912" r:id="rId15"/>
    <p:sldId id="913" r:id="rId16"/>
    <p:sldId id="914" r:id="rId17"/>
    <p:sldId id="802" r:id="rId18"/>
    <p:sldId id="837" r:id="rId19"/>
    <p:sldId id="860" r:id="rId20"/>
    <p:sldId id="838" r:id="rId21"/>
    <p:sldId id="803" r:id="rId22"/>
    <p:sldId id="862" r:id="rId23"/>
    <p:sldId id="806" r:id="rId24"/>
    <p:sldId id="863" r:id="rId25"/>
    <p:sldId id="864" r:id="rId26"/>
    <p:sldId id="865" r:id="rId27"/>
    <p:sldId id="866" r:id="rId28"/>
    <p:sldId id="867" r:id="rId29"/>
    <p:sldId id="868" r:id="rId30"/>
    <p:sldId id="1013" r:id="rId31"/>
    <p:sldId id="807" r:id="rId32"/>
    <p:sldId id="808" r:id="rId33"/>
    <p:sldId id="1011" r:id="rId34"/>
    <p:sldId id="1012" r:id="rId35"/>
    <p:sldId id="869" r:id="rId36"/>
    <p:sldId id="870" r:id="rId37"/>
    <p:sldId id="886" r:id="rId38"/>
    <p:sldId id="887" r:id="rId39"/>
    <p:sldId id="888" r:id="rId40"/>
    <p:sldId id="872" r:id="rId41"/>
    <p:sldId id="873" r:id="rId42"/>
    <p:sldId id="890" r:id="rId43"/>
    <p:sldId id="892" r:id="rId44"/>
    <p:sldId id="894" r:id="rId45"/>
    <p:sldId id="901" r:id="rId46"/>
    <p:sldId id="902" r:id="rId47"/>
    <p:sldId id="875" r:id="rId48"/>
    <p:sldId id="877" r:id="rId49"/>
    <p:sldId id="878" r:id="rId50"/>
    <p:sldId id="915" r:id="rId51"/>
    <p:sldId id="916" r:id="rId52"/>
    <p:sldId id="918" r:id="rId53"/>
    <p:sldId id="919" r:id="rId54"/>
    <p:sldId id="920" r:id="rId55"/>
    <p:sldId id="922" r:id="rId56"/>
    <p:sldId id="923" r:id="rId57"/>
    <p:sldId id="924" r:id="rId58"/>
    <p:sldId id="925" r:id="rId59"/>
    <p:sldId id="926" r:id="rId60"/>
    <p:sldId id="927" r:id="rId61"/>
    <p:sldId id="928" r:id="rId62"/>
    <p:sldId id="929" r:id="rId63"/>
    <p:sldId id="930" r:id="rId64"/>
    <p:sldId id="931" r:id="rId65"/>
    <p:sldId id="932" r:id="rId66"/>
    <p:sldId id="933" r:id="rId67"/>
    <p:sldId id="934" r:id="rId68"/>
    <p:sldId id="935" r:id="rId69"/>
    <p:sldId id="936" r:id="rId70"/>
    <p:sldId id="938" r:id="rId71"/>
    <p:sldId id="939" r:id="rId72"/>
    <p:sldId id="940" r:id="rId73"/>
    <p:sldId id="941" r:id="rId74"/>
    <p:sldId id="942" r:id="rId75"/>
    <p:sldId id="943" r:id="rId76"/>
    <p:sldId id="944" r:id="rId77"/>
    <p:sldId id="947" r:id="rId78"/>
    <p:sldId id="948" r:id="rId79"/>
    <p:sldId id="949" r:id="rId80"/>
    <p:sldId id="950" r:id="rId81"/>
    <p:sldId id="951" r:id="rId82"/>
    <p:sldId id="952" r:id="rId83"/>
    <p:sldId id="953" r:id="rId84"/>
    <p:sldId id="954" r:id="rId85"/>
    <p:sldId id="955" r:id="rId86"/>
    <p:sldId id="956" r:id="rId87"/>
    <p:sldId id="957" r:id="rId88"/>
    <p:sldId id="958" r:id="rId89"/>
    <p:sldId id="959" r:id="rId90"/>
    <p:sldId id="960" r:id="rId91"/>
    <p:sldId id="961" r:id="rId92"/>
    <p:sldId id="962" r:id="rId93"/>
    <p:sldId id="963" r:id="rId94"/>
    <p:sldId id="964" r:id="rId95"/>
    <p:sldId id="965" r:id="rId96"/>
    <p:sldId id="966" r:id="rId97"/>
    <p:sldId id="967" r:id="rId98"/>
    <p:sldId id="968" r:id="rId99"/>
    <p:sldId id="969" r:id="rId100"/>
    <p:sldId id="971" r:id="rId101"/>
    <p:sldId id="972" r:id="rId102"/>
    <p:sldId id="973" r:id="rId103"/>
    <p:sldId id="974" r:id="rId104"/>
    <p:sldId id="975" r:id="rId105"/>
    <p:sldId id="976" r:id="rId106"/>
    <p:sldId id="977" r:id="rId107"/>
    <p:sldId id="978" r:id="rId108"/>
    <p:sldId id="979" r:id="rId109"/>
    <p:sldId id="980" r:id="rId110"/>
    <p:sldId id="981" r:id="rId111"/>
    <p:sldId id="982" r:id="rId112"/>
    <p:sldId id="983" r:id="rId113"/>
    <p:sldId id="984" r:id="rId114"/>
    <p:sldId id="985" r:id="rId115"/>
    <p:sldId id="986" r:id="rId116"/>
  </p:sldIdLst>
  <p:sldSz cx="9144000" cy="6858000" type="screen4x3"/>
  <p:notesSz cx="6858000" cy="9144000"/>
  <p:custDataLst>
    <p:tags r:id="rId119"/>
  </p:custDataLst>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9900"/>
    <a:srgbClr val="FF00FF"/>
    <a:srgbClr val="0000FF"/>
    <a:srgbClr val="FF3300"/>
    <a:srgbClr val="FF3399"/>
    <a:srgbClr val="339933"/>
    <a:srgbClr val="3333FF"/>
    <a:srgbClr val="6600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76" d="100"/>
          <a:sy n="76" d="100"/>
        </p:scale>
        <p:origin x="20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gs" Target="tags/tag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t>2024/6/2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t>50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t>51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t>87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t>88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t>89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t>90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7572396" y="6356350"/>
            <a:ext cx="1114404" cy="365125"/>
          </a:xfrm>
        </p:spPr>
        <p:txBody>
          <a:bodyPr/>
          <a:lstStyle>
            <a:lvl1pPr>
              <a:defRPr sz="1400" b="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/112</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143240" y="500042"/>
            <a:ext cx="364333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10</a:t>
            </a: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排序</a:t>
            </a:r>
          </a:p>
        </p:txBody>
      </p:sp>
      <p:sp>
        <p:nvSpPr>
          <p:cNvPr id="12" name="TextBox 11">
            <a:hlinkClick r:id="rId2" action="ppaction://hlinksldjump"/>
          </p:cNvPr>
          <p:cNvSpPr txBox="1"/>
          <p:nvPr/>
        </p:nvSpPr>
        <p:spPr>
          <a:xfrm>
            <a:off x="928662" y="2714620"/>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10.1 </a:t>
            </a:r>
            <a:r>
              <a:rPr lang="zh-CN"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排序的基本概念</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4" name="TextBox 13">
            <a:hlinkClick r:id="" action="ppaction://noaction"/>
          </p:cNvPr>
          <p:cNvSpPr txBox="1"/>
          <p:nvPr/>
        </p:nvSpPr>
        <p:spPr>
          <a:xfrm>
            <a:off x="928662" y="3557204"/>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10.2 </a:t>
            </a:r>
            <a:r>
              <a:rPr lang="zh-CN"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插入排序</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18" name="组合 79"/>
          <p:cNvGrpSpPr/>
          <p:nvPr/>
        </p:nvGrpSpPr>
        <p:grpSpPr bwMode="auto">
          <a:xfrm>
            <a:off x="1000100" y="785794"/>
            <a:ext cx="1731372" cy="1535056"/>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panose="020B0604020202020204"/>
                <a:ea typeface="宋体" panose="02010600030101010101" pitchFamily="2" charset="-122"/>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1088398" y="1665766"/>
            <a:ext cx="1622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en-US" altLang="zh-CN" sz="1800" b="1" dirty="0">
                <a:solidFill>
                  <a:srgbClr val="9900FF"/>
                </a:solidFill>
              </a:rPr>
              <a:t>CONTENTS</a:t>
            </a:r>
            <a:endParaRPr lang="zh-CN" altLang="en-US" sz="1800" b="1" dirty="0">
              <a:solidFill>
                <a:srgbClr val="9900FF"/>
              </a:solidFill>
            </a:endParaRPr>
          </a:p>
        </p:txBody>
      </p:sp>
      <p:sp>
        <p:nvSpPr>
          <p:cNvPr id="22" name="文本框 20"/>
          <p:cNvSpPr txBox="1">
            <a:spLocks noChangeArrowheads="1"/>
          </p:cNvSpPr>
          <p:nvPr/>
        </p:nvSpPr>
        <p:spPr bwMode="auto">
          <a:xfrm>
            <a:off x="1324200" y="1106404"/>
            <a:ext cx="10500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zh-CN" altLang="en-US" sz="2800" b="1" dirty="0">
                <a:solidFill>
                  <a:srgbClr val="008000"/>
                </a:solidFill>
              </a:rPr>
              <a:t>提纲</a:t>
            </a:r>
          </a:p>
        </p:txBody>
      </p:sp>
      <p:sp>
        <p:nvSpPr>
          <p:cNvPr id="13" name="TextBox 12">
            <a:hlinkClick r:id="" action="ppaction://noaction"/>
          </p:cNvPr>
          <p:cNvSpPr txBox="1"/>
          <p:nvPr/>
        </p:nvSpPr>
        <p:spPr>
          <a:xfrm>
            <a:off x="928662" y="4410081"/>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10.3 </a:t>
            </a:r>
            <a:r>
              <a:rPr lang="zh-CN"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交换排序</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a:hlinkClick r:id="" action="ppaction://noaction"/>
          </p:cNvPr>
          <p:cNvSpPr txBox="1"/>
          <p:nvPr/>
        </p:nvSpPr>
        <p:spPr>
          <a:xfrm>
            <a:off x="4857752" y="3025231"/>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10.5 </a:t>
            </a:r>
            <a:r>
              <a:rPr lang="zh-CN"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归并排序</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4" name="TextBox 23">
            <a:hlinkClick r:id="" action="ppaction://noaction"/>
          </p:cNvPr>
          <p:cNvSpPr txBox="1"/>
          <p:nvPr/>
        </p:nvSpPr>
        <p:spPr>
          <a:xfrm>
            <a:off x="928662" y="5286388"/>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10.4 </a:t>
            </a:r>
            <a:r>
              <a:rPr lang="zh-CN"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选择排序</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5" name="TextBox 24">
            <a:hlinkClick r:id="" action="ppaction://noaction"/>
          </p:cNvPr>
          <p:cNvSpPr txBox="1"/>
          <p:nvPr/>
        </p:nvSpPr>
        <p:spPr>
          <a:xfrm>
            <a:off x="4857752" y="3810665"/>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10.6 </a:t>
            </a:r>
            <a:r>
              <a:rPr lang="zh-CN" altLang="zh-CN">
                <a:solidFill>
                  <a:srgbClr val="FF0000"/>
                </a:solidFill>
                <a:latin typeface="Consolas" panose="020B0609020204030204" pitchFamily="49" charset="0"/>
                <a:ea typeface="微软雅黑" panose="020B0503020204020204" pitchFamily="34" charset="-122"/>
                <a:cs typeface="Consolas" panose="020B0609020204030204" pitchFamily="49" charset="0"/>
              </a:rPr>
              <a:t>基数排序</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6" name="TextBox 25">
            <a:hlinkClick r:id="" action="ppaction://noaction"/>
          </p:cNvPr>
          <p:cNvSpPr txBox="1"/>
          <p:nvPr/>
        </p:nvSpPr>
        <p:spPr>
          <a:xfrm>
            <a:off x="4857752" y="4596867"/>
            <a:ext cx="3357586" cy="760959"/>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10.7 </a:t>
            </a:r>
            <a:r>
              <a:rPr lang="zh-CN"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各种内排序方法的比较和选择</a:t>
            </a:r>
            <a:endPar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3" name="灯片编号占位符 32"/>
          <p:cNvSpPr>
            <a:spLocks noGrp="1"/>
          </p:cNvSpPr>
          <p:nvPr>
            <p:ph type="sldNum" sz="quarter" idx="12"/>
          </p:nvPr>
        </p:nvSpPr>
        <p:spPr/>
        <p:txBody>
          <a:bodyPr/>
          <a:lstStyle/>
          <a:p>
            <a:fld id="{7AF016A1-9F15-429F-9EFD-84004B73C732}" type="slidenum">
              <a:rPr lang="en-US" altLang="zh-CN" smtClean="0"/>
              <a:t>1</a:t>
            </a:fld>
            <a:r>
              <a:rPr lang="en-US" altLang="zh-CN"/>
              <a:t>/112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7158" y="285728"/>
            <a:ext cx="364333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10.2.1 </a:t>
            </a:r>
            <a:r>
              <a:rPr lang="zh-CN" altLang="zh-CN">
                <a:latin typeface="Consolas" panose="020B0609020204030204" pitchFamily="49" charset="0"/>
                <a:ea typeface="微软雅黑" panose="020B0503020204020204" pitchFamily="34" charset="-122"/>
                <a:cs typeface="Consolas" panose="020B0609020204030204" pitchFamily="49" charset="0"/>
              </a:rPr>
              <a:t>直接插入排序</a:t>
            </a:r>
            <a:endParaRPr lang="zh-CN" altLang="zh-CN">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071546"/>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排序思路</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 Box 6"/>
          <p:cNvSpPr txBox="1">
            <a:spLocks noChangeArrowheads="1"/>
          </p:cNvSpPr>
          <p:nvPr/>
        </p:nvSpPr>
        <p:spPr bwMode="auto">
          <a:xfrm>
            <a:off x="2457474" y="1782368"/>
            <a:ext cx="1150937" cy="313932"/>
          </a:xfrm>
          <a:prstGeom prst="rect">
            <a:avLst/>
          </a:prstGeom>
          <a:noFill/>
          <a:ln w="9525">
            <a:noFill/>
            <a:miter lim="800000"/>
          </a:ln>
          <a:effectLst/>
        </p:spPr>
        <p:txBody>
          <a:bodyPr>
            <a:spAutoFit/>
          </a:bodyPr>
          <a:lstStyle/>
          <a:p>
            <a:pPr algn="l">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有序区</a:t>
            </a:r>
          </a:p>
        </p:txBody>
      </p:sp>
      <p:sp>
        <p:nvSpPr>
          <p:cNvPr id="7" name="Rectangle 7"/>
          <p:cNvSpPr>
            <a:spLocks noChangeArrowheads="1"/>
          </p:cNvSpPr>
          <p:nvPr/>
        </p:nvSpPr>
        <p:spPr bwMode="auto">
          <a:xfrm>
            <a:off x="1449411" y="2179152"/>
            <a:ext cx="3095625" cy="503237"/>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 R</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en-US" altLang="zh-CN" sz="1600">
                <a:solidFill>
                  <a:srgbClr val="0000FF"/>
                </a:solidFill>
                <a:latin typeface="+mn-ea"/>
                <a:cs typeface="Consolas" panose="020B0609020204030204" pitchFamily="49" charset="0"/>
              </a:rPr>
              <a:t>……</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9" name="Text Box 8"/>
          <p:cNvSpPr txBox="1">
            <a:spLocks noChangeArrowheads="1"/>
          </p:cNvSpPr>
          <p:nvPr/>
        </p:nvSpPr>
        <p:spPr bwMode="auto">
          <a:xfrm>
            <a:off x="5481661" y="1782368"/>
            <a:ext cx="1150938" cy="313932"/>
          </a:xfrm>
          <a:prstGeom prst="rect">
            <a:avLst/>
          </a:prstGeom>
          <a:noFill/>
          <a:ln w="9525">
            <a:noFill/>
            <a:miter lim="800000"/>
          </a:ln>
          <a:effectLst/>
        </p:spPr>
        <p:txBody>
          <a:bodyPr>
            <a:spAutoFit/>
          </a:bodyPr>
          <a:lstStyle/>
          <a:p>
            <a:pPr algn="l">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sp>
        <p:nvSpPr>
          <p:cNvPr id="10" name="Rectangle 9"/>
          <p:cNvSpPr>
            <a:spLocks noChangeArrowheads="1"/>
          </p:cNvSpPr>
          <p:nvPr/>
        </p:nvSpPr>
        <p:spPr bwMode="auto">
          <a:xfrm>
            <a:off x="4760936" y="2179152"/>
            <a:ext cx="3168650" cy="503237"/>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a:solidFill>
                  <a:srgbClr val="FF0000"/>
                </a:solidFill>
                <a:latin typeface="Consolas" panose="020B0609020204030204" pitchFamily="49" charset="0"/>
                <a:ea typeface="仿宋" panose="02010609060101010101" pitchFamily="49" charset="-122"/>
                <a:cs typeface="Consolas" panose="020B0609020204030204" pitchFamily="49" charset="0"/>
              </a:rPr>
              <a:t>R</a:t>
            </a:r>
            <a:r>
              <a:rPr lang="en-US" altLang="zh-CN" sz="16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a:solidFill>
                  <a:srgbClr val="0000FF"/>
                </a:solidFill>
                <a:latin typeface="+mn-ea"/>
                <a:cs typeface="Consolas" panose="020B0609020204030204" pitchFamily="49" charset="0"/>
              </a:rPr>
              <a:t>……</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grpSp>
        <p:nvGrpSpPr>
          <p:cNvPr id="11" name="组合 10"/>
          <p:cNvGrpSpPr/>
          <p:nvPr/>
        </p:nvGrpSpPr>
        <p:grpSpPr>
          <a:xfrm>
            <a:off x="1449411" y="3907939"/>
            <a:ext cx="6408738" cy="880674"/>
            <a:chOff x="971550" y="3505200"/>
            <a:chExt cx="6408738" cy="880674"/>
          </a:xfrm>
        </p:grpSpPr>
        <p:sp>
          <p:nvSpPr>
            <p:cNvPr id="12" name="Text Box 12"/>
            <p:cNvSpPr txBox="1">
              <a:spLocks noChangeArrowheads="1"/>
            </p:cNvSpPr>
            <p:nvPr/>
          </p:nvSpPr>
          <p:spPr bwMode="auto">
            <a:xfrm>
              <a:off x="1979613" y="4071942"/>
              <a:ext cx="1150938" cy="313932"/>
            </a:xfrm>
            <a:prstGeom prst="rect">
              <a:avLst/>
            </a:prstGeom>
            <a:noFill/>
            <a:ln w="9525">
              <a:noFill/>
              <a:miter lim="800000"/>
            </a:ln>
            <a:effectLst/>
          </p:spPr>
          <p:txBody>
            <a:bodyPr>
              <a:spAutoFit/>
            </a:bodyPr>
            <a:lstStyle/>
            <a:p>
              <a:pPr algn="l">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有序区</a:t>
              </a:r>
            </a:p>
          </p:txBody>
        </p:sp>
        <p:sp>
          <p:nvSpPr>
            <p:cNvPr id="13" name="Rectangle 13"/>
            <p:cNvSpPr>
              <a:spLocks noChangeArrowheads="1"/>
            </p:cNvSpPr>
            <p:nvPr/>
          </p:nvSpPr>
          <p:spPr bwMode="auto">
            <a:xfrm>
              <a:off x="971550" y="3505200"/>
              <a:ext cx="3671888" cy="503238"/>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 R</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a:solidFill>
                    <a:srgbClr val="0000FF"/>
                  </a:solidFill>
                  <a:latin typeface="+mn-ea"/>
                  <a:cs typeface="Consolas" panose="020B0609020204030204" pitchFamily="49" charset="0"/>
                </a:rPr>
                <a:t>……</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4" name="Text Box 14"/>
            <p:cNvSpPr txBox="1">
              <a:spLocks noChangeArrowheads="1"/>
            </p:cNvSpPr>
            <p:nvPr/>
          </p:nvSpPr>
          <p:spPr bwMode="auto">
            <a:xfrm>
              <a:off x="5003800" y="4071942"/>
              <a:ext cx="1150938" cy="313932"/>
            </a:xfrm>
            <a:prstGeom prst="rect">
              <a:avLst/>
            </a:prstGeom>
            <a:noFill/>
            <a:ln w="9525">
              <a:noFill/>
              <a:miter lim="800000"/>
            </a:ln>
            <a:effectLst/>
          </p:spPr>
          <p:txBody>
            <a:bodyPr>
              <a:spAutoFit/>
            </a:bodyPr>
            <a:lstStyle/>
            <a:p>
              <a:pPr algn="l">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sp>
          <p:nvSpPr>
            <p:cNvPr id="15" name="Rectangle 15"/>
            <p:cNvSpPr>
              <a:spLocks noChangeArrowheads="1"/>
            </p:cNvSpPr>
            <p:nvPr/>
          </p:nvSpPr>
          <p:spPr bwMode="auto">
            <a:xfrm>
              <a:off x="4787900" y="3505200"/>
              <a:ext cx="2592388" cy="503238"/>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a:solidFill>
                    <a:srgbClr val="0000FF"/>
                  </a:solidFill>
                  <a:latin typeface="+mn-ea"/>
                  <a:cs typeface="Consolas" panose="020B0609020204030204" pitchFamily="49" charset="0"/>
                </a:rPr>
                <a:t>……</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grpSp>
        <p:nvGrpSpPr>
          <p:cNvPr id="16" name="Group 20"/>
          <p:cNvGrpSpPr/>
          <p:nvPr/>
        </p:nvGrpSpPr>
        <p:grpSpPr bwMode="auto">
          <a:xfrm>
            <a:off x="4184675" y="2826852"/>
            <a:ext cx="2124075" cy="792162"/>
            <a:chOff x="2335" y="1527"/>
            <a:chExt cx="1338" cy="499"/>
          </a:xfrm>
        </p:grpSpPr>
        <p:sp>
          <p:nvSpPr>
            <p:cNvPr id="17" name="AutoShape 10"/>
            <p:cNvSpPr>
              <a:spLocks noChangeArrowheads="1"/>
            </p:cNvSpPr>
            <p:nvPr/>
          </p:nvSpPr>
          <p:spPr bwMode="auto">
            <a:xfrm rot="5400000">
              <a:off x="2539" y="1323"/>
              <a:ext cx="91" cy="499"/>
            </a:xfrm>
            <a:prstGeom prst="curvedLeftArrow">
              <a:avLst>
                <a:gd name="adj1" fmla="val 109670"/>
                <a:gd name="adj2" fmla="val 219341"/>
                <a:gd name="adj3" fmla="val 33333"/>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AutoShape 11"/>
            <p:cNvSpPr>
              <a:spLocks noChangeArrowheads="1"/>
            </p:cNvSpPr>
            <p:nvPr/>
          </p:nvSpPr>
          <p:spPr bwMode="auto">
            <a:xfrm>
              <a:off x="2517" y="1709"/>
              <a:ext cx="226" cy="317"/>
            </a:xfrm>
            <a:prstGeom prst="downArrow">
              <a:avLst>
                <a:gd name="adj1" fmla="val 50000"/>
                <a:gd name="adj2" fmla="val 35066"/>
              </a:avLst>
            </a:prstGeom>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17"/>
            <p:cNvSpPr txBox="1">
              <a:spLocks noChangeArrowheads="1"/>
            </p:cNvSpPr>
            <p:nvPr/>
          </p:nvSpPr>
          <p:spPr bwMode="auto">
            <a:xfrm>
              <a:off x="2759" y="1709"/>
              <a:ext cx="914" cy="198"/>
            </a:xfrm>
            <a:prstGeom prst="rect">
              <a:avLst/>
            </a:prstGeom>
            <a:noFill/>
            <a:ln w="9525">
              <a:noFill/>
              <a:miter lim="800000"/>
            </a:ln>
            <a:effectLst/>
          </p:spPr>
          <p:txBody>
            <a:bodyPr wrap="square">
              <a:spAutoFit/>
            </a:bodyPr>
            <a:lstStyle/>
            <a:p>
              <a:pPr algn="l">
                <a:spcBef>
                  <a:spcPct val="50000"/>
                </a:spcBef>
              </a:pPr>
              <a:r>
                <a:rPr lang="zh-CN" altLang="en-US" sz="18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一趟排序</a:t>
              </a:r>
            </a:p>
          </p:txBody>
        </p:sp>
      </p:grpSp>
      <p:sp>
        <p:nvSpPr>
          <p:cNvPr id="20" name="Text Box 18"/>
          <p:cNvSpPr txBox="1">
            <a:spLocks noChangeArrowheads="1"/>
          </p:cNvSpPr>
          <p:nvPr/>
        </p:nvSpPr>
        <p:spPr bwMode="auto">
          <a:xfrm>
            <a:off x="2000232" y="5070396"/>
            <a:ext cx="4857784" cy="910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ct val="1000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初始时，有序</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区只有一个元素</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p>
          <a:p>
            <a:pPr marL="342900" indent="-342900" algn="l">
              <a:lnSpc>
                <a:spcPct val="100000"/>
              </a:lnSpc>
              <a:spcBef>
                <a:spcPts val="600"/>
              </a:spcBef>
              <a:buBlip>
                <a:blip r:embed="rId2"/>
              </a:buBlip>
            </a:pP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经过</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趟排序</a:t>
            </a:r>
          </a:p>
        </p:txBody>
      </p:sp>
      <p:sp>
        <p:nvSpPr>
          <p:cNvPr id="28" name="灯片编号占位符 27"/>
          <p:cNvSpPr>
            <a:spLocks noGrp="1"/>
          </p:cNvSpPr>
          <p:nvPr>
            <p:ph type="sldNum" sz="quarter" idx="12"/>
          </p:nvPr>
        </p:nvSpPr>
        <p:spPr/>
        <p:txBody>
          <a:bodyPr/>
          <a:lstStyle/>
          <a:p>
            <a:fld id="{7AF016A1-9F15-429F-9EFD-84004B73C732}" type="slidenum">
              <a:rPr lang="en-US" altLang="zh-CN" smtClean="0"/>
              <a:t>10</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143932"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10.9</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设排序序列有</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个元素，其关键字分别为（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）。说明采用自顶向下二路归并排序方法进行排序的过程。</a:t>
            </a:r>
          </a:p>
        </p:txBody>
      </p:sp>
      <p:sp>
        <p:nvSpPr>
          <p:cNvPr id="27692" name="Rectangle 4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89" name="Rectangle 41"/>
          <p:cNvSpPr>
            <a:spLocks noChangeArrowheads="1"/>
          </p:cNvSpPr>
          <p:nvPr/>
        </p:nvSpPr>
        <p:spPr bwMode="auto">
          <a:xfrm>
            <a:off x="2533950" y="1508034"/>
            <a:ext cx="3317204" cy="27803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	5	1	2	4</a:t>
            </a:r>
          </a:p>
        </p:txBody>
      </p:sp>
      <p:grpSp>
        <p:nvGrpSpPr>
          <p:cNvPr id="2" name="组合 50"/>
          <p:cNvGrpSpPr/>
          <p:nvPr/>
        </p:nvGrpSpPr>
        <p:grpSpPr>
          <a:xfrm>
            <a:off x="2533950" y="1876452"/>
            <a:ext cx="3299536" cy="650380"/>
            <a:chOff x="2533950" y="1876452"/>
            <a:chExt cx="3299536" cy="650380"/>
          </a:xfrm>
        </p:grpSpPr>
        <p:sp>
          <p:nvSpPr>
            <p:cNvPr id="27690" name="Rectangle 42"/>
            <p:cNvSpPr>
              <a:spLocks noChangeArrowheads="1"/>
            </p:cNvSpPr>
            <p:nvPr/>
          </p:nvSpPr>
          <p:spPr bwMode="auto">
            <a:xfrm>
              <a:off x="4548838" y="1876452"/>
              <a:ext cx="951856" cy="30357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分解</a:t>
              </a:r>
            </a:p>
          </p:txBody>
        </p:sp>
        <p:sp>
          <p:nvSpPr>
            <p:cNvPr id="27688" name="AutoShape 40"/>
            <p:cNvSpPr>
              <a:spLocks noChangeArrowheads="1"/>
            </p:cNvSpPr>
            <p:nvPr/>
          </p:nvSpPr>
          <p:spPr bwMode="auto">
            <a:xfrm>
              <a:off x="4389834" y="1876452"/>
              <a:ext cx="132924" cy="306524"/>
            </a:xfrm>
            <a:prstGeom prst="downArrow">
              <a:avLst>
                <a:gd name="adj1" fmla="val 50000"/>
                <a:gd name="adj2" fmla="val 49367"/>
              </a:avLst>
            </a:prstGeom>
            <a:ln>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87" name="Rectangle 39"/>
            <p:cNvSpPr>
              <a:spLocks noChangeArrowheads="1"/>
            </p:cNvSpPr>
            <p:nvPr/>
          </p:nvSpPr>
          <p:spPr bwMode="auto">
            <a:xfrm>
              <a:off x="2533950" y="2248799"/>
              <a:ext cx="1869345" cy="27803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	5	1</a:t>
              </a:r>
            </a:p>
          </p:txBody>
        </p:sp>
        <p:sp>
          <p:nvSpPr>
            <p:cNvPr id="27686" name="Rectangle 38"/>
            <p:cNvSpPr>
              <a:spLocks noChangeArrowheads="1"/>
            </p:cNvSpPr>
            <p:nvPr/>
          </p:nvSpPr>
          <p:spPr bwMode="auto">
            <a:xfrm>
              <a:off x="4634649" y="2248799"/>
              <a:ext cx="1198837" cy="27803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	4</a:t>
              </a:r>
            </a:p>
          </p:txBody>
        </p:sp>
      </p:grpSp>
      <p:grpSp>
        <p:nvGrpSpPr>
          <p:cNvPr id="4" name="组合 51"/>
          <p:cNvGrpSpPr/>
          <p:nvPr/>
        </p:nvGrpSpPr>
        <p:grpSpPr>
          <a:xfrm>
            <a:off x="2533950" y="2598551"/>
            <a:ext cx="1895174" cy="664135"/>
            <a:chOff x="2533950" y="2598551"/>
            <a:chExt cx="1895174" cy="664135"/>
          </a:xfrm>
        </p:grpSpPr>
        <p:sp>
          <p:nvSpPr>
            <p:cNvPr id="27685" name="Rectangle 37"/>
            <p:cNvSpPr>
              <a:spLocks noChangeArrowheads="1"/>
            </p:cNvSpPr>
            <p:nvPr/>
          </p:nvSpPr>
          <p:spPr bwMode="auto">
            <a:xfrm>
              <a:off x="3546862" y="2598551"/>
              <a:ext cx="882262" cy="30357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分解</a:t>
              </a:r>
            </a:p>
          </p:txBody>
        </p:sp>
        <p:sp>
          <p:nvSpPr>
            <p:cNvPr id="27684" name="AutoShape 36"/>
            <p:cNvSpPr>
              <a:spLocks noChangeArrowheads="1"/>
            </p:cNvSpPr>
            <p:nvPr/>
          </p:nvSpPr>
          <p:spPr bwMode="auto">
            <a:xfrm>
              <a:off x="3395430" y="2598551"/>
              <a:ext cx="132924" cy="306524"/>
            </a:xfrm>
            <a:prstGeom prst="downArrow">
              <a:avLst>
                <a:gd name="adj1" fmla="val 50000"/>
                <a:gd name="adj2" fmla="val 49367"/>
              </a:avLst>
            </a:prstGeom>
            <a:ln>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83" name="Rectangle 35"/>
            <p:cNvSpPr>
              <a:spLocks noChangeArrowheads="1"/>
            </p:cNvSpPr>
            <p:nvPr/>
          </p:nvSpPr>
          <p:spPr bwMode="auto">
            <a:xfrm>
              <a:off x="2533950" y="2984653"/>
              <a:ext cx="1090311" cy="27803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	5</a:t>
              </a:r>
            </a:p>
          </p:txBody>
        </p:sp>
        <p:sp>
          <p:nvSpPr>
            <p:cNvPr id="27682" name="Rectangle 34"/>
            <p:cNvSpPr>
              <a:spLocks noChangeArrowheads="1"/>
            </p:cNvSpPr>
            <p:nvPr/>
          </p:nvSpPr>
          <p:spPr bwMode="auto">
            <a:xfrm>
              <a:off x="3768962" y="2984653"/>
              <a:ext cx="625078" cy="27803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grpSp>
      <p:grpSp>
        <p:nvGrpSpPr>
          <p:cNvPr id="5" name="组合 52"/>
          <p:cNvGrpSpPr/>
          <p:nvPr/>
        </p:nvGrpSpPr>
        <p:grpSpPr>
          <a:xfrm>
            <a:off x="2507028" y="3347176"/>
            <a:ext cx="1422030" cy="726029"/>
            <a:chOff x="2507028" y="3347176"/>
            <a:chExt cx="1422030" cy="726029"/>
          </a:xfrm>
        </p:grpSpPr>
        <p:sp>
          <p:nvSpPr>
            <p:cNvPr id="27681" name="Rectangle 33"/>
            <p:cNvSpPr>
              <a:spLocks noChangeArrowheads="1"/>
            </p:cNvSpPr>
            <p:nvPr/>
          </p:nvSpPr>
          <p:spPr bwMode="auto">
            <a:xfrm>
              <a:off x="3158186" y="3347176"/>
              <a:ext cx="770872" cy="30357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r>
                <a:rPr kumimoji="0" lang="zh-CN" altLang="en-US"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分解</a:t>
              </a:r>
            </a:p>
          </p:txBody>
        </p:sp>
        <p:sp>
          <p:nvSpPr>
            <p:cNvPr id="27680" name="AutoShape 32"/>
            <p:cNvSpPr>
              <a:spLocks noChangeArrowheads="1"/>
            </p:cNvSpPr>
            <p:nvPr/>
          </p:nvSpPr>
          <p:spPr bwMode="auto">
            <a:xfrm>
              <a:off x="2999183" y="3347176"/>
              <a:ext cx="132924" cy="306524"/>
            </a:xfrm>
            <a:prstGeom prst="downArrow">
              <a:avLst>
                <a:gd name="adj1" fmla="val 50000"/>
                <a:gd name="adj2" fmla="val 49367"/>
              </a:avLst>
            </a:prstGeom>
            <a:ln>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79" name="Rectangle 31"/>
            <p:cNvSpPr>
              <a:spLocks noChangeArrowheads="1"/>
            </p:cNvSpPr>
            <p:nvPr/>
          </p:nvSpPr>
          <p:spPr bwMode="auto">
            <a:xfrm>
              <a:off x="2507028" y="3795172"/>
              <a:ext cx="448407" cy="27803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7678" name="Rectangle 30"/>
            <p:cNvSpPr>
              <a:spLocks noChangeArrowheads="1"/>
            </p:cNvSpPr>
            <p:nvPr/>
          </p:nvSpPr>
          <p:spPr bwMode="auto">
            <a:xfrm>
              <a:off x="3144726" y="3795172"/>
              <a:ext cx="462709" cy="27803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grpSp>
      <p:grpSp>
        <p:nvGrpSpPr>
          <p:cNvPr id="6" name="组合 55"/>
          <p:cNvGrpSpPr/>
          <p:nvPr/>
        </p:nvGrpSpPr>
        <p:grpSpPr>
          <a:xfrm>
            <a:off x="4657364" y="2569077"/>
            <a:ext cx="1414834" cy="693609"/>
            <a:chOff x="4657364" y="2569077"/>
            <a:chExt cx="1414834" cy="693609"/>
          </a:xfrm>
        </p:grpSpPr>
        <p:sp>
          <p:nvSpPr>
            <p:cNvPr id="27673" name="Rectangle 25"/>
            <p:cNvSpPr>
              <a:spLocks noChangeArrowheads="1"/>
            </p:cNvSpPr>
            <p:nvPr/>
          </p:nvSpPr>
          <p:spPr bwMode="auto">
            <a:xfrm>
              <a:off x="5268981" y="2569077"/>
              <a:ext cx="803217" cy="30357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r>
                <a:rPr kumimoji="0" lang="zh-CN" altLang="en-US"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分解</a:t>
              </a:r>
            </a:p>
          </p:txBody>
        </p:sp>
        <p:sp>
          <p:nvSpPr>
            <p:cNvPr id="27672" name="AutoShape 24"/>
            <p:cNvSpPr>
              <a:spLocks noChangeArrowheads="1"/>
            </p:cNvSpPr>
            <p:nvPr/>
          </p:nvSpPr>
          <p:spPr bwMode="auto">
            <a:xfrm>
              <a:off x="5157090" y="2598551"/>
              <a:ext cx="132924" cy="306524"/>
            </a:xfrm>
            <a:prstGeom prst="downArrow">
              <a:avLst>
                <a:gd name="adj1" fmla="val 50000"/>
                <a:gd name="adj2" fmla="val 49367"/>
              </a:avLst>
            </a:prstGeom>
            <a:ln>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71" name="Rectangle 23"/>
            <p:cNvSpPr>
              <a:spLocks noChangeArrowheads="1"/>
            </p:cNvSpPr>
            <p:nvPr/>
          </p:nvSpPr>
          <p:spPr bwMode="auto">
            <a:xfrm>
              <a:off x="4657364" y="2984653"/>
              <a:ext cx="527488" cy="27803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27670" name="Rectangle 22"/>
            <p:cNvSpPr>
              <a:spLocks noChangeArrowheads="1"/>
            </p:cNvSpPr>
            <p:nvPr/>
          </p:nvSpPr>
          <p:spPr bwMode="auto">
            <a:xfrm>
              <a:off x="5344697" y="2984653"/>
              <a:ext cx="473646" cy="27803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grpSp>
      <p:grpSp>
        <p:nvGrpSpPr>
          <p:cNvPr id="7" name="组合 56"/>
          <p:cNvGrpSpPr/>
          <p:nvPr/>
        </p:nvGrpSpPr>
        <p:grpSpPr>
          <a:xfrm>
            <a:off x="4692698" y="3262686"/>
            <a:ext cx="1379500" cy="810519"/>
            <a:chOff x="4692698" y="3262686"/>
            <a:chExt cx="1379500" cy="810519"/>
          </a:xfrm>
        </p:grpSpPr>
        <p:sp>
          <p:nvSpPr>
            <p:cNvPr id="27669" name="Rectangle 21"/>
            <p:cNvSpPr>
              <a:spLocks noChangeArrowheads="1"/>
            </p:cNvSpPr>
            <p:nvPr/>
          </p:nvSpPr>
          <p:spPr bwMode="auto">
            <a:xfrm>
              <a:off x="5286648" y="3456228"/>
              <a:ext cx="785550" cy="30357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r>
                <a:rPr kumimoji="0" lang="zh-CN" altLang="en-US"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合并</a:t>
              </a:r>
            </a:p>
          </p:txBody>
        </p:sp>
        <p:sp>
          <p:nvSpPr>
            <p:cNvPr id="27668" name="Rectangle 20"/>
            <p:cNvSpPr>
              <a:spLocks noChangeArrowheads="1"/>
            </p:cNvSpPr>
            <p:nvPr/>
          </p:nvSpPr>
          <p:spPr bwMode="auto">
            <a:xfrm>
              <a:off x="4692698" y="3795172"/>
              <a:ext cx="1090311" cy="278033"/>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	4</a:t>
              </a:r>
            </a:p>
          </p:txBody>
        </p:sp>
        <p:sp>
          <p:nvSpPr>
            <p:cNvPr id="27665" name="AutoShape 17"/>
            <p:cNvSpPr>
              <a:spLocks noChangeShapeType="1"/>
            </p:cNvSpPr>
            <p:nvPr/>
          </p:nvSpPr>
          <p:spPr bwMode="auto">
            <a:xfrm>
              <a:off x="4921529" y="3262686"/>
              <a:ext cx="841" cy="111017"/>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64" name="AutoShape 16"/>
            <p:cNvSpPr>
              <a:spLocks noChangeShapeType="1"/>
            </p:cNvSpPr>
            <p:nvPr/>
          </p:nvSpPr>
          <p:spPr bwMode="auto">
            <a:xfrm>
              <a:off x="5590354" y="3262686"/>
              <a:ext cx="841" cy="111017"/>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63" name="AutoShape 15"/>
            <p:cNvSpPr>
              <a:spLocks noChangeShapeType="1"/>
            </p:cNvSpPr>
            <p:nvPr/>
          </p:nvSpPr>
          <p:spPr bwMode="auto">
            <a:xfrm>
              <a:off x="4921529" y="3382544"/>
              <a:ext cx="669666" cy="982"/>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62" name="AutoShape 14"/>
            <p:cNvSpPr>
              <a:spLocks noChangeShapeType="1"/>
            </p:cNvSpPr>
            <p:nvPr/>
          </p:nvSpPr>
          <p:spPr bwMode="auto">
            <a:xfrm>
              <a:off x="5237854" y="3388439"/>
              <a:ext cx="841" cy="406733"/>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8" name="组合 53"/>
          <p:cNvGrpSpPr/>
          <p:nvPr/>
        </p:nvGrpSpPr>
        <p:grpSpPr>
          <a:xfrm>
            <a:off x="2509552" y="4073205"/>
            <a:ext cx="1348068" cy="810520"/>
            <a:chOff x="2509552" y="4073205"/>
            <a:chExt cx="1348068" cy="810520"/>
          </a:xfrm>
        </p:grpSpPr>
        <p:sp>
          <p:nvSpPr>
            <p:cNvPr id="27677" name="Rectangle 29"/>
            <p:cNvSpPr>
              <a:spLocks noChangeArrowheads="1"/>
            </p:cNvSpPr>
            <p:nvPr/>
          </p:nvSpPr>
          <p:spPr bwMode="auto">
            <a:xfrm>
              <a:off x="3079946" y="4237274"/>
              <a:ext cx="777674" cy="30357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r>
                <a:rPr kumimoji="0" lang="zh-CN" altLang="en-US"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合并</a:t>
              </a:r>
            </a:p>
          </p:txBody>
        </p:sp>
        <p:sp>
          <p:nvSpPr>
            <p:cNvPr id="27676" name="Rectangle 28"/>
            <p:cNvSpPr>
              <a:spLocks noChangeArrowheads="1"/>
            </p:cNvSpPr>
            <p:nvPr/>
          </p:nvSpPr>
          <p:spPr bwMode="auto">
            <a:xfrm>
              <a:off x="2509552" y="4605692"/>
              <a:ext cx="1090311" cy="278033"/>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	5</a:t>
              </a:r>
            </a:p>
          </p:txBody>
        </p:sp>
        <p:sp>
          <p:nvSpPr>
            <p:cNvPr id="27661" name="AutoShape 13"/>
            <p:cNvSpPr>
              <a:spLocks noChangeShapeType="1"/>
            </p:cNvSpPr>
            <p:nvPr/>
          </p:nvSpPr>
          <p:spPr bwMode="auto">
            <a:xfrm>
              <a:off x="2723240" y="4073205"/>
              <a:ext cx="841" cy="111017"/>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60" name="AutoShape 12"/>
            <p:cNvSpPr>
              <a:spLocks noChangeShapeType="1"/>
            </p:cNvSpPr>
            <p:nvPr/>
          </p:nvSpPr>
          <p:spPr bwMode="auto">
            <a:xfrm>
              <a:off x="3392065" y="4073205"/>
              <a:ext cx="841" cy="111017"/>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9" name="AutoShape 11"/>
            <p:cNvSpPr>
              <a:spLocks noChangeShapeType="1"/>
            </p:cNvSpPr>
            <p:nvPr/>
          </p:nvSpPr>
          <p:spPr bwMode="auto">
            <a:xfrm>
              <a:off x="2723240" y="4193064"/>
              <a:ext cx="669666" cy="982"/>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8" name="AutoShape 10"/>
            <p:cNvSpPr>
              <a:spLocks noChangeShapeType="1"/>
            </p:cNvSpPr>
            <p:nvPr/>
          </p:nvSpPr>
          <p:spPr bwMode="auto">
            <a:xfrm>
              <a:off x="3038723" y="4198958"/>
              <a:ext cx="841" cy="406733"/>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9" name="组合 54"/>
          <p:cNvGrpSpPr/>
          <p:nvPr/>
        </p:nvGrpSpPr>
        <p:grpSpPr>
          <a:xfrm>
            <a:off x="2535632" y="3262686"/>
            <a:ext cx="2036368" cy="2433523"/>
            <a:chOff x="2535632" y="3262686"/>
            <a:chExt cx="2036368" cy="2433523"/>
          </a:xfrm>
        </p:grpSpPr>
        <p:sp>
          <p:nvSpPr>
            <p:cNvPr id="27675" name="Rectangle 27"/>
            <p:cNvSpPr>
              <a:spLocks noChangeArrowheads="1"/>
            </p:cNvSpPr>
            <p:nvPr/>
          </p:nvSpPr>
          <p:spPr bwMode="auto">
            <a:xfrm>
              <a:off x="3639404" y="5061548"/>
              <a:ext cx="932596" cy="30357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r>
                <a:rPr kumimoji="0" lang="zh-CN" altLang="en-US"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合并</a:t>
              </a:r>
            </a:p>
          </p:txBody>
        </p:sp>
        <p:sp>
          <p:nvSpPr>
            <p:cNvPr id="27674" name="Rectangle 26"/>
            <p:cNvSpPr>
              <a:spLocks noChangeArrowheads="1"/>
            </p:cNvSpPr>
            <p:nvPr/>
          </p:nvSpPr>
          <p:spPr bwMode="auto">
            <a:xfrm>
              <a:off x="2535632" y="5418176"/>
              <a:ext cx="1869345" cy="278033"/>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	3	5</a:t>
              </a:r>
            </a:p>
          </p:txBody>
        </p:sp>
        <p:sp>
          <p:nvSpPr>
            <p:cNvPr id="27657" name="AutoShape 9"/>
            <p:cNvSpPr>
              <a:spLocks noChangeShapeType="1"/>
            </p:cNvSpPr>
            <p:nvPr/>
          </p:nvSpPr>
          <p:spPr bwMode="auto">
            <a:xfrm>
              <a:off x="3026104" y="4883725"/>
              <a:ext cx="841" cy="111017"/>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6" name="AutoShape 8"/>
            <p:cNvSpPr>
              <a:spLocks noChangeShapeType="1"/>
            </p:cNvSpPr>
            <p:nvPr/>
          </p:nvSpPr>
          <p:spPr bwMode="auto">
            <a:xfrm>
              <a:off x="4081922" y="3262686"/>
              <a:ext cx="841" cy="1754652"/>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5" name="AutoShape 7"/>
            <p:cNvSpPr>
              <a:spLocks noChangeShapeType="1"/>
            </p:cNvSpPr>
            <p:nvPr/>
          </p:nvSpPr>
          <p:spPr bwMode="auto">
            <a:xfrm flipV="1">
              <a:off x="3026104" y="5004566"/>
              <a:ext cx="1049088" cy="982"/>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4" name="AutoShape 6"/>
            <p:cNvSpPr>
              <a:spLocks noChangeShapeType="1"/>
            </p:cNvSpPr>
            <p:nvPr/>
          </p:nvSpPr>
          <p:spPr bwMode="auto">
            <a:xfrm flipH="1">
              <a:off x="3614165" y="5003583"/>
              <a:ext cx="841" cy="390032"/>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0" name="组合 57"/>
          <p:cNvGrpSpPr/>
          <p:nvPr/>
        </p:nvGrpSpPr>
        <p:grpSpPr>
          <a:xfrm>
            <a:off x="2522172" y="4073205"/>
            <a:ext cx="3317204" cy="2419770"/>
            <a:chOff x="2522172" y="4073205"/>
            <a:chExt cx="3317204" cy="2419770"/>
          </a:xfrm>
        </p:grpSpPr>
        <p:sp>
          <p:nvSpPr>
            <p:cNvPr id="27667" name="Rectangle 19"/>
            <p:cNvSpPr>
              <a:spLocks noChangeArrowheads="1"/>
            </p:cNvSpPr>
            <p:nvPr/>
          </p:nvSpPr>
          <p:spPr bwMode="auto">
            <a:xfrm>
              <a:off x="4452931" y="5867155"/>
              <a:ext cx="833449" cy="30357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r>
                <a:rPr kumimoji="0" lang="zh-CN" altLang="en-US"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合并</a:t>
              </a:r>
            </a:p>
          </p:txBody>
        </p:sp>
        <p:sp>
          <p:nvSpPr>
            <p:cNvPr id="27666" name="Rectangle 18"/>
            <p:cNvSpPr>
              <a:spLocks noChangeArrowheads="1"/>
            </p:cNvSpPr>
            <p:nvPr/>
          </p:nvSpPr>
          <p:spPr bwMode="auto">
            <a:xfrm>
              <a:off x="2522172" y="6214942"/>
              <a:ext cx="3317204" cy="278033"/>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53975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	2	3	4	5</a:t>
              </a:r>
            </a:p>
          </p:txBody>
        </p:sp>
        <p:sp>
          <p:nvSpPr>
            <p:cNvPr id="27653" name="AutoShape 5"/>
            <p:cNvSpPr>
              <a:spLocks noChangeShapeType="1"/>
            </p:cNvSpPr>
            <p:nvPr/>
          </p:nvSpPr>
          <p:spPr bwMode="auto">
            <a:xfrm>
              <a:off x="3599022" y="5703086"/>
              <a:ext cx="841" cy="111017"/>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2" name="AutoShape 4"/>
            <p:cNvSpPr>
              <a:spLocks noChangeShapeType="1"/>
            </p:cNvSpPr>
            <p:nvPr/>
          </p:nvSpPr>
          <p:spPr bwMode="auto">
            <a:xfrm flipH="1">
              <a:off x="5237854" y="4073205"/>
              <a:ext cx="841" cy="1726161"/>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1" name="AutoShape 3"/>
            <p:cNvSpPr>
              <a:spLocks noChangeShapeType="1"/>
            </p:cNvSpPr>
            <p:nvPr/>
          </p:nvSpPr>
          <p:spPr bwMode="auto">
            <a:xfrm>
              <a:off x="3599022" y="5814103"/>
              <a:ext cx="1637990" cy="0"/>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0" name="AutoShape 2"/>
            <p:cNvSpPr>
              <a:spLocks noChangeShapeType="1"/>
            </p:cNvSpPr>
            <p:nvPr/>
          </p:nvSpPr>
          <p:spPr bwMode="auto">
            <a:xfrm flipH="1">
              <a:off x="4399088" y="5814103"/>
              <a:ext cx="841" cy="390032"/>
            </a:xfrm>
            <a:prstGeom prst="straightConnector1">
              <a:avLst/>
            </a:prstGeom>
            <a:noFill/>
            <a:ln w="9525">
              <a:solidFill>
                <a:srgbClr val="000000"/>
              </a:solidFill>
              <a:round/>
            </a:ln>
          </p:spPr>
          <p:txBody>
            <a:bodyPr vert="horz" wrap="square" lIns="91440" tIns="45720" rIns="91440" bIns="45720" numCol="1" anchor="t" anchorCtr="0" compatLnSpc="1"/>
            <a:lstStyle/>
            <a:p>
              <a:pPr defTabSz="539750">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1" name="组合 59"/>
          <p:cNvGrpSpPr/>
          <p:nvPr/>
        </p:nvGrpSpPr>
        <p:grpSpPr>
          <a:xfrm>
            <a:off x="6429388" y="1428736"/>
            <a:ext cx="714380" cy="2428892"/>
            <a:chOff x="6429388" y="1428736"/>
            <a:chExt cx="714380" cy="2428892"/>
          </a:xfrm>
        </p:grpSpPr>
        <p:sp>
          <p:nvSpPr>
            <p:cNvPr id="48" name="TextBox 47"/>
            <p:cNvSpPr txBox="1"/>
            <p:nvPr/>
          </p:nvSpPr>
          <p:spPr>
            <a:xfrm>
              <a:off x="6429388" y="1428736"/>
              <a:ext cx="714380" cy="369332"/>
            </a:xfrm>
            <a:prstGeom prst="rect">
              <a:avLst/>
            </a:prstGeom>
            <a:noFill/>
          </p:spPr>
          <p:txBody>
            <a:bodyPr wrap="square" rtlCol="0">
              <a:spAutoFit/>
            </a:bodyPr>
            <a:lstStyle/>
            <a:p>
              <a:pPr algn="l">
                <a:lnSpc>
                  <a:spcPct val="100000"/>
                </a:lnSpc>
              </a:pPr>
              <a:r>
                <a:rPr lang="zh-CN" altLang="en-US" sz="1800">
                  <a:solidFill>
                    <a:srgbClr val="0000FF"/>
                  </a:solidFill>
                  <a:latin typeface="仿宋" panose="02010609060101010101" pitchFamily="49" charset="-122"/>
                  <a:ea typeface="仿宋" panose="02010609060101010101" pitchFamily="49" charset="-122"/>
                </a:rPr>
                <a:t>顶</a:t>
              </a:r>
            </a:p>
          </p:txBody>
        </p:sp>
        <p:cxnSp>
          <p:nvCxnSpPr>
            <p:cNvPr id="50" name="直接箭头连接符 49"/>
            <p:cNvCxnSpPr/>
            <p:nvPr/>
          </p:nvCxnSpPr>
          <p:spPr>
            <a:xfrm rot="5400000">
              <a:off x="5686154" y="2899286"/>
              <a:ext cx="1915890" cy="7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64" name="灯片编号占位符 63"/>
          <p:cNvSpPr>
            <a:spLocks noGrp="1"/>
          </p:cNvSpPr>
          <p:nvPr>
            <p:ph type="sldNum" sz="quarter" idx="12"/>
          </p:nvPr>
        </p:nvSpPr>
        <p:spPr/>
        <p:txBody>
          <a:bodyPr/>
          <a:lstStyle/>
          <a:p>
            <a:fld id="{7AF016A1-9F15-429F-9EFD-84004B73C732}" type="slidenum">
              <a:rPr lang="en-US" altLang="zh-CN" smtClean="0"/>
              <a:t>100</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strips(downLeft)">
                                      <p:cBhvr>
                                        <p:cTn id="4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85720" y="642918"/>
            <a:ext cx="8072494" cy="17503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排序的时间为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_MergeSort2(0,n/2)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_MergeSort2(n/2+1,n-1)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两个子问题的时间均为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Merge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的时间为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对应的递推式如下：</a:t>
            </a:r>
          </a:p>
        </p:txBody>
      </p:sp>
      <p:sp>
        <p:nvSpPr>
          <p:cNvPr id="29" name="TextBox 28"/>
          <p:cNvSpPr txBox="1"/>
          <p:nvPr/>
        </p:nvSpPr>
        <p:spPr>
          <a:xfrm>
            <a:off x="1285852" y="3000372"/>
            <a:ext cx="6215106" cy="1067161"/>
          </a:xfrm>
          <a:prstGeom prst="rect">
            <a:avLst/>
          </a:prstGeom>
          <a:solidFill>
            <a:schemeClr val="bg1">
              <a:lumMod val="95000"/>
            </a:schemeClr>
          </a:solidFill>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180000" tIns="144000" bIns="288000" rtlCol="0">
            <a:spAutoFit/>
          </a:bodyPr>
          <a:lstStyle/>
          <a:p>
            <a:pPr algn="l">
              <a:lnSpc>
                <a:spcPct val="100000"/>
              </a:lnSpc>
              <a:spcBef>
                <a:spcPts val="6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&gt;1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TextBox 29"/>
          <p:cNvSpPr txBox="1"/>
          <p:nvPr/>
        </p:nvSpPr>
        <p:spPr>
          <a:xfrm>
            <a:off x="2928926" y="4786322"/>
            <a:ext cx="2214578" cy="400110"/>
          </a:xfrm>
          <a:prstGeom prst="rect">
            <a:avLst/>
          </a:prstGeom>
          <a:noFill/>
        </p:spPr>
        <p:txBody>
          <a:bodyPr wrap="square" rtlCol="0">
            <a:spAutoFit/>
          </a:bodyPr>
          <a:lstStyle/>
          <a:p>
            <a:pPr>
              <a:lnSpc>
                <a:spcPct val="100000"/>
              </a:lnSpc>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下箭头 30"/>
          <p:cNvSpPr/>
          <p:nvPr/>
        </p:nvSpPr>
        <p:spPr>
          <a:xfrm>
            <a:off x="3857620" y="4286256"/>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101</a:t>
            </a:fld>
            <a:r>
              <a:rPr lang="en-US" altLang="zh-CN"/>
              <a:t>/112</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928670"/>
            <a:ext cx="8072494"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排序的空间为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时，两个子问题的空间均为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Merge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的空间为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。但</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_MergeSort2(0,n/2)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求解完后栈空间释放，被</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_MergeSort2(n/2+1,n-1)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重复使用</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对应的递推式如下：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1285852" y="3171766"/>
            <a:ext cx="6215106" cy="1054268"/>
          </a:xfrm>
          <a:prstGeom prst="rect">
            <a:avLst/>
          </a:prstGeom>
          <a:solidFill>
            <a:schemeClr val="bg1">
              <a:lumMod val="95000"/>
            </a:schemeClr>
          </a:solidFill>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180000" tIns="144000" bIns="324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&gt;1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2928926" y="4957716"/>
            <a:ext cx="2214578" cy="400110"/>
          </a:xfrm>
          <a:prstGeom prst="rect">
            <a:avLst/>
          </a:prstGeom>
          <a:noFill/>
        </p:spPr>
        <p:txBody>
          <a:bodyPr wrap="square" rtlCol="0">
            <a:spAutoFit/>
          </a:bodyPr>
          <a:lstStyle/>
          <a:p>
            <a:pPr>
              <a:lnSpc>
                <a:spcPct val="100000"/>
              </a:lnSpc>
            </a:pPr>
            <a:r>
              <a:rPr lang="en-US" altLang="zh-CN" sz="2000">
                <a:solidFill>
                  <a:srgbClr val="0000FF"/>
                </a:solidFill>
                <a:latin typeface="Consolas" panose="020B0609020204030204" pitchFamily="49" charset="0"/>
                <a:cs typeface="Consolas" panose="020B0609020204030204" pitchFamily="49" charset="0"/>
              </a:rPr>
              <a:t>S(</a:t>
            </a:r>
            <a:r>
              <a:rPr lang="en-US" altLang="zh-CN" sz="2000" i="1">
                <a:solidFill>
                  <a:srgbClr val="0000FF"/>
                </a:solidFill>
                <a:latin typeface="Consolas" panose="020B0609020204030204" pitchFamily="49" charset="0"/>
                <a:cs typeface="Consolas" panose="020B0609020204030204" pitchFamily="49" charset="0"/>
              </a:rPr>
              <a:t>n</a:t>
            </a:r>
            <a:r>
              <a:rPr lang="en-US" altLang="zh-CN" sz="2000">
                <a:solidFill>
                  <a:srgbClr val="0000FF"/>
                </a:solidFill>
                <a:latin typeface="Consolas" panose="020B0609020204030204" pitchFamily="49" charset="0"/>
                <a:cs typeface="Consolas" panose="020B0609020204030204" pitchFamily="49" charset="0"/>
              </a:rPr>
              <a:t>)=O(</a:t>
            </a:r>
            <a:r>
              <a:rPr lang="en-US" altLang="zh-CN" sz="2000" i="1">
                <a:solidFill>
                  <a:srgbClr val="0000FF"/>
                </a:solidFill>
                <a:latin typeface="Consolas" panose="020B0609020204030204" pitchFamily="49" charset="0"/>
                <a:cs typeface="Consolas" panose="020B0609020204030204" pitchFamily="49" charset="0"/>
              </a:rPr>
              <a:t>n</a:t>
            </a:r>
            <a:r>
              <a:rPr lang="en-US" altLang="zh-CN" sz="200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下箭头 5"/>
          <p:cNvSpPr/>
          <p:nvPr/>
        </p:nvSpPr>
        <p:spPr>
          <a:xfrm>
            <a:off x="3857620" y="4457650"/>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102</a:t>
            </a:fld>
            <a:r>
              <a:rPr lang="en-US" altLang="zh-CN"/>
              <a:t>/112</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noaction"/>
          </p:cNvPr>
          <p:cNvSpPr txBox="1"/>
          <p:nvPr/>
        </p:nvSpPr>
        <p:spPr>
          <a:xfrm>
            <a:off x="2500298" y="428604"/>
            <a:ext cx="3214710"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10.6 </a:t>
            </a:r>
            <a:r>
              <a:rPr lang="zh-CN"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基数排序</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428596" y="1500174"/>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en-US" sz="2200">
                <a:latin typeface="Consolas" panose="020B0609020204030204" pitchFamily="49" charset="0"/>
                <a:ea typeface="微软雅黑" panose="020B0503020204020204" pitchFamily="34" charset="-122"/>
                <a:cs typeface="Consolas" panose="020B0609020204030204" pitchFamily="49" charset="0"/>
              </a:rPr>
              <a:t>排序思路</a:t>
            </a:r>
            <a:endParaRPr lang="en-US"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714348" y="2428868"/>
            <a:ext cx="7643866" cy="30110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基数排序是一种借助于</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多关键字排序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的思想对单关键字排序的方法。</a:t>
            </a: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所谓多关键字是指讨论元素中含有多个关键字，假设多个关键字分别为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n-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i="1" baseline="3000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是第一关键字，</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i="1" baseline="3000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是第</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个关键字。</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基数排序就是利用多关键字排序思路，只不过将元素中的单个关键字分为多个位，</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每个位看成一个关键字</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t>103</a:t>
            </a:fld>
            <a:r>
              <a:rPr lang="en-US" altLang="zh-CN"/>
              <a:t>/112</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857232"/>
            <a:ext cx="7786742" cy="388308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一般地，在基数排序中元素</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的关键字</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].key</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是由</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d</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位数字</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组成，即</a:t>
            </a:r>
            <a:r>
              <a:rPr lang="en-US" altLang="zh-CN" i="1">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i="1" baseline="30000">
                <a:solidFill>
                  <a:srgbClr val="FF0000"/>
                </a:solidFill>
                <a:latin typeface="Consolas" panose="020B0609020204030204" pitchFamily="49" charset="0"/>
                <a:ea typeface="仿宋" panose="02010609060101010101" pitchFamily="49" charset="-122"/>
                <a:cs typeface="Consolas" panose="020B0609020204030204" pitchFamily="49" charset="0"/>
              </a:rPr>
              <a:t>d</a:t>
            </a:r>
            <a:r>
              <a:rPr lang="en-US" altLang="zh-CN" baseline="30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i="1">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i="1" baseline="30000">
                <a:solidFill>
                  <a:srgbClr val="FF0000"/>
                </a:solidFill>
                <a:latin typeface="Consolas" panose="020B0609020204030204" pitchFamily="49" charset="0"/>
                <a:ea typeface="仿宋" panose="02010609060101010101" pitchFamily="49" charset="-122"/>
                <a:cs typeface="Consolas" panose="020B0609020204030204" pitchFamily="49" charset="0"/>
              </a:rPr>
              <a:t>d</a:t>
            </a:r>
            <a:r>
              <a:rPr lang="en-US" altLang="zh-CN" baseline="3000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a:solidFill>
                  <a:srgbClr val="FF0000"/>
                </a:solidFill>
                <a:latin typeface="+mn-ea"/>
                <a:cs typeface="Consolas" panose="020B0609020204030204" pitchFamily="49" charset="0"/>
              </a:rPr>
              <a:t>…</a:t>
            </a:r>
            <a:r>
              <a:rPr lang="en-US" altLang="zh-CN" i="1">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baseline="30000">
                <a:solidFill>
                  <a:srgbClr val="FF0000"/>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，每一个数字表示关键字的一位，其中</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i="1" baseline="3000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为最高位，</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是最低位，每一位的值都在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i="1" baseline="30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范围内，其中，</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r</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称为基数</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例如，对于二进制数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，对于十进制数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假设</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sz="2000" i="1" baseline="30000">
                <a:solidFill>
                  <a:srgbClr val="FF00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30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是最重要位，</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30000">
                <a:solidFill>
                  <a:srgbClr val="FF0000"/>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是最不重要位，应该从最低位开始排序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，称为最低位优先（</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LSD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反之，</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sz="2000" i="1" baseline="30000">
                <a:solidFill>
                  <a:srgbClr val="FF00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30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是最不重要位，</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30000">
                <a:solidFill>
                  <a:srgbClr val="FF0000"/>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是最重要位</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，应该从最高位开始排序，称为最高位优先（</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MSD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pic>
        <p:nvPicPr>
          <p:cNvPr id="5" name="Picture 1"/>
          <p:cNvPicPr>
            <a:picLocks noChangeAspect="1" noChangeArrowheads="1"/>
          </p:cNvPicPr>
          <p:nvPr/>
        </p:nvPicPr>
        <p:blipFill>
          <a:blip r:embed="rId3" cstate="print"/>
          <a:srcRect/>
          <a:stretch>
            <a:fillRect/>
          </a:stretch>
        </p:blipFill>
        <p:spPr bwMode="auto">
          <a:xfrm>
            <a:off x="1643042" y="214290"/>
            <a:ext cx="2795596" cy="395762"/>
          </a:xfrm>
          <a:prstGeom prst="rect">
            <a:avLst/>
          </a:prstGeom>
          <a:noFill/>
          <a:ln w="9525">
            <a:noFill/>
            <a:miter lim="800000"/>
            <a:headEnd/>
            <a:tailEnd/>
          </a:ln>
        </p:spPr>
      </p:pic>
      <p:cxnSp>
        <p:nvCxnSpPr>
          <p:cNvPr id="7" name="直接箭头连接符 6"/>
          <p:cNvCxnSpPr/>
          <p:nvPr/>
        </p:nvCxnSpPr>
        <p:spPr>
          <a:xfrm rot="5400000" flipH="1" flipV="1">
            <a:off x="2393141" y="964389"/>
            <a:ext cx="714380" cy="71438"/>
          </a:xfrm>
          <a:prstGeom prst="straightConnector1">
            <a:avLst/>
          </a:prstGeom>
          <a:ln w="19050">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3" name="灯片编号占位符 12"/>
          <p:cNvSpPr>
            <a:spLocks noGrp="1"/>
          </p:cNvSpPr>
          <p:nvPr>
            <p:ph type="sldNum" sz="quarter" idx="12"/>
          </p:nvPr>
        </p:nvSpPr>
        <p:spPr/>
        <p:txBody>
          <a:bodyPr/>
          <a:lstStyle/>
          <a:p>
            <a:fld id="{7AF016A1-9F15-429F-9EFD-84004B73C732}" type="slidenum">
              <a:rPr lang="en-US" altLang="zh-CN" smtClean="0"/>
              <a:t>104</a:t>
            </a:fld>
            <a:r>
              <a:rPr lang="en-US" altLang="zh-CN"/>
              <a:t>/112</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228601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最低位优先排序</a:t>
            </a:r>
            <a:endPar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214282" y="1000108"/>
            <a:ext cx="8715436" cy="451406"/>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假设线性表由元素序列</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n-ea"/>
                <a:ea typeface="+mn-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构成，每个结点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的关键字由</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元组</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51201" name="Picture 1"/>
          <p:cNvPicPr>
            <a:picLocks noChangeAspect="1" noChangeArrowheads="1"/>
          </p:cNvPicPr>
          <p:nvPr/>
        </p:nvPicPr>
        <p:blipFill>
          <a:blip r:embed="rId2" cstate="print"/>
          <a:srcRect/>
          <a:stretch>
            <a:fillRect/>
          </a:stretch>
        </p:blipFill>
        <p:spPr bwMode="auto">
          <a:xfrm>
            <a:off x="2928926" y="1428736"/>
            <a:ext cx="2795596" cy="395762"/>
          </a:xfrm>
          <a:prstGeom prst="rect">
            <a:avLst/>
          </a:prstGeom>
          <a:noFill/>
          <a:ln w="9525">
            <a:noFill/>
            <a:miter lim="800000"/>
            <a:headEnd/>
            <a:tailEnd/>
          </a:ln>
        </p:spPr>
      </p:pic>
      <p:sp>
        <p:nvSpPr>
          <p:cNvPr id="6" name="TextBox 5"/>
          <p:cNvSpPr txBox="1"/>
          <p:nvPr/>
        </p:nvSpPr>
        <p:spPr>
          <a:xfrm>
            <a:off x="214282" y="1785926"/>
            <a:ext cx="8286808" cy="451406"/>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每个元素值在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之间。</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排序中使用</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个队列</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j-ea"/>
                <a:ea typeface="+mj-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4"/>
          <p:cNvGrpSpPr/>
          <p:nvPr/>
        </p:nvGrpSpPr>
        <p:grpSpPr>
          <a:xfrm>
            <a:off x="285720" y="2428868"/>
            <a:ext cx="8643998" cy="3643338"/>
            <a:chOff x="500034" y="2428868"/>
            <a:chExt cx="8643998" cy="3643338"/>
          </a:xfrm>
        </p:grpSpPr>
        <p:sp>
          <p:nvSpPr>
            <p:cNvPr id="14" name="圆角矩形 13"/>
            <p:cNvSpPr/>
            <p:nvPr/>
          </p:nvSpPr>
          <p:spPr>
            <a:xfrm>
              <a:off x="500034" y="2428868"/>
              <a:ext cx="8643998" cy="3643338"/>
            </a:xfrm>
            <a:prstGeom prst="roundRect">
              <a:avLst/>
            </a:prstGeom>
            <a:solidFill>
              <a:schemeClr val="bg1">
                <a:lumMod val="95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TextBox 6"/>
            <p:cNvSpPr txBox="1"/>
            <p:nvPr/>
          </p:nvSpPr>
          <p:spPr>
            <a:xfrm>
              <a:off x="642910" y="2571744"/>
              <a:ext cx="8501090" cy="425758"/>
            </a:xfrm>
            <a:prstGeom prst="rect">
              <a:avLst/>
            </a:prstGeom>
            <a:noFill/>
          </p:spPr>
          <p:txBody>
            <a:bodyPr wrap="square" rtlCol="0">
              <a:spAutoFit/>
            </a:bodyPr>
            <a:lstStyle/>
            <a:p>
              <a:pPr algn="l">
                <a:lnSpc>
                  <a:spcPts val="2600"/>
                </a:lnSpc>
                <a:spcBef>
                  <a:spcPts val="120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n-ea"/>
                  <a:ea typeface="+mn-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（从低位到高位），依次做一次“分配”和“收集”：</a:t>
              </a:r>
            </a:p>
          </p:txBody>
        </p:sp>
      </p:grpSp>
      <p:grpSp>
        <p:nvGrpSpPr>
          <p:cNvPr id="5" name="组合 10"/>
          <p:cNvGrpSpPr/>
          <p:nvPr/>
        </p:nvGrpSpPr>
        <p:grpSpPr>
          <a:xfrm>
            <a:off x="571440" y="3214686"/>
            <a:ext cx="7429552" cy="1222624"/>
            <a:chOff x="857224" y="3429000"/>
            <a:chExt cx="7429552" cy="1222624"/>
          </a:xfrm>
        </p:grpSpPr>
        <p:sp>
          <p:nvSpPr>
            <p:cNvPr id="10" name="TextBox 9"/>
            <p:cNvSpPr txBox="1"/>
            <p:nvPr/>
          </p:nvSpPr>
          <p:spPr>
            <a:xfrm>
              <a:off x="1285852" y="3429000"/>
              <a:ext cx="7000924" cy="12226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algn="l">
                <a:lnSpc>
                  <a:spcPts val="28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开始时，把</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n-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各个队列置成空队列，然后依次考察线性表中的每一个元素</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j-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的关键字位</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，就把</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队列中。</a:t>
              </a:r>
            </a:p>
          </p:txBody>
        </p:sp>
        <p:pic>
          <p:nvPicPr>
            <p:cNvPr id="51202" name="Picture 2"/>
            <p:cNvPicPr>
              <a:picLocks noChangeAspect="1" noChangeArrowheads="1"/>
            </p:cNvPicPr>
            <p:nvPr/>
          </p:nvPicPr>
          <p:blipFill>
            <a:blip r:embed="rId3" cstate="print"/>
            <a:srcRect/>
            <a:stretch>
              <a:fillRect/>
            </a:stretch>
          </p:blipFill>
          <p:spPr bwMode="auto">
            <a:xfrm>
              <a:off x="3034093" y="4143380"/>
              <a:ext cx="323493" cy="428628"/>
            </a:xfrm>
            <a:prstGeom prst="rect">
              <a:avLst/>
            </a:prstGeom>
            <a:noFill/>
            <a:ln w="9525">
              <a:noFill/>
              <a:miter lim="800000"/>
              <a:headEnd/>
              <a:tailEnd/>
            </a:ln>
          </p:spPr>
        </p:pic>
        <p:sp>
          <p:nvSpPr>
            <p:cNvPr id="9" name="TextBox 8"/>
            <p:cNvSpPr txBox="1"/>
            <p:nvPr/>
          </p:nvSpPr>
          <p:spPr>
            <a:xfrm>
              <a:off x="857224" y="3711363"/>
              <a:ext cx="428628" cy="646331"/>
            </a:xfrm>
            <a:prstGeom prst="rect">
              <a:avLst/>
            </a:prstGeom>
            <a:noFill/>
          </p:spPr>
          <p:txBody>
            <a:bodyPr wrap="square" rtlCol="0">
              <a:spAutoFit/>
            </a:bodyPr>
            <a:lstStyle/>
            <a:p>
              <a:pPr algn="l">
                <a:lnSpc>
                  <a:spcPct val="100000"/>
                </a:lnSpc>
              </a:pPr>
              <a:r>
                <a:rPr lang="zh-CN" altLang="zh-CN" sz="1800">
                  <a:solidFill>
                    <a:srgbClr val="FF3300"/>
                  </a:solidFill>
                  <a:latin typeface="微软雅黑" panose="020B0503020204020204" pitchFamily="34" charset="-122"/>
                  <a:ea typeface="微软雅黑" panose="020B0503020204020204" pitchFamily="34" charset="-122"/>
                  <a:cs typeface="Consolas" panose="020B0609020204030204" pitchFamily="49" charset="0"/>
                </a:rPr>
                <a:t>分配</a:t>
              </a:r>
              <a:endParaRPr lang="zh-CN" altLang="en-US" sz="1800">
                <a:solidFill>
                  <a:srgbClr val="FF3300"/>
                </a:solidFill>
                <a:latin typeface="微软雅黑" panose="020B0503020204020204" pitchFamily="34" charset="-122"/>
                <a:ea typeface="微软雅黑" panose="020B0503020204020204" pitchFamily="34" charset="-122"/>
              </a:endParaRPr>
            </a:p>
          </p:txBody>
        </p:sp>
      </p:grpSp>
      <p:grpSp>
        <p:nvGrpSpPr>
          <p:cNvPr id="8" name="组合 15"/>
          <p:cNvGrpSpPr/>
          <p:nvPr/>
        </p:nvGrpSpPr>
        <p:grpSpPr>
          <a:xfrm>
            <a:off x="571440" y="4714884"/>
            <a:ext cx="7429552" cy="936255"/>
            <a:chOff x="857224" y="4714884"/>
            <a:chExt cx="7429552" cy="936255"/>
          </a:xfrm>
        </p:grpSpPr>
        <p:sp>
          <p:nvSpPr>
            <p:cNvPr id="12" name="TextBox 11"/>
            <p:cNvSpPr txBox="1"/>
            <p:nvPr/>
          </p:nvSpPr>
          <p:spPr>
            <a:xfrm>
              <a:off x="857224" y="4782933"/>
              <a:ext cx="428628" cy="646331"/>
            </a:xfrm>
            <a:prstGeom prst="rect">
              <a:avLst/>
            </a:prstGeom>
            <a:noFill/>
          </p:spPr>
          <p:txBody>
            <a:bodyPr wrap="square" rtlCol="0">
              <a:spAutoFit/>
            </a:bodyPr>
            <a:lstStyle/>
            <a:p>
              <a:pPr algn="l">
                <a:lnSpc>
                  <a:spcPct val="100000"/>
                </a:lnSpc>
              </a:pPr>
              <a:r>
                <a:rPr lang="zh-CN" altLang="zh-CN" sz="1800">
                  <a:solidFill>
                    <a:srgbClr val="FF0000"/>
                  </a:solidFill>
                  <a:latin typeface="微软雅黑" panose="020B0503020204020204" pitchFamily="34" charset="-122"/>
                  <a:ea typeface="微软雅黑" panose="020B0503020204020204" pitchFamily="34" charset="-122"/>
                  <a:cs typeface="Consolas" panose="020B0609020204030204" pitchFamily="49" charset="0"/>
                </a:rPr>
                <a:t>收集</a:t>
              </a:r>
              <a:endParaRPr lang="zh-CN" altLang="en-US" sz="180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285852" y="4714884"/>
              <a:ext cx="7000924" cy="936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n-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各个队列中的元素依次首尾相接，得到新的元素序列，从而组成新的线性表。</a:t>
              </a:r>
              <a:endParaRPr lang="zh-CN" altLang="en-US" sz="2000">
                <a:solidFill>
                  <a:srgbClr val="0000FF"/>
                </a:solidFill>
                <a:latin typeface="仿宋" panose="02010609060101010101" pitchFamily="49" charset="-122"/>
                <a:ea typeface="仿宋" panose="02010609060101010101" pitchFamily="49" charset="-122"/>
              </a:endParaRPr>
            </a:p>
          </p:txBody>
        </p:sp>
      </p:grpSp>
      <p:sp>
        <p:nvSpPr>
          <p:cNvPr id="24" name="灯片编号占位符 23"/>
          <p:cNvSpPr>
            <a:spLocks noGrp="1"/>
          </p:cNvSpPr>
          <p:nvPr>
            <p:ph type="sldNum" sz="quarter" idx="12"/>
          </p:nvPr>
        </p:nvSpPr>
        <p:spPr/>
        <p:txBody>
          <a:bodyPr/>
          <a:lstStyle/>
          <a:p>
            <a:fld id="{7AF016A1-9F15-429F-9EFD-84004B73C732}" type="slidenum">
              <a:rPr lang="en-US" altLang="zh-CN" smtClean="0"/>
              <a:t>105</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en-US" sz="2200">
                <a:latin typeface="Consolas" panose="020B0609020204030204" pitchFamily="49" charset="0"/>
                <a:ea typeface="微软雅黑" panose="020B0503020204020204" pitchFamily="34" charset="-122"/>
                <a:cs typeface="Consolas" panose="020B0609020204030204" pitchFamily="49" charset="0"/>
              </a:rPr>
              <a:t>排序算法</a:t>
            </a:r>
            <a:endParaRPr lang="en-US"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2000232" y="1428736"/>
            <a:ext cx="5643602"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线性表</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n-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）采用什么存储结构？</a:t>
            </a:r>
            <a:endParaRPr lang="zh-CN" altLang="en-US" sz="2000">
              <a:solidFill>
                <a:srgbClr val="0000FF"/>
              </a:solidFill>
              <a:latin typeface="仿宋" panose="02010609060101010101" pitchFamily="49" charset="-122"/>
              <a:ea typeface="仿宋" panose="02010609060101010101" pitchFamily="49" charset="-122"/>
            </a:endParaRPr>
          </a:p>
        </p:txBody>
      </p:sp>
      <p:pic>
        <p:nvPicPr>
          <p:cNvPr id="5" name="Picture 2"/>
          <p:cNvPicPr>
            <a:picLocks noChangeAspect="1" noChangeArrowheads="1"/>
          </p:cNvPicPr>
          <p:nvPr/>
        </p:nvPicPr>
        <p:blipFill>
          <a:blip r:embed="rId2" cstate="print"/>
          <a:srcRect/>
          <a:stretch>
            <a:fillRect/>
          </a:stretch>
        </p:blipFill>
        <p:spPr bwMode="auto">
          <a:xfrm>
            <a:off x="1071538" y="1000108"/>
            <a:ext cx="893709" cy="1143007"/>
          </a:xfrm>
          <a:prstGeom prst="rect">
            <a:avLst/>
          </a:prstGeom>
          <a:noFill/>
          <a:ln w="9525">
            <a:noFill/>
            <a:miter lim="800000"/>
            <a:headEnd/>
            <a:tailEnd/>
          </a:ln>
        </p:spPr>
      </p:pic>
      <p:sp>
        <p:nvSpPr>
          <p:cNvPr id="6" name="TextBox 5"/>
          <p:cNvSpPr txBox="1"/>
          <p:nvPr/>
        </p:nvSpPr>
        <p:spPr>
          <a:xfrm>
            <a:off x="357158" y="2428868"/>
            <a:ext cx="8572560"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由于在分配和收集中涉及大量元素移动，采用顺序表时效率较低，所以采用单链表存放排序序列，这里采用以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为首结点的单链表（不带头结点）</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642910" y="3405404"/>
            <a:ext cx="7643866" cy="236396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单链表结点类型</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T data;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存放数据元素</a:t>
            </a:r>
          </a:p>
          <a:p>
            <a:pPr algn="l">
              <a:lnSpc>
                <a:spcPts val="23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LinkNode&lt;T&gt;* next;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指向下一个结点的域</a:t>
            </a:r>
          </a:p>
          <a:p>
            <a:pPr algn="l">
              <a:lnSpc>
                <a:spcPts val="2300"/>
              </a:lnSpc>
              <a:spcBef>
                <a:spcPts val="12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LinkNode():next(NULL)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 </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LinkNode(T d):data(d),next(NULL)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重载构造函数 </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8" name="TextBox 7"/>
          <p:cNvSpPr txBox="1"/>
          <p:nvPr/>
        </p:nvSpPr>
        <p:spPr>
          <a:xfrm>
            <a:off x="714348" y="5886410"/>
            <a:ext cx="7572428"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利用第</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章单链表类</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LinkList&lt;T&gt;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类模板存放单链表</a:t>
            </a: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t>106</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572560"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假设元素关键字均为十进制（</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）正整数，最大位数为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，按递增排序的最低位优先基数排序</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算法</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如下</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 name="TextBox 5"/>
          <p:cNvSpPr txBox="1"/>
          <p:nvPr/>
        </p:nvSpPr>
        <p:spPr>
          <a:xfrm>
            <a:off x="571472" y="1610894"/>
            <a:ext cx="8072494" cy="260761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geti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key,int r,int 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求基数为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的正整数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key</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位</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k=0;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j=0;j&lt;=i;j++)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k=key%r;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key=key/r;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k;</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t>107</a:t>
            </a:fld>
            <a:r>
              <a:rPr lang="en-US" altLang="zh-CN"/>
              <a:t>/112</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6" y="428604"/>
            <a:ext cx="8929718" cy="569051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RadixSort1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(LinkList&lt;int&gt;&amp; L,int d,int r)</a:t>
            </a:r>
          </a:p>
          <a:p>
            <a:pPr algn="l">
              <a:lnSpc>
                <a:spcPts val="20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最低位优先基数排序算法</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LinkNode&lt;int&gt;* front[MAXR];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建立链队队头数组</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LinkNode&lt;int&gt;* rear[MAXR];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建立链队队尾数组</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LinkNode&lt;int&gt;* p,*t;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i=0;i&lt;d;i++)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从低位到高位循环</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for (int j=0;j&lt;r;j++)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初始化各链队首、尾指针</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front[j]=rear[j]=NULL;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p=L.head-&gt;next;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分配</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：对于原链表中每个结点循环</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k=geti(p-&gt;data,r,i);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提取关键字第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个位并放入第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个链队</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(front[k]==NULL)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个链队空时，队头队尾均指向</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front[k]=p;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rear[k]=p;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个链队非空时，</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结点进队</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rear[k]-&gt;next=p;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rear[k]=p;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取下一个待排序的结点</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785786" y="6215082"/>
            <a:ext cx="5500726" cy="400110"/>
          </a:xfrm>
          <a:prstGeom prst="rect">
            <a:avLst/>
          </a:prstGeom>
          <a:noFill/>
        </p:spPr>
        <p:txBody>
          <a:bodyPr wrap="square" rtlCol="0">
            <a:spAutoFit/>
          </a:bodyPr>
          <a:lstStyle/>
          <a:p>
            <a:pPr algn="l">
              <a:lnSpc>
                <a:spcPct val="100000"/>
              </a:lnSpc>
            </a:pPr>
            <a:r>
              <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rPr>
              <a:t>遍历</a:t>
            </a:r>
            <a:r>
              <a:rPr lang="en-US" altLang="zh-CN" sz="2000">
                <a:solidFill>
                  <a:srgbClr val="006600"/>
                </a:solidFill>
                <a:latin typeface="Consolas" panose="020B0609020204030204" pitchFamily="49" charset="0"/>
                <a:ea typeface="华文中宋" panose="02010600040101010101" pitchFamily="2" charset="-122"/>
                <a:cs typeface="Consolas" panose="020B0609020204030204" pitchFamily="49" charset="0"/>
              </a:rPr>
              <a:t>L</a:t>
            </a:r>
            <a:r>
              <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rPr>
              <a:t>的每个结点并分配的相关队列中 </a:t>
            </a:r>
            <a:r>
              <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lang="en-US" altLang="zh-CN" sz="2000">
                <a:solidFill>
                  <a:srgbClr val="006600"/>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O(n)</a:t>
            </a:r>
            <a:endPar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t>108</a:t>
            </a:fld>
            <a:r>
              <a:rPr lang="en-US" altLang="zh-CN"/>
              <a:t>/112</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7929618" cy="445427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LinkNode&lt;int&gt;* h=NULL;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重新用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h</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来收集所有结点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j=0;j&lt;r;j++)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收集</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：对于每一个链队循环</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(front[j]!=NULL)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个链队是第一个非空链队</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(h==NULL)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h=front[j];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t=rear[j];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个链队是其他非空链队</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t-&gt;next=front[j];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t=rear[j];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t-&gt;next=NULL;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尾结点的</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域置</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L.head-&gt;next=h;</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928662" y="5214950"/>
            <a:ext cx="5500726" cy="400110"/>
          </a:xfrm>
          <a:prstGeom prst="rect">
            <a:avLst/>
          </a:prstGeom>
          <a:noFill/>
        </p:spPr>
        <p:txBody>
          <a:bodyPr wrap="square" rtlCol="0">
            <a:spAutoFit/>
          </a:bodyPr>
          <a:lstStyle/>
          <a:p>
            <a:pPr algn="l">
              <a:lnSpc>
                <a:spcPct val="100000"/>
              </a:lnSpc>
            </a:pPr>
            <a:r>
              <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rPr>
              <a:t>遍历</a:t>
            </a:r>
            <a:r>
              <a:rPr lang="en-US" altLang="zh-CN" sz="2000">
                <a:solidFill>
                  <a:srgbClr val="006600"/>
                </a:solidFill>
                <a:latin typeface="Consolas" panose="020B0609020204030204" pitchFamily="49" charset="0"/>
                <a:ea typeface="华文中宋" panose="02010600040101010101" pitchFamily="2" charset="-122"/>
                <a:cs typeface="Consolas" panose="020B0609020204030204" pitchFamily="49" charset="0"/>
              </a:rPr>
              <a:t>r</a:t>
            </a:r>
            <a:r>
              <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rPr>
              <a:t>个队列并收集产生单链表</a:t>
            </a:r>
            <a:r>
              <a:rPr lang="en-US" altLang="zh-CN" sz="2000">
                <a:solidFill>
                  <a:srgbClr val="006600"/>
                </a:solidFill>
                <a:latin typeface="Consolas" panose="020B0609020204030204" pitchFamily="49" charset="0"/>
                <a:ea typeface="华文中宋" panose="02010600040101010101" pitchFamily="2" charset="-122"/>
                <a:cs typeface="Consolas" panose="020B0609020204030204" pitchFamily="49" charset="0"/>
              </a:rPr>
              <a:t>L</a:t>
            </a:r>
            <a:r>
              <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rPr>
              <a:t> </a:t>
            </a:r>
            <a:r>
              <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lang="en-US" altLang="zh-CN" sz="2000">
                <a:solidFill>
                  <a:srgbClr val="006600"/>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O(r)</a:t>
            </a:r>
            <a:endPar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t>109</a:t>
            </a:fld>
            <a:r>
              <a:rPr lang="en-US" altLang="zh-CN"/>
              <a:t>/112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descr="大棋盘"/>
          <p:cNvSpPr>
            <a:spLocks noChangeArrowheads="1"/>
          </p:cNvSpPr>
          <p:nvPr/>
        </p:nvSpPr>
        <p:spPr bwMode="auto">
          <a:xfrm>
            <a:off x="1676400" y="2514600"/>
            <a:ext cx="3124200" cy="432000"/>
          </a:xfrm>
          <a:prstGeom prst="rect">
            <a:avLst/>
          </a:prstGeom>
          <a:pattFill prst="lgCheck">
            <a:fgClr>
              <a:srgbClr val="CCFFFF"/>
            </a:fgClr>
            <a:bgClr>
              <a:srgbClr val="FFFFFF"/>
            </a:bgClr>
          </a:pattFill>
          <a:ln w="9525">
            <a:solidFill>
              <a:schemeClr val="tx1"/>
            </a:solidFill>
            <a:miter lim="800000"/>
          </a:ln>
          <a:effectLst/>
        </p:spPr>
        <p:txBody>
          <a:bodyPr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 name="组合 7"/>
          <p:cNvGrpSpPr/>
          <p:nvPr/>
        </p:nvGrpSpPr>
        <p:grpSpPr>
          <a:xfrm>
            <a:off x="3352800" y="2952752"/>
            <a:ext cx="609600" cy="762000"/>
            <a:chOff x="3352800" y="2952752"/>
            <a:chExt cx="609600" cy="762000"/>
          </a:xfrm>
        </p:grpSpPr>
        <p:sp>
          <p:nvSpPr>
            <p:cNvPr id="9" name="Line 6"/>
            <p:cNvSpPr>
              <a:spLocks noChangeShapeType="1"/>
            </p:cNvSpPr>
            <p:nvPr/>
          </p:nvSpPr>
          <p:spPr bwMode="auto">
            <a:xfrm>
              <a:off x="3352800" y="2952752"/>
              <a:ext cx="0" cy="762000"/>
            </a:xfrm>
            <a:prstGeom prst="line">
              <a:avLst/>
            </a:prstGeom>
            <a:ln w="190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7"/>
            <p:cNvSpPr txBox="1">
              <a:spLocks noChangeArrowheads="1"/>
            </p:cNvSpPr>
            <p:nvPr/>
          </p:nvSpPr>
          <p:spPr bwMode="auto">
            <a:xfrm>
              <a:off x="3375025" y="3105152"/>
              <a:ext cx="587375" cy="292837"/>
            </a:xfrm>
            <a:prstGeom prst="rect">
              <a:avLst/>
            </a:prstGeom>
            <a:noFill/>
            <a:ln w="9525">
              <a:noFill/>
              <a:miter lim="800000"/>
            </a:ln>
            <a:effectLst/>
          </p:spPr>
          <p:txBody>
            <a:bodyPr>
              <a:spAutoFit/>
            </a:bodyPr>
            <a:lstStyle/>
            <a:p>
              <a:pPr algn="l">
                <a:spcBef>
                  <a:spcPct val="50000"/>
                </a:spcBef>
              </a:pPr>
              <a:r>
                <a:rPr kumimoji="1"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p>
          </p:txBody>
        </p:sp>
      </p:grpSp>
      <p:sp>
        <p:nvSpPr>
          <p:cNvPr id="11" name="Rectangle 8" descr="60%"/>
          <p:cNvSpPr>
            <a:spLocks noChangeArrowheads="1"/>
          </p:cNvSpPr>
          <p:nvPr/>
        </p:nvSpPr>
        <p:spPr bwMode="auto">
          <a:xfrm>
            <a:off x="3505200" y="2514600"/>
            <a:ext cx="1295400" cy="432000"/>
          </a:xfrm>
          <a:prstGeom prst="rect">
            <a:avLst/>
          </a:prstGeom>
          <a:pattFill prst="pct60">
            <a:fgClr>
              <a:srgbClr val="FF99FF"/>
            </a:fgClr>
            <a:bgClr>
              <a:srgbClr val="FFFFFF"/>
            </a:bgClr>
          </a:pattFill>
          <a:ln w="9525">
            <a:solidFill>
              <a:schemeClr val="tx1"/>
            </a:solidFill>
            <a:miter lim="800000"/>
          </a:ln>
          <a:effectLst/>
        </p:spPr>
        <p:txBody>
          <a:bodyPr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Rectangle 9"/>
          <p:cNvSpPr>
            <a:spLocks noChangeArrowheads="1"/>
          </p:cNvSpPr>
          <p:nvPr/>
        </p:nvSpPr>
        <p:spPr bwMode="auto">
          <a:xfrm>
            <a:off x="4800600" y="2514600"/>
            <a:ext cx="3429000" cy="432000"/>
          </a:xfrm>
          <a:prstGeom prst="rect">
            <a:avLst/>
          </a:prstGeom>
          <a:solidFill>
            <a:schemeClr val="hlink"/>
          </a:solidFill>
          <a:ln w="9525">
            <a:solidFill>
              <a:schemeClr val="tx1"/>
            </a:solidFill>
            <a:miter lim="800000"/>
          </a:ln>
          <a:effectLst/>
        </p:spPr>
        <p:txBody>
          <a:bodyPr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Rectangle 10"/>
          <p:cNvSpPr>
            <a:spLocks noChangeArrowheads="1"/>
          </p:cNvSpPr>
          <p:nvPr/>
        </p:nvSpPr>
        <p:spPr bwMode="auto">
          <a:xfrm>
            <a:off x="4800600" y="2514600"/>
            <a:ext cx="304800" cy="432000"/>
          </a:xfrm>
          <a:prstGeom prst="rect">
            <a:avLst/>
          </a:prstGeom>
          <a:solidFill>
            <a:srgbClr val="FF0000"/>
          </a:solidFill>
          <a:ln w="9525">
            <a:solidFill>
              <a:schemeClr val="tx1"/>
            </a:solidFill>
            <a:miter lim="800000"/>
          </a:ln>
          <a:effectLst/>
        </p:spPr>
        <p:txBody>
          <a:bodyPr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Rectangle 11"/>
          <p:cNvSpPr>
            <a:spLocks noChangeArrowheads="1"/>
          </p:cNvSpPr>
          <p:nvPr/>
        </p:nvSpPr>
        <p:spPr bwMode="auto">
          <a:xfrm>
            <a:off x="4572000" y="1981200"/>
            <a:ext cx="691215" cy="313932"/>
          </a:xfrm>
          <a:prstGeom prst="rect">
            <a:avLst/>
          </a:prstGeom>
          <a:noFill/>
          <a:ln w="9525">
            <a:noFill/>
            <a:miter lim="800000"/>
          </a:ln>
          <a:effectLst/>
        </p:spPr>
        <p:txBody>
          <a:bodyPr wrap="none">
            <a:spAutoFit/>
          </a:bodyPr>
          <a:lstStyle/>
          <a:p>
            <a:pPr algn="l"/>
            <a:r>
              <a:rPr kumimoji="1" lang="en-US" altLang="zh-CN" sz="1800" i="1" dirty="0">
                <a:solidFill>
                  <a:srgbClr val="FF0000"/>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dirty="0" err="1">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15" name="组合 14"/>
          <p:cNvGrpSpPr/>
          <p:nvPr/>
        </p:nvGrpSpPr>
        <p:grpSpPr>
          <a:xfrm>
            <a:off x="4648200" y="2952752"/>
            <a:ext cx="1044575" cy="762000"/>
            <a:chOff x="4648200" y="2952752"/>
            <a:chExt cx="1044575" cy="762000"/>
          </a:xfrm>
        </p:grpSpPr>
        <p:sp>
          <p:nvSpPr>
            <p:cNvPr id="16" name="Line 5"/>
            <p:cNvSpPr>
              <a:spLocks noChangeShapeType="1"/>
            </p:cNvSpPr>
            <p:nvPr/>
          </p:nvSpPr>
          <p:spPr bwMode="auto">
            <a:xfrm>
              <a:off x="4648200" y="2952752"/>
              <a:ext cx="0" cy="762000"/>
            </a:xfrm>
            <a:prstGeom prst="line">
              <a:avLst/>
            </a:prstGeom>
            <a:ln w="190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12"/>
            <p:cNvSpPr txBox="1">
              <a:spLocks noChangeArrowheads="1"/>
            </p:cNvSpPr>
            <p:nvPr/>
          </p:nvSpPr>
          <p:spPr bwMode="auto">
            <a:xfrm>
              <a:off x="4724400" y="3124200"/>
              <a:ext cx="968375" cy="317908"/>
            </a:xfrm>
            <a:prstGeom prst="rect">
              <a:avLst/>
            </a:prstGeom>
            <a:noFill/>
            <a:ln w="9525">
              <a:noFill/>
              <a:miter lim="800000"/>
            </a:ln>
            <a:effectLst/>
          </p:spPr>
          <p:txBody>
            <a:bodyPr>
              <a:spAutoFit/>
            </a:bodyPr>
            <a:lstStyle/>
            <a:p>
              <a:pPr algn="l">
                <a:spcBef>
                  <a:spcPct val="50000"/>
                </a:spcBef>
              </a:pP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grpSp>
      <p:sp>
        <p:nvSpPr>
          <p:cNvPr id="18" name="AutoShape 13"/>
          <p:cNvSpPr>
            <a:spLocks noChangeArrowheads="1"/>
          </p:cNvSpPr>
          <p:nvPr/>
        </p:nvSpPr>
        <p:spPr bwMode="auto">
          <a:xfrm>
            <a:off x="4071934" y="3286124"/>
            <a:ext cx="1000132" cy="385762"/>
          </a:xfrm>
          <a:prstGeom prst="wedgeRoundRectCallout">
            <a:avLst>
              <a:gd name="adj1" fmla="val -80653"/>
              <a:gd name="adj2" fmla="val -129861"/>
              <a:gd name="adj3" fmla="val 16667"/>
            </a:avLst>
          </a:prstGeom>
          <a:solidFill>
            <a:srgbClr val="FFFF99">
              <a:alpha val="50000"/>
            </a:srgbClr>
          </a:solidFill>
          <a:ln w="12700">
            <a:solidFill>
              <a:srgbClr val="800000"/>
            </a:solidFill>
            <a:miter lim="800000"/>
          </a:ln>
          <a:effectLst/>
        </p:spPr>
        <p:txBody>
          <a:bodyPr wrap="none" anchor="ctr"/>
          <a:lstStyle/>
          <a:p>
            <a:pPr>
              <a:lnSpc>
                <a:spcPct val="100000"/>
              </a:lnSpc>
            </a:pPr>
            <a:r>
              <a:rPr kumimoji="1" lang="zh-CN" altLang="en-US" sz="1600" dirty="0">
                <a:solidFill>
                  <a:srgbClr val="FF00FF"/>
                </a:solidFill>
                <a:latin typeface="Consolas" panose="020B0609020204030204" pitchFamily="49" charset="0"/>
                <a:ea typeface="仿宋" panose="02010609060101010101" pitchFamily="49" charset="-122"/>
                <a:cs typeface="Consolas" panose="020B0609020204030204" pitchFamily="49" charset="0"/>
              </a:rPr>
              <a:t>插入位置</a:t>
            </a:r>
            <a:endParaRPr kumimoji="1" lang="zh-CN" altLang="en-US" sz="1600" b="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14"/>
          <p:cNvSpPr txBox="1">
            <a:spLocks noChangeArrowheads="1"/>
          </p:cNvSpPr>
          <p:nvPr/>
        </p:nvSpPr>
        <p:spPr bwMode="auto">
          <a:xfrm>
            <a:off x="539750" y="836613"/>
            <a:ext cx="6769100" cy="400110"/>
          </a:xfrm>
          <a:prstGeom prst="rect">
            <a:avLst/>
          </a:prstGeom>
          <a:noFill/>
          <a:ln w="9525">
            <a:noFill/>
            <a:miter lim="800000"/>
          </a:ln>
          <a:effectLst/>
        </p:spPr>
        <p:txBody>
          <a:bodyPr>
            <a:spAutoFit/>
          </a:bodyPr>
          <a:lstStyle/>
          <a:p>
            <a:pPr algn="l">
              <a:lnSpc>
                <a:spcPct val="100000"/>
              </a:lnSpc>
              <a:spcBef>
                <a:spcPct val="50000"/>
              </a:spcBef>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一趟直接插入排序：在有序区中插入</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的过程。</a:t>
            </a:r>
          </a:p>
        </p:txBody>
      </p:sp>
      <p:sp>
        <p:nvSpPr>
          <p:cNvPr id="20" name="Text Box 17"/>
          <p:cNvSpPr txBox="1">
            <a:spLocks noChangeArrowheads="1"/>
          </p:cNvSpPr>
          <p:nvPr/>
        </p:nvSpPr>
        <p:spPr bwMode="auto">
          <a:xfrm>
            <a:off x="2214547" y="1782368"/>
            <a:ext cx="2143139" cy="313932"/>
          </a:xfrm>
          <a:prstGeom prst="rect">
            <a:avLst/>
          </a:prstGeom>
          <a:noFill/>
          <a:ln w="9525">
            <a:noFill/>
            <a:miter lim="800000"/>
          </a:ln>
          <a:effectLst/>
        </p:spPr>
        <p:txBody>
          <a:bodyPr wrap="square">
            <a:spAutoFit/>
          </a:bodyPr>
          <a:lstStyle/>
          <a:p>
            <a:pPr algn="l">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有序区</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AutoShape 19"/>
          <p:cNvSpPr/>
          <p:nvPr/>
        </p:nvSpPr>
        <p:spPr bwMode="auto">
          <a:xfrm rot="5400000">
            <a:off x="3060700" y="765175"/>
            <a:ext cx="287338" cy="3024188"/>
          </a:xfrm>
          <a:prstGeom prst="leftBrace">
            <a:avLst>
              <a:gd name="adj1" fmla="val 87707"/>
              <a:gd name="adj2" fmla="val 50000"/>
            </a:avLst>
          </a:prstGeom>
          <a:noFill/>
          <a:ln w="28575">
            <a:solidFill>
              <a:srgbClr val="993366"/>
            </a:solidFill>
            <a:miter lim="800000"/>
          </a:ln>
          <a:effectLst/>
        </p:spPr>
        <p:txBody>
          <a:bodyPr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 Box 20"/>
          <p:cNvSpPr txBox="1">
            <a:spLocks noChangeArrowheads="1"/>
          </p:cNvSpPr>
          <p:nvPr/>
        </p:nvSpPr>
        <p:spPr bwMode="auto">
          <a:xfrm>
            <a:off x="2411413" y="3795385"/>
            <a:ext cx="1946273" cy="357214"/>
          </a:xfrm>
          <a:prstGeom prst="rect">
            <a:avLst/>
          </a:prstGeom>
          <a:noFill/>
          <a:ln w="9525">
            <a:noFill/>
            <a:miter lim="800000"/>
          </a:ln>
          <a:effectLst/>
        </p:spPr>
        <p:txBody>
          <a:bodyPr wrap="square">
            <a:spAutoFit/>
          </a:bodyPr>
          <a:lstStyle/>
          <a:p>
            <a:pPr algn="l">
              <a:lnSpc>
                <a:spcPts val="2000"/>
              </a:lnSpc>
              <a:spcBef>
                <a:spcPct val="50000"/>
              </a:spcBef>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tmp</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3" name="组合 22"/>
          <p:cNvGrpSpPr/>
          <p:nvPr/>
        </p:nvGrpSpPr>
        <p:grpSpPr>
          <a:xfrm>
            <a:off x="4953000" y="2946600"/>
            <a:ext cx="1619264" cy="498438"/>
            <a:chOff x="4953000" y="2946600"/>
            <a:chExt cx="1619264" cy="498438"/>
          </a:xfrm>
        </p:grpSpPr>
        <p:sp>
          <p:nvSpPr>
            <p:cNvPr id="24" name="Text Box 23"/>
            <p:cNvSpPr txBox="1">
              <a:spLocks noChangeArrowheads="1"/>
            </p:cNvSpPr>
            <p:nvPr/>
          </p:nvSpPr>
          <p:spPr bwMode="auto">
            <a:xfrm>
              <a:off x="5810250" y="3131106"/>
              <a:ext cx="762014" cy="313932"/>
            </a:xfrm>
            <a:prstGeom prst="rect">
              <a:avLst/>
            </a:prstGeom>
            <a:noFill/>
            <a:ln w="9525">
              <a:noFill/>
              <a:miter lim="800000"/>
            </a:ln>
            <a:effectLst/>
          </p:spPr>
          <p:txBody>
            <a:bodyPr wrap="square">
              <a:spAutoFit/>
            </a:bodyPr>
            <a:lstStyle/>
            <a:p>
              <a:pPr algn="l">
                <a:spcBef>
                  <a:spcPct val="50000"/>
                </a:spcBef>
              </a:pP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tmp</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5" name="直接箭头连接符 24"/>
            <p:cNvCxnSpPr>
              <a:stCxn id="13" idx="2"/>
              <a:endCxn id="24" idx="1"/>
            </p:cNvCxnSpPr>
            <p:nvPr/>
          </p:nvCxnSpPr>
          <p:spPr>
            <a:xfrm rot="16200000" flipH="1">
              <a:off x="5210889" y="2688711"/>
              <a:ext cx="341472" cy="85725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28794" y="4286256"/>
            <a:ext cx="3786214" cy="828738"/>
            <a:chOff x="1959584" y="4572008"/>
            <a:chExt cx="3459817" cy="828738"/>
          </a:xfrm>
        </p:grpSpPr>
        <p:sp>
          <p:nvSpPr>
            <p:cNvPr id="27" name="TextBox 26"/>
            <p:cNvSpPr txBox="1"/>
            <p:nvPr/>
          </p:nvSpPr>
          <p:spPr>
            <a:xfrm>
              <a:off x="1959584" y="5000636"/>
              <a:ext cx="3459817"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使</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有序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扩大有序区 </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下箭头 27"/>
            <p:cNvSpPr/>
            <p:nvPr/>
          </p:nvSpPr>
          <p:spPr>
            <a:xfrm>
              <a:off x="3214678" y="4572008"/>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9" name="TextBox 28"/>
          <p:cNvSpPr txBox="1"/>
          <p:nvPr/>
        </p:nvSpPr>
        <p:spPr>
          <a:xfrm>
            <a:off x="3786182" y="3488296"/>
            <a:ext cx="2428892" cy="313932"/>
          </a:xfrm>
          <a:prstGeom prst="rect">
            <a:avLst/>
          </a:prstGeom>
          <a:noFill/>
        </p:spPr>
        <p:txBody>
          <a:bodyPr wrap="square" rtlCol="0">
            <a:spAutoFit/>
          </a:bodyPr>
          <a:lstStyle/>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大时便后移</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Text Box 18"/>
          <p:cNvSpPr txBox="1">
            <a:spLocks noChangeArrowheads="1"/>
          </p:cNvSpPr>
          <p:nvPr/>
        </p:nvSpPr>
        <p:spPr bwMode="auto">
          <a:xfrm>
            <a:off x="5153021" y="1997981"/>
            <a:ext cx="2347937" cy="313932"/>
          </a:xfrm>
          <a:prstGeom prst="rect">
            <a:avLst/>
          </a:prstGeom>
          <a:noFill/>
          <a:ln w="9525">
            <a:noFill/>
            <a:miter lim="800000"/>
          </a:ln>
          <a:effectLst/>
        </p:spPr>
        <p:txBody>
          <a:bodyPr wrap="square">
            <a:spAutoFit/>
          </a:bodyPr>
          <a:lstStyle/>
          <a:p>
            <a:pPr algn="l">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时</a:t>
            </a:r>
          </a:p>
        </p:txBody>
      </p:sp>
      <p:sp>
        <p:nvSpPr>
          <p:cNvPr id="38" name="灯片编号占位符 37"/>
          <p:cNvSpPr>
            <a:spLocks noGrp="1"/>
          </p:cNvSpPr>
          <p:nvPr>
            <p:ph type="sldNum" sz="quarter" idx="12"/>
          </p:nvPr>
        </p:nvSpPr>
        <p:spPr/>
        <p:txBody>
          <a:bodyPr/>
          <a:lstStyle/>
          <a:p>
            <a:fld id="{7AF016A1-9F15-429F-9EFD-84004B73C732}" type="slidenum">
              <a:rPr lang="en-US" altLang="zh-CN" smtClean="0"/>
              <a:t>11</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8.33333E-7 -2.22222E-6 L -0.07083 -2.22222E-6 " pathEditMode="relative" ptsTypes="AA">
                                      <p:cBhvr>
                                        <p:cTn id="13" dur="2000" fill="hold"/>
                                        <p:tgtEl>
                                          <p:spTgt spid="15"/>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P spid="29" grpId="0"/>
      <p:bldP spid="29"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143108" y="1142984"/>
            <a:ext cx="4071966" cy="369332"/>
          </a:xfrm>
          <a:prstGeom prst="rect">
            <a:avLst/>
          </a:prstGeom>
          <a:noFill/>
          <a:ln w="9525">
            <a:noFill/>
            <a:miter lim="800000"/>
          </a:ln>
          <a:effectLst/>
        </p:spPr>
        <p:txBody>
          <a:bodyPr wrap="square">
            <a:spAutoFit/>
          </a:bodyPr>
          <a:lstStyle/>
          <a:p>
            <a:pPr algn="l">
              <a:lnSpc>
                <a:spcPct val="1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建立</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个队列，</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队头，</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为队尾</a:t>
            </a: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9876" name="Text Box 4"/>
          <p:cNvSpPr txBox="1">
            <a:spLocks noChangeArrowheads="1"/>
          </p:cNvSpPr>
          <p:nvPr/>
        </p:nvSpPr>
        <p:spPr bwMode="auto">
          <a:xfrm>
            <a:off x="571472" y="1643050"/>
            <a:ext cx="4071966" cy="400110"/>
          </a:xfrm>
          <a:prstGeom prst="rect">
            <a:avLst/>
          </a:prstGeom>
          <a:noFill/>
          <a:ln w="9525">
            <a:noFill/>
            <a:miter lim="800000"/>
          </a:ln>
          <a:effectLst/>
        </p:spPr>
        <p:txBody>
          <a:bodyPr wrap="square">
            <a:spAutoFit/>
          </a:bodyPr>
          <a:lstStyle/>
          <a:p>
            <a:pPr algn="l">
              <a:lnSpc>
                <a:spcPct val="100000"/>
              </a:lnSpc>
            </a:pPr>
            <a:r>
              <a:rPr kumimoji="1"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kumimoji="1"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rPr>
              <a:t>进行</a:t>
            </a:r>
            <a:r>
              <a:rPr kumimoji="1" lang="zh-CN" altLang="en-US" sz="2000" dirty="0">
                <a:solidFill>
                  <a:srgbClr val="FF0000"/>
                </a:solidFill>
                <a:latin typeface="Consolas" panose="020B0609020204030204" pitchFamily="49" charset="0"/>
                <a:ea typeface="华文中宋" panose="02010600040101010101" pitchFamily="2" charset="-122"/>
                <a:cs typeface="Consolas" panose="020B0609020204030204" pitchFamily="49" charset="0"/>
              </a:rPr>
              <a:t>第</a:t>
            </a:r>
            <a:r>
              <a:rPr kumimoji="1" lang="en-US" altLang="zh-CN" sz="2000" dirty="0">
                <a:solidFill>
                  <a:srgbClr val="FF0000"/>
                </a:solidFill>
                <a:latin typeface="Consolas" panose="020B0609020204030204" pitchFamily="49" charset="0"/>
                <a:ea typeface="华文中宋" panose="02010600040101010101" pitchFamily="2" charset="-122"/>
                <a:cs typeface="Consolas" panose="020B0609020204030204" pitchFamily="49" charset="0"/>
              </a:rPr>
              <a:t>1</a:t>
            </a:r>
            <a:r>
              <a:rPr kumimoji="1" lang="zh-CN" altLang="en-US" sz="2000" dirty="0">
                <a:solidFill>
                  <a:srgbClr val="FF0000"/>
                </a:solidFill>
                <a:latin typeface="Consolas" panose="020B0609020204030204" pitchFamily="49" charset="0"/>
                <a:ea typeface="华文中宋" panose="02010600040101010101" pitchFamily="2" charset="-122"/>
                <a:cs typeface="Consolas" panose="020B0609020204030204" pitchFamily="49" charset="0"/>
              </a:rPr>
              <a:t>次分配：按个位</a:t>
            </a:r>
            <a:endParaRPr kumimoji="1" lang="zh-CN" altLang="en-US" sz="2000" b="0" dirty="0">
              <a:solidFill>
                <a:srgbClr val="FF0000"/>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79877" name="Text Box 5"/>
          <p:cNvSpPr txBox="1">
            <a:spLocks noChangeArrowheads="1"/>
          </p:cNvSpPr>
          <p:nvPr/>
        </p:nvSpPr>
        <p:spPr bwMode="auto">
          <a:xfrm>
            <a:off x="571472" y="4357694"/>
            <a:ext cx="1874231" cy="442301"/>
          </a:xfrm>
          <a:prstGeom prst="rect">
            <a:avLst/>
          </a:prstGeom>
          <a:noFill/>
          <a:ln w="9525">
            <a:noFill/>
            <a:miter lim="800000"/>
          </a:ln>
          <a:effectLst/>
        </p:spPr>
        <p:txBody>
          <a:bodyPr wrap="none">
            <a:spAutoFit/>
          </a:bodyPr>
          <a:lstStyle/>
          <a:p>
            <a:pPr algn="l">
              <a:lnSpc>
                <a:spcPct val="125000"/>
              </a:lnSpc>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进行第</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次收集</a:t>
            </a:r>
          </a:p>
        </p:txBody>
      </p:sp>
      <p:sp>
        <p:nvSpPr>
          <p:cNvPr id="23" name="TextBox 22"/>
          <p:cNvSpPr txBox="1"/>
          <p:nvPr/>
        </p:nvSpPr>
        <p:spPr>
          <a:xfrm>
            <a:off x="1643042" y="773652"/>
            <a:ext cx="428628" cy="225575"/>
          </a:xfrm>
          <a:prstGeom prst="rect">
            <a:avLst/>
          </a:prstGeom>
          <a:noFill/>
        </p:spPr>
        <p:txBody>
          <a:bodyPr wrap="square" lIns="0" tIns="0" rIns="0" bIns="0" rtlCol="0">
            <a:spAutoFit/>
          </a:bodyPr>
          <a:lstStyle/>
          <a:p>
            <a:pPr algn="l"/>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h</a:t>
            </a:r>
            <a:endParaRPr lang="zh-CN" altLang="en-US" sz="1800"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1857356" y="773652"/>
            <a:ext cx="714380" cy="226456"/>
          </a:xfrm>
          <a:prstGeom prst="rect">
            <a:avLst/>
          </a:prstGeom>
          <a:noFill/>
        </p:spPr>
        <p:txBody>
          <a:bodyPr wrap="square" lIns="0" tIns="0" rIns="0" bIns="0" rtlCol="0">
            <a:spAutoFit/>
          </a:bodyPr>
          <a:lstStyle/>
          <a:p>
            <a:pPr algn="l"/>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2500298" y="773652"/>
            <a:ext cx="714380" cy="221599"/>
          </a:xfrm>
          <a:prstGeom prst="rect">
            <a:avLst/>
          </a:prstGeom>
          <a:noFill/>
        </p:spPr>
        <p:txBody>
          <a:bodyPr wrap="square" lIns="0" tIns="0" rIns="0" bIns="0" rtlCol="0">
            <a:spAutoFit/>
          </a:bodyPr>
          <a:lstStyle/>
          <a:p>
            <a:pPr algn="l"/>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3143240" y="773652"/>
            <a:ext cx="571504" cy="226456"/>
          </a:xfrm>
          <a:prstGeom prst="rect">
            <a:avLst/>
          </a:prstGeom>
          <a:noFill/>
        </p:spPr>
        <p:txBody>
          <a:bodyPr wrap="square" lIns="0" tIns="0" rIns="0" bIns="0" rtlCol="0">
            <a:spAutoFit/>
          </a:bodyPr>
          <a:lstStyle/>
          <a:p>
            <a:pPr algn="l"/>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Box 26"/>
          <p:cNvSpPr txBox="1"/>
          <p:nvPr/>
        </p:nvSpPr>
        <p:spPr>
          <a:xfrm>
            <a:off x="3786182" y="773652"/>
            <a:ext cx="642942" cy="226456"/>
          </a:xfrm>
          <a:prstGeom prst="rect">
            <a:avLst/>
          </a:prstGeom>
          <a:noFill/>
        </p:spPr>
        <p:txBody>
          <a:bodyPr wrap="square" lIns="0" tIns="0" rIns="0" bIns="0" rtlCol="0">
            <a:spAutoFit/>
          </a:bodyPr>
          <a:lstStyle/>
          <a:p>
            <a:pPr algn="l"/>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TextBox 27"/>
          <p:cNvSpPr txBox="1"/>
          <p:nvPr/>
        </p:nvSpPr>
        <p:spPr>
          <a:xfrm>
            <a:off x="4429124" y="773652"/>
            <a:ext cx="642942" cy="226456"/>
          </a:xfrm>
          <a:prstGeom prst="rect">
            <a:avLst/>
          </a:prstGeom>
          <a:noFill/>
        </p:spPr>
        <p:txBody>
          <a:bodyPr wrap="square" lIns="0" tIns="0" rIns="0" bIns="0" rtlCol="0">
            <a:spAutoFit/>
          </a:bodyPr>
          <a:lstStyle/>
          <a:p>
            <a:pPr algn="l"/>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TextBox 28"/>
          <p:cNvSpPr txBox="1"/>
          <p:nvPr/>
        </p:nvSpPr>
        <p:spPr>
          <a:xfrm>
            <a:off x="5072066" y="773652"/>
            <a:ext cx="714380" cy="226456"/>
          </a:xfrm>
          <a:prstGeom prst="rect">
            <a:avLst/>
          </a:prstGeom>
          <a:noFill/>
        </p:spPr>
        <p:txBody>
          <a:bodyPr wrap="square" lIns="0" tIns="0" rIns="0" bIns="0" rtlCol="0">
            <a:spAutoFit/>
          </a:bodyPr>
          <a:lstStyle/>
          <a:p>
            <a:pPr algn="l"/>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TextBox 29"/>
          <p:cNvSpPr txBox="1"/>
          <p:nvPr/>
        </p:nvSpPr>
        <p:spPr>
          <a:xfrm>
            <a:off x="5786446" y="773652"/>
            <a:ext cx="642942" cy="226456"/>
          </a:xfrm>
          <a:prstGeom prst="rect">
            <a:avLst/>
          </a:prstGeom>
          <a:noFill/>
        </p:spPr>
        <p:txBody>
          <a:bodyPr wrap="square" lIns="0" tIns="0" rIns="0" bIns="0" rtlCol="0">
            <a:spAutoFit/>
          </a:bodyPr>
          <a:lstStyle/>
          <a:p>
            <a:pPr algn="l"/>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TextBox 30"/>
          <p:cNvSpPr txBox="1"/>
          <p:nvPr/>
        </p:nvSpPr>
        <p:spPr>
          <a:xfrm>
            <a:off x="6429388" y="773652"/>
            <a:ext cx="571504" cy="226456"/>
          </a:xfrm>
          <a:prstGeom prst="rect">
            <a:avLst/>
          </a:prstGeom>
          <a:noFill/>
        </p:spPr>
        <p:txBody>
          <a:bodyPr wrap="square" lIns="0" tIns="0" rIns="0" bIns="0" rtlCol="0">
            <a:spAutoFit/>
          </a:bodyPr>
          <a:lstStyle/>
          <a:p>
            <a:pPr algn="l"/>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6"/>
          <p:cNvGrpSpPr/>
          <p:nvPr/>
        </p:nvGrpSpPr>
        <p:grpSpPr>
          <a:xfrm>
            <a:off x="1214414" y="2140368"/>
            <a:ext cx="4094616" cy="2003012"/>
            <a:chOff x="1142976" y="2571744"/>
            <a:chExt cx="4094616" cy="2003012"/>
          </a:xfrm>
        </p:grpSpPr>
        <p:sp>
          <p:nvSpPr>
            <p:cNvPr id="79878" name="Rectangle 6"/>
            <p:cNvSpPr>
              <a:spLocks noChangeArrowheads="1"/>
            </p:cNvSpPr>
            <p:nvPr/>
          </p:nvSpPr>
          <p:spPr bwMode="auto">
            <a:xfrm>
              <a:off x="1143000" y="2571744"/>
              <a:ext cx="691215" cy="452432"/>
            </a:xfrm>
            <a:prstGeom prst="rect">
              <a:avLst/>
            </a:prstGeom>
            <a:noFill/>
            <a:ln w="9525">
              <a:noFill/>
              <a:miter lim="800000"/>
            </a:ln>
            <a:effectLst/>
          </p:spPr>
          <p:txBody>
            <a:bodyPr wrap="none">
              <a:spAutoFit/>
            </a:bodyPr>
            <a:lstStyle/>
            <a:p>
              <a:pPr algn="l">
                <a:lnSpc>
                  <a:spcPct val="130000"/>
                </a:lnSpc>
              </a:pP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p>
          </p:txBody>
        </p:sp>
        <p:sp>
          <p:nvSpPr>
            <p:cNvPr id="32" name="Rectangle 6"/>
            <p:cNvSpPr>
              <a:spLocks noChangeArrowheads="1"/>
            </p:cNvSpPr>
            <p:nvPr/>
          </p:nvSpPr>
          <p:spPr bwMode="auto">
            <a:xfrm>
              <a:off x="4293103" y="2571744"/>
              <a:ext cx="944489" cy="452432"/>
            </a:xfrm>
            <a:prstGeom prst="rect">
              <a:avLst/>
            </a:prstGeom>
            <a:noFill/>
            <a:ln w="9525">
              <a:noFill/>
              <a:miter lim="800000"/>
            </a:ln>
            <a:effectLst/>
          </p:spPr>
          <p:txBody>
            <a:bodyPr wrap="none">
              <a:spAutoFit/>
            </a:bodyPr>
            <a:lstStyle/>
            <a:p>
              <a:pPr algn="l">
                <a:lnSpc>
                  <a:spcPct val="13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p>
          </p:txBody>
        </p:sp>
        <p:sp>
          <p:nvSpPr>
            <p:cNvPr id="33" name="Rectangle 6"/>
            <p:cNvSpPr>
              <a:spLocks noChangeArrowheads="1"/>
            </p:cNvSpPr>
            <p:nvPr/>
          </p:nvSpPr>
          <p:spPr bwMode="auto">
            <a:xfrm>
              <a:off x="1142976" y="3142288"/>
              <a:ext cx="691215" cy="452432"/>
            </a:xfrm>
            <a:prstGeom prst="rect">
              <a:avLst/>
            </a:prstGeom>
            <a:noFill/>
            <a:ln w="9525">
              <a:noFill/>
              <a:miter lim="800000"/>
            </a:ln>
            <a:effectLst/>
          </p:spPr>
          <p:txBody>
            <a:bodyPr wrap="none">
              <a:spAutoFit/>
            </a:bodyPr>
            <a:lstStyle/>
            <a:p>
              <a:pPr algn="l">
                <a:lnSpc>
                  <a:spcPct val="130000"/>
                </a:lnSpc>
              </a:pP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p>
          </p:txBody>
        </p:sp>
        <p:sp>
          <p:nvSpPr>
            <p:cNvPr id="34" name="Rectangle 6"/>
            <p:cNvSpPr>
              <a:spLocks noChangeArrowheads="1"/>
            </p:cNvSpPr>
            <p:nvPr/>
          </p:nvSpPr>
          <p:spPr bwMode="auto">
            <a:xfrm>
              <a:off x="4293103" y="3142288"/>
              <a:ext cx="944489" cy="452432"/>
            </a:xfrm>
            <a:prstGeom prst="rect">
              <a:avLst/>
            </a:prstGeom>
            <a:noFill/>
            <a:ln w="9525">
              <a:noFill/>
              <a:miter lim="800000"/>
            </a:ln>
            <a:effectLst/>
          </p:spPr>
          <p:txBody>
            <a:bodyPr wrap="none">
              <a:spAutoFit/>
            </a:bodyPr>
            <a:lstStyle/>
            <a:p>
              <a:pPr algn="l">
                <a:lnSpc>
                  <a:spcPct val="13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p>
          </p:txBody>
        </p:sp>
        <p:sp>
          <p:nvSpPr>
            <p:cNvPr id="35" name="Rectangle 6"/>
            <p:cNvSpPr>
              <a:spLocks noChangeArrowheads="1"/>
            </p:cNvSpPr>
            <p:nvPr/>
          </p:nvSpPr>
          <p:spPr bwMode="auto">
            <a:xfrm>
              <a:off x="1142976" y="3643314"/>
              <a:ext cx="691215" cy="452432"/>
            </a:xfrm>
            <a:prstGeom prst="rect">
              <a:avLst/>
            </a:prstGeom>
            <a:noFill/>
            <a:ln w="9525">
              <a:noFill/>
              <a:miter lim="800000"/>
            </a:ln>
            <a:effectLst/>
          </p:spPr>
          <p:txBody>
            <a:bodyPr wrap="none">
              <a:spAutoFit/>
            </a:bodyPr>
            <a:lstStyle/>
            <a:p>
              <a:pPr algn="l">
                <a:lnSpc>
                  <a:spcPct val="130000"/>
                </a:lnSpc>
              </a:pP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[8]</a:t>
              </a:r>
            </a:p>
          </p:txBody>
        </p:sp>
        <p:sp>
          <p:nvSpPr>
            <p:cNvPr id="36" name="Rectangle 6"/>
            <p:cNvSpPr>
              <a:spLocks noChangeArrowheads="1"/>
            </p:cNvSpPr>
            <p:nvPr/>
          </p:nvSpPr>
          <p:spPr bwMode="auto">
            <a:xfrm>
              <a:off x="4293103" y="3643314"/>
              <a:ext cx="944489" cy="452432"/>
            </a:xfrm>
            <a:prstGeom prst="rect">
              <a:avLst/>
            </a:prstGeom>
            <a:noFill/>
            <a:ln w="9525">
              <a:noFill/>
              <a:miter lim="800000"/>
            </a:ln>
            <a:effectLst/>
          </p:spPr>
          <p:txBody>
            <a:bodyPr wrap="none">
              <a:spAutoFit/>
            </a:bodyPr>
            <a:lstStyle/>
            <a:p>
              <a:pPr algn="l">
                <a:lnSpc>
                  <a:spcPct val="13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[8]</a:t>
              </a:r>
            </a:p>
          </p:txBody>
        </p:sp>
        <p:sp>
          <p:nvSpPr>
            <p:cNvPr id="37" name="Rectangle 6"/>
            <p:cNvSpPr>
              <a:spLocks noChangeArrowheads="1"/>
            </p:cNvSpPr>
            <p:nvPr/>
          </p:nvSpPr>
          <p:spPr bwMode="auto">
            <a:xfrm>
              <a:off x="1142976" y="4122324"/>
              <a:ext cx="691215" cy="452432"/>
            </a:xfrm>
            <a:prstGeom prst="rect">
              <a:avLst/>
            </a:prstGeom>
            <a:noFill/>
            <a:ln w="9525">
              <a:noFill/>
              <a:miter lim="800000"/>
            </a:ln>
            <a:effectLst/>
          </p:spPr>
          <p:txBody>
            <a:bodyPr wrap="none">
              <a:spAutoFit/>
            </a:bodyPr>
            <a:lstStyle/>
            <a:p>
              <a:pPr algn="l">
                <a:lnSpc>
                  <a:spcPct val="130000"/>
                </a:lnSpc>
              </a:pP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[9]</a:t>
              </a:r>
            </a:p>
          </p:txBody>
        </p:sp>
        <p:sp>
          <p:nvSpPr>
            <p:cNvPr id="38" name="Rectangle 6"/>
            <p:cNvSpPr>
              <a:spLocks noChangeArrowheads="1"/>
            </p:cNvSpPr>
            <p:nvPr/>
          </p:nvSpPr>
          <p:spPr bwMode="auto">
            <a:xfrm>
              <a:off x="4293103" y="4122324"/>
              <a:ext cx="944489" cy="452432"/>
            </a:xfrm>
            <a:prstGeom prst="rect">
              <a:avLst/>
            </a:prstGeom>
            <a:noFill/>
            <a:ln w="9525">
              <a:noFill/>
              <a:miter lim="800000"/>
            </a:ln>
            <a:effectLst/>
          </p:spPr>
          <p:txBody>
            <a:bodyPr wrap="none">
              <a:spAutoFit/>
            </a:bodyPr>
            <a:lstStyle/>
            <a:p>
              <a:pPr algn="l">
                <a:lnSpc>
                  <a:spcPct val="13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[9]</a:t>
              </a:r>
            </a:p>
          </p:txBody>
        </p:sp>
      </p:grpSp>
      <p:sp>
        <p:nvSpPr>
          <p:cNvPr id="39" name="TextBox 38"/>
          <p:cNvSpPr txBox="1"/>
          <p:nvPr/>
        </p:nvSpPr>
        <p:spPr>
          <a:xfrm>
            <a:off x="1714480" y="3857628"/>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TextBox 39"/>
          <p:cNvSpPr txBox="1"/>
          <p:nvPr/>
        </p:nvSpPr>
        <p:spPr>
          <a:xfrm>
            <a:off x="1714480" y="2857496"/>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TextBox 40"/>
          <p:cNvSpPr txBox="1"/>
          <p:nvPr/>
        </p:nvSpPr>
        <p:spPr>
          <a:xfrm>
            <a:off x="2571736" y="2857496"/>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TextBox 41"/>
          <p:cNvSpPr txBox="1"/>
          <p:nvPr/>
        </p:nvSpPr>
        <p:spPr>
          <a:xfrm>
            <a:off x="3357554" y="2857496"/>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TextBox 42"/>
          <p:cNvSpPr txBox="1"/>
          <p:nvPr/>
        </p:nvSpPr>
        <p:spPr>
          <a:xfrm>
            <a:off x="2571736" y="3857628"/>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TextBox 43"/>
          <p:cNvSpPr txBox="1"/>
          <p:nvPr/>
        </p:nvSpPr>
        <p:spPr>
          <a:xfrm>
            <a:off x="3357554" y="3857628"/>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1714480" y="3357562"/>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Box 45"/>
          <p:cNvSpPr txBox="1"/>
          <p:nvPr/>
        </p:nvSpPr>
        <p:spPr>
          <a:xfrm>
            <a:off x="1714480" y="2285992"/>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Box 46"/>
          <p:cNvSpPr txBox="1"/>
          <p:nvPr/>
        </p:nvSpPr>
        <p:spPr>
          <a:xfrm>
            <a:off x="1223938" y="4929198"/>
            <a:ext cx="428628" cy="225575"/>
          </a:xfrm>
          <a:prstGeom prst="rect">
            <a:avLst/>
          </a:prstGeom>
          <a:noFill/>
        </p:spPr>
        <p:txBody>
          <a:bodyPr wrap="square" lIns="0" tIns="0" rIns="0" bIns="0" rtlCol="0">
            <a:spAutoFit/>
          </a:bodyPr>
          <a:lstStyle/>
          <a:p>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h</a:t>
            </a:r>
            <a:endParaRPr lang="zh-CN" altLang="en-US" sz="1800"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Box 47"/>
          <p:cNvSpPr txBox="1"/>
          <p:nvPr/>
        </p:nvSpPr>
        <p:spPr>
          <a:xfrm>
            <a:off x="1571604" y="4929198"/>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TextBox 48"/>
          <p:cNvSpPr txBox="1"/>
          <p:nvPr/>
        </p:nvSpPr>
        <p:spPr>
          <a:xfrm>
            <a:off x="2428860" y="4929198"/>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TextBox 49"/>
          <p:cNvSpPr txBox="1"/>
          <p:nvPr/>
        </p:nvSpPr>
        <p:spPr>
          <a:xfrm>
            <a:off x="3286116" y="4929198"/>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TextBox 50"/>
          <p:cNvSpPr txBox="1"/>
          <p:nvPr/>
        </p:nvSpPr>
        <p:spPr>
          <a:xfrm>
            <a:off x="4143372" y="4929198"/>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TextBox 51"/>
          <p:cNvSpPr txBox="1"/>
          <p:nvPr/>
        </p:nvSpPr>
        <p:spPr>
          <a:xfrm>
            <a:off x="5000628" y="4929198"/>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TextBox 52"/>
          <p:cNvSpPr txBox="1"/>
          <p:nvPr/>
        </p:nvSpPr>
        <p:spPr>
          <a:xfrm>
            <a:off x="5857884" y="4929198"/>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TextBox 53"/>
          <p:cNvSpPr txBox="1"/>
          <p:nvPr/>
        </p:nvSpPr>
        <p:spPr>
          <a:xfrm>
            <a:off x="6715140" y="4929198"/>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TextBox 54"/>
          <p:cNvSpPr txBox="1"/>
          <p:nvPr/>
        </p:nvSpPr>
        <p:spPr>
          <a:xfrm>
            <a:off x="7429520" y="4909102"/>
            <a:ext cx="1071570" cy="221599"/>
          </a:xfrm>
          <a:prstGeom prst="rect">
            <a:avLst/>
          </a:prstGeom>
          <a:noFill/>
        </p:spPr>
        <p:txBody>
          <a:bodyPr wrap="square" lIns="0" tIns="0" rIns="0" bIns="0" rtlCol="0">
            <a:spAutoFit/>
          </a:bodyPr>
          <a:lstStyle/>
          <a:p>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Text Box 2"/>
          <p:cNvSpPr txBox="1">
            <a:spLocks noChangeArrowheads="1"/>
          </p:cNvSpPr>
          <p:nvPr/>
        </p:nvSpPr>
        <p:spPr bwMode="auto">
          <a:xfrm>
            <a:off x="1000100" y="285728"/>
            <a:ext cx="7215206" cy="313932"/>
          </a:xfrm>
          <a:prstGeom prst="rect">
            <a:avLst/>
          </a:prstGeom>
          <a:noFill/>
          <a:ln w="9525">
            <a:noFill/>
            <a:miter lim="800000"/>
          </a:ln>
          <a:effectLst/>
        </p:spPr>
        <p:txBody>
          <a:bodyPr wrap="square">
            <a:spAutoFit/>
          </a:bodyPr>
          <a:lstStyle/>
          <a:p>
            <a:pPr algn="l"/>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例如</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369</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367</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167</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239</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237</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138</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230</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139) </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基数</a:t>
            </a: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排序</a:t>
            </a:r>
          </a:p>
        </p:txBody>
      </p:sp>
      <p:sp>
        <p:nvSpPr>
          <p:cNvPr id="58" name="TextBox 57"/>
          <p:cNvSpPr txBox="1"/>
          <p:nvPr/>
        </p:nvSpPr>
        <p:spPr>
          <a:xfrm>
            <a:off x="1357290" y="5643578"/>
            <a:ext cx="2214578" cy="400110"/>
          </a:xfrm>
          <a:prstGeom prst="rect">
            <a:avLst/>
          </a:prstGeom>
          <a:noFill/>
        </p:spPr>
        <p:txBody>
          <a:bodyPr wrap="square" rtlCol="0">
            <a:spAutoFit/>
          </a:bodyPr>
          <a:lstStyle/>
          <a:p>
            <a:pPr>
              <a:lnSpc>
                <a:spcPct val="100000"/>
              </a:lnSpc>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趟排序完毕</a:t>
            </a:r>
          </a:p>
        </p:txBody>
      </p:sp>
      <p:sp>
        <p:nvSpPr>
          <p:cNvPr id="59" name="TextBox 58"/>
          <p:cNvSpPr txBox="1"/>
          <p:nvPr/>
        </p:nvSpPr>
        <p:spPr>
          <a:xfrm>
            <a:off x="3500430" y="5500702"/>
            <a:ext cx="4714908" cy="73531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marL="457200" indent="-457200" algn="l">
              <a:lnSpc>
                <a:spcPts val="2000"/>
              </a:lnSpc>
              <a:spcBef>
                <a:spcPts val="600"/>
              </a:spcBef>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分配时是按一个一个元素进行的</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000"/>
              </a:lnSpc>
              <a:spcBef>
                <a:spcPts val="600"/>
              </a:spcBef>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收集时是按一个一个队列进行的</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56"/>
          <p:cNvGrpSpPr/>
          <p:nvPr/>
        </p:nvGrpSpPr>
        <p:grpSpPr>
          <a:xfrm>
            <a:off x="142844" y="142852"/>
            <a:ext cx="785818" cy="928693"/>
            <a:chOff x="214282" y="142852"/>
            <a:chExt cx="1000100" cy="1071569"/>
          </a:xfrm>
        </p:grpSpPr>
        <p:sp>
          <p:nvSpPr>
            <p:cNvPr id="61"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62"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63" name="Oval 22"/>
            <p:cNvSpPr>
              <a:spLocks noChangeArrowheads="1"/>
            </p:cNvSpPr>
            <p:nvPr/>
          </p:nvSpPr>
          <p:spPr bwMode="gray">
            <a:xfrm>
              <a:off x="296515" y="233663"/>
              <a:ext cx="834424" cy="895136"/>
            </a:xfrm>
            <a:prstGeom prst="ellipse">
              <a:avLst/>
            </a:prstGeom>
            <a:noFill/>
            <a:ln w="38100">
              <a:solidFill>
                <a:srgbClr val="FF0000">
                  <a:alpha val="30196"/>
                </a:srgbClr>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64" name="Text Box 23"/>
            <p:cNvSpPr txBox="1">
              <a:spLocks noChangeArrowheads="1"/>
            </p:cNvSpPr>
            <p:nvPr/>
          </p:nvSpPr>
          <p:spPr bwMode="gray">
            <a:xfrm>
              <a:off x="442143" y="342489"/>
              <a:ext cx="577615" cy="674740"/>
            </a:xfrm>
            <a:prstGeom prst="rect">
              <a:avLst/>
            </a:prstGeom>
            <a:noFill/>
            <a:ln w="9525" algn="ctr">
              <a:noFill/>
              <a:miter lim="800000"/>
            </a:ln>
          </p:spPr>
          <p:txBody>
            <a:bodyPr wrap="square">
              <a:spAutoFit/>
            </a:bodyPr>
            <a:lstStyle/>
            <a:p>
              <a:pPr algn="ctr">
                <a:lnSpc>
                  <a:spcPct val="100000"/>
                </a:lnSpc>
                <a:spcBef>
                  <a:spcPct val="50000"/>
                </a:spcBef>
              </a:pPr>
              <a:r>
                <a:rPr lang="zh-CN" altLang="en-US" sz="1600" b="1">
                  <a:solidFill>
                    <a:srgbClr val="FF0000"/>
                  </a:solidFill>
                  <a:latin typeface="微软雅黑" panose="020B0503020204020204" pitchFamily="34" charset="-122"/>
                  <a:ea typeface="微软雅黑" panose="020B0503020204020204" pitchFamily="34" charset="-122"/>
                  <a:cs typeface="Consolas" panose="020B0609020204030204" pitchFamily="49" charset="0"/>
                </a:rPr>
                <a:t>示例</a:t>
              </a:r>
            </a:p>
          </p:txBody>
        </p:sp>
      </p:grpSp>
      <p:sp>
        <p:nvSpPr>
          <p:cNvPr id="70" name="灯片编号占位符 69"/>
          <p:cNvSpPr>
            <a:spLocks noGrp="1"/>
          </p:cNvSpPr>
          <p:nvPr>
            <p:ph type="sldNum" sz="quarter" idx="12"/>
          </p:nvPr>
        </p:nvSpPr>
        <p:spPr/>
        <p:txBody>
          <a:bodyPr/>
          <a:lstStyle/>
          <a:p>
            <a:fld id="{7AF016A1-9F15-429F-9EFD-84004B73C732}" type="slidenum">
              <a:rPr lang="en-US" altLang="zh-CN" smtClean="0"/>
              <a:t>110</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24"/>
                                        </p:tgtEl>
                                      </p:cBhvr>
                                    </p:animEffect>
                                    <p:animScale>
                                      <p:cBhvr>
                                        <p:cTn id="19" dur="250" autoRev="1" fill="hold"/>
                                        <p:tgtEl>
                                          <p:spTgt spid="24"/>
                                        </p:tgtEl>
                                      </p:cBhvr>
                                      <p:by x="105000" y="105000"/>
                                    </p:animScale>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25"/>
                                        </p:tgtEl>
                                      </p:cBhvr>
                                    </p:animEffect>
                                    <p:animScale>
                                      <p:cBhvr>
                                        <p:cTn id="31" dur="250" autoRev="1" fill="hold"/>
                                        <p:tgtEl>
                                          <p:spTgt spid="25"/>
                                        </p:tgtEl>
                                      </p:cBhvr>
                                      <p:by x="105000" y="105000"/>
                                    </p:animScale>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26"/>
                                        </p:tgtEl>
                                      </p:cBhvr>
                                    </p:animEffect>
                                    <p:animScale>
                                      <p:cBhvr>
                                        <p:cTn id="43" dur="250" autoRev="1" fill="hold"/>
                                        <p:tgtEl>
                                          <p:spTgt spid="26"/>
                                        </p:tgtEl>
                                      </p:cBhvr>
                                      <p:by x="105000" y="105000"/>
                                    </p:animScale>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0" nodeType="clickEffect">
                                  <p:stCondLst>
                                    <p:cond delay="0"/>
                                  </p:stCondLst>
                                  <p:childTnLst>
                                    <p:animEffect transition="out" filter="fade">
                                      <p:cBhvr>
                                        <p:cTn id="54" dur="500" tmFilter="0, 0; .2, .5; .8, .5; 1, 0"/>
                                        <p:tgtEl>
                                          <p:spTgt spid="27"/>
                                        </p:tgtEl>
                                      </p:cBhvr>
                                    </p:animEffect>
                                    <p:animScale>
                                      <p:cBhvr>
                                        <p:cTn id="55" dur="250" autoRev="1" fill="hold"/>
                                        <p:tgtEl>
                                          <p:spTgt spid="27"/>
                                        </p:tgtEl>
                                      </p:cBhvr>
                                      <p:by x="105000" y="105000"/>
                                    </p:animScale>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500"/>
                            </p:stCondLst>
                            <p:childTnLst>
                              <p:par>
                                <p:cTn id="60" presetID="22" presetClass="exit" presetSubtype="4" fill="hold" grpId="1" nodeType="afterEffect">
                                  <p:stCondLst>
                                    <p:cond delay="0"/>
                                  </p:stCondLst>
                                  <p:childTnLst>
                                    <p:animEffect transition="out" filter="wipe(down)">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28"/>
                                        </p:tgtEl>
                                      </p:cBhvr>
                                    </p:animEffect>
                                    <p:animScale>
                                      <p:cBhvr>
                                        <p:cTn id="67" dur="250" autoRev="1" fill="hold"/>
                                        <p:tgtEl>
                                          <p:spTgt spid="28"/>
                                        </p:tgtEl>
                                      </p:cBhvr>
                                      <p:by x="105000" y="105000"/>
                                    </p:animScale>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par>
                          <p:cTn id="71" fill="hold">
                            <p:stCondLst>
                              <p:cond delay="500"/>
                            </p:stCondLst>
                            <p:childTnLst>
                              <p:par>
                                <p:cTn id="72" presetID="22" presetClass="exit" presetSubtype="4" fill="hold" grpId="1" nodeType="afterEffect">
                                  <p:stCondLst>
                                    <p:cond delay="0"/>
                                  </p:stCondLst>
                                  <p:childTnLst>
                                    <p:animEffect transition="out" filter="wipe(down)">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29"/>
                                        </p:tgtEl>
                                      </p:cBhvr>
                                    </p:animEffect>
                                    <p:animScale>
                                      <p:cBhvr>
                                        <p:cTn id="79" dur="250" autoRev="1" fill="hold"/>
                                        <p:tgtEl>
                                          <p:spTgt spid="29"/>
                                        </p:tgtEl>
                                      </p:cBhvr>
                                      <p:by x="105000" y="105000"/>
                                    </p:animScale>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par>
                          <p:cTn id="83" fill="hold">
                            <p:stCondLst>
                              <p:cond delay="500"/>
                            </p:stCondLst>
                            <p:childTnLst>
                              <p:par>
                                <p:cTn id="84" presetID="22" presetClass="exit" presetSubtype="4" fill="hold" grpId="1" nodeType="afterEffect">
                                  <p:stCondLst>
                                    <p:cond delay="0"/>
                                  </p:stCondLst>
                                  <p:childTnLst>
                                    <p:animEffect transition="out" filter="wipe(down)">
                                      <p:cBhvr>
                                        <p:cTn id="85" dur="500"/>
                                        <p:tgtEl>
                                          <p:spTgt spid="29"/>
                                        </p:tgtEl>
                                      </p:cBhvr>
                                    </p:animEffect>
                                    <p:set>
                                      <p:cBhvr>
                                        <p:cTn id="86" dur="1" fill="hold">
                                          <p:stCondLst>
                                            <p:cond delay="499"/>
                                          </p:stCondLst>
                                        </p:cTn>
                                        <p:tgtEl>
                                          <p:spTgt spid="2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6" presetClass="emph" presetSubtype="0" fill="hold" grpId="0" nodeType="clickEffect">
                                  <p:stCondLst>
                                    <p:cond delay="0"/>
                                  </p:stCondLst>
                                  <p:childTnLst>
                                    <p:animEffect transition="out" filter="fade">
                                      <p:cBhvr>
                                        <p:cTn id="90" dur="500" tmFilter="0, 0; .2, .5; .8, .5; 1, 0"/>
                                        <p:tgtEl>
                                          <p:spTgt spid="30"/>
                                        </p:tgtEl>
                                      </p:cBhvr>
                                    </p:animEffect>
                                    <p:animScale>
                                      <p:cBhvr>
                                        <p:cTn id="91" dur="250" autoRev="1" fill="hold"/>
                                        <p:tgtEl>
                                          <p:spTgt spid="30"/>
                                        </p:tgtEl>
                                      </p:cBhvr>
                                      <p:by x="105000" y="105000"/>
                                    </p:animScale>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childTnLst>
                          </p:cTn>
                        </p:par>
                        <p:par>
                          <p:cTn id="95" fill="hold">
                            <p:stCondLst>
                              <p:cond delay="500"/>
                            </p:stCondLst>
                            <p:childTnLst>
                              <p:par>
                                <p:cTn id="96" presetID="22" presetClass="exit" presetSubtype="4" fill="hold" grpId="1" nodeType="afterEffect">
                                  <p:stCondLst>
                                    <p:cond delay="0"/>
                                  </p:stCondLst>
                                  <p:childTnLst>
                                    <p:animEffect transition="out" filter="wipe(down)">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500" tmFilter="0, 0; .2, .5; .8, .5; 1, 0"/>
                                        <p:tgtEl>
                                          <p:spTgt spid="31"/>
                                        </p:tgtEl>
                                      </p:cBhvr>
                                    </p:animEffect>
                                    <p:animScale>
                                      <p:cBhvr>
                                        <p:cTn id="103" dur="250" autoRev="1" fill="hold"/>
                                        <p:tgtEl>
                                          <p:spTgt spid="31"/>
                                        </p:tgtEl>
                                      </p:cBhvr>
                                      <p:by x="105000" y="105000"/>
                                    </p:animScale>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par>
                          <p:cTn id="107" fill="hold">
                            <p:stCondLst>
                              <p:cond delay="500"/>
                            </p:stCondLst>
                            <p:childTnLst>
                              <p:par>
                                <p:cTn id="108" presetID="22" presetClass="exit" presetSubtype="4" fill="hold" grpId="1" nodeType="afterEffect">
                                  <p:stCondLst>
                                    <p:cond delay="0"/>
                                  </p:stCondLst>
                                  <p:childTnLst>
                                    <p:animEffect transition="out" filter="wipe(down)">
                                      <p:cBhvr>
                                        <p:cTn id="109" dur="500"/>
                                        <p:tgtEl>
                                          <p:spTgt spid="31"/>
                                        </p:tgtEl>
                                      </p:cBhvr>
                                    </p:animEffect>
                                    <p:set>
                                      <p:cBhvr>
                                        <p:cTn id="110" dur="1" fill="hold">
                                          <p:stCondLst>
                                            <p:cond delay="499"/>
                                          </p:stCondLst>
                                        </p:cTn>
                                        <p:tgtEl>
                                          <p:spTgt spid="3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987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6" presetClass="emph" presetSubtype="0" fill="hold" grpId="1" nodeType="clickEffect">
                                  <p:stCondLst>
                                    <p:cond delay="0"/>
                                  </p:stCondLst>
                                  <p:childTnLst>
                                    <p:animEffect transition="out" filter="fade">
                                      <p:cBhvr>
                                        <p:cTn id="122" dur="500" tmFilter="0, 0; .2, .5; .8, .5; 1, 0"/>
                                        <p:tgtEl>
                                          <p:spTgt spid="46"/>
                                        </p:tgtEl>
                                      </p:cBhvr>
                                    </p:animEffect>
                                    <p:animScale>
                                      <p:cBhvr>
                                        <p:cTn id="123" dur="250" autoRev="1" fill="hold"/>
                                        <p:tgtEl>
                                          <p:spTgt spid="46"/>
                                        </p:tgtEl>
                                      </p:cBhvr>
                                      <p:by x="105000" y="105000"/>
                                    </p:animScale>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childTnLst>
                                </p:cTn>
                              </p:par>
                            </p:childTnLst>
                          </p:cTn>
                        </p:par>
                        <p:par>
                          <p:cTn id="127" fill="hold">
                            <p:stCondLst>
                              <p:cond delay="500"/>
                            </p:stCondLst>
                            <p:childTnLst>
                              <p:par>
                                <p:cTn id="128" presetID="22" presetClass="exit" presetSubtype="4" fill="hold" grpId="2" nodeType="afterEffect">
                                  <p:stCondLst>
                                    <p:cond delay="0"/>
                                  </p:stCondLst>
                                  <p:childTnLst>
                                    <p:animEffect transition="out" filter="wipe(down)">
                                      <p:cBhvr>
                                        <p:cTn id="129" dur="500"/>
                                        <p:tgtEl>
                                          <p:spTgt spid="46"/>
                                        </p:tgtEl>
                                      </p:cBhvr>
                                    </p:animEffect>
                                    <p:set>
                                      <p:cBhvr>
                                        <p:cTn id="130" dur="1" fill="hold">
                                          <p:stCondLst>
                                            <p:cond delay="499"/>
                                          </p:stCondLst>
                                        </p:cTn>
                                        <p:tgtEl>
                                          <p:spTgt spid="4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6" presetClass="emph" presetSubtype="0" fill="hold" grpId="1" nodeType="clickEffect">
                                  <p:stCondLst>
                                    <p:cond delay="0"/>
                                  </p:stCondLst>
                                  <p:childTnLst>
                                    <p:animEffect transition="out" filter="fade">
                                      <p:cBhvr>
                                        <p:cTn id="134" dur="500" tmFilter="0, 0; .2, .5; .8, .5; 1, 0"/>
                                        <p:tgtEl>
                                          <p:spTgt spid="42"/>
                                        </p:tgtEl>
                                      </p:cBhvr>
                                    </p:animEffect>
                                    <p:animScale>
                                      <p:cBhvr>
                                        <p:cTn id="135" dur="250" autoRev="1" fill="hold"/>
                                        <p:tgtEl>
                                          <p:spTgt spid="42"/>
                                        </p:tgtEl>
                                      </p:cBhvr>
                                      <p:by x="105000" y="105000"/>
                                    </p:animScale>
                                  </p:childTnLst>
                                </p:cTn>
                              </p:par>
                              <p:par>
                                <p:cTn id="136" presetID="26" presetClass="emph" presetSubtype="0" fill="hold" grpId="1" nodeType="withEffect">
                                  <p:stCondLst>
                                    <p:cond delay="0"/>
                                  </p:stCondLst>
                                  <p:childTnLst>
                                    <p:animEffect transition="out" filter="fade">
                                      <p:cBhvr>
                                        <p:cTn id="137" dur="500" tmFilter="0, 0; .2, .5; .8, .5; 1, 0"/>
                                        <p:tgtEl>
                                          <p:spTgt spid="41"/>
                                        </p:tgtEl>
                                      </p:cBhvr>
                                    </p:animEffect>
                                    <p:animScale>
                                      <p:cBhvr>
                                        <p:cTn id="138" dur="250" autoRev="1" fill="hold"/>
                                        <p:tgtEl>
                                          <p:spTgt spid="41"/>
                                        </p:tgtEl>
                                      </p:cBhvr>
                                      <p:by x="105000" y="105000"/>
                                    </p:animScale>
                                  </p:childTnLst>
                                </p:cTn>
                              </p:par>
                              <p:par>
                                <p:cTn id="139" presetID="26" presetClass="emph" presetSubtype="0" fill="hold" grpId="1" nodeType="withEffect">
                                  <p:stCondLst>
                                    <p:cond delay="0"/>
                                  </p:stCondLst>
                                  <p:childTnLst>
                                    <p:animEffect transition="out" filter="fade">
                                      <p:cBhvr>
                                        <p:cTn id="140" dur="500" tmFilter="0, 0; .2, .5; .8, .5; 1, 0"/>
                                        <p:tgtEl>
                                          <p:spTgt spid="40"/>
                                        </p:tgtEl>
                                      </p:cBhvr>
                                    </p:animEffect>
                                    <p:animScale>
                                      <p:cBhvr>
                                        <p:cTn id="141" dur="250" autoRev="1" fill="hold"/>
                                        <p:tgtEl>
                                          <p:spTgt spid="40"/>
                                        </p:tgtEl>
                                      </p:cBhvr>
                                      <p:by x="105000" y="105000"/>
                                    </p:animScale>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51"/>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0"/>
                                          </p:stCondLst>
                                        </p:cTn>
                                        <p:tgtEl>
                                          <p:spTgt spid="50"/>
                                        </p:tgtEl>
                                        <p:attrNameLst>
                                          <p:attrName>style.visibility</p:attrName>
                                        </p:attrNameLst>
                                      </p:cBhvr>
                                      <p:to>
                                        <p:strVal val="visible"/>
                                      </p:to>
                                    </p:set>
                                  </p:childTnLst>
                                </p:cTn>
                              </p:par>
                            </p:childTnLst>
                          </p:cTn>
                        </p:par>
                        <p:par>
                          <p:cTn id="148" fill="hold">
                            <p:stCondLst>
                              <p:cond delay="500"/>
                            </p:stCondLst>
                            <p:childTnLst>
                              <p:par>
                                <p:cTn id="149" presetID="1" presetClass="entr" presetSubtype="0" fill="hold" grpId="0" nodeType="afterEffect">
                                  <p:stCondLst>
                                    <p:cond delay="0"/>
                                  </p:stCondLst>
                                  <p:childTnLst>
                                    <p:set>
                                      <p:cBhvr>
                                        <p:cTn id="150" dur="1" fill="hold">
                                          <p:stCondLst>
                                            <p:cond delay="0"/>
                                          </p:stCondLst>
                                        </p:cTn>
                                        <p:tgtEl>
                                          <p:spTgt spid="49"/>
                                        </p:tgtEl>
                                        <p:attrNameLst>
                                          <p:attrName>style.visibility</p:attrName>
                                        </p:attrNameLst>
                                      </p:cBhvr>
                                      <p:to>
                                        <p:strVal val="visible"/>
                                      </p:to>
                                    </p:set>
                                  </p:childTnLst>
                                </p:cTn>
                              </p:par>
                            </p:childTnLst>
                          </p:cTn>
                        </p:par>
                        <p:par>
                          <p:cTn id="151" fill="hold">
                            <p:stCondLst>
                              <p:cond delay="500"/>
                            </p:stCondLst>
                            <p:childTnLst>
                              <p:par>
                                <p:cTn id="152" presetID="22" presetClass="exit" presetSubtype="4" fill="hold" grpId="2" nodeType="afterEffect">
                                  <p:stCondLst>
                                    <p:cond delay="0"/>
                                  </p:stCondLst>
                                  <p:childTnLst>
                                    <p:animEffect transition="out" filter="wipe(down)">
                                      <p:cBhvr>
                                        <p:cTn id="153" dur="500"/>
                                        <p:tgtEl>
                                          <p:spTgt spid="42"/>
                                        </p:tgtEl>
                                      </p:cBhvr>
                                    </p:animEffect>
                                    <p:set>
                                      <p:cBhvr>
                                        <p:cTn id="154" dur="1" fill="hold">
                                          <p:stCondLst>
                                            <p:cond delay="499"/>
                                          </p:stCondLst>
                                        </p:cTn>
                                        <p:tgtEl>
                                          <p:spTgt spid="42"/>
                                        </p:tgtEl>
                                        <p:attrNameLst>
                                          <p:attrName>style.visibility</p:attrName>
                                        </p:attrNameLst>
                                      </p:cBhvr>
                                      <p:to>
                                        <p:strVal val="hidden"/>
                                      </p:to>
                                    </p:set>
                                  </p:childTnLst>
                                </p:cTn>
                              </p:par>
                            </p:childTnLst>
                          </p:cTn>
                        </p:par>
                        <p:par>
                          <p:cTn id="155" fill="hold">
                            <p:stCondLst>
                              <p:cond delay="1000"/>
                            </p:stCondLst>
                            <p:childTnLst>
                              <p:par>
                                <p:cTn id="156" presetID="22" presetClass="exit" presetSubtype="4" fill="hold" grpId="2" nodeType="afterEffect">
                                  <p:stCondLst>
                                    <p:cond delay="0"/>
                                  </p:stCondLst>
                                  <p:childTnLst>
                                    <p:animEffect transition="out" filter="wipe(down)">
                                      <p:cBhvr>
                                        <p:cTn id="157" dur="500"/>
                                        <p:tgtEl>
                                          <p:spTgt spid="41"/>
                                        </p:tgtEl>
                                      </p:cBhvr>
                                    </p:animEffect>
                                    <p:set>
                                      <p:cBhvr>
                                        <p:cTn id="158" dur="1" fill="hold">
                                          <p:stCondLst>
                                            <p:cond delay="499"/>
                                          </p:stCondLst>
                                        </p:cTn>
                                        <p:tgtEl>
                                          <p:spTgt spid="41"/>
                                        </p:tgtEl>
                                        <p:attrNameLst>
                                          <p:attrName>style.visibility</p:attrName>
                                        </p:attrNameLst>
                                      </p:cBhvr>
                                      <p:to>
                                        <p:strVal val="hidden"/>
                                      </p:to>
                                    </p:set>
                                  </p:childTnLst>
                                </p:cTn>
                              </p:par>
                            </p:childTnLst>
                          </p:cTn>
                        </p:par>
                        <p:par>
                          <p:cTn id="159" fill="hold">
                            <p:stCondLst>
                              <p:cond delay="1500"/>
                            </p:stCondLst>
                            <p:childTnLst>
                              <p:par>
                                <p:cTn id="160" presetID="22" presetClass="exit" presetSubtype="4" fill="hold" grpId="2" nodeType="afterEffect">
                                  <p:stCondLst>
                                    <p:cond delay="0"/>
                                  </p:stCondLst>
                                  <p:childTnLst>
                                    <p:animEffect transition="out" filter="wipe(down)">
                                      <p:cBhvr>
                                        <p:cTn id="161" dur="500"/>
                                        <p:tgtEl>
                                          <p:spTgt spid="40"/>
                                        </p:tgtEl>
                                      </p:cBhvr>
                                    </p:animEffect>
                                    <p:set>
                                      <p:cBhvr>
                                        <p:cTn id="162" dur="1" fill="hold">
                                          <p:stCondLst>
                                            <p:cond delay="499"/>
                                          </p:stCondLst>
                                        </p:cTn>
                                        <p:tgtEl>
                                          <p:spTgt spid="4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6" presetClass="emph" presetSubtype="0" fill="hold" grpId="1" nodeType="clickEffect">
                                  <p:stCondLst>
                                    <p:cond delay="0"/>
                                  </p:stCondLst>
                                  <p:childTnLst>
                                    <p:animEffect transition="out" filter="fade">
                                      <p:cBhvr>
                                        <p:cTn id="166" dur="500" tmFilter="0, 0; .2, .5; .8, .5; 1, 0"/>
                                        <p:tgtEl>
                                          <p:spTgt spid="45"/>
                                        </p:tgtEl>
                                      </p:cBhvr>
                                    </p:animEffect>
                                    <p:animScale>
                                      <p:cBhvr>
                                        <p:cTn id="167" dur="250" autoRev="1" fill="hold"/>
                                        <p:tgtEl>
                                          <p:spTgt spid="45"/>
                                        </p:tgtEl>
                                      </p:cBhvr>
                                      <p:by x="105000" y="105000"/>
                                    </p:animScale>
                                  </p:childTnLst>
                                </p:cTn>
                              </p:par>
                            </p:childTnLst>
                          </p:cTn>
                        </p:par>
                        <p:par>
                          <p:cTn id="168" fill="hold">
                            <p:stCondLst>
                              <p:cond delay="500"/>
                            </p:stCondLst>
                            <p:childTnLst>
                              <p:par>
                                <p:cTn id="169" presetID="1" presetClass="entr" presetSubtype="0" fill="hold" grpId="0" nodeType="afterEffect">
                                  <p:stCondLst>
                                    <p:cond delay="0"/>
                                  </p:stCondLst>
                                  <p:childTnLst>
                                    <p:set>
                                      <p:cBhvr>
                                        <p:cTn id="170" dur="1" fill="hold">
                                          <p:stCondLst>
                                            <p:cond delay="0"/>
                                          </p:stCondLst>
                                        </p:cTn>
                                        <p:tgtEl>
                                          <p:spTgt spid="52"/>
                                        </p:tgtEl>
                                        <p:attrNameLst>
                                          <p:attrName>style.visibility</p:attrName>
                                        </p:attrNameLst>
                                      </p:cBhvr>
                                      <p:to>
                                        <p:strVal val="visible"/>
                                      </p:to>
                                    </p:set>
                                  </p:childTnLst>
                                </p:cTn>
                              </p:par>
                            </p:childTnLst>
                          </p:cTn>
                        </p:par>
                        <p:par>
                          <p:cTn id="171" fill="hold">
                            <p:stCondLst>
                              <p:cond delay="500"/>
                            </p:stCondLst>
                            <p:childTnLst>
                              <p:par>
                                <p:cTn id="172" presetID="22" presetClass="exit" presetSubtype="4" fill="hold" grpId="2" nodeType="afterEffect">
                                  <p:stCondLst>
                                    <p:cond delay="0"/>
                                  </p:stCondLst>
                                  <p:childTnLst>
                                    <p:animEffect transition="out" filter="wipe(down)">
                                      <p:cBhvr>
                                        <p:cTn id="173" dur="500"/>
                                        <p:tgtEl>
                                          <p:spTgt spid="45"/>
                                        </p:tgtEl>
                                      </p:cBhvr>
                                    </p:animEffect>
                                    <p:set>
                                      <p:cBhvr>
                                        <p:cTn id="174" dur="1" fill="hold">
                                          <p:stCondLst>
                                            <p:cond delay="499"/>
                                          </p:stCondLst>
                                        </p:cTn>
                                        <p:tgtEl>
                                          <p:spTgt spid="45"/>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26" presetClass="emph" presetSubtype="0" fill="hold" grpId="1" nodeType="clickEffect">
                                  <p:stCondLst>
                                    <p:cond delay="0"/>
                                  </p:stCondLst>
                                  <p:childTnLst>
                                    <p:animEffect transition="out" filter="fade">
                                      <p:cBhvr>
                                        <p:cTn id="178" dur="500" tmFilter="0, 0; .2, .5; .8, .5; 1, 0"/>
                                        <p:tgtEl>
                                          <p:spTgt spid="44"/>
                                        </p:tgtEl>
                                      </p:cBhvr>
                                    </p:animEffect>
                                    <p:animScale>
                                      <p:cBhvr>
                                        <p:cTn id="179" dur="250" autoRev="1" fill="hold"/>
                                        <p:tgtEl>
                                          <p:spTgt spid="44"/>
                                        </p:tgtEl>
                                      </p:cBhvr>
                                      <p:by x="105000" y="105000"/>
                                    </p:animScale>
                                  </p:childTnLst>
                                </p:cTn>
                              </p:par>
                              <p:par>
                                <p:cTn id="180" presetID="26" presetClass="emph" presetSubtype="0" fill="hold" grpId="1" nodeType="withEffect">
                                  <p:stCondLst>
                                    <p:cond delay="0"/>
                                  </p:stCondLst>
                                  <p:childTnLst>
                                    <p:animEffect transition="out" filter="fade">
                                      <p:cBhvr>
                                        <p:cTn id="181" dur="500" tmFilter="0, 0; .2, .5; .8, .5; 1, 0"/>
                                        <p:tgtEl>
                                          <p:spTgt spid="43"/>
                                        </p:tgtEl>
                                      </p:cBhvr>
                                    </p:animEffect>
                                    <p:animScale>
                                      <p:cBhvr>
                                        <p:cTn id="182" dur="250" autoRev="1" fill="hold"/>
                                        <p:tgtEl>
                                          <p:spTgt spid="43"/>
                                        </p:tgtEl>
                                      </p:cBhvr>
                                      <p:by x="105000" y="105000"/>
                                    </p:animScale>
                                  </p:childTnLst>
                                </p:cTn>
                              </p:par>
                              <p:par>
                                <p:cTn id="183" presetID="26" presetClass="emph" presetSubtype="0" fill="hold" grpId="1" nodeType="withEffect">
                                  <p:stCondLst>
                                    <p:cond delay="0"/>
                                  </p:stCondLst>
                                  <p:childTnLst>
                                    <p:animEffect transition="out" filter="fade">
                                      <p:cBhvr>
                                        <p:cTn id="184" dur="500" tmFilter="0, 0; .2, .5; .8, .5; 1, 0"/>
                                        <p:tgtEl>
                                          <p:spTgt spid="39"/>
                                        </p:tgtEl>
                                      </p:cBhvr>
                                    </p:animEffect>
                                    <p:animScale>
                                      <p:cBhvr>
                                        <p:cTn id="185" dur="250" autoRev="1" fill="hold"/>
                                        <p:tgtEl>
                                          <p:spTgt spid="39"/>
                                        </p:tgtEl>
                                      </p:cBhvr>
                                      <p:by x="105000" y="105000"/>
                                    </p:animScale>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0"/>
                                          </p:stCondLst>
                                        </p:cTn>
                                        <p:tgtEl>
                                          <p:spTgt spid="55"/>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5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53"/>
                                        </p:tgtEl>
                                        <p:attrNameLst>
                                          <p:attrName>style.visibility</p:attrName>
                                        </p:attrNameLst>
                                      </p:cBhvr>
                                      <p:to>
                                        <p:strVal val="visible"/>
                                      </p:to>
                                    </p:set>
                                  </p:childTnLst>
                                </p:cTn>
                              </p:par>
                            </p:childTnLst>
                          </p:cTn>
                        </p:par>
                        <p:par>
                          <p:cTn id="193" fill="hold">
                            <p:stCondLst>
                              <p:cond delay="500"/>
                            </p:stCondLst>
                            <p:childTnLst>
                              <p:par>
                                <p:cTn id="194" presetID="22" presetClass="exit" presetSubtype="4" fill="hold" grpId="2" nodeType="afterEffect">
                                  <p:stCondLst>
                                    <p:cond delay="0"/>
                                  </p:stCondLst>
                                  <p:childTnLst>
                                    <p:animEffect transition="out" filter="wipe(down)">
                                      <p:cBhvr>
                                        <p:cTn id="195" dur="500"/>
                                        <p:tgtEl>
                                          <p:spTgt spid="44"/>
                                        </p:tgtEl>
                                      </p:cBhvr>
                                    </p:animEffect>
                                    <p:set>
                                      <p:cBhvr>
                                        <p:cTn id="196" dur="1" fill="hold">
                                          <p:stCondLst>
                                            <p:cond delay="499"/>
                                          </p:stCondLst>
                                        </p:cTn>
                                        <p:tgtEl>
                                          <p:spTgt spid="44"/>
                                        </p:tgtEl>
                                        <p:attrNameLst>
                                          <p:attrName>style.visibility</p:attrName>
                                        </p:attrNameLst>
                                      </p:cBhvr>
                                      <p:to>
                                        <p:strVal val="hidden"/>
                                      </p:to>
                                    </p:set>
                                  </p:childTnLst>
                                </p:cTn>
                              </p:par>
                            </p:childTnLst>
                          </p:cTn>
                        </p:par>
                        <p:par>
                          <p:cTn id="197" fill="hold">
                            <p:stCondLst>
                              <p:cond delay="1000"/>
                            </p:stCondLst>
                            <p:childTnLst>
                              <p:par>
                                <p:cTn id="198" presetID="22" presetClass="exit" presetSubtype="4" fill="hold" grpId="2" nodeType="afterEffect">
                                  <p:stCondLst>
                                    <p:cond delay="0"/>
                                  </p:stCondLst>
                                  <p:childTnLst>
                                    <p:animEffect transition="out" filter="wipe(down)">
                                      <p:cBhvr>
                                        <p:cTn id="199" dur="500"/>
                                        <p:tgtEl>
                                          <p:spTgt spid="43"/>
                                        </p:tgtEl>
                                      </p:cBhvr>
                                    </p:animEffect>
                                    <p:set>
                                      <p:cBhvr>
                                        <p:cTn id="200" dur="1" fill="hold">
                                          <p:stCondLst>
                                            <p:cond delay="499"/>
                                          </p:stCondLst>
                                        </p:cTn>
                                        <p:tgtEl>
                                          <p:spTgt spid="43"/>
                                        </p:tgtEl>
                                        <p:attrNameLst>
                                          <p:attrName>style.visibility</p:attrName>
                                        </p:attrNameLst>
                                      </p:cBhvr>
                                      <p:to>
                                        <p:strVal val="hidden"/>
                                      </p:to>
                                    </p:set>
                                  </p:childTnLst>
                                </p:cTn>
                              </p:par>
                            </p:childTnLst>
                          </p:cTn>
                        </p:par>
                        <p:par>
                          <p:cTn id="201" fill="hold">
                            <p:stCondLst>
                              <p:cond delay="1500"/>
                            </p:stCondLst>
                            <p:childTnLst>
                              <p:par>
                                <p:cTn id="202" presetID="22" presetClass="exit" presetSubtype="4" fill="hold" grpId="2" nodeType="afterEffect">
                                  <p:stCondLst>
                                    <p:cond delay="0"/>
                                  </p:stCondLst>
                                  <p:childTnLst>
                                    <p:animEffect transition="out" filter="wipe(down)">
                                      <p:cBhvr>
                                        <p:cTn id="203" dur="500"/>
                                        <p:tgtEl>
                                          <p:spTgt spid="39"/>
                                        </p:tgtEl>
                                      </p:cBhvr>
                                    </p:animEffect>
                                    <p:set>
                                      <p:cBhvr>
                                        <p:cTn id="204" dur="1" fill="hold">
                                          <p:stCondLst>
                                            <p:cond delay="499"/>
                                          </p:stCondLst>
                                        </p:cTn>
                                        <p:tgtEl>
                                          <p:spTgt spid="39"/>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59"/>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nodeType="afterEffect">
                                  <p:stCondLst>
                                    <p:cond delay="0"/>
                                  </p:stCondLst>
                                  <p:childTnLst>
                                    <p:set>
                                      <p:cBhvr>
                                        <p:cTn id="211"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6" grpId="0"/>
      <p:bldP spid="79877" grpId="0"/>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9" grpId="0"/>
      <p:bldP spid="39" grpId="1"/>
      <p:bldP spid="39" grpId="2"/>
      <p:bldP spid="40" grpId="0"/>
      <p:bldP spid="40" grpId="1"/>
      <p:bldP spid="40" grpId="2"/>
      <p:bldP spid="41" grpId="0"/>
      <p:bldP spid="41" grpId="1"/>
      <p:bldP spid="41" grpId="2"/>
      <p:bldP spid="42" grpId="0"/>
      <p:bldP spid="42" grpId="1"/>
      <p:bldP spid="42" grpId="2"/>
      <p:bldP spid="43" grpId="0"/>
      <p:bldP spid="43" grpId="1"/>
      <p:bldP spid="43" grpId="2"/>
      <p:bldP spid="44" grpId="0"/>
      <p:bldP spid="44" grpId="1"/>
      <p:bldP spid="44" grpId="2"/>
      <p:bldP spid="45" grpId="0"/>
      <p:bldP spid="45" grpId="1"/>
      <p:bldP spid="45" grpId="2"/>
      <p:bldP spid="46" grpId="0"/>
      <p:bldP spid="46" grpId="1"/>
      <p:bldP spid="46" grpId="2"/>
      <p:bldP spid="47" grpId="0"/>
      <p:bldP spid="48" grpId="0"/>
      <p:bldP spid="49" grpId="0"/>
      <p:bldP spid="50" grpId="0"/>
      <p:bldP spid="51" grpId="0"/>
      <p:bldP spid="52" grpId="0"/>
      <p:bldP spid="53" grpId="0"/>
      <p:bldP spid="54" grpId="0"/>
      <p:bldP spid="55" grpId="0"/>
      <p:bldP spid="5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p:cNvSpPr txBox="1">
            <a:spLocks noChangeArrowheads="1"/>
          </p:cNvSpPr>
          <p:nvPr/>
        </p:nvSpPr>
        <p:spPr bwMode="auto">
          <a:xfrm>
            <a:off x="571472" y="1214422"/>
            <a:ext cx="4143404" cy="400110"/>
          </a:xfrm>
          <a:prstGeom prst="rect">
            <a:avLst/>
          </a:prstGeom>
          <a:noFill/>
          <a:ln w="9525">
            <a:noFill/>
            <a:miter lim="800000"/>
          </a:ln>
          <a:effectLst/>
        </p:spPr>
        <p:txBody>
          <a:bodyPr wrap="square">
            <a:spAutoFit/>
          </a:bodyPr>
          <a:lstStyle/>
          <a:p>
            <a:pPr algn="l">
              <a:lnSpc>
                <a:spcPct val="100000"/>
              </a:lnSpc>
            </a:pPr>
            <a:r>
              <a:rPr kumimoji="1"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kumimoji="1"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rPr>
              <a:t>进行</a:t>
            </a:r>
            <a:r>
              <a:rPr kumimoji="1" lang="zh-CN" altLang="en-US" sz="2000" dirty="0">
                <a:solidFill>
                  <a:srgbClr val="FF0000"/>
                </a:solidFill>
                <a:latin typeface="Consolas" panose="020B0609020204030204" pitchFamily="49" charset="0"/>
                <a:ea typeface="华文中宋" panose="02010600040101010101" pitchFamily="2" charset="-122"/>
                <a:cs typeface="Consolas" panose="020B0609020204030204" pitchFamily="49" charset="0"/>
              </a:rPr>
              <a:t>第</a:t>
            </a:r>
            <a:r>
              <a:rPr kumimoji="1" lang="en-US" altLang="zh-CN" sz="2000" dirty="0">
                <a:solidFill>
                  <a:srgbClr val="FF0000"/>
                </a:solidFill>
                <a:latin typeface="Consolas" panose="020B0609020204030204" pitchFamily="49" charset="0"/>
                <a:ea typeface="华文中宋" panose="02010600040101010101" pitchFamily="2" charset="-122"/>
                <a:cs typeface="Consolas" panose="020B0609020204030204" pitchFamily="49" charset="0"/>
              </a:rPr>
              <a:t>2</a:t>
            </a:r>
            <a:r>
              <a:rPr kumimoji="1" lang="zh-CN" altLang="en-US" sz="2000" dirty="0">
                <a:solidFill>
                  <a:srgbClr val="FF0000"/>
                </a:solidFill>
                <a:latin typeface="Consolas" panose="020B0609020204030204" pitchFamily="49" charset="0"/>
                <a:ea typeface="华文中宋" panose="02010600040101010101" pitchFamily="2" charset="-122"/>
                <a:cs typeface="Consolas" panose="020B0609020204030204" pitchFamily="49" charset="0"/>
              </a:rPr>
              <a:t>次分配：按拾位</a:t>
            </a:r>
            <a:endParaRPr kumimoji="1" lang="zh-CN" altLang="en-US" sz="2000" b="0" dirty="0">
              <a:solidFill>
                <a:srgbClr val="FF0000"/>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12" name="Text Box 5"/>
          <p:cNvSpPr txBox="1">
            <a:spLocks noChangeArrowheads="1"/>
          </p:cNvSpPr>
          <p:nvPr/>
        </p:nvSpPr>
        <p:spPr bwMode="auto">
          <a:xfrm>
            <a:off x="785786" y="3143248"/>
            <a:ext cx="2214578" cy="400110"/>
          </a:xfrm>
          <a:prstGeom prst="rect">
            <a:avLst/>
          </a:prstGeom>
          <a:noFill/>
          <a:ln w="9525">
            <a:noFill/>
            <a:miter lim="800000"/>
          </a:ln>
          <a:effectLst/>
        </p:spPr>
        <p:txBody>
          <a:bodyPr wrap="square">
            <a:spAutoFit/>
          </a:bodyPr>
          <a:lstStyle/>
          <a:p>
            <a:pPr algn="l">
              <a:lnSpc>
                <a:spcPct val="100000"/>
              </a:lnSpc>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进行第</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次收集</a:t>
            </a:r>
          </a:p>
        </p:txBody>
      </p:sp>
      <p:sp>
        <p:nvSpPr>
          <p:cNvPr id="14" name="Rectangle 6"/>
          <p:cNvSpPr>
            <a:spLocks noChangeArrowheads="1"/>
          </p:cNvSpPr>
          <p:nvPr/>
        </p:nvSpPr>
        <p:spPr bwMode="auto">
          <a:xfrm>
            <a:off x="1143000" y="1967892"/>
            <a:ext cx="691215" cy="369332"/>
          </a:xfrm>
          <a:prstGeom prst="rect">
            <a:avLst/>
          </a:prstGeom>
          <a:noFill/>
          <a:ln w="9525">
            <a:noFill/>
            <a:miter lim="800000"/>
          </a:ln>
          <a:effectLst/>
        </p:spPr>
        <p:txBody>
          <a:bodyPr wrap="none">
            <a:spAutoFit/>
          </a:bodyPr>
          <a:lstStyle/>
          <a:p>
            <a:pPr algn="l">
              <a:lnSpc>
                <a:spcPct val="100000"/>
              </a:lnSpc>
            </a:pP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p>
        </p:txBody>
      </p:sp>
      <p:sp>
        <p:nvSpPr>
          <p:cNvPr id="15" name="Rectangle 6"/>
          <p:cNvSpPr>
            <a:spLocks noChangeArrowheads="1"/>
          </p:cNvSpPr>
          <p:nvPr/>
        </p:nvSpPr>
        <p:spPr bwMode="auto">
          <a:xfrm>
            <a:off x="6380835" y="1967892"/>
            <a:ext cx="944489" cy="369332"/>
          </a:xfrm>
          <a:prstGeom prst="rect">
            <a:avLst/>
          </a:prstGeom>
          <a:noFill/>
          <a:ln w="9525">
            <a:noFill/>
            <a:miter lim="800000"/>
          </a:ln>
          <a:effectLst/>
        </p:spPr>
        <p:txBody>
          <a:bodyPr wrap="none">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p>
        </p:txBody>
      </p:sp>
      <p:sp>
        <p:nvSpPr>
          <p:cNvPr id="16" name="Rectangle 6"/>
          <p:cNvSpPr>
            <a:spLocks noChangeArrowheads="1"/>
          </p:cNvSpPr>
          <p:nvPr/>
        </p:nvSpPr>
        <p:spPr bwMode="auto">
          <a:xfrm>
            <a:off x="1142976" y="2508260"/>
            <a:ext cx="691215" cy="369332"/>
          </a:xfrm>
          <a:prstGeom prst="rect">
            <a:avLst/>
          </a:prstGeom>
          <a:noFill/>
          <a:ln w="9525">
            <a:noFill/>
            <a:miter lim="800000"/>
          </a:ln>
          <a:effectLst/>
        </p:spPr>
        <p:txBody>
          <a:bodyPr wrap="none">
            <a:spAutoFit/>
          </a:bodyPr>
          <a:lstStyle/>
          <a:p>
            <a:pPr algn="l">
              <a:lnSpc>
                <a:spcPct val="100000"/>
              </a:lnSpc>
            </a:pP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p>
        </p:txBody>
      </p:sp>
      <p:sp>
        <p:nvSpPr>
          <p:cNvPr id="17" name="Rectangle 6"/>
          <p:cNvSpPr>
            <a:spLocks noChangeArrowheads="1"/>
          </p:cNvSpPr>
          <p:nvPr/>
        </p:nvSpPr>
        <p:spPr bwMode="auto">
          <a:xfrm>
            <a:off x="6380835" y="2508260"/>
            <a:ext cx="944489" cy="369332"/>
          </a:xfrm>
          <a:prstGeom prst="rect">
            <a:avLst/>
          </a:prstGeom>
          <a:noFill/>
          <a:ln w="9525">
            <a:noFill/>
            <a:miter lim="800000"/>
          </a:ln>
          <a:effectLst/>
        </p:spPr>
        <p:txBody>
          <a:bodyPr wrap="none">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p>
        </p:txBody>
      </p:sp>
      <p:sp>
        <p:nvSpPr>
          <p:cNvPr id="23" name="TextBox 22"/>
          <p:cNvSpPr txBox="1"/>
          <p:nvPr/>
        </p:nvSpPr>
        <p:spPr>
          <a:xfrm>
            <a:off x="1785918" y="2559602"/>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2643174" y="2559602"/>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3571868" y="2559602"/>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TextBox 28"/>
          <p:cNvSpPr txBox="1"/>
          <p:nvPr/>
        </p:nvSpPr>
        <p:spPr>
          <a:xfrm>
            <a:off x="1785918" y="198809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TextBox 29"/>
          <p:cNvSpPr txBox="1"/>
          <p:nvPr/>
        </p:nvSpPr>
        <p:spPr>
          <a:xfrm>
            <a:off x="785786" y="4059800"/>
            <a:ext cx="428628" cy="276999"/>
          </a:xfrm>
          <a:prstGeom prst="rect">
            <a:avLst/>
          </a:prstGeom>
          <a:noFill/>
        </p:spPr>
        <p:txBody>
          <a:bodyPr wrap="square" lIns="0" tIns="0" rIns="0" bIns="0" rtlCol="0">
            <a:spAutoFit/>
          </a:bodyPr>
          <a:lstStyle/>
          <a:p>
            <a:pPr algn="l">
              <a:lnSpc>
                <a:spcPct val="100000"/>
              </a:lnSpc>
            </a:pP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h</a:t>
            </a:r>
            <a:endParaRPr lang="zh-CN" altLang="en-US" sz="1800"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TextBox 30"/>
          <p:cNvSpPr txBox="1"/>
          <p:nvPr/>
        </p:nvSpPr>
        <p:spPr>
          <a:xfrm>
            <a:off x="3357554" y="4857760"/>
            <a:ext cx="1928826"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趟排序完毕</a:t>
            </a:r>
          </a:p>
        </p:txBody>
      </p:sp>
      <p:sp>
        <p:nvSpPr>
          <p:cNvPr id="32" name="TextBox 31"/>
          <p:cNvSpPr txBox="1"/>
          <p:nvPr/>
        </p:nvSpPr>
        <p:spPr>
          <a:xfrm>
            <a:off x="2643174" y="198809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TextBox 32"/>
          <p:cNvSpPr txBox="1"/>
          <p:nvPr/>
        </p:nvSpPr>
        <p:spPr>
          <a:xfrm>
            <a:off x="3571868" y="198809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TextBox 33"/>
          <p:cNvSpPr txBox="1"/>
          <p:nvPr/>
        </p:nvSpPr>
        <p:spPr>
          <a:xfrm>
            <a:off x="5357818" y="198809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TextBox 34"/>
          <p:cNvSpPr txBox="1"/>
          <p:nvPr/>
        </p:nvSpPr>
        <p:spPr>
          <a:xfrm>
            <a:off x="4500562" y="198809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TextBox 43"/>
          <p:cNvSpPr txBox="1"/>
          <p:nvPr/>
        </p:nvSpPr>
        <p:spPr>
          <a:xfrm>
            <a:off x="714348" y="559338"/>
            <a:ext cx="428628" cy="276999"/>
          </a:xfrm>
          <a:prstGeom prst="rect">
            <a:avLst/>
          </a:prstGeom>
          <a:noFill/>
        </p:spPr>
        <p:txBody>
          <a:bodyPr wrap="square" lIns="0" tIns="0" rIns="0" bIns="0" rtlCol="0">
            <a:spAutoFit/>
          </a:bodyPr>
          <a:lstStyle/>
          <a:p>
            <a:pPr algn="l">
              <a:lnSpc>
                <a:spcPct val="100000"/>
              </a:lnSpc>
            </a:pP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h</a:t>
            </a:r>
            <a:endParaRPr lang="zh-CN" altLang="en-US" sz="1800"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1062014"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Box 45"/>
          <p:cNvSpPr txBox="1"/>
          <p:nvPr/>
        </p:nvSpPr>
        <p:spPr>
          <a:xfrm>
            <a:off x="1847832"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Box 46"/>
          <p:cNvSpPr txBox="1"/>
          <p:nvPr/>
        </p:nvSpPr>
        <p:spPr>
          <a:xfrm>
            <a:off x="2714612"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Box 47"/>
          <p:cNvSpPr txBox="1"/>
          <p:nvPr/>
        </p:nvSpPr>
        <p:spPr>
          <a:xfrm>
            <a:off x="3571868"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TextBox 48"/>
          <p:cNvSpPr txBox="1"/>
          <p:nvPr/>
        </p:nvSpPr>
        <p:spPr>
          <a:xfrm>
            <a:off x="4429124"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TextBox 49"/>
          <p:cNvSpPr txBox="1"/>
          <p:nvPr/>
        </p:nvSpPr>
        <p:spPr>
          <a:xfrm>
            <a:off x="5286380"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TextBox 50"/>
          <p:cNvSpPr txBox="1"/>
          <p:nvPr/>
        </p:nvSpPr>
        <p:spPr>
          <a:xfrm>
            <a:off x="6143636"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TextBox 51"/>
          <p:cNvSpPr txBox="1"/>
          <p:nvPr/>
        </p:nvSpPr>
        <p:spPr>
          <a:xfrm>
            <a:off x="7000892"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TextBox 52"/>
          <p:cNvSpPr txBox="1"/>
          <p:nvPr/>
        </p:nvSpPr>
        <p:spPr>
          <a:xfrm>
            <a:off x="1204890"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TextBox 53"/>
          <p:cNvSpPr txBox="1"/>
          <p:nvPr/>
        </p:nvSpPr>
        <p:spPr>
          <a:xfrm>
            <a:off x="2062146"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TextBox 54"/>
          <p:cNvSpPr txBox="1"/>
          <p:nvPr/>
        </p:nvSpPr>
        <p:spPr>
          <a:xfrm>
            <a:off x="2990840"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TextBox 55"/>
          <p:cNvSpPr txBox="1"/>
          <p:nvPr/>
        </p:nvSpPr>
        <p:spPr>
          <a:xfrm>
            <a:off x="4776790"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7" name="TextBox 56"/>
          <p:cNvSpPr txBox="1"/>
          <p:nvPr/>
        </p:nvSpPr>
        <p:spPr>
          <a:xfrm>
            <a:off x="3919534"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TextBox 57"/>
          <p:cNvSpPr txBox="1"/>
          <p:nvPr/>
        </p:nvSpPr>
        <p:spPr>
          <a:xfrm>
            <a:off x="5634046"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TextBox 58"/>
          <p:cNvSpPr txBox="1"/>
          <p:nvPr/>
        </p:nvSpPr>
        <p:spPr>
          <a:xfrm>
            <a:off x="6491302"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TextBox 59"/>
          <p:cNvSpPr txBox="1"/>
          <p:nvPr/>
        </p:nvSpPr>
        <p:spPr>
          <a:xfrm>
            <a:off x="7419996"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灯片编号占位符 42"/>
          <p:cNvSpPr>
            <a:spLocks noGrp="1"/>
          </p:cNvSpPr>
          <p:nvPr>
            <p:ph type="sldNum" sz="quarter" idx="12"/>
          </p:nvPr>
        </p:nvSpPr>
        <p:spPr/>
        <p:txBody>
          <a:bodyPr/>
          <a:lstStyle/>
          <a:p>
            <a:fld id="{7AF016A1-9F15-429F-9EFD-84004B73C732}" type="slidenum">
              <a:rPr lang="en-US" altLang="zh-CN" smtClean="0"/>
              <a:t>111</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45"/>
                                        </p:tgtEl>
                                      </p:cBhvr>
                                    </p:animEffect>
                                    <p:set>
                                      <p:cBhvr>
                                        <p:cTn id="14" dur="1" fill="hold">
                                          <p:stCondLst>
                                            <p:cond delay="499"/>
                                          </p:stCondLst>
                                        </p:cTn>
                                        <p:tgtEl>
                                          <p:spTgt spid="4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46"/>
                                        </p:tgtEl>
                                      </p:cBhvr>
                                    </p:animEffect>
                                    <p:animScale>
                                      <p:cBhvr>
                                        <p:cTn id="19" dur="250" autoRev="1" fill="hold"/>
                                        <p:tgtEl>
                                          <p:spTgt spid="46"/>
                                        </p:tgtEl>
                                      </p:cBhvr>
                                      <p:by x="105000" y="105000"/>
                                    </p:animScale>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46"/>
                                        </p:tgtEl>
                                      </p:cBhvr>
                                    </p:animEffect>
                                    <p:set>
                                      <p:cBhvr>
                                        <p:cTn id="26" dur="1" fill="hold">
                                          <p:stCondLst>
                                            <p:cond delay="499"/>
                                          </p:stCondLst>
                                        </p:cTn>
                                        <p:tgtEl>
                                          <p:spTgt spid="4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47"/>
                                        </p:tgtEl>
                                      </p:cBhvr>
                                    </p:animEffect>
                                    <p:animScale>
                                      <p:cBhvr>
                                        <p:cTn id="31" dur="250" autoRev="1" fill="hold"/>
                                        <p:tgtEl>
                                          <p:spTgt spid="47"/>
                                        </p:tgtEl>
                                      </p:cBhvr>
                                      <p:by x="105000" y="105000"/>
                                    </p:animScale>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47"/>
                                        </p:tgtEl>
                                      </p:cBhvr>
                                    </p:animEffect>
                                    <p:set>
                                      <p:cBhvr>
                                        <p:cTn id="38" dur="1" fill="hold">
                                          <p:stCondLst>
                                            <p:cond delay="499"/>
                                          </p:stCondLst>
                                        </p:cTn>
                                        <p:tgtEl>
                                          <p:spTgt spid="4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48"/>
                                        </p:tgtEl>
                                      </p:cBhvr>
                                    </p:animEffect>
                                    <p:animScale>
                                      <p:cBhvr>
                                        <p:cTn id="43" dur="250" autoRev="1" fill="hold"/>
                                        <p:tgtEl>
                                          <p:spTgt spid="48"/>
                                        </p:tgtEl>
                                      </p:cBhvr>
                                      <p:by x="105000" y="105000"/>
                                    </p:animScale>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0" nodeType="clickEffect">
                                  <p:stCondLst>
                                    <p:cond delay="0"/>
                                  </p:stCondLst>
                                  <p:childTnLst>
                                    <p:animEffect transition="out" filter="fade">
                                      <p:cBhvr>
                                        <p:cTn id="54" dur="500" tmFilter="0, 0; .2, .5; .8, .5; 1, 0"/>
                                        <p:tgtEl>
                                          <p:spTgt spid="49"/>
                                        </p:tgtEl>
                                      </p:cBhvr>
                                    </p:animEffect>
                                    <p:animScale>
                                      <p:cBhvr>
                                        <p:cTn id="55" dur="250" autoRev="1" fill="hold"/>
                                        <p:tgtEl>
                                          <p:spTgt spid="49"/>
                                        </p:tgtEl>
                                      </p:cBhvr>
                                      <p:by x="105000" y="105000"/>
                                    </p:animScale>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par>
                          <p:cTn id="59" fill="hold">
                            <p:stCondLst>
                              <p:cond delay="500"/>
                            </p:stCondLst>
                            <p:childTnLst>
                              <p:par>
                                <p:cTn id="60" presetID="22" presetClass="exit" presetSubtype="4" fill="hold" grpId="1" nodeType="afterEffect">
                                  <p:stCondLst>
                                    <p:cond delay="0"/>
                                  </p:stCondLst>
                                  <p:childTnLst>
                                    <p:animEffect transition="out" filter="wipe(down)">
                                      <p:cBhvr>
                                        <p:cTn id="61" dur="500"/>
                                        <p:tgtEl>
                                          <p:spTgt spid="49"/>
                                        </p:tgtEl>
                                      </p:cBhvr>
                                    </p:animEffect>
                                    <p:set>
                                      <p:cBhvr>
                                        <p:cTn id="62" dur="1" fill="hold">
                                          <p:stCondLst>
                                            <p:cond delay="499"/>
                                          </p:stCondLst>
                                        </p:cTn>
                                        <p:tgtEl>
                                          <p:spTgt spid="4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50"/>
                                        </p:tgtEl>
                                      </p:cBhvr>
                                    </p:animEffect>
                                    <p:animScale>
                                      <p:cBhvr>
                                        <p:cTn id="67" dur="250" autoRev="1" fill="hold"/>
                                        <p:tgtEl>
                                          <p:spTgt spid="50"/>
                                        </p:tgtEl>
                                      </p:cBhvr>
                                      <p:by x="105000" y="105000"/>
                                    </p:animScale>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par>
                          <p:cTn id="71" fill="hold">
                            <p:stCondLst>
                              <p:cond delay="500"/>
                            </p:stCondLst>
                            <p:childTnLst>
                              <p:par>
                                <p:cTn id="72" presetID="22" presetClass="exit" presetSubtype="4" fill="hold" grpId="1" nodeType="afterEffect">
                                  <p:stCondLst>
                                    <p:cond delay="0"/>
                                  </p:stCondLst>
                                  <p:childTnLst>
                                    <p:animEffect transition="out" filter="wipe(down)">
                                      <p:cBhvr>
                                        <p:cTn id="73" dur="500"/>
                                        <p:tgtEl>
                                          <p:spTgt spid="50"/>
                                        </p:tgtEl>
                                      </p:cBhvr>
                                    </p:animEffect>
                                    <p:set>
                                      <p:cBhvr>
                                        <p:cTn id="74" dur="1" fill="hold">
                                          <p:stCondLst>
                                            <p:cond delay="499"/>
                                          </p:stCondLst>
                                        </p:cTn>
                                        <p:tgtEl>
                                          <p:spTgt spid="5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51"/>
                                        </p:tgtEl>
                                      </p:cBhvr>
                                    </p:animEffect>
                                    <p:animScale>
                                      <p:cBhvr>
                                        <p:cTn id="79" dur="250" autoRev="1" fill="hold"/>
                                        <p:tgtEl>
                                          <p:spTgt spid="51"/>
                                        </p:tgtEl>
                                      </p:cBhvr>
                                      <p:by x="105000" y="105000"/>
                                    </p:animScale>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par>
                          <p:cTn id="83" fill="hold">
                            <p:stCondLst>
                              <p:cond delay="500"/>
                            </p:stCondLst>
                            <p:childTnLst>
                              <p:par>
                                <p:cTn id="84" presetID="22" presetClass="exit" presetSubtype="4" fill="hold" grpId="1" nodeType="afterEffect">
                                  <p:stCondLst>
                                    <p:cond delay="0"/>
                                  </p:stCondLst>
                                  <p:childTnLst>
                                    <p:animEffect transition="out" filter="wipe(down)">
                                      <p:cBhvr>
                                        <p:cTn id="85" dur="500"/>
                                        <p:tgtEl>
                                          <p:spTgt spid="51"/>
                                        </p:tgtEl>
                                      </p:cBhvr>
                                    </p:animEffect>
                                    <p:set>
                                      <p:cBhvr>
                                        <p:cTn id="86" dur="1" fill="hold">
                                          <p:stCondLst>
                                            <p:cond delay="499"/>
                                          </p:stCondLst>
                                        </p:cTn>
                                        <p:tgtEl>
                                          <p:spTgt spid="5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6" presetClass="emph" presetSubtype="0" fill="hold" grpId="0" nodeType="clickEffect">
                                  <p:stCondLst>
                                    <p:cond delay="0"/>
                                  </p:stCondLst>
                                  <p:childTnLst>
                                    <p:animEffect transition="out" filter="fade">
                                      <p:cBhvr>
                                        <p:cTn id="90" dur="500" tmFilter="0, 0; .2, .5; .8, .5; 1, 0"/>
                                        <p:tgtEl>
                                          <p:spTgt spid="52"/>
                                        </p:tgtEl>
                                      </p:cBhvr>
                                    </p:animEffect>
                                    <p:animScale>
                                      <p:cBhvr>
                                        <p:cTn id="91" dur="250" autoRev="1" fill="hold"/>
                                        <p:tgtEl>
                                          <p:spTgt spid="52"/>
                                        </p:tgtEl>
                                      </p:cBhvr>
                                      <p:by x="105000" y="105000"/>
                                    </p:animScale>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childTnLst>
                          </p:cTn>
                        </p:par>
                        <p:par>
                          <p:cTn id="95" fill="hold">
                            <p:stCondLst>
                              <p:cond delay="500"/>
                            </p:stCondLst>
                            <p:childTnLst>
                              <p:par>
                                <p:cTn id="96" presetID="22" presetClass="exit" presetSubtype="4" fill="hold" grpId="1" nodeType="afterEffect">
                                  <p:stCondLst>
                                    <p:cond delay="0"/>
                                  </p:stCondLst>
                                  <p:childTnLst>
                                    <p:animEffect transition="out" filter="wipe(down)">
                                      <p:cBhvr>
                                        <p:cTn id="97" dur="500"/>
                                        <p:tgtEl>
                                          <p:spTgt spid="52"/>
                                        </p:tgtEl>
                                      </p:cBhvr>
                                    </p:animEffect>
                                    <p:set>
                                      <p:cBhvr>
                                        <p:cTn id="98" dur="1" fill="hold">
                                          <p:stCondLst>
                                            <p:cond delay="499"/>
                                          </p:stCondLst>
                                        </p:cTn>
                                        <p:tgtEl>
                                          <p:spTgt spid="5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3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6" presetClass="emph" presetSubtype="0" fill="hold" grpId="1" nodeType="clickEffect">
                                  <p:stCondLst>
                                    <p:cond delay="0"/>
                                  </p:stCondLst>
                                  <p:childTnLst>
                                    <p:animEffect transition="out" filter="fade">
                                      <p:cBhvr>
                                        <p:cTn id="109" dur="500" tmFilter="0, 0; .2, .5; .8, .5; 1, 0"/>
                                        <p:tgtEl>
                                          <p:spTgt spid="29"/>
                                        </p:tgtEl>
                                      </p:cBhvr>
                                    </p:animEffect>
                                    <p:animScale>
                                      <p:cBhvr>
                                        <p:cTn id="110" dur="250" autoRev="1" fill="hold"/>
                                        <p:tgtEl>
                                          <p:spTgt spid="29"/>
                                        </p:tgtEl>
                                      </p:cBhvr>
                                      <p:by x="105000" y="105000"/>
                                    </p:animScale>
                                  </p:childTnLst>
                                </p:cTn>
                              </p:par>
                              <p:par>
                                <p:cTn id="111" presetID="26" presetClass="emph" presetSubtype="0" fill="hold" grpId="1" nodeType="withEffect">
                                  <p:stCondLst>
                                    <p:cond delay="0"/>
                                  </p:stCondLst>
                                  <p:childTnLst>
                                    <p:animEffect transition="out" filter="fade">
                                      <p:cBhvr>
                                        <p:cTn id="112" dur="500" tmFilter="0, 0; .2, .5; .8, .5; 1, 0"/>
                                        <p:tgtEl>
                                          <p:spTgt spid="32"/>
                                        </p:tgtEl>
                                      </p:cBhvr>
                                    </p:animEffect>
                                    <p:animScale>
                                      <p:cBhvr>
                                        <p:cTn id="113" dur="250" autoRev="1" fill="hold"/>
                                        <p:tgtEl>
                                          <p:spTgt spid="32"/>
                                        </p:tgtEl>
                                      </p:cBhvr>
                                      <p:by x="105000" y="105000"/>
                                    </p:animScale>
                                  </p:childTnLst>
                                </p:cTn>
                              </p:par>
                              <p:par>
                                <p:cTn id="114" presetID="26" presetClass="emph" presetSubtype="0" fill="hold" grpId="1" nodeType="withEffect">
                                  <p:stCondLst>
                                    <p:cond delay="0"/>
                                  </p:stCondLst>
                                  <p:childTnLst>
                                    <p:animEffect transition="out" filter="fade">
                                      <p:cBhvr>
                                        <p:cTn id="115" dur="500" tmFilter="0, 0; .2, .5; .8, .5; 1, 0"/>
                                        <p:tgtEl>
                                          <p:spTgt spid="33"/>
                                        </p:tgtEl>
                                      </p:cBhvr>
                                    </p:animEffect>
                                    <p:animScale>
                                      <p:cBhvr>
                                        <p:cTn id="116" dur="250" autoRev="1" fill="hold"/>
                                        <p:tgtEl>
                                          <p:spTgt spid="33"/>
                                        </p:tgtEl>
                                      </p:cBhvr>
                                      <p:by x="105000" y="105000"/>
                                    </p:animScale>
                                  </p:childTnLst>
                                </p:cTn>
                              </p:par>
                              <p:par>
                                <p:cTn id="117" presetID="26" presetClass="emph" presetSubtype="0" fill="hold" grpId="1" nodeType="withEffect">
                                  <p:stCondLst>
                                    <p:cond delay="0"/>
                                  </p:stCondLst>
                                  <p:childTnLst>
                                    <p:animEffect transition="out" filter="fade">
                                      <p:cBhvr>
                                        <p:cTn id="118" dur="500" tmFilter="0, 0; .2, .5; .8, .5; 1, 0"/>
                                        <p:tgtEl>
                                          <p:spTgt spid="35"/>
                                        </p:tgtEl>
                                      </p:cBhvr>
                                    </p:animEffect>
                                    <p:animScale>
                                      <p:cBhvr>
                                        <p:cTn id="119" dur="250" autoRev="1" fill="hold"/>
                                        <p:tgtEl>
                                          <p:spTgt spid="35"/>
                                        </p:tgtEl>
                                      </p:cBhvr>
                                      <p:by x="105000" y="105000"/>
                                    </p:animScale>
                                  </p:childTnLst>
                                </p:cTn>
                              </p:par>
                              <p:par>
                                <p:cTn id="120" presetID="26" presetClass="emph" presetSubtype="0" fill="hold" grpId="1" nodeType="withEffect">
                                  <p:stCondLst>
                                    <p:cond delay="0"/>
                                  </p:stCondLst>
                                  <p:childTnLst>
                                    <p:animEffect transition="out" filter="fade">
                                      <p:cBhvr>
                                        <p:cTn id="121" dur="500" tmFilter="0, 0; .2, .5; .8, .5; 1, 0"/>
                                        <p:tgtEl>
                                          <p:spTgt spid="34"/>
                                        </p:tgtEl>
                                      </p:cBhvr>
                                    </p:animEffect>
                                    <p:animScale>
                                      <p:cBhvr>
                                        <p:cTn id="122" dur="250" autoRev="1" fill="hold"/>
                                        <p:tgtEl>
                                          <p:spTgt spid="34"/>
                                        </p:tgtEl>
                                      </p:cBhvr>
                                      <p:by x="105000" y="105000"/>
                                    </p:animScale>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56"/>
                                        </p:tgtEl>
                                        <p:attrNameLst>
                                          <p:attrName>style.visibility</p:attrName>
                                        </p:attrNameLst>
                                      </p:cBhvr>
                                      <p:to>
                                        <p:strVal val="visible"/>
                                      </p:to>
                                    </p:se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par>
                          <p:cTn id="132" fill="hold">
                            <p:stCondLst>
                              <p:cond delay="500"/>
                            </p:stCondLst>
                            <p:childTnLst>
                              <p:par>
                                <p:cTn id="133" presetID="1" presetClass="entr" presetSubtype="0" fill="hold" grpId="0" nodeType="afterEffect">
                                  <p:stCondLst>
                                    <p:cond delay="0"/>
                                  </p:stCondLst>
                                  <p:childTnLst>
                                    <p:set>
                                      <p:cBhvr>
                                        <p:cTn id="134" dur="1" fill="hold">
                                          <p:stCondLst>
                                            <p:cond delay="0"/>
                                          </p:stCondLst>
                                        </p:cTn>
                                        <p:tgtEl>
                                          <p:spTgt spid="54"/>
                                        </p:tgtEl>
                                        <p:attrNameLst>
                                          <p:attrName>style.visibility</p:attrName>
                                        </p:attrNameLst>
                                      </p:cBhvr>
                                      <p:to>
                                        <p:strVal val="visible"/>
                                      </p:to>
                                    </p:set>
                                  </p:childTnLst>
                                </p:cTn>
                              </p:par>
                            </p:childTnLst>
                          </p:cTn>
                        </p:par>
                        <p:par>
                          <p:cTn id="135" fill="hold">
                            <p:stCondLst>
                              <p:cond delay="500"/>
                            </p:stCondLst>
                            <p:childTnLst>
                              <p:par>
                                <p:cTn id="136" presetID="1" presetClass="entr" presetSubtype="0" fill="hold" grpId="0" nodeType="after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childTnLst>
                          </p:cTn>
                        </p:par>
                        <p:par>
                          <p:cTn id="138" fill="hold">
                            <p:stCondLst>
                              <p:cond delay="500"/>
                            </p:stCondLst>
                            <p:childTnLst>
                              <p:par>
                                <p:cTn id="139" presetID="22" presetClass="exit" presetSubtype="4" fill="hold" grpId="2" nodeType="afterEffect">
                                  <p:stCondLst>
                                    <p:cond delay="0"/>
                                  </p:stCondLst>
                                  <p:childTnLst>
                                    <p:animEffect transition="out" filter="wipe(down)">
                                      <p:cBhvr>
                                        <p:cTn id="140" dur="500"/>
                                        <p:tgtEl>
                                          <p:spTgt spid="29"/>
                                        </p:tgtEl>
                                      </p:cBhvr>
                                    </p:animEffect>
                                    <p:set>
                                      <p:cBhvr>
                                        <p:cTn id="141" dur="1" fill="hold">
                                          <p:stCondLst>
                                            <p:cond delay="499"/>
                                          </p:stCondLst>
                                        </p:cTn>
                                        <p:tgtEl>
                                          <p:spTgt spid="29"/>
                                        </p:tgtEl>
                                        <p:attrNameLst>
                                          <p:attrName>style.visibility</p:attrName>
                                        </p:attrNameLst>
                                      </p:cBhvr>
                                      <p:to>
                                        <p:strVal val="hidden"/>
                                      </p:to>
                                    </p:set>
                                  </p:childTnLst>
                                </p:cTn>
                              </p:par>
                            </p:childTnLst>
                          </p:cTn>
                        </p:par>
                        <p:par>
                          <p:cTn id="142" fill="hold">
                            <p:stCondLst>
                              <p:cond delay="1000"/>
                            </p:stCondLst>
                            <p:childTnLst>
                              <p:par>
                                <p:cTn id="143" presetID="22" presetClass="exit" presetSubtype="4" fill="hold" grpId="2" nodeType="afterEffect">
                                  <p:stCondLst>
                                    <p:cond delay="0"/>
                                  </p:stCondLst>
                                  <p:childTnLst>
                                    <p:animEffect transition="out" filter="wipe(down)">
                                      <p:cBhvr>
                                        <p:cTn id="144" dur="500"/>
                                        <p:tgtEl>
                                          <p:spTgt spid="32"/>
                                        </p:tgtEl>
                                      </p:cBhvr>
                                    </p:animEffect>
                                    <p:set>
                                      <p:cBhvr>
                                        <p:cTn id="145" dur="1" fill="hold">
                                          <p:stCondLst>
                                            <p:cond delay="499"/>
                                          </p:stCondLst>
                                        </p:cTn>
                                        <p:tgtEl>
                                          <p:spTgt spid="32"/>
                                        </p:tgtEl>
                                        <p:attrNameLst>
                                          <p:attrName>style.visibility</p:attrName>
                                        </p:attrNameLst>
                                      </p:cBhvr>
                                      <p:to>
                                        <p:strVal val="hidden"/>
                                      </p:to>
                                    </p:set>
                                  </p:childTnLst>
                                </p:cTn>
                              </p:par>
                            </p:childTnLst>
                          </p:cTn>
                        </p:par>
                        <p:par>
                          <p:cTn id="146" fill="hold">
                            <p:stCondLst>
                              <p:cond delay="1500"/>
                            </p:stCondLst>
                            <p:childTnLst>
                              <p:par>
                                <p:cTn id="147" presetID="22" presetClass="exit" presetSubtype="4" fill="hold" grpId="2" nodeType="afterEffect">
                                  <p:stCondLst>
                                    <p:cond delay="0"/>
                                  </p:stCondLst>
                                  <p:childTnLst>
                                    <p:animEffect transition="out" filter="wipe(down)">
                                      <p:cBhvr>
                                        <p:cTn id="148" dur="500"/>
                                        <p:tgtEl>
                                          <p:spTgt spid="33"/>
                                        </p:tgtEl>
                                      </p:cBhvr>
                                    </p:animEffect>
                                    <p:set>
                                      <p:cBhvr>
                                        <p:cTn id="149" dur="1" fill="hold">
                                          <p:stCondLst>
                                            <p:cond delay="499"/>
                                          </p:stCondLst>
                                        </p:cTn>
                                        <p:tgtEl>
                                          <p:spTgt spid="33"/>
                                        </p:tgtEl>
                                        <p:attrNameLst>
                                          <p:attrName>style.visibility</p:attrName>
                                        </p:attrNameLst>
                                      </p:cBhvr>
                                      <p:to>
                                        <p:strVal val="hidden"/>
                                      </p:to>
                                    </p:set>
                                  </p:childTnLst>
                                </p:cTn>
                              </p:par>
                            </p:childTnLst>
                          </p:cTn>
                        </p:par>
                        <p:par>
                          <p:cTn id="150" fill="hold">
                            <p:stCondLst>
                              <p:cond delay="2000"/>
                            </p:stCondLst>
                            <p:childTnLst>
                              <p:par>
                                <p:cTn id="151" presetID="22" presetClass="exit" presetSubtype="4" fill="hold" grpId="2" nodeType="afterEffect">
                                  <p:stCondLst>
                                    <p:cond delay="0"/>
                                  </p:stCondLst>
                                  <p:childTnLst>
                                    <p:animEffect transition="out" filter="wipe(down)">
                                      <p:cBhvr>
                                        <p:cTn id="152" dur="500"/>
                                        <p:tgtEl>
                                          <p:spTgt spid="35"/>
                                        </p:tgtEl>
                                      </p:cBhvr>
                                    </p:animEffect>
                                    <p:set>
                                      <p:cBhvr>
                                        <p:cTn id="153" dur="1" fill="hold">
                                          <p:stCondLst>
                                            <p:cond delay="499"/>
                                          </p:stCondLst>
                                        </p:cTn>
                                        <p:tgtEl>
                                          <p:spTgt spid="35"/>
                                        </p:tgtEl>
                                        <p:attrNameLst>
                                          <p:attrName>style.visibility</p:attrName>
                                        </p:attrNameLst>
                                      </p:cBhvr>
                                      <p:to>
                                        <p:strVal val="hidden"/>
                                      </p:to>
                                    </p:set>
                                  </p:childTnLst>
                                </p:cTn>
                              </p:par>
                            </p:childTnLst>
                          </p:cTn>
                        </p:par>
                        <p:par>
                          <p:cTn id="154" fill="hold">
                            <p:stCondLst>
                              <p:cond delay="2500"/>
                            </p:stCondLst>
                            <p:childTnLst>
                              <p:par>
                                <p:cTn id="155" presetID="22" presetClass="exit" presetSubtype="4" fill="hold" grpId="2" nodeType="afterEffect">
                                  <p:stCondLst>
                                    <p:cond delay="0"/>
                                  </p:stCondLst>
                                  <p:childTnLst>
                                    <p:animEffect transition="out" filter="wipe(down)">
                                      <p:cBhvr>
                                        <p:cTn id="156" dur="500"/>
                                        <p:tgtEl>
                                          <p:spTgt spid="34"/>
                                        </p:tgtEl>
                                      </p:cBhvr>
                                    </p:animEffect>
                                    <p:set>
                                      <p:cBhvr>
                                        <p:cTn id="157" dur="1" fill="hold">
                                          <p:stCondLst>
                                            <p:cond delay="499"/>
                                          </p:stCondLst>
                                        </p:cTn>
                                        <p:tgtEl>
                                          <p:spTgt spid="34"/>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6" presetClass="emph" presetSubtype="0" fill="hold" grpId="1" nodeType="clickEffect">
                                  <p:stCondLst>
                                    <p:cond delay="0"/>
                                  </p:stCondLst>
                                  <p:childTnLst>
                                    <p:animEffect transition="out" filter="fade">
                                      <p:cBhvr>
                                        <p:cTn id="161" dur="500" tmFilter="0, 0; .2, .5; .8, .5; 1, 0"/>
                                        <p:tgtEl>
                                          <p:spTgt spid="23"/>
                                        </p:tgtEl>
                                      </p:cBhvr>
                                    </p:animEffect>
                                    <p:animScale>
                                      <p:cBhvr>
                                        <p:cTn id="162" dur="250" autoRev="1" fill="hold"/>
                                        <p:tgtEl>
                                          <p:spTgt spid="23"/>
                                        </p:tgtEl>
                                      </p:cBhvr>
                                      <p:by x="105000" y="105000"/>
                                    </p:animScale>
                                  </p:childTnLst>
                                </p:cTn>
                              </p:par>
                              <p:par>
                                <p:cTn id="163" presetID="26" presetClass="emph" presetSubtype="0" fill="hold" grpId="1" nodeType="withEffect">
                                  <p:stCondLst>
                                    <p:cond delay="0"/>
                                  </p:stCondLst>
                                  <p:childTnLst>
                                    <p:animEffect transition="out" filter="fade">
                                      <p:cBhvr>
                                        <p:cTn id="164" dur="500" tmFilter="0, 0; .2, .5; .8, .5; 1, 0"/>
                                        <p:tgtEl>
                                          <p:spTgt spid="24"/>
                                        </p:tgtEl>
                                      </p:cBhvr>
                                    </p:animEffect>
                                    <p:animScale>
                                      <p:cBhvr>
                                        <p:cTn id="165" dur="250" autoRev="1" fill="hold"/>
                                        <p:tgtEl>
                                          <p:spTgt spid="24"/>
                                        </p:tgtEl>
                                      </p:cBhvr>
                                      <p:by x="105000" y="105000"/>
                                    </p:animScale>
                                  </p:childTnLst>
                                </p:cTn>
                              </p:par>
                              <p:par>
                                <p:cTn id="166" presetID="26" presetClass="emph" presetSubtype="0" fill="hold" grpId="1" nodeType="withEffect">
                                  <p:stCondLst>
                                    <p:cond delay="0"/>
                                  </p:stCondLst>
                                  <p:childTnLst>
                                    <p:animEffect transition="out" filter="fade">
                                      <p:cBhvr>
                                        <p:cTn id="167" dur="500" tmFilter="0, 0; .2, .5; .8, .5; 1, 0"/>
                                        <p:tgtEl>
                                          <p:spTgt spid="25"/>
                                        </p:tgtEl>
                                      </p:cBhvr>
                                    </p:animEffect>
                                    <p:animScale>
                                      <p:cBhvr>
                                        <p:cTn id="168" dur="250" autoRev="1" fill="hold"/>
                                        <p:tgtEl>
                                          <p:spTgt spid="25"/>
                                        </p:tgtEl>
                                      </p:cBhvr>
                                      <p:by x="105000" y="105000"/>
                                    </p:animScale>
                                  </p:childTnLst>
                                </p:cTn>
                              </p:par>
                            </p:childTnLst>
                          </p:cTn>
                        </p:par>
                        <p:par>
                          <p:cTn id="169" fill="hold">
                            <p:stCondLst>
                              <p:cond delay="500"/>
                            </p:stCondLst>
                            <p:childTnLst>
                              <p:par>
                                <p:cTn id="170" presetID="1" presetClass="entr" presetSubtype="0" fill="hold" grpId="0" nodeType="afterEffect">
                                  <p:stCondLst>
                                    <p:cond delay="0"/>
                                  </p:stCondLst>
                                  <p:childTnLst>
                                    <p:set>
                                      <p:cBhvr>
                                        <p:cTn id="171" dur="1" fill="hold">
                                          <p:stCondLst>
                                            <p:cond delay="0"/>
                                          </p:stCondLst>
                                        </p:cTn>
                                        <p:tgtEl>
                                          <p:spTgt spid="58"/>
                                        </p:tgtEl>
                                        <p:attrNameLst>
                                          <p:attrName>style.visibility</p:attrName>
                                        </p:attrNameLst>
                                      </p:cBhvr>
                                      <p:to>
                                        <p:strVal val="visible"/>
                                      </p:to>
                                    </p:set>
                                  </p:childTnLst>
                                </p:cTn>
                              </p:par>
                            </p:childTnLst>
                          </p:cTn>
                        </p:par>
                        <p:par>
                          <p:cTn id="172" fill="hold">
                            <p:stCondLst>
                              <p:cond delay="500"/>
                            </p:stCondLst>
                            <p:childTnLst>
                              <p:par>
                                <p:cTn id="173" presetID="1" presetClass="entr" presetSubtype="0" fill="hold" grpId="0" nodeType="afterEffect">
                                  <p:stCondLst>
                                    <p:cond delay="0"/>
                                  </p:stCondLst>
                                  <p:childTnLst>
                                    <p:set>
                                      <p:cBhvr>
                                        <p:cTn id="174" dur="1" fill="hold">
                                          <p:stCondLst>
                                            <p:cond delay="0"/>
                                          </p:stCondLst>
                                        </p:cTn>
                                        <p:tgtEl>
                                          <p:spTgt spid="59"/>
                                        </p:tgtEl>
                                        <p:attrNameLst>
                                          <p:attrName>style.visibility</p:attrName>
                                        </p:attrNameLst>
                                      </p:cBhvr>
                                      <p:to>
                                        <p:strVal val="visible"/>
                                      </p:to>
                                    </p:set>
                                  </p:childTnLst>
                                </p:cTn>
                              </p:par>
                            </p:childTnLst>
                          </p:cTn>
                        </p:par>
                        <p:par>
                          <p:cTn id="175" fill="hold">
                            <p:stCondLst>
                              <p:cond delay="500"/>
                            </p:stCondLst>
                            <p:childTnLst>
                              <p:par>
                                <p:cTn id="176" presetID="1" presetClass="entr" presetSubtype="0" fill="hold" grpId="0" nodeType="afterEffect">
                                  <p:stCondLst>
                                    <p:cond delay="0"/>
                                  </p:stCondLst>
                                  <p:childTnLst>
                                    <p:set>
                                      <p:cBhvr>
                                        <p:cTn id="177" dur="1" fill="hold">
                                          <p:stCondLst>
                                            <p:cond delay="0"/>
                                          </p:stCondLst>
                                        </p:cTn>
                                        <p:tgtEl>
                                          <p:spTgt spid="60"/>
                                        </p:tgtEl>
                                        <p:attrNameLst>
                                          <p:attrName>style.visibility</p:attrName>
                                        </p:attrNameLst>
                                      </p:cBhvr>
                                      <p:to>
                                        <p:strVal val="visible"/>
                                      </p:to>
                                    </p:set>
                                  </p:childTnLst>
                                </p:cTn>
                              </p:par>
                            </p:childTnLst>
                          </p:cTn>
                        </p:par>
                        <p:par>
                          <p:cTn id="178" fill="hold">
                            <p:stCondLst>
                              <p:cond delay="500"/>
                            </p:stCondLst>
                            <p:childTnLst>
                              <p:par>
                                <p:cTn id="179" presetID="22" presetClass="exit" presetSubtype="4" fill="hold" grpId="2" nodeType="afterEffect">
                                  <p:stCondLst>
                                    <p:cond delay="0"/>
                                  </p:stCondLst>
                                  <p:childTnLst>
                                    <p:animEffect transition="out" filter="wipe(down)">
                                      <p:cBhvr>
                                        <p:cTn id="180" dur="500"/>
                                        <p:tgtEl>
                                          <p:spTgt spid="23"/>
                                        </p:tgtEl>
                                      </p:cBhvr>
                                    </p:animEffect>
                                    <p:set>
                                      <p:cBhvr>
                                        <p:cTn id="181" dur="1" fill="hold">
                                          <p:stCondLst>
                                            <p:cond delay="499"/>
                                          </p:stCondLst>
                                        </p:cTn>
                                        <p:tgtEl>
                                          <p:spTgt spid="23"/>
                                        </p:tgtEl>
                                        <p:attrNameLst>
                                          <p:attrName>style.visibility</p:attrName>
                                        </p:attrNameLst>
                                      </p:cBhvr>
                                      <p:to>
                                        <p:strVal val="hidden"/>
                                      </p:to>
                                    </p:set>
                                  </p:childTnLst>
                                </p:cTn>
                              </p:par>
                            </p:childTnLst>
                          </p:cTn>
                        </p:par>
                        <p:par>
                          <p:cTn id="182" fill="hold">
                            <p:stCondLst>
                              <p:cond delay="1000"/>
                            </p:stCondLst>
                            <p:childTnLst>
                              <p:par>
                                <p:cTn id="183" presetID="22" presetClass="exit" presetSubtype="4" fill="hold" grpId="2" nodeType="afterEffect">
                                  <p:stCondLst>
                                    <p:cond delay="0"/>
                                  </p:stCondLst>
                                  <p:childTnLst>
                                    <p:animEffect transition="out" filter="wipe(down)">
                                      <p:cBhvr>
                                        <p:cTn id="184" dur="500"/>
                                        <p:tgtEl>
                                          <p:spTgt spid="24"/>
                                        </p:tgtEl>
                                      </p:cBhvr>
                                    </p:animEffect>
                                    <p:set>
                                      <p:cBhvr>
                                        <p:cTn id="185" dur="1" fill="hold">
                                          <p:stCondLst>
                                            <p:cond delay="499"/>
                                          </p:stCondLst>
                                        </p:cTn>
                                        <p:tgtEl>
                                          <p:spTgt spid="24"/>
                                        </p:tgtEl>
                                        <p:attrNameLst>
                                          <p:attrName>style.visibility</p:attrName>
                                        </p:attrNameLst>
                                      </p:cBhvr>
                                      <p:to>
                                        <p:strVal val="hidden"/>
                                      </p:to>
                                    </p:set>
                                  </p:childTnLst>
                                </p:cTn>
                              </p:par>
                            </p:childTnLst>
                          </p:cTn>
                        </p:par>
                        <p:par>
                          <p:cTn id="186" fill="hold">
                            <p:stCondLst>
                              <p:cond delay="1500"/>
                            </p:stCondLst>
                            <p:childTnLst>
                              <p:par>
                                <p:cTn id="187" presetID="22" presetClass="exit" presetSubtype="4" fill="hold" grpId="2" nodeType="afterEffect">
                                  <p:stCondLst>
                                    <p:cond delay="0"/>
                                  </p:stCondLst>
                                  <p:childTnLst>
                                    <p:animEffect transition="out" filter="wipe(down)">
                                      <p:cBhvr>
                                        <p:cTn id="188" dur="500"/>
                                        <p:tgtEl>
                                          <p:spTgt spid="25"/>
                                        </p:tgtEl>
                                      </p:cBhvr>
                                    </p:animEffect>
                                    <p:set>
                                      <p:cBhvr>
                                        <p:cTn id="189" dur="1" fill="hold">
                                          <p:stCondLst>
                                            <p:cond delay="499"/>
                                          </p:stCondLst>
                                        </p:cTn>
                                        <p:tgtEl>
                                          <p:spTgt spid="25"/>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23" grpId="1"/>
      <p:bldP spid="23" grpId="2"/>
      <p:bldP spid="24" grpId="0"/>
      <p:bldP spid="24" grpId="1"/>
      <p:bldP spid="24" grpId="2"/>
      <p:bldP spid="25" grpId="0"/>
      <p:bldP spid="25" grpId="1"/>
      <p:bldP spid="25" grpId="2"/>
      <p:bldP spid="29" grpId="0"/>
      <p:bldP spid="29" grpId="1"/>
      <p:bldP spid="29" grpId="2"/>
      <p:bldP spid="30" grpId="0"/>
      <p:bldP spid="31" grpId="0"/>
      <p:bldP spid="32" grpId="0"/>
      <p:bldP spid="32" grpId="1"/>
      <p:bldP spid="32" grpId="2"/>
      <p:bldP spid="33" grpId="0"/>
      <p:bldP spid="33" grpId="1"/>
      <p:bldP spid="33" grpId="2"/>
      <p:bldP spid="34" grpId="0"/>
      <p:bldP spid="34" grpId="1"/>
      <p:bldP spid="34" grpId="2"/>
      <p:bldP spid="35" grpId="0"/>
      <p:bldP spid="35" grpId="1"/>
      <p:bldP spid="35" grpId="2"/>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4" grpId="0"/>
      <p:bldP spid="55" grpId="0"/>
      <p:bldP spid="56" grpId="0"/>
      <p:bldP spid="57" grpId="0"/>
      <p:bldP spid="58" grpId="0"/>
      <p:bldP spid="59" grpId="0"/>
      <p:bldP spid="6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p:cNvSpPr txBox="1">
            <a:spLocks noChangeArrowheads="1"/>
          </p:cNvSpPr>
          <p:nvPr/>
        </p:nvSpPr>
        <p:spPr bwMode="auto">
          <a:xfrm>
            <a:off x="571472" y="1142984"/>
            <a:ext cx="4572032" cy="400110"/>
          </a:xfrm>
          <a:prstGeom prst="rect">
            <a:avLst/>
          </a:prstGeom>
          <a:noFill/>
          <a:ln w="9525">
            <a:noFill/>
            <a:miter lim="800000"/>
          </a:ln>
          <a:effectLst/>
        </p:spPr>
        <p:txBody>
          <a:bodyPr wrap="square">
            <a:spAutoFit/>
          </a:bodyPr>
          <a:lstStyle/>
          <a:p>
            <a:pPr algn="l">
              <a:lnSpc>
                <a:spcPct val="100000"/>
              </a:lnSpc>
            </a:pPr>
            <a:r>
              <a:rPr kumimoji="1"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kumimoji="1"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rPr>
              <a:t>进行</a:t>
            </a:r>
            <a:r>
              <a:rPr kumimoji="1" lang="zh-CN" altLang="en-US" sz="2000" dirty="0">
                <a:solidFill>
                  <a:srgbClr val="FF0000"/>
                </a:solidFill>
                <a:latin typeface="Consolas" panose="020B0609020204030204" pitchFamily="49" charset="0"/>
                <a:ea typeface="华文中宋" panose="02010600040101010101" pitchFamily="2" charset="-122"/>
                <a:cs typeface="Consolas" panose="020B0609020204030204" pitchFamily="49" charset="0"/>
              </a:rPr>
              <a:t>第</a:t>
            </a:r>
            <a:r>
              <a:rPr kumimoji="1" lang="en-US" altLang="zh-CN" sz="2000" dirty="0">
                <a:solidFill>
                  <a:srgbClr val="FF0000"/>
                </a:solidFill>
                <a:latin typeface="Consolas" panose="020B0609020204030204" pitchFamily="49" charset="0"/>
                <a:ea typeface="华文中宋" panose="02010600040101010101" pitchFamily="2" charset="-122"/>
                <a:cs typeface="Consolas" panose="020B0609020204030204" pitchFamily="49" charset="0"/>
              </a:rPr>
              <a:t>3</a:t>
            </a:r>
            <a:r>
              <a:rPr kumimoji="1" lang="zh-CN" altLang="en-US" sz="2000" dirty="0">
                <a:solidFill>
                  <a:srgbClr val="FF0000"/>
                </a:solidFill>
                <a:latin typeface="Consolas" panose="020B0609020204030204" pitchFamily="49" charset="0"/>
                <a:ea typeface="华文中宋" panose="02010600040101010101" pitchFamily="2" charset="-122"/>
                <a:cs typeface="Consolas" panose="020B0609020204030204" pitchFamily="49" charset="0"/>
              </a:rPr>
              <a:t>次分配：按百位</a:t>
            </a:r>
            <a:endParaRPr kumimoji="1" lang="zh-CN" altLang="en-US" sz="2000" b="0" dirty="0">
              <a:solidFill>
                <a:srgbClr val="FF0000"/>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12" name="Rectangle 6"/>
          <p:cNvSpPr>
            <a:spLocks noChangeArrowheads="1"/>
          </p:cNvSpPr>
          <p:nvPr/>
        </p:nvSpPr>
        <p:spPr bwMode="auto">
          <a:xfrm>
            <a:off x="1143000" y="1947796"/>
            <a:ext cx="691215" cy="369332"/>
          </a:xfrm>
          <a:prstGeom prst="rect">
            <a:avLst/>
          </a:prstGeom>
          <a:noFill/>
          <a:ln w="9525">
            <a:noFill/>
            <a:miter lim="800000"/>
          </a:ln>
          <a:effectLst/>
        </p:spPr>
        <p:txBody>
          <a:bodyPr wrap="none">
            <a:spAutoFit/>
          </a:bodyPr>
          <a:lstStyle/>
          <a:p>
            <a:pPr algn="l">
              <a:lnSpc>
                <a:spcPct val="100000"/>
              </a:lnSpc>
            </a:pP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sp>
        <p:nvSpPr>
          <p:cNvPr id="13" name="Rectangle 6"/>
          <p:cNvSpPr>
            <a:spLocks noChangeArrowheads="1"/>
          </p:cNvSpPr>
          <p:nvPr/>
        </p:nvSpPr>
        <p:spPr bwMode="auto">
          <a:xfrm>
            <a:off x="4929190" y="1947796"/>
            <a:ext cx="944489" cy="369332"/>
          </a:xfrm>
          <a:prstGeom prst="rect">
            <a:avLst/>
          </a:prstGeom>
          <a:noFill/>
          <a:ln w="9525">
            <a:noFill/>
            <a:miter lim="800000"/>
          </a:ln>
          <a:effectLst/>
        </p:spPr>
        <p:txBody>
          <a:bodyPr wrap="none">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sp>
        <p:nvSpPr>
          <p:cNvPr id="14" name="Rectangle 6"/>
          <p:cNvSpPr>
            <a:spLocks noChangeArrowheads="1"/>
          </p:cNvSpPr>
          <p:nvPr/>
        </p:nvSpPr>
        <p:spPr bwMode="auto">
          <a:xfrm>
            <a:off x="1142976" y="2518340"/>
            <a:ext cx="691215" cy="369332"/>
          </a:xfrm>
          <a:prstGeom prst="rect">
            <a:avLst/>
          </a:prstGeom>
          <a:noFill/>
          <a:ln w="9525">
            <a:noFill/>
            <a:miter lim="800000"/>
          </a:ln>
          <a:effectLst/>
        </p:spPr>
        <p:txBody>
          <a:bodyPr wrap="none">
            <a:spAutoFit/>
          </a:bodyPr>
          <a:lstStyle/>
          <a:p>
            <a:pPr algn="l">
              <a:lnSpc>
                <a:spcPct val="100000"/>
              </a:lnSpc>
            </a:pP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p>
        </p:txBody>
      </p:sp>
      <p:sp>
        <p:nvSpPr>
          <p:cNvPr id="15" name="Rectangle 6"/>
          <p:cNvSpPr>
            <a:spLocks noChangeArrowheads="1"/>
          </p:cNvSpPr>
          <p:nvPr/>
        </p:nvSpPr>
        <p:spPr bwMode="auto">
          <a:xfrm>
            <a:off x="4929190" y="2518340"/>
            <a:ext cx="944489" cy="369332"/>
          </a:xfrm>
          <a:prstGeom prst="rect">
            <a:avLst/>
          </a:prstGeom>
          <a:noFill/>
          <a:ln w="9525">
            <a:noFill/>
            <a:miter lim="800000"/>
          </a:ln>
          <a:effectLst/>
        </p:spPr>
        <p:txBody>
          <a:bodyPr wrap="none">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p>
        </p:txBody>
      </p:sp>
      <p:sp>
        <p:nvSpPr>
          <p:cNvPr id="16" name="Rectangle 6"/>
          <p:cNvSpPr>
            <a:spLocks noChangeArrowheads="1"/>
          </p:cNvSpPr>
          <p:nvPr/>
        </p:nvSpPr>
        <p:spPr bwMode="auto">
          <a:xfrm>
            <a:off x="1142976" y="3066303"/>
            <a:ext cx="691215" cy="369332"/>
          </a:xfrm>
          <a:prstGeom prst="rect">
            <a:avLst/>
          </a:prstGeom>
          <a:noFill/>
          <a:ln w="9525">
            <a:noFill/>
            <a:miter lim="800000"/>
          </a:ln>
          <a:effectLst/>
        </p:spPr>
        <p:txBody>
          <a:bodyPr wrap="none">
            <a:spAutoFit/>
          </a:bodyPr>
          <a:lstStyle/>
          <a:p>
            <a:pPr algn="l">
              <a:lnSpc>
                <a:spcPct val="100000"/>
              </a:lnSpc>
            </a:pP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p>
        </p:txBody>
      </p:sp>
      <p:sp>
        <p:nvSpPr>
          <p:cNvPr id="17" name="Rectangle 6"/>
          <p:cNvSpPr>
            <a:spLocks noChangeArrowheads="1"/>
          </p:cNvSpPr>
          <p:nvPr/>
        </p:nvSpPr>
        <p:spPr bwMode="auto">
          <a:xfrm>
            <a:off x="4929190" y="3066303"/>
            <a:ext cx="944489" cy="369332"/>
          </a:xfrm>
          <a:prstGeom prst="rect">
            <a:avLst/>
          </a:prstGeom>
          <a:noFill/>
          <a:ln w="9525">
            <a:noFill/>
            <a:miter lim="800000"/>
          </a:ln>
          <a:effectLst/>
        </p:spPr>
        <p:txBody>
          <a:bodyPr wrap="none">
            <a:spAutoFit/>
          </a:bodyPr>
          <a:lstStyle/>
          <a:p>
            <a:pPr algn="l">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p>
        </p:txBody>
      </p:sp>
      <p:sp>
        <p:nvSpPr>
          <p:cNvPr id="18" name="TextBox 17"/>
          <p:cNvSpPr txBox="1"/>
          <p:nvPr/>
        </p:nvSpPr>
        <p:spPr>
          <a:xfrm>
            <a:off x="3786182" y="2559602"/>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2857488" y="1988098"/>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Box 19"/>
          <p:cNvSpPr txBox="1"/>
          <p:nvPr/>
        </p:nvSpPr>
        <p:spPr>
          <a:xfrm>
            <a:off x="1785918" y="1988098"/>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2786050" y="2559602"/>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1785918" y="2559602"/>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Box 22"/>
          <p:cNvSpPr txBox="1"/>
          <p:nvPr/>
        </p:nvSpPr>
        <p:spPr>
          <a:xfrm>
            <a:off x="2857488" y="312205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1857356" y="312205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571472" y="487900"/>
            <a:ext cx="428628" cy="276999"/>
          </a:xfrm>
          <a:prstGeom prst="rect">
            <a:avLst/>
          </a:prstGeom>
          <a:noFill/>
        </p:spPr>
        <p:txBody>
          <a:bodyPr wrap="square" lIns="0" tIns="0" rIns="0" bIns="0" rtlCol="0">
            <a:spAutoFit/>
          </a:bodyPr>
          <a:lstStyle/>
          <a:p>
            <a:pPr>
              <a:lnSpc>
                <a:spcPct val="100000"/>
              </a:lnSpc>
            </a:pP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h</a:t>
            </a:r>
            <a:endParaRPr lang="zh-CN" altLang="en-US" sz="1800"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990576" y="48790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Box 26"/>
          <p:cNvSpPr txBox="1"/>
          <p:nvPr/>
        </p:nvSpPr>
        <p:spPr>
          <a:xfrm>
            <a:off x="1847832" y="48790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TextBox 27"/>
          <p:cNvSpPr txBox="1"/>
          <p:nvPr/>
        </p:nvSpPr>
        <p:spPr>
          <a:xfrm>
            <a:off x="2776526" y="48790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TextBox 28"/>
          <p:cNvSpPr txBox="1"/>
          <p:nvPr/>
        </p:nvSpPr>
        <p:spPr>
          <a:xfrm>
            <a:off x="4562476" y="48790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TextBox 29"/>
          <p:cNvSpPr txBox="1"/>
          <p:nvPr/>
        </p:nvSpPr>
        <p:spPr>
          <a:xfrm>
            <a:off x="3705220" y="48790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TextBox 30"/>
          <p:cNvSpPr txBox="1"/>
          <p:nvPr/>
        </p:nvSpPr>
        <p:spPr>
          <a:xfrm>
            <a:off x="5419732" y="48790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TextBox 31"/>
          <p:cNvSpPr txBox="1"/>
          <p:nvPr/>
        </p:nvSpPr>
        <p:spPr>
          <a:xfrm>
            <a:off x="6276988" y="48790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TextBox 32"/>
          <p:cNvSpPr txBox="1"/>
          <p:nvPr/>
        </p:nvSpPr>
        <p:spPr>
          <a:xfrm>
            <a:off x="7205682" y="48790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TextBox 33"/>
          <p:cNvSpPr txBox="1"/>
          <p:nvPr/>
        </p:nvSpPr>
        <p:spPr>
          <a:xfrm>
            <a:off x="3786182" y="1988098"/>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5"/>
          <p:cNvSpPr txBox="1">
            <a:spLocks noChangeArrowheads="1"/>
          </p:cNvSpPr>
          <p:nvPr/>
        </p:nvSpPr>
        <p:spPr bwMode="auto">
          <a:xfrm>
            <a:off x="642910" y="3929066"/>
            <a:ext cx="2357454" cy="400110"/>
          </a:xfrm>
          <a:prstGeom prst="rect">
            <a:avLst/>
          </a:prstGeom>
          <a:noFill/>
          <a:ln w="9525">
            <a:noFill/>
            <a:miter lim="800000"/>
          </a:ln>
          <a:effectLst/>
        </p:spPr>
        <p:txBody>
          <a:bodyPr wrap="square">
            <a:spAutoFit/>
          </a:bodyPr>
          <a:lstStyle/>
          <a:p>
            <a:pPr algn="l">
              <a:lnSpc>
                <a:spcPct val="100000"/>
              </a:lnSpc>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进行第</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次收集</a:t>
            </a:r>
          </a:p>
        </p:txBody>
      </p:sp>
      <p:sp>
        <p:nvSpPr>
          <p:cNvPr id="36" name="TextBox 35"/>
          <p:cNvSpPr txBox="1"/>
          <p:nvPr/>
        </p:nvSpPr>
        <p:spPr>
          <a:xfrm>
            <a:off x="642910" y="4845618"/>
            <a:ext cx="428628" cy="276999"/>
          </a:xfrm>
          <a:prstGeom prst="rect">
            <a:avLst/>
          </a:prstGeom>
          <a:noFill/>
        </p:spPr>
        <p:txBody>
          <a:bodyPr wrap="square" lIns="0" tIns="0" rIns="0" bIns="0" rtlCol="0">
            <a:spAutoFit/>
          </a:bodyPr>
          <a:lstStyle/>
          <a:p>
            <a:pPr>
              <a:lnSpc>
                <a:spcPct val="100000"/>
              </a:lnSpc>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h</a:t>
            </a:r>
            <a:endParaRPr lang="zh-CN" altLang="en-US" sz="1800"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TextBox 36"/>
          <p:cNvSpPr txBox="1"/>
          <p:nvPr/>
        </p:nvSpPr>
        <p:spPr>
          <a:xfrm>
            <a:off x="3214678" y="5572140"/>
            <a:ext cx="1857388"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趟排序完毕</a:t>
            </a:r>
          </a:p>
        </p:txBody>
      </p:sp>
      <p:sp>
        <p:nvSpPr>
          <p:cNvPr id="38" name="TextBox 37"/>
          <p:cNvSpPr txBox="1"/>
          <p:nvPr/>
        </p:nvSpPr>
        <p:spPr>
          <a:xfrm>
            <a:off x="2000232" y="485776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TextBox 38"/>
          <p:cNvSpPr txBox="1"/>
          <p:nvPr/>
        </p:nvSpPr>
        <p:spPr>
          <a:xfrm>
            <a:off x="1142976" y="485776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→138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TextBox 39"/>
          <p:cNvSpPr txBox="1"/>
          <p:nvPr/>
        </p:nvSpPr>
        <p:spPr>
          <a:xfrm>
            <a:off x="2857488" y="485776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TextBox 40"/>
          <p:cNvSpPr txBox="1"/>
          <p:nvPr/>
        </p:nvSpPr>
        <p:spPr>
          <a:xfrm>
            <a:off x="5500694" y="485776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TextBox 41"/>
          <p:cNvSpPr txBox="1"/>
          <p:nvPr/>
        </p:nvSpPr>
        <p:spPr>
          <a:xfrm>
            <a:off x="4643438" y="485776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TextBox 42"/>
          <p:cNvSpPr txBox="1"/>
          <p:nvPr/>
        </p:nvSpPr>
        <p:spPr>
          <a:xfrm>
            <a:off x="3786182" y="485776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→230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TextBox 43"/>
          <p:cNvSpPr txBox="1"/>
          <p:nvPr/>
        </p:nvSpPr>
        <p:spPr>
          <a:xfrm>
            <a:off x="7286644" y="485776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6357950" y="4857760"/>
            <a:ext cx="1071570" cy="276999"/>
          </a:xfrm>
          <a:prstGeom prst="rect">
            <a:avLst/>
          </a:prstGeom>
          <a:noFill/>
        </p:spPr>
        <p:txBody>
          <a:bodyPr wrap="square" lIns="0" tIns="0" rIns="0" bIns="0" rtlCol="0">
            <a:spAutoFit/>
          </a:bodyPr>
          <a:lstStyle/>
          <a:p>
            <a:pPr>
              <a:lnSpc>
                <a:spcPct val="100000"/>
              </a:lnSpc>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→367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灯片编号占位符 52"/>
          <p:cNvSpPr>
            <a:spLocks noGrp="1"/>
          </p:cNvSpPr>
          <p:nvPr>
            <p:ph type="sldNum" sz="quarter" idx="12"/>
          </p:nvPr>
        </p:nvSpPr>
        <p:spPr/>
        <p:txBody>
          <a:bodyPr/>
          <a:lstStyle/>
          <a:p>
            <a:fld id="{7AF016A1-9F15-429F-9EFD-84004B73C732}" type="slidenum">
              <a:rPr lang="en-US" altLang="zh-CN" smtClean="0"/>
              <a:t>112</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26"/>
                                        </p:tgtEl>
                                      </p:cBhvr>
                                    </p:animEffect>
                                    <p:set>
                                      <p:cBhvr>
                                        <p:cTn id="14" dur="1" fill="hold">
                                          <p:stCondLst>
                                            <p:cond delay="499"/>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27"/>
                                        </p:tgtEl>
                                      </p:cBhvr>
                                    </p:animEffect>
                                    <p:animScale>
                                      <p:cBhvr>
                                        <p:cTn id="19" dur="250" autoRev="1" fill="hold"/>
                                        <p:tgtEl>
                                          <p:spTgt spid="27"/>
                                        </p:tgtEl>
                                      </p:cBhvr>
                                      <p:by x="105000" y="105000"/>
                                    </p:animScale>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28"/>
                                        </p:tgtEl>
                                      </p:cBhvr>
                                    </p:animEffect>
                                    <p:animScale>
                                      <p:cBhvr>
                                        <p:cTn id="31" dur="250" autoRev="1" fill="hold"/>
                                        <p:tgtEl>
                                          <p:spTgt spid="28"/>
                                        </p:tgtEl>
                                      </p:cBhvr>
                                      <p:by x="105000" y="105000"/>
                                    </p:animScale>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30"/>
                                        </p:tgtEl>
                                      </p:cBhvr>
                                    </p:animEffect>
                                    <p:animScale>
                                      <p:cBhvr>
                                        <p:cTn id="43" dur="250" autoRev="1" fill="hold"/>
                                        <p:tgtEl>
                                          <p:spTgt spid="30"/>
                                        </p:tgtEl>
                                      </p:cBhvr>
                                      <p:by x="105000" y="105000"/>
                                    </p:animScale>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30"/>
                                        </p:tgtEl>
                                      </p:cBhvr>
                                    </p:animEffect>
                                    <p:set>
                                      <p:cBhvr>
                                        <p:cTn id="50" dur="1" fill="hold">
                                          <p:stCondLst>
                                            <p:cond delay="499"/>
                                          </p:stCondLst>
                                        </p:cTn>
                                        <p:tgtEl>
                                          <p:spTgt spid="3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0" nodeType="clickEffect">
                                  <p:stCondLst>
                                    <p:cond delay="0"/>
                                  </p:stCondLst>
                                  <p:childTnLst>
                                    <p:animEffect transition="out" filter="fade">
                                      <p:cBhvr>
                                        <p:cTn id="54" dur="500" tmFilter="0, 0; .2, .5; .8, .5; 1, 0"/>
                                        <p:tgtEl>
                                          <p:spTgt spid="29"/>
                                        </p:tgtEl>
                                      </p:cBhvr>
                                    </p:animEffect>
                                    <p:animScale>
                                      <p:cBhvr>
                                        <p:cTn id="55" dur="250" autoRev="1" fill="hold"/>
                                        <p:tgtEl>
                                          <p:spTgt spid="29"/>
                                        </p:tgtEl>
                                      </p:cBhvr>
                                      <p:by x="105000" y="105000"/>
                                    </p:animScale>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par>
                          <p:cTn id="59" fill="hold">
                            <p:stCondLst>
                              <p:cond delay="500"/>
                            </p:stCondLst>
                            <p:childTnLst>
                              <p:par>
                                <p:cTn id="60" presetID="22" presetClass="exit" presetSubtype="4" fill="hold" grpId="1" nodeType="afterEffect">
                                  <p:stCondLst>
                                    <p:cond delay="0"/>
                                  </p:stCondLst>
                                  <p:childTnLst>
                                    <p:animEffect transition="out" filter="wipe(down)">
                                      <p:cBhvr>
                                        <p:cTn id="61" dur="500"/>
                                        <p:tgtEl>
                                          <p:spTgt spid="29"/>
                                        </p:tgtEl>
                                      </p:cBhvr>
                                    </p:animEffect>
                                    <p:set>
                                      <p:cBhvr>
                                        <p:cTn id="62" dur="1" fill="hold">
                                          <p:stCondLst>
                                            <p:cond delay="499"/>
                                          </p:stCondLst>
                                        </p:cTn>
                                        <p:tgtEl>
                                          <p:spTgt spid="2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31"/>
                                        </p:tgtEl>
                                      </p:cBhvr>
                                    </p:animEffect>
                                    <p:animScale>
                                      <p:cBhvr>
                                        <p:cTn id="67" dur="250" autoRev="1" fill="hold"/>
                                        <p:tgtEl>
                                          <p:spTgt spid="31"/>
                                        </p:tgtEl>
                                      </p:cBhvr>
                                      <p:by x="105000" y="105000"/>
                                    </p:animScale>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par>
                          <p:cTn id="71" fill="hold">
                            <p:stCondLst>
                              <p:cond delay="500"/>
                            </p:stCondLst>
                            <p:childTnLst>
                              <p:par>
                                <p:cTn id="72" presetID="22" presetClass="exit" presetSubtype="4" fill="hold" grpId="1" nodeType="afterEffect">
                                  <p:stCondLst>
                                    <p:cond delay="0"/>
                                  </p:stCondLst>
                                  <p:childTnLst>
                                    <p:animEffect transition="out" filter="wipe(down)">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32"/>
                                        </p:tgtEl>
                                      </p:cBhvr>
                                    </p:animEffect>
                                    <p:animScale>
                                      <p:cBhvr>
                                        <p:cTn id="79" dur="250" autoRev="1" fill="hold"/>
                                        <p:tgtEl>
                                          <p:spTgt spid="32"/>
                                        </p:tgtEl>
                                      </p:cBhvr>
                                      <p:by x="105000" y="105000"/>
                                    </p:animScale>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par>
                          <p:cTn id="83" fill="hold">
                            <p:stCondLst>
                              <p:cond delay="500"/>
                            </p:stCondLst>
                            <p:childTnLst>
                              <p:par>
                                <p:cTn id="84" presetID="22" presetClass="exit" presetSubtype="4" fill="hold" grpId="1" nodeType="afterEffect">
                                  <p:stCondLst>
                                    <p:cond delay="0"/>
                                  </p:stCondLst>
                                  <p:childTnLst>
                                    <p:animEffect transition="out" filter="wipe(down)">
                                      <p:cBhvr>
                                        <p:cTn id="85" dur="500"/>
                                        <p:tgtEl>
                                          <p:spTgt spid="32"/>
                                        </p:tgtEl>
                                      </p:cBhvr>
                                    </p:animEffect>
                                    <p:set>
                                      <p:cBhvr>
                                        <p:cTn id="86" dur="1" fill="hold">
                                          <p:stCondLst>
                                            <p:cond delay="499"/>
                                          </p:stCondLst>
                                        </p:cTn>
                                        <p:tgtEl>
                                          <p:spTgt spid="3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6" presetClass="emph" presetSubtype="0" fill="hold" grpId="0" nodeType="clickEffect">
                                  <p:stCondLst>
                                    <p:cond delay="0"/>
                                  </p:stCondLst>
                                  <p:childTnLst>
                                    <p:animEffect transition="out" filter="fade">
                                      <p:cBhvr>
                                        <p:cTn id="90" dur="500" tmFilter="0, 0; .2, .5; .8, .5; 1, 0"/>
                                        <p:tgtEl>
                                          <p:spTgt spid="33"/>
                                        </p:tgtEl>
                                      </p:cBhvr>
                                    </p:animEffect>
                                    <p:animScale>
                                      <p:cBhvr>
                                        <p:cTn id="91" dur="250" autoRev="1" fill="hold"/>
                                        <p:tgtEl>
                                          <p:spTgt spid="33"/>
                                        </p:tgtEl>
                                      </p:cBhvr>
                                      <p:by x="105000" y="105000"/>
                                    </p:animScale>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par>
                          <p:cTn id="95" fill="hold">
                            <p:stCondLst>
                              <p:cond delay="500"/>
                            </p:stCondLst>
                            <p:childTnLst>
                              <p:par>
                                <p:cTn id="96" presetID="22" presetClass="exit" presetSubtype="4" fill="hold" grpId="1" nodeType="afterEffect">
                                  <p:stCondLst>
                                    <p:cond delay="0"/>
                                  </p:stCondLst>
                                  <p:childTnLst>
                                    <p:animEffect transition="out" filter="wipe(down)">
                                      <p:cBhvr>
                                        <p:cTn id="97" dur="500"/>
                                        <p:tgtEl>
                                          <p:spTgt spid="33"/>
                                        </p:tgtEl>
                                      </p:cBhvr>
                                    </p:animEffect>
                                    <p:set>
                                      <p:cBhvr>
                                        <p:cTn id="98" dur="1" fill="hold">
                                          <p:stCondLst>
                                            <p:cond delay="499"/>
                                          </p:stCondLst>
                                        </p:cTn>
                                        <p:tgtEl>
                                          <p:spTgt spid="3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6" presetClass="emph" presetSubtype="0" fill="hold" grpId="1" nodeType="clickEffect">
                                  <p:stCondLst>
                                    <p:cond delay="0"/>
                                  </p:stCondLst>
                                  <p:childTnLst>
                                    <p:animEffect transition="out" filter="fade">
                                      <p:cBhvr>
                                        <p:cTn id="109" dur="500" tmFilter="0, 0; .2, .5; .8, .5; 1, 0"/>
                                        <p:tgtEl>
                                          <p:spTgt spid="20"/>
                                        </p:tgtEl>
                                      </p:cBhvr>
                                    </p:animEffect>
                                    <p:animScale>
                                      <p:cBhvr>
                                        <p:cTn id="110" dur="250" autoRev="1" fill="hold"/>
                                        <p:tgtEl>
                                          <p:spTgt spid="20"/>
                                        </p:tgtEl>
                                      </p:cBhvr>
                                      <p:by x="105000" y="105000"/>
                                    </p:animScale>
                                  </p:childTnLst>
                                </p:cTn>
                              </p:par>
                              <p:par>
                                <p:cTn id="111" presetID="26" presetClass="emph" presetSubtype="0" fill="hold" grpId="1" nodeType="withEffect">
                                  <p:stCondLst>
                                    <p:cond delay="0"/>
                                  </p:stCondLst>
                                  <p:childTnLst>
                                    <p:animEffect transition="out" filter="fade">
                                      <p:cBhvr>
                                        <p:cTn id="112" dur="500" tmFilter="0, 0; .2, .5; .8, .5; 1, 0"/>
                                        <p:tgtEl>
                                          <p:spTgt spid="19"/>
                                        </p:tgtEl>
                                      </p:cBhvr>
                                    </p:animEffect>
                                    <p:animScale>
                                      <p:cBhvr>
                                        <p:cTn id="113" dur="250" autoRev="1" fill="hold"/>
                                        <p:tgtEl>
                                          <p:spTgt spid="19"/>
                                        </p:tgtEl>
                                      </p:cBhvr>
                                      <p:by x="105000" y="105000"/>
                                    </p:animScale>
                                  </p:childTnLst>
                                </p:cTn>
                              </p:par>
                              <p:par>
                                <p:cTn id="114" presetID="26" presetClass="emph" presetSubtype="0" fill="hold" grpId="1" nodeType="withEffect">
                                  <p:stCondLst>
                                    <p:cond delay="0"/>
                                  </p:stCondLst>
                                  <p:childTnLst>
                                    <p:animEffect transition="out" filter="fade">
                                      <p:cBhvr>
                                        <p:cTn id="115" dur="500" tmFilter="0, 0; .2, .5; .8, .5; 1, 0"/>
                                        <p:tgtEl>
                                          <p:spTgt spid="34"/>
                                        </p:tgtEl>
                                      </p:cBhvr>
                                    </p:animEffect>
                                    <p:animScale>
                                      <p:cBhvr>
                                        <p:cTn id="116" dur="250" autoRev="1" fill="hold"/>
                                        <p:tgtEl>
                                          <p:spTgt spid="34"/>
                                        </p:tgtEl>
                                      </p:cBhvr>
                                      <p:by x="105000" y="105000"/>
                                    </p:animScale>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39"/>
                                        </p:tgtEl>
                                        <p:attrNameLst>
                                          <p:attrName>style.visibility</p:attrName>
                                        </p:attrNameLst>
                                      </p:cBhvr>
                                      <p:to>
                                        <p:strVal val="visible"/>
                                      </p:to>
                                    </p:se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40"/>
                                        </p:tgtEl>
                                        <p:attrNameLst>
                                          <p:attrName>style.visibility</p:attrName>
                                        </p:attrNameLst>
                                      </p:cBhvr>
                                      <p:to>
                                        <p:strVal val="visible"/>
                                      </p:to>
                                    </p:set>
                                  </p:childTnLst>
                                </p:cTn>
                              </p:par>
                            </p:childTnLst>
                          </p:cTn>
                        </p:par>
                        <p:par>
                          <p:cTn id="126" fill="hold">
                            <p:stCondLst>
                              <p:cond delay="500"/>
                            </p:stCondLst>
                            <p:childTnLst>
                              <p:par>
                                <p:cTn id="127" presetID="22" presetClass="exit" presetSubtype="4" fill="hold" grpId="2" nodeType="afterEffect">
                                  <p:stCondLst>
                                    <p:cond delay="0"/>
                                  </p:stCondLst>
                                  <p:childTnLst>
                                    <p:animEffect transition="out" filter="wipe(down)">
                                      <p:cBhvr>
                                        <p:cTn id="128" dur="500"/>
                                        <p:tgtEl>
                                          <p:spTgt spid="20"/>
                                        </p:tgtEl>
                                      </p:cBhvr>
                                    </p:animEffect>
                                    <p:set>
                                      <p:cBhvr>
                                        <p:cTn id="129" dur="1" fill="hold">
                                          <p:stCondLst>
                                            <p:cond delay="499"/>
                                          </p:stCondLst>
                                        </p:cTn>
                                        <p:tgtEl>
                                          <p:spTgt spid="20"/>
                                        </p:tgtEl>
                                        <p:attrNameLst>
                                          <p:attrName>style.visibility</p:attrName>
                                        </p:attrNameLst>
                                      </p:cBhvr>
                                      <p:to>
                                        <p:strVal val="hidden"/>
                                      </p:to>
                                    </p:set>
                                  </p:childTnLst>
                                </p:cTn>
                              </p:par>
                            </p:childTnLst>
                          </p:cTn>
                        </p:par>
                        <p:par>
                          <p:cTn id="130" fill="hold">
                            <p:stCondLst>
                              <p:cond delay="1000"/>
                            </p:stCondLst>
                            <p:childTnLst>
                              <p:par>
                                <p:cTn id="131" presetID="22" presetClass="exit" presetSubtype="4" fill="hold" grpId="2" nodeType="afterEffect">
                                  <p:stCondLst>
                                    <p:cond delay="0"/>
                                  </p:stCondLst>
                                  <p:childTnLst>
                                    <p:animEffect transition="out" filter="wipe(down)">
                                      <p:cBhvr>
                                        <p:cTn id="132" dur="500"/>
                                        <p:tgtEl>
                                          <p:spTgt spid="19"/>
                                        </p:tgtEl>
                                      </p:cBhvr>
                                    </p:animEffect>
                                    <p:set>
                                      <p:cBhvr>
                                        <p:cTn id="133" dur="1" fill="hold">
                                          <p:stCondLst>
                                            <p:cond delay="499"/>
                                          </p:stCondLst>
                                        </p:cTn>
                                        <p:tgtEl>
                                          <p:spTgt spid="19"/>
                                        </p:tgtEl>
                                        <p:attrNameLst>
                                          <p:attrName>style.visibility</p:attrName>
                                        </p:attrNameLst>
                                      </p:cBhvr>
                                      <p:to>
                                        <p:strVal val="hidden"/>
                                      </p:to>
                                    </p:set>
                                  </p:childTnLst>
                                </p:cTn>
                              </p:par>
                            </p:childTnLst>
                          </p:cTn>
                        </p:par>
                        <p:par>
                          <p:cTn id="134" fill="hold">
                            <p:stCondLst>
                              <p:cond delay="1500"/>
                            </p:stCondLst>
                            <p:childTnLst>
                              <p:par>
                                <p:cTn id="135" presetID="22" presetClass="exit" presetSubtype="4" fill="hold" grpId="2" nodeType="afterEffect">
                                  <p:stCondLst>
                                    <p:cond delay="0"/>
                                  </p:stCondLst>
                                  <p:childTnLst>
                                    <p:animEffect transition="out" filter="wipe(down)">
                                      <p:cBhvr>
                                        <p:cTn id="136" dur="500"/>
                                        <p:tgtEl>
                                          <p:spTgt spid="34"/>
                                        </p:tgtEl>
                                      </p:cBhvr>
                                    </p:animEffect>
                                    <p:set>
                                      <p:cBhvr>
                                        <p:cTn id="137" dur="1" fill="hold">
                                          <p:stCondLst>
                                            <p:cond delay="499"/>
                                          </p:stCondLst>
                                        </p:cTn>
                                        <p:tgtEl>
                                          <p:spTgt spid="34"/>
                                        </p:tgtEl>
                                        <p:attrNameLst>
                                          <p:attrName>style.visibility</p:attrName>
                                        </p:attrNameLst>
                                      </p:cBhvr>
                                      <p:to>
                                        <p:strVal val="hidden"/>
                                      </p:to>
                                    </p:set>
                                  </p:childTnLst>
                                </p:cTn>
                              </p:par>
                            </p:childTnLst>
                          </p:cTn>
                        </p:par>
                        <p:par>
                          <p:cTn id="138" fill="hold">
                            <p:stCondLst>
                              <p:cond delay="2000"/>
                            </p:stCondLst>
                            <p:childTnLst>
                              <p:par>
                                <p:cTn id="139" presetID="26" presetClass="emph" presetSubtype="0" fill="hold" grpId="1" nodeType="afterEffect">
                                  <p:stCondLst>
                                    <p:cond delay="0"/>
                                  </p:stCondLst>
                                  <p:childTnLst>
                                    <p:animEffect transition="out" filter="fade">
                                      <p:cBhvr>
                                        <p:cTn id="140" dur="500" tmFilter="0, 0; .2, .5; .8, .5; 1, 0"/>
                                        <p:tgtEl>
                                          <p:spTgt spid="22"/>
                                        </p:tgtEl>
                                      </p:cBhvr>
                                    </p:animEffect>
                                    <p:animScale>
                                      <p:cBhvr>
                                        <p:cTn id="141" dur="250" autoRev="1" fill="hold"/>
                                        <p:tgtEl>
                                          <p:spTgt spid="22"/>
                                        </p:tgtEl>
                                      </p:cBhvr>
                                      <p:by x="105000" y="105000"/>
                                    </p:animScale>
                                  </p:childTnLst>
                                </p:cTn>
                              </p:par>
                              <p:par>
                                <p:cTn id="142" presetID="26" presetClass="emph" presetSubtype="0" fill="hold" grpId="1" nodeType="withEffect">
                                  <p:stCondLst>
                                    <p:cond delay="0"/>
                                  </p:stCondLst>
                                  <p:childTnLst>
                                    <p:animEffect transition="out" filter="fade">
                                      <p:cBhvr>
                                        <p:cTn id="143" dur="500" tmFilter="0, 0; .2, .5; .8, .5; 1, 0"/>
                                        <p:tgtEl>
                                          <p:spTgt spid="21"/>
                                        </p:tgtEl>
                                      </p:cBhvr>
                                    </p:animEffect>
                                    <p:animScale>
                                      <p:cBhvr>
                                        <p:cTn id="144" dur="250" autoRev="1" fill="hold"/>
                                        <p:tgtEl>
                                          <p:spTgt spid="21"/>
                                        </p:tgtEl>
                                      </p:cBhvr>
                                      <p:by x="105000" y="105000"/>
                                    </p:animScale>
                                  </p:childTnLst>
                                </p:cTn>
                              </p:par>
                              <p:par>
                                <p:cTn id="145" presetID="26" presetClass="emph" presetSubtype="0" fill="hold" grpId="1" nodeType="withEffect">
                                  <p:stCondLst>
                                    <p:cond delay="0"/>
                                  </p:stCondLst>
                                  <p:childTnLst>
                                    <p:animEffect transition="out" filter="fade">
                                      <p:cBhvr>
                                        <p:cTn id="146" dur="500" tmFilter="0, 0; .2, .5; .8, .5; 1, 0"/>
                                        <p:tgtEl>
                                          <p:spTgt spid="18"/>
                                        </p:tgtEl>
                                      </p:cBhvr>
                                    </p:animEffect>
                                    <p:animScale>
                                      <p:cBhvr>
                                        <p:cTn id="147" dur="250" autoRev="1" fill="hold"/>
                                        <p:tgtEl>
                                          <p:spTgt spid="18"/>
                                        </p:tgtEl>
                                      </p:cBhvr>
                                      <p:by x="105000" y="105000"/>
                                    </p:animScale>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43"/>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4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41"/>
                                        </p:tgtEl>
                                        <p:attrNameLst>
                                          <p:attrName>style.visibility</p:attrName>
                                        </p:attrNameLst>
                                      </p:cBhvr>
                                      <p:to>
                                        <p:strVal val="visible"/>
                                      </p:to>
                                    </p:set>
                                  </p:childTnLst>
                                </p:cTn>
                              </p:par>
                            </p:childTnLst>
                          </p:cTn>
                        </p:par>
                        <p:par>
                          <p:cTn id="156" fill="hold">
                            <p:stCondLst>
                              <p:cond delay="0"/>
                            </p:stCondLst>
                            <p:childTnLst>
                              <p:par>
                                <p:cTn id="157" presetID="22" presetClass="exit" presetSubtype="4" fill="hold" grpId="2" nodeType="afterEffect">
                                  <p:stCondLst>
                                    <p:cond delay="0"/>
                                  </p:stCondLst>
                                  <p:childTnLst>
                                    <p:animEffect transition="out" filter="wipe(down)">
                                      <p:cBhvr>
                                        <p:cTn id="158" dur="500"/>
                                        <p:tgtEl>
                                          <p:spTgt spid="22"/>
                                        </p:tgtEl>
                                      </p:cBhvr>
                                    </p:animEffect>
                                    <p:set>
                                      <p:cBhvr>
                                        <p:cTn id="159" dur="1" fill="hold">
                                          <p:stCondLst>
                                            <p:cond delay="499"/>
                                          </p:stCondLst>
                                        </p:cTn>
                                        <p:tgtEl>
                                          <p:spTgt spid="22"/>
                                        </p:tgtEl>
                                        <p:attrNameLst>
                                          <p:attrName>style.visibility</p:attrName>
                                        </p:attrNameLst>
                                      </p:cBhvr>
                                      <p:to>
                                        <p:strVal val="hidden"/>
                                      </p:to>
                                    </p:set>
                                  </p:childTnLst>
                                </p:cTn>
                              </p:par>
                            </p:childTnLst>
                          </p:cTn>
                        </p:par>
                        <p:par>
                          <p:cTn id="160" fill="hold">
                            <p:stCondLst>
                              <p:cond delay="500"/>
                            </p:stCondLst>
                            <p:childTnLst>
                              <p:par>
                                <p:cTn id="161" presetID="22" presetClass="exit" presetSubtype="4" fill="hold" grpId="2" nodeType="afterEffect">
                                  <p:stCondLst>
                                    <p:cond delay="0"/>
                                  </p:stCondLst>
                                  <p:childTnLst>
                                    <p:animEffect transition="out" filter="wipe(down)">
                                      <p:cBhvr>
                                        <p:cTn id="162" dur="500"/>
                                        <p:tgtEl>
                                          <p:spTgt spid="21"/>
                                        </p:tgtEl>
                                      </p:cBhvr>
                                    </p:animEffect>
                                    <p:set>
                                      <p:cBhvr>
                                        <p:cTn id="163" dur="1" fill="hold">
                                          <p:stCondLst>
                                            <p:cond delay="499"/>
                                          </p:stCondLst>
                                        </p:cTn>
                                        <p:tgtEl>
                                          <p:spTgt spid="21"/>
                                        </p:tgtEl>
                                        <p:attrNameLst>
                                          <p:attrName>style.visibility</p:attrName>
                                        </p:attrNameLst>
                                      </p:cBhvr>
                                      <p:to>
                                        <p:strVal val="hidden"/>
                                      </p:to>
                                    </p:set>
                                  </p:childTnLst>
                                </p:cTn>
                              </p:par>
                            </p:childTnLst>
                          </p:cTn>
                        </p:par>
                        <p:par>
                          <p:cTn id="164" fill="hold">
                            <p:stCondLst>
                              <p:cond delay="1000"/>
                            </p:stCondLst>
                            <p:childTnLst>
                              <p:par>
                                <p:cTn id="165" presetID="22" presetClass="exit" presetSubtype="4" fill="hold" grpId="2" nodeType="afterEffect">
                                  <p:stCondLst>
                                    <p:cond delay="0"/>
                                  </p:stCondLst>
                                  <p:childTnLst>
                                    <p:animEffect transition="out" filter="wipe(down)">
                                      <p:cBhvr>
                                        <p:cTn id="166" dur="500"/>
                                        <p:tgtEl>
                                          <p:spTgt spid="18"/>
                                        </p:tgtEl>
                                      </p:cBhvr>
                                    </p:animEffect>
                                    <p:set>
                                      <p:cBhvr>
                                        <p:cTn id="167" dur="1" fill="hold">
                                          <p:stCondLst>
                                            <p:cond delay="499"/>
                                          </p:stCondLst>
                                        </p:cTn>
                                        <p:tgtEl>
                                          <p:spTgt spid="1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6" presetClass="emph" presetSubtype="0" fill="hold" grpId="1" nodeType="clickEffect">
                                  <p:stCondLst>
                                    <p:cond delay="0"/>
                                  </p:stCondLst>
                                  <p:childTnLst>
                                    <p:animEffect transition="out" filter="fade">
                                      <p:cBhvr>
                                        <p:cTn id="171" dur="500" tmFilter="0, 0; .2, .5; .8, .5; 1, 0"/>
                                        <p:tgtEl>
                                          <p:spTgt spid="24"/>
                                        </p:tgtEl>
                                      </p:cBhvr>
                                    </p:animEffect>
                                    <p:animScale>
                                      <p:cBhvr>
                                        <p:cTn id="172" dur="250" autoRev="1" fill="hold"/>
                                        <p:tgtEl>
                                          <p:spTgt spid="24"/>
                                        </p:tgtEl>
                                      </p:cBhvr>
                                      <p:by x="105000" y="105000"/>
                                    </p:animScale>
                                  </p:childTnLst>
                                </p:cTn>
                              </p:par>
                              <p:par>
                                <p:cTn id="173" presetID="26" presetClass="emph" presetSubtype="0" fill="hold" grpId="1" nodeType="withEffect">
                                  <p:stCondLst>
                                    <p:cond delay="0"/>
                                  </p:stCondLst>
                                  <p:childTnLst>
                                    <p:animEffect transition="out" filter="fade">
                                      <p:cBhvr>
                                        <p:cTn id="174" dur="500" tmFilter="0, 0; .2, .5; .8, .5; 1, 0"/>
                                        <p:tgtEl>
                                          <p:spTgt spid="23"/>
                                        </p:tgtEl>
                                      </p:cBhvr>
                                    </p:animEffect>
                                    <p:animScale>
                                      <p:cBhvr>
                                        <p:cTn id="175" dur="250" autoRev="1" fill="hold"/>
                                        <p:tgtEl>
                                          <p:spTgt spid="23"/>
                                        </p:tgtEl>
                                      </p:cBhvr>
                                      <p:by x="105000" y="105000"/>
                                    </p:animScale>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45"/>
                                        </p:tgtEl>
                                        <p:attrNameLst>
                                          <p:attrName>style.visibility</p:attrName>
                                        </p:attrNameLst>
                                      </p:cBhvr>
                                      <p:to>
                                        <p:strVal val="visible"/>
                                      </p:to>
                                    </p:set>
                                  </p:childTnLst>
                                </p:cTn>
                              </p:par>
                            </p:childTnLst>
                          </p:cTn>
                        </p:par>
                        <p:par>
                          <p:cTn id="179" fill="hold">
                            <p:stCondLst>
                              <p:cond delay="500"/>
                            </p:stCondLst>
                            <p:childTnLst>
                              <p:par>
                                <p:cTn id="180" presetID="1" presetClass="entr" presetSubtype="0" fill="hold" grpId="0" nodeType="afterEffect">
                                  <p:stCondLst>
                                    <p:cond delay="0"/>
                                  </p:stCondLst>
                                  <p:childTnLst>
                                    <p:set>
                                      <p:cBhvr>
                                        <p:cTn id="181" dur="1" fill="hold">
                                          <p:stCondLst>
                                            <p:cond delay="0"/>
                                          </p:stCondLst>
                                        </p:cTn>
                                        <p:tgtEl>
                                          <p:spTgt spid="44"/>
                                        </p:tgtEl>
                                        <p:attrNameLst>
                                          <p:attrName>style.visibility</p:attrName>
                                        </p:attrNameLst>
                                      </p:cBhvr>
                                      <p:to>
                                        <p:strVal val="visible"/>
                                      </p:to>
                                    </p:set>
                                  </p:childTnLst>
                                </p:cTn>
                              </p:par>
                            </p:childTnLst>
                          </p:cTn>
                        </p:par>
                        <p:par>
                          <p:cTn id="182" fill="hold">
                            <p:stCondLst>
                              <p:cond delay="500"/>
                            </p:stCondLst>
                            <p:childTnLst>
                              <p:par>
                                <p:cTn id="183" presetID="22" presetClass="exit" presetSubtype="4" fill="hold" grpId="2" nodeType="afterEffect">
                                  <p:stCondLst>
                                    <p:cond delay="0"/>
                                  </p:stCondLst>
                                  <p:childTnLst>
                                    <p:animEffect transition="out" filter="wipe(down)">
                                      <p:cBhvr>
                                        <p:cTn id="184" dur="500"/>
                                        <p:tgtEl>
                                          <p:spTgt spid="24"/>
                                        </p:tgtEl>
                                      </p:cBhvr>
                                    </p:animEffect>
                                    <p:set>
                                      <p:cBhvr>
                                        <p:cTn id="185" dur="1" fill="hold">
                                          <p:stCondLst>
                                            <p:cond delay="499"/>
                                          </p:stCondLst>
                                        </p:cTn>
                                        <p:tgtEl>
                                          <p:spTgt spid="24"/>
                                        </p:tgtEl>
                                        <p:attrNameLst>
                                          <p:attrName>style.visibility</p:attrName>
                                        </p:attrNameLst>
                                      </p:cBhvr>
                                      <p:to>
                                        <p:strVal val="hidden"/>
                                      </p:to>
                                    </p:set>
                                  </p:childTnLst>
                                </p:cTn>
                              </p:par>
                            </p:childTnLst>
                          </p:cTn>
                        </p:par>
                        <p:par>
                          <p:cTn id="186" fill="hold">
                            <p:stCondLst>
                              <p:cond delay="1000"/>
                            </p:stCondLst>
                            <p:childTnLst>
                              <p:par>
                                <p:cTn id="187" presetID="22" presetClass="exit" presetSubtype="4" fill="hold" grpId="2" nodeType="afterEffect">
                                  <p:stCondLst>
                                    <p:cond delay="0"/>
                                  </p:stCondLst>
                                  <p:childTnLst>
                                    <p:animEffect transition="out" filter="wipe(down)">
                                      <p:cBhvr>
                                        <p:cTn id="188" dur="500"/>
                                        <p:tgtEl>
                                          <p:spTgt spid="23"/>
                                        </p:tgtEl>
                                      </p:cBhvr>
                                    </p:animEffect>
                                    <p:set>
                                      <p:cBhvr>
                                        <p:cTn id="189" dur="1" fill="hold">
                                          <p:stCondLst>
                                            <p:cond delay="499"/>
                                          </p:stCondLst>
                                        </p:cTn>
                                        <p:tgtEl>
                                          <p:spTgt spid="23"/>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9" grpId="0"/>
      <p:bldP spid="19" grpId="1"/>
      <p:bldP spid="19" grpId="2"/>
      <p:bldP spid="20" grpId="0"/>
      <p:bldP spid="20" grpId="1"/>
      <p:bldP spid="20" grpId="2"/>
      <p:bldP spid="21" grpId="0"/>
      <p:bldP spid="21" grpId="1"/>
      <p:bldP spid="21" grpId="2"/>
      <p:bldP spid="22" grpId="0"/>
      <p:bldP spid="22" grpId="1"/>
      <p:bldP spid="22" grpId="2"/>
      <p:bldP spid="23" grpId="0"/>
      <p:bldP spid="23" grpId="1"/>
      <p:bldP spid="23" grpId="2"/>
      <p:bldP spid="24" grpId="0"/>
      <p:bldP spid="24" grpId="1"/>
      <p:bldP spid="24" grpId="2"/>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4" grpId="2"/>
      <p:bldP spid="35" grpId="0"/>
      <p:bldP spid="36" grpId="0"/>
      <p:bldP spid="37" grpId="0"/>
      <p:bldP spid="38" grpId="0"/>
      <p:bldP spid="39" grpId="0"/>
      <p:bldP spid="40" grpId="0"/>
      <p:bldP spid="41" grpId="0"/>
      <p:bldP spid="42" grpId="0"/>
      <p:bldP spid="43" grpId="0"/>
      <p:bldP spid="44" grpId="0"/>
      <p:bldP spid="4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en-US" sz="2200">
                <a:latin typeface="Consolas" panose="020B0609020204030204" pitchFamily="49" charset="0"/>
                <a:ea typeface="微软雅黑" panose="020B0503020204020204" pitchFamily="34" charset="-122"/>
                <a:cs typeface="Consolas" panose="020B0609020204030204" pitchFamily="49" charset="0"/>
              </a:rPr>
              <a:t>算法分析</a:t>
            </a:r>
            <a:endParaRPr lang="en-US"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 Box 2"/>
          <p:cNvSpPr txBox="1">
            <a:spLocks noChangeArrowheads="1"/>
          </p:cNvSpPr>
          <p:nvPr/>
        </p:nvSpPr>
        <p:spPr bwMode="auto">
          <a:xfrm>
            <a:off x="2635874" y="3186506"/>
            <a:ext cx="4434227" cy="338554"/>
          </a:xfrm>
          <a:prstGeom prst="rect">
            <a:avLst/>
          </a:prstGeom>
          <a:noFill/>
          <a:ln w="9525">
            <a:noFill/>
            <a:miter lim="800000"/>
          </a:ln>
          <a:effectLst/>
        </p:spPr>
        <p:txBody>
          <a:bodyPr wrap="none">
            <a:spAutoFit/>
          </a:bodyPr>
          <a:lstStyle/>
          <a:p>
            <a:pPr algn="l"/>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基数排序的时间复杂度为</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7" name="Text Box 3"/>
          <p:cNvSpPr txBox="1">
            <a:spLocks noChangeArrowheads="1"/>
          </p:cNvSpPr>
          <p:nvPr/>
        </p:nvSpPr>
        <p:spPr bwMode="auto">
          <a:xfrm>
            <a:off x="2571736" y="1328723"/>
            <a:ext cx="3870144"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none" lIns="144000" tIns="108000" bIns="108000">
            <a:spAutoFit/>
          </a:bodyPr>
          <a:lstStyle/>
          <a:p>
            <a:pPr marL="342900" indent="-342900" algn="l">
              <a:lnSpc>
                <a:spcPct val="100000"/>
              </a:lnSpc>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分</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配为</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ct val="100000"/>
              </a:lnSpc>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收集</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为“基数”）</a:t>
            </a:r>
          </a:p>
          <a:p>
            <a:pPr marL="342900" indent="-342900" algn="l">
              <a:lnSpc>
                <a:spcPct val="100000"/>
              </a:lnSpc>
              <a:buBlip>
                <a:blip r:embed="rId2"/>
              </a:buBlip>
            </a:pP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为“分配</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收集”的趟数</a:t>
            </a:r>
          </a:p>
        </p:txBody>
      </p:sp>
      <p:sp>
        <p:nvSpPr>
          <p:cNvPr id="8" name="Text Box 6"/>
          <p:cNvSpPr txBox="1">
            <a:spLocks noChangeArrowheads="1"/>
          </p:cNvSpPr>
          <p:nvPr/>
        </p:nvSpPr>
        <p:spPr bwMode="auto">
          <a:xfrm>
            <a:off x="2635874" y="3543696"/>
            <a:ext cx="3728906" cy="338554"/>
          </a:xfrm>
          <a:prstGeom prst="rect">
            <a:avLst/>
          </a:prstGeom>
          <a:noFill/>
          <a:ln w="9525">
            <a:noFill/>
            <a:miter lim="800000"/>
          </a:ln>
          <a:effectLst/>
        </p:spPr>
        <p:txBody>
          <a:bodyPr wrap="none">
            <a:spAutoFit/>
          </a:bodyPr>
          <a:lstStyle/>
          <a:p>
            <a:pPr algn="l"/>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基数排序的空间复杂度为</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9" name="下箭头 8"/>
          <p:cNvSpPr/>
          <p:nvPr/>
        </p:nvSpPr>
        <p:spPr>
          <a:xfrm>
            <a:off x="4214810" y="2786058"/>
            <a:ext cx="214314"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 name="Picture 2"/>
          <p:cNvPicPr>
            <a:picLocks noChangeAspect="1" noChangeArrowheads="1"/>
          </p:cNvPicPr>
          <p:nvPr/>
        </p:nvPicPr>
        <p:blipFill>
          <a:blip r:embed="rId3" cstate="print"/>
          <a:srcRect/>
          <a:stretch>
            <a:fillRect/>
          </a:stretch>
        </p:blipFill>
        <p:spPr bwMode="auto">
          <a:xfrm>
            <a:off x="2071670" y="3143248"/>
            <a:ext cx="775770" cy="760255"/>
          </a:xfrm>
          <a:prstGeom prst="rect">
            <a:avLst/>
          </a:prstGeom>
          <a:noFill/>
          <a:ln w="9525">
            <a:noFill/>
            <a:miter lim="800000"/>
            <a:headEnd/>
            <a:tailEnd/>
          </a:ln>
        </p:spPr>
      </p:pic>
      <p:sp>
        <p:nvSpPr>
          <p:cNvPr id="18" name="灯片编号占位符 17"/>
          <p:cNvSpPr>
            <a:spLocks noGrp="1"/>
          </p:cNvSpPr>
          <p:nvPr>
            <p:ph type="sldNum" sz="quarter" idx="12"/>
          </p:nvPr>
        </p:nvSpPr>
        <p:spPr/>
        <p:txBody>
          <a:bodyPr/>
          <a:lstStyle/>
          <a:p>
            <a:fld id="{7AF016A1-9F15-429F-9EFD-84004B73C732}" type="slidenum">
              <a:rPr lang="en-US" altLang="zh-CN" smtClean="0"/>
              <a:t>113</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4546" y="2357430"/>
            <a:ext cx="5572164" cy="553998"/>
          </a:xfrm>
          <a:prstGeom prst="rect">
            <a:avLst/>
          </a:prstGeom>
          <a:scene3d>
            <a:camera prst="perspectiveAbove"/>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sz="200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基数排序中为什么不需要进行关键字的比较？</a:t>
            </a:r>
            <a:endParaRPr lang="en-US" altLang="zh-CN" sz="2000">
              <a:solidFill>
                <a:srgbClr val="1000E4"/>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Picture 5"/>
          <p:cNvPicPr>
            <a:picLocks noChangeAspect="1" noChangeArrowheads="1"/>
          </p:cNvPicPr>
          <p:nvPr/>
        </p:nvPicPr>
        <p:blipFill>
          <a:blip r:embed="rId2" cstate="print"/>
          <a:srcRect/>
          <a:stretch>
            <a:fillRect/>
          </a:stretch>
        </p:blipFill>
        <p:spPr bwMode="auto">
          <a:xfrm>
            <a:off x="1071538" y="1666875"/>
            <a:ext cx="1019175" cy="1762125"/>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7AF016A1-9F15-429F-9EFD-84004B73C732}" type="slidenum">
              <a:rPr lang="en-US" altLang="zh-CN" smtClean="0"/>
              <a:t>114</a:t>
            </a:fld>
            <a:r>
              <a:rPr lang="en-US" altLang="zh-CN"/>
              <a:t>/112</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 action="ppaction://noaction"/>
          </p:cNvPr>
          <p:cNvSpPr txBox="1"/>
          <p:nvPr/>
        </p:nvSpPr>
        <p:spPr>
          <a:xfrm>
            <a:off x="1142976" y="357166"/>
            <a:ext cx="6215106"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10.7 </a:t>
            </a:r>
            <a:r>
              <a:rPr lang="zh-CN"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各种内排序方法的比较和选择</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aphicFrame>
        <p:nvGraphicFramePr>
          <p:cNvPr id="6" name="Group 890"/>
          <p:cNvGraphicFramePr>
            <a:graphicFrameLocks noGrp="1"/>
          </p:cNvGraphicFramePr>
          <p:nvPr/>
        </p:nvGraphicFramePr>
        <p:xfrm>
          <a:off x="285720" y="1329762"/>
          <a:ext cx="8501122" cy="4885320"/>
        </p:xfrm>
        <a:graphic>
          <a:graphicData uri="http://schemas.openxmlformats.org/drawingml/2006/table">
            <a:tbl>
              <a:tblPr>
                <a:tableStyleId>{35758FB7-9AC5-4552-8A53-C91805E547FA}</a:tableStyleId>
              </a:tblPr>
              <a:tblGrid>
                <a:gridCol w="1664377">
                  <a:extLst>
                    <a:ext uri="{9D8B030D-6E8A-4147-A177-3AD203B41FA5}">
                      <a16:colId xmlns:a16="http://schemas.microsoft.com/office/drawing/2014/main" val="20000"/>
                    </a:ext>
                  </a:extLst>
                </a:gridCol>
                <a:gridCol w="1548296">
                  <a:extLst>
                    <a:ext uri="{9D8B030D-6E8A-4147-A177-3AD203B41FA5}">
                      <a16:colId xmlns:a16="http://schemas.microsoft.com/office/drawing/2014/main" val="20001"/>
                    </a:ext>
                  </a:extLst>
                </a:gridCol>
                <a:gridCol w="1550004">
                  <a:extLst>
                    <a:ext uri="{9D8B030D-6E8A-4147-A177-3AD203B41FA5}">
                      <a16:colId xmlns:a16="http://schemas.microsoft.com/office/drawing/2014/main" val="20002"/>
                    </a:ext>
                  </a:extLst>
                </a:gridCol>
                <a:gridCol w="1346865">
                  <a:extLst>
                    <a:ext uri="{9D8B030D-6E8A-4147-A177-3AD203B41FA5}">
                      <a16:colId xmlns:a16="http://schemas.microsoft.com/office/drawing/2014/main" val="20003"/>
                    </a:ext>
                  </a:extLst>
                </a:gridCol>
                <a:gridCol w="1391448">
                  <a:extLst>
                    <a:ext uri="{9D8B030D-6E8A-4147-A177-3AD203B41FA5}">
                      <a16:colId xmlns:a16="http://schemas.microsoft.com/office/drawing/2014/main" val="20004"/>
                    </a:ext>
                  </a:extLst>
                </a:gridCol>
                <a:gridCol w="1000132">
                  <a:extLst>
                    <a:ext uri="{9D8B030D-6E8A-4147-A177-3AD203B41FA5}">
                      <a16:colId xmlns:a16="http://schemas.microsoft.com/office/drawing/2014/main" val="20005"/>
                    </a:ext>
                  </a:extLst>
                </a:gridCol>
              </a:tblGrid>
              <a:tr h="219075">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rPr>
                        <a:t>排序方法</a:t>
                      </a:r>
                      <a:endParaRPr kumimoji="1" lang="zh-CN" altLang="en-US" sz="1600" b="1" i="0"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blipFill>
                      <a:blip r:embed="rId2"/>
                      <a:tile tx="0" ty="0" sx="100000" sy="100000" flip="none" algn="tl"/>
                    </a:blip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时间复杂度</a:t>
                      </a:r>
                      <a:endParaRPr kumimoji="1" lang="zh-CN" altLang="en-US" sz="1800" b="1" i="0" u="none" strike="noStrike" cap="none" normalizeH="0" baseline="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blipFill>
                      <a:blip r:embed="rId2"/>
                      <a:tile tx="0" ty="0" sx="100000" sy="100000" flip="none" algn="tl"/>
                    </a:blipFill>
                  </a:tcPr>
                </a:tc>
                <a:tc hMerge="1">
                  <a:txBody>
                    <a:bodyPr/>
                    <a:lstStyle/>
                    <a:p>
                      <a:endParaRPr lang="zh-CN"/>
                    </a:p>
                  </a:txBody>
                  <a:tcPr/>
                </a:tc>
                <a:tc hMerge="1">
                  <a:txBody>
                    <a:bodyPr/>
                    <a:lstStyle/>
                    <a:p>
                      <a:endParaRPr lang="zh-CN"/>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rPr>
                        <a:t>空间复杂度</a:t>
                      </a:r>
                      <a:endParaRPr kumimoji="1" lang="zh-CN" altLang="en-US" sz="1600" b="1" i="0"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blipFill>
                      <a:blip r:embed="rId2"/>
                      <a:tile tx="0" ty="0" sx="100000" sy="100000" flip="none" algn="tl"/>
                    </a:blip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rPr>
                        <a:t>稳定性</a:t>
                      </a:r>
                      <a:endParaRPr kumimoji="1" lang="zh-CN" altLang="en-US" sz="1600" b="1" i="0"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blipFill>
                      <a:blip r:embed="rId2"/>
                      <a:tile tx="0" ty="0" sx="100000" sy="100000" flip="none" algn="tl"/>
                    </a:blipFill>
                  </a:tcPr>
                </a:tc>
                <a:extLst>
                  <a:ext uri="{0D108BD9-81ED-4DB2-BD59-A6C34878D82A}">
                    <a16:rowId xmlns:a16="http://schemas.microsoft.com/office/drawing/2014/main" val="10000"/>
                  </a:ext>
                </a:extLst>
              </a:tr>
              <a:tr h="3810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rPr>
                        <a:t>平均情况</a:t>
                      </a:r>
                      <a:endParaRPr kumimoji="1" lang="zh-CN" altLang="en-US" sz="1600" b="1" i="0"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blipFill>
                      <a:blip r:embed="rId2"/>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rPr>
                        <a:t>最坏情况</a:t>
                      </a:r>
                      <a:endParaRPr kumimoji="1" lang="zh-CN" altLang="en-US" sz="1600" b="1" i="0"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blipFill>
                      <a:blip r:embed="rId2"/>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rPr>
                        <a:t>最好情况</a:t>
                      </a:r>
                      <a:endParaRPr kumimoji="1" lang="zh-CN" altLang="en-US" sz="1600" b="1" i="0" u="none" strike="noStrike" cap="none" normalizeH="0" baseline="0">
                        <a:ln>
                          <a:noFill/>
                        </a:ln>
                        <a:solidFill>
                          <a:srgbClr val="FF00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blipFill>
                      <a:blip r:embed="rId2"/>
                      <a:tile tx="0" ty="0" sx="100000" sy="100000" flip="none" algn="tl"/>
                    </a:blipFill>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直接插入排序</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O(1)</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稳定</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折半插入排序</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log</a:t>
                      </a:r>
                      <a:r>
                        <a:rPr kumimoji="1" lang="en-US" altLang="zh-CN" sz="1600" b="1" u="none" strike="noStrike" cap="none" normalizeH="0" baseline="-25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O(1)</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稳定</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希尔排序</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1.58</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 </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 </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O(1) </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不稳定</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冒泡排序</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O(1) </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稳定</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快速排序</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log</a:t>
                      </a:r>
                      <a:r>
                        <a:rPr kumimoji="1" lang="en-US" altLang="zh-CN" sz="1600" b="1" u="none" strike="noStrike" cap="none" normalizeH="0" baseline="-25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log</a:t>
                      </a:r>
                      <a:r>
                        <a:rPr kumimoji="1" lang="en-US" altLang="zh-CN" sz="1600" b="1" u="none" strike="noStrike" cap="none" normalizeH="0" baseline="-25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O(log</a:t>
                      </a:r>
                      <a:r>
                        <a:rPr kumimoji="1" lang="en-US" altLang="zh-CN" sz="1600" b="1" u="none" strike="noStrike" cap="none" normalizeH="0" baseline="-25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不稳定</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solidFill>
                      <a:srgbClr val="FFFF00"/>
                    </a:solid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简单选择排序</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30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O(1) </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不稳定</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extLst>
                  <a:ext uri="{0D108BD9-81ED-4DB2-BD59-A6C34878D82A}">
                    <a16:rowId xmlns:a16="http://schemas.microsoft.com/office/drawing/2014/main" val="10007"/>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堆排序</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log</a:t>
                      </a:r>
                      <a:r>
                        <a:rPr kumimoji="1" lang="en-US" altLang="zh-CN" sz="1600" b="1" u="none" strike="noStrike" cap="none" normalizeH="0" baseline="-25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log</a:t>
                      </a:r>
                      <a:r>
                        <a:rPr kumimoji="1" lang="en-US" altLang="zh-CN" sz="1600" b="1" u="none" strike="noStrike" cap="none" normalizeH="0" baseline="-25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log</a:t>
                      </a:r>
                      <a:r>
                        <a:rPr kumimoji="1" lang="en-US" altLang="zh-CN" sz="1600" b="1" u="none" strike="noStrike" cap="none" normalizeH="0" baseline="-25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O(1) </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不稳定</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3"/>
                      <a:tile tx="0" ty="0" sx="100000" sy="100000" flip="none" algn="tl"/>
                    </a:blip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二路归并排序</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4"/>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log</a:t>
                      </a:r>
                      <a:r>
                        <a:rPr kumimoji="1" lang="en-US" altLang="zh-CN" sz="1600" b="1" u="none" strike="noStrike" cap="none" normalizeH="0" baseline="-25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4"/>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log</a:t>
                      </a:r>
                      <a:r>
                        <a:rPr kumimoji="1" lang="en-US" altLang="zh-CN" sz="1600" b="1" u="none" strike="noStrike" cap="none" normalizeH="0" baseline="-25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4"/>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log</a:t>
                      </a:r>
                      <a:r>
                        <a:rPr kumimoji="1" lang="en-US" altLang="zh-CN" sz="1600" b="1" u="none" strike="noStrike" cap="none" normalizeH="0" baseline="-2500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2</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4"/>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4"/>
                      <a:tile tx="0" ty="0" sx="100000" sy="100000" flip="none" algn="tl"/>
                    </a:blip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rPr>
                        <a:t>稳定</a:t>
                      </a:r>
                      <a:endParaRPr kumimoji="1" lang="zh-CN" altLang="en-US" sz="1600" b="1" i="0" u="none" strike="noStrike" cap="none" normalizeH="0" baseline="0">
                        <a:ln>
                          <a:noFill/>
                        </a:ln>
                        <a:solidFill>
                          <a:srgbClr val="1000E4"/>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blipFill>
                      <a:blip r:embed="rId4"/>
                      <a:tile tx="0" ty="0" sx="100000" sy="100000" flip="none" algn="tl"/>
                    </a:blipFill>
                  </a:tcPr>
                </a:tc>
                <a:extLst>
                  <a:ext uri="{0D108BD9-81ED-4DB2-BD59-A6C34878D82A}">
                    <a16:rowId xmlns:a16="http://schemas.microsoft.com/office/drawing/2014/main" val="10009"/>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基数排序</a:t>
                      </a:r>
                      <a:endParaRPr kumimoji="1" lang="zh-CN" altLang="en-US" sz="1600" b="1"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d</a:t>
                      </a: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1600" b="1" i="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1600" b="1" i="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r</a:t>
                      </a: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d</a:t>
                      </a: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1600" b="1" i="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1600" b="1" i="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r</a:t>
                      </a: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d</a:t>
                      </a: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1600" b="1" i="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n</a:t>
                      </a: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1600" b="1" i="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r</a:t>
                      </a: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O(</a:t>
                      </a:r>
                      <a:r>
                        <a:rPr kumimoji="1" lang="en-US" altLang="zh-CN" sz="1600" b="1" i="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r</a:t>
                      </a:r>
                      <a:r>
                        <a:rPr kumimoji="1" lang="en-US" altLang="zh-CN"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t>
                      </a:r>
                      <a:endParaRPr kumimoji="1" lang="en-US" altLang="zh-CN" sz="1600" b="1"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稳定</a:t>
                      </a:r>
                      <a:endParaRPr kumimoji="1" lang="zh-CN" altLang="en-US" sz="1600" b="1"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extLst>
                  <a:ext uri="{0D108BD9-81ED-4DB2-BD59-A6C34878D82A}">
                    <a16:rowId xmlns:a16="http://schemas.microsoft.com/office/drawing/2014/main" val="10010"/>
                  </a:ext>
                </a:extLst>
              </a:tr>
            </a:tbl>
          </a:graphicData>
        </a:graphic>
      </p:graphicFrame>
      <p:sp>
        <p:nvSpPr>
          <p:cNvPr id="14" name="灯片编号占位符 13"/>
          <p:cNvSpPr>
            <a:spLocks noGrp="1"/>
          </p:cNvSpPr>
          <p:nvPr>
            <p:ph type="sldNum" sz="quarter" idx="12"/>
          </p:nvPr>
        </p:nvSpPr>
        <p:spPr/>
        <p:txBody>
          <a:bodyPr/>
          <a:lstStyle/>
          <a:p>
            <a:fld id="{7AF016A1-9F15-429F-9EFD-84004B73C732}" type="slidenum">
              <a:rPr lang="en-US" altLang="zh-CN" smtClean="0"/>
              <a:t>115</a:t>
            </a:fld>
            <a:r>
              <a:rPr lang="en-US" altLang="zh-CN"/>
              <a:t>/112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8501122" cy="86177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10.1</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设待排序表有</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个元素，其关键字序列为（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）。说明采用直接插入排序方法进行排序的过程。</a:t>
            </a:r>
          </a:p>
        </p:txBody>
      </p:sp>
      <p:sp>
        <p:nvSpPr>
          <p:cNvPr id="10" name="TextBox 9"/>
          <p:cNvSpPr txBox="1"/>
          <p:nvPr/>
        </p:nvSpPr>
        <p:spPr>
          <a:xfrm>
            <a:off x="714348" y="1643050"/>
            <a:ext cx="6929486" cy="40653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539750">
              <a:lnSpc>
                <a:spcPts val="3000"/>
              </a:lnSpc>
              <a:spcBef>
                <a:spcPts val="0"/>
              </a:spcBef>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初始</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[9]</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8</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7	6	5	4	3	2	1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539750">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[8	9]</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7</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6	5	4	3	2	1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539750">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[7	8	9]</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6</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5	4	3	2	1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539750">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[6	7	8	9]</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5</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4	3	2	1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539750">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[5	6	7	8	9]</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4</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3	2 	1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539750">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[4	5	6	7	8 	9]</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2	1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539750">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[3	4	5	6	7	8	9]</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1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539750">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[2	3	4	5	6	7	8	9]</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539750">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[1	2	3	4	5	6	7	8	9]</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defTabSz="539750">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[0	1	2	3	4	5	6	7	</a:t>
            </a:r>
            <a:r>
              <a:rPr lang="en-US" altLang="zh-CN" sz="1800" u="sng">
                <a:solidFill>
                  <a:srgbClr val="006600"/>
                </a:solidFill>
                <a:latin typeface="Consolas" panose="020B0609020204030204" pitchFamily="49" charset="0"/>
                <a:ea typeface="仿宋" panose="02010609060101010101" pitchFamily="49" charset="-122"/>
                <a:cs typeface="Consolas" panose="020B0609020204030204" pitchFamily="49" charset="0"/>
              </a:rPr>
              <a:t>8</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	9]</a:t>
            </a:r>
            <a:endPar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12</a:t>
            </a:fld>
            <a:r>
              <a:rPr lang="en-US" altLang="zh-CN"/>
              <a:t>/112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142984"/>
            <a:ext cx="8715436" cy="443784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InsertSort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直接插入排序</a:t>
            </a: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for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=1;i&lt;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R[1]</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开始</a:t>
            </a: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if (R[</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]&lt;R[i-1])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反序时</a:t>
            </a: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取出无序区的第一个元素</a:t>
            </a: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j=i-1;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有序区</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R[0..i-1]</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中向前找</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的插入位置</a:t>
            </a: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do</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R[j+1]=R[j];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将大于</a:t>
            </a:r>
            <a:r>
              <a:rPr lang="en-US" altLang="zh-CN" sz="1800" dirty="0" err="1">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的元素后移</a:t>
            </a: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继续向前比较</a:t>
            </a: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while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j&gt;=0 &amp;&amp; R[j]&gt;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R[j+1]=</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j+1</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处插入</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TextBox 11"/>
          <p:cNvSpPr txBox="1"/>
          <p:nvPr/>
        </p:nvSpPr>
        <p:spPr>
          <a:xfrm>
            <a:off x="428596" y="500042"/>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排序</a:t>
            </a:r>
            <a:r>
              <a:rPr lang="zh-CN" altLang="en-US" sz="2200">
                <a:latin typeface="Consolas" panose="020B0609020204030204" pitchFamily="49" charset="0"/>
                <a:ea typeface="微软雅黑" panose="020B0503020204020204" pitchFamily="34" charset="-122"/>
                <a:cs typeface="Consolas" panose="020B0609020204030204" pitchFamily="49" charset="0"/>
              </a:rPr>
              <a:t>算法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9" name="组合 8"/>
          <p:cNvGrpSpPr/>
          <p:nvPr/>
        </p:nvGrpSpPr>
        <p:grpSpPr>
          <a:xfrm>
            <a:off x="1428728" y="4071942"/>
            <a:ext cx="5429288" cy="1900308"/>
            <a:chOff x="1428728" y="4071942"/>
            <a:chExt cx="5429288" cy="1900308"/>
          </a:xfrm>
        </p:grpSpPr>
        <p:sp>
          <p:nvSpPr>
            <p:cNvPr id="5" name="TextBox 4"/>
            <p:cNvSpPr txBox="1"/>
            <p:nvPr/>
          </p:nvSpPr>
          <p:spPr>
            <a:xfrm>
              <a:off x="1428728" y="5572140"/>
              <a:ext cx="542928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rPr>
                <a:t>向前找到第一个</a:t>
              </a:r>
              <a:r>
                <a:rPr lang="en-US" altLang="zh-CN" sz="2000">
                  <a:solidFill>
                    <a:srgbClr val="0000FF"/>
                  </a:solidFill>
                  <a:latin typeface="+mj-ea"/>
                  <a:cs typeface="Consolas" panose="020B0609020204030204" pitchFamily="49" charset="0"/>
                </a:rPr>
                <a:t>≤</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tmp</a:t>
              </a:r>
              <a:r>
                <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rPr>
                <a:t>的</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R[j]</a:t>
              </a:r>
              <a:r>
                <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rPr>
                <a:t>，在其后插入</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tmp</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cxnSp>
          <p:nvCxnSpPr>
            <p:cNvPr id="8" name="直接箭头连接符 7"/>
            <p:cNvCxnSpPr/>
            <p:nvPr/>
          </p:nvCxnSpPr>
          <p:spPr>
            <a:xfrm rot="5400000" flipH="1" flipV="1">
              <a:off x="2536414" y="4821644"/>
              <a:ext cx="1500198" cy="794"/>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grpSp>
      <p:sp>
        <p:nvSpPr>
          <p:cNvPr id="18" name="灯片编号占位符 17"/>
          <p:cNvSpPr>
            <a:spLocks noGrp="1"/>
          </p:cNvSpPr>
          <p:nvPr>
            <p:ph type="sldNum" sz="quarter" idx="12"/>
          </p:nvPr>
        </p:nvSpPr>
        <p:spPr/>
        <p:txBody>
          <a:bodyPr/>
          <a:lstStyle/>
          <a:p>
            <a:fld id="{7AF016A1-9F15-429F-9EFD-84004B73C732}" type="slidenum">
              <a:rPr lang="en-US" altLang="zh-CN" smtClean="0"/>
              <a:t>13</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8215370" cy="1282274"/>
          </a:xfrm>
          <a:prstGeom prst="rect">
            <a:avLst/>
          </a:prstGeom>
          <a:noFill/>
        </p:spPr>
        <p:txBody>
          <a:bodyPr wrap="square" rtlCol="0">
            <a:spAutoFit/>
          </a:bodyPr>
          <a:lstStyle/>
          <a:p>
            <a:pPr algn="l">
              <a:lnSpc>
                <a:spcPts val="3200"/>
              </a:lnSpc>
              <a:spcBef>
                <a:spcPts val="0"/>
              </a:spcBef>
            </a:pPr>
            <a:r>
              <a:rPr lang="en-US" altLang="zh-CN" sz="2000" dirty="0">
                <a:solidFill>
                  <a:srgbClr val="FF0000"/>
                </a:solidFill>
                <a:latin typeface="华文中宋" panose="02010600040101010101" pitchFamily="2" charset="-122"/>
                <a:ea typeface="华文中宋" panose="02010600040101010101" pitchFamily="2" charset="-122"/>
                <a:cs typeface="Consolas" panose="020B0609020204030204" pitchFamily="49" charset="0"/>
              </a:rPr>
              <a:t>    </a:t>
            </a:r>
            <a:r>
              <a:rPr lang="zh-CN" altLang="zh-CN" sz="2000" dirty="0">
                <a:solidFill>
                  <a:srgbClr val="FF0000"/>
                </a:solidFill>
                <a:latin typeface="华文中宋" panose="02010600040101010101" pitchFamily="2" charset="-122"/>
                <a:ea typeface="华文中宋" panose="02010600040101010101" pitchFamily="2" charset="-122"/>
                <a:cs typeface="Consolas" panose="020B0609020204030204" pitchFamily="49" charset="0"/>
              </a:rPr>
              <a:t>【算法扩展】</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在排序中通常利用“</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”比较实现递增排序，可以</a:t>
            </a:r>
            <a:r>
              <a:rPr lang="zh-CN"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自定义比较函数</a:t>
            </a:r>
            <a:r>
              <a:rPr lang="en-US" altLang="zh-CN" sz="2000" dirty="0" err="1">
                <a:solidFill>
                  <a:srgbClr val="C00000"/>
                </a:solidFill>
                <a:latin typeface="Consolas" panose="020B0609020204030204" pitchFamily="49" charset="0"/>
                <a:ea typeface="楷体" panose="02010609060101010101" pitchFamily="49" charset="-122"/>
                <a:cs typeface="Consolas" panose="020B0609020204030204" pitchFamily="49" charset="0"/>
              </a:rPr>
              <a:t>cmp</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C00000"/>
                </a:solidFill>
                <a:latin typeface="Consolas" panose="020B0609020204030204" pitchFamily="49" charset="0"/>
                <a:ea typeface="楷体" panose="02010609060101010101" pitchFamily="49" charset="-122"/>
                <a:cs typeface="Consolas" panose="020B0609020204030204" pitchFamily="49" charset="0"/>
              </a:rPr>
              <a:t>x,y</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时，该函数返回</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true</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，否则返回</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false</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，这样将上述算法中</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tmp</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&lt;R[j]</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转换为</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cmp</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tmp</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857224" y="2285992"/>
            <a:ext cx="7358114" cy="169671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cmp</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x,int 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实现递增排序的自定义比较函数</a:t>
            </a: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(x&lt;y) return true;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return false;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14</a:t>
            </a:fld>
            <a:r>
              <a:rPr lang="en-US" altLang="zh-CN"/>
              <a:t>/112</a:t>
            </a:r>
          </a:p>
        </p:txBody>
      </p:sp>
      <p:sp>
        <p:nvSpPr>
          <p:cNvPr id="7" name="文本框 6">
            <a:extLst>
              <a:ext uri="{FF2B5EF4-FFF2-40B4-BE49-F238E27FC236}">
                <a16:creationId xmlns:a16="http://schemas.microsoft.com/office/drawing/2014/main" id="{3272E326-3601-4C90-B828-ABC8F87A4DEB}"/>
              </a:ext>
            </a:extLst>
          </p:cNvPr>
          <p:cNvSpPr txBox="1"/>
          <p:nvPr/>
        </p:nvSpPr>
        <p:spPr>
          <a:xfrm>
            <a:off x="1979712" y="4827894"/>
            <a:ext cx="4572000" cy="387798"/>
          </a:xfrm>
          <a:prstGeom prst="rect">
            <a:avLst/>
          </a:prstGeom>
          <a:noFill/>
        </p:spPr>
        <p:txBody>
          <a:bodyPr wrap="square">
            <a:spAutoFit/>
          </a:bodyPr>
          <a:lstStyle/>
          <a:p>
            <a:r>
              <a:rPr lang="en-US" altLang="zh-CN"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如何用</a:t>
            </a:r>
            <a:r>
              <a:rPr lang="en-US" altLang="zh-CN" dirty="0" err="1">
                <a:solidFill>
                  <a:srgbClr val="0000FF"/>
                </a:solidFill>
                <a:latin typeface="Consolas" panose="020B0609020204030204" pitchFamily="49" charset="0"/>
                <a:ea typeface="楷体" panose="02010609060101010101" pitchFamily="49" charset="-122"/>
                <a:cs typeface="Consolas" panose="020B0609020204030204" pitchFamily="49" charset="0"/>
              </a:rPr>
              <a:t>cmp</a:t>
            </a:r>
            <a:r>
              <a:rPr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函数</a:t>
            </a:r>
            <a:r>
              <a:rPr lang="zh-CN" altLang="en-US" sz="24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a:t>
            </a:r>
            <a:r>
              <a:rPr lang="en-US" altLang="zh-CN" sz="2400" dirty="0" err="1">
                <a:solidFill>
                  <a:srgbClr val="0000FF"/>
                </a:solidFill>
                <a:latin typeface="Consolas" panose="020B0609020204030204" pitchFamily="49" charset="0"/>
                <a:ea typeface="楷体" panose="02010609060101010101" pitchFamily="49" charset="-122"/>
                <a:cs typeface="Consolas" panose="020B0609020204030204" pitchFamily="49" charset="0"/>
              </a:rPr>
              <a:t>tmp</a:t>
            </a:r>
            <a:r>
              <a:rPr lang="en-US" altLang="zh-CN" sz="2400" dirty="0">
                <a:solidFill>
                  <a:srgbClr val="0000FF"/>
                </a:solidFill>
                <a:latin typeface="Consolas" panose="020B0609020204030204" pitchFamily="49" charset="0"/>
                <a:ea typeface="楷体" panose="02010609060101010101" pitchFamily="49" charset="-122"/>
                <a:cs typeface="Consolas" panose="020B0609020204030204" pitchFamily="49" charset="0"/>
              </a:rPr>
              <a:t>&lt;=R[j]</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4282" y="928670"/>
            <a:ext cx="8715436" cy="460135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InsertSort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直接插入排序（递增）</a:t>
            </a: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for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=1;i&lt;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R[1]</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开始</a:t>
            </a: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cmp</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],R[i-1])</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反序时</a:t>
            </a: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取出无序区的第一个元素</a:t>
            </a: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j=i-1;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有序区</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R[0..i-1]</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中向前找插入位置</a:t>
            </a: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do</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R[j+1]=R[j];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将大于</a:t>
            </a:r>
            <a:r>
              <a:rPr lang="en-US" altLang="zh-CN" sz="1800" dirty="0" err="1">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的元素后移</a:t>
            </a: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继续向前比较</a:t>
            </a: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while (j&gt;=0 &amp;&amp; </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cmp</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tmp,R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R[j+1]=</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j+1</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处插入</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500034" y="357166"/>
            <a:ext cx="15716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rPr>
              <a:t>递增排序</a:t>
            </a:r>
            <a:r>
              <a:rPr lang="en-US" altLang="zh-CN" sz="2000" spc="5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rPr>
              <a:t>R</a:t>
            </a:r>
            <a:endParaRPr lang="zh-CN" altLang="en-US" sz="2000" spc="5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15</a:t>
            </a:fld>
            <a:r>
              <a:rPr lang="en-US" altLang="zh-CN"/>
              <a:t>/112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2643182"/>
            <a:ext cx="7358114" cy="136803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bool cmp(int x,int 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实现递减排序的自定义比较函数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x&gt;y</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return false;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下箭头 6"/>
          <p:cNvSpPr/>
          <p:nvPr/>
        </p:nvSpPr>
        <p:spPr>
          <a:xfrm>
            <a:off x="3929058" y="1857364"/>
            <a:ext cx="285752" cy="64294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TextBox 8"/>
          <p:cNvSpPr txBox="1"/>
          <p:nvPr/>
        </p:nvSpPr>
        <p:spPr>
          <a:xfrm>
            <a:off x="1357290" y="4357694"/>
            <a:ext cx="6357982" cy="1295327"/>
          </a:xfrm>
          <a:prstGeom prst="rect">
            <a:avLst/>
          </a:prstGeom>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342900" indent="-342900" algn="l">
              <a:lnSpc>
                <a:spcPts val="2600"/>
              </a:lnSpc>
              <a:spcBef>
                <a:spcPts val="600"/>
              </a:spcBef>
              <a:buBlip>
                <a:blip r:embed="rId2"/>
              </a:buBlip>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InsertSort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算法不变即可递减排序</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a:t>
            </a:r>
          </a:p>
          <a:p>
            <a:pPr marL="342900" indent="-3429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后面</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讨论的各种排序算法都可以这样转换为递减排序或者按定制的方式排序</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642910" y="285728"/>
            <a:ext cx="7358114" cy="147062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cmp</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x,int 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实现递增排序的自定义比较函数</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x&lt;y</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return false;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灯片编号占位符 16"/>
          <p:cNvSpPr>
            <a:spLocks noGrp="1"/>
          </p:cNvSpPr>
          <p:nvPr>
            <p:ph type="sldNum" sz="quarter" idx="12"/>
          </p:nvPr>
        </p:nvSpPr>
        <p:spPr/>
        <p:txBody>
          <a:bodyPr/>
          <a:lstStyle/>
          <a:p>
            <a:fld id="{7AF016A1-9F15-429F-9EFD-84004B73C732}" type="slidenum">
              <a:rPr lang="en-US" altLang="zh-CN" smtClean="0"/>
              <a:t>16</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zh-CN" sz="2200">
                <a:latin typeface="Consolas" panose="020B0609020204030204" pitchFamily="49" charset="0"/>
                <a:ea typeface="微软雅黑" panose="020B0503020204020204" pitchFamily="34" charset="-122"/>
                <a:cs typeface="Consolas" panose="020B0609020204030204" pitchFamily="49" charset="0"/>
              </a:rPr>
              <a:t>算法分析</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285860"/>
            <a:ext cx="2714644"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1</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）最好情况分析</a:t>
            </a:r>
          </a:p>
        </p:txBody>
      </p:sp>
      <p:sp>
        <p:nvSpPr>
          <p:cNvPr id="12" name="TextBox 11"/>
          <p:cNvSpPr txBox="1"/>
          <p:nvPr/>
        </p:nvSpPr>
        <p:spPr>
          <a:xfrm>
            <a:off x="857224" y="1785926"/>
            <a:ext cx="250033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anose="02010609060101010101" pitchFamily="49" charset="-122"/>
                <a:ea typeface="仿宋" panose="02010609060101010101" pitchFamily="49" charset="-122"/>
              </a:rPr>
              <a:t>初始数据序列正序</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pic>
        <p:nvPicPr>
          <p:cNvPr id="53249" name="Picture 1"/>
          <p:cNvPicPr>
            <a:picLocks noChangeAspect="1" noChangeArrowheads="1"/>
          </p:cNvPicPr>
          <p:nvPr/>
        </p:nvPicPr>
        <p:blipFill>
          <a:blip r:embed="rId2" cstate="print"/>
          <a:srcRect/>
          <a:stretch>
            <a:fillRect/>
          </a:stretch>
        </p:blipFill>
        <p:spPr bwMode="auto">
          <a:xfrm>
            <a:off x="1571604" y="2285992"/>
            <a:ext cx="3733800" cy="781050"/>
          </a:xfrm>
          <a:prstGeom prst="rect">
            <a:avLst/>
          </a:prstGeom>
          <a:noFill/>
          <a:ln w="9525">
            <a:noFill/>
            <a:miter lim="800000"/>
            <a:headEnd/>
            <a:tailEnd/>
          </a:ln>
        </p:spPr>
      </p:pic>
      <p:sp>
        <p:nvSpPr>
          <p:cNvPr id="14" name="TextBox 13"/>
          <p:cNvSpPr txBox="1"/>
          <p:nvPr/>
        </p:nvSpPr>
        <p:spPr>
          <a:xfrm>
            <a:off x="1928794" y="3714752"/>
            <a:ext cx="392909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最好情况下的时间复杂度为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5" name="Picture 3"/>
          <p:cNvPicPr>
            <a:picLocks noChangeAspect="1" noChangeArrowheads="1"/>
          </p:cNvPicPr>
          <p:nvPr/>
        </p:nvPicPr>
        <p:blipFill>
          <a:blip r:embed="rId3" cstate="print"/>
          <a:srcRect/>
          <a:stretch>
            <a:fillRect/>
          </a:stretch>
        </p:blipFill>
        <p:spPr bwMode="auto">
          <a:xfrm>
            <a:off x="1142976" y="3571876"/>
            <a:ext cx="737802" cy="642942"/>
          </a:xfrm>
          <a:prstGeom prst="rect">
            <a:avLst/>
          </a:prstGeom>
          <a:noFill/>
          <a:ln w="9525">
            <a:noFill/>
            <a:miter lim="800000"/>
            <a:headEnd/>
            <a:tailEnd/>
          </a:ln>
        </p:spPr>
      </p:pic>
      <p:sp>
        <p:nvSpPr>
          <p:cNvPr id="19" name="灯片编号占位符 18"/>
          <p:cNvSpPr>
            <a:spLocks noGrp="1"/>
          </p:cNvSpPr>
          <p:nvPr>
            <p:ph type="sldNum" sz="quarter" idx="12"/>
          </p:nvPr>
        </p:nvSpPr>
        <p:spPr/>
        <p:txBody>
          <a:bodyPr/>
          <a:lstStyle/>
          <a:p>
            <a:fld id="{7AF016A1-9F15-429F-9EFD-84004B73C732}" type="slidenum">
              <a:rPr lang="en-US" altLang="zh-CN" smtClean="0"/>
              <a:t>17</a:t>
            </a:fld>
            <a:r>
              <a:rPr lang="en-US" altLang="zh-CN"/>
              <a:t>/112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910" y="642918"/>
            <a:ext cx="2500330"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2</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）最</a:t>
            </a:r>
            <a:r>
              <a:rPr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rPr>
              <a:t>坏</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情况分析</a:t>
            </a:r>
          </a:p>
        </p:txBody>
      </p:sp>
      <p:sp>
        <p:nvSpPr>
          <p:cNvPr id="10" name="TextBox 9"/>
          <p:cNvSpPr txBox="1"/>
          <p:nvPr/>
        </p:nvSpPr>
        <p:spPr>
          <a:xfrm>
            <a:off x="928662" y="1214422"/>
            <a:ext cx="250033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anose="02010609060101010101" pitchFamily="49" charset="-122"/>
                <a:ea typeface="仿宋" panose="02010609060101010101" pitchFamily="49" charset="-122"/>
              </a:rPr>
              <a:t>初始数据序列</a:t>
            </a:r>
            <a:r>
              <a:rPr lang="zh-CN" altLang="en-US" sz="2000">
                <a:solidFill>
                  <a:srgbClr val="0000FF"/>
                </a:solidFill>
                <a:latin typeface="仿宋" panose="02010609060101010101" pitchFamily="49" charset="-122"/>
                <a:ea typeface="仿宋" panose="02010609060101010101" pitchFamily="49" charset="-122"/>
              </a:rPr>
              <a:t>反</a:t>
            </a:r>
            <a:r>
              <a:rPr lang="zh-CN" altLang="zh-CN" sz="2000">
                <a:solidFill>
                  <a:srgbClr val="0000FF"/>
                </a:solidFill>
                <a:latin typeface="仿宋" panose="02010609060101010101" pitchFamily="49" charset="-122"/>
                <a:ea typeface="仿宋" panose="02010609060101010101" pitchFamily="49" charset="-122"/>
              </a:rPr>
              <a:t>序</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11" name="TextBox 10"/>
          <p:cNvSpPr txBox="1"/>
          <p:nvPr/>
        </p:nvSpPr>
        <p:spPr>
          <a:xfrm>
            <a:off x="1928794" y="4071942"/>
            <a:ext cx="392909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情况下的时间复杂度为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52228" name="Picture 4"/>
          <p:cNvPicPr>
            <a:picLocks noChangeAspect="1" noChangeArrowheads="1"/>
          </p:cNvPicPr>
          <p:nvPr/>
        </p:nvPicPr>
        <p:blipFill>
          <a:blip r:embed="rId2" cstate="print"/>
          <a:srcRect/>
          <a:stretch>
            <a:fillRect/>
          </a:stretch>
        </p:blipFill>
        <p:spPr bwMode="auto">
          <a:xfrm>
            <a:off x="1285852" y="3949162"/>
            <a:ext cx="628650" cy="638175"/>
          </a:xfrm>
          <a:prstGeom prst="rect">
            <a:avLst/>
          </a:prstGeom>
          <a:noFill/>
          <a:ln w="9525">
            <a:noFill/>
            <a:miter lim="800000"/>
            <a:headEnd/>
            <a:tailEnd/>
          </a:ln>
        </p:spPr>
      </p:pic>
      <p:pic>
        <p:nvPicPr>
          <p:cNvPr id="52230" name="Picture 6"/>
          <p:cNvPicPr>
            <a:picLocks noChangeAspect="1" noChangeArrowheads="1"/>
          </p:cNvPicPr>
          <p:nvPr/>
        </p:nvPicPr>
        <p:blipFill>
          <a:blip r:embed="rId3" cstate="print"/>
          <a:srcRect/>
          <a:stretch>
            <a:fillRect/>
          </a:stretch>
        </p:blipFill>
        <p:spPr bwMode="auto">
          <a:xfrm>
            <a:off x="1571633" y="1785926"/>
            <a:ext cx="3114675" cy="809625"/>
          </a:xfrm>
          <a:prstGeom prst="rect">
            <a:avLst/>
          </a:prstGeom>
          <a:noFill/>
          <a:ln w="9525">
            <a:noFill/>
            <a:miter lim="800000"/>
            <a:headEnd/>
            <a:tailEnd/>
          </a:ln>
        </p:spPr>
      </p:pic>
      <p:pic>
        <p:nvPicPr>
          <p:cNvPr id="52231" name="Picture 7"/>
          <p:cNvPicPr>
            <a:picLocks noChangeAspect="1" noChangeArrowheads="1"/>
          </p:cNvPicPr>
          <p:nvPr/>
        </p:nvPicPr>
        <p:blipFill>
          <a:blip r:embed="rId4" cstate="print"/>
          <a:srcRect/>
          <a:stretch>
            <a:fillRect/>
          </a:stretch>
        </p:blipFill>
        <p:spPr bwMode="auto">
          <a:xfrm>
            <a:off x="1571633" y="2786058"/>
            <a:ext cx="4143375" cy="762000"/>
          </a:xfrm>
          <a:prstGeom prst="rect">
            <a:avLst/>
          </a:prstGeom>
          <a:noFill/>
          <a:ln w="9525">
            <a:noFill/>
            <a:miter lim="800000"/>
            <a:headEnd/>
            <a:tailEnd/>
          </a:ln>
        </p:spPr>
      </p:pic>
      <p:sp>
        <p:nvSpPr>
          <p:cNvPr id="19" name="灯片编号占位符 18"/>
          <p:cNvSpPr>
            <a:spLocks noGrp="1"/>
          </p:cNvSpPr>
          <p:nvPr>
            <p:ph type="sldNum" sz="quarter" idx="12"/>
          </p:nvPr>
        </p:nvSpPr>
        <p:spPr/>
        <p:txBody>
          <a:bodyPr/>
          <a:lstStyle/>
          <a:p>
            <a:fld id="{7AF016A1-9F15-429F-9EFD-84004B73C732}" type="slidenum">
              <a:rPr lang="en-US" altLang="zh-CN" smtClean="0"/>
              <a:t>18</a:t>
            </a:fld>
            <a:r>
              <a:rPr lang="en-US" altLang="zh-CN"/>
              <a:t>/112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714356"/>
            <a:ext cx="2571768"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3</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a:t>
            </a:r>
            <a:r>
              <a:rPr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rPr>
              <a:t>平均</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情况分析</a:t>
            </a:r>
          </a:p>
        </p:txBody>
      </p:sp>
      <p:sp>
        <p:nvSpPr>
          <p:cNvPr id="12" name="TextBox 11"/>
          <p:cNvSpPr txBox="1"/>
          <p:nvPr/>
        </p:nvSpPr>
        <p:spPr>
          <a:xfrm>
            <a:off x="1214414" y="1357298"/>
            <a:ext cx="614366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（含</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个元素）的中间位置</a:t>
            </a:r>
          </a:p>
        </p:txBody>
      </p:sp>
      <p:sp>
        <p:nvSpPr>
          <p:cNvPr id="14" name="TextBox 13"/>
          <p:cNvSpPr txBox="1"/>
          <p:nvPr/>
        </p:nvSpPr>
        <p:spPr>
          <a:xfrm>
            <a:off x="2214546" y="4857760"/>
            <a:ext cx="392909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平均</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情况的时间复杂度为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75778" name="Picture 2"/>
          <p:cNvPicPr>
            <a:picLocks noChangeAspect="1" noChangeArrowheads="1"/>
          </p:cNvPicPr>
          <p:nvPr/>
        </p:nvPicPr>
        <p:blipFill>
          <a:blip r:embed="rId2" cstate="print"/>
          <a:srcRect/>
          <a:stretch>
            <a:fillRect/>
          </a:stretch>
        </p:blipFill>
        <p:spPr bwMode="auto">
          <a:xfrm>
            <a:off x="1510214" y="4724932"/>
            <a:ext cx="638175" cy="676275"/>
          </a:xfrm>
          <a:prstGeom prst="rect">
            <a:avLst/>
          </a:prstGeom>
          <a:noFill/>
          <a:ln w="9525">
            <a:noFill/>
            <a:miter lim="800000"/>
            <a:headEnd/>
            <a:tailEnd/>
          </a:ln>
        </p:spPr>
      </p:pic>
      <p:pic>
        <p:nvPicPr>
          <p:cNvPr id="75779" name="Picture 3"/>
          <p:cNvPicPr>
            <a:picLocks noChangeAspect="1" noChangeArrowheads="1"/>
          </p:cNvPicPr>
          <p:nvPr/>
        </p:nvPicPr>
        <p:blipFill>
          <a:blip r:embed="rId3" cstate="print"/>
          <a:srcRect/>
          <a:stretch>
            <a:fillRect/>
          </a:stretch>
        </p:blipFill>
        <p:spPr bwMode="auto">
          <a:xfrm>
            <a:off x="1643042" y="2000240"/>
            <a:ext cx="3133725" cy="771525"/>
          </a:xfrm>
          <a:prstGeom prst="rect">
            <a:avLst/>
          </a:prstGeom>
          <a:noFill/>
          <a:ln w="9525">
            <a:noFill/>
            <a:miter lim="800000"/>
            <a:headEnd/>
            <a:tailEnd/>
          </a:ln>
        </p:spPr>
      </p:pic>
      <p:pic>
        <p:nvPicPr>
          <p:cNvPr id="75780" name="Picture 4"/>
          <p:cNvPicPr>
            <a:picLocks noChangeAspect="1" noChangeArrowheads="1"/>
          </p:cNvPicPr>
          <p:nvPr/>
        </p:nvPicPr>
        <p:blipFill>
          <a:blip r:embed="rId4" cstate="print"/>
          <a:srcRect/>
          <a:stretch>
            <a:fillRect/>
          </a:stretch>
        </p:blipFill>
        <p:spPr bwMode="auto">
          <a:xfrm>
            <a:off x="1643042" y="3286124"/>
            <a:ext cx="2647950" cy="828675"/>
          </a:xfrm>
          <a:prstGeom prst="rect">
            <a:avLst/>
          </a:prstGeom>
          <a:noFill/>
          <a:ln w="9525">
            <a:noFill/>
            <a:miter lim="800000"/>
            <a:headEnd/>
            <a:tailEnd/>
          </a:ln>
        </p:spPr>
      </p:pic>
      <p:sp>
        <p:nvSpPr>
          <p:cNvPr id="21" name="灯片编号占位符 20"/>
          <p:cNvSpPr>
            <a:spLocks noGrp="1"/>
          </p:cNvSpPr>
          <p:nvPr>
            <p:ph type="sldNum" sz="quarter" idx="12"/>
          </p:nvPr>
        </p:nvSpPr>
        <p:spPr/>
        <p:txBody>
          <a:bodyPr/>
          <a:lstStyle/>
          <a:p>
            <a:fld id="{7AF016A1-9F15-429F-9EFD-84004B73C732}" type="slidenum">
              <a:rPr lang="en-US" altLang="zh-CN" smtClean="0"/>
              <a:t>19</a:t>
            </a:fld>
            <a:r>
              <a:rPr lang="en-US" altLang="zh-CN"/>
              <a:t>/112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428860" y="428604"/>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10.1 </a:t>
            </a:r>
            <a:r>
              <a:rPr lang="zh-CN"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排序的基本概念</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428736"/>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什么是排序</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785786" y="2214554"/>
            <a:ext cx="8001056" cy="155427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2"/>
              </a:buBlip>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排序</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整理表中的元素，使之按关键字递增或递减有序排列</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本章仅讨论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递增排序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的情况，在默认情况下均指递增排序。</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排序的</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输入输出</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如下：</a:t>
            </a:r>
          </a:p>
        </p:txBody>
      </p:sp>
      <p:sp>
        <p:nvSpPr>
          <p:cNvPr id="7" name="TextBox 6"/>
          <p:cNvSpPr txBox="1"/>
          <p:nvPr/>
        </p:nvSpPr>
        <p:spPr>
          <a:xfrm>
            <a:off x="1214414" y="4143380"/>
            <a:ext cx="6929486" cy="12226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ct val="100000"/>
              </a:lnSpc>
              <a:spcBef>
                <a:spcPts val="1200"/>
              </a:spcBef>
              <a:buBlip>
                <a:blip r:embed="rId3"/>
              </a:buBlip>
            </a:pPr>
            <a:r>
              <a:rPr lang="zh-CN"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输入</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个元素序列为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j-ea"/>
                <a:ea typeface="+mj-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，其相应的关键字分别为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j-ea"/>
                <a:ea typeface="+mj-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ct val="100000"/>
              </a:lnSpc>
              <a:spcBef>
                <a:spcPts val="1200"/>
              </a:spcBef>
              <a:buBlip>
                <a:blip r:embed="rId3"/>
              </a:buBlip>
            </a:pPr>
            <a:r>
              <a:rPr lang="zh-CN"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输出</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n-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，使得</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t>2</a:t>
            </a:fld>
            <a:r>
              <a:rPr lang="en-US" altLang="zh-CN"/>
              <a:t>/112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9" name="TextBox 28"/>
          <p:cNvSpPr txBox="1"/>
          <p:nvPr/>
        </p:nvSpPr>
        <p:spPr>
          <a:xfrm>
            <a:off x="357158" y="571480"/>
            <a:ext cx="364333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10.2.2 </a:t>
            </a:r>
            <a:r>
              <a:rPr lang="zh-CN" altLang="zh-CN">
                <a:latin typeface="Consolas" panose="020B0609020204030204" pitchFamily="49" charset="0"/>
                <a:ea typeface="微软雅黑" panose="020B0503020204020204" pitchFamily="34" charset="-122"/>
                <a:cs typeface="Consolas" panose="020B0609020204030204" pitchFamily="49" charset="0"/>
              </a:rPr>
              <a:t>折半插入排序</a:t>
            </a:r>
            <a:endParaRPr lang="zh-CN" altLang="zh-CN">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0" name="TextBox 29"/>
          <p:cNvSpPr txBox="1"/>
          <p:nvPr/>
        </p:nvSpPr>
        <p:spPr>
          <a:xfrm>
            <a:off x="642910" y="150017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排序思路</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1" name="Text Box 6"/>
          <p:cNvSpPr txBox="1">
            <a:spLocks noChangeArrowheads="1"/>
          </p:cNvSpPr>
          <p:nvPr/>
        </p:nvSpPr>
        <p:spPr bwMode="auto">
          <a:xfrm>
            <a:off x="435004" y="2568301"/>
            <a:ext cx="7637458" cy="400110"/>
          </a:xfrm>
          <a:prstGeom prst="rect">
            <a:avLst/>
          </a:prstGeom>
          <a:noFill/>
          <a:ln w="9525">
            <a:noFill/>
            <a:miter lim="800000"/>
          </a:ln>
          <a:effectLst/>
        </p:spPr>
        <p:txBody>
          <a:bodyPr wrap="square">
            <a:spAutoFit/>
          </a:bodyPr>
          <a:lstStyle/>
          <a:p>
            <a:pPr algn="l">
              <a:lnSpc>
                <a:spcPct val="100000"/>
              </a:lnSpc>
              <a:spcBef>
                <a:spcPct val="500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查找采用折半查找方法，称为二分插入排序或折半插入排序。</a:t>
            </a:r>
          </a:p>
        </p:txBody>
      </p:sp>
      <p:sp>
        <p:nvSpPr>
          <p:cNvPr id="33" name="Text Box 7"/>
          <p:cNvSpPr txBox="1">
            <a:spLocks noChangeArrowheads="1"/>
          </p:cNvSpPr>
          <p:nvPr/>
        </p:nvSpPr>
        <p:spPr bwMode="auto">
          <a:xfrm>
            <a:off x="2051051" y="3519074"/>
            <a:ext cx="1150937" cy="369332"/>
          </a:xfrm>
          <a:prstGeom prst="rect">
            <a:avLst/>
          </a:prstGeom>
          <a:noFill/>
          <a:ln w="9525">
            <a:noFill/>
            <a:miter lim="800000"/>
          </a:ln>
          <a:effectLst/>
        </p:spPr>
        <p:txBody>
          <a:bodyPr>
            <a:spAutoFit/>
          </a:bodyPr>
          <a:lstStyle/>
          <a:p>
            <a:pPr algn="l">
              <a:lnSpc>
                <a:spcPct val="100000"/>
              </a:lnSpc>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有序区</a:t>
            </a:r>
          </a:p>
        </p:txBody>
      </p:sp>
      <p:sp>
        <p:nvSpPr>
          <p:cNvPr id="34" name="Rectangle 8"/>
          <p:cNvSpPr>
            <a:spLocks noChangeArrowheads="1"/>
          </p:cNvSpPr>
          <p:nvPr/>
        </p:nvSpPr>
        <p:spPr bwMode="auto">
          <a:xfrm>
            <a:off x="1042988" y="3922505"/>
            <a:ext cx="3095625" cy="503237"/>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l">
              <a:lnSpc>
                <a:spcPct val="100000"/>
              </a:lnSpc>
            </a:pP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en-US" altLang="zh-CN" sz="1600">
                <a:solidFill>
                  <a:srgbClr val="0000FF"/>
                </a:solidFill>
                <a:latin typeface="+mn-ea"/>
                <a:cs typeface="Consolas" panose="020B0609020204030204" pitchFamily="49" charset="0"/>
              </a:rPr>
              <a:t>……</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sp>
        <p:nvSpPr>
          <p:cNvPr id="35" name="Text Box 9"/>
          <p:cNvSpPr txBox="1">
            <a:spLocks noChangeArrowheads="1"/>
          </p:cNvSpPr>
          <p:nvPr/>
        </p:nvSpPr>
        <p:spPr bwMode="auto">
          <a:xfrm>
            <a:off x="5075238" y="3519074"/>
            <a:ext cx="1150938" cy="369332"/>
          </a:xfrm>
          <a:prstGeom prst="rect">
            <a:avLst/>
          </a:prstGeom>
          <a:noFill/>
          <a:ln w="9525">
            <a:noFill/>
            <a:miter lim="800000"/>
          </a:ln>
          <a:effectLst/>
        </p:spPr>
        <p:txBody>
          <a:bodyPr>
            <a:spAutoFit/>
          </a:bodyPr>
          <a:lstStyle/>
          <a:p>
            <a:pPr algn="l">
              <a:lnSpc>
                <a:spcPct val="100000"/>
              </a:lnSpc>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sp>
        <p:nvSpPr>
          <p:cNvPr id="36" name="Rectangle 10"/>
          <p:cNvSpPr>
            <a:spLocks noChangeArrowheads="1"/>
          </p:cNvSpPr>
          <p:nvPr/>
        </p:nvSpPr>
        <p:spPr bwMode="auto">
          <a:xfrm>
            <a:off x="4354513" y="3922505"/>
            <a:ext cx="3168650" cy="503237"/>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lnSpc>
                <a:spcPct val="100000"/>
              </a:lnSpc>
            </a:pP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  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a:solidFill>
                  <a:srgbClr val="0000FF"/>
                </a:solidFill>
                <a:latin typeface="+mn-ea"/>
                <a:cs typeface="Consolas" panose="020B0609020204030204" pitchFamily="49" charset="0"/>
              </a:rPr>
              <a:t>……</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grpSp>
        <p:nvGrpSpPr>
          <p:cNvPr id="37" name="组合 36"/>
          <p:cNvGrpSpPr/>
          <p:nvPr/>
        </p:nvGrpSpPr>
        <p:grpSpPr>
          <a:xfrm>
            <a:off x="2643174" y="4497182"/>
            <a:ext cx="4572032" cy="903564"/>
            <a:chOff x="2571736" y="3400483"/>
            <a:chExt cx="4572032" cy="903564"/>
          </a:xfrm>
        </p:grpSpPr>
        <p:sp>
          <p:nvSpPr>
            <p:cNvPr id="38" name="Text Box 17"/>
            <p:cNvSpPr txBox="1">
              <a:spLocks noChangeArrowheads="1"/>
            </p:cNvSpPr>
            <p:nvPr/>
          </p:nvSpPr>
          <p:spPr bwMode="auto">
            <a:xfrm>
              <a:off x="2571736" y="3903937"/>
              <a:ext cx="4572032" cy="400110"/>
            </a:xfrm>
            <a:prstGeom prst="rect">
              <a:avLst/>
            </a:prstGeom>
            <a:noFill/>
            <a:ln w="9525">
              <a:noFill/>
              <a:miter lim="800000"/>
            </a:ln>
            <a:effectLst/>
          </p:spPr>
          <p:txBody>
            <a:bodyPr wrap="square">
              <a:spAutoFit/>
            </a:bodyPr>
            <a:lstStyle/>
            <a:p>
              <a:pPr algn="l">
                <a:lnSpc>
                  <a:spcPct val="100000"/>
                </a:lnSpc>
                <a:spcBef>
                  <a:spcPct val="50000"/>
                </a:spcBef>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采用折半查找在有序区找到插入的位置</a:t>
              </a:r>
            </a:p>
          </p:txBody>
        </p:sp>
        <p:sp>
          <p:nvSpPr>
            <p:cNvPr id="39" name="右弧形箭头 38"/>
            <p:cNvSpPr/>
            <p:nvPr/>
          </p:nvSpPr>
          <p:spPr>
            <a:xfrm rot="5400000">
              <a:off x="3929058" y="3186169"/>
              <a:ext cx="357190" cy="785818"/>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1" name="灯片编号占位符 20"/>
          <p:cNvSpPr>
            <a:spLocks noGrp="1"/>
          </p:cNvSpPr>
          <p:nvPr>
            <p:ph type="sldNum" sz="quarter" idx="12"/>
          </p:nvPr>
        </p:nvSpPr>
        <p:spPr/>
        <p:txBody>
          <a:bodyPr/>
          <a:lstStyle/>
          <a:p>
            <a:fld id="{7AF016A1-9F15-429F-9EFD-84004B73C732}" type="slidenum">
              <a:rPr lang="en-US" altLang="zh-CN" smtClean="0"/>
              <a:t>20</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857232"/>
            <a:ext cx="8858312" cy="521859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BinInsertSort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折半插入排序</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开始</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(R[i]&lt;R[i-1])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反序时</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tmp=R[i];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保存到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a:t>
            </a: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int low=0,high=i-1;</a:t>
            </a:r>
            <a:endPar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while (low&lt;=high)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折半查找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插入点</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high+1</a:t>
            </a:r>
            <a:endPar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  int mid=(low+high)/2;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取中间位置</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if (tmp&lt;R[mid])</a:t>
            </a:r>
            <a:endPar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               high=mid-1;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插入点在左半区</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else</a:t>
            </a:r>
            <a:endPar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low=mid+1;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插入点在右半区</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j=i-1;j&gt;=high+1;j--)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元素后移</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R[j+1]=R[j];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R[high+1]=tmp;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原</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R[high+1]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 </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428596" y="214290"/>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排序</a:t>
            </a:r>
            <a:r>
              <a:rPr lang="zh-CN" altLang="en-US" sz="2200">
                <a:latin typeface="Consolas" panose="020B0609020204030204" pitchFamily="49" charset="0"/>
                <a:ea typeface="微软雅黑" panose="020B0503020204020204" pitchFamily="34" charset="-122"/>
                <a:cs typeface="Consolas" panose="020B0609020204030204" pitchFamily="49" charset="0"/>
              </a:rPr>
              <a:t>算法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14" name="组合 13"/>
          <p:cNvGrpSpPr/>
          <p:nvPr/>
        </p:nvGrpSpPr>
        <p:grpSpPr>
          <a:xfrm>
            <a:off x="1214414" y="2122937"/>
            <a:ext cx="6143668" cy="4633564"/>
            <a:chOff x="1214414" y="2122937"/>
            <a:chExt cx="6143668" cy="4633564"/>
          </a:xfrm>
        </p:grpSpPr>
        <p:sp>
          <p:nvSpPr>
            <p:cNvPr id="7" name="TextBox 6"/>
            <p:cNvSpPr txBox="1"/>
            <p:nvPr/>
          </p:nvSpPr>
          <p:spPr>
            <a:xfrm>
              <a:off x="3000364" y="6356391"/>
              <a:ext cx="4357718" cy="400110"/>
            </a:xfrm>
            <a:prstGeom prst="rect">
              <a:avLst/>
            </a:prstGeom>
            <a:noFill/>
          </p:spPr>
          <p:txBody>
            <a:bodyPr wrap="square" rtlCol="0">
              <a:spAutoFit/>
            </a:bodyPr>
            <a:lstStyle/>
            <a:p>
              <a:pPr algn="l">
                <a:lnSpc>
                  <a:spcPct val="100000"/>
                </a:lnSpc>
                <a:spcBef>
                  <a:spcPts val="0"/>
                </a:spcBef>
              </a:pPr>
              <a:r>
                <a:rPr lang="zh-CN" altLang="zh-CN" sz="2000">
                  <a:solidFill>
                    <a:srgbClr val="006600"/>
                  </a:solidFill>
                  <a:latin typeface="Consolas" panose="020B0609020204030204" pitchFamily="49" charset="0"/>
                  <a:ea typeface="仿宋" panose="02010609060101010101" pitchFamily="49" charset="-122"/>
                  <a:cs typeface="Consolas" panose="020B0609020204030204" pitchFamily="49" charset="0"/>
                </a:rPr>
                <a:t>折半查找</a:t>
              </a:r>
              <a:r>
                <a:rPr lang="zh-CN" altLang="en-US" sz="2000">
                  <a:solidFill>
                    <a:srgbClr val="006600"/>
                  </a:solidFill>
                  <a:latin typeface="Consolas" panose="020B0609020204030204" pitchFamily="49" charset="0"/>
                  <a:ea typeface="仿宋" panose="02010609060101010101" pitchFamily="49" charset="-122"/>
                  <a:cs typeface="Consolas" panose="020B0609020204030204" pitchFamily="49" charset="0"/>
                </a:rPr>
                <a:t>与</a:t>
              </a:r>
              <a:r>
                <a:rPr lang="en-US" altLang="zh-CN" sz="2000">
                  <a:solidFill>
                    <a:srgbClr val="006600"/>
                  </a:solidFill>
                  <a:latin typeface="Consolas" panose="020B0609020204030204" pitchFamily="49" charset="0"/>
                  <a:ea typeface="仿宋" panose="02010609060101010101" pitchFamily="49" charset="-122"/>
                  <a:cs typeface="Consolas" panose="020B0609020204030204" pitchFamily="49" charset="0"/>
                </a:rPr>
                <a:t>lower_bound</a:t>
              </a:r>
              <a:r>
                <a:rPr lang="zh-CN" altLang="en-US" sz="2000">
                  <a:solidFill>
                    <a:srgbClr val="006600"/>
                  </a:solidFill>
                  <a:latin typeface="Consolas" panose="020B0609020204030204" pitchFamily="49" charset="0"/>
                  <a:ea typeface="仿宋" panose="02010609060101010101" pitchFamily="49" charset="-122"/>
                  <a:cs typeface="Consolas" panose="020B0609020204030204" pitchFamily="49" charset="0"/>
                </a:rPr>
                <a:t>算法类似</a:t>
              </a:r>
            </a:p>
          </p:txBody>
        </p:sp>
        <p:sp>
          <p:nvSpPr>
            <p:cNvPr id="10" name="矩形 9"/>
            <p:cNvSpPr/>
            <p:nvPr/>
          </p:nvSpPr>
          <p:spPr>
            <a:xfrm>
              <a:off x="1214414" y="2122937"/>
              <a:ext cx="3500462" cy="2143140"/>
            </a:xfrm>
            <a:prstGeom prst="rect">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13" name="直接连接符 12"/>
            <p:cNvCxnSpPr/>
            <p:nvPr/>
          </p:nvCxnSpPr>
          <p:spPr>
            <a:xfrm rot="5400000">
              <a:off x="3357554" y="5357826"/>
              <a:ext cx="2143140" cy="0"/>
            </a:xfrm>
            <a:prstGeom prst="line">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grpSp>
      <p:sp>
        <p:nvSpPr>
          <p:cNvPr id="19" name="灯片编号占位符 18"/>
          <p:cNvSpPr>
            <a:spLocks noGrp="1"/>
          </p:cNvSpPr>
          <p:nvPr>
            <p:ph type="sldNum" sz="quarter" idx="12"/>
          </p:nvPr>
        </p:nvSpPr>
        <p:spPr/>
        <p:txBody>
          <a:bodyPr/>
          <a:lstStyle/>
          <a:p>
            <a:fld id="{7AF016A1-9F15-429F-9EFD-84004B73C732}" type="slidenum">
              <a:rPr lang="en-US" altLang="zh-CN" smtClean="0"/>
              <a:t>21</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zh-CN" sz="2200">
                <a:latin typeface="Consolas" panose="020B0609020204030204" pitchFamily="49" charset="0"/>
                <a:ea typeface="微软雅黑" panose="020B0503020204020204" pitchFamily="34" charset="-122"/>
                <a:cs typeface="Consolas" panose="020B0609020204030204" pitchFamily="49" charset="0"/>
              </a:rPr>
              <a:t>算法分析</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TextBox 8"/>
          <p:cNvSpPr txBox="1"/>
          <p:nvPr/>
        </p:nvSpPr>
        <p:spPr>
          <a:xfrm>
            <a:off x="928662" y="1571612"/>
            <a:ext cx="7143800" cy="810478"/>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在任何情况下排序中元素移动的次数与直接插入排序的相同，不同的仅是变</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分散移动</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集中移动</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77826" name="Picture 2"/>
          <p:cNvPicPr>
            <a:picLocks noChangeAspect="1" noChangeArrowheads="1"/>
          </p:cNvPicPr>
          <p:nvPr/>
        </p:nvPicPr>
        <p:blipFill>
          <a:blip r:embed="rId2" cstate="print"/>
          <a:srcRect/>
          <a:stretch>
            <a:fillRect/>
          </a:stretch>
        </p:blipFill>
        <p:spPr bwMode="auto">
          <a:xfrm>
            <a:off x="2143108" y="2714620"/>
            <a:ext cx="3743713" cy="857256"/>
          </a:xfrm>
          <a:prstGeom prst="rect">
            <a:avLst/>
          </a:prstGeom>
          <a:noFill/>
          <a:ln w="9525">
            <a:noFill/>
            <a:miter lim="800000"/>
            <a:headEnd/>
            <a:tailEnd/>
          </a:ln>
        </p:spPr>
      </p:pic>
      <p:sp>
        <p:nvSpPr>
          <p:cNvPr id="11" name="TextBox 10"/>
          <p:cNvSpPr txBox="1"/>
          <p:nvPr/>
        </p:nvSpPr>
        <p:spPr>
          <a:xfrm>
            <a:off x="2285984" y="4029080"/>
            <a:ext cx="392909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平均</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情况的时间复杂度为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77827" name="Picture 3"/>
          <p:cNvPicPr>
            <a:picLocks noChangeAspect="1" noChangeArrowheads="1"/>
          </p:cNvPicPr>
          <p:nvPr/>
        </p:nvPicPr>
        <p:blipFill>
          <a:blip r:embed="rId3" cstate="print"/>
          <a:srcRect/>
          <a:stretch>
            <a:fillRect/>
          </a:stretch>
        </p:blipFill>
        <p:spPr bwMode="auto">
          <a:xfrm>
            <a:off x="1643042" y="3929066"/>
            <a:ext cx="657225" cy="638175"/>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7AF016A1-9F15-429F-9EFD-84004B73C732}" type="slidenum">
              <a:rPr lang="en-US" altLang="zh-CN" smtClean="0"/>
              <a:t>22</a:t>
            </a:fld>
            <a:r>
              <a:rPr lang="en-US" altLang="zh-CN"/>
              <a:t>/112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571480"/>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10.2.3 </a:t>
            </a:r>
            <a:r>
              <a:rPr lang="zh-CN" altLang="zh-CN">
                <a:latin typeface="Consolas" panose="020B0609020204030204" pitchFamily="49" charset="0"/>
                <a:ea typeface="微软雅黑" panose="020B0503020204020204" pitchFamily="34" charset="-122"/>
                <a:cs typeface="Consolas" panose="020B0609020204030204" pitchFamily="49" charset="0"/>
              </a:rPr>
              <a:t>希尔排序</a:t>
            </a:r>
            <a:endParaRPr lang="zh-CN" altLang="zh-CN">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642910" y="150017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排序思路</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Text Box 5"/>
          <p:cNvSpPr txBox="1">
            <a:spLocks noChangeArrowheads="1"/>
          </p:cNvSpPr>
          <p:nvPr/>
        </p:nvSpPr>
        <p:spPr bwMode="auto">
          <a:xfrm>
            <a:off x="571472" y="3024132"/>
            <a:ext cx="6130204" cy="2031325"/>
          </a:xfrm>
          <a:prstGeom prst="rect">
            <a:avLst/>
          </a:prstGeom>
          <a:noFill/>
          <a:ln w="9525">
            <a:noFill/>
            <a:miter lim="800000"/>
          </a:ln>
          <a:effectLst/>
        </p:spPr>
        <p:txBody>
          <a:bodyPr wrap="none">
            <a:spAutoFit/>
          </a:bodyPr>
          <a:lstStyle/>
          <a:p>
            <a:pPr algn="l">
              <a:lnSpc>
                <a:spcPct val="120000"/>
              </a:lnSpc>
            </a:pP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a:solidFill>
                  <a:srgbClr val="0000FF"/>
                </a:solidFill>
                <a:latin typeface="+mj-ea"/>
                <a:ea typeface="+mj-ea"/>
                <a:cs typeface="Consolas" panose="020B0609020204030204" pitchFamily="49" charset="0"/>
              </a:rPr>
              <a:t>…</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kd</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ct val="120000"/>
              </a:lnSpc>
            </a:pP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a:solidFill>
                  <a:srgbClr val="0000FF"/>
                </a:solidFill>
                <a:latin typeface="+mn-ea"/>
                <a:ea typeface="+mn-ea"/>
                <a:cs typeface="Consolas" panose="020B0609020204030204" pitchFamily="49" charset="0"/>
              </a:rPr>
              <a:t>…</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ct val="120000"/>
              </a:lnSpc>
            </a:pP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dirty="0">
                <a:solidFill>
                  <a:srgbClr val="0000FF"/>
                </a:solidFill>
                <a:latin typeface="+mn-ea"/>
                <a:ea typeface="+mn-ea"/>
                <a:cs typeface="Consolas" panose="020B0609020204030204" pitchFamily="49" charset="0"/>
              </a:rPr>
              <a:t>…</a:t>
            </a:r>
          </a:p>
          <a:p>
            <a:pPr algn="l">
              <a:lnSpc>
                <a:spcPct val="120000"/>
              </a:lnSpc>
            </a:pP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a:solidFill>
                  <a:srgbClr val="0000FF"/>
                </a:solidFill>
                <a:latin typeface="+mn-ea"/>
                <a:ea typeface="+mn-ea"/>
                <a:cs typeface="Consolas" panose="020B0609020204030204" pitchFamily="49" charset="0"/>
              </a:rPr>
              <a:t>…</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p>
        </p:txBody>
      </p:sp>
      <p:sp>
        <p:nvSpPr>
          <p:cNvPr id="9" name="Text Box 8"/>
          <p:cNvSpPr txBox="1">
            <a:spLocks noChangeArrowheads="1"/>
          </p:cNvSpPr>
          <p:nvPr/>
        </p:nvSpPr>
        <p:spPr bwMode="auto">
          <a:xfrm>
            <a:off x="571472" y="2349445"/>
            <a:ext cx="6480175" cy="400110"/>
          </a:xfrm>
          <a:prstGeom prst="rect">
            <a:avLst/>
          </a:prstGeom>
          <a:noFill/>
          <a:ln w="9525">
            <a:noFill/>
            <a:miter lim="800000"/>
          </a:ln>
          <a:effectLst/>
        </p:spPr>
        <p:txBody>
          <a:bodyPr>
            <a:spAutoFit/>
          </a:bodyPr>
          <a:lstStyle/>
          <a:p>
            <a:pPr algn="l">
              <a:lnSpc>
                <a:spcPct val="100000"/>
              </a:lnSpc>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例如</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个元素分成</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个组：</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0" name="Group 16"/>
          <p:cNvGrpSpPr/>
          <p:nvPr/>
        </p:nvGrpSpPr>
        <p:grpSpPr bwMode="auto">
          <a:xfrm>
            <a:off x="1357290" y="3024132"/>
            <a:ext cx="4297363" cy="1803400"/>
            <a:chOff x="793" y="1752"/>
            <a:chExt cx="2707" cy="1136"/>
          </a:xfrm>
        </p:grpSpPr>
        <p:sp>
          <p:nvSpPr>
            <p:cNvPr id="11" name="Line 9"/>
            <p:cNvSpPr>
              <a:spLocks noChangeShapeType="1"/>
            </p:cNvSpPr>
            <p:nvPr/>
          </p:nvSpPr>
          <p:spPr bwMode="auto">
            <a:xfrm>
              <a:off x="793" y="1752"/>
              <a:ext cx="0" cy="1134"/>
            </a:xfrm>
            <a:prstGeom prst="line">
              <a:avLst/>
            </a:prstGeom>
            <a:noFill/>
            <a:ln w="28575">
              <a:solidFill>
                <a:srgbClr val="FF00FF"/>
              </a:solidFill>
              <a:prstDash val="sysDot"/>
              <a:miter lim="800000"/>
            </a:ln>
            <a:effectLst/>
          </p:spPr>
          <p:txBody>
            <a:bodyPr wrap="none"/>
            <a:lstStyle/>
            <a:p>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10"/>
            <p:cNvSpPr>
              <a:spLocks noChangeShapeType="1"/>
            </p:cNvSpPr>
            <p:nvPr/>
          </p:nvSpPr>
          <p:spPr bwMode="auto">
            <a:xfrm flipV="1">
              <a:off x="793" y="1752"/>
              <a:ext cx="772" cy="1134"/>
            </a:xfrm>
            <a:prstGeom prst="line">
              <a:avLst/>
            </a:prstGeom>
            <a:noFill/>
            <a:ln w="28575">
              <a:solidFill>
                <a:srgbClr val="FF00FF"/>
              </a:solidFill>
              <a:prstDash val="sysDot"/>
              <a:miter lim="800000"/>
            </a:ln>
            <a:effectLst/>
          </p:spPr>
          <p:txBody>
            <a:bodyPr wrap="none"/>
            <a:lstStyle/>
            <a:p>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Line 11"/>
            <p:cNvSpPr>
              <a:spLocks noChangeShapeType="1"/>
            </p:cNvSpPr>
            <p:nvPr/>
          </p:nvSpPr>
          <p:spPr bwMode="auto">
            <a:xfrm>
              <a:off x="1565" y="1752"/>
              <a:ext cx="0" cy="1134"/>
            </a:xfrm>
            <a:prstGeom prst="line">
              <a:avLst/>
            </a:prstGeom>
            <a:noFill/>
            <a:ln w="28575">
              <a:solidFill>
                <a:srgbClr val="FF00FF"/>
              </a:solidFill>
              <a:prstDash val="sysDot"/>
              <a:round/>
            </a:ln>
            <a:effectLst/>
          </p:spPr>
          <p:txBody>
            <a:bodyPr wrap="none"/>
            <a:lstStyle/>
            <a:p>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Freeform 12"/>
            <p:cNvSpPr/>
            <p:nvPr/>
          </p:nvSpPr>
          <p:spPr bwMode="auto">
            <a:xfrm>
              <a:off x="1584" y="1752"/>
              <a:ext cx="933" cy="1136"/>
            </a:xfrm>
            <a:custGeom>
              <a:avLst/>
              <a:gdLst/>
              <a:ahLst/>
              <a:cxnLst>
                <a:cxn ang="0">
                  <a:pos x="0" y="1136"/>
                </a:cxn>
                <a:cxn ang="0">
                  <a:pos x="933" y="0"/>
                </a:cxn>
              </a:cxnLst>
              <a:rect l="0" t="0" r="r" b="b"/>
              <a:pathLst>
                <a:path w="933" h="1136">
                  <a:moveTo>
                    <a:pt x="0" y="1136"/>
                  </a:moveTo>
                  <a:lnTo>
                    <a:pt x="933" y="0"/>
                  </a:lnTo>
                </a:path>
              </a:pathLst>
            </a:custGeom>
            <a:noFill/>
            <a:ln w="28575" cap="flat" cmpd="sng">
              <a:solidFill>
                <a:srgbClr val="FF00FF"/>
              </a:solidFill>
              <a:prstDash val="sysDot"/>
              <a:miter lim="800000"/>
              <a:headEnd type="none" w="med" len="med"/>
              <a:tailEnd type="none" w="med" len="med"/>
            </a:ln>
            <a:effectLst/>
          </p:spPr>
          <p:txBody>
            <a:bodyPr wrap="none"/>
            <a:lstStyle/>
            <a:p>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Line 13"/>
            <p:cNvSpPr>
              <a:spLocks noChangeShapeType="1"/>
            </p:cNvSpPr>
            <p:nvPr/>
          </p:nvSpPr>
          <p:spPr bwMode="auto">
            <a:xfrm>
              <a:off x="2517" y="1752"/>
              <a:ext cx="0" cy="1134"/>
            </a:xfrm>
            <a:prstGeom prst="line">
              <a:avLst/>
            </a:prstGeom>
            <a:noFill/>
            <a:ln w="28575">
              <a:solidFill>
                <a:srgbClr val="FF00FF"/>
              </a:solidFill>
              <a:prstDash val="sysDot"/>
              <a:round/>
            </a:ln>
            <a:effectLst/>
          </p:spPr>
          <p:txBody>
            <a:bodyPr wrap="none"/>
            <a:lstStyle/>
            <a:p>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Line 14"/>
            <p:cNvSpPr>
              <a:spLocks noChangeShapeType="1"/>
            </p:cNvSpPr>
            <p:nvPr/>
          </p:nvSpPr>
          <p:spPr bwMode="auto">
            <a:xfrm flipV="1">
              <a:off x="2728" y="1752"/>
              <a:ext cx="772" cy="1134"/>
            </a:xfrm>
            <a:prstGeom prst="line">
              <a:avLst/>
            </a:prstGeom>
            <a:noFill/>
            <a:ln w="28575">
              <a:solidFill>
                <a:srgbClr val="FF00FF"/>
              </a:solidFill>
              <a:prstDash val="sysDot"/>
              <a:miter lim="800000"/>
            </a:ln>
            <a:effectLst/>
          </p:spPr>
          <p:txBody>
            <a:bodyPr wrap="none"/>
            <a:lstStyle/>
            <a:p>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Line 15"/>
            <p:cNvSpPr>
              <a:spLocks noChangeShapeType="1"/>
            </p:cNvSpPr>
            <p:nvPr/>
          </p:nvSpPr>
          <p:spPr bwMode="auto">
            <a:xfrm>
              <a:off x="3500" y="1752"/>
              <a:ext cx="0" cy="1134"/>
            </a:xfrm>
            <a:prstGeom prst="line">
              <a:avLst/>
            </a:prstGeom>
            <a:noFill/>
            <a:ln w="28575">
              <a:solidFill>
                <a:srgbClr val="FF00FF"/>
              </a:solidFill>
              <a:prstDash val="sysDot"/>
              <a:round/>
            </a:ln>
            <a:effectLst/>
          </p:spPr>
          <p:txBody>
            <a:bodyPr wrap="none"/>
            <a:lstStyle/>
            <a:p>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8" name="组合 17"/>
          <p:cNvGrpSpPr/>
          <p:nvPr/>
        </p:nvGrpSpPr>
        <p:grpSpPr>
          <a:xfrm>
            <a:off x="1458863" y="5072074"/>
            <a:ext cx="4286280" cy="826478"/>
            <a:chOff x="1571604" y="4829242"/>
            <a:chExt cx="4286280" cy="826478"/>
          </a:xfrm>
        </p:grpSpPr>
        <p:sp>
          <p:nvSpPr>
            <p:cNvPr id="19" name="上箭头 18"/>
            <p:cNvSpPr/>
            <p:nvPr/>
          </p:nvSpPr>
          <p:spPr>
            <a:xfrm>
              <a:off x="3571868" y="4829242"/>
              <a:ext cx="285752"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Box 19"/>
            <p:cNvSpPr txBox="1"/>
            <p:nvPr/>
          </p:nvSpPr>
          <p:spPr>
            <a:xfrm>
              <a:off x="1571604" y="5286388"/>
              <a:ext cx="4286280" cy="369332"/>
            </a:xfrm>
            <a:prstGeom prst="rect">
              <a:avLst/>
            </a:prstGeom>
            <a:noFill/>
          </p:spPr>
          <p:txBody>
            <a:bodyPr wrap="square" rtlCol="0">
              <a:spAutoFit/>
            </a:bodyPr>
            <a:lstStyle/>
            <a:p>
              <a:pPr>
                <a:lnSpc>
                  <a:spcPct val="100000"/>
                </a:lnSpc>
              </a:pPr>
              <a:r>
                <a:rPr lang="zh-CN" altLang="en-US" sz="1800" dirty="0">
                  <a:solidFill>
                    <a:srgbClr val="0000FF"/>
                  </a:solidFill>
                  <a:latin typeface="Consolas" panose="020B0609020204030204" pitchFamily="49" charset="0"/>
                  <a:ea typeface="华文中宋" panose="02010600040101010101" pitchFamily="2" charset="-122"/>
                  <a:cs typeface="Consolas" panose="020B0609020204030204" pitchFamily="49" charset="0"/>
                </a:rPr>
                <a:t>相距</a:t>
              </a:r>
              <a:r>
                <a:rPr lang="en-US" altLang="zh-CN" sz="1800" i="1" dirty="0">
                  <a:solidFill>
                    <a:srgbClr val="0000FF"/>
                  </a:solidFill>
                  <a:latin typeface="Consolas" panose="020B0609020204030204" pitchFamily="49" charset="0"/>
                  <a:ea typeface="华文中宋" panose="02010600040101010101" pitchFamily="2" charset="-122"/>
                  <a:cs typeface="Consolas" panose="020B0609020204030204" pitchFamily="49" charset="0"/>
                </a:rPr>
                <a:t>d</a:t>
              </a:r>
              <a:r>
                <a:rPr lang="zh-CN" altLang="en-US" sz="1800" dirty="0">
                  <a:solidFill>
                    <a:srgbClr val="0000FF"/>
                  </a:solidFill>
                  <a:latin typeface="Consolas" panose="020B0609020204030204" pitchFamily="49" charset="0"/>
                  <a:ea typeface="华文中宋" panose="02010600040101010101" pitchFamily="2" charset="-122"/>
                  <a:cs typeface="Consolas" panose="020B0609020204030204" pitchFamily="49" charset="0"/>
                </a:rPr>
                <a:t>个位</a:t>
              </a:r>
              <a:r>
                <a:rPr lang="zh-CN" altLang="en-US" sz="1800">
                  <a:solidFill>
                    <a:srgbClr val="0000FF"/>
                  </a:solidFill>
                  <a:latin typeface="Consolas" panose="020B0609020204030204" pitchFamily="49" charset="0"/>
                  <a:ea typeface="华文中宋" panose="02010600040101010101" pitchFamily="2" charset="-122"/>
                  <a:cs typeface="Consolas" panose="020B0609020204030204" pitchFamily="49" charset="0"/>
                </a:rPr>
                <a:t>置的元素分</a:t>
              </a:r>
              <a:r>
                <a:rPr lang="zh-CN" altLang="en-US" sz="1800" dirty="0">
                  <a:solidFill>
                    <a:srgbClr val="0000FF"/>
                  </a:solidFill>
                  <a:latin typeface="Consolas" panose="020B0609020204030204" pitchFamily="49" charset="0"/>
                  <a:ea typeface="华文中宋" panose="02010600040101010101" pitchFamily="2" charset="-122"/>
                  <a:cs typeface="Consolas" panose="020B0609020204030204" pitchFamily="49" charset="0"/>
                </a:rPr>
                <a:t>为一组</a:t>
              </a:r>
            </a:p>
          </p:txBody>
        </p:sp>
      </p:grpSp>
      <p:grpSp>
        <p:nvGrpSpPr>
          <p:cNvPr id="28" name="组合 27"/>
          <p:cNvGrpSpPr/>
          <p:nvPr/>
        </p:nvGrpSpPr>
        <p:grpSpPr>
          <a:xfrm>
            <a:off x="6850078" y="3100852"/>
            <a:ext cx="1793888" cy="1888634"/>
            <a:chOff x="6850078" y="3100852"/>
            <a:chExt cx="1793888" cy="1888634"/>
          </a:xfrm>
        </p:grpSpPr>
        <p:cxnSp>
          <p:nvCxnSpPr>
            <p:cNvPr id="22" name="直接连接符 21"/>
            <p:cNvCxnSpPr/>
            <p:nvPr/>
          </p:nvCxnSpPr>
          <p:spPr>
            <a:xfrm>
              <a:off x="6850078" y="3227386"/>
              <a:ext cx="1071570" cy="0"/>
            </a:xfrm>
            <a:prstGeom prst="line">
              <a:avLst/>
            </a:prstGeom>
            <a:ln w="19050"/>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7858148" y="3100852"/>
              <a:ext cx="785818" cy="338554"/>
            </a:xfrm>
            <a:prstGeom prst="rect">
              <a:avLst/>
            </a:prstGeom>
            <a:noFill/>
          </p:spPr>
          <p:txBody>
            <a:bodyPr wrap="square" rtlCol="0">
              <a:spAutoFit/>
            </a:bodyPr>
            <a:lstStyle/>
            <a:p>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一组</a:t>
              </a:r>
            </a:p>
          </p:txBody>
        </p:sp>
        <p:cxnSp>
          <p:nvCxnSpPr>
            <p:cNvPr id="24" name="直接连接符 23"/>
            <p:cNvCxnSpPr/>
            <p:nvPr/>
          </p:nvCxnSpPr>
          <p:spPr>
            <a:xfrm>
              <a:off x="6850078" y="3786190"/>
              <a:ext cx="1071570" cy="0"/>
            </a:xfrm>
            <a:prstGeom prst="line">
              <a:avLst/>
            </a:prstGeom>
            <a:ln w="19050"/>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7858148" y="3661950"/>
              <a:ext cx="785818" cy="338554"/>
            </a:xfrm>
            <a:prstGeom prst="rect">
              <a:avLst/>
            </a:prstGeom>
            <a:noFill/>
          </p:spPr>
          <p:txBody>
            <a:bodyPr wrap="square" rtlCol="0">
              <a:spAutoFit/>
            </a:bodyPr>
            <a:lstStyle/>
            <a:p>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一组</a:t>
              </a:r>
            </a:p>
          </p:txBody>
        </p:sp>
        <p:cxnSp>
          <p:nvCxnSpPr>
            <p:cNvPr id="26" name="直接连接符 25"/>
            <p:cNvCxnSpPr/>
            <p:nvPr/>
          </p:nvCxnSpPr>
          <p:spPr>
            <a:xfrm>
              <a:off x="7197744" y="4786322"/>
              <a:ext cx="723904" cy="0"/>
            </a:xfrm>
            <a:prstGeom prst="line">
              <a:avLst/>
            </a:prstGeom>
            <a:ln w="19050"/>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7858148" y="4650932"/>
              <a:ext cx="785818" cy="338554"/>
            </a:xfrm>
            <a:prstGeom prst="rect">
              <a:avLst/>
            </a:prstGeom>
            <a:noFill/>
          </p:spPr>
          <p:txBody>
            <a:bodyPr wrap="square" rtlCol="0">
              <a:spAutoFit/>
            </a:bodyPr>
            <a:lstStyle/>
            <a:p>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一组</a:t>
              </a:r>
            </a:p>
          </p:txBody>
        </p:sp>
      </p:grpSp>
      <p:sp>
        <p:nvSpPr>
          <p:cNvPr id="36" name="灯片编号占位符 35"/>
          <p:cNvSpPr>
            <a:spLocks noGrp="1"/>
          </p:cNvSpPr>
          <p:nvPr>
            <p:ph type="sldNum" sz="quarter" idx="12"/>
          </p:nvPr>
        </p:nvSpPr>
        <p:spPr/>
        <p:txBody>
          <a:bodyPr/>
          <a:lstStyle/>
          <a:p>
            <a:fld id="{7AF016A1-9F15-429F-9EFD-84004B73C732}" type="slidenum">
              <a:rPr lang="en-US" altLang="zh-CN" smtClean="0"/>
              <a:t>23</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trips(downRight)">
                                      <p:cBhvr>
                                        <p:cTn id="11" dur="1000"/>
                                        <p:tgtEl>
                                          <p:spTgt spid="10"/>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57224" y="1000108"/>
            <a:ext cx="6643734" cy="154142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a:spAutoFit/>
          </a:bodyPr>
          <a:lstStyle/>
          <a:p>
            <a:pPr marL="457200" indent="-457200" algn="l">
              <a:lnSpc>
                <a:spcPct val="110000"/>
              </a:lnSpc>
              <a:spcBef>
                <a:spcPct val="50000"/>
              </a:spcBef>
              <a:buFont typeface="+mj-ea"/>
              <a:buAutoNum type="circleNumDbPlain"/>
            </a:pP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p>
          <a:p>
            <a:pPr marL="457200" indent="-457200" algn="l">
              <a:lnSpc>
                <a:spcPct val="110000"/>
              </a:lnSpc>
              <a:spcBef>
                <a:spcPct val="50000"/>
              </a:spcBef>
              <a:buFont typeface="+mj-ea"/>
              <a:buAutoNum type="circleNumDbPlain"/>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将排序序列分为</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个组，在</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各组内进行直接插入排序</a:t>
            </a:r>
          </a:p>
          <a:p>
            <a:pPr marL="457200" indent="-457200" algn="just">
              <a:lnSpc>
                <a:spcPct val="120000"/>
              </a:lnSpc>
              <a:spcBef>
                <a:spcPct val="50000"/>
              </a:spcBef>
              <a:buFont typeface="+mj-ea"/>
              <a:buAutoNum type="circleNumDbPlain"/>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递减</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，重复② ，直到</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为止</a:t>
            </a:r>
            <a:endPar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 name="组合 5"/>
          <p:cNvGrpSpPr/>
          <p:nvPr/>
        </p:nvGrpSpPr>
        <p:grpSpPr>
          <a:xfrm>
            <a:off x="571472" y="2643182"/>
            <a:ext cx="8215370" cy="1229095"/>
            <a:chOff x="500034" y="4071942"/>
            <a:chExt cx="8215370" cy="1229095"/>
          </a:xfrm>
        </p:grpSpPr>
        <p:sp>
          <p:nvSpPr>
            <p:cNvPr id="7" name="下箭头 6"/>
            <p:cNvSpPr/>
            <p:nvPr/>
          </p:nvSpPr>
          <p:spPr>
            <a:xfrm>
              <a:off x="3643306" y="4071942"/>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500034" y="4429132"/>
              <a:ext cx="8215370" cy="871905"/>
            </a:xfrm>
            <a:prstGeom prst="rect">
              <a:avLst/>
            </a:prstGeom>
            <a:noFill/>
          </p:spPr>
          <p:txBody>
            <a:bodyPr wrap="square" rtlCol="0">
              <a:spAutoFit/>
            </a:bodyPr>
            <a:lstStyle/>
            <a:p>
              <a:pPr algn="l">
                <a:lnSpc>
                  <a:spcPts val="32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算法最后一趟（</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）对所有元素进行了</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直接插入排序，所以结果一定是正确的。</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0" name="TextBox 9"/>
          <p:cNvSpPr txBox="1"/>
          <p:nvPr/>
        </p:nvSpPr>
        <p:spPr>
          <a:xfrm>
            <a:off x="1214414" y="4143380"/>
            <a:ext cx="5786478" cy="400110"/>
          </a:xfrm>
          <a:prstGeom prst="rect">
            <a:avLst/>
          </a:prstGeom>
          <a:noFill/>
        </p:spPr>
        <p:txBody>
          <a:bodyPr wrap="square" rtlCol="0">
            <a:spAutoFit/>
          </a:bodyPr>
          <a:lstStyle/>
          <a:p>
            <a:pPr algn="l">
              <a:lnSpc>
                <a:spcPct val="100000"/>
              </a:lnSpc>
              <a:spcBef>
                <a:spcPts val="0"/>
              </a:spcBef>
            </a:pPr>
            <a:r>
              <a:rPr lang="en-US" altLang="zh-CN" sz="2000" i="1">
                <a:solidFill>
                  <a:srgbClr val="006600"/>
                </a:solidFill>
                <a:latin typeface="Consolas" panose="020B0609020204030204" pitchFamily="49" charset="0"/>
                <a:ea typeface="华文中宋" panose="02010600040101010101" pitchFamily="2" charset="-122"/>
                <a:cs typeface="Consolas" panose="020B0609020204030204" pitchFamily="49" charset="0"/>
              </a:rPr>
              <a:t>d</a:t>
            </a:r>
            <a:r>
              <a:rPr lang="zh-CN" altLang="zh-CN" sz="2000">
                <a:solidFill>
                  <a:srgbClr val="006600"/>
                </a:solidFill>
                <a:latin typeface="Consolas" panose="020B0609020204030204" pitchFamily="49" charset="0"/>
                <a:ea typeface="华文中宋" panose="02010600040101010101" pitchFamily="2" charset="-122"/>
                <a:cs typeface="Consolas" panose="020B0609020204030204" pitchFamily="49" charset="0"/>
              </a:rPr>
              <a:t>序列</a:t>
            </a:r>
            <a:r>
              <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rPr>
              <a:t>：</a:t>
            </a:r>
            <a:r>
              <a:rPr lang="en-US" altLang="zh-CN" sz="2000">
                <a:solidFill>
                  <a:srgbClr val="006600"/>
                </a:solidFill>
                <a:latin typeface="Consolas" panose="020B0609020204030204" pitchFamily="49" charset="0"/>
                <a:ea typeface="华文中宋" panose="02010600040101010101" pitchFamily="2" charset="-122"/>
                <a:cs typeface="Consolas" panose="020B0609020204030204" pitchFamily="49" charset="0"/>
              </a:rPr>
              <a:t>d=n/2</a:t>
            </a:r>
            <a:r>
              <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rPr>
              <a:t>开始，每次</a:t>
            </a:r>
            <a:r>
              <a:rPr lang="en-US" altLang="zh-CN" sz="2000">
                <a:solidFill>
                  <a:srgbClr val="006600"/>
                </a:solidFill>
                <a:latin typeface="Consolas" panose="020B0609020204030204" pitchFamily="49" charset="0"/>
                <a:ea typeface="华文中宋" panose="02010600040101010101" pitchFamily="2" charset="-122"/>
                <a:cs typeface="Consolas" panose="020B0609020204030204" pitchFamily="49" charset="0"/>
              </a:rPr>
              <a:t>d=d/2</a:t>
            </a:r>
            <a:r>
              <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rPr>
              <a:t>，直到</a:t>
            </a:r>
            <a:r>
              <a:rPr lang="en-US" altLang="zh-CN" sz="2000">
                <a:solidFill>
                  <a:srgbClr val="006600"/>
                </a:solidFill>
                <a:latin typeface="Consolas" panose="020B0609020204030204" pitchFamily="49" charset="0"/>
                <a:ea typeface="华文中宋" panose="02010600040101010101" pitchFamily="2" charset="-122"/>
                <a:cs typeface="Consolas" panose="020B0609020204030204" pitchFamily="49" charset="0"/>
              </a:rPr>
              <a:t>d=0 </a:t>
            </a:r>
            <a:endParaRPr lang="zh-CN" altLang="en-US" sz="2000">
              <a:solidFill>
                <a:srgbClr val="006600"/>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17" name="灯片编号占位符 16"/>
          <p:cNvSpPr>
            <a:spLocks noGrp="1"/>
          </p:cNvSpPr>
          <p:nvPr>
            <p:ph type="sldNum" sz="quarter" idx="12"/>
          </p:nvPr>
        </p:nvSpPr>
        <p:spPr/>
        <p:txBody>
          <a:bodyPr/>
          <a:lstStyle/>
          <a:p>
            <a:fld id="{7AF016A1-9F15-429F-9EFD-84004B73C732}" type="slidenum">
              <a:rPr lang="en-US" altLang="zh-CN" smtClean="0"/>
              <a:t>24</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14290"/>
            <a:ext cx="8215370" cy="8999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algn="l">
              <a:lnSpc>
                <a:spcPts val="28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10.2</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设待排序的表有</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个元素，其关键字分别为（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）。说明采用希尔排序方法进行排序的过程。</a:t>
            </a:r>
          </a:p>
        </p:txBody>
      </p:sp>
      <p:grpSp>
        <p:nvGrpSpPr>
          <p:cNvPr id="83" name="组合 82"/>
          <p:cNvGrpSpPr/>
          <p:nvPr/>
        </p:nvGrpSpPr>
        <p:grpSpPr>
          <a:xfrm>
            <a:off x="642910" y="1380169"/>
            <a:ext cx="8143900" cy="338554"/>
            <a:chOff x="642910" y="1380169"/>
            <a:chExt cx="8143900" cy="338554"/>
          </a:xfrm>
        </p:grpSpPr>
        <p:sp>
          <p:nvSpPr>
            <p:cNvPr id="5" name="TextBox 4"/>
            <p:cNvSpPr txBox="1"/>
            <p:nvPr/>
          </p:nvSpPr>
          <p:spPr>
            <a:xfrm>
              <a:off x="2071638" y="1451607"/>
              <a:ext cx="500066" cy="221599"/>
            </a:xfrm>
            <a:prstGeom prst="rect">
              <a:avLst/>
            </a:prstGeom>
            <a:solidFill>
              <a:schemeClr val="bg1"/>
            </a:solidFill>
          </p:spPr>
          <p:txBody>
            <a:bodyPr wrap="square" lIns="0" tIns="0" rIns="0" bIns="0" rtlCol="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786018" y="1451607"/>
              <a:ext cx="500066" cy="221599"/>
            </a:xfrm>
            <a:prstGeom prst="rect">
              <a:avLst/>
            </a:prstGeom>
            <a:solidFill>
              <a:schemeClr val="bg1"/>
            </a:solidFill>
          </p:spPr>
          <p:txBody>
            <a:bodyPr wrap="square" lIns="0" tIns="0" rIns="0" bIns="0" rtlCol="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3428960" y="1451607"/>
              <a:ext cx="500066" cy="221599"/>
            </a:xfrm>
            <a:prstGeom prst="rect">
              <a:avLst/>
            </a:prstGeom>
            <a:solidFill>
              <a:schemeClr val="bg1"/>
            </a:solidFill>
          </p:spPr>
          <p:txBody>
            <a:bodyPr wrap="square" lIns="0" tIns="0" rIns="0" bIns="0" rtlCol="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4071902" y="1451607"/>
              <a:ext cx="500066" cy="221599"/>
            </a:xfrm>
            <a:prstGeom prst="rect">
              <a:avLst/>
            </a:prstGeom>
            <a:solidFill>
              <a:schemeClr val="bg1"/>
            </a:solidFill>
          </p:spPr>
          <p:txBody>
            <a:bodyPr wrap="square" lIns="0" tIns="0" rIns="0" bIns="0" rtlCol="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4786282" y="1451607"/>
              <a:ext cx="500066" cy="221599"/>
            </a:xfrm>
            <a:prstGeom prst="rect">
              <a:avLst/>
            </a:prstGeom>
            <a:solidFill>
              <a:schemeClr val="bg1"/>
            </a:solidFill>
          </p:spPr>
          <p:txBody>
            <a:bodyPr wrap="square" lIns="0" tIns="0" rIns="0" bIns="0" rtlCol="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5429224" y="1451607"/>
              <a:ext cx="500066" cy="221599"/>
            </a:xfrm>
            <a:prstGeom prst="rect">
              <a:avLst/>
            </a:prstGeom>
            <a:solidFill>
              <a:schemeClr val="bg1"/>
            </a:solidFill>
          </p:spPr>
          <p:txBody>
            <a:bodyPr wrap="square" lIns="0" tIns="0" rIns="0" bIns="0" rtlCol="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Box 10"/>
            <p:cNvSpPr txBox="1"/>
            <p:nvPr/>
          </p:nvSpPr>
          <p:spPr>
            <a:xfrm>
              <a:off x="6215042" y="1451607"/>
              <a:ext cx="500066" cy="221599"/>
            </a:xfrm>
            <a:prstGeom prst="rect">
              <a:avLst/>
            </a:prstGeom>
            <a:solidFill>
              <a:schemeClr val="bg1"/>
            </a:solidFill>
          </p:spPr>
          <p:txBody>
            <a:bodyPr wrap="square" lIns="0" tIns="0" rIns="0" bIns="0" rtlCol="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TextBox 11"/>
            <p:cNvSpPr txBox="1"/>
            <p:nvPr/>
          </p:nvSpPr>
          <p:spPr>
            <a:xfrm>
              <a:off x="6929422" y="1451607"/>
              <a:ext cx="500066" cy="221599"/>
            </a:xfrm>
            <a:prstGeom prst="rect">
              <a:avLst/>
            </a:prstGeom>
            <a:solidFill>
              <a:schemeClr val="bg1"/>
            </a:solidFill>
          </p:spPr>
          <p:txBody>
            <a:bodyPr wrap="square" lIns="0" tIns="0" rIns="0" bIns="0" rtlCol="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7572364" y="1451607"/>
              <a:ext cx="500066" cy="221599"/>
            </a:xfrm>
            <a:prstGeom prst="rect">
              <a:avLst/>
            </a:prstGeom>
            <a:solidFill>
              <a:schemeClr val="bg1"/>
            </a:solidFill>
          </p:spPr>
          <p:txBody>
            <a:bodyPr wrap="square" lIns="0" tIns="0" rIns="0" bIns="0" rtlCol="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TextBox 13"/>
            <p:cNvSpPr txBox="1"/>
            <p:nvPr/>
          </p:nvSpPr>
          <p:spPr>
            <a:xfrm>
              <a:off x="8286744" y="1451607"/>
              <a:ext cx="500066" cy="221599"/>
            </a:xfrm>
            <a:prstGeom prst="rect">
              <a:avLst/>
            </a:prstGeom>
            <a:solidFill>
              <a:schemeClr val="bg1"/>
            </a:solidFill>
          </p:spPr>
          <p:txBody>
            <a:bodyPr wrap="square" lIns="0" tIns="0" rIns="0" bIns="0" rtlCol="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642910" y="1380169"/>
              <a:ext cx="1428728" cy="338554"/>
            </a:xfrm>
            <a:prstGeom prst="rect">
              <a:avLst/>
            </a:prstGeom>
            <a:noFill/>
          </p:spPr>
          <p:txBody>
            <a:bodyPr wrap="square" rtlCol="0">
              <a:spAutoFit/>
            </a:bodyPr>
            <a:lstStyle/>
            <a:p>
              <a:pPr>
                <a:lnSpc>
                  <a:spcPct val="100000"/>
                </a:lnSpc>
              </a:pPr>
              <a:r>
                <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rPr>
                <a:t>初始序列</a:t>
              </a:r>
            </a:p>
          </p:txBody>
        </p:sp>
      </p:grpSp>
      <p:grpSp>
        <p:nvGrpSpPr>
          <p:cNvPr id="84" name="组合 83"/>
          <p:cNvGrpSpPr/>
          <p:nvPr/>
        </p:nvGrpSpPr>
        <p:grpSpPr>
          <a:xfrm>
            <a:off x="785754" y="2023110"/>
            <a:ext cx="7821392" cy="338555"/>
            <a:chOff x="785754" y="2023110"/>
            <a:chExt cx="7821392" cy="338555"/>
          </a:xfrm>
        </p:grpSpPr>
        <p:sp>
          <p:nvSpPr>
            <p:cNvPr id="16" name="TextBox 15"/>
            <p:cNvSpPr txBox="1"/>
            <p:nvPr/>
          </p:nvSpPr>
          <p:spPr>
            <a:xfrm>
              <a:off x="2786018" y="202311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Box 16"/>
            <p:cNvSpPr txBox="1"/>
            <p:nvPr/>
          </p:nvSpPr>
          <p:spPr>
            <a:xfrm>
              <a:off x="3428960" y="2023110"/>
              <a:ext cx="432000" cy="324000"/>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4071902" y="2023110"/>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4786282" y="2023110"/>
              <a:ext cx="432000" cy="324000"/>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Box 19"/>
            <p:cNvSpPr txBox="1"/>
            <p:nvPr/>
          </p:nvSpPr>
          <p:spPr>
            <a:xfrm>
              <a:off x="2071638" y="2023110"/>
              <a:ext cx="4320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5429224" y="2023110"/>
              <a:ext cx="4320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6103444" y="202311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Box 22"/>
            <p:cNvSpPr txBox="1"/>
            <p:nvPr/>
          </p:nvSpPr>
          <p:spPr>
            <a:xfrm>
              <a:off x="6817824" y="2023110"/>
              <a:ext cx="432000" cy="324000"/>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7460766" y="2023110"/>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8175146" y="2023110"/>
              <a:ext cx="432000" cy="324000"/>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785754" y="2023111"/>
              <a:ext cx="1071570" cy="338554"/>
            </a:xfrm>
            <a:prstGeom prst="rect">
              <a:avLst/>
            </a:prstGeom>
            <a:noFill/>
          </p:spPr>
          <p:txBody>
            <a:bodyPr wrap="square" rtlCol="0">
              <a:spAutoFit/>
            </a:bodyPr>
            <a:lstStyle/>
            <a:p>
              <a:pPr>
                <a:lnSpc>
                  <a:spcPct val="100000"/>
                </a:lnSpc>
              </a:pP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9" name="TextBox 28"/>
          <p:cNvSpPr txBox="1"/>
          <p:nvPr/>
        </p:nvSpPr>
        <p:spPr>
          <a:xfrm>
            <a:off x="2786018" y="2601109"/>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TextBox 29"/>
          <p:cNvSpPr txBox="1"/>
          <p:nvPr/>
        </p:nvSpPr>
        <p:spPr>
          <a:xfrm>
            <a:off x="3428960" y="2601109"/>
            <a:ext cx="432000" cy="324000"/>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TextBox 30"/>
          <p:cNvSpPr txBox="1"/>
          <p:nvPr/>
        </p:nvSpPr>
        <p:spPr>
          <a:xfrm>
            <a:off x="4071902" y="2601109"/>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TextBox 31"/>
          <p:cNvSpPr txBox="1"/>
          <p:nvPr/>
        </p:nvSpPr>
        <p:spPr>
          <a:xfrm>
            <a:off x="4786282" y="2601109"/>
            <a:ext cx="432000" cy="324000"/>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Box 26"/>
          <p:cNvSpPr txBox="1"/>
          <p:nvPr/>
        </p:nvSpPr>
        <p:spPr>
          <a:xfrm>
            <a:off x="285688" y="2601109"/>
            <a:ext cx="1428760" cy="338554"/>
          </a:xfrm>
          <a:prstGeom prst="rect">
            <a:avLst/>
          </a:prstGeom>
          <a:noFill/>
        </p:spPr>
        <p:txBody>
          <a:bodyPr wrap="square" rtlCol="0">
            <a:spAutoFit/>
          </a:bodyPr>
          <a:lstStyle/>
          <a:p>
            <a:pPr>
              <a:lnSpc>
                <a:spcPct val="100000"/>
              </a:lnSpc>
            </a:pPr>
            <a:r>
              <a:rPr kumimoji="1"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rPr>
              <a:t>直接插入排序</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TextBox 27"/>
          <p:cNvSpPr txBox="1"/>
          <p:nvPr/>
        </p:nvSpPr>
        <p:spPr>
          <a:xfrm>
            <a:off x="2071638" y="2601109"/>
            <a:ext cx="4320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TextBox 32"/>
          <p:cNvSpPr txBox="1"/>
          <p:nvPr/>
        </p:nvSpPr>
        <p:spPr>
          <a:xfrm>
            <a:off x="5429224" y="2601109"/>
            <a:ext cx="4320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TextBox 33"/>
          <p:cNvSpPr txBox="1"/>
          <p:nvPr/>
        </p:nvSpPr>
        <p:spPr>
          <a:xfrm>
            <a:off x="6110120" y="2601109"/>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TextBox 34"/>
          <p:cNvSpPr txBox="1"/>
          <p:nvPr/>
        </p:nvSpPr>
        <p:spPr>
          <a:xfrm>
            <a:off x="6824500" y="2601109"/>
            <a:ext cx="432000" cy="324000"/>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TextBox 35"/>
          <p:cNvSpPr txBox="1"/>
          <p:nvPr/>
        </p:nvSpPr>
        <p:spPr>
          <a:xfrm>
            <a:off x="7467442" y="2601109"/>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TextBox 36"/>
          <p:cNvSpPr txBox="1"/>
          <p:nvPr/>
        </p:nvSpPr>
        <p:spPr>
          <a:xfrm>
            <a:off x="8181822" y="2601109"/>
            <a:ext cx="432000" cy="324000"/>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6" name="组合 85"/>
          <p:cNvGrpSpPr/>
          <p:nvPr/>
        </p:nvGrpSpPr>
        <p:grpSpPr>
          <a:xfrm>
            <a:off x="714316" y="3233322"/>
            <a:ext cx="7902878" cy="342635"/>
            <a:chOff x="714316" y="3233322"/>
            <a:chExt cx="7902878" cy="342635"/>
          </a:xfrm>
        </p:grpSpPr>
        <p:sp>
          <p:nvSpPr>
            <p:cNvPr id="38" name="TextBox 37"/>
            <p:cNvSpPr txBox="1"/>
            <p:nvPr/>
          </p:nvSpPr>
          <p:spPr>
            <a:xfrm>
              <a:off x="714316" y="3233322"/>
              <a:ext cx="1071570" cy="338554"/>
            </a:xfrm>
            <a:prstGeom prst="rect">
              <a:avLst/>
            </a:prstGeom>
            <a:noFill/>
          </p:spPr>
          <p:txBody>
            <a:bodyPr wrap="square" rtlCol="0">
              <a:spAutoFit/>
            </a:bodyPr>
            <a:lstStyle/>
            <a:p>
              <a:pPr algn="l">
                <a:lnSpc>
                  <a:spcPct val="100000"/>
                </a:lnSpc>
              </a:pP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/2=2</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TextBox 38"/>
            <p:cNvSpPr txBox="1"/>
            <p:nvPr/>
          </p:nvSpPr>
          <p:spPr>
            <a:xfrm>
              <a:off x="2071638" y="3251957"/>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TextBox 39"/>
            <p:cNvSpPr txBox="1"/>
            <p:nvPr/>
          </p:nvSpPr>
          <p:spPr>
            <a:xfrm>
              <a:off x="2786018" y="3251957"/>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TextBox 40"/>
            <p:cNvSpPr txBox="1"/>
            <p:nvPr/>
          </p:nvSpPr>
          <p:spPr>
            <a:xfrm>
              <a:off x="3428960" y="3251957"/>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TextBox 41"/>
            <p:cNvSpPr txBox="1"/>
            <p:nvPr/>
          </p:nvSpPr>
          <p:spPr>
            <a:xfrm>
              <a:off x="4071902" y="3251957"/>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TextBox 42"/>
            <p:cNvSpPr txBox="1"/>
            <p:nvPr/>
          </p:nvSpPr>
          <p:spPr>
            <a:xfrm>
              <a:off x="4786282" y="3251957"/>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TextBox 43"/>
            <p:cNvSpPr txBox="1"/>
            <p:nvPr/>
          </p:nvSpPr>
          <p:spPr>
            <a:xfrm>
              <a:off x="5429224" y="3251957"/>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6113492" y="3251957"/>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Box 45"/>
            <p:cNvSpPr txBox="1"/>
            <p:nvPr/>
          </p:nvSpPr>
          <p:spPr>
            <a:xfrm>
              <a:off x="6827872" y="3251957"/>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Box 46"/>
            <p:cNvSpPr txBox="1"/>
            <p:nvPr/>
          </p:nvSpPr>
          <p:spPr>
            <a:xfrm>
              <a:off x="7470814" y="3251957"/>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Box 47"/>
            <p:cNvSpPr txBox="1"/>
            <p:nvPr/>
          </p:nvSpPr>
          <p:spPr>
            <a:xfrm>
              <a:off x="8185194" y="3251957"/>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9" name="TextBox 48"/>
          <p:cNvSpPr txBox="1"/>
          <p:nvPr/>
        </p:nvSpPr>
        <p:spPr>
          <a:xfrm>
            <a:off x="2071638" y="3876264"/>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TextBox 49"/>
          <p:cNvSpPr txBox="1"/>
          <p:nvPr/>
        </p:nvSpPr>
        <p:spPr>
          <a:xfrm>
            <a:off x="2786018" y="3876264"/>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TextBox 50"/>
          <p:cNvSpPr txBox="1"/>
          <p:nvPr/>
        </p:nvSpPr>
        <p:spPr>
          <a:xfrm>
            <a:off x="3428960" y="3876264"/>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TextBox 51"/>
          <p:cNvSpPr txBox="1"/>
          <p:nvPr/>
        </p:nvSpPr>
        <p:spPr>
          <a:xfrm>
            <a:off x="4071902" y="3876264"/>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TextBox 52"/>
          <p:cNvSpPr txBox="1"/>
          <p:nvPr/>
        </p:nvSpPr>
        <p:spPr>
          <a:xfrm>
            <a:off x="4786282" y="3876264"/>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TextBox 53"/>
          <p:cNvSpPr txBox="1"/>
          <p:nvPr/>
        </p:nvSpPr>
        <p:spPr>
          <a:xfrm>
            <a:off x="5429224" y="3876264"/>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TextBox 54"/>
          <p:cNvSpPr txBox="1"/>
          <p:nvPr/>
        </p:nvSpPr>
        <p:spPr>
          <a:xfrm>
            <a:off x="6123540" y="3876264"/>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TextBox 55"/>
          <p:cNvSpPr txBox="1"/>
          <p:nvPr/>
        </p:nvSpPr>
        <p:spPr>
          <a:xfrm>
            <a:off x="6837920" y="3876264"/>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7" name="TextBox 56"/>
          <p:cNvSpPr txBox="1"/>
          <p:nvPr/>
        </p:nvSpPr>
        <p:spPr>
          <a:xfrm>
            <a:off x="7480862" y="3876264"/>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TextBox 57"/>
          <p:cNvSpPr txBox="1"/>
          <p:nvPr/>
        </p:nvSpPr>
        <p:spPr>
          <a:xfrm>
            <a:off x="8195242" y="3876264"/>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TextBox 58"/>
          <p:cNvSpPr txBox="1"/>
          <p:nvPr/>
        </p:nvSpPr>
        <p:spPr>
          <a:xfrm>
            <a:off x="142844" y="3876264"/>
            <a:ext cx="1571604" cy="338554"/>
          </a:xfrm>
          <a:prstGeom prst="rect">
            <a:avLst/>
          </a:prstGeom>
          <a:noFill/>
        </p:spPr>
        <p:txBody>
          <a:bodyPr wrap="square" rtlCol="0">
            <a:spAutoFit/>
          </a:bodyPr>
          <a:lstStyle/>
          <a:p>
            <a:pPr>
              <a:lnSpc>
                <a:spcPct val="100000"/>
              </a:lnSpc>
            </a:pPr>
            <a:r>
              <a:rPr kumimoji="1"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rPr>
              <a:t>直接插入排序</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7" name="组合 86"/>
          <p:cNvGrpSpPr/>
          <p:nvPr/>
        </p:nvGrpSpPr>
        <p:grpSpPr>
          <a:xfrm>
            <a:off x="714316" y="4519206"/>
            <a:ext cx="7933022" cy="338555"/>
            <a:chOff x="714316" y="4519206"/>
            <a:chExt cx="7933022" cy="338555"/>
          </a:xfrm>
        </p:grpSpPr>
        <p:sp>
          <p:nvSpPr>
            <p:cNvPr id="60" name="TextBox 59"/>
            <p:cNvSpPr txBox="1"/>
            <p:nvPr/>
          </p:nvSpPr>
          <p:spPr>
            <a:xfrm>
              <a:off x="714316" y="4519207"/>
              <a:ext cx="1071570" cy="338554"/>
            </a:xfrm>
            <a:prstGeom prst="rect">
              <a:avLst/>
            </a:prstGeom>
            <a:noFill/>
          </p:spPr>
          <p:txBody>
            <a:bodyPr wrap="square" rtlCol="0">
              <a:spAutoFit/>
            </a:bodyPr>
            <a:lstStyle/>
            <a:p>
              <a:pPr algn="l">
                <a:lnSpc>
                  <a:spcPct val="100000"/>
                </a:lnSpc>
              </a:pP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/2=1</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TextBox 60"/>
            <p:cNvSpPr txBox="1"/>
            <p:nvPr/>
          </p:nvSpPr>
          <p:spPr>
            <a:xfrm>
              <a:off x="2071638"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2" name="TextBox 61"/>
            <p:cNvSpPr txBox="1"/>
            <p:nvPr/>
          </p:nvSpPr>
          <p:spPr>
            <a:xfrm>
              <a:off x="2786018"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3" name="TextBox 62"/>
            <p:cNvSpPr txBox="1"/>
            <p:nvPr/>
          </p:nvSpPr>
          <p:spPr>
            <a:xfrm>
              <a:off x="3428960"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4" name="TextBox 63"/>
            <p:cNvSpPr txBox="1"/>
            <p:nvPr/>
          </p:nvSpPr>
          <p:spPr>
            <a:xfrm>
              <a:off x="4071902"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5" name="TextBox 64"/>
            <p:cNvSpPr txBox="1"/>
            <p:nvPr/>
          </p:nvSpPr>
          <p:spPr>
            <a:xfrm>
              <a:off x="4786282"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6" name="TextBox 65"/>
            <p:cNvSpPr txBox="1"/>
            <p:nvPr/>
          </p:nvSpPr>
          <p:spPr>
            <a:xfrm>
              <a:off x="5429224"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7" name="TextBox 66"/>
            <p:cNvSpPr txBox="1"/>
            <p:nvPr/>
          </p:nvSpPr>
          <p:spPr>
            <a:xfrm>
              <a:off x="6143636"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8" name="TextBox 67"/>
            <p:cNvSpPr txBox="1"/>
            <p:nvPr/>
          </p:nvSpPr>
          <p:spPr>
            <a:xfrm>
              <a:off x="6858016"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9" name="TextBox 68"/>
            <p:cNvSpPr txBox="1"/>
            <p:nvPr/>
          </p:nvSpPr>
          <p:spPr>
            <a:xfrm>
              <a:off x="7500958"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0" name="TextBox 69"/>
            <p:cNvSpPr txBox="1"/>
            <p:nvPr/>
          </p:nvSpPr>
          <p:spPr>
            <a:xfrm>
              <a:off x="8215338"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88" name="组合 87"/>
          <p:cNvGrpSpPr/>
          <p:nvPr/>
        </p:nvGrpSpPr>
        <p:grpSpPr>
          <a:xfrm>
            <a:off x="142844" y="5162148"/>
            <a:ext cx="8504494" cy="338554"/>
            <a:chOff x="142844" y="5162148"/>
            <a:chExt cx="8504494" cy="338554"/>
          </a:xfrm>
        </p:grpSpPr>
        <p:sp>
          <p:nvSpPr>
            <p:cNvPr id="71" name="TextBox 70"/>
            <p:cNvSpPr txBox="1"/>
            <p:nvPr/>
          </p:nvSpPr>
          <p:spPr>
            <a:xfrm>
              <a:off x="142844" y="5162148"/>
              <a:ext cx="1643042" cy="338554"/>
            </a:xfrm>
            <a:prstGeom prst="rect">
              <a:avLst/>
            </a:prstGeom>
            <a:noFill/>
          </p:spPr>
          <p:txBody>
            <a:bodyPr wrap="square" rtlCol="0">
              <a:spAutoFit/>
            </a:bodyPr>
            <a:lstStyle/>
            <a:p>
              <a:pPr>
                <a:lnSpc>
                  <a:spcPct val="100000"/>
                </a:lnSpc>
              </a:pPr>
              <a:r>
                <a:rPr kumimoji="1"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rPr>
                <a:t>直接插入排序</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2" name="TextBox 71"/>
            <p:cNvSpPr txBox="1"/>
            <p:nvPr/>
          </p:nvSpPr>
          <p:spPr>
            <a:xfrm>
              <a:off x="2071638"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3" name="TextBox 72"/>
            <p:cNvSpPr txBox="1"/>
            <p:nvPr/>
          </p:nvSpPr>
          <p:spPr>
            <a:xfrm>
              <a:off x="2786018"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4" name="TextBox 73"/>
            <p:cNvSpPr txBox="1"/>
            <p:nvPr/>
          </p:nvSpPr>
          <p:spPr>
            <a:xfrm>
              <a:off x="3428960"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 name="TextBox 74"/>
            <p:cNvSpPr txBox="1"/>
            <p:nvPr/>
          </p:nvSpPr>
          <p:spPr>
            <a:xfrm>
              <a:off x="4071902"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6" name="TextBox 75"/>
            <p:cNvSpPr txBox="1"/>
            <p:nvPr/>
          </p:nvSpPr>
          <p:spPr>
            <a:xfrm>
              <a:off x="4786282"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7" name="TextBox 76"/>
            <p:cNvSpPr txBox="1"/>
            <p:nvPr/>
          </p:nvSpPr>
          <p:spPr>
            <a:xfrm>
              <a:off x="5429224"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8" name="TextBox 77"/>
            <p:cNvSpPr txBox="1"/>
            <p:nvPr/>
          </p:nvSpPr>
          <p:spPr>
            <a:xfrm>
              <a:off x="6143636"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9" name="TextBox 78"/>
            <p:cNvSpPr txBox="1"/>
            <p:nvPr/>
          </p:nvSpPr>
          <p:spPr>
            <a:xfrm>
              <a:off x="6858016"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0" name="TextBox 79"/>
            <p:cNvSpPr txBox="1"/>
            <p:nvPr/>
          </p:nvSpPr>
          <p:spPr>
            <a:xfrm>
              <a:off x="7500958"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8</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1" name="TextBox 80"/>
            <p:cNvSpPr txBox="1"/>
            <p:nvPr/>
          </p:nvSpPr>
          <p:spPr>
            <a:xfrm>
              <a:off x="8215338"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9</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82" name="TextBox 81"/>
          <p:cNvSpPr txBox="1"/>
          <p:nvPr/>
        </p:nvSpPr>
        <p:spPr>
          <a:xfrm>
            <a:off x="2143108" y="5917188"/>
            <a:ext cx="550072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对于</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的一趟，排序前的数据已将近正序！</a:t>
            </a:r>
          </a:p>
        </p:txBody>
      </p:sp>
      <p:pic>
        <p:nvPicPr>
          <p:cNvPr id="78850" name="Picture 2"/>
          <p:cNvPicPr>
            <a:picLocks noChangeAspect="1" noChangeArrowheads="1"/>
          </p:cNvPicPr>
          <p:nvPr/>
        </p:nvPicPr>
        <p:blipFill>
          <a:blip r:embed="rId2" cstate="print"/>
          <a:srcRect/>
          <a:stretch>
            <a:fillRect/>
          </a:stretch>
        </p:blipFill>
        <p:spPr bwMode="auto">
          <a:xfrm>
            <a:off x="1357290" y="5715016"/>
            <a:ext cx="785818" cy="892534"/>
          </a:xfrm>
          <a:prstGeom prst="rect">
            <a:avLst/>
          </a:prstGeom>
          <a:noFill/>
          <a:ln w="9525">
            <a:noFill/>
            <a:miter lim="800000"/>
            <a:headEnd/>
            <a:tailEnd/>
          </a:ln>
        </p:spPr>
      </p:pic>
      <p:sp>
        <p:nvSpPr>
          <p:cNvPr id="96" name="灯片编号占位符 95"/>
          <p:cNvSpPr>
            <a:spLocks noGrp="1"/>
          </p:cNvSpPr>
          <p:nvPr>
            <p:ph type="sldNum" sz="quarter" idx="12"/>
          </p:nvPr>
        </p:nvSpPr>
        <p:spPr/>
        <p:txBody>
          <a:bodyPr/>
          <a:lstStyle/>
          <a:p>
            <a:fld id="{7AF016A1-9F15-429F-9EFD-84004B73C732}" type="slidenum">
              <a:rPr lang="en-US" altLang="zh-CN" smtClean="0"/>
              <a:t>25</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88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27" grpId="0"/>
      <p:bldP spid="28" grpId="0" animBg="1"/>
      <p:bldP spid="33" grpId="0" animBg="1"/>
      <p:bldP spid="34" grpId="0" animBg="1"/>
      <p:bldP spid="35" grpId="0" animBg="1"/>
      <p:bldP spid="36" grpId="0" animBg="1"/>
      <p:bldP spid="37"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7141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排序</a:t>
            </a:r>
            <a:r>
              <a:rPr lang="zh-CN" altLang="en-US" sz="2200">
                <a:latin typeface="Consolas" panose="020B0609020204030204" pitchFamily="49" charset="0"/>
                <a:ea typeface="微软雅黑" panose="020B0503020204020204" pitchFamily="34" charset="-122"/>
                <a:cs typeface="Consolas" panose="020B0609020204030204" pitchFamily="49" charset="0"/>
              </a:rPr>
              <a:t>算法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214282" y="667473"/>
            <a:ext cx="728667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取</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Shell</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增量序列）</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时的希尔排序的算法</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14282" y="1179681"/>
            <a:ext cx="8643998" cy="550544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ShellSort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希尔排序</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d=n/2;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增量置初值</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(d&gt;0)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for (int i=d;i&lt;n;i++)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相隔</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d</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位置的元素组直接插入排序</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(R[i]&lt;R[i-d])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反序时</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tmp=R[i];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j=i-d;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do</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R[j+d]=R[j];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将大于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的元素同组中后移</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j=j-d;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继续向前比较</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while (j&gt;=0 &amp;&amp; R[j]&gt;tmp);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R[j+d]=tmp;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j+d</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处插入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R[i]</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d=d/2;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减小增量</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26</a:t>
            </a:fld>
            <a:r>
              <a:rPr lang="en-US" altLang="zh-CN"/>
              <a:t>/112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zh-CN" sz="2200">
                <a:latin typeface="Consolas" panose="020B0609020204030204" pitchFamily="49" charset="0"/>
                <a:ea typeface="微软雅黑" panose="020B0503020204020204" pitchFamily="34" charset="-122"/>
                <a:cs typeface="Consolas" panose="020B0609020204030204" pitchFamily="49" charset="0"/>
              </a:rPr>
              <a:t>算法分析</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500174"/>
            <a:ext cx="7929618" cy="22608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1200"/>
              </a:spcBef>
              <a:buBlip>
                <a:blip r:embed="rId2"/>
              </a:buBlip>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mn-ea"/>
                <a:ea typeface="+mn-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），也就是说，每趟后一个增量是前一个增量的</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，则经过</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趟后</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，再经过一趟最后直接插入排序使整数数序变为有序的。</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希尔算法的时间复杂度难以分析，一般认为其平均时间复杂度为</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a:solidFill>
                  <a:srgbClr val="FF0000"/>
                </a:solidFill>
                <a:latin typeface="Consolas" panose="020B0609020204030204" pitchFamily="49" charset="0"/>
                <a:ea typeface="仿宋" panose="02010609060101010101" pitchFamily="49" charset="-122"/>
                <a:cs typeface="Consolas" panose="020B0609020204030204" pitchFamily="49" charset="0"/>
              </a:rPr>
              <a:t>1.58</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。希尔排序的速度通常要比直接插入排序快。</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t>27</a:t>
            </a:fld>
            <a:r>
              <a:rPr lang="en-US" altLang="zh-CN"/>
              <a:t>/112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552439" y="2636838"/>
            <a:ext cx="1733545" cy="400110"/>
          </a:xfrm>
          <a:prstGeom prst="rect">
            <a:avLst/>
          </a:prstGeom>
          <a:noFill/>
          <a:ln w="9525">
            <a:noFill/>
            <a:miter lim="800000"/>
          </a:ln>
          <a:effectLst/>
        </p:spPr>
        <p:txBody>
          <a:bodyPr wrap="square">
            <a:spAutoFit/>
          </a:bodyPr>
          <a:lstStyle/>
          <a:p>
            <a:pPr algn="l">
              <a:lnSpc>
                <a:spcPct val="100000"/>
              </a:lnSpc>
              <a:spcBef>
                <a:spcPct val="50000"/>
              </a:spcBef>
            </a:pP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直接插入排序</a:t>
            </a:r>
          </a:p>
        </p:txBody>
      </p:sp>
      <p:sp>
        <p:nvSpPr>
          <p:cNvPr id="6" name="Text Box 7"/>
          <p:cNvSpPr txBox="1">
            <a:spLocks noChangeArrowheads="1"/>
          </p:cNvSpPr>
          <p:nvPr/>
        </p:nvSpPr>
        <p:spPr bwMode="auto">
          <a:xfrm>
            <a:off x="336538" y="3355975"/>
            <a:ext cx="2393935" cy="369332"/>
          </a:xfrm>
          <a:prstGeom prst="rect">
            <a:avLst/>
          </a:prstGeom>
          <a:noFill/>
          <a:ln w="9525">
            <a:noFill/>
            <a:miter lim="800000"/>
          </a:ln>
          <a:effectLst/>
        </p:spPr>
        <p:txBody>
          <a:bodyPr wrap="square">
            <a:spAutoFit/>
          </a:bodyPr>
          <a:lstStyle/>
          <a:p>
            <a:pPr algn="l">
              <a:lnSpc>
                <a:spcPct val="100000"/>
              </a:lnSpc>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大约时间</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en-US" altLang="zh-CN" sz="1800" baseline="30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=100</a:t>
            </a:r>
          </a:p>
        </p:txBody>
      </p:sp>
      <p:grpSp>
        <p:nvGrpSpPr>
          <p:cNvPr id="15" name="组合 14"/>
          <p:cNvGrpSpPr/>
          <p:nvPr/>
        </p:nvGrpSpPr>
        <p:grpSpPr>
          <a:xfrm>
            <a:off x="3238502" y="1989138"/>
            <a:ext cx="4699015" cy="2982980"/>
            <a:chOff x="3238502" y="1989138"/>
            <a:chExt cx="4699015" cy="2982980"/>
          </a:xfrm>
        </p:grpSpPr>
        <p:sp>
          <p:nvSpPr>
            <p:cNvPr id="3" name="Text Box 5"/>
            <p:cNvSpPr txBox="1">
              <a:spLocks noChangeArrowheads="1"/>
            </p:cNvSpPr>
            <p:nvPr/>
          </p:nvSpPr>
          <p:spPr bwMode="auto">
            <a:xfrm>
              <a:off x="4470396" y="1989138"/>
              <a:ext cx="1458926" cy="400110"/>
            </a:xfrm>
            <a:prstGeom prst="rect">
              <a:avLst/>
            </a:prstGeom>
            <a:noFill/>
            <a:ln w="9525">
              <a:noFill/>
              <a:miter lim="800000"/>
            </a:ln>
            <a:effectLst/>
          </p:spPr>
          <p:txBody>
            <a:bodyPr wrap="square">
              <a:spAutoFit/>
            </a:bodyPr>
            <a:lstStyle/>
            <a:p>
              <a:pPr algn="l">
                <a:lnSpc>
                  <a:spcPct val="100000"/>
                </a:lnSpc>
                <a:spcBef>
                  <a:spcPct val="50000"/>
                </a:spcBef>
              </a:pP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希尔排序</a:t>
              </a:r>
            </a:p>
          </p:txBody>
        </p:sp>
        <p:sp>
          <p:nvSpPr>
            <p:cNvPr id="7" name="Text Box 8"/>
            <p:cNvSpPr txBox="1">
              <a:spLocks noChangeArrowheads="1"/>
            </p:cNvSpPr>
            <p:nvPr/>
          </p:nvSpPr>
          <p:spPr bwMode="auto">
            <a:xfrm>
              <a:off x="3238502" y="2708275"/>
              <a:ext cx="4257698" cy="369332"/>
            </a:xfrm>
            <a:prstGeom prst="rect">
              <a:avLst/>
            </a:prstGeom>
            <a:noFill/>
            <a:ln w="9525">
              <a:noFill/>
              <a:miter lim="800000"/>
            </a:ln>
            <a:effectLst/>
          </p:spPr>
          <p:txBody>
            <a:bodyPr wrap="square">
              <a:spAutoFit/>
            </a:bodyPr>
            <a:lstStyle/>
            <a:p>
              <a:pPr algn="l">
                <a:lnSpc>
                  <a:spcPct val="100000"/>
                </a:lnSpc>
                <a:spcBef>
                  <a:spcPct val="50000"/>
                </a:spcBef>
              </a:pP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：分为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组，时间</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约</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5×2</a:t>
              </a:r>
              <a:r>
                <a:rPr lang="en-US" altLang="zh-CN" sz="18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20</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9"/>
            <p:cNvSpPr txBox="1">
              <a:spLocks noChangeArrowheads="1"/>
            </p:cNvSpPr>
            <p:nvPr/>
          </p:nvSpPr>
          <p:spPr bwMode="auto">
            <a:xfrm>
              <a:off x="3238502" y="3429000"/>
              <a:ext cx="4257698" cy="369332"/>
            </a:xfrm>
            <a:prstGeom prst="rect">
              <a:avLst/>
            </a:prstGeom>
            <a:noFill/>
            <a:ln w="9525">
              <a:noFill/>
              <a:miter lim="800000"/>
            </a:ln>
            <a:effectLst/>
          </p:spPr>
          <p:txBody>
            <a:bodyPr wrap="square">
              <a:spAutoFit/>
            </a:bodyPr>
            <a:lstStyle/>
            <a:p>
              <a:pPr algn="l">
                <a:lnSpc>
                  <a:spcPct val="100000"/>
                </a:lnSpc>
                <a:spcBef>
                  <a:spcPct val="50000"/>
                </a:spcBef>
              </a:pP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：分为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组，时间</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约</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2×5</a:t>
              </a:r>
              <a:r>
                <a:rPr lang="en-US" altLang="zh-CN" sz="18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50</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Text Box 10"/>
            <p:cNvSpPr txBox="1">
              <a:spLocks noChangeArrowheads="1"/>
            </p:cNvSpPr>
            <p:nvPr/>
          </p:nvSpPr>
          <p:spPr bwMode="auto">
            <a:xfrm>
              <a:off x="3238502" y="4195763"/>
              <a:ext cx="4191018" cy="369332"/>
            </a:xfrm>
            <a:prstGeom prst="rect">
              <a:avLst/>
            </a:prstGeom>
            <a:noFill/>
            <a:ln w="9525">
              <a:noFill/>
              <a:miter lim="800000"/>
            </a:ln>
            <a:effectLst/>
          </p:spPr>
          <p:txBody>
            <a:bodyPr wrap="square">
              <a:spAutoFit/>
            </a:bodyPr>
            <a:lstStyle/>
            <a:p>
              <a:pPr algn="l">
                <a:lnSpc>
                  <a:spcPct val="100000"/>
                </a:lnSpc>
                <a:spcBef>
                  <a:spcPct val="50000"/>
                </a:spcBef>
              </a:pP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：分为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组，几乎有序，时间</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约为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10</a:t>
              </a:r>
            </a:p>
          </p:txBody>
        </p:sp>
        <p:sp>
          <p:nvSpPr>
            <p:cNvPr id="11" name="Text Box 11"/>
            <p:cNvSpPr txBox="1">
              <a:spLocks noChangeArrowheads="1"/>
            </p:cNvSpPr>
            <p:nvPr/>
          </p:nvSpPr>
          <p:spPr bwMode="auto">
            <a:xfrm>
              <a:off x="6990844" y="3068638"/>
              <a:ext cx="431800" cy="369332"/>
            </a:xfrm>
            <a:prstGeom prst="rect">
              <a:avLst/>
            </a:prstGeom>
            <a:noFill/>
            <a:ln w="9525">
              <a:noFill/>
              <a:miter lim="800000"/>
            </a:ln>
            <a:effectLst/>
          </p:spPr>
          <p:txBody>
            <a:bodyPr>
              <a:spAutoFit/>
            </a:bodyPr>
            <a:lstStyle/>
            <a:p>
              <a:pPr algn="l">
                <a:lnSpc>
                  <a:spcPct val="100000"/>
                </a:lnSpc>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2" name="Text Box 12"/>
            <p:cNvSpPr txBox="1">
              <a:spLocks noChangeArrowheads="1"/>
            </p:cNvSpPr>
            <p:nvPr/>
          </p:nvSpPr>
          <p:spPr bwMode="auto">
            <a:xfrm>
              <a:off x="6990844" y="3763963"/>
              <a:ext cx="431800" cy="369332"/>
            </a:xfrm>
            <a:prstGeom prst="rect">
              <a:avLst/>
            </a:prstGeom>
            <a:noFill/>
            <a:ln w="9525">
              <a:noFill/>
              <a:miter lim="800000"/>
            </a:ln>
            <a:effectLst/>
          </p:spPr>
          <p:txBody>
            <a:bodyPr>
              <a:spAutoFit/>
            </a:bodyPr>
            <a:lstStyle/>
            <a:p>
              <a:pPr algn="l">
                <a:lnSpc>
                  <a:spcPct val="100000"/>
                </a:lnSpc>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3" name="Text Box 13"/>
            <p:cNvSpPr txBox="1">
              <a:spLocks noChangeArrowheads="1"/>
            </p:cNvSpPr>
            <p:nvPr/>
          </p:nvSpPr>
          <p:spPr bwMode="auto">
            <a:xfrm>
              <a:off x="7000892" y="4572008"/>
              <a:ext cx="936625" cy="400110"/>
            </a:xfrm>
            <a:prstGeom prst="rect">
              <a:avLst/>
            </a:prstGeom>
            <a:noFill/>
            <a:ln w="9525">
              <a:noFill/>
              <a:miter lim="800000"/>
            </a:ln>
            <a:effectLst/>
          </p:spPr>
          <p:txBody>
            <a:bodyPr>
              <a:spAutoFit/>
            </a:bodyPr>
            <a:lstStyle/>
            <a:p>
              <a:pPr algn="l">
                <a:lnSpc>
                  <a:spcPct val="100000"/>
                </a:lnSpc>
                <a:spcBef>
                  <a:spcPct val="500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80</a:t>
              </a:r>
            </a:p>
          </p:txBody>
        </p:sp>
      </p:grpSp>
      <p:sp>
        <p:nvSpPr>
          <p:cNvPr id="14" name="TextBox 13"/>
          <p:cNvSpPr txBox="1"/>
          <p:nvPr/>
        </p:nvSpPr>
        <p:spPr>
          <a:xfrm>
            <a:off x="357158" y="857232"/>
            <a:ext cx="3571900" cy="338554"/>
          </a:xfrm>
          <a:prstGeom prst="rect">
            <a:avLst/>
          </a:prstGeom>
          <a:noFill/>
        </p:spPr>
        <p:txBody>
          <a:bodyPr wrap="square" rtlCol="0">
            <a:spAutoFit/>
          </a:bodyPr>
          <a:lstStyle/>
          <a:p>
            <a:pPr algn="l">
              <a:spcBef>
                <a:spcPct val="500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例</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如：有</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个元素要排序。</a:t>
            </a:r>
          </a:p>
        </p:txBody>
      </p:sp>
      <p:sp>
        <p:nvSpPr>
          <p:cNvPr id="23" name="灯片编号占位符 22"/>
          <p:cNvSpPr>
            <a:spLocks noGrp="1"/>
          </p:cNvSpPr>
          <p:nvPr>
            <p:ph type="sldNum" sz="quarter" idx="12"/>
          </p:nvPr>
        </p:nvSpPr>
        <p:spPr/>
        <p:txBody>
          <a:bodyPr/>
          <a:lstStyle/>
          <a:p>
            <a:fld id="{7AF016A1-9F15-429F-9EFD-84004B73C732}" type="slidenum">
              <a:rPr lang="en-US" altLang="zh-CN" smtClean="0"/>
              <a:t>28</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5918" y="773652"/>
            <a:ext cx="4714908"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希尔排序是一种不稳定的排序算法</a:t>
            </a:r>
            <a:endParaRPr lang="zh-CN" altLang="en-US" sz="2000" spc="5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pic>
        <p:nvPicPr>
          <p:cNvPr id="6" name="Picture 2"/>
          <p:cNvPicPr>
            <a:picLocks noChangeAspect="1" noChangeArrowheads="1"/>
          </p:cNvPicPr>
          <p:nvPr/>
        </p:nvPicPr>
        <p:blipFill>
          <a:blip r:embed="rId2" cstate="print"/>
          <a:srcRect/>
          <a:stretch>
            <a:fillRect/>
          </a:stretch>
        </p:blipFill>
        <p:spPr bwMode="auto">
          <a:xfrm>
            <a:off x="785786" y="428604"/>
            <a:ext cx="893709" cy="1143007"/>
          </a:xfrm>
          <a:prstGeom prst="rect">
            <a:avLst/>
          </a:prstGeom>
          <a:noFill/>
          <a:ln w="9525">
            <a:noFill/>
            <a:miter lim="800000"/>
            <a:headEnd/>
            <a:tailEnd/>
          </a:ln>
        </p:spPr>
      </p:pic>
      <p:sp>
        <p:nvSpPr>
          <p:cNvPr id="79911"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8" name="组合 47"/>
          <p:cNvGrpSpPr/>
          <p:nvPr/>
        </p:nvGrpSpPr>
        <p:grpSpPr>
          <a:xfrm>
            <a:off x="708977" y="2700973"/>
            <a:ext cx="6788974" cy="355674"/>
            <a:chOff x="708977" y="2700973"/>
            <a:chExt cx="6788974" cy="355674"/>
          </a:xfrm>
        </p:grpSpPr>
        <p:sp>
          <p:nvSpPr>
            <p:cNvPr id="79899" name="Text Box 27"/>
            <p:cNvSpPr txBox="1">
              <a:spLocks noChangeArrowheads="1"/>
            </p:cNvSpPr>
            <p:nvPr/>
          </p:nvSpPr>
          <p:spPr bwMode="auto">
            <a:xfrm>
              <a:off x="708977" y="2727437"/>
              <a:ext cx="1608652" cy="32921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组排序结果</a:t>
              </a:r>
            </a:p>
          </p:txBody>
        </p:sp>
        <p:sp>
          <p:nvSpPr>
            <p:cNvPr id="79898" name="Text Box 26"/>
            <p:cNvSpPr txBox="1">
              <a:spLocks noChangeArrowheads="1"/>
            </p:cNvSpPr>
            <p:nvPr/>
          </p:nvSpPr>
          <p:spPr bwMode="auto">
            <a:xfrm>
              <a:off x="2432034" y="2702032"/>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79896" name="Text Box 24"/>
            <p:cNvSpPr txBox="1">
              <a:spLocks noChangeArrowheads="1"/>
            </p:cNvSpPr>
            <p:nvPr/>
          </p:nvSpPr>
          <p:spPr bwMode="auto">
            <a:xfrm>
              <a:off x="3628933" y="2702032"/>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79894" name="Text Box 22"/>
            <p:cNvSpPr txBox="1">
              <a:spLocks noChangeArrowheads="1"/>
            </p:cNvSpPr>
            <p:nvPr/>
          </p:nvSpPr>
          <p:spPr bwMode="auto">
            <a:xfrm>
              <a:off x="4812073" y="2700973"/>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79892" name="Text Box 20"/>
            <p:cNvSpPr txBox="1">
              <a:spLocks noChangeArrowheads="1"/>
            </p:cNvSpPr>
            <p:nvPr/>
          </p:nvSpPr>
          <p:spPr bwMode="auto">
            <a:xfrm>
              <a:off x="6004739" y="2700973"/>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p>
          </p:txBody>
        </p:sp>
        <p:sp>
          <p:nvSpPr>
            <p:cNvPr id="79890" name="Text Box 18"/>
            <p:cNvSpPr txBox="1">
              <a:spLocks noChangeArrowheads="1"/>
            </p:cNvSpPr>
            <p:nvPr/>
          </p:nvSpPr>
          <p:spPr bwMode="auto">
            <a:xfrm>
              <a:off x="7201637" y="2700973"/>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20</a:t>
              </a:r>
            </a:p>
          </p:txBody>
        </p:sp>
      </p:grpSp>
      <p:grpSp>
        <p:nvGrpSpPr>
          <p:cNvPr id="49" name="组合 48"/>
          <p:cNvGrpSpPr/>
          <p:nvPr/>
        </p:nvGrpSpPr>
        <p:grpSpPr>
          <a:xfrm>
            <a:off x="714349" y="3224957"/>
            <a:ext cx="7380464" cy="329210"/>
            <a:chOff x="714349" y="3224957"/>
            <a:chExt cx="7380464" cy="329210"/>
          </a:xfrm>
        </p:grpSpPr>
        <p:sp>
          <p:nvSpPr>
            <p:cNvPr id="79897" name="Text Box 25"/>
            <p:cNvSpPr txBox="1">
              <a:spLocks noChangeArrowheads="1"/>
            </p:cNvSpPr>
            <p:nvPr/>
          </p:nvSpPr>
          <p:spPr bwMode="auto">
            <a:xfrm>
              <a:off x="3018313" y="3224957"/>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79895" name="Text Box 23"/>
            <p:cNvSpPr txBox="1">
              <a:spLocks noChangeArrowheads="1"/>
            </p:cNvSpPr>
            <p:nvPr/>
          </p:nvSpPr>
          <p:spPr bwMode="auto">
            <a:xfrm>
              <a:off x="4215212" y="3224957"/>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79893" name="Text Box 21"/>
            <p:cNvSpPr txBox="1">
              <a:spLocks noChangeArrowheads="1"/>
            </p:cNvSpPr>
            <p:nvPr/>
          </p:nvSpPr>
          <p:spPr bwMode="auto">
            <a:xfrm>
              <a:off x="5418460" y="3224957"/>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79891" name="Text Box 19"/>
            <p:cNvSpPr txBox="1">
              <a:spLocks noChangeArrowheads="1"/>
            </p:cNvSpPr>
            <p:nvPr/>
          </p:nvSpPr>
          <p:spPr bwMode="auto">
            <a:xfrm>
              <a:off x="6615358" y="3224957"/>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79889" name="Text Box 17"/>
            <p:cNvSpPr txBox="1">
              <a:spLocks noChangeArrowheads="1"/>
            </p:cNvSpPr>
            <p:nvPr/>
          </p:nvSpPr>
          <p:spPr bwMode="auto">
            <a:xfrm>
              <a:off x="7798499" y="3224957"/>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79888" name="Text Box 16"/>
            <p:cNvSpPr txBox="1">
              <a:spLocks noChangeArrowheads="1"/>
            </p:cNvSpPr>
            <p:nvPr/>
          </p:nvSpPr>
          <p:spPr bwMode="auto">
            <a:xfrm>
              <a:off x="714349" y="3224957"/>
              <a:ext cx="1550368" cy="32921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组排序结果</a:t>
              </a:r>
            </a:p>
          </p:txBody>
        </p:sp>
      </p:grpSp>
      <p:grpSp>
        <p:nvGrpSpPr>
          <p:cNvPr id="50" name="组合 49"/>
          <p:cNvGrpSpPr/>
          <p:nvPr/>
        </p:nvGrpSpPr>
        <p:grpSpPr>
          <a:xfrm>
            <a:off x="720602" y="3786190"/>
            <a:ext cx="7371036" cy="329210"/>
            <a:chOff x="720602" y="3786190"/>
            <a:chExt cx="7371036" cy="329210"/>
          </a:xfrm>
        </p:grpSpPr>
        <p:sp>
          <p:nvSpPr>
            <p:cNvPr id="79887" name="Text Box 15"/>
            <p:cNvSpPr txBox="1">
              <a:spLocks noChangeArrowheads="1"/>
            </p:cNvSpPr>
            <p:nvPr/>
          </p:nvSpPr>
          <p:spPr bwMode="auto">
            <a:xfrm>
              <a:off x="720602" y="3786190"/>
              <a:ext cx="1620309" cy="32921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趟排序结果</a:t>
              </a:r>
            </a:p>
          </p:txBody>
        </p:sp>
        <p:sp>
          <p:nvSpPr>
            <p:cNvPr id="79886" name="Text Box 14"/>
            <p:cNvSpPr txBox="1">
              <a:spLocks noChangeArrowheads="1"/>
            </p:cNvSpPr>
            <p:nvPr/>
          </p:nvSpPr>
          <p:spPr bwMode="auto">
            <a:xfrm>
              <a:off x="2428860" y="3786190"/>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79885" name="Text Box 13"/>
            <p:cNvSpPr txBox="1">
              <a:spLocks noChangeArrowheads="1"/>
            </p:cNvSpPr>
            <p:nvPr/>
          </p:nvSpPr>
          <p:spPr bwMode="auto">
            <a:xfrm>
              <a:off x="3015139" y="3786190"/>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79884" name="Text Box 12"/>
            <p:cNvSpPr txBox="1">
              <a:spLocks noChangeArrowheads="1"/>
            </p:cNvSpPr>
            <p:nvPr/>
          </p:nvSpPr>
          <p:spPr bwMode="auto">
            <a:xfrm>
              <a:off x="3625758" y="3786190"/>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79883" name="Text Box 11"/>
            <p:cNvSpPr txBox="1">
              <a:spLocks noChangeArrowheads="1"/>
            </p:cNvSpPr>
            <p:nvPr/>
          </p:nvSpPr>
          <p:spPr bwMode="auto">
            <a:xfrm>
              <a:off x="4212037" y="3786190"/>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79882" name="Text Box 10"/>
            <p:cNvSpPr txBox="1">
              <a:spLocks noChangeArrowheads="1"/>
            </p:cNvSpPr>
            <p:nvPr/>
          </p:nvSpPr>
          <p:spPr bwMode="auto">
            <a:xfrm>
              <a:off x="4808899" y="3786190"/>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79881" name="Text Box 9"/>
            <p:cNvSpPr txBox="1">
              <a:spLocks noChangeArrowheads="1"/>
            </p:cNvSpPr>
            <p:nvPr/>
          </p:nvSpPr>
          <p:spPr bwMode="auto">
            <a:xfrm>
              <a:off x="5415285" y="3786190"/>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79880" name="Text Box 8"/>
            <p:cNvSpPr txBox="1">
              <a:spLocks noChangeArrowheads="1"/>
            </p:cNvSpPr>
            <p:nvPr/>
          </p:nvSpPr>
          <p:spPr bwMode="auto">
            <a:xfrm>
              <a:off x="6001564" y="3786190"/>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p>
          </p:txBody>
        </p:sp>
        <p:sp>
          <p:nvSpPr>
            <p:cNvPr id="79879" name="Text Box 7"/>
            <p:cNvSpPr txBox="1">
              <a:spLocks noChangeArrowheads="1"/>
            </p:cNvSpPr>
            <p:nvPr/>
          </p:nvSpPr>
          <p:spPr bwMode="auto">
            <a:xfrm>
              <a:off x="6612183" y="3786190"/>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79878" name="Text Box 6"/>
            <p:cNvSpPr txBox="1">
              <a:spLocks noChangeArrowheads="1"/>
            </p:cNvSpPr>
            <p:nvPr/>
          </p:nvSpPr>
          <p:spPr bwMode="auto">
            <a:xfrm>
              <a:off x="7198462" y="3786190"/>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20</a:t>
              </a:r>
            </a:p>
          </p:txBody>
        </p:sp>
        <p:sp>
          <p:nvSpPr>
            <p:cNvPr id="79877" name="Text Box 5"/>
            <p:cNvSpPr txBox="1">
              <a:spLocks noChangeArrowheads="1"/>
            </p:cNvSpPr>
            <p:nvPr/>
          </p:nvSpPr>
          <p:spPr bwMode="auto">
            <a:xfrm>
              <a:off x="7795324" y="3786190"/>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grpSp>
      <p:grpSp>
        <p:nvGrpSpPr>
          <p:cNvPr id="51" name="组合 50"/>
          <p:cNvGrpSpPr/>
          <p:nvPr/>
        </p:nvGrpSpPr>
        <p:grpSpPr>
          <a:xfrm>
            <a:off x="4957056" y="4136428"/>
            <a:ext cx="2986425" cy="721332"/>
            <a:chOff x="4957056" y="4136428"/>
            <a:chExt cx="2986425" cy="721332"/>
          </a:xfrm>
        </p:grpSpPr>
        <p:sp>
          <p:nvSpPr>
            <p:cNvPr id="79876" name="Text Box 4"/>
            <p:cNvSpPr txBox="1">
              <a:spLocks noChangeArrowheads="1"/>
            </p:cNvSpPr>
            <p:nvPr/>
          </p:nvSpPr>
          <p:spPr bwMode="auto">
            <a:xfrm>
              <a:off x="5357819" y="4528550"/>
              <a:ext cx="2220882" cy="329210"/>
            </a:xfrm>
            <a:prstGeom prst="rect">
              <a:avLst/>
            </a:prstGeom>
            <a:solidFill>
              <a:srgbClr val="FFFFFF"/>
            </a:solidFill>
            <a:ln w="9525">
              <a:noFill/>
              <a:miter lim="800000"/>
            </a:ln>
          </p:spPr>
          <p:txBody>
            <a:bodyPr vert="horz" wrap="square" lIns="0" tIns="0" rIns="0" bIns="0" numCol="1" anchor="t" anchorCtr="0" compatLnSpc="1"/>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相对位置发生改变</a:t>
              </a:r>
            </a:p>
          </p:txBody>
        </p:sp>
        <p:sp>
          <p:nvSpPr>
            <p:cNvPr id="79875" name="AutoShape 3"/>
            <p:cNvSpPr>
              <a:spLocks noChangeShapeType="1"/>
            </p:cNvSpPr>
            <p:nvPr/>
          </p:nvSpPr>
          <p:spPr bwMode="auto">
            <a:xfrm>
              <a:off x="4957056" y="4136428"/>
              <a:ext cx="1540835" cy="364142"/>
            </a:xfrm>
            <a:prstGeom prst="straightConnector1">
              <a:avLst/>
            </a:prstGeom>
            <a:ln w="12700"/>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9874" name="AutoShape 2"/>
            <p:cNvSpPr>
              <a:spLocks noChangeShapeType="1"/>
            </p:cNvSpPr>
            <p:nvPr/>
          </p:nvSpPr>
          <p:spPr bwMode="auto">
            <a:xfrm flipH="1">
              <a:off x="6497890" y="4136428"/>
              <a:ext cx="1445591" cy="364142"/>
            </a:xfrm>
            <a:prstGeom prst="straightConnector1">
              <a:avLst/>
            </a:prstGeom>
            <a:ln w="12700"/>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47" name="组合 46"/>
          <p:cNvGrpSpPr/>
          <p:nvPr/>
        </p:nvGrpSpPr>
        <p:grpSpPr>
          <a:xfrm>
            <a:off x="714348" y="2143116"/>
            <a:ext cx="7383640" cy="369332"/>
            <a:chOff x="714348" y="2143116"/>
            <a:chExt cx="7383640" cy="369332"/>
          </a:xfrm>
        </p:grpSpPr>
        <p:sp>
          <p:nvSpPr>
            <p:cNvPr id="79909" name="Text Box 37"/>
            <p:cNvSpPr txBox="1">
              <a:spLocks noChangeArrowheads="1"/>
            </p:cNvSpPr>
            <p:nvPr/>
          </p:nvSpPr>
          <p:spPr bwMode="auto">
            <a:xfrm>
              <a:off x="2435209" y="2143116"/>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79908" name="Text Box 36"/>
            <p:cNvSpPr txBox="1">
              <a:spLocks noChangeArrowheads="1"/>
            </p:cNvSpPr>
            <p:nvPr/>
          </p:nvSpPr>
          <p:spPr bwMode="auto">
            <a:xfrm>
              <a:off x="3021488" y="2143116"/>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79907" name="Text Box 35"/>
            <p:cNvSpPr txBox="1">
              <a:spLocks noChangeArrowheads="1"/>
            </p:cNvSpPr>
            <p:nvPr/>
          </p:nvSpPr>
          <p:spPr bwMode="auto">
            <a:xfrm>
              <a:off x="3632107" y="2143116"/>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p>
          </p:txBody>
        </p:sp>
        <p:sp>
          <p:nvSpPr>
            <p:cNvPr id="79906" name="Text Box 34"/>
            <p:cNvSpPr txBox="1">
              <a:spLocks noChangeArrowheads="1"/>
            </p:cNvSpPr>
            <p:nvPr/>
          </p:nvSpPr>
          <p:spPr bwMode="auto">
            <a:xfrm>
              <a:off x="4218387" y="2143116"/>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79905" name="Text Box 33"/>
            <p:cNvSpPr txBox="1">
              <a:spLocks noChangeArrowheads="1"/>
            </p:cNvSpPr>
            <p:nvPr/>
          </p:nvSpPr>
          <p:spPr bwMode="auto">
            <a:xfrm>
              <a:off x="4815248" y="2143116"/>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79904" name="Text Box 32"/>
            <p:cNvSpPr txBox="1">
              <a:spLocks noChangeArrowheads="1"/>
            </p:cNvSpPr>
            <p:nvPr/>
          </p:nvSpPr>
          <p:spPr bwMode="auto">
            <a:xfrm>
              <a:off x="5421634" y="2143116"/>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79903" name="Text Box 31"/>
            <p:cNvSpPr txBox="1">
              <a:spLocks noChangeArrowheads="1"/>
            </p:cNvSpPr>
            <p:nvPr/>
          </p:nvSpPr>
          <p:spPr bwMode="auto">
            <a:xfrm>
              <a:off x="6007913" y="2143116"/>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79902" name="Text Box 30"/>
            <p:cNvSpPr txBox="1">
              <a:spLocks noChangeArrowheads="1"/>
            </p:cNvSpPr>
            <p:nvPr/>
          </p:nvSpPr>
          <p:spPr bwMode="auto">
            <a:xfrm>
              <a:off x="6618533" y="2143116"/>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79901" name="Text Box 29"/>
            <p:cNvSpPr txBox="1">
              <a:spLocks noChangeArrowheads="1"/>
            </p:cNvSpPr>
            <p:nvPr/>
          </p:nvSpPr>
          <p:spPr bwMode="auto">
            <a:xfrm>
              <a:off x="7204812" y="2143116"/>
              <a:ext cx="296314" cy="2995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20</a:t>
              </a:r>
            </a:p>
          </p:txBody>
        </p:sp>
        <p:sp>
          <p:nvSpPr>
            <p:cNvPr id="79900" name="Text Box 28"/>
            <p:cNvSpPr txBox="1">
              <a:spLocks noChangeArrowheads="1"/>
            </p:cNvSpPr>
            <p:nvPr/>
          </p:nvSpPr>
          <p:spPr bwMode="auto">
            <a:xfrm>
              <a:off x="7801674" y="2143116"/>
              <a:ext cx="296314" cy="29957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46" name="TextBox 45"/>
            <p:cNvSpPr txBox="1"/>
            <p:nvPr/>
          </p:nvSpPr>
          <p:spPr>
            <a:xfrm>
              <a:off x="714348" y="2143116"/>
              <a:ext cx="1428760" cy="369332"/>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54" name="组合 53"/>
          <p:cNvGrpSpPr/>
          <p:nvPr/>
        </p:nvGrpSpPr>
        <p:grpSpPr>
          <a:xfrm>
            <a:off x="214282" y="5000635"/>
            <a:ext cx="7572428" cy="1285885"/>
            <a:chOff x="214282" y="5000635"/>
            <a:chExt cx="7572428" cy="1285885"/>
          </a:xfrm>
        </p:grpSpPr>
        <p:sp>
          <p:nvSpPr>
            <p:cNvPr id="52" name="TextBox 51"/>
            <p:cNvSpPr txBox="1"/>
            <p:nvPr/>
          </p:nvSpPr>
          <p:spPr>
            <a:xfrm>
              <a:off x="214282" y="5572139"/>
              <a:ext cx="650085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一般地，相距位置较大的两个元素发生交换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不稳定！</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53" name="Picture 2" descr="https://timgsa.baidu.com/timg?image&amp;quality=80&amp;size=b9999_10000&amp;sec=1567602893079&amp;di=774b1d37f212e172ecec739ab7bbbc10&amp;imgtype=0&amp;src=http%3A%2F%2Fimgm.gmw.cn%2Fattachement%2Fgif%2Fsite215%2F20190808%2F4962623135790745324.gif"/>
            <p:cNvPicPr>
              <a:picLocks noChangeAspect="1" noChangeArrowheads="1" noCrop="1"/>
            </p:cNvPicPr>
            <p:nvPr/>
          </p:nvPicPr>
          <p:blipFill>
            <a:blip r:embed="rId3" cstate="print"/>
            <a:srcRect/>
            <a:stretch>
              <a:fillRect/>
            </a:stretch>
          </p:blipFill>
          <p:spPr bwMode="auto">
            <a:xfrm>
              <a:off x="6500826" y="5000635"/>
              <a:ext cx="1285884" cy="1285885"/>
            </a:xfrm>
            <a:prstGeom prst="rect">
              <a:avLst/>
            </a:prstGeom>
            <a:noFill/>
          </p:spPr>
        </p:pic>
      </p:grpSp>
      <p:sp>
        <p:nvSpPr>
          <p:cNvPr id="62" name="灯片编号占位符 61"/>
          <p:cNvSpPr>
            <a:spLocks noGrp="1"/>
          </p:cNvSpPr>
          <p:nvPr>
            <p:ph type="sldNum" sz="quarter" idx="12"/>
          </p:nvPr>
        </p:nvSpPr>
        <p:spPr/>
        <p:txBody>
          <a:bodyPr/>
          <a:lstStyle/>
          <a:p>
            <a:fld id="{7AF016A1-9F15-429F-9EFD-84004B73C732}" type="slidenum">
              <a:rPr lang="en-US" altLang="zh-CN" smtClean="0"/>
              <a:t>29</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85786" y="1714488"/>
            <a:ext cx="7643866" cy="1779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在排序过程中，若整个表都是放在内存中处理，排序时不涉及数据的内、外存交换，则称之为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内排序</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反之，若排序过程中要进行数据的内、外存交换，则称之为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外排序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642910" y="785794"/>
            <a:ext cx="285752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内排序和外排序</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3</a:t>
            </a:fld>
            <a:r>
              <a:rPr lang="en-US" altLang="zh-CN"/>
              <a:t>/112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42976" y="1743006"/>
            <a:ext cx="2928958"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1" name="TextBox 10"/>
          <p:cNvSpPr txBox="1"/>
          <p:nvPr/>
        </p:nvSpPr>
        <p:spPr>
          <a:xfrm>
            <a:off x="1785918" y="2314510"/>
            <a:ext cx="1500198"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有序区</a:t>
            </a:r>
          </a:p>
        </p:txBody>
      </p:sp>
      <p:sp>
        <p:nvSpPr>
          <p:cNvPr id="12" name="矩形 11"/>
          <p:cNvSpPr/>
          <p:nvPr/>
        </p:nvSpPr>
        <p:spPr>
          <a:xfrm>
            <a:off x="4357686" y="1743006"/>
            <a:ext cx="2928958"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5286380" y="2314510"/>
            <a:ext cx="1500198"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grpSp>
        <p:nvGrpSpPr>
          <p:cNvPr id="14" name="组合 13"/>
          <p:cNvGrpSpPr/>
          <p:nvPr/>
        </p:nvGrpSpPr>
        <p:grpSpPr>
          <a:xfrm>
            <a:off x="3571868" y="2314511"/>
            <a:ext cx="1857388" cy="859517"/>
            <a:chOff x="3801221" y="2528826"/>
            <a:chExt cx="1466359" cy="1046769"/>
          </a:xfrm>
        </p:grpSpPr>
        <p:sp>
          <p:nvSpPr>
            <p:cNvPr id="15" name="右弧形箭头 14"/>
            <p:cNvSpPr/>
            <p:nvPr/>
          </p:nvSpPr>
          <p:spPr>
            <a:xfrm rot="5400000">
              <a:off x="4174190" y="2355132"/>
              <a:ext cx="438429" cy="785818"/>
            </a:xfrm>
            <a:prstGeom prst="curved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l"/>
              <a:endParaRPr lang="zh-CN" altLang="en-US"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3801221" y="3125801"/>
              <a:ext cx="1466359" cy="449794"/>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一个一个地插入</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7" name="TextBox 16"/>
          <p:cNvSpPr txBox="1"/>
          <p:nvPr/>
        </p:nvSpPr>
        <p:spPr>
          <a:xfrm>
            <a:off x="785786" y="1214422"/>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rPr>
              <a:t>总结</a:t>
            </a:r>
          </a:p>
        </p:txBody>
      </p:sp>
      <p:grpSp>
        <p:nvGrpSpPr>
          <p:cNvPr id="18" name="组合 17"/>
          <p:cNvGrpSpPr/>
          <p:nvPr/>
        </p:nvGrpSpPr>
        <p:grpSpPr>
          <a:xfrm>
            <a:off x="642910" y="2786057"/>
            <a:ext cx="6072230" cy="965715"/>
            <a:chOff x="642910" y="2786057"/>
            <a:chExt cx="6072230" cy="965715"/>
          </a:xfrm>
        </p:grpSpPr>
        <p:sp>
          <p:nvSpPr>
            <p:cNvPr id="19" name="TextBox 18"/>
            <p:cNvSpPr txBox="1"/>
            <p:nvPr/>
          </p:nvSpPr>
          <p:spPr>
            <a:xfrm>
              <a:off x="642910" y="3357562"/>
              <a:ext cx="6072230" cy="394210"/>
            </a:xfrm>
            <a:prstGeom prst="rect">
              <a:avLst/>
            </a:prstGeom>
            <a:noFill/>
          </p:spPr>
          <p:txBody>
            <a:bodyPr wrap="square" rtlCol="0">
              <a:spAutoFit/>
            </a:bodyPr>
            <a:lstStyle/>
            <a:p>
              <a:pPr algn="l">
                <a:lnSpc>
                  <a:spcPts val="2500"/>
                </a:lnSpc>
                <a:spcBef>
                  <a:spcPts val="0"/>
                </a:spcBef>
              </a:pP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不是全局有序（在后面排序中可能发生位置的改变）</a:t>
              </a:r>
            </a:p>
          </p:txBody>
        </p:sp>
        <p:cxnSp>
          <p:nvCxnSpPr>
            <p:cNvPr id="20" name="直接箭头连接符 19"/>
            <p:cNvCxnSpPr/>
            <p:nvPr/>
          </p:nvCxnSpPr>
          <p:spPr>
            <a:xfrm rot="16200000" flipV="1">
              <a:off x="1928794" y="3071809"/>
              <a:ext cx="571504" cy="0"/>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grpSp>
      <p:sp>
        <p:nvSpPr>
          <p:cNvPr id="29" name="灯片编号占位符 28"/>
          <p:cNvSpPr>
            <a:spLocks noGrp="1"/>
          </p:cNvSpPr>
          <p:nvPr>
            <p:ph type="sldNum" sz="quarter" idx="12"/>
          </p:nvPr>
        </p:nvSpPr>
        <p:spPr/>
        <p:txBody>
          <a:bodyPr/>
          <a:lstStyle/>
          <a:p>
            <a:fld id="{7AF016A1-9F15-429F-9EFD-84004B73C732}" type="slidenum">
              <a:rPr lang="en-US" altLang="zh-CN" smtClean="0"/>
              <a:t>30</a:t>
            </a:fld>
            <a:r>
              <a:rPr lang="en-US" altLang="zh-CN"/>
              <a:t>/112</a:t>
            </a:r>
          </a:p>
        </p:txBody>
      </p:sp>
      <p:sp>
        <p:nvSpPr>
          <p:cNvPr id="21" name="TextBox 8">
            <a:extLst>
              <a:ext uri="{FF2B5EF4-FFF2-40B4-BE49-F238E27FC236}">
                <a16:creationId xmlns:a16="http://schemas.microsoft.com/office/drawing/2014/main" id="{FBFA563D-E08C-4606-AE62-0D878ACD635D}"/>
              </a:ext>
            </a:extLst>
          </p:cNvPr>
          <p:cNvSpPr txBox="1"/>
          <p:nvPr/>
        </p:nvSpPr>
        <p:spPr>
          <a:xfrm>
            <a:off x="2413455" y="332656"/>
            <a:ext cx="335758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直接插入</a:t>
            </a:r>
            <a:r>
              <a:rPr lang="zh-CN" altLang="zh-CN"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排序</a:t>
            </a:r>
            <a:endParaRPr lang="zh-CN" altLang="en-US"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Tree>
    <p:extLst>
      <p:ext uri="{BB962C8B-B14F-4D97-AF65-F5344CB8AC3E}">
        <p14:creationId xmlns:p14="http://schemas.microsoft.com/office/powerpoint/2010/main" val="165328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13455" y="332656"/>
            <a:ext cx="335758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10.3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交换排序</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1" name="矩形 10"/>
          <p:cNvSpPr/>
          <p:nvPr/>
        </p:nvSpPr>
        <p:spPr>
          <a:xfrm>
            <a:off x="1785918" y="2143116"/>
            <a:ext cx="5143536" cy="5715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nvGrpSpPr>
          <p:cNvPr id="12" name="组合 11"/>
          <p:cNvGrpSpPr/>
          <p:nvPr/>
        </p:nvGrpSpPr>
        <p:grpSpPr>
          <a:xfrm>
            <a:off x="3286116" y="2214554"/>
            <a:ext cx="2143140" cy="428628"/>
            <a:chOff x="3357554" y="2214554"/>
            <a:chExt cx="2143140" cy="428628"/>
          </a:xfrm>
        </p:grpSpPr>
        <p:sp>
          <p:nvSpPr>
            <p:cNvPr id="13" name="椭圆 12"/>
            <p:cNvSpPr/>
            <p:nvPr/>
          </p:nvSpPr>
          <p:spPr>
            <a:xfrm>
              <a:off x="5072066" y="2214554"/>
              <a:ext cx="428628" cy="42862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4" name="椭圆 13"/>
            <p:cNvSpPr/>
            <p:nvPr/>
          </p:nvSpPr>
          <p:spPr>
            <a:xfrm>
              <a:off x="3357554" y="2214554"/>
              <a:ext cx="428628" cy="42862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grpSp>
        <p:nvGrpSpPr>
          <p:cNvPr id="15" name="组合 14"/>
          <p:cNvGrpSpPr/>
          <p:nvPr/>
        </p:nvGrpSpPr>
        <p:grpSpPr>
          <a:xfrm>
            <a:off x="2928926" y="2651848"/>
            <a:ext cx="3071834" cy="1016088"/>
            <a:chOff x="3000364" y="2651848"/>
            <a:chExt cx="2786082" cy="1016088"/>
          </a:xfrm>
        </p:grpSpPr>
        <p:sp>
          <p:nvSpPr>
            <p:cNvPr id="16" name="TextBox 15"/>
            <p:cNvSpPr txBox="1"/>
            <p:nvPr/>
          </p:nvSpPr>
          <p:spPr>
            <a:xfrm>
              <a:off x="3000364" y="3329382"/>
              <a:ext cx="2786082" cy="338554"/>
            </a:xfrm>
            <a:prstGeom prst="rect">
              <a:avLst/>
            </a:prstGeom>
            <a:noFill/>
          </p:spPr>
          <p:txBody>
            <a:bodyPr wrap="square" rtlCol="0">
              <a:spAutoFit/>
            </a:bodyPr>
            <a:lstStyle/>
            <a:p>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两个元素反</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序时进行交换</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7" name="直接箭头连接符 16"/>
            <p:cNvCxnSpPr/>
            <p:nvPr/>
          </p:nvCxnSpPr>
          <p:spPr>
            <a:xfrm rot="16200000" flipV="1">
              <a:off x="3576853" y="2723286"/>
              <a:ext cx="562837" cy="419961"/>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rot="5400000" flipH="1" flipV="1">
              <a:off x="4577815" y="2759006"/>
              <a:ext cx="562837" cy="348523"/>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grpSp>
      <p:sp>
        <p:nvSpPr>
          <p:cNvPr id="20" name="TextBox 19"/>
          <p:cNvSpPr txBox="1"/>
          <p:nvPr/>
        </p:nvSpPr>
        <p:spPr>
          <a:xfrm>
            <a:off x="785786" y="1214422"/>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rPr>
              <a:t>基本思路</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endParaRPr>
          </a:p>
        </p:txBody>
      </p:sp>
      <p:sp>
        <p:nvSpPr>
          <p:cNvPr id="21" name="Text Box 2"/>
          <p:cNvSpPr txBox="1">
            <a:spLocks noChangeArrowheads="1"/>
          </p:cNvSpPr>
          <p:nvPr/>
        </p:nvSpPr>
        <p:spPr bwMode="auto">
          <a:xfrm>
            <a:off x="3000364" y="4643446"/>
            <a:ext cx="2786082" cy="987551"/>
          </a:xfrm>
          <a:prstGeom prst="rect">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path path="circle">
              <a:fillToRect t="100000" r="100000"/>
            </a:path>
            <a:tileRect l="-100000" b="-100000"/>
          </a:gradFill>
        </p:spPr>
        <p:style>
          <a:lnRef idx="1">
            <a:schemeClr val="accent2"/>
          </a:lnRef>
          <a:fillRef idx="3">
            <a:schemeClr val="accent2"/>
          </a:fillRef>
          <a:effectRef idx="2">
            <a:schemeClr val="accent2"/>
          </a:effectRef>
          <a:fontRef idx="minor">
            <a:schemeClr val="lt1"/>
          </a:fontRef>
        </p:style>
        <p:txBody>
          <a:bodyPr wrap="square" lIns="180000" tIns="108000" bIns="108000">
            <a:spAutoFit/>
          </a:bodyPr>
          <a:lstStyle/>
          <a:p>
            <a:pPr algn="l">
              <a:lnSpc>
                <a:spcPct val="100000"/>
              </a:lnSpc>
              <a:spcBef>
                <a:spcPct val="50000"/>
              </a:spcBef>
            </a:pP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1</a:t>
            </a: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）冒泡排</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序</a:t>
            </a:r>
          </a:p>
          <a:p>
            <a:pPr algn="l">
              <a:lnSpc>
                <a:spcPct val="100000"/>
              </a:lnSpc>
              <a:spcBef>
                <a:spcPct val="50000"/>
              </a:spcBef>
            </a:pP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2</a:t>
            </a: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）快速排序</a:t>
            </a:r>
            <a:endPar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2786050" y="4214818"/>
            <a:ext cx="257176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主要的交换排序方法：</a:t>
            </a: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t>31</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357158" y="357166"/>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10.3.1 </a:t>
            </a:r>
            <a:r>
              <a:rPr lang="zh-CN" altLang="zh-CN">
                <a:latin typeface="Consolas" panose="020B0609020204030204" pitchFamily="49" charset="0"/>
                <a:ea typeface="微软雅黑" panose="020B0503020204020204" pitchFamily="34" charset="-122"/>
                <a:cs typeface="Consolas" panose="020B0609020204030204" pitchFamily="49" charset="0"/>
              </a:rPr>
              <a:t>冒泡排序</a:t>
            </a:r>
            <a:endParaRPr lang="zh-CN" altLang="zh-CN">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1" name="TextBox 40"/>
          <p:cNvSpPr txBox="1"/>
          <p:nvPr/>
        </p:nvSpPr>
        <p:spPr>
          <a:xfrm>
            <a:off x="500034" y="114298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排序思路</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3" name="Oval 26"/>
          <p:cNvSpPr>
            <a:spLocks noChangeArrowheads="1"/>
          </p:cNvSpPr>
          <p:nvPr/>
        </p:nvSpPr>
        <p:spPr bwMode="auto">
          <a:xfrm>
            <a:off x="7650589" y="4519605"/>
            <a:ext cx="493311"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Oval 27"/>
          <p:cNvSpPr>
            <a:spLocks noChangeArrowheads="1"/>
          </p:cNvSpPr>
          <p:nvPr/>
        </p:nvSpPr>
        <p:spPr bwMode="auto">
          <a:xfrm>
            <a:off x="8027988" y="3943342"/>
            <a:ext cx="431800" cy="431800"/>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Oval 28"/>
          <p:cNvSpPr>
            <a:spLocks noChangeArrowheads="1"/>
          </p:cNvSpPr>
          <p:nvPr/>
        </p:nvSpPr>
        <p:spPr bwMode="auto">
          <a:xfrm>
            <a:off x="8315325" y="3367080"/>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Oval 29"/>
          <p:cNvSpPr>
            <a:spLocks noChangeArrowheads="1"/>
          </p:cNvSpPr>
          <p:nvPr/>
        </p:nvSpPr>
        <p:spPr bwMode="auto">
          <a:xfrm>
            <a:off x="8531225" y="2790817"/>
            <a:ext cx="287338" cy="2873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Oval 30"/>
          <p:cNvSpPr>
            <a:spLocks noChangeArrowheads="1"/>
          </p:cNvSpPr>
          <p:nvPr/>
        </p:nvSpPr>
        <p:spPr bwMode="auto">
          <a:xfrm>
            <a:off x="8748713" y="2285992"/>
            <a:ext cx="215900" cy="215900"/>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grpSp>
        <p:nvGrpSpPr>
          <p:cNvPr id="51" name="组合 50"/>
          <p:cNvGrpSpPr/>
          <p:nvPr/>
        </p:nvGrpSpPr>
        <p:grpSpPr>
          <a:xfrm>
            <a:off x="349389" y="2099784"/>
            <a:ext cx="1409542" cy="2910369"/>
            <a:chOff x="349389" y="1057275"/>
            <a:chExt cx="1409542" cy="2910369"/>
          </a:xfrm>
        </p:grpSpPr>
        <p:sp>
          <p:nvSpPr>
            <p:cNvPr id="52" name="Text Box 31"/>
            <p:cNvSpPr txBox="1">
              <a:spLocks noChangeArrowheads="1"/>
            </p:cNvSpPr>
            <p:nvPr/>
          </p:nvSpPr>
          <p:spPr bwMode="auto">
            <a:xfrm>
              <a:off x="349389" y="1416050"/>
              <a:ext cx="406265" cy="1081088"/>
            </a:xfrm>
            <a:prstGeom prst="rect">
              <a:avLst/>
            </a:prstGeom>
            <a:noFill/>
            <a:ln w="9525">
              <a:noFill/>
              <a:miter lim="800000"/>
            </a:ln>
            <a:effectLst/>
          </p:spPr>
          <p:txBody>
            <a:bodyPr vert="eaVert">
              <a:spAutoFit/>
            </a:bodyPr>
            <a:lstStyle/>
            <a:p>
              <a:pPr algn="l">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有序区</a:t>
              </a:r>
            </a:p>
          </p:txBody>
        </p:sp>
        <p:sp>
          <p:nvSpPr>
            <p:cNvPr id="53" name="Rectangle 32"/>
            <p:cNvSpPr>
              <a:spLocks noChangeArrowheads="1"/>
            </p:cNvSpPr>
            <p:nvPr/>
          </p:nvSpPr>
          <p:spPr bwMode="auto">
            <a:xfrm>
              <a:off x="800101" y="1057275"/>
              <a:ext cx="958830" cy="1257778"/>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b="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p>
            <a:p>
              <a:pPr algn="l"/>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54" name="Text Box 33"/>
            <p:cNvSpPr txBox="1">
              <a:spLocks noChangeArrowheads="1"/>
            </p:cNvSpPr>
            <p:nvPr/>
          </p:nvSpPr>
          <p:spPr bwMode="auto">
            <a:xfrm>
              <a:off x="349389" y="2886557"/>
              <a:ext cx="406265" cy="1081087"/>
            </a:xfrm>
            <a:prstGeom prst="rect">
              <a:avLst/>
            </a:prstGeom>
            <a:noFill/>
            <a:ln w="9525">
              <a:noFill/>
              <a:miter lim="800000"/>
            </a:ln>
            <a:effectLst/>
          </p:spPr>
          <p:txBody>
            <a:bodyPr vert="eaVert">
              <a:spAutoFit/>
            </a:bodyPr>
            <a:lstStyle/>
            <a:p>
              <a:pPr algn="l">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sp>
          <p:nvSpPr>
            <p:cNvPr id="55" name="Rectangle 34"/>
            <p:cNvSpPr>
              <a:spLocks noChangeArrowheads="1"/>
            </p:cNvSpPr>
            <p:nvPr/>
          </p:nvSpPr>
          <p:spPr bwMode="auto">
            <a:xfrm>
              <a:off x="800101" y="2501897"/>
              <a:ext cx="957600" cy="1456230"/>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b="0" i="1"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grpSp>
        <p:nvGrpSpPr>
          <p:cNvPr id="56" name="Group 48"/>
          <p:cNvGrpSpPr/>
          <p:nvPr/>
        </p:nvGrpSpPr>
        <p:grpSpPr bwMode="auto">
          <a:xfrm>
            <a:off x="2071670" y="3625865"/>
            <a:ext cx="2214563" cy="1303338"/>
            <a:chOff x="1338" y="1890"/>
            <a:chExt cx="1395" cy="821"/>
          </a:xfrm>
        </p:grpSpPr>
        <p:sp>
          <p:nvSpPr>
            <p:cNvPr id="57" name="AutoShape 35"/>
            <p:cNvSpPr/>
            <p:nvPr/>
          </p:nvSpPr>
          <p:spPr bwMode="auto">
            <a:xfrm>
              <a:off x="1338" y="1890"/>
              <a:ext cx="90" cy="821"/>
            </a:xfrm>
            <a:prstGeom prst="rightBrace">
              <a:avLst>
                <a:gd name="adj1" fmla="val 77880"/>
                <a:gd name="adj2" fmla="val 50000"/>
              </a:avLst>
            </a:prstGeom>
            <a:ln w="28575"/>
          </p:spPr>
          <p:style>
            <a:lnRef idx="1">
              <a:schemeClr val="accent5"/>
            </a:lnRef>
            <a:fillRef idx="0">
              <a:schemeClr val="accent5"/>
            </a:fillRef>
            <a:effectRef idx="0">
              <a:schemeClr val="accent5"/>
            </a:effectRef>
            <a:fontRef idx="minor">
              <a:schemeClr val="tx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AutoShape 37"/>
            <p:cNvSpPr>
              <a:spLocks noChangeArrowheads="1"/>
            </p:cNvSpPr>
            <p:nvPr/>
          </p:nvSpPr>
          <p:spPr bwMode="auto">
            <a:xfrm rot="16200000">
              <a:off x="1319" y="2090"/>
              <a:ext cx="635" cy="236"/>
            </a:xfrm>
            <a:prstGeom prst="curvedUpArrow">
              <a:avLst>
                <a:gd name="adj1" fmla="val 39937"/>
                <a:gd name="adj2" fmla="val 79874"/>
                <a:gd name="adj3" fmla="val 33333"/>
              </a:avLst>
            </a:prstGeom>
          </p:spPr>
          <p:style>
            <a:lnRef idx="1">
              <a:schemeClr val="dk1"/>
            </a:lnRef>
            <a:fillRef idx="3">
              <a:schemeClr val="dk1"/>
            </a:fillRef>
            <a:effectRef idx="2">
              <a:schemeClr val="dk1"/>
            </a:effectRef>
            <a:fontRef idx="minor">
              <a:schemeClr val="lt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Text Box 38"/>
            <p:cNvSpPr txBox="1">
              <a:spLocks noChangeArrowheads="1"/>
            </p:cNvSpPr>
            <p:nvPr/>
          </p:nvSpPr>
          <p:spPr bwMode="auto">
            <a:xfrm>
              <a:off x="1780" y="1936"/>
              <a:ext cx="953" cy="640"/>
            </a:xfrm>
            <a:prstGeom prst="rect">
              <a:avLst/>
            </a:prstGeom>
            <a:noFill/>
            <a:ln w="9525">
              <a:noFill/>
              <a:miter lim="800000"/>
            </a:ln>
            <a:effectLst/>
          </p:spPr>
          <p:txBody>
            <a:bodyPr>
              <a:spAutoFit/>
            </a:bodyPr>
            <a:lstStyle/>
            <a:p>
              <a:pPr algn="l">
                <a:lnSpc>
                  <a:spcPct val="100000"/>
                </a:lnSpc>
                <a:spcBef>
                  <a:spcPct val="500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将无序区中</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最小元素放</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grpSp>
        <p:nvGrpSpPr>
          <p:cNvPr id="60" name="组合 59"/>
          <p:cNvGrpSpPr/>
          <p:nvPr/>
        </p:nvGrpSpPr>
        <p:grpSpPr>
          <a:xfrm>
            <a:off x="2484438" y="2099785"/>
            <a:ext cx="3346459" cy="2900851"/>
            <a:chOff x="2484438" y="1057276"/>
            <a:chExt cx="3346459" cy="2900851"/>
          </a:xfrm>
        </p:grpSpPr>
        <p:sp>
          <p:nvSpPr>
            <p:cNvPr id="61" name="Text Box 39"/>
            <p:cNvSpPr txBox="1">
              <a:spLocks noChangeArrowheads="1"/>
            </p:cNvSpPr>
            <p:nvPr/>
          </p:nvSpPr>
          <p:spPr bwMode="auto">
            <a:xfrm>
              <a:off x="5369232" y="1314921"/>
              <a:ext cx="461665" cy="928694"/>
            </a:xfrm>
            <a:prstGeom prst="rect">
              <a:avLst/>
            </a:prstGeom>
            <a:noFill/>
            <a:ln w="9525">
              <a:noFill/>
              <a:miter lim="800000"/>
            </a:ln>
            <a:effectLst/>
          </p:spPr>
          <p:txBody>
            <a:bodyPr vert="eaVert" wrap="square">
              <a:spAutoFit/>
            </a:bodyPr>
            <a:lstStyle/>
            <a:p>
              <a:pPr algn="l">
                <a:lnSpc>
                  <a:spcPct val="100000"/>
                </a:lnSpc>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有序区</a:t>
              </a:r>
            </a:p>
          </p:txBody>
        </p:sp>
        <p:sp>
          <p:nvSpPr>
            <p:cNvPr id="62" name="Rectangle 40"/>
            <p:cNvSpPr>
              <a:spLocks noChangeArrowheads="1"/>
            </p:cNvSpPr>
            <p:nvPr/>
          </p:nvSpPr>
          <p:spPr bwMode="auto">
            <a:xfrm>
              <a:off x="4400550" y="1057276"/>
              <a:ext cx="957600" cy="147209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b="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p>
            <a:p>
              <a:pPr algn="l"/>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r>
                <a:rPr lang="en-US" altLang="zh-CN" sz="1600" b="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b="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3" name="Text Box 41"/>
            <p:cNvSpPr txBox="1">
              <a:spLocks noChangeArrowheads="1"/>
            </p:cNvSpPr>
            <p:nvPr/>
          </p:nvSpPr>
          <p:spPr bwMode="auto">
            <a:xfrm>
              <a:off x="5369232" y="2743681"/>
              <a:ext cx="461665" cy="1081088"/>
            </a:xfrm>
            <a:prstGeom prst="rect">
              <a:avLst/>
            </a:prstGeom>
            <a:noFill/>
            <a:ln w="9525">
              <a:noFill/>
              <a:miter lim="800000"/>
            </a:ln>
            <a:effectLst/>
          </p:spPr>
          <p:txBody>
            <a:bodyPr vert="eaVert">
              <a:spAutoFit/>
            </a:bodyPr>
            <a:lstStyle/>
            <a:p>
              <a:pPr algn="l">
                <a:lnSpc>
                  <a:spcPct val="100000"/>
                </a:lnSpc>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sp>
          <p:nvSpPr>
            <p:cNvPr id="64" name="Rectangle 42"/>
            <p:cNvSpPr>
              <a:spLocks noChangeArrowheads="1"/>
            </p:cNvSpPr>
            <p:nvPr/>
          </p:nvSpPr>
          <p:spPr bwMode="auto">
            <a:xfrm>
              <a:off x="4400550" y="2672243"/>
              <a:ext cx="957600" cy="1285884"/>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b="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b="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b="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b="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5" name="AutoShape 43"/>
            <p:cNvSpPr>
              <a:spLocks noChangeArrowheads="1"/>
            </p:cNvSpPr>
            <p:nvPr/>
          </p:nvSpPr>
          <p:spPr bwMode="auto">
            <a:xfrm>
              <a:off x="2484438" y="1713292"/>
              <a:ext cx="1582737" cy="215900"/>
            </a:xfrm>
            <a:prstGeom prst="rightArrow">
              <a:avLst>
                <a:gd name="adj1" fmla="val 50000"/>
                <a:gd name="adj2" fmla="val 183272"/>
              </a:avLst>
            </a:prstGeom>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6" name="Text Box 44"/>
            <p:cNvSpPr txBox="1">
              <a:spLocks noChangeArrowheads="1"/>
            </p:cNvSpPr>
            <p:nvPr/>
          </p:nvSpPr>
          <p:spPr bwMode="auto">
            <a:xfrm>
              <a:off x="2627314" y="1314921"/>
              <a:ext cx="1158868" cy="313932"/>
            </a:xfrm>
            <a:prstGeom prst="rect">
              <a:avLst/>
            </a:prstGeom>
            <a:noFill/>
            <a:ln w="9525">
              <a:noFill/>
              <a:miter lim="800000"/>
            </a:ln>
            <a:effectLst/>
          </p:spPr>
          <p:txBody>
            <a:bodyPr wrap="square">
              <a:spAutoFit/>
            </a:bodyPr>
            <a:lstStyle/>
            <a:p>
              <a:pPr algn="l">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一趟排序</a:t>
              </a:r>
            </a:p>
          </p:txBody>
        </p:sp>
      </p:grpSp>
      <p:sp>
        <p:nvSpPr>
          <p:cNvPr id="67" name="Text Box 45"/>
          <p:cNvSpPr txBox="1">
            <a:spLocks noChangeArrowheads="1"/>
          </p:cNvSpPr>
          <p:nvPr/>
        </p:nvSpPr>
        <p:spPr bwMode="auto">
          <a:xfrm>
            <a:off x="571472" y="5429264"/>
            <a:ext cx="4500595" cy="910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lnSpc>
                <a:spcPct val="100000"/>
              </a:lnSpc>
              <a:spcBef>
                <a:spcPts val="6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初始有序区为空。</a:t>
            </a:r>
          </a:p>
          <a:p>
            <a:pPr algn="l">
              <a:lnSpc>
                <a:spcPct val="100000"/>
              </a:lnSpc>
              <a:spcBef>
                <a:spcPts val="600"/>
              </a:spcBef>
            </a:pP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趟使整个数据有序。</a:t>
            </a:r>
          </a:p>
        </p:txBody>
      </p:sp>
      <p:sp>
        <p:nvSpPr>
          <p:cNvPr id="68" name="Text Box 46"/>
          <p:cNvSpPr txBox="1">
            <a:spLocks noChangeArrowheads="1"/>
          </p:cNvSpPr>
          <p:nvPr/>
        </p:nvSpPr>
        <p:spPr bwMode="auto">
          <a:xfrm rot="-3962585">
            <a:off x="7861281" y="3086046"/>
            <a:ext cx="719137" cy="292837"/>
          </a:xfrm>
          <a:prstGeom prst="rect">
            <a:avLst/>
          </a:prstGeom>
          <a:noFill/>
          <a:ln w="28575" algn="ctr">
            <a:noFill/>
            <a:miter lim="800000"/>
          </a:ln>
          <a:effectLst/>
        </p:spPr>
        <p:txBody>
          <a:bodyPr>
            <a:spAutoFit/>
          </a:bodyPr>
          <a:lstStyle/>
          <a:p>
            <a:pPr>
              <a:spcBef>
                <a:spcPct val="50000"/>
              </a:spcBef>
            </a:pP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69" name="组合 68"/>
          <p:cNvGrpSpPr/>
          <p:nvPr/>
        </p:nvGrpSpPr>
        <p:grpSpPr>
          <a:xfrm>
            <a:off x="6000760" y="2315684"/>
            <a:ext cx="1347894" cy="2684952"/>
            <a:chOff x="6000760" y="1273175"/>
            <a:chExt cx="1347894" cy="2684952"/>
          </a:xfrm>
        </p:grpSpPr>
        <p:sp>
          <p:nvSpPr>
            <p:cNvPr id="70" name="Rectangle 25"/>
            <p:cNvSpPr>
              <a:spLocks noChangeArrowheads="1"/>
            </p:cNvSpPr>
            <p:nvPr/>
          </p:nvSpPr>
          <p:spPr bwMode="auto">
            <a:xfrm>
              <a:off x="6643702" y="1273175"/>
              <a:ext cx="704952" cy="268495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1" name="左右箭头 70"/>
            <p:cNvSpPr/>
            <p:nvPr/>
          </p:nvSpPr>
          <p:spPr>
            <a:xfrm>
              <a:off x="6000760" y="2386491"/>
              <a:ext cx="571504" cy="285752"/>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72" name="组合 71"/>
          <p:cNvGrpSpPr/>
          <p:nvPr/>
        </p:nvGrpSpPr>
        <p:grpSpPr>
          <a:xfrm>
            <a:off x="5245086" y="5536675"/>
            <a:ext cx="2327310" cy="707886"/>
            <a:chOff x="6030904" y="5065670"/>
            <a:chExt cx="2327310" cy="707886"/>
          </a:xfrm>
        </p:grpSpPr>
        <p:sp>
          <p:nvSpPr>
            <p:cNvPr id="73" name="右箭头 72"/>
            <p:cNvSpPr/>
            <p:nvPr/>
          </p:nvSpPr>
          <p:spPr>
            <a:xfrm>
              <a:off x="6030904" y="5274155"/>
              <a:ext cx="428628"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4" name="TextBox 73"/>
            <p:cNvSpPr txBox="1"/>
            <p:nvPr/>
          </p:nvSpPr>
          <p:spPr>
            <a:xfrm>
              <a:off x="6572264" y="5065670"/>
              <a:ext cx="1785950" cy="707886"/>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有序区总是全局有序的</a:t>
              </a:r>
            </a:p>
          </p:txBody>
        </p:sp>
      </p:grpSp>
      <p:sp>
        <p:nvSpPr>
          <p:cNvPr id="44" name="灯片编号占位符 43"/>
          <p:cNvSpPr>
            <a:spLocks noGrp="1"/>
          </p:cNvSpPr>
          <p:nvPr>
            <p:ph type="sldNum" sz="quarter" idx="12"/>
          </p:nvPr>
        </p:nvSpPr>
        <p:spPr/>
        <p:txBody>
          <a:bodyPr/>
          <a:lstStyle/>
          <a:p>
            <a:fld id="{7AF016A1-9F15-429F-9EFD-84004B73C732}" type="slidenum">
              <a:rPr lang="en-US" altLang="zh-CN" smtClean="0"/>
              <a:t>32</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500"/>
                                  </p:stCondLst>
                                  <p:childTnLst>
                                    <p:set>
                                      <p:cBhvr>
                                        <p:cTn id="24" dur="1" fill="hold">
                                          <p:stCondLst>
                                            <p:cond delay="0"/>
                                          </p:stCondLst>
                                        </p:cTn>
                                        <p:tgtEl>
                                          <p:spTgt spid="47"/>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50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500"/>
                                  </p:stCondLst>
                                  <p:childTnLst>
                                    <p:set>
                                      <p:cBhvr>
                                        <p:cTn id="30" dur="1" fill="hold">
                                          <p:stCondLst>
                                            <p:cond delay="0"/>
                                          </p:stCondLst>
                                        </p:cTn>
                                        <p:tgtEl>
                                          <p:spTgt spid="49"/>
                                        </p:tgtEl>
                                        <p:attrNameLst>
                                          <p:attrName>style.visibility</p:attrName>
                                        </p:attrNameLst>
                                      </p:cBhvr>
                                      <p:to>
                                        <p:strVal val="visible"/>
                                      </p:to>
                                    </p:set>
                                  </p:childTnLst>
                                </p:cTn>
                              </p:par>
                            </p:childTnLst>
                          </p:cTn>
                        </p:par>
                        <p:par>
                          <p:cTn id="31" fill="hold">
                            <p:stCondLst>
                              <p:cond delay="1500"/>
                            </p:stCondLst>
                            <p:childTnLst>
                              <p:par>
                                <p:cTn id="32" presetID="1" presetClass="entr" presetSubtype="0" fill="hold" grpId="0" nodeType="afterEffect">
                                  <p:stCondLst>
                                    <p:cond delay="500"/>
                                  </p:stCondLst>
                                  <p:childTnLst>
                                    <p:set>
                                      <p:cBhvr>
                                        <p:cTn id="33" dur="1" fill="hold">
                                          <p:stCondLst>
                                            <p:cond delay="0"/>
                                          </p:stCondLst>
                                        </p:cTn>
                                        <p:tgtEl>
                                          <p:spTgt spid="50"/>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48" grpId="0" animBg="1"/>
      <p:bldP spid="49" grpId="0" animBg="1"/>
      <p:bldP spid="50" grpId="0" animBg="1"/>
      <p:bldP spid="67" grpId="0" animBg="1"/>
      <p:bldP spid="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50904" y="1283789"/>
            <a:ext cx="8135938" cy="407403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lnSpc>
                <a:spcPct val="70000"/>
              </a:lnSpc>
              <a:spcBef>
                <a:spcPct val="50000"/>
              </a:spcBef>
            </a:pP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dirty="0" err="1">
                <a:solidFill>
                  <a:srgbClr val="FF3300"/>
                </a:solidFill>
                <a:latin typeface="Consolas" panose="020B0609020204030204" pitchFamily="49" charset="0"/>
                <a:ea typeface="仿宋" panose="02010609060101010101" pitchFamily="49" charset="-122"/>
                <a:cs typeface="Consolas" panose="020B0609020204030204" pitchFamily="49" charset="0"/>
              </a:rPr>
              <a:t>BubbleSort</a:t>
            </a: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1000E4"/>
                </a:solidFill>
                <a:latin typeface="Consolas" panose="020B0609020204030204" pitchFamily="49" charset="0"/>
                <a:ea typeface="仿宋" panose="02010609060101010101" pitchFamily="49" charset="-122"/>
                <a:cs typeface="Consolas" panose="020B0609020204030204" pitchFamily="49" charset="0"/>
              </a:rPr>
              <a:t>RecType</a:t>
            </a: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 R[]</a:t>
            </a:r>
            <a:r>
              <a:rPr kumimoji="1" lang="zh-CN" altLang="en-US" sz="1800" dirty="0">
                <a:solidFill>
                  <a:srgbClr val="1000E4"/>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int n)</a:t>
            </a:r>
          </a:p>
          <a:p>
            <a:pPr algn="just">
              <a:lnSpc>
                <a:spcPct val="70000"/>
              </a:lnSpc>
              <a:spcBef>
                <a:spcPct val="50000"/>
              </a:spcBef>
            </a:pP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  int </a:t>
            </a:r>
            <a:r>
              <a:rPr kumimoji="1" lang="en-US" altLang="zh-CN" sz="1800" dirty="0" err="1">
                <a:solidFill>
                  <a:srgbClr val="1000E4"/>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dirty="0">
                <a:solidFill>
                  <a:srgbClr val="1000E4"/>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j;  </a:t>
            </a:r>
            <a:r>
              <a:rPr kumimoji="1" lang="en-US" altLang="zh-CN" sz="1800" dirty="0" err="1">
                <a:solidFill>
                  <a:srgbClr val="1000E4"/>
                </a:solidFill>
                <a:latin typeface="Consolas" panose="020B0609020204030204" pitchFamily="49" charset="0"/>
                <a:ea typeface="仿宋" panose="02010609060101010101" pitchFamily="49" charset="-122"/>
                <a:cs typeface="Consolas" panose="020B0609020204030204" pitchFamily="49" charset="0"/>
              </a:rPr>
              <a:t>RecType</a:t>
            </a: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 temp;</a:t>
            </a:r>
          </a:p>
          <a:p>
            <a:pPr algn="just">
              <a:lnSpc>
                <a:spcPct val="70000"/>
              </a:lnSpc>
              <a:spcBef>
                <a:spcPct val="50000"/>
              </a:spcBef>
            </a:pP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   for (</a:t>
            </a:r>
            <a:r>
              <a:rPr kumimoji="1" lang="en-US" altLang="zh-CN" sz="1800" dirty="0" err="1">
                <a:solidFill>
                  <a:srgbClr val="1000E4"/>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=0;i&lt;n-1;i++) </a:t>
            </a:r>
          </a:p>
          <a:p>
            <a:pPr algn="just">
              <a:lnSpc>
                <a:spcPct val="70000"/>
              </a:lnSpc>
              <a:spcBef>
                <a:spcPct val="50000"/>
              </a:spcBef>
            </a:pP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   {</a:t>
            </a:r>
          </a:p>
          <a:p>
            <a:pPr algn="just">
              <a:lnSpc>
                <a:spcPct val="70000"/>
              </a:lnSpc>
              <a:spcBef>
                <a:spcPct val="50000"/>
              </a:spcBef>
            </a:pP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      for (j=n-1;j&gt;</a:t>
            </a:r>
            <a:r>
              <a:rPr kumimoji="1" lang="en-US" altLang="zh-CN" sz="1800" dirty="0" err="1">
                <a:solidFill>
                  <a:srgbClr val="1000E4"/>
                </a:solidFill>
                <a:latin typeface="Consolas" panose="020B0609020204030204" pitchFamily="49" charset="0"/>
                <a:ea typeface="仿宋" panose="02010609060101010101" pitchFamily="49" charset="-122"/>
                <a:cs typeface="Consolas" panose="020B0609020204030204" pitchFamily="49" charset="0"/>
              </a:rPr>
              <a:t>i;j</a:t>
            </a: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比较找本趟最小关键字的记录</a:t>
            </a:r>
          </a:p>
          <a:p>
            <a:pPr algn="just">
              <a:lnSpc>
                <a:spcPct val="70000"/>
              </a:lnSpc>
              <a:spcBef>
                <a:spcPct val="50000"/>
              </a:spcBef>
            </a:pPr>
            <a:r>
              <a:rPr kumimoji="1" lang="zh-CN" altLang="en-US" sz="1800" dirty="0">
                <a:solidFill>
                  <a:srgbClr val="1000E4"/>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if (R[j].key&lt;R[j-1].key)   </a:t>
            </a:r>
          </a:p>
          <a:p>
            <a:pPr algn="just">
              <a:lnSpc>
                <a:spcPct val="70000"/>
              </a:lnSpc>
              <a:spcBef>
                <a:spcPct val="50000"/>
              </a:spcBef>
            </a:pP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  temp=R[j];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//R[j]</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R[j-1]</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70000"/>
              </a:lnSpc>
              <a:spcBef>
                <a:spcPct val="50000"/>
              </a:spcBef>
            </a:pPr>
            <a:r>
              <a:rPr kumimoji="1"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R[j]=R[j-1];</a:t>
            </a:r>
          </a:p>
          <a:p>
            <a:pPr algn="just">
              <a:lnSpc>
                <a:spcPct val="70000"/>
              </a:lnSpc>
              <a:spcBef>
                <a:spcPct val="50000"/>
              </a:spcBef>
            </a:pP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R[j-1]=temp;</a:t>
            </a:r>
          </a:p>
          <a:p>
            <a:pPr algn="just">
              <a:lnSpc>
                <a:spcPct val="70000"/>
              </a:lnSpc>
              <a:spcBef>
                <a:spcPct val="50000"/>
              </a:spcBef>
            </a:pP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p>
          <a:p>
            <a:pPr algn="just">
              <a:lnSpc>
                <a:spcPct val="70000"/>
              </a:lnSpc>
              <a:spcBef>
                <a:spcPct val="50000"/>
              </a:spcBef>
            </a:pP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   }</a:t>
            </a:r>
          </a:p>
          <a:p>
            <a:pPr algn="l">
              <a:lnSpc>
                <a:spcPct val="70000"/>
              </a:lnSpc>
              <a:spcBef>
                <a:spcPct val="50000"/>
              </a:spcBef>
            </a:pPr>
            <a:r>
              <a:rPr kumimoji="1" lang="en-US" altLang="zh-CN" sz="1800" dirty="0">
                <a:solidFill>
                  <a:srgbClr val="1000E4"/>
                </a:solidFill>
                <a:latin typeface="Consolas" panose="020B0609020204030204" pitchFamily="49" charset="0"/>
                <a:ea typeface="仿宋" panose="02010609060101010101" pitchFamily="49" charset="-122"/>
                <a:cs typeface="Consolas" panose="020B0609020204030204" pitchFamily="49" charset="0"/>
              </a:rPr>
              <a:t>} </a:t>
            </a:r>
          </a:p>
        </p:txBody>
      </p:sp>
      <p:sp>
        <p:nvSpPr>
          <p:cNvPr id="8" name="TextBox 7"/>
          <p:cNvSpPr txBox="1"/>
          <p:nvPr/>
        </p:nvSpPr>
        <p:spPr>
          <a:xfrm>
            <a:off x="357158" y="348087"/>
            <a:ext cx="2714644" cy="430887"/>
          </a:xfrm>
          <a:prstGeom prst="rect">
            <a:avLst/>
          </a:prstGeom>
          <a:noFill/>
        </p:spPr>
        <p:txBody>
          <a:bodyPr wrap="square" rtlCol="0">
            <a:spAutoFit/>
          </a:bodyPr>
          <a:lstStyle/>
          <a:p>
            <a:r>
              <a:rPr lang="zh-CN" altLang="en-US" sz="2200" dirty="0">
                <a:latin typeface="楷体" panose="02010609060101010101" pitchFamily="49" charset="-122"/>
                <a:ea typeface="楷体" panose="02010609060101010101" pitchFamily="49" charset="-122"/>
              </a:rPr>
              <a:t>冒泡排序算法</a:t>
            </a:r>
          </a:p>
        </p:txBody>
      </p:sp>
      <p:sp>
        <p:nvSpPr>
          <p:cNvPr id="5" name="灯片编号占位符 4"/>
          <p:cNvSpPr>
            <a:spLocks noGrp="1"/>
          </p:cNvSpPr>
          <p:nvPr>
            <p:ph type="sldNum" sz="quarter" idx="12"/>
          </p:nvPr>
        </p:nvSpPr>
        <p:spPr/>
        <p:txBody>
          <a:bodyPr/>
          <a:lstStyle/>
          <a:p>
            <a:fld id="{58976CE2-A860-4F98-A694-5E753072FB00}" type="slidenum">
              <a:rPr lang="en-US" altLang="zh-CN" smtClean="0"/>
              <a:t>33</a:t>
            </a:fld>
            <a:r>
              <a:rPr lang="en-US" altLang="zh-CN"/>
              <a:t>/22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714348" y="357166"/>
            <a:ext cx="5857916" cy="904863"/>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采用前面的冒泡排序方法对</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3</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4</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5)</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 进行排序</a:t>
            </a:r>
          </a:p>
        </p:txBody>
      </p:sp>
      <p:sp>
        <p:nvSpPr>
          <p:cNvPr id="5" name="TextBox 4"/>
          <p:cNvSpPr txBox="1"/>
          <p:nvPr/>
        </p:nvSpPr>
        <p:spPr>
          <a:xfrm>
            <a:off x="1000100" y="1214422"/>
            <a:ext cx="1571636" cy="400110"/>
          </a:xfrm>
          <a:prstGeom prst="rect">
            <a:avLst/>
          </a:prstGeom>
          <a:noFill/>
        </p:spPr>
        <p:txBody>
          <a:bodyPr wrap="square" rtlCol="0">
            <a:spAutoFit/>
          </a:bodyPr>
          <a:lstStyle/>
          <a:p>
            <a:pPr algn="l"/>
            <a:r>
              <a:rPr lang="zh-CN" altLang="en-US" sz="2000" dirty="0">
                <a:latin typeface="Consolas" panose="020B0609020204030204" pitchFamily="49" charset="0"/>
                <a:ea typeface="楷体" panose="02010609060101010101" pitchFamily="49" charset="-122"/>
                <a:cs typeface="Consolas" panose="020B0609020204030204" pitchFamily="49" charset="0"/>
              </a:rPr>
              <a:t>初始关键字</a:t>
            </a:r>
            <a:endParaRPr lang="zh-CN" altLang="en-US" sz="2000" dirty="0">
              <a:latin typeface="Consolas" panose="020B0609020204030204" pitchFamily="49" charset="0"/>
              <a:cs typeface="Consolas" panose="020B0609020204030204" pitchFamily="49" charset="0"/>
            </a:endParaRPr>
          </a:p>
        </p:txBody>
      </p:sp>
      <p:sp>
        <p:nvSpPr>
          <p:cNvPr id="6" name="矩形 5"/>
          <p:cNvSpPr/>
          <p:nvPr/>
        </p:nvSpPr>
        <p:spPr>
          <a:xfrm>
            <a:off x="2857488" y="121442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2</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7" name="矩形 6"/>
          <p:cNvSpPr/>
          <p:nvPr/>
        </p:nvSpPr>
        <p:spPr>
          <a:xfrm>
            <a:off x="3571868" y="121442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1</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8" name="矩形 7"/>
          <p:cNvSpPr/>
          <p:nvPr/>
        </p:nvSpPr>
        <p:spPr>
          <a:xfrm>
            <a:off x="4286248" y="121442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3</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9" name="矩形 8"/>
          <p:cNvSpPr/>
          <p:nvPr/>
        </p:nvSpPr>
        <p:spPr>
          <a:xfrm>
            <a:off x="5000628" y="121442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4</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10" name="矩形 9"/>
          <p:cNvSpPr/>
          <p:nvPr/>
        </p:nvSpPr>
        <p:spPr>
          <a:xfrm>
            <a:off x="5715008" y="121442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5</a:t>
            </a:r>
            <a:endParaRPr lang="zh-CN" altLang="en-US" sz="2000" dirty="0">
              <a:solidFill>
                <a:srgbClr val="1000E4"/>
              </a:solidFill>
              <a:latin typeface="Consolas" panose="020B0609020204030204" pitchFamily="49" charset="0"/>
              <a:cs typeface="Consolas" panose="020B0609020204030204" pitchFamily="49" charset="0"/>
            </a:endParaRPr>
          </a:p>
        </p:txBody>
      </p:sp>
      <p:grpSp>
        <p:nvGrpSpPr>
          <p:cNvPr id="40" name="组合 39"/>
          <p:cNvGrpSpPr/>
          <p:nvPr/>
        </p:nvGrpSpPr>
        <p:grpSpPr>
          <a:xfrm>
            <a:off x="1643042" y="1928802"/>
            <a:ext cx="4500594" cy="428628"/>
            <a:chOff x="1643042" y="2285992"/>
            <a:chExt cx="4500594" cy="428628"/>
          </a:xfrm>
        </p:grpSpPr>
        <p:sp>
          <p:nvSpPr>
            <p:cNvPr id="16" name="矩形 15"/>
            <p:cNvSpPr/>
            <p:nvPr/>
          </p:nvSpPr>
          <p:spPr>
            <a:xfrm>
              <a:off x="2857488" y="2285992"/>
              <a:ext cx="428628" cy="4286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1</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17" name="矩形 16"/>
            <p:cNvSpPr/>
            <p:nvPr/>
          </p:nvSpPr>
          <p:spPr>
            <a:xfrm>
              <a:off x="3571868" y="228599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2</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18" name="矩形 17"/>
            <p:cNvSpPr/>
            <p:nvPr/>
          </p:nvSpPr>
          <p:spPr>
            <a:xfrm>
              <a:off x="4286248" y="228599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3</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19" name="矩形 18"/>
            <p:cNvSpPr/>
            <p:nvPr/>
          </p:nvSpPr>
          <p:spPr>
            <a:xfrm>
              <a:off x="5000628" y="228599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4</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20" name="矩形 19"/>
            <p:cNvSpPr/>
            <p:nvPr/>
          </p:nvSpPr>
          <p:spPr>
            <a:xfrm>
              <a:off x="5715008" y="228599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5</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21" name="TextBox 20"/>
            <p:cNvSpPr txBox="1"/>
            <p:nvPr/>
          </p:nvSpPr>
          <p:spPr>
            <a:xfrm>
              <a:off x="1643042" y="2314510"/>
              <a:ext cx="642942" cy="400110"/>
            </a:xfrm>
            <a:prstGeom prst="rect">
              <a:avLst/>
            </a:prstGeom>
            <a:noFill/>
          </p:spPr>
          <p:txBody>
            <a:bodyPr wrap="square" rtlCol="0">
              <a:spAutoFit/>
            </a:bodyPr>
            <a:lstStyle/>
            <a:p>
              <a:pPr algn="l"/>
              <a:r>
                <a:rPr lang="en-US" altLang="zh-CN" sz="2000" i="1" dirty="0" err="1">
                  <a:latin typeface="Consolas" panose="020B0609020204030204" pitchFamily="49" charset="0"/>
                  <a:cs typeface="Consolas" panose="020B0609020204030204" pitchFamily="49" charset="0"/>
                </a:rPr>
                <a:t>i</a:t>
              </a:r>
              <a:r>
                <a:rPr lang="en-US" altLang="zh-CN" sz="2000" dirty="0">
                  <a:latin typeface="Consolas" panose="020B0609020204030204" pitchFamily="49" charset="0"/>
                  <a:cs typeface="Consolas" panose="020B0609020204030204" pitchFamily="49" charset="0"/>
                </a:rPr>
                <a:t>=0</a:t>
              </a:r>
              <a:endParaRPr lang="zh-CN" altLang="en-US" sz="2000" dirty="0">
                <a:latin typeface="Consolas" panose="020B0609020204030204" pitchFamily="49" charset="0"/>
                <a:cs typeface="Consolas" panose="020B0609020204030204" pitchFamily="49" charset="0"/>
              </a:endParaRPr>
            </a:p>
          </p:txBody>
        </p:sp>
      </p:grpSp>
      <p:grpSp>
        <p:nvGrpSpPr>
          <p:cNvPr id="41" name="组合 40"/>
          <p:cNvGrpSpPr/>
          <p:nvPr/>
        </p:nvGrpSpPr>
        <p:grpSpPr>
          <a:xfrm>
            <a:off x="1643042" y="2643182"/>
            <a:ext cx="4500594" cy="428628"/>
            <a:chOff x="1643042" y="3000372"/>
            <a:chExt cx="4500594" cy="428628"/>
          </a:xfrm>
        </p:grpSpPr>
        <p:sp>
          <p:nvSpPr>
            <p:cNvPr id="22" name="矩形 21"/>
            <p:cNvSpPr/>
            <p:nvPr/>
          </p:nvSpPr>
          <p:spPr>
            <a:xfrm>
              <a:off x="2857488" y="300037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1</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23" name="矩形 22"/>
            <p:cNvSpPr/>
            <p:nvPr/>
          </p:nvSpPr>
          <p:spPr>
            <a:xfrm>
              <a:off x="3571868" y="3000372"/>
              <a:ext cx="428628" cy="4286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2</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24" name="矩形 23"/>
            <p:cNvSpPr/>
            <p:nvPr/>
          </p:nvSpPr>
          <p:spPr>
            <a:xfrm>
              <a:off x="4286248" y="300037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3</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25" name="矩形 24"/>
            <p:cNvSpPr/>
            <p:nvPr/>
          </p:nvSpPr>
          <p:spPr>
            <a:xfrm>
              <a:off x="5000628" y="300037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4</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26" name="矩形 25"/>
            <p:cNvSpPr/>
            <p:nvPr/>
          </p:nvSpPr>
          <p:spPr>
            <a:xfrm>
              <a:off x="5715008" y="300037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5</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27" name="TextBox 26"/>
            <p:cNvSpPr txBox="1"/>
            <p:nvPr/>
          </p:nvSpPr>
          <p:spPr>
            <a:xfrm>
              <a:off x="1643042" y="3028890"/>
              <a:ext cx="642942" cy="400110"/>
            </a:xfrm>
            <a:prstGeom prst="rect">
              <a:avLst/>
            </a:prstGeom>
            <a:noFill/>
          </p:spPr>
          <p:txBody>
            <a:bodyPr wrap="square" rtlCol="0">
              <a:spAutoFit/>
            </a:bodyPr>
            <a:lstStyle/>
            <a:p>
              <a:pPr algn="l"/>
              <a:r>
                <a:rPr lang="en-US" altLang="zh-CN" sz="2000" i="1" dirty="0" err="1">
                  <a:latin typeface="Consolas" panose="020B0609020204030204" pitchFamily="49" charset="0"/>
                  <a:cs typeface="Consolas" panose="020B0609020204030204" pitchFamily="49" charset="0"/>
                </a:rPr>
                <a:t>i</a:t>
              </a:r>
              <a:r>
                <a:rPr lang="en-US" altLang="zh-CN" sz="2000" dirty="0">
                  <a:latin typeface="Consolas" panose="020B0609020204030204" pitchFamily="49" charset="0"/>
                  <a:cs typeface="Consolas" panose="020B0609020204030204" pitchFamily="49" charset="0"/>
                </a:rPr>
                <a:t>=1</a:t>
              </a:r>
              <a:endParaRPr lang="zh-CN" altLang="en-US" sz="2000" dirty="0">
                <a:latin typeface="Consolas" panose="020B0609020204030204" pitchFamily="49" charset="0"/>
                <a:cs typeface="Consolas" panose="020B0609020204030204" pitchFamily="49" charset="0"/>
              </a:endParaRPr>
            </a:p>
          </p:txBody>
        </p:sp>
      </p:grpSp>
      <p:grpSp>
        <p:nvGrpSpPr>
          <p:cNvPr id="42" name="组合 41"/>
          <p:cNvGrpSpPr/>
          <p:nvPr/>
        </p:nvGrpSpPr>
        <p:grpSpPr>
          <a:xfrm>
            <a:off x="1643042" y="3357562"/>
            <a:ext cx="4500594" cy="428628"/>
            <a:chOff x="1643042" y="3714752"/>
            <a:chExt cx="4500594" cy="428628"/>
          </a:xfrm>
        </p:grpSpPr>
        <p:sp>
          <p:nvSpPr>
            <p:cNvPr id="28" name="矩形 27"/>
            <p:cNvSpPr/>
            <p:nvPr/>
          </p:nvSpPr>
          <p:spPr>
            <a:xfrm>
              <a:off x="2857488" y="371475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1</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29" name="矩形 28"/>
            <p:cNvSpPr/>
            <p:nvPr/>
          </p:nvSpPr>
          <p:spPr>
            <a:xfrm>
              <a:off x="3571868" y="371475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2</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30" name="矩形 29"/>
            <p:cNvSpPr/>
            <p:nvPr/>
          </p:nvSpPr>
          <p:spPr>
            <a:xfrm>
              <a:off x="4286248" y="3714752"/>
              <a:ext cx="428628" cy="4286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3</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31" name="矩形 30"/>
            <p:cNvSpPr/>
            <p:nvPr/>
          </p:nvSpPr>
          <p:spPr>
            <a:xfrm>
              <a:off x="5000628" y="371475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4</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32" name="矩形 31"/>
            <p:cNvSpPr/>
            <p:nvPr/>
          </p:nvSpPr>
          <p:spPr>
            <a:xfrm>
              <a:off x="5715008" y="371475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5</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33" name="TextBox 32"/>
            <p:cNvSpPr txBox="1"/>
            <p:nvPr/>
          </p:nvSpPr>
          <p:spPr>
            <a:xfrm>
              <a:off x="1643042" y="3743270"/>
              <a:ext cx="642942" cy="400110"/>
            </a:xfrm>
            <a:prstGeom prst="rect">
              <a:avLst/>
            </a:prstGeom>
            <a:noFill/>
          </p:spPr>
          <p:txBody>
            <a:bodyPr wrap="square" rtlCol="0">
              <a:spAutoFit/>
            </a:bodyPr>
            <a:lstStyle/>
            <a:p>
              <a:pPr algn="l"/>
              <a:r>
                <a:rPr lang="en-US" altLang="zh-CN" sz="2000" i="1" dirty="0" err="1">
                  <a:latin typeface="Consolas" panose="020B0609020204030204" pitchFamily="49" charset="0"/>
                  <a:cs typeface="Consolas" panose="020B0609020204030204" pitchFamily="49" charset="0"/>
                </a:rPr>
                <a:t>i</a:t>
              </a:r>
              <a:r>
                <a:rPr lang="en-US" altLang="zh-CN" sz="2000" dirty="0">
                  <a:latin typeface="Consolas" panose="020B0609020204030204" pitchFamily="49" charset="0"/>
                  <a:cs typeface="Consolas" panose="020B0609020204030204" pitchFamily="49" charset="0"/>
                </a:rPr>
                <a:t>=2</a:t>
              </a:r>
              <a:endParaRPr lang="zh-CN" altLang="en-US" sz="2000" dirty="0">
                <a:latin typeface="Consolas" panose="020B0609020204030204" pitchFamily="49" charset="0"/>
                <a:cs typeface="Consolas" panose="020B0609020204030204" pitchFamily="49" charset="0"/>
              </a:endParaRPr>
            </a:p>
          </p:txBody>
        </p:sp>
      </p:grpSp>
      <p:grpSp>
        <p:nvGrpSpPr>
          <p:cNvPr id="43" name="组合 42"/>
          <p:cNvGrpSpPr/>
          <p:nvPr/>
        </p:nvGrpSpPr>
        <p:grpSpPr>
          <a:xfrm>
            <a:off x="1643042" y="4071942"/>
            <a:ext cx="4500594" cy="428628"/>
            <a:chOff x="1643042" y="4429132"/>
            <a:chExt cx="4500594" cy="428628"/>
          </a:xfrm>
        </p:grpSpPr>
        <p:sp>
          <p:nvSpPr>
            <p:cNvPr id="34" name="矩形 33"/>
            <p:cNvSpPr/>
            <p:nvPr/>
          </p:nvSpPr>
          <p:spPr>
            <a:xfrm>
              <a:off x="2857488" y="442913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1</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35" name="矩形 34"/>
            <p:cNvSpPr/>
            <p:nvPr/>
          </p:nvSpPr>
          <p:spPr>
            <a:xfrm>
              <a:off x="3571868" y="442913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2</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36" name="矩形 35"/>
            <p:cNvSpPr/>
            <p:nvPr/>
          </p:nvSpPr>
          <p:spPr>
            <a:xfrm>
              <a:off x="4286248" y="442913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3</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37" name="矩形 36"/>
            <p:cNvSpPr/>
            <p:nvPr/>
          </p:nvSpPr>
          <p:spPr>
            <a:xfrm>
              <a:off x="5000628" y="4429132"/>
              <a:ext cx="428628" cy="4286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4</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38" name="矩形 37"/>
            <p:cNvSpPr/>
            <p:nvPr/>
          </p:nvSpPr>
          <p:spPr>
            <a:xfrm>
              <a:off x="5715008" y="4429132"/>
              <a:ext cx="42862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5</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39" name="TextBox 38"/>
            <p:cNvSpPr txBox="1"/>
            <p:nvPr/>
          </p:nvSpPr>
          <p:spPr>
            <a:xfrm>
              <a:off x="1643042" y="4457650"/>
              <a:ext cx="642942" cy="400110"/>
            </a:xfrm>
            <a:prstGeom prst="rect">
              <a:avLst/>
            </a:prstGeom>
            <a:noFill/>
          </p:spPr>
          <p:txBody>
            <a:bodyPr wrap="square" rtlCol="0">
              <a:spAutoFit/>
            </a:bodyPr>
            <a:lstStyle/>
            <a:p>
              <a:pPr algn="l"/>
              <a:r>
                <a:rPr lang="en-US" altLang="zh-CN" sz="2000" i="1" dirty="0" err="1">
                  <a:latin typeface="Consolas" panose="020B0609020204030204" pitchFamily="49" charset="0"/>
                  <a:cs typeface="Consolas" panose="020B0609020204030204" pitchFamily="49" charset="0"/>
                </a:rPr>
                <a:t>i</a:t>
              </a:r>
              <a:r>
                <a:rPr lang="en-US" altLang="zh-CN" sz="2000" dirty="0">
                  <a:latin typeface="Consolas" panose="020B0609020204030204" pitchFamily="49" charset="0"/>
                  <a:cs typeface="Consolas" panose="020B0609020204030204" pitchFamily="49" charset="0"/>
                </a:rPr>
                <a:t>=3</a:t>
              </a:r>
              <a:endParaRPr lang="zh-CN" altLang="en-US" sz="2000" dirty="0">
                <a:latin typeface="Consolas" panose="020B0609020204030204" pitchFamily="49" charset="0"/>
                <a:cs typeface="Consolas" panose="020B0609020204030204" pitchFamily="49" charset="0"/>
              </a:endParaRPr>
            </a:p>
          </p:txBody>
        </p:sp>
      </p:grpSp>
      <p:grpSp>
        <p:nvGrpSpPr>
          <p:cNvPr id="46" name="组合 45"/>
          <p:cNvGrpSpPr/>
          <p:nvPr/>
        </p:nvGrpSpPr>
        <p:grpSpPr>
          <a:xfrm>
            <a:off x="6572264" y="1785926"/>
            <a:ext cx="2143140" cy="707886"/>
            <a:chOff x="6572264" y="2143116"/>
            <a:chExt cx="2143140" cy="707886"/>
          </a:xfrm>
        </p:grpSpPr>
        <p:sp>
          <p:nvSpPr>
            <p:cNvPr id="44" name="左箭头 43"/>
            <p:cNvSpPr/>
            <p:nvPr/>
          </p:nvSpPr>
          <p:spPr>
            <a:xfrm>
              <a:off x="6572264" y="2357430"/>
              <a:ext cx="571504" cy="285752"/>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45" name="TextBox 44"/>
            <p:cNvSpPr txBox="1"/>
            <p:nvPr/>
          </p:nvSpPr>
          <p:spPr>
            <a:xfrm>
              <a:off x="7215206" y="2143116"/>
              <a:ext cx="1500198" cy="707886"/>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已经全部有序了</a:t>
              </a:r>
            </a:p>
          </p:txBody>
        </p:sp>
      </p:grpSp>
      <p:sp>
        <p:nvSpPr>
          <p:cNvPr id="47" name="TextBox 46"/>
          <p:cNvSpPr txBox="1"/>
          <p:nvPr/>
        </p:nvSpPr>
        <p:spPr>
          <a:xfrm>
            <a:off x="1142976" y="5169771"/>
            <a:ext cx="7358114" cy="769441"/>
          </a:xfrm>
          <a:prstGeom prst="rect">
            <a:avLst/>
          </a:prstGeom>
          <a:noFill/>
        </p:spPr>
        <p:txBody>
          <a:bodyPr wrap="square" rtlCol="0">
            <a:spAutoFit/>
          </a:bodyPr>
          <a:lstStyle/>
          <a:p>
            <a:pPr algn="l"/>
            <a:r>
              <a:rPr kumimoji="1" lang="zh-CN" altLang="en-US" sz="2200">
                <a:latin typeface="Consolas" panose="020B0609020204030204" pitchFamily="49" charset="0"/>
                <a:ea typeface="楷体" panose="02010609060101010101" pitchFamily="49" charset="-122"/>
                <a:cs typeface="Consolas" panose="020B0609020204030204" pitchFamily="49" charset="0"/>
              </a:rPr>
              <a:t>        一旦</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某一趟比较时不出现</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记录交换，说明</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已排好</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序了</a:t>
            </a:r>
            <a:r>
              <a:rPr kumimoji="1" lang="zh-CN" altLang="en-US" sz="2200">
                <a:latin typeface="Consolas" panose="020B0609020204030204" pitchFamily="49" charset="0"/>
                <a:ea typeface="楷体" panose="02010609060101010101" pitchFamily="49" charset="-122"/>
                <a:cs typeface="Consolas" panose="020B0609020204030204" pitchFamily="49" charset="0"/>
              </a:rPr>
              <a:t>，就</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可以结束本算法。</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48" name="TextBox 47"/>
          <p:cNvSpPr txBox="1"/>
          <p:nvPr/>
        </p:nvSpPr>
        <p:spPr>
          <a:xfrm>
            <a:off x="1071538" y="4714884"/>
            <a:ext cx="2857520" cy="430887"/>
          </a:xfrm>
          <a:prstGeom prst="rect">
            <a:avLst/>
          </a:prstGeom>
          <a:noFill/>
        </p:spPr>
        <p:txBody>
          <a:bodyPr wrap="square" rtlCol="0">
            <a:spAutoFit/>
          </a:bodyPr>
          <a:lstStyle/>
          <a:p>
            <a:pPr algn="l"/>
            <a:r>
              <a:rPr lang="zh-CN" altLang="en-US" sz="2200" dirty="0">
                <a:latin typeface="Consolas" panose="020B0609020204030204" pitchFamily="49" charset="0"/>
                <a:ea typeface="楷体" panose="02010609060101010101" pitchFamily="49" charset="-122"/>
                <a:cs typeface="Consolas" panose="020B0609020204030204" pitchFamily="49" charset="0"/>
              </a:rPr>
              <a:t>如何提高效率？</a:t>
            </a:r>
          </a:p>
        </p:txBody>
      </p:sp>
      <p:cxnSp>
        <p:nvCxnSpPr>
          <p:cNvPr id="51" name="直接箭头连接符 50"/>
          <p:cNvCxnSpPr>
            <a:stCxn id="6" idx="3"/>
            <a:endCxn id="7" idx="1"/>
          </p:cNvCxnSpPr>
          <p:nvPr/>
        </p:nvCxnSpPr>
        <p:spPr>
          <a:xfrm>
            <a:off x="3286116" y="1428736"/>
            <a:ext cx="285752" cy="1588"/>
          </a:xfrm>
          <a:prstGeom prst="straightConnector1">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 name="灯片编号占位符 49"/>
          <p:cNvSpPr>
            <a:spLocks noGrp="1"/>
          </p:cNvSpPr>
          <p:nvPr>
            <p:ph type="sldNum" sz="quarter" idx="12"/>
          </p:nvPr>
        </p:nvSpPr>
        <p:spPr/>
        <p:txBody>
          <a:bodyPr/>
          <a:lstStyle/>
          <a:p>
            <a:fld id="{58976CE2-A860-4F98-A694-5E753072FB00}" type="slidenum">
              <a:rPr lang="en-US" altLang="zh-CN" smtClean="0"/>
              <a:t>34</a:t>
            </a:fld>
            <a:r>
              <a:rPr lang="en-US" altLang="zh-CN"/>
              <a:t>/22</a:t>
            </a:r>
          </a:p>
        </p:txBody>
      </p:sp>
      <p:pic>
        <p:nvPicPr>
          <p:cNvPr id="3" name="图片 2">
            <a:extLst>
              <a:ext uri="{FF2B5EF4-FFF2-40B4-BE49-F238E27FC236}">
                <a16:creationId xmlns:a16="http://schemas.microsoft.com/office/drawing/2014/main" id="{ABA15742-2FB4-49ED-9D96-E94009870158}"/>
              </a:ext>
            </a:extLst>
          </p:cNvPr>
          <p:cNvPicPr>
            <a:picLocks noChangeAspect="1"/>
          </p:cNvPicPr>
          <p:nvPr/>
        </p:nvPicPr>
        <p:blipFill>
          <a:blip r:embed="rId2"/>
          <a:stretch>
            <a:fillRect/>
          </a:stretch>
        </p:blipFill>
        <p:spPr>
          <a:xfrm>
            <a:off x="6429388" y="30210"/>
            <a:ext cx="3420382" cy="14761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6"/>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nodeType="afterEffect">
                                  <p:stCondLst>
                                    <p:cond delay="0"/>
                                  </p:stCondLst>
                                  <p:childTnLst>
                                    <p:animEffect transition="out" filter="fade">
                                      <p:cBhvr>
                                        <p:cTn id="16" dur="500" tmFilter="0, 0; .2, .5; .8, .5; 1, 0"/>
                                        <p:tgtEl>
                                          <p:spTgt spid="46"/>
                                        </p:tgtEl>
                                      </p:cBhvr>
                                    </p:animEffect>
                                    <p:animScale>
                                      <p:cBhvr>
                                        <p:cTn id="17" dur="250" autoRev="1" fill="hold"/>
                                        <p:tgtEl>
                                          <p:spTgt spid="46"/>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215370" cy="775982"/>
          </a:xfrm>
          <a:prstGeom prst="rect">
            <a:avLst/>
          </a:prstGeom>
          <a:noFill/>
        </p:spPr>
        <p:txBody>
          <a:bodyPr wrap="square" rtlCol="0">
            <a:spAutoFit/>
          </a:bodyPr>
          <a:lstStyle/>
          <a:p>
            <a:pPr algn="l">
              <a:lnSpc>
                <a:spcPts val="2800"/>
              </a:lnSpc>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10.3</a:t>
            </a:r>
            <a:r>
              <a:rPr lang="zh-CN"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设待排序的表有</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个元素，其关键字分别为</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。说明采用冒泡排序方法进行排序的过程。</a:t>
            </a:r>
          </a:p>
        </p:txBody>
      </p:sp>
      <p:sp>
        <p:nvSpPr>
          <p:cNvPr id="84998"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4997" name="AutoShape 5"/>
          <p:cNvSpPr>
            <a:spLocks noChangeAspect="1" noChangeArrowheads="1" noTextEdit="1"/>
          </p:cNvSpPr>
          <p:nvPr/>
        </p:nvSpPr>
        <p:spPr bwMode="auto">
          <a:xfrm>
            <a:off x="0" y="0"/>
            <a:ext cx="3465513" cy="1612900"/>
          </a:xfrm>
          <a:prstGeom prst="rect">
            <a:avLst/>
          </a:prstGeom>
          <a:noFill/>
        </p:spPr>
        <p:txBody>
          <a:bodyPr vert="horz" wrap="square" lIns="91440" tIns="45720" rIns="91440" bIns="45720" numCol="1" anchor="t" anchorCtr="0" compatLnSpc="1"/>
          <a:lstStyle/>
          <a:p>
            <a:endParaRPr lang="zh-CN" altLang="en-US"/>
          </a:p>
        </p:txBody>
      </p:sp>
      <p:sp>
        <p:nvSpPr>
          <p:cNvPr id="84996" name="Text Box 4"/>
          <p:cNvSpPr txBox="1">
            <a:spLocks noChangeArrowheads="1"/>
          </p:cNvSpPr>
          <p:nvPr/>
        </p:nvSpPr>
        <p:spPr bwMode="auto">
          <a:xfrm>
            <a:off x="1000100" y="1500174"/>
            <a:ext cx="7215238" cy="421484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539750" rtl="0" eaLnBrk="1" fontAlgn="base" latinLnBrk="0" hangingPunct="1">
              <a:lnSpc>
                <a:spcPct val="100000"/>
              </a:lnSpc>
              <a:spcBef>
                <a:spcPts val="120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初始</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8	7	6	5	4	3	2	1	0</a:t>
            </a:r>
          </a:p>
          <a:p>
            <a:pPr marL="0" marR="0" lvl="0" indent="0" algn="l" defTabSz="539750" rtl="0" eaLnBrk="0" fontAlgn="base" latinLnBrk="0" hangingPunct="0">
              <a:lnSpc>
                <a:spcPct val="100000"/>
              </a:lnSpc>
              <a:spcBef>
                <a:spcPts val="120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8	7	6	5	4	3	2	1</a:t>
            </a:r>
          </a:p>
          <a:p>
            <a:pPr marL="0" marR="0" lvl="0" indent="0" algn="l" defTabSz="539750" rtl="0" eaLnBrk="0" fontAlgn="base" latinLnBrk="0" hangingPunct="0">
              <a:lnSpc>
                <a:spcPct val="100000"/>
              </a:lnSpc>
              <a:spcBef>
                <a:spcPts val="120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	</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1</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8	7	6	5	4	3	2</a:t>
            </a:r>
          </a:p>
          <a:p>
            <a:pPr marL="0" marR="0" lvl="0" indent="0" algn="l" defTabSz="539750" rtl="0" eaLnBrk="0" fontAlgn="base" latinLnBrk="0" hangingPunct="0">
              <a:lnSpc>
                <a:spcPct val="100000"/>
              </a:lnSpc>
              <a:spcBef>
                <a:spcPts val="120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[0	1	</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8	7	6	5	4	3</a:t>
            </a:r>
          </a:p>
          <a:p>
            <a:pPr marL="0" marR="0" lvl="0" indent="0" algn="l" defTabSz="539750" rtl="0" eaLnBrk="0" fontAlgn="base" latinLnBrk="0" hangingPunct="0">
              <a:lnSpc>
                <a:spcPct val="100000"/>
              </a:lnSpc>
              <a:spcBef>
                <a:spcPts val="120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[0	1	2	</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3</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8	7	6	5	4</a:t>
            </a:r>
          </a:p>
          <a:p>
            <a:pPr marL="0" marR="0" lvl="0" indent="0" algn="l" defTabSz="539750" rtl="0" eaLnBrk="0" fontAlgn="base" latinLnBrk="0" hangingPunct="0">
              <a:lnSpc>
                <a:spcPct val="100000"/>
              </a:lnSpc>
              <a:spcBef>
                <a:spcPts val="120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[0	1	2	3	</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4</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8	7	6	5</a:t>
            </a:r>
          </a:p>
          <a:p>
            <a:pPr marL="0" marR="0" lvl="0" indent="0" algn="l" defTabSz="539750" rtl="0" eaLnBrk="0" fontAlgn="base" latinLnBrk="0" hangingPunct="0">
              <a:lnSpc>
                <a:spcPct val="100000"/>
              </a:lnSpc>
              <a:spcBef>
                <a:spcPts val="120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[0	1	2	3	4	</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5</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8	7	6</a:t>
            </a:r>
          </a:p>
          <a:p>
            <a:pPr marL="0" marR="0" lvl="0" indent="0" algn="l" defTabSz="539750" rtl="0" eaLnBrk="0" fontAlgn="base" latinLnBrk="0" hangingPunct="0">
              <a:lnSpc>
                <a:spcPct val="100000"/>
              </a:lnSpc>
              <a:spcBef>
                <a:spcPts val="120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[0	1	2	3	4	5	</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6</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8	7</a:t>
            </a:r>
          </a:p>
          <a:p>
            <a:pPr marL="0" marR="0" lvl="0" indent="0" algn="l" defTabSz="539750" rtl="0" eaLnBrk="0" fontAlgn="base" latinLnBrk="0" hangingPunct="0">
              <a:lnSpc>
                <a:spcPct val="100000"/>
              </a:lnSpc>
              <a:spcBef>
                <a:spcPts val="120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[0	1	2	3	4	5	6	</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7</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8</a:t>
            </a:r>
          </a:p>
          <a:p>
            <a:pPr marL="0" marR="0" lvl="0" indent="0" algn="l" defTabSz="539750" rtl="0" eaLnBrk="0" fontAlgn="base" latinLnBrk="0" hangingPunct="0">
              <a:lnSpc>
                <a:spcPct val="100000"/>
              </a:lnSpc>
              <a:spcBef>
                <a:spcPts val="120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[0	1	2	3	4	5	6	7	</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8</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35</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32611"/>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排序</a:t>
            </a:r>
            <a:r>
              <a:rPr lang="zh-CN" altLang="en-US" sz="2200">
                <a:latin typeface="Consolas" panose="020B0609020204030204" pitchFamily="49" charset="0"/>
                <a:ea typeface="微软雅黑" panose="020B0503020204020204" pitchFamily="34" charset="-122"/>
                <a:cs typeface="Consolas" panose="020B0609020204030204" pitchFamily="49" charset="0"/>
              </a:rPr>
              <a:t>算法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142844" y="1928802"/>
            <a:ext cx="8715436" cy="429190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BubbleSort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冒泡排序</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i=0;i&lt;n-1;i++)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bool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exchange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=false;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本趟前将</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exchange</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j=n-1;j&gt;i;j--)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在无序区找出最小元素</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(R[j]&lt;R[j-1])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反序时交换</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swap(R[j],R[j-1]);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exchange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=true;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本趟发生交换置</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exchange</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true</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12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exchange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本趟没有发生交换，中途结束算法</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357158" y="1071546"/>
            <a:ext cx="8286808" cy="741550"/>
          </a:xfrm>
          <a:prstGeom prst="rect">
            <a:avLst/>
          </a:prstGeom>
          <a:noFill/>
        </p:spPr>
        <p:txBody>
          <a:bodyPr wrap="square" rtlCol="0">
            <a:spAutoFit/>
          </a:bodyPr>
          <a:lstStyle/>
          <a:p>
            <a:pPr algn="l">
              <a:lnSpc>
                <a:spcPts val="2700"/>
              </a:lnSpc>
              <a:spcBef>
                <a:spcPts val="0"/>
              </a:spcBef>
            </a:pPr>
            <a:r>
              <a:rPr lang="en-US" altLang="zh-CN" sz="2000">
                <a:solidFill>
                  <a:srgbClr val="0000FF"/>
                </a:solidFill>
                <a:latin typeface="楷体" panose="02010609060101010101" pitchFamily="49" charset="-122"/>
                <a:ea typeface="楷体" panose="02010609060101010101" pitchFamily="49" charset="-122"/>
              </a:rPr>
              <a:t>    </a:t>
            </a:r>
            <a:r>
              <a:rPr lang="zh-CN" altLang="zh-CN" sz="2000">
                <a:solidFill>
                  <a:srgbClr val="0000FF"/>
                </a:solidFill>
                <a:latin typeface="楷体" panose="02010609060101010101" pitchFamily="49" charset="-122"/>
                <a:ea typeface="楷体" panose="02010609060101010101" pitchFamily="49" charset="-122"/>
              </a:rPr>
              <a:t>在冒泡排序算法，若某一趟没有出现任何元素交换，说明所有元素已排好序了，就可以结束本算法。</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36</a:t>
            </a:fld>
            <a:r>
              <a:rPr lang="en-US" altLang="zh-CN"/>
              <a:t>/112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zh-CN" sz="2200">
                <a:latin typeface="Consolas" panose="020B0609020204030204" pitchFamily="49" charset="0"/>
                <a:ea typeface="微软雅黑" panose="020B0503020204020204" pitchFamily="34" charset="-122"/>
                <a:cs typeface="Consolas" panose="020B0609020204030204" pitchFamily="49" charset="0"/>
              </a:rPr>
              <a:t>算法分析</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285860"/>
            <a:ext cx="2571768"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1</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）最好情况分析</a:t>
            </a:r>
          </a:p>
        </p:txBody>
      </p:sp>
      <p:sp>
        <p:nvSpPr>
          <p:cNvPr id="12" name="TextBox 11"/>
          <p:cNvSpPr txBox="1"/>
          <p:nvPr/>
        </p:nvSpPr>
        <p:spPr>
          <a:xfrm>
            <a:off x="857224" y="1845222"/>
            <a:ext cx="250033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anose="02010609060101010101" pitchFamily="49" charset="-122"/>
                <a:ea typeface="仿宋" panose="02010609060101010101" pitchFamily="49" charset="-122"/>
              </a:rPr>
              <a:t>初始数据序列正序</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14" name="TextBox 13"/>
          <p:cNvSpPr txBox="1"/>
          <p:nvPr/>
        </p:nvSpPr>
        <p:spPr>
          <a:xfrm>
            <a:off x="1928794" y="3714752"/>
            <a:ext cx="392909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最好情况下的时间复杂度为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5" name="Picture 3"/>
          <p:cNvPicPr>
            <a:picLocks noChangeAspect="1" noChangeArrowheads="1"/>
          </p:cNvPicPr>
          <p:nvPr/>
        </p:nvPicPr>
        <p:blipFill>
          <a:blip r:embed="rId2" cstate="print"/>
          <a:srcRect/>
          <a:stretch>
            <a:fillRect/>
          </a:stretch>
        </p:blipFill>
        <p:spPr bwMode="auto">
          <a:xfrm>
            <a:off x="1142976" y="3571876"/>
            <a:ext cx="737802" cy="642942"/>
          </a:xfrm>
          <a:prstGeom prst="rect">
            <a:avLst/>
          </a:prstGeom>
          <a:noFill/>
          <a:ln w="9525">
            <a:noFill/>
            <a:miter lim="800000"/>
            <a:headEnd/>
            <a:tailEnd/>
          </a:ln>
        </p:spPr>
      </p:pic>
      <p:pic>
        <p:nvPicPr>
          <p:cNvPr id="102402" name="Picture 2"/>
          <p:cNvPicPr>
            <a:picLocks noChangeAspect="1" noChangeArrowheads="1"/>
          </p:cNvPicPr>
          <p:nvPr/>
        </p:nvPicPr>
        <p:blipFill>
          <a:blip r:embed="rId3" cstate="print"/>
          <a:srcRect/>
          <a:stretch>
            <a:fillRect/>
          </a:stretch>
        </p:blipFill>
        <p:spPr bwMode="auto">
          <a:xfrm>
            <a:off x="1643042" y="2443161"/>
            <a:ext cx="3724275" cy="771525"/>
          </a:xfrm>
          <a:prstGeom prst="rect">
            <a:avLst/>
          </a:prstGeom>
          <a:noFill/>
          <a:ln w="9525">
            <a:noFill/>
            <a:miter lim="800000"/>
            <a:headEnd/>
            <a:tailEnd/>
          </a:ln>
        </p:spPr>
      </p:pic>
      <p:sp>
        <p:nvSpPr>
          <p:cNvPr id="19" name="灯片编号占位符 18"/>
          <p:cNvSpPr>
            <a:spLocks noGrp="1"/>
          </p:cNvSpPr>
          <p:nvPr>
            <p:ph type="sldNum" sz="quarter" idx="12"/>
          </p:nvPr>
        </p:nvSpPr>
        <p:spPr/>
        <p:txBody>
          <a:bodyPr/>
          <a:lstStyle/>
          <a:p>
            <a:fld id="{7AF016A1-9F15-429F-9EFD-84004B73C732}" type="slidenum">
              <a:rPr lang="en-US" altLang="zh-CN" smtClean="0"/>
              <a:t>37</a:t>
            </a:fld>
            <a:r>
              <a:rPr lang="en-US" altLang="zh-CN"/>
              <a:t>/112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910" y="642918"/>
            <a:ext cx="2714644"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2</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）最</a:t>
            </a:r>
            <a:r>
              <a:rPr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rPr>
              <a:t>坏</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情况分析</a:t>
            </a:r>
          </a:p>
        </p:txBody>
      </p:sp>
      <p:sp>
        <p:nvSpPr>
          <p:cNvPr id="10" name="TextBox 9"/>
          <p:cNvSpPr txBox="1"/>
          <p:nvPr/>
        </p:nvSpPr>
        <p:spPr>
          <a:xfrm>
            <a:off x="928662" y="1214422"/>
            <a:ext cx="250033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anose="02010609060101010101" pitchFamily="49" charset="-122"/>
                <a:ea typeface="仿宋" panose="02010609060101010101" pitchFamily="49" charset="-122"/>
              </a:rPr>
              <a:t>初始数据序列</a:t>
            </a:r>
            <a:r>
              <a:rPr lang="zh-CN" altLang="en-US" sz="2000">
                <a:solidFill>
                  <a:srgbClr val="0000FF"/>
                </a:solidFill>
                <a:latin typeface="仿宋" panose="02010609060101010101" pitchFamily="49" charset="-122"/>
                <a:ea typeface="仿宋" panose="02010609060101010101" pitchFamily="49" charset="-122"/>
              </a:rPr>
              <a:t>反</a:t>
            </a:r>
            <a:r>
              <a:rPr lang="zh-CN" altLang="zh-CN" sz="2000">
                <a:solidFill>
                  <a:srgbClr val="0000FF"/>
                </a:solidFill>
                <a:latin typeface="仿宋" panose="02010609060101010101" pitchFamily="49" charset="-122"/>
                <a:ea typeface="仿宋" panose="02010609060101010101" pitchFamily="49" charset="-122"/>
              </a:rPr>
              <a:t>序</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11" name="TextBox 10"/>
          <p:cNvSpPr txBox="1"/>
          <p:nvPr/>
        </p:nvSpPr>
        <p:spPr>
          <a:xfrm>
            <a:off x="1928794" y="4071942"/>
            <a:ext cx="392909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情况下的时间复杂度为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52228" name="Picture 4"/>
          <p:cNvPicPr>
            <a:picLocks noChangeAspect="1" noChangeArrowheads="1"/>
          </p:cNvPicPr>
          <p:nvPr/>
        </p:nvPicPr>
        <p:blipFill>
          <a:blip r:embed="rId2" cstate="print"/>
          <a:srcRect/>
          <a:stretch>
            <a:fillRect/>
          </a:stretch>
        </p:blipFill>
        <p:spPr bwMode="auto">
          <a:xfrm>
            <a:off x="1285852" y="3949162"/>
            <a:ext cx="628650" cy="638175"/>
          </a:xfrm>
          <a:prstGeom prst="rect">
            <a:avLst/>
          </a:prstGeom>
          <a:noFill/>
          <a:ln w="9525">
            <a:noFill/>
            <a:miter lim="800000"/>
            <a:headEnd/>
            <a:tailEnd/>
          </a:ln>
        </p:spPr>
      </p:pic>
      <p:pic>
        <p:nvPicPr>
          <p:cNvPr id="103426" name="Picture 2"/>
          <p:cNvPicPr>
            <a:picLocks noChangeAspect="1" noChangeArrowheads="1"/>
          </p:cNvPicPr>
          <p:nvPr/>
        </p:nvPicPr>
        <p:blipFill>
          <a:blip r:embed="rId3" cstate="print"/>
          <a:srcRect/>
          <a:stretch>
            <a:fillRect/>
          </a:stretch>
        </p:blipFill>
        <p:spPr bwMode="auto">
          <a:xfrm>
            <a:off x="1571604" y="1714488"/>
            <a:ext cx="3943350" cy="838200"/>
          </a:xfrm>
          <a:prstGeom prst="rect">
            <a:avLst/>
          </a:prstGeom>
          <a:noFill/>
          <a:ln w="9525">
            <a:noFill/>
            <a:miter lim="800000"/>
            <a:headEnd/>
            <a:tailEnd/>
          </a:ln>
        </p:spPr>
      </p:pic>
      <p:pic>
        <p:nvPicPr>
          <p:cNvPr id="103427" name="Picture 3"/>
          <p:cNvPicPr>
            <a:picLocks noChangeAspect="1" noChangeArrowheads="1"/>
          </p:cNvPicPr>
          <p:nvPr/>
        </p:nvPicPr>
        <p:blipFill>
          <a:blip r:embed="rId4" cstate="print"/>
          <a:srcRect/>
          <a:stretch>
            <a:fillRect/>
          </a:stretch>
        </p:blipFill>
        <p:spPr bwMode="auto">
          <a:xfrm>
            <a:off x="1628784" y="2857502"/>
            <a:ext cx="4229100" cy="857250"/>
          </a:xfrm>
          <a:prstGeom prst="rect">
            <a:avLst/>
          </a:prstGeom>
          <a:noFill/>
          <a:ln w="9525">
            <a:noFill/>
            <a:miter lim="800000"/>
            <a:headEnd/>
            <a:tailEnd/>
          </a:ln>
        </p:spPr>
      </p:pic>
      <p:sp>
        <p:nvSpPr>
          <p:cNvPr id="19" name="灯片编号占位符 18"/>
          <p:cNvSpPr>
            <a:spLocks noGrp="1"/>
          </p:cNvSpPr>
          <p:nvPr>
            <p:ph type="sldNum" sz="quarter" idx="12"/>
          </p:nvPr>
        </p:nvSpPr>
        <p:spPr/>
        <p:txBody>
          <a:bodyPr/>
          <a:lstStyle/>
          <a:p>
            <a:fld id="{7AF016A1-9F15-429F-9EFD-84004B73C732}" type="slidenum">
              <a:rPr lang="en-US" altLang="zh-CN" smtClean="0"/>
              <a:t>38</a:t>
            </a:fld>
            <a:r>
              <a:rPr lang="en-US" altLang="zh-CN"/>
              <a:t>/112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071546"/>
            <a:ext cx="2643206"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3</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a:t>
            </a:r>
            <a:r>
              <a:rPr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rPr>
              <a:t>平均</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情况分析</a:t>
            </a:r>
          </a:p>
        </p:txBody>
      </p:sp>
      <p:sp>
        <p:nvSpPr>
          <p:cNvPr id="12" name="TextBox 11"/>
          <p:cNvSpPr txBox="1"/>
          <p:nvPr/>
        </p:nvSpPr>
        <p:spPr>
          <a:xfrm>
            <a:off x="1000100" y="1785926"/>
            <a:ext cx="7143800" cy="18953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2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算法可能在中间的某一趟排序完成后就结束，但平均的排序趟数仍是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2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每一趟的关键字比较次数和元素移动次数为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，所以平均时间复杂度为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7" name="组合 6"/>
          <p:cNvGrpSpPr/>
          <p:nvPr/>
        </p:nvGrpSpPr>
        <p:grpSpPr>
          <a:xfrm>
            <a:off x="1510214" y="4214818"/>
            <a:ext cx="4633422" cy="676275"/>
            <a:chOff x="1510214" y="4214818"/>
            <a:chExt cx="4633422" cy="676275"/>
          </a:xfrm>
        </p:grpSpPr>
        <p:sp>
          <p:nvSpPr>
            <p:cNvPr id="14" name="TextBox 13"/>
            <p:cNvSpPr txBox="1"/>
            <p:nvPr/>
          </p:nvSpPr>
          <p:spPr>
            <a:xfrm>
              <a:off x="2214546" y="4347646"/>
              <a:ext cx="392909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平均</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情况的时间复杂度为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75778" name="Picture 2"/>
            <p:cNvPicPr>
              <a:picLocks noChangeAspect="1" noChangeArrowheads="1"/>
            </p:cNvPicPr>
            <p:nvPr/>
          </p:nvPicPr>
          <p:blipFill>
            <a:blip r:embed="rId3" cstate="print"/>
            <a:srcRect/>
            <a:stretch>
              <a:fillRect/>
            </a:stretch>
          </p:blipFill>
          <p:spPr bwMode="auto">
            <a:xfrm>
              <a:off x="1510214" y="4214818"/>
              <a:ext cx="638175" cy="676275"/>
            </a:xfrm>
            <a:prstGeom prst="rect">
              <a:avLst/>
            </a:prstGeom>
            <a:noFill/>
            <a:ln w="9525">
              <a:noFill/>
              <a:miter lim="800000"/>
              <a:headEnd/>
              <a:tailEnd/>
            </a:ln>
          </p:spPr>
        </p:pic>
      </p:grpSp>
      <p:sp>
        <p:nvSpPr>
          <p:cNvPr id="17" name="灯片编号占位符 16"/>
          <p:cNvSpPr>
            <a:spLocks noGrp="1"/>
          </p:cNvSpPr>
          <p:nvPr>
            <p:ph type="sldNum" sz="quarter" idx="12"/>
          </p:nvPr>
        </p:nvSpPr>
        <p:spPr/>
        <p:txBody>
          <a:bodyPr/>
          <a:lstStyle/>
          <a:p>
            <a:fld id="{7AF016A1-9F15-429F-9EFD-84004B73C732}" type="slidenum">
              <a:rPr lang="en-US" altLang="zh-CN" smtClean="0"/>
              <a:t>39</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85812" y="2754866"/>
            <a:ext cx="100013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内排序</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642910" y="785794"/>
            <a:ext cx="235745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zh-CN" sz="2200">
                <a:latin typeface="Consolas" panose="020B0609020204030204" pitchFamily="49" charset="0"/>
                <a:ea typeface="微软雅黑" panose="020B0503020204020204" pitchFamily="34" charset="-122"/>
                <a:cs typeface="Consolas" panose="020B0609020204030204" pitchFamily="49" charset="0"/>
              </a:rPr>
              <a:t>内排序的分类</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2071670" y="2071678"/>
            <a:ext cx="200026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基于比较的排序</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2143108" y="3357562"/>
            <a:ext cx="228601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不基于比较的排序</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4643438" y="1500174"/>
            <a:ext cx="1571636" cy="1554272"/>
          </a:xfrm>
          <a:prstGeom prst="rect">
            <a:avLst/>
          </a:prstGeom>
          <a:noFill/>
        </p:spPr>
        <p:txBody>
          <a:bodyPr wrap="square" rtlCol="0">
            <a:spAutoFit/>
          </a:bodyPr>
          <a:lstStyle/>
          <a:p>
            <a:pPr marL="342900" indent="-342900" algn="l">
              <a:lnSpc>
                <a:spcPct val="1000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插入排序</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交换排序</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选择排序</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归并排序</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4500562" y="3343274"/>
            <a:ext cx="1714512" cy="400110"/>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基数排序</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左大括号 9"/>
          <p:cNvSpPr/>
          <p:nvPr/>
        </p:nvSpPr>
        <p:spPr>
          <a:xfrm>
            <a:off x="4448174" y="1652575"/>
            <a:ext cx="142876" cy="1214446"/>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sp>
        <p:nvSpPr>
          <p:cNvPr id="13" name="左大括号 12"/>
          <p:cNvSpPr/>
          <p:nvPr/>
        </p:nvSpPr>
        <p:spPr>
          <a:xfrm>
            <a:off x="1928794" y="2285992"/>
            <a:ext cx="142876" cy="1285884"/>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sp>
        <p:nvSpPr>
          <p:cNvPr id="20" name="灯片编号占位符 19"/>
          <p:cNvSpPr>
            <a:spLocks noGrp="1"/>
          </p:cNvSpPr>
          <p:nvPr>
            <p:ph type="sldNum" sz="quarter" idx="12"/>
          </p:nvPr>
        </p:nvSpPr>
        <p:spPr/>
        <p:txBody>
          <a:bodyPr/>
          <a:lstStyle/>
          <a:p>
            <a:fld id="{7AF016A1-9F15-429F-9EFD-84004B73C732}" type="slidenum">
              <a:rPr lang="en-US" altLang="zh-CN" smtClean="0"/>
              <a:t>4</a:t>
            </a:fld>
            <a:r>
              <a:rPr lang="en-US" altLang="zh-CN"/>
              <a:t>/112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168400" y="1814717"/>
            <a:ext cx="6248400" cy="432000"/>
          </a:xfrm>
          <a:prstGeom prst="rect">
            <a:avLst/>
          </a:prstGeom>
          <a:solidFill>
            <a:srgbClr val="CCFFCC"/>
          </a:solidFill>
          <a:ln w="9525">
            <a:solidFill>
              <a:srgbClr val="003300"/>
            </a:solidFill>
            <a:miter lim="800000"/>
          </a:ln>
          <a:effectLst/>
        </p:spPr>
        <p:txBody>
          <a:bodyPr tIns="108000">
            <a:noAutofit/>
          </a:bodyPr>
          <a:lstStyle/>
          <a:p>
            <a:pPr>
              <a:spcBef>
                <a:spcPct val="5000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无 序 </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 元 素 </a:t>
            </a: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序 列</a:t>
            </a:r>
          </a:p>
        </p:txBody>
      </p:sp>
      <p:sp>
        <p:nvSpPr>
          <p:cNvPr id="6" name="Text Box 5"/>
          <p:cNvSpPr txBox="1">
            <a:spLocks noChangeArrowheads="1"/>
          </p:cNvSpPr>
          <p:nvPr/>
        </p:nvSpPr>
        <p:spPr bwMode="auto">
          <a:xfrm>
            <a:off x="1168400" y="3200604"/>
            <a:ext cx="3178175" cy="432000"/>
          </a:xfrm>
          <a:prstGeom prst="rect">
            <a:avLst/>
          </a:prstGeom>
          <a:solidFill>
            <a:srgbClr val="CCFFCC"/>
          </a:solidFill>
          <a:ln w="12700">
            <a:solidFill>
              <a:srgbClr val="003300"/>
            </a:solidFill>
            <a:miter lim="800000"/>
          </a:ln>
          <a:effectLst/>
        </p:spPr>
        <p:txBody>
          <a:bodyPr tIns="108000">
            <a:noAutofit/>
          </a:bodyPr>
          <a:lstStyle/>
          <a:p>
            <a:pPr>
              <a:spcBef>
                <a:spcPct val="5000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无序子序列</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 Box 6"/>
          <p:cNvSpPr txBox="1">
            <a:spLocks noChangeArrowheads="1"/>
          </p:cNvSpPr>
          <p:nvPr/>
        </p:nvSpPr>
        <p:spPr bwMode="auto">
          <a:xfrm>
            <a:off x="4978400" y="3187904"/>
            <a:ext cx="2438400" cy="432000"/>
          </a:xfrm>
          <a:prstGeom prst="rect">
            <a:avLst/>
          </a:prstGeom>
          <a:solidFill>
            <a:srgbClr val="CCFFCC"/>
          </a:solidFill>
          <a:ln w="12700">
            <a:solidFill>
              <a:srgbClr val="003300"/>
            </a:solidFill>
            <a:miter lim="800000"/>
          </a:ln>
          <a:effectLst/>
        </p:spPr>
        <p:txBody>
          <a:bodyPr tIns="108000">
            <a:noAutofit/>
          </a:bodyPr>
          <a:lstStyle/>
          <a:p>
            <a:pPr>
              <a:spcBef>
                <a:spcPct val="5000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无序</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子序列</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Oval 7"/>
          <p:cNvSpPr>
            <a:spLocks noChangeArrowheads="1"/>
          </p:cNvSpPr>
          <p:nvPr/>
        </p:nvSpPr>
        <p:spPr bwMode="auto">
          <a:xfrm>
            <a:off x="4356100" y="3186317"/>
            <a:ext cx="609600" cy="533400"/>
          </a:xfrm>
          <a:prstGeom prst="ellipse">
            <a:avLst/>
          </a:prstGeom>
          <a:solidFill>
            <a:srgbClr val="FFCC99"/>
          </a:solidFill>
          <a:ln w="19050">
            <a:solidFill>
              <a:srgbClr val="FF0000"/>
            </a:solidFill>
            <a:round/>
          </a:ln>
          <a:effectLst/>
        </p:spPr>
        <p:txBody>
          <a:bodyPr wrap="none" anchor="ctr"/>
          <a:lstStyle/>
          <a:p>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基准</a:t>
            </a:r>
            <a:endParaRPr kumimoji="1"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9" name="组合 8"/>
          <p:cNvGrpSpPr/>
          <p:nvPr/>
        </p:nvGrpSpPr>
        <p:grpSpPr>
          <a:xfrm>
            <a:off x="3767134" y="2424317"/>
            <a:ext cx="1319199" cy="685800"/>
            <a:chOff x="3767134" y="2160588"/>
            <a:chExt cx="1319199" cy="685800"/>
          </a:xfrm>
        </p:grpSpPr>
        <p:sp>
          <p:nvSpPr>
            <p:cNvPr id="10" name="AutoShape 8"/>
            <p:cNvSpPr>
              <a:spLocks noChangeArrowheads="1"/>
            </p:cNvSpPr>
            <p:nvPr/>
          </p:nvSpPr>
          <p:spPr bwMode="auto">
            <a:xfrm>
              <a:off x="3767134" y="2160588"/>
              <a:ext cx="304800" cy="685800"/>
            </a:xfrm>
            <a:prstGeom prst="downArrow">
              <a:avLst>
                <a:gd name="adj1" fmla="val 50000"/>
                <a:gd name="adj2" fmla="val 56250"/>
              </a:avLst>
            </a:prstGeom>
          </p:spPr>
          <p:style>
            <a:lnRef idx="1">
              <a:schemeClr val="accent2"/>
            </a:lnRef>
            <a:fillRef idx="3">
              <a:schemeClr val="accent2"/>
            </a:fillRef>
            <a:effectRef idx="2">
              <a:schemeClr val="accent2"/>
            </a:effectRef>
            <a:fontRef idx="minor">
              <a:schemeClr val="lt1"/>
            </a:fontRef>
          </p:style>
          <p:txBody>
            <a:bodyPr vert="eaVert"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9"/>
            <p:cNvSpPr txBox="1">
              <a:spLocks noChangeArrowheads="1"/>
            </p:cNvSpPr>
            <p:nvPr/>
          </p:nvSpPr>
          <p:spPr bwMode="auto">
            <a:xfrm>
              <a:off x="3971925" y="2281176"/>
              <a:ext cx="1114408" cy="313932"/>
            </a:xfrm>
            <a:prstGeom prst="rect">
              <a:avLst/>
            </a:prstGeom>
            <a:noFill/>
            <a:ln w="9525">
              <a:noFill/>
              <a:miter lim="800000"/>
            </a:ln>
            <a:effectLst/>
          </p:spPr>
          <p:txBody>
            <a:bodyPr wrap="none">
              <a:spAutoFit/>
            </a:bodyPr>
            <a:lstStyle/>
            <a:p>
              <a:pPr algn="l"/>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一次划分</a:t>
              </a:r>
            </a:p>
          </p:txBody>
        </p:sp>
      </p:grpSp>
      <p:grpSp>
        <p:nvGrpSpPr>
          <p:cNvPr id="12" name="组合 11"/>
          <p:cNvGrpSpPr/>
          <p:nvPr/>
        </p:nvGrpSpPr>
        <p:grpSpPr>
          <a:xfrm>
            <a:off x="3071802" y="3672092"/>
            <a:ext cx="2287598" cy="1031108"/>
            <a:chOff x="3071802" y="3532188"/>
            <a:chExt cx="2287598" cy="1031108"/>
          </a:xfrm>
        </p:grpSpPr>
        <p:sp>
          <p:nvSpPr>
            <p:cNvPr id="13" name="Line 10"/>
            <p:cNvSpPr>
              <a:spLocks noChangeShapeType="1"/>
            </p:cNvSpPr>
            <p:nvPr/>
          </p:nvSpPr>
          <p:spPr bwMode="auto">
            <a:xfrm flipH="1" flipV="1">
              <a:off x="3149600" y="3532188"/>
              <a:ext cx="609600" cy="609600"/>
            </a:xfrm>
            <a:prstGeom prst="line">
              <a:avLst/>
            </a:prstGeom>
            <a:ln w="19050">
              <a:tailEnd type="triangle" w="med" len="lg"/>
            </a:ln>
          </p:spPr>
          <p:style>
            <a:lnRef idx="2">
              <a:schemeClr val="accent2"/>
            </a:lnRef>
            <a:fillRef idx="0">
              <a:schemeClr val="accent2"/>
            </a:fillRef>
            <a:effectRef idx="1">
              <a:schemeClr val="accent2"/>
            </a:effectRef>
            <a:fontRef idx="minor">
              <a:schemeClr val="tx1"/>
            </a:fontRef>
          </p:style>
          <p:txBody>
            <a:bodyPr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Line 11"/>
            <p:cNvSpPr>
              <a:spLocks noChangeShapeType="1"/>
            </p:cNvSpPr>
            <p:nvPr/>
          </p:nvSpPr>
          <p:spPr bwMode="auto">
            <a:xfrm flipV="1">
              <a:off x="4749800" y="3532188"/>
              <a:ext cx="609600" cy="609600"/>
            </a:xfrm>
            <a:prstGeom prst="line">
              <a:avLst/>
            </a:prstGeom>
            <a:ln w="19050">
              <a:tailEnd type="triangle" w="med" len="lg"/>
            </a:ln>
          </p:spPr>
          <p:style>
            <a:lnRef idx="2">
              <a:schemeClr val="accent2"/>
            </a:lnRef>
            <a:fillRef idx="0">
              <a:schemeClr val="accent2"/>
            </a:fillRef>
            <a:effectRef idx="1">
              <a:schemeClr val="accent2"/>
            </a:effectRef>
            <a:fontRef idx="minor">
              <a:schemeClr val="tx1"/>
            </a:fontRef>
          </p:style>
          <p:txBody>
            <a:bodyPr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12"/>
            <p:cNvSpPr txBox="1">
              <a:spLocks noChangeArrowheads="1"/>
            </p:cNvSpPr>
            <p:nvPr/>
          </p:nvSpPr>
          <p:spPr bwMode="auto">
            <a:xfrm>
              <a:off x="3071802" y="4224742"/>
              <a:ext cx="2249334" cy="338554"/>
            </a:xfrm>
            <a:prstGeom prst="rect">
              <a:avLst/>
            </a:prstGeom>
            <a:noFill/>
            <a:ln w="9525">
              <a:noFill/>
              <a:miter lim="800000"/>
            </a:ln>
            <a:effectLst/>
          </p:spPr>
          <p:txBody>
            <a:bodyPr wrap="none">
              <a:spAutoFit/>
            </a:bodyPr>
            <a:lstStyle/>
            <a:p>
              <a:pPr algn="l"/>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分别进行快速排序</a:t>
              </a:r>
            </a:p>
          </p:txBody>
        </p:sp>
      </p:grpSp>
      <p:sp>
        <p:nvSpPr>
          <p:cNvPr id="16" name="Text Box 14"/>
          <p:cNvSpPr txBox="1">
            <a:spLocks noChangeArrowheads="1"/>
          </p:cNvSpPr>
          <p:nvPr/>
        </p:nvSpPr>
        <p:spPr bwMode="auto">
          <a:xfrm>
            <a:off x="642910" y="4857760"/>
            <a:ext cx="8077200" cy="1141210"/>
          </a:xfrm>
          <a:prstGeom prst="rect">
            <a:avLst/>
          </a:prstGeom>
          <a:noFill/>
          <a:ln w="9525">
            <a:noFill/>
            <a:miter lim="800000"/>
          </a:ln>
          <a:effectLst/>
        </p:spPr>
        <p:txBody>
          <a:bodyPr>
            <a:spAutoFit/>
          </a:bodyPr>
          <a:lstStyle/>
          <a:p>
            <a:pPr algn="l">
              <a:lnSpc>
                <a:spcPts val="2800"/>
              </a:lnSpc>
              <a:spcBef>
                <a:spcPts val="0"/>
              </a:spcBef>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每趟使表的第</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个元素放入</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适当位置（归位），将表一分为二，对子</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表按递归方式继续</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这种划分，直至</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划分的子表长为</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（递归出口）。</a:t>
            </a:r>
            <a:endPar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Oval 7"/>
          <p:cNvSpPr>
            <a:spLocks noChangeArrowheads="1"/>
          </p:cNvSpPr>
          <p:nvPr/>
        </p:nvSpPr>
        <p:spPr bwMode="auto">
          <a:xfrm>
            <a:off x="1214414" y="1768673"/>
            <a:ext cx="609600" cy="533400"/>
          </a:xfrm>
          <a:prstGeom prst="ellipse">
            <a:avLst/>
          </a:prstGeom>
          <a:solidFill>
            <a:srgbClr val="FFCC99"/>
          </a:solidFill>
          <a:ln w="19050">
            <a:solidFill>
              <a:srgbClr val="FF0000"/>
            </a:solidFill>
            <a:round/>
          </a:ln>
          <a:effectLst/>
        </p:spPr>
        <p:txBody>
          <a:bodyPr wrap="none" anchor="ctr"/>
          <a:lstStyle/>
          <a:p>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基准</a:t>
            </a:r>
            <a:endParaRPr kumimoji="1"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357158" y="142852"/>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10.3.2 </a:t>
            </a:r>
            <a:r>
              <a:rPr lang="zh-CN" altLang="zh-CN">
                <a:latin typeface="Consolas" panose="020B0609020204030204" pitchFamily="49" charset="0"/>
                <a:ea typeface="微软雅黑" panose="020B0503020204020204" pitchFamily="34" charset="-122"/>
                <a:cs typeface="Consolas" panose="020B0609020204030204" pitchFamily="49" charset="0"/>
              </a:rPr>
              <a:t>快速排序</a:t>
            </a:r>
            <a:endParaRPr lang="zh-CN" altLang="zh-CN">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0" name="TextBox 19"/>
          <p:cNvSpPr txBox="1"/>
          <p:nvPr/>
        </p:nvSpPr>
        <p:spPr>
          <a:xfrm>
            <a:off x="500034" y="873338"/>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排序思路</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7" name="灯片编号占位符 26"/>
          <p:cNvSpPr>
            <a:spLocks noGrp="1"/>
          </p:cNvSpPr>
          <p:nvPr>
            <p:ph type="sldNum" sz="quarter" idx="12"/>
          </p:nvPr>
        </p:nvSpPr>
        <p:spPr/>
        <p:txBody>
          <a:bodyPr/>
          <a:lstStyle/>
          <a:p>
            <a:fld id="{7AF016A1-9F15-429F-9EFD-84004B73C732}" type="slidenum">
              <a:rPr lang="en-US" altLang="zh-CN" smtClean="0"/>
              <a:t>40</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642918"/>
            <a:ext cx="628654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对无序区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快速排序的递归模型如下：</a:t>
            </a:r>
          </a:p>
        </p:txBody>
      </p:sp>
      <p:sp>
        <p:nvSpPr>
          <p:cNvPr id="5" name="TextBox 4"/>
          <p:cNvSpPr txBox="1"/>
          <p:nvPr/>
        </p:nvSpPr>
        <p:spPr>
          <a:xfrm>
            <a:off x="285720" y="1357298"/>
            <a:ext cx="8572560" cy="18852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mn-ea"/>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不做任何事情</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为空或者仅有一个元素时</a:t>
            </a:r>
          </a:p>
          <a:p>
            <a:pPr algn="l">
              <a:lnSpc>
                <a:spcPts val="28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mj-ea"/>
                <a:ea typeface="+mj-ea"/>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划分后基准位置为</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a:p>
            <a:pPr algn="l">
              <a:lnSpc>
                <a:spcPts val="28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	     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p>
          <a:p>
            <a:pPr algn="l">
              <a:lnSpc>
                <a:spcPts val="28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             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t>41</a:t>
            </a:fld>
            <a:r>
              <a:rPr lang="en-US" altLang="zh-CN"/>
              <a:t>/112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43108" y="2671700"/>
            <a:ext cx="4929222" cy="504000"/>
          </a:xfrm>
          <a:prstGeom prst="rect">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i="1">
                <a:solidFill>
                  <a:srgbClr val="FF0000"/>
                </a:solidFill>
                <a:latin typeface="Consolas" panose="020B0609020204030204" pitchFamily="49" charset="0"/>
                <a:cs typeface="Consolas" panose="020B0609020204030204" pitchFamily="49" charset="0"/>
              </a:rPr>
              <a:t>R</a:t>
            </a:r>
            <a:r>
              <a:rPr lang="en-US" altLang="zh-CN" sz="1800">
                <a:solidFill>
                  <a:srgbClr val="FF0000"/>
                </a:solidFill>
                <a:latin typeface="Consolas" panose="020B0609020204030204" pitchFamily="49" charset="0"/>
                <a:cs typeface="Consolas" panose="020B0609020204030204" pitchFamily="49" charset="0"/>
              </a:rPr>
              <a:t>[</a:t>
            </a:r>
            <a:r>
              <a:rPr lang="en-US" altLang="zh-CN" sz="1800" i="1">
                <a:solidFill>
                  <a:srgbClr val="FF0000"/>
                </a:solidFill>
                <a:latin typeface="Consolas" panose="020B0609020204030204" pitchFamily="49" charset="0"/>
                <a:cs typeface="Consolas" panose="020B0609020204030204" pitchFamily="49" charset="0"/>
              </a:rPr>
              <a:t>s</a:t>
            </a:r>
            <a:r>
              <a:rPr lang="en-US" altLang="zh-CN" sz="1800">
                <a:solidFill>
                  <a:srgbClr val="FF0000"/>
                </a:solidFill>
                <a:latin typeface="Consolas" panose="020B0609020204030204" pitchFamily="49" charset="0"/>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  </a:t>
            </a:r>
            <a:r>
              <a:rPr lang="en-US" altLang="zh-CN" sz="1800" i="1">
                <a:solidFill>
                  <a:srgbClr val="0000FF"/>
                </a:solidFill>
                <a:latin typeface="Consolas" panose="020B0609020204030204" pitchFamily="49" charset="0"/>
                <a:cs typeface="Consolas" panose="020B0609020204030204" pitchFamily="49" charset="0"/>
              </a:rPr>
              <a:t>R</a:t>
            </a:r>
            <a:r>
              <a:rPr lang="en-US" altLang="zh-CN" sz="1800">
                <a:solidFill>
                  <a:srgbClr val="0000FF"/>
                </a:solidFill>
                <a:latin typeface="Consolas" panose="020B0609020204030204" pitchFamily="49" charset="0"/>
                <a:cs typeface="Consolas" panose="020B0609020204030204" pitchFamily="49" charset="0"/>
              </a:rPr>
              <a:t>[</a:t>
            </a:r>
            <a:r>
              <a:rPr lang="en-US" altLang="zh-CN" sz="1800" i="1">
                <a:solidFill>
                  <a:srgbClr val="0000FF"/>
                </a:solidFill>
                <a:latin typeface="Consolas" panose="020B0609020204030204" pitchFamily="49" charset="0"/>
                <a:cs typeface="Consolas" panose="020B0609020204030204" pitchFamily="49" charset="0"/>
              </a:rPr>
              <a:t>s</a:t>
            </a:r>
            <a:r>
              <a:rPr lang="en-US" altLang="zh-CN" sz="1800">
                <a:solidFill>
                  <a:srgbClr val="0000FF"/>
                </a:solidFill>
                <a:latin typeface="Consolas" panose="020B0609020204030204" pitchFamily="49" charset="0"/>
                <a:cs typeface="Consolas" panose="020B0609020204030204" pitchFamily="49" charset="0"/>
              </a:rPr>
              <a:t>+1]   </a:t>
            </a:r>
            <a:r>
              <a:rPr lang="en-US" altLang="zh-CN" sz="1800">
                <a:solidFill>
                  <a:srgbClr val="0000FF"/>
                </a:solidFill>
                <a:latin typeface="+mj-ea"/>
                <a:ea typeface="+mj-ea"/>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   </a:t>
            </a:r>
            <a:r>
              <a:rPr lang="en-US" altLang="zh-CN" sz="1800" i="1">
                <a:solidFill>
                  <a:srgbClr val="0000FF"/>
                </a:solidFill>
                <a:latin typeface="Consolas" panose="020B0609020204030204" pitchFamily="49" charset="0"/>
                <a:cs typeface="Consolas" panose="020B0609020204030204" pitchFamily="49" charset="0"/>
              </a:rPr>
              <a:t>R</a:t>
            </a:r>
            <a:r>
              <a:rPr lang="en-US" altLang="zh-CN" sz="1800">
                <a:solidFill>
                  <a:srgbClr val="0000FF"/>
                </a:solidFill>
                <a:latin typeface="Consolas" panose="020B0609020204030204" pitchFamily="49" charset="0"/>
                <a:cs typeface="Consolas" panose="020B0609020204030204" pitchFamily="49" charset="0"/>
              </a:rPr>
              <a:t>[</a:t>
            </a:r>
            <a:r>
              <a:rPr lang="en-US" altLang="zh-CN" sz="1800" i="1">
                <a:solidFill>
                  <a:srgbClr val="0000FF"/>
                </a:solidFill>
                <a:latin typeface="Consolas" panose="020B0609020204030204" pitchFamily="49" charset="0"/>
                <a:cs typeface="Consolas" panose="020B0609020204030204" pitchFamily="49" charset="0"/>
              </a:rPr>
              <a:t>t</a:t>
            </a:r>
            <a:r>
              <a:rPr lang="en-US" altLang="zh-CN" sz="1800">
                <a:solidFill>
                  <a:srgbClr val="0000FF"/>
                </a:solidFill>
                <a:latin typeface="Consolas" panose="020B0609020204030204" pitchFamily="49" charset="0"/>
                <a:cs typeface="Consolas" panose="020B0609020204030204" pitchFamily="49" charset="0"/>
              </a:rPr>
              <a:t>-1] </a:t>
            </a:r>
            <a:r>
              <a:rPr lang="en-US" altLang="zh-CN" sz="1800" i="1">
                <a:solidFill>
                  <a:srgbClr val="0000FF"/>
                </a:solidFill>
                <a:latin typeface="Consolas" panose="020B0609020204030204" pitchFamily="49" charset="0"/>
                <a:cs typeface="Consolas" panose="020B0609020204030204" pitchFamily="49" charset="0"/>
              </a:rPr>
              <a:t>R</a:t>
            </a:r>
            <a:r>
              <a:rPr lang="en-US" altLang="zh-CN" sz="1800">
                <a:solidFill>
                  <a:srgbClr val="0000FF"/>
                </a:solidFill>
                <a:latin typeface="Consolas" panose="020B0609020204030204" pitchFamily="49" charset="0"/>
                <a:cs typeface="Consolas" panose="020B0609020204030204" pitchFamily="49" charset="0"/>
              </a:rPr>
              <a:t>[</a:t>
            </a:r>
            <a:r>
              <a:rPr lang="en-US" altLang="zh-CN" sz="1800" i="1">
                <a:solidFill>
                  <a:srgbClr val="0000FF"/>
                </a:solidFill>
                <a:latin typeface="Consolas" panose="020B0609020204030204" pitchFamily="49" charset="0"/>
                <a:cs typeface="Consolas" panose="020B0609020204030204" pitchFamily="49" charset="0"/>
              </a:rPr>
              <a:t>t</a:t>
            </a:r>
            <a:r>
              <a:rPr lang="en-US" altLang="zh-CN" sz="180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TextBox 6"/>
          <p:cNvSpPr txBox="1"/>
          <p:nvPr/>
        </p:nvSpPr>
        <p:spPr>
          <a:xfrm>
            <a:off x="2786050" y="3528956"/>
            <a:ext cx="357190" cy="338554"/>
          </a:xfrm>
          <a:prstGeom prst="rect">
            <a:avLst/>
          </a:prstGeom>
          <a:noFill/>
        </p:spPr>
        <p:txBody>
          <a:bodyPr wrap="square" rtlCol="0">
            <a:spAutoFit/>
          </a:bodyPr>
          <a:lstStyle/>
          <a:p>
            <a:pPr algn="l">
              <a:lnSpc>
                <a:spcPct val="100000"/>
              </a:lnSpc>
              <a:spcBef>
                <a:spcPts val="0"/>
              </a:spcBef>
            </a:pP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endParaRPr lang="zh-CN" altLang="en-US" sz="16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9" name="直接箭头连接符 8"/>
          <p:cNvCxnSpPr/>
          <p:nvPr/>
        </p:nvCxnSpPr>
        <p:spPr>
          <a:xfrm rot="5400000" flipH="1" flipV="1">
            <a:off x="2786050" y="3386080"/>
            <a:ext cx="285752" cy="1588"/>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6143636" y="3528162"/>
            <a:ext cx="357190" cy="338554"/>
          </a:xfrm>
          <a:prstGeom prst="rect">
            <a:avLst/>
          </a:prstGeom>
          <a:noFill/>
        </p:spPr>
        <p:txBody>
          <a:bodyPr wrap="square" rtlCol="0">
            <a:spAutoFit/>
          </a:bodyPr>
          <a:lstStyle/>
          <a:p>
            <a:pPr algn="l">
              <a:lnSpc>
                <a:spcPct val="100000"/>
              </a:lnSpc>
              <a:spcBef>
                <a:spcPts val="0"/>
              </a:spcBef>
            </a:pP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en-US" sz="16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1" name="直接箭头连接符 10"/>
          <p:cNvCxnSpPr/>
          <p:nvPr/>
        </p:nvCxnSpPr>
        <p:spPr>
          <a:xfrm rot="5400000" flipH="1" flipV="1">
            <a:off x="6143636" y="3385286"/>
            <a:ext cx="285752" cy="1588"/>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2" name="椭圆 11"/>
          <p:cNvSpPr/>
          <p:nvPr/>
        </p:nvSpPr>
        <p:spPr>
          <a:xfrm>
            <a:off x="928662" y="3814708"/>
            <a:ext cx="857256" cy="500066"/>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base</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14" name="直接箭头连接符 13"/>
          <p:cNvCxnSpPr>
            <a:endCxn id="12" idx="7"/>
          </p:cNvCxnSpPr>
          <p:nvPr/>
        </p:nvCxnSpPr>
        <p:spPr>
          <a:xfrm rot="10800000" flipV="1">
            <a:off x="1660376" y="3028889"/>
            <a:ext cx="982798" cy="85905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286380" y="3814708"/>
            <a:ext cx="2928958" cy="923330"/>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从后向前找一个小于</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base</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的元素</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，前移到</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1857356" y="3814708"/>
            <a:ext cx="2857520" cy="923330"/>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从前向后找一个大于</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base</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的元素</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后移到</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2714612" y="4957716"/>
            <a:ext cx="3929090" cy="400110"/>
          </a:xfrm>
          <a:prstGeom prst="rect">
            <a:avLst/>
          </a:prstGeom>
          <a:noFill/>
        </p:spPr>
        <p:txBody>
          <a:bodyPr wrap="square" rtlCol="0">
            <a:spAutoFit/>
          </a:bodyPr>
          <a:lstStyle/>
          <a:p>
            <a:pPr algn="l">
              <a:lnSpc>
                <a:spcPct val="100000"/>
              </a:lnSpc>
              <a:spcBef>
                <a:spcPts val="0"/>
              </a:spcBef>
            </a:pPr>
            <a:r>
              <a:rPr lang="zh-CN" altLang="en-US" sz="2000">
                <a:solidFill>
                  <a:srgbClr val="006600"/>
                </a:solidFill>
                <a:latin typeface="Consolas" panose="020B0609020204030204" pitchFamily="49" charset="0"/>
                <a:ea typeface="仿宋" panose="02010609060101010101" pitchFamily="49" charset="-122"/>
                <a:cs typeface="Consolas" panose="020B0609020204030204" pitchFamily="49" charset="0"/>
              </a:rPr>
              <a:t>直到</a:t>
            </a:r>
            <a:r>
              <a:rPr lang="en-US" altLang="zh-CN" sz="2000" i="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2000">
                <a:solidFill>
                  <a:srgbClr val="006600"/>
                </a:solidFill>
                <a:latin typeface="Consolas" panose="020B0609020204030204" pitchFamily="49" charset="0"/>
                <a:ea typeface="仿宋" panose="02010609060101010101" pitchFamily="49" charset="-122"/>
                <a:cs typeface="Consolas" panose="020B0609020204030204" pitchFamily="49" charset="0"/>
              </a:rPr>
              <a:t>，再将</a:t>
            </a:r>
            <a:r>
              <a:rPr lang="zh-CN" altLang="zh-CN" sz="2000">
                <a:solidFill>
                  <a:srgbClr val="006600"/>
                </a:solidFill>
                <a:latin typeface="Consolas" panose="020B0609020204030204" pitchFamily="49" charset="0"/>
                <a:ea typeface="仿宋" panose="02010609060101010101" pitchFamily="49" charset="-122"/>
                <a:cs typeface="Consolas" panose="020B0609020204030204" pitchFamily="49" charset="0"/>
              </a:rPr>
              <a:t>基准</a:t>
            </a:r>
            <a:r>
              <a:rPr lang="en-US" altLang="zh-CN" sz="2000">
                <a:solidFill>
                  <a:srgbClr val="006600"/>
                </a:solidFill>
                <a:latin typeface="Consolas" panose="020B0609020204030204" pitchFamily="49" charset="0"/>
                <a:ea typeface="仿宋" panose="02010609060101010101" pitchFamily="49" charset="-122"/>
                <a:cs typeface="Consolas" panose="020B0609020204030204" pitchFamily="49" charset="0"/>
              </a:rPr>
              <a:t>base</a:t>
            </a:r>
            <a:r>
              <a:rPr lang="zh-CN" altLang="en-US" sz="2000">
                <a:solidFill>
                  <a:srgbClr val="006600"/>
                </a:solidFill>
                <a:latin typeface="Consolas" panose="020B0609020204030204" pitchFamily="49" charset="0"/>
                <a:ea typeface="仿宋" panose="02010609060101010101" pitchFamily="49" charset="-122"/>
                <a:cs typeface="Consolas" panose="020B0609020204030204" pitchFamily="49" charset="0"/>
              </a:rPr>
              <a:t>放在</a:t>
            </a:r>
            <a:r>
              <a:rPr lang="en-US" altLang="zh-CN" sz="2000" i="1">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Box 16"/>
          <p:cNvSpPr txBox="1"/>
          <p:nvPr/>
        </p:nvSpPr>
        <p:spPr>
          <a:xfrm>
            <a:off x="785786" y="1957320"/>
            <a:ext cx="1000132" cy="400110"/>
          </a:xfrm>
          <a:prstGeom prst="rect">
            <a:avLst/>
          </a:prstGeom>
          <a:solidFill>
            <a:srgbClr val="006600"/>
          </a:solidFill>
          <a:ln>
            <a:solidFill>
              <a:srgbClr val="0066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00000"/>
              </a:lnSpc>
              <a:spcBef>
                <a:spcPts val="0"/>
              </a:spcBef>
            </a:pPr>
            <a:r>
              <a:rPr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方法</a:t>
            </a:r>
            <a:r>
              <a:rPr lang="en-US" altLang="zh-CN"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2</a:t>
            </a:r>
            <a:endParaRPr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428596" y="357166"/>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en-US" sz="2200">
                <a:latin typeface="Consolas" panose="020B0609020204030204" pitchFamily="49" charset="0"/>
                <a:ea typeface="微软雅黑" panose="020B0503020204020204" pitchFamily="34" charset="-122"/>
                <a:cs typeface="Consolas" panose="020B0609020204030204" pitchFamily="49" charset="0"/>
              </a:rPr>
              <a:t>排序</a:t>
            </a:r>
            <a:r>
              <a:rPr lang="zh-CN" altLang="zh-CN" sz="2200">
                <a:latin typeface="Consolas" panose="020B0609020204030204" pitchFamily="49" charset="0"/>
                <a:ea typeface="微软雅黑" panose="020B0503020204020204" pitchFamily="34" charset="-122"/>
                <a:cs typeface="Consolas" panose="020B0609020204030204" pitchFamily="49" charset="0"/>
              </a:rPr>
              <a:t>算法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0" name="TextBox 19"/>
          <p:cNvSpPr txBox="1"/>
          <p:nvPr/>
        </p:nvSpPr>
        <p:spPr>
          <a:xfrm>
            <a:off x="642910" y="1142984"/>
            <a:ext cx="2357454"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en-US"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1</a:t>
            </a:r>
            <a:r>
              <a:rPr lang="zh-CN"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）划分算法</a:t>
            </a:r>
            <a:r>
              <a:rPr lang="zh-CN" altLang="en-US" sz="20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设计</a:t>
            </a:r>
            <a:endParaRPr lang="zh-CN"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8" name="灯片编号占位符 27"/>
          <p:cNvSpPr>
            <a:spLocks noGrp="1"/>
          </p:cNvSpPr>
          <p:nvPr>
            <p:ph type="sldNum" sz="quarter" idx="12"/>
          </p:nvPr>
        </p:nvSpPr>
        <p:spPr/>
        <p:txBody>
          <a:bodyPr/>
          <a:lstStyle/>
          <a:p>
            <a:fld id="{7AF016A1-9F15-429F-9EFD-84004B73C732}" type="slidenum">
              <a:rPr lang="en-US" altLang="zh-CN" smtClean="0"/>
              <a:t>42</a:t>
            </a:fld>
            <a:r>
              <a:rPr lang="en-US" altLang="zh-CN"/>
              <a:t>/112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6"/>
          <p:cNvSpPr>
            <a:spLocks noChangeArrowheads="1"/>
          </p:cNvSpPr>
          <p:nvPr/>
        </p:nvSpPr>
        <p:spPr bwMode="auto">
          <a:xfrm>
            <a:off x="3642662" y="2636835"/>
            <a:ext cx="286396" cy="29209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⑤</a:t>
            </a:r>
          </a:p>
        </p:txBody>
      </p:sp>
      <p:sp>
        <p:nvSpPr>
          <p:cNvPr id="33" name="Rectangle 25"/>
          <p:cNvSpPr>
            <a:spLocks noChangeArrowheads="1"/>
          </p:cNvSpPr>
          <p:nvPr/>
        </p:nvSpPr>
        <p:spPr bwMode="auto">
          <a:xfrm>
            <a:off x="4143372" y="1993893"/>
            <a:ext cx="286396" cy="29209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④</a:t>
            </a:r>
          </a:p>
        </p:txBody>
      </p:sp>
      <p:sp>
        <p:nvSpPr>
          <p:cNvPr id="34" name="Rectangle 24"/>
          <p:cNvSpPr>
            <a:spLocks noChangeArrowheads="1"/>
          </p:cNvSpPr>
          <p:nvPr/>
        </p:nvSpPr>
        <p:spPr bwMode="auto">
          <a:xfrm>
            <a:off x="4428480" y="1378500"/>
            <a:ext cx="286396" cy="29209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③</a:t>
            </a:r>
          </a:p>
        </p:txBody>
      </p:sp>
      <p:sp>
        <p:nvSpPr>
          <p:cNvPr id="35" name="Rectangle 23"/>
          <p:cNvSpPr>
            <a:spLocks noChangeArrowheads="1"/>
          </p:cNvSpPr>
          <p:nvPr/>
        </p:nvSpPr>
        <p:spPr bwMode="auto">
          <a:xfrm>
            <a:off x="3141089" y="1692341"/>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p>
        </p:txBody>
      </p:sp>
      <p:sp>
        <p:nvSpPr>
          <p:cNvPr id="36" name="Rectangle 22"/>
          <p:cNvSpPr>
            <a:spLocks noChangeArrowheads="1"/>
          </p:cNvSpPr>
          <p:nvPr/>
        </p:nvSpPr>
        <p:spPr bwMode="auto">
          <a:xfrm>
            <a:off x="2786050" y="1500174"/>
            <a:ext cx="286396" cy="29209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①</a:t>
            </a:r>
          </a:p>
        </p:txBody>
      </p:sp>
      <p:sp>
        <p:nvSpPr>
          <p:cNvPr id="37" name="Rectangle 21"/>
          <p:cNvSpPr>
            <a:spLocks noChangeArrowheads="1"/>
          </p:cNvSpPr>
          <p:nvPr/>
        </p:nvSpPr>
        <p:spPr bwMode="auto">
          <a:xfrm>
            <a:off x="3834865" y="1692341"/>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p>
        </p:txBody>
      </p:sp>
      <p:sp>
        <p:nvSpPr>
          <p:cNvPr id="38" name="Rectangle 20"/>
          <p:cNvSpPr>
            <a:spLocks noChangeArrowheads="1"/>
          </p:cNvSpPr>
          <p:nvPr/>
        </p:nvSpPr>
        <p:spPr bwMode="auto">
          <a:xfrm>
            <a:off x="4551327" y="1692341"/>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p>
        </p:txBody>
      </p:sp>
      <p:sp>
        <p:nvSpPr>
          <p:cNvPr id="39" name="Rectangle 19"/>
          <p:cNvSpPr>
            <a:spLocks noChangeArrowheads="1"/>
          </p:cNvSpPr>
          <p:nvPr/>
        </p:nvSpPr>
        <p:spPr bwMode="auto">
          <a:xfrm>
            <a:off x="5236597" y="1692341"/>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p>
        </p:txBody>
      </p:sp>
      <p:sp>
        <p:nvSpPr>
          <p:cNvPr id="40" name="Rectangle 18"/>
          <p:cNvSpPr>
            <a:spLocks noChangeArrowheads="1"/>
          </p:cNvSpPr>
          <p:nvPr/>
        </p:nvSpPr>
        <p:spPr bwMode="auto">
          <a:xfrm>
            <a:off x="5953059" y="1692341"/>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p>
        </p:txBody>
      </p:sp>
      <p:sp>
        <p:nvSpPr>
          <p:cNvPr id="41" name="Rectangle 17"/>
          <p:cNvSpPr>
            <a:spLocks noChangeArrowheads="1"/>
          </p:cNvSpPr>
          <p:nvPr/>
        </p:nvSpPr>
        <p:spPr bwMode="auto">
          <a:xfrm>
            <a:off x="1714480" y="1728262"/>
            <a:ext cx="687462" cy="29209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base</a:t>
            </a:r>
          </a:p>
        </p:txBody>
      </p:sp>
      <p:sp>
        <p:nvSpPr>
          <p:cNvPr id="42" name="Rectangle 16"/>
          <p:cNvSpPr>
            <a:spLocks noChangeArrowheads="1"/>
          </p:cNvSpPr>
          <p:nvPr/>
        </p:nvSpPr>
        <p:spPr bwMode="auto">
          <a:xfrm>
            <a:off x="2357422" y="1692341"/>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p>
        </p:txBody>
      </p:sp>
      <p:sp>
        <p:nvSpPr>
          <p:cNvPr id="43" name="AutoShape 15"/>
          <p:cNvSpPr>
            <a:spLocks noChangeShapeType="1"/>
          </p:cNvSpPr>
          <p:nvPr/>
        </p:nvSpPr>
        <p:spPr bwMode="auto">
          <a:xfrm flipH="1">
            <a:off x="2683366" y="1853043"/>
            <a:ext cx="432000" cy="945"/>
          </a:xfrm>
          <a:prstGeom prst="straightConnector1">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44" name="Freeform 14"/>
          <p:cNvSpPr/>
          <p:nvPr/>
        </p:nvSpPr>
        <p:spPr bwMode="auto">
          <a:xfrm>
            <a:off x="3301773" y="1050795"/>
            <a:ext cx="2120084" cy="641545"/>
          </a:xfrm>
          <a:custGeom>
            <a:avLst/>
            <a:gdLst>
              <a:gd name="connsiteX0" fmla="*/ 10000 w 10000"/>
              <a:gd name="connsiteY0" fmla="*/ 11604 h 11604"/>
              <a:gd name="connsiteX1" fmla="*/ 9496 w 10000"/>
              <a:gd name="connsiteY1" fmla="*/ 8019 h 11604"/>
              <a:gd name="connsiteX2" fmla="*/ 8457 w 10000"/>
              <a:gd name="connsiteY2" fmla="*/ 4419 h 11604"/>
              <a:gd name="connsiteX3" fmla="*/ 6161 w 10000"/>
              <a:gd name="connsiteY3" fmla="*/ 1989 h 11604"/>
              <a:gd name="connsiteX4" fmla="*/ 4307 w 10000"/>
              <a:gd name="connsiteY4" fmla="*/ 338 h 11604"/>
              <a:gd name="connsiteX5" fmla="*/ 1409 w 10000"/>
              <a:gd name="connsiteY5" fmla="*/ 3989 h 11604"/>
              <a:gd name="connsiteX6" fmla="*/ 0 w 10000"/>
              <a:gd name="connsiteY6" fmla="*/ 11604 h 11604"/>
              <a:gd name="connsiteX0-1" fmla="*/ 10000 w 10000"/>
              <a:gd name="connsiteY0-2" fmla="*/ 10441 h 10441"/>
              <a:gd name="connsiteX1-3" fmla="*/ 9496 w 10000"/>
              <a:gd name="connsiteY1-4" fmla="*/ 6856 h 10441"/>
              <a:gd name="connsiteX2-5" fmla="*/ 8457 w 10000"/>
              <a:gd name="connsiteY2-6" fmla="*/ 3256 h 10441"/>
              <a:gd name="connsiteX3-7" fmla="*/ 6161 w 10000"/>
              <a:gd name="connsiteY3-8" fmla="*/ 826 h 10441"/>
              <a:gd name="connsiteX4-9" fmla="*/ 4307 w 10000"/>
              <a:gd name="connsiteY4-10" fmla="*/ 338 h 10441"/>
              <a:gd name="connsiteX5-11" fmla="*/ 1409 w 10000"/>
              <a:gd name="connsiteY5-12" fmla="*/ 2826 h 10441"/>
              <a:gd name="connsiteX6-13" fmla="*/ 0 w 10000"/>
              <a:gd name="connsiteY6-14" fmla="*/ 10441 h 10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441">
                <a:moveTo>
                  <a:pt x="10000" y="10441"/>
                </a:moveTo>
                <a:cubicBezTo>
                  <a:pt x="9875" y="9241"/>
                  <a:pt x="9755" y="8056"/>
                  <a:pt x="9496" y="6856"/>
                </a:cubicBezTo>
                <a:cubicBezTo>
                  <a:pt x="9238" y="5656"/>
                  <a:pt x="9015" y="4256"/>
                  <a:pt x="8457" y="3256"/>
                </a:cubicBezTo>
                <a:cubicBezTo>
                  <a:pt x="7900" y="2256"/>
                  <a:pt x="6853" y="1312"/>
                  <a:pt x="6161" y="826"/>
                </a:cubicBezTo>
                <a:cubicBezTo>
                  <a:pt x="5469" y="340"/>
                  <a:pt x="5101" y="0"/>
                  <a:pt x="4307" y="338"/>
                </a:cubicBezTo>
                <a:cubicBezTo>
                  <a:pt x="3514" y="677"/>
                  <a:pt x="2127" y="1142"/>
                  <a:pt x="1409" y="2826"/>
                </a:cubicBezTo>
                <a:cubicBezTo>
                  <a:pt x="691" y="4510"/>
                  <a:pt x="339" y="7426"/>
                  <a:pt x="0" y="10441"/>
                </a:cubicBezTo>
              </a:path>
            </a:pathLst>
          </a:custGeom>
          <a:ln w="19050">
            <a:solidFill>
              <a:srgbClr val="FF0000"/>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45" name="Freeform 13"/>
          <p:cNvSpPr/>
          <p:nvPr/>
        </p:nvSpPr>
        <p:spPr bwMode="auto">
          <a:xfrm>
            <a:off x="3989878" y="1310438"/>
            <a:ext cx="1351636" cy="381903"/>
          </a:xfrm>
          <a:custGeom>
            <a:avLst/>
            <a:gdLst/>
            <a:ahLst/>
            <a:cxnLst>
              <a:cxn ang="0">
                <a:pos x="0" y="404"/>
              </a:cxn>
              <a:cxn ang="0">
                <a:pos x="93" y="134"/>
              </a:cxn>
              <a:cxn ang="0">
                <a:pos x="318" y="50"/>
              </a:cxn>
              <a:cxn ang="0">
                <a:pos x="738" y="22"/>
              </a:cxn>
              <a:cxn ang="0">
                <a:pos x="1187" y="181"/>
              </a:cxn>
              <a:cxn ang="0">
                <a:pos x="1430" y="404"/>
              </a:cxn>
            </a:cxnLst>
            <a:rect l="0" t="0" r="r" b="b"/>
            <a:pathLst>
              <a:path w="1430" h="404">
                <a:moveTo>
                  <a:pt x="0" y="404"/>
                </a:moveTo>
                <a:cubicBezTo>
                  <a:pt x="20" y="298"/>
                  <a:pt x="40" y="193"/>
                  <a:pt x="93" y="134"/>
                </a:cubicBezTo>
                <a:cubicBezTo>
                  <a:pt x="146" y="75"/>
                  <a:pt x="211" y="69"/>
                  <a:pt x="318" y="50"/>
                </a:cubicBezTo>
                <a:cubicBezTo>
                  <a:pt x="425" y="31"/>
                  <a:pt x="593" y="0"/>
                  <a:pt x="738" y="22"/>
                </a:cubicBezTo>
                <a:cubicBezTo>
                  <a:pt x="883" y="44"/>
                  <a:pt x="1072" y="117"/>
                  <a:pt x="1187" y="181"/>
                </a:cubicBezTo>
                <a:cubicBezTo>
                  <a:pt x="1302" y="245"/>
                  <a:pt x="1379" y="358"/>
                  <a:pt x="1430" y="404"/>
                </a:cubicBezTo>
              </a:path>
            </a:pathLst>
          </a:custGeom>
          <a:ln w="19050">
            <a:solidFill>
              <a:srgbClr val="FF0000"/>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46" name="Freeform 12"/>
          <p:cNvSpPr/>
          <p:nvPr/>
        </p:nvSpPr>
        <p:spPr bwMode="auto">
          <a:xfrm>
            <a:off x="3930331" y="2099767"/>
            <a:ext cx="689051" cy="258068"/>
          </a:xfrm>
          <a:custGeom>
            <a:avLst/>
            <a:gdLst/>
            <a:ahLst/>
            <a:cxnLst>
              <a:cxn ang="0">
                <a:pos x="729" y="0"/>
              </a:cxn>
              <a:cxn ang="0">
                <a:pos x="561" y="178"/>
              </a:cxn>
              <a:cxn ang="0">
                <a:pos x="299" y="243"/>
              </a:cxn>
              <a:cxn ang="0">
                <a:pos x="0" y="0"/>
              </a:cxn>
            </a:cxnLst>
            <a:rect l="0" t="0" r="r" b="b"/>
            <a:pathLst>
              <a:path w="729" h="273">
                <a:moveTo>
                  <a:pt x="729" y="0"/>
                </a:moveTo>
                <a:cubicBezTo>
                  <a:pt x="701" y="30"/>
                  <a:pt x="633" y="138"/>
                  <a:pt x="561" y="178"/>
                </a:cubicBezTo>
                <a:cubicBezTo>
                  <a:pt x="489" y="218"/>
                  <a:pt x="392" y="273"/>
                  <a:pt x="299" y="243"/>
                </a:cubicBezTo>
                <a:cubicBezTo>
                  <a:pt x="206" y="213"/>
                  <a:pt x="62" y="51"/>
                  <a:pt x="0" y="0"/>
                </a:cubicBezTo>
              </a:path>
            </a:pathLst>
          </a:custGeom>
          <a:ln w="19050">
            <a:solidFill>
              <a:srgbClr val="FF0000"/>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47" name="Rectangle 11"/>
          <p:cNvSpPr>
            <a:spLocks noChangeArrowheads="1"/>
          </p:cNvSpPr>
          <p:nvPr/>
        </p:nvSpPr>
        <p:spPr bwMode="auto">
          <a:xfrm>
            <a:off x="4071934" y="714356"/>
            <a:ext cx="286396" cy="29209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②</a:t>
            </a:r>
          </a:p>
        </p:txBody>
      </p:sp>
      <p:sp>
        <p:nvSpPr>
          <p:cNvPr id="48" name="Freeform 10"/>
          <p:cNvSpPr/>
          <p:nvPr/>
        </p:nvSpPr>
        <p:spPr bwMode="auto">
          <a:xfrm>
            <a:off x="2650530" y="2091259"/>
            <a:ext cx="2041632" cy="472652"/>
          </a:xfrm>
          <a:custGeom>
            <a:avLst/>
            <a:gdLst/>
            <a:ahLst/>
            <a:cxnLst>
              <a:cxn ang="0">
                <a:pos x="0" y="9"/>
              </a:cxn>
              <a:cxn ang="0">
                <a:pos x="720" y="421"/>
              </a:cxn>
              <a:cxn ang="0">
                <a:pos x="1777" y="430"/>
              </a:cxn>
              <a:cxn ang="0">
                <a:pos x="2160" y="0"/>
              </a:cxn>
            </a:cxnLst>
            <a:rect l="0" t="0" r="r" b="b"/>
            <a:pathLst>
              <a:path w="2160" h="500">
                <a:moveTo>
                  <a:pt x="0" y="9"/>
                </a:moveTo>
                <a:cubicBezTo>
                  <a:pt x="118" y="78"/>
                  <a:pt x="424" y="351"/>
                  <a:pt x="720" y="421"/>
                </a:cubicBezTo>
                <a:cubicBezTo>
                  <a:pt x="1016" y="491"/>
                  <a:pt x="1537" y="500"/>
                  <a:pt x="1777" y="430"/>
                </a:cubicBezTo>
                <a:cubicBezTo>
                  <a:pt x="2017" y="360"/>
                  <a:pt x="2080" y="90"/>
                  <a:pt x="2160" y="0"/>
                </a:cubicBezTo>
              </a:path>
            </a:pathLst>
          </a:cu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49" name="AutoShape 9"/>
          <p:cNvSpPr>
            <a:spLocks noChangeArrowheads="1"/>
          </p:cNvSpPr>
          <p:nvPr/>
        </p:nvSpPr>
        <p:spPr bwMode="auto">
          <a:xfrm>
            <a:off x="4357686" y="2714620"/>
            <a:ext cx="214314" cy="500066"/>
          </a:xfrm>
          <a:prstGeom prst="downArrow">
            <a:avLst>
              <a:gd name="adj1" fmla="val 50000"/>
              <a:gd name="adj2" fmla="val 33921"/>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50" name="Rectangle 8"/>
          <p:cNvSpPr>
            <a:spLocks noChangeArrowheads="1"/>
          </p:cNvSpPr>
          <p:nvPr/>
        </p:nvSpPr>
        <p:spPr bwMode="auto">
          <a:xfrm>
            <a:off x="3138253" y="3393349"/>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p>
        </p:txBody>
      </p:sp>
      <p:sp>
        <p:nvSpPr>
          <p:cNvPr id="51" name="Rectangle 7"/>
          <p:cNvSpPr>
            <a:spLocks noChangeArrowheads="1"/>
          </p:cNvSpPr>
          <p:nvPr/>
        </p:nvSpPr>
        <p:spPr bwMode="auto">
          <a:xfrm>
            <a:off x="3832030" y="3393349"/>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p>
        </p:txBody>
      </p:sp>
      <p:sp>
        <p:nvSpPr>
          <p:cNvPr id="52" name="Rectangle 6"/>
          <p:cNvSpPr>
            <a:spLocks noChangeArrowheads="1"/>
          </p:cNvSpPr>
          <p:nvPr/>
        </p:nvSpPr>
        <p:spPr bwMode="auto">
          <a:xfrm>
            <a:off x="4548491" y="3393349"/>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p>
        </p:txBody>
      </p:sp>
      <p:sp>
        <p:nvSpPr>
          <p:cNvPr id="53" name="Rectangle 5"/>
          <p:cNvSpPr>
            <a:spLocks noChangeArrowheads="1"/>
          </p:cNvSpPr>
          <p:nvPr/>
        </p:nvSpPr>
        <p:spPr bwMode="auto">
          <a:xfrm>
            <a:off x="5233762" y="3393349"/>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p>
        </p:txBody>
      </p:sp>
      <p:sp>
        <p:nvSpPr>
          <p:cNvPr id="54" name="Rectangle 4"/>
          <p:cNvSpPr>
            <a:spLocks noChangeArrowheads="1"/>
          </p:cNvSpPr>
          <p:nvPr/>
        </p:nvSpPr>
        <p:spPr bwMode="auto">
          <a:xfrm>
            <a:off x="5950223" y="3393349"/>
            <a:ext cx="319478" cy="321403"/>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p>
        </p:txBody>
      </p:sp>
      <p:sp>
        <p:nvSpPr>
          <p:cNvPr id="55" name="Rectangle 3"/>
          <p:cNvSpPr>
            <a:spLocks noChangeArrowheads="1"/>
          </p:cNvSpPr>
          <p:nvPr/>
        </p:nvSpPr>
        <p:spPr bwMode="auto">
          <a:xfrm>
            <a:off x="4697833" y="2372825"/>
            <a:ext cx="133273" cy="27035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i</a:t>
            </a:r>
            <a:endPar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56" name="AutoShape 2"/>
          <p:cNvSpPr>
            <a:spLocks noChangeShapeType="1"/>
          </p:cNvSpPr>
          <p:nvPr/>
        </p:nvSpPr>
        <p:spPr bwMode="auto">
          <a:xfrm flipH="1" flipV="1">
            <a:off x="4763052" y="2111111"/>
            <a:ext cx="945" cy="225928"/>
          </a:xfrm>
          <a:prstGeom prst="straightConnector1">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57" name="组合 56"/>
          <p:cNvGrpSpPr/>
          <p:nvPr/>
        </p:nvGrpSpPr>
        <p:grpSpPr>
          <a:xfrm>
            <a:off x="2643174" y="4357694"/>
            <a:ext cx="3857652" cy="896901"/>
            <a:chOff x="2643174" y="4286256"/>
            <a:chExt cx="3857652" cy="896901"/>
          </a:xfrm>
        </p:grpSpPr>
        <p:sp>
          <p:nvSpPr>
            <p:cNvPr id="58" name="TextBox 57"/>
            <p:cNvSpPr txBox="1"/>
            <p:nvPr/>
          </p:nvSpPr>
          <p:spPr>
            <a:xfrm>
              <a:off x="3643306" y="4452144"/>
              <a:ext cx="2857520" cy="477054"/>
            </a:xfrm>
            <a:prstGeom prst="rect">
              <a:avLst/>
            </a:prstGeom>
            <a:noFill/>
          </p:spPr>
          <p:txBody>
            <a:bodyPr wrap="square" rtlCol="0">
              <a:spAutoFit/>
            </a:bodyPr>
            <a:lstStyle/>
            <a:p>
              <a:pPr algn="l">
                <a:lnSpc>
                  <a:spcPts val="3000"/>
                </a:lnSpc>
                <a:spcBef>
                  <a:spcPts val="0"/>
                </a:spcBef>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个元素共比较</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次</a:t>
              </a:r>
            </a:p>
          </p:txBody>
        </p:sp>
        <p:grpSp>
          <p:nvGrpSpPr>
            <p:cNvPr id="59" name="组合 26"/>
            <p:cNvGrpSpPr/>
            <p:nvPr/>
          </p:nvGrpSpPr>
          <p:grpSpPr>
            <a:xfrm>
              <a:off x="2643174" y="4286256"/>
              <a:ext cx="896901" cy="896901"/>
              <a:chOff x="388951" y="5103867"/>
              <a:chExt cx="896901" cy="896901"/>
            </a:xfrm>
          </p:grpSpPr>
          <p:sp>
            <p:nvSpPr>
              <p:cNvPr id="60" name="椭圆 5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1" name="椭圆 60"/>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2"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anose="020B0503020204020204" pitchFamily="34" charset="-122"/>
                    <a:ea typeface="微软雅黑" panose="020B0503020204020204" pitchFamily="34" charset="-122"/>
                  </a:rPr>
                  <a:t>说明</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grpSp>
      <p:sp>
        <p:nvSpPr>
          <p:cNvPr id="70" name="灯片编号占位符 69"/>
          <p:cNvSpPr>
            <a:spLocks noGrp="1"/>
          </p:cNvSpPr>
          <p:nvPr>
            <p:ph type="sldNum" sz="quarter" idx="12"/>
          </p:nvPr>
        </p:nvSpPr>
        <p:spPr/>
        <p:txBody>
          <a:bodyPr/>
          <a:lstStyle/>
          <a:p>
            <a:fld id="{7AF016A1-9F15-429F-9EFD-84004B73C732}" type="slidenum">
              <a:rPr lang="en-US" altLang="zh-CN" smtClean="0"/>
              <a:t>43</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85728"/>
            <a:ext cx="2357454"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en-US"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a:t>
            </a:r>
            <a:r>
              <a:rPr lang="zh-CN"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a:t>
            </a:r>
            <a:r>
              <a:rPr lang="zh-CN" altLang="en-US" sz="20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排序</a:t>
            </a:r>
            <a:r>
              <a:rPr lang="zh-CN"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算法</a:t>
            </a:r>
            <a:r>
              <a:rPr lang="zh-CN" altLang="en-US" sz="20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设计</a:t>
            </a:r>
            <a:endParaRPr lang="zh-CN"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285720" y="857232"/>
            <a:ext cx="8643998" cy="15569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mn-ea"/>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不做任何事情</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为空或者仅有一个元素时</a:t>
            </a:r>
          </a:p>
          <a:p>
            <a:pPr algn="l">
              <a:lnSpc>
                <a:spcPct val="1000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mj-ea"/>
                <a:ea typeface="+mj-ea"/>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划分后基准位置为</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a:p>
            <a:pPr algn="l">
              <a:lnSpc>
                <a:spcPct val="1000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	     	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p>
          <a:p>
            <a:pPr algn="l">
              <a:lnSpc>
                <a:spcPct val="1000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             	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85720" y="2928934"/>
            <a:ext cx="8643998" cy="352246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_QuickSort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s,int 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R[s..t]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快速排序</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(s&lt;t)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表中至少存在两个元素的情况</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i=Partition3(R,s,t);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可用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3</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种划分算法任意一种</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_QuickSort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(R,s,i-1);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对左子表递归排序</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_QuickSort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(R,i+1,t);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对右子表递归排序</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QuickSort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快速排序</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_QuickSort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(R,0,n-1);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下箭头 6"/>
          <p:cNvSpPr/>
          <p:nvPr/>
        </p:nvSpPr>
        <p:spPr>
          <a:xfrm>
            <a:off x="3571868" y="2428868"/>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灯片编号占位符 14"/>
          <p:cNvSpPr>
            <a:spLocks noGrp="1"/>
          </p:cNvSpPr>
          <p:nvPr>
            <p:ph type="sldNum" sz="quarter" idx="12"/>
          </p:nvPr>
        </p:nvSpPr>
        <p:spPr/>
        <p:txBody>
          <a:bodyPr/>
          <a:lstStyle/>
          <a:p>
            <a:fld id="{7AF016A1-9F15-429F-9EFD-84004B73C732}" type="slidenum">
              <a:rPr lang="en-US" altLang="zh-CN" smtClean="0"/>
              <a:t>44</a:t>
            </a:fld>
            <a:r>
              <a:rPr lang="en-US" altLang="zh-CN"/>
              <a:t>/112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1214422"/>
            <a:ext cx="8215370"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10.4</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设待排序的表有</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个元素，其关键字分别为（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）。说明采用快速排序方法进行排序的过程。</a:t>
            </a:r>
          </a:p>
        </p:txBody>
      </p:sp>
      <p:sp>
        <p:nvSpPr>
          <p:cNvPr id="70" name="Text Box 49"/>
          <p:cNvSpPr txBox="1">
            <a:spLocks noChangeArrowheads="1"/>
          </p:cNvSpPr>
          <p:nvPr/>
        </p:nvSpPr>
        <p:spPr bwMode="auto">
          <a:xfrm>
            <a:off x="2285984" y="2786058"/>
            <a:ext cx="3357586" cy="400110"/>
          </a:xfrm>
          <a:prstGeom prst="rect">
            <a:avLst/>
          </a:prstGeom>
          <a:noFill/>
          <a:ln w="28575" algn="ctr">
            <a:noFill/>
            <a:miter lim="800000"/>
          </a:ln>
          <a:effectLst/>
        </p:spPr>
        <p:txBody>
          <a:bodyPr wrap="square">
            <a:spAutoFit/>
          </a:bodyPr>
          <a:lstStyle/>
          <a:p>
            <a:pPr algn="l">
              <a:lnSpc>
                <a:spcPct val="100000"/>
              </a:lnSpc>
              <a:spcBef>
                <a:spcPct val="500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快速</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排序过程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递</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归树</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t>45</a:t>
            </a:fld>
            <a:r>
              <a:rPr lang="en-US" altLang="zh-CN"/>
              <a:t>/112</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732753" y="482995"/>
            <a:ext cx="4149779"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ts val="0"/>
              </a:spcBef>
            </a:pPr>
            <a:r>
              <a:rPr lang="en-US" altLang="zh-CN" sz="1800" b="0">
                <a:solidFill>
                  <a:srgbClr val="FF0000"/>
                </a:solidFill>
                <a:latin typeface="Consolas" panose="020B0609020204030204" pitchFamily="49" charset="0"/>
                <a:ea typeface="仿宋" panose="02010609060101010101" pitchFamily="49" charset="-122"/>
                <a:cs typeface="Consolas" panose="020B0609020204030204" pitchFamily="49" charset="0"/>
              </a:rPr>
              <a:t>6</a:t>
            </a: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  8  7  9  0  1  3  2  4  </a:t>
            </a:r>
            <a:r>
              <a:rPr lang="en-US" altLang="zh-CN"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5</a:t>
            </a:r>
          </a:p>
        </p:txBody>
      </p:sp>
      <p:grpSp>
        <p:nvGrpSpPr>
          <p:cNvPr id="2" name="组合 6"/>
          <p:cNvGrpSpPr/>
          <p:nvPr/>
        </p:nvGrpSpPr>
        <p:grpSpPr>
          <a:xfrm>
            <a:off x="1375563" y="843357"/>
            <a:ext cx="4572032" cy="792163"/>
            <a:chOff x="3111519" y="942975"/>
            <a:chExt cx="4572032" cy="792163"/>
          </a:xfrm>
        </p:grpSpPr>
        <p:sp>
          <p:nvSpPr>
            <p:cNvPr id="8" name="Rectangle 6"/>
            <p:cNvSpPr>
              <a:spLocks noChangeArrowheads="1"/>
            </p:cNvSpPr>
            <p:nvPr/>
          </p:nvSpPr>
          <p:spPr bwMode="auto">
            <a:xfrm>
              <a:off x="3111519" y="1374775"/>
              <a:ext cx="2292331"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b="0">
                  <a:solidFill>
                    <a:srgbClr val="FF0000"/>
                  </a:solidFill>
                  <a:latin typeface="Consolas" panose="020B0609020204030204" pitchFamily="49" charset="0"/>
                  <a:ea typeface="仿宋" panose="02010609060101010101" pitchFamily="49" charset="-122"/>
                  <a:cs typeface="Consolas" panose="020B0609020204030204" pitchFamily="49" charset="0"/>
                </a:rPr>
                <a:t>5</a:t>
              </a: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  4  2  3  0  1</a:t>
              </a:r>
              <a:endParaRPr lang="en-US" altLang="zh-CN" sz="1800" b="0" dirty="0">
                <a:solidFill>
                  <a:srgbClr val="1000E4"/>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Rectangle 7"/>
            <p:cNvSpPr>
              <a:spLocks noChangeArrowheads="1"/>
            </p:cNvSpPr>
            <p:nvPr/>
          </p:nvSpPr>
          <p:spPr bwMode="auto">
            <a:xfrm>
              <a:off x="6411913" y="1374775"/>
              <a:ext cx="1271638" cy="360363"/>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nSpc>
                  <a:spcPct val="100000"/>
                </a:lnSpc>
              </a:pPr>
              <a:r>
                <a:rPr lang="en-US" altLang="zh-CN" sz="1800" b="0">
                  <a:solidFill>
                    <a:srgbClr val="FF0000"/>
                  </a:solidFill>
                  <a:latin typeface="Consolas" panose="020B0609020204030204" pitchFamily="49" charset="0"/>
                  <a:ea typeface="仿宋" panose="02010609060101010101" pitchFamily="49" charset="-122"/>
                  <a:cs typeface="Consolas" panose="020B0609020204030204" pitchFamily="49" charset="0"/>
                </a:rPr>
                <a:t>9</a:t>
              </a: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  7  </a:t>
              </a:r>
              <a:r>
                <a:rPr lang="en-US" altLang="zh-CN"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8</a:t>
              </a:r>
            </a:p>
          </p:txBody>
        </p:sp>
        <p:sp>
          <p:nvSpPr>
            <p:cNvPr id="10" name="Oval 8"/>
            <p:cNvSpPr>
              <a:spLocks noChangeArrowheads="1"/>
            </p:cNvSpPr>
            <p:nvPr/>
          </p:nvSpPr>
          <p:spPr bwMode="auto">
            <a:xfrm>
              <a:off x="5691188" y="1374775"/>
              <a:ext cx="431800" cy="360363"/>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6</a:t>
              </a:r>
            </a:p>
          </p:txBody>
        </p:sp>
        <p:sp>
          <p:nvSpPr>
            <p:cNvPr id="11" name="Line 9"/>
            <p:cNvSpPr>
              <a:spLocks noChangeShapeType="1"/>
            </p:cNvSpPr>
            <p:nvPr/>
          </p:nvSpPr>
          <p:spPr bwMode="auto">
            <a:xfrm flipH="1">
              <a:off x="4538663" y="942975"/>
              <a:ext cx="431800"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12" name="Line 10"/>
            <p:cNvSpPr>
              <a:spLocks noChangeShapeType="1"/>
            </p:cNvSpPr>
            <p:nvPr/>
          </p:nvSpPr>
          <p:spPr bwMode="auto">
            <a:xfrm>
              <a:off x="6411913" y="942975"/>
              <a:ext cx="287337"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13" name="Line 11"/>
            <p:cNvSpPr>
              <a:spLocks noChangeShapeType="1"/>
            </p:cNvSpPr>
            <p:nvPr/>
          </p:nvSpPr>
          <p:spPr bwMode="auto">
            <a:xfrm>
              <a:off x="5886450" y="942975"/>
              <a:ext cx="0"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13"/>
          <p:cNvGrpSpPr/>
          <p:nvPr/>
        </p:nvGrpSpPr>
        <p:grpSpPr>
          <a:xfrm>
            <a:off x="661183" y="1635520"/>
            <a:ext cx="2933686" cy="792162"/>
            <a:chOff x="2397139" y="1735138"/>
            <a:chExt cx="2933686" cy="792162"/>
          </a:xfrm>
        </p:grpSpPr>
        <p:sp>
          <p:nvSpPr>
            <p:cNvPr id="15" name="Rectangle 12"/>
            <p:cNvSpPr>
              <a:spLocks noChangeArrowheads="1"/>
            </p:cNvSpPr>
            <p:nvPr/>
          </p:nvSpPr>
          <p:spPr bwMode="auto">
            <a:xfrm>
              <a:off x="2397139" y="2166938"/>
              <a:ext cx="1927211"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b="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  4  2  3  </a:t>
              </a:r>
              <a:r>
                <a:rPr lang="en-US" altLang="zh-CN"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0</a:t>
              </a:r>
            </a:p>
          </p:txBody>
        </p:sp>
        <p:sp>
          <p:nvSpPr>
            <p:cNvPr id="16" name="Rectangle 13"/>
            <p:cNvSpPr>
              <a:spLocks noChangeArrowheads="1"/>
            </p:cNvSpPr>
            <p:nvPr/>
          </p:nvSpPr>
          <p:spPr bwMode="auto">
            <a:xfrm>
              <a:off x="5043488" y="2166938"/>
              <a:ext cx="287337"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nSpc>
                  <a:spcPct val="100000"/>
                </a:lnSpc>
              </a:pPr>
              <a:endParaRPr lang="zh-CN"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Oval 14"/>
            <p:cNvSpPr>
              <a:spLocks noChangeArrowheads="1"/>
            </p:cNvSpPr>
            <p:nvPr/>
          </p:nvSpPr>
          <p:spPr bwMode="auto">
            <a:xfrm>
              <a:off x="4467225" y="2166938"/>
              <a:ext cx="431800" cy="360362"/>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5</a:t>
              </a:r>
            </a:p>
          </p:txBody>
        </p:sp>
        <p:sp>
          <p:nvSpPr>
            <p:cNvPr id="18" name="Line 15"/>
            <p:cNvSpPr>
              <a:spLocks noChangeShapeType="1"/>
            </p:cNvSpPr>
            <p:nvPr/>
          </p:nvSpPr>
          <p:spPr bwMode="auto">
            <a:xfrm flipH="1">
              <a:off x="3675063" y="1735138"/>
              <a:ext cx="288925"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19" name="Line 16"/>
            <p:cNvSpPr>
              <a:spLocks noChangeShapeType="1"/>
            </p:cNvSpPr>
            <p:nvPr/>
          </p:nvSpPr>
          <p:spPr bwMode="auto">
            <a:xfrm>
              <a:off x="4683125" y="1735138"/>
              <a:ext cx="0"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20" name="Line 17"/>
            <p:cNvSpPr>
              <a:spLocks noChangeShapeType="1"/>
            </p:cNvSpPr>
            <p:nvPr/>
          </p:nvSpPr>
          <p:spPr bwMode="auto">
            <a:xfrm>
              <a:off x="5043488" y="1735138"/>
              <a:ext cx="144462"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grpSp>
      <p:sp>
        <p:nvSpPr>
          <p:cNvPr id="21" name="Text Box 18"/>
          <p:cNvSpPr txBox="1">
            <a:spLocks noChangeArrowheads="1"/>
          </p:cNvSpPr>
          <p:nvPr/>
        </p:nvSpPr>
        <p:spPr bwMode="auto">
          <a:xfrm>
            <a:off x="1089811" y="5615398"/>
            <a:ext cx="4357718" cy="36933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nSpc>
                <a:spcPct val="100000"/>
              </a:lnSpc>
              <a:spcBef>
                <a:spcPct val="50000"/>
              </a:spcBef>
            </a:pPr>
            <a:r>
              <a:rPr lang="en-US" altLang="zh-CN" sz="1800" b="0">
                <a:latin typeface="Consolas" panose="020B0609020204030204" pitchFamily="49" charset="0"/>
                <a:ea typeface="仿宋" panose="02010609060101010101" pitchFamily="49" charset="-122"/>
                <a:cs typeface="Consolas" panose="020B0609020204030204" pitchFamily="49" charset="0"/>
              </a:rPr>
              <a:t>0</a:t>
            </a:r>
            <a:r>
              <a:rPr lang="zh-CN" altLang="en-US" sz="1800" b="0">
                <a:latin typeface="Consolas" panose="020B0609020204030204" pitchFamily="49" charset="0"/>
                <a:ea typeface="仿宋" panose="02010609060101010101" pitchFamily="49" charset="-122"/>
                <a:cs typeface="Consolas" panose="020B0609020204030204" pitchFamily="49" charset="0"/>
              </a:rPr>
              <a:t>，</a:t>
            </a:r>
            <a:r>
              <a:rPr lang="en-US" altLang="zh-CN" sz="1800" b="0">
                <a:latin typeface="Consolas" panose="020B0609020204030204" pitchFamily="49" charset="0"/>
                <a:ea typeface="仿宋" panose="02010609060101010101" pitchFamily="49" charset="-122"/>
                <a:cs typeface="Consolas" panose="020B0609020204030204" pitchFamily="49" charset="0"/>
              </a:rPr>
              <a:t>1</a:t>
            </a:r>
            <a:r>
              <a:rPr lang="zh-CN" altLang="en-US" sz="1800" b="0">
                <a:latin typeface="Consolas" panose="020B0609020204030204" pitchFamily="49" charset="0"/>
                <a:ea typeface="仿宋" panose="02010609060101010101" pitchFamily="49" charset="-122"/>
                <a:cs typeface="Consolas" panose="020B0609020204030204" pitchFamily="49" charset="0"/>
              </a:rPr>
              <a:t>，</a:t>
            </a:r>
            <a:r>
              <a:rPr lang="en-US" altLang="zh-CN" sz="1800" b="0">
                <a:latin typeface="Consolas" panose="020B0609020204030204" pitchFamily="49" charset="0"/>
                <a:ea typeface="仿宋" panose="02010609060101010101" pitchFamily="49" charset="-122"/>
                <a:cs typeface="Consolas" panose="020B0609020204030204" pitchFamily="49" charset="0"/>
              </a:rPr>
              <a:t>2</a:t>
            </a:r>
            <a:r>
              <a:rPr lang="zh-CN" altLang="en-US" sz="1800" b="0">
                <a:latin typeface="Consolas" panose="020B0609020204030204" pitchFamily="49" charset="0"/>
                <a:ea typeface="仿宋" panose="02010609060101010101" pitchFamily="49" charset="-122"/>
                <a:cs typeface="Consolas" panose="020B0609020204030204" pitchFamily="49" charset="0"/>
              </a:rPr>
              <a:t>，</a:t>
            </a:r>
            <a:r>
              <a:rPr lang="en-US" altLang="zh-CN" sz="1800" b="0">
                <a:latin typeface="Consolas" panose="020B0609020204030204" pitchFamily="49" charset="0"/>
                <a:ea typeface="仿宋" panose="02010609060101010101" pitchFamily="49" charset="-122"/>
                <a:cs typeface="Consolas" panose="020B0609020204030204" pitchFamily="49" charset="0"/>
              </a:rPr>
              <a:t>3</a:t>
            </a:r>
            <a:r>
              <a:rPr lang="zh-CN" altLang="en-US" sz="1800" b="0">
                <a:latin typeface="Consolas" panose="020B0609020204030204" pitchFamily="49" charset="0"/>
                <a:ea typeface="仿宋" panose="02010609060101010101" pitchFamily="49" charset="-122"/>
                <a:cs typeface="Consolas" panose="020B0609020204030204" pitchFamily="49" charset="0"/>
              </a:rPr>
              <a:t>，</a:t>
            </a:r>
            <a:r>
              <a:rPr lang="en-US" altLang="zh-CN" sz="1800" b="0">
                <a:latin typeface="Consolas" panose="020B0609020204030204" pitchFamily="49" charset="0"/>
                <a:ea typeface="仿宋" panose="02010609060101010101" pitchFamily="49" charset="-122"/>
                <a:cs typeface="Consolas" panose="020B0609020204030204" pitchFamily="49" charset="0"/>
              </a:rPr>
              <a:t>4</a:t>
            </a:r>
            <a:r>
              <a:rPr lang="zh-CN" altLang="en-US" sz="1800" b="0">
                <a:latin typeface="Consolas" panose="020B0609020204030204" pitchFamily="49" charset="0"/>
                <a:ea typeface="仿宋" panose="02010609060101010101" pitchFamily="49" charset="-122"/>
                <a:cs typeface="Consolas" panose="020B0609020204030204" pitchFamily="49" charset="0"/>
              </a:rPr>
              <a:t>，</a:t>
            </a:r>
            <a:r>
              <a:rPr lang="en-US" altLang="zh-CN" sz="1800" b="0">
                <a:latin typeface="Consolas" panose="020B0609020204030204" pitchFamily="49" charset="0"/>
                <a:ea typeface="仿宋" panose="02010609060101010101" pitchFamily="49" charset="-122"/>
                <a:cs typeface="Consolas" panose="020B0609020204030204" pitchFamily="49" charset="0"/>
              </a:rPr>
              <a:t>5</a:t>
            </a:r>
            <a:r>
              <a:rPr lang="zh-CN" altLang="en-US" sz="1800" b="0">
                <a:latin typeface="Consolas" panose="020B0609020204030204" pitchFamily="49" charset="0"/>
                <a:ea typeface="仿宋" panose="02010609060101010101" pitchFamily="49" charset="-122"/>
                <a:cs typeface="Consolas" panose="020B0609020204030204" pitchFamily="49" charset="0"/>
              </a:rPr>
              <a:t>，</a:t>
            </a:r>
            <a:r>
              <a:rPr lang="en-US" altLang="zh-CN" sz="1800" b="0">
                <a:latin typeface="Consolas" panose="020B0609020204030204" pitchFamily="49" charset="0"/>
                <a:ea typeface="仿宋" panose="02010609060101010101" pitchFamily="49" charset="-122"/>
                <a:cs typeface="Consolas" panose="020B0609020204030204" pitchFamily="49" charset="0"/>
              </a:rPr>
              <a:t>6</a:t>
            </a:r>
            <a:r>
              <a:rPr lang="zh-CN" altLang="en-US" sz="1800" b="0">
                <a:latin typeface="Consolas" panose="020B0609020204030204" pitchFamily="49" charset="0"/>
                <a:ea typeface="仿宋" panose="02010609060101010101" pitchFamily="49" charset="-122"/>
                <a:cs typeface="Consolas" panose="020B0609020204030204" pitchFamily="49" charset="0"/>
              </a:rPr>
              <a:t>，</a:t>
            </a:r>
            <a:r>
              <a:rPr lang="en-US" altLang="zh-CN" sz="1800" b="0">
                <a:latin typeface="Consolas" panose="020B0609020204030204" pitchFamily="49" charset="0"/>
                <a:ea typeface="仿宋" panose="02010609060101010101" pitchFamily="49" charset="-122"/>
                <a:cs typeface="Consolas" panose="020B0609020204030204" pitchFamily="49" charset="0"/>
              </a:rPr>
              <a:t>7</a:t>
            </a:r>
            <a:r>
              <a:rPr lang="zh-CN" altLang="en-US" sz="1800" b="0">
                <a:latin typeface="Consolas" panose="020B0609020204030204" pitchFamily="49" charset="0"/>
                <a:ea typeface="仿宋" panose="02010609060101010101" pitchFamily="49" charset="-122"/>
                <a:cs typeface="Consolas" panose="020B0609020204030204" pitchFamily="49" charset="0"/>
              </a:rPr>
              <a:t>，</a:t>
            </a:r>
            <a:r>
              <a:rPr lang="en-US" altLang="zh-CN" sz="1800" b="0">
                <a:latin typeface="Consolas" panose="020B0609020204030204" pitchFamily="49" charset="0"/>
                <a:ea typeface="仿宋" panose="02010609060101010101" pitchFamily="49" charset="-122"/>
                <a:cs typeface="Consolas" panose="020B0609020204030204" pitchFamily="49" charset="0"/>
              </a:rPr>
              <a:t>8</a:t>
            </a:r>
            <a:r>
              <a:rPr lang="zh-CN" altLang="en-US" sz="1800" b="0">
                <a:latin typeface="Consolas" panose="020B0609020204030204" pitchFamily="49" charset="0"/>
                <a:ea typeface="仿宋" panose="02010609060101010101" pitchFamily="49" charset="-122"/>
                <a:cs typeface="Consolas" panose="020B0609020204030204" pitchFamily="49" charset="0"/>
              </a:rPr>
              <a:t>，</a:t>
            </a:r>
            <a:r>
              <a:rPr lang="en-US" altLang="zh-CN" sz="1800" b="0">
                <a:latin typeface="Consolas" panose="020B0609020204030204" pitchFamily="49" charset="0"/>
                <a:ea typeface="仿宋" panose="02010609060101010101" pitchFamily="49" charset="-122"/>
                <a:cs typeface="Consolas" panose="020B0609020204030204" pitchFamily="49" charset="0"/>
              </a:rPr>
              <a:t>9</a:t>
            </a:r>
            <a:endParaRPr lang="zh-CN" altLang="en-US" sz="1800" b="0" dirty="0">
              <a:latin typeface="Consolas" panose="020B0609020204030204" pitchFamily="49" charset="0"/>
              <a:ea typeface="仿宋" panose="02010609060101010101" pitchFamily="49" charset="-122"/>
              <a:cs typeface="Consolas" panose="020B0609020204030204" pitchFamily="49" charset="0"/>
            </a:endParaRPr>
          </a:p>
        </p:txBody>
      </p:sp>
      <p:grpSp>
        <p:nvGrpSpPr>
          <p:cNvPr id="7" name="组合 21"/>
          <p:cNvGrpSpPr/>
          <p:nvPr/>
        </p:nvGrpSpPr>
        <p:grpSpPr>
          <a:xfrm>
            <a:off x="819919" y="2427682"/>
            <a:ext cx="2230438" cy="719138"/>
            <a:chOff x="2555875" y="2527300"/>
            <a:chExt cx="2230438" cy="719138"/>
          </a:xfrm>
        </p:grpSpPr>
        <p:sp>
          <p:nvSpPr>
            <p:cNvPr id="23" name="Rectangle 19"/>
            <p:cNvSpPr>
              <a:spLocks noChangeArrowheads="1"/>
            </p:cNvSpPr>
            <p:nvPr/>
          </p:nvSpPr>
          <p:spPr bwMode="auto">
            <a:xfrm>
              <a:off x="2555875" y="2886075"/>
              <a:ext cx="360363" cy="360363"/>
            </a:xfrm>
            <a:prstGeom prst="rect">
              <a:avLst/>
            </a:prstGeom>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0</a:t>
              </a:r>
            </a:p>
          </p:txBody>
        </p:sp>
        <p:sp>
          <p:nvSpPr>
            <p:cNvPr id="24" name="Rectangle 20"/>
            <p:cNvSpPr>
              <a:spLocks noChangeArrowheads="1"/>
            </p:cNvSpPr>
            <p:nvPr/>
          </p:nvSpPr>
          <p:spPr bwMode="auto">
            <a:xfrm>
              <a:off x="3635375" y="2886075"/>
              <a:ext cx="1150938"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b="0" dirty="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en-US"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　</a:t>
              </a:r>
              <a:r>
                <a:rPr lang="en-US" altLang="zh-CN"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3</a:t>
              </a:r>
              <a:r>
                <a:rPr lang="zh-CN" altLang="en-US"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　</a:t>
              </a:r>
              <a:r>
                <a:rPr lang="en-US" altLang="zh-CN"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4</a:t>
              </a:r>
            </a:p>
          </p:txBody>
        </p:sp>
        <p:sp>
          <p:nvSpPr>
            <p:cNvPr id="25" name="Oval 21"/>
            <p:cNvSpPr>
              <a:spLocks noChangeArrowheads="1"/>
            </p:cNvSpPr>
            <p:nvPr/>
          </p:nvSpPr>
          <p:spPr bwMode="auto">
            <a:xfrm>
              <a:off x="3059113" y="2886075"/>
              <a:ext cx="431800" cy="360363"/>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1</a:t>
              </a:r>
            </a:p>
          </p:txBody>
        </p:sp>
        <p:sp>
          <p:nvSpPr>
            <p:cNvPr id="26" name="Freeform 22"/>
            <p:cNvSpPr/>
            <p:nvPr/>
          </p:nvSpPr>
          <p:spPr bwMode="auto">
            <a:xfrm>
              <a:off x="2846388" y="2527300"/>
              <a:ext cx="241300" cy="358775"/>
            </a:xfrm>
            <a:custGeom>
              <a:avLst/>
              <a:gdLst/>
              <a:ahLst/>
              <a:cxnLst>
                <a:cxn ang="0">
                  <a:pos x="152" y="0"/>
                </a:cxn>
                <a:cxn ang="0">
                  <a:pos x="0" y="226"/>
                </a:cxn>
              </a:cxnLst>
              <a:rect l="0" t="0" r="r" b="b"/>
              <a:pathLst>
                <a:path w="152" h="226">
                  <a:moveTo>
                    <a:pt x="152" y="0"/>
                  </a:moveTo>
                  <a:lnTo>
                    <a:pt x="0" y="22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27" name="Line 23"/>
            <p:cNvSpPr>
              <a:spLocks noChangeShapeType="1"/>
            </p:cNvSpPr>
            <p:nvPr/>
          </p:nvSpPr>
          <p:spPr bwMode="auto">
            <a:xfrm>
              <a:off x="3271838" y="2527300"/>
              <a:ext cx="0"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28" name="Line 24"/>
            <p:cNvSpPr>
              <a:spLocks noChangeShapeType="1"/>
            </p:cNvSpPr>
            <p:nvPr/>
          </p:nvSpPr>
          <p:spPr bwMode="auto">
            <a:xfrm>
              <a:off x="3779838" y="2527300"/>
              <a:ext cx="288925"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grpSp>
      <p:grpSp>
        <p:nvGrpSpPr>
          <p:cNvPr id="14" name="组合 28"/>
          <p:cNvGrpSpPr/>
          <p:nvPr/>
        </p:nvGrpSpPr>
        <p:grpSpPr>
          <a:xfrm>
            <a:off x="1580332" y="3159520"/>
            <a:ext cx="1798637" cy="719137"/>
            <a:chOff x="3316288" y="3259138"/>
            <a:chExt cx="1798637" cy="719137"/>
          </a:xfrm>
        </p:grpSpPr>
        <p:sp>
          <p:nvSpPr>
            <p:cNvPr id="30" name="Rectangle 25"/>
            <p:cNvSpPr>
              <a:spLocks noChangeArrowheads="1"/>
            </p:cNvSpPr>
            <p:nvPr/>
          </p:nvSpPr>
          <p:spPr bwMode="auto">
            <a:xfrm>
              <a:off x="3316288" y="3617913"/>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nSpc>
                  <a:spcPct val="100000"/>
                </a:lnSpc>
              </a:pPr>
              <a:endParaRPr lang="zh-CN"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Rectangle 26"/>
            <p:cNvSpPr>
              <a:spLocks noChangeArrowheads="1"/>
            </p:cNvSpPr>
            <p:nvPr/>
          </p:nvSpPr>
          <p:spPr bwMode="auto">
            <a:xfrm>
              <a:off x="4395788" y="3617913"/>
              <a:ext cx="719137"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b="0" dirty="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zh-CN" altLang="en-US"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　</a:t>
              </a:r>
              <a:r>
                <a:rPr lang="en-US" altLang="zh-CN"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4</a:t>
              </a:r>
            </a:p>
          </p:txBody>
        </p:sp>
        <p:sp>
          <p:nvSpPr>
            <p:cNvPr id="32" name="Oval 27"/>
            <p:cNvSpPr>
              <a:spLocks noChangeArrowheads="1"/>
            </p:cNvSpPr>
            <p:nvPr/>
          </p:nvSpPr>
          <p:spPr bwMode="auto">
            <a:xfrm>
              <a:off x="3859717" y="3617913"/>
              <a:ext cx="431800" cy="360362"/>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2</a:t>
              </a:r>
            </a:p>
          </p:txBody>
        </p:sp>
        <p:sp>
          <p:nvSpPr>
            <p:cNvPr id="33" name="Freeform 28"/>
            <p:cNvSpPr/>
            <p:nvPr/>
          </p:nvSpPr>
          <p:spPr bwMode="auto">
            <a:xfrm>
              <a:off x="3606800" y="3259138"/>
              <a:ext cx="241300" cy="358775"/>
            </a:xfrm>
            <a:custGeom>
              <a:avLst/>
              <a:gdLst/>
              <a:ahLst/>
              <a:cxnLst>
                <a:cxn ang="0">
                  <a:pos x="152" y="0"/>
                </a:cxn>
                <a:cxn ang="0">
                  <a:pos x="0" y="226"/>
                </a:cxn>
              </a:cxnLst>
              <a:rect l="0" t="0" r="r" b="b"/>
              <a:pathLst>
                <a:path w="152" h="226">
                  <a:moveTo>
                    <a:pt x="152" y="0"/>
                  </a:moveTo>
                  <a:lnTo>
                    <a:pt x="0" y="22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34" name="Line 29"/>
            <p:cNvSpPr>
              <a:spLocks noChangeShapeType="1"/>
            </p:cNvSpPr>
            <p:nvPr/>
          </p:nvSpPr>
          <p:spPr bwMode="auto">
            <a:xfrm>
              <a:off x="4072442" y="3259138"/>
              <a:ext cx="0"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35" name="Line 30"/>
            <p:cNvSpPr>
              <a:spLocks noChangeShapeType="1"/>
            </p:cNvSpPr>
            <p:nvPr/>
          </p:nvSpPr>
          <p:spPr bwMode="auto">
            <a:xfrm>
              <a:off x="4540250" y="3259138"/>
              <a:ext cx="288925"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grpSp>
      <p:grpSp>
        <p:nvGrpSpPr>
          <p:cNvPr id="22" name="组合 35"/>
          <p:cNvGrpSpPr/>
          <p:nvPr/>
        </p:nvGrpSpPr>
        <p:grpSpPr>
          <a:xfrm>
            <a:off x="2258194" y="3867545"/>
            <a:ext cx="1441450" cy="720725"/>
            <a:chOff x="3994150" y="3967163"/>
            <a:chExt cx="1441450" cy="720725"/>
          </a:xfrm>
        </p:grpSpPr>
        <p:sp>
          <p:nvSpPr>
            <p:cNvPr id="37" name="Rectangle 31"/>
            <p:cNvSpPr>
              <a:spLocks noChangeArrowheads="1"/>
            </p:cNvSpPr>
            <p:nvPr/>
          </p:nvSpPr>
          <p:spPr bwMode="auto">
            <a:xfrm>
              <a:off x="3994150" y="432593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nSpc>
                  <a:spcPct val="100000"/>
                </a:lnSpc>
              </a:pPr>
              <a:endParaRPr lang="zh-CN"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Oval 32"/>
            <p:cNvSpPr>
              <a:spLocks noChangeArrowheads="1"/>
            </p:cNvSpPr>
            <p:nvPr/>
          </p:nvSpPr>
          <p:spPr bwMode="auto">
            <a:xfrm>
              <a:off x="4497388" y="4325938"/>
              <a:ext cx="431800" cy="360362"/>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3</a:t>
              </a:r>
            </a:p>
          </p:txBody>
        </p:sp>
        <p:sp>
          <p:nvSpPr>
            <p:cNvPr id="39" name="Freeform 33"/>
            <p:cNvSpPr/>
            <p:nvPr/>
          </p:nvSpPr>
          <p:spPr bwMode="auto">
            <a:xfrm>
              <a:off x="4284663" y="3967163"/>
              <a:ext cx="241300" cy="358775"/>
            </a:xfrm>
            <a:custGeom>
              <a:avLst/>
              <a:gdLst/>
              <a:ahLst/>
              <a:cxnLst>
                <a:cxn ang="0">
                  <a:pos x="152" y="0"/>
                </a:cxn>
                <a:cxn ang="0">
                  <a:pos x="0" y="226"/>
                </a:cxn>
              </a:cxnLst>
              <a:rect l="0" t="0" r="r" b="b"/>
              <a:pathLst>
                <a:path w="152" h="226">
                  <a:moveTo>
                    <a:pt x="152" y="0"/>
                  </a:moveTo>
                  <a:lnTo>
                    <a:pt x="0" y="22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40" name="Line 34"/>
            <p:cNvSpPr>
              <a:spLocks noChangeShapeType="1"/>
            </p:cNvSpPr>
            <p:nvPr/>
          </p:nvSpPr>
          <p:spPr bwMode="auto">
            <a:xfrm>
              <a:off x="4710113" y="3967163"/>
              <a:ext cx="0"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41" name="Line 35"/>
            <p:cNvSpPr>
              <a:spLocks noChangeShapeType="1"/>
            </p:cNvSpPr>
            <p:nvPr/>
          </p:nvSpPr>
          <p:spPr bwMode="auto">
            <a:xfrm>
              <a:off x="5003800" y="3967163"/>
              <a:ext cx="288925"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42" name="Rectangle 36"/>
            <p:cNvSpPr>
              <a:spLocks noChangeArrowheads="1"/>
            </p:cNvSpPr>
            <p:nvPr/>
          </p:nvSpPr>
          <p:spPr bwMode="auto">
            <a:xfrm>
              <a:off x="5075238" y="4327525"/>
              <a:ext cx="360362" cy="360363"/>
            </a:xfrm>
            <a:prstGeom prst="rect">
              <a:avLst/>
            </a:prstGeom>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4</a:t>
              </a:r>
            </a:p>
          </p:txBody>
        </p:sp>
      </p:grpSp>
      <p:grpSp>
        <p:nvGrpSpPr>
          <p:cNvPr id="29" name="组合 42"/>
          <p:cNvGrpSpPr/>
          <p:nvPr/>
        </p:nvGrpSpPr>
        <p:grpSpPr>
          <a:xfrm>
            <a:off x="4275907" y="1635520"/>
            <a:ext cx="1655762" cy="720725"/>
            <a:chOff x="6011863" y="1735138"/>
            <a:chExt cx="1655762" cy="720725"/>
          </a:xfrm>
        </p:grpSpPr>
        <p:sp>
          <p:nvSpPr>
            <p:cNvPr id="44" name="Rectangle 37"/>
            <p:cNvSpPr>
              <a:spLocks noChangeArrowheads="1"/>
            </p:cNvSpPr>
            <p:nvPr/>
          </p:nvSpPr>
          <p:spPr bwMode="auto">
            <a:xfrm>
              <a:off x="6011863" y="2093913"/>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b="0">
                  <a:solidFill>
                    <a:srgbClr val="FF0000"/>
                  </a:solidFill>
                  <a:latin typeface="Consolas" panose="020B0609020204030204" pitchFamily="49" charset="0"/>
                  <a:ea typeface="仿宋" panose="02010609060101010101" pitchFamily="49" charset="-122"/>
                  <a:cs typeface="Consolas" panose="020B0609020204030204" pitchFamily="49" charset="0"/>
                </a:rPr>
                <a:t>8</a:t>
              </a: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 </a:t>
              </a:r>
              <a:r>
                <a:rPr lang="en-US" altLang="zh-CN" sz="1800" b="0" dirty="0">
                  <a:solidFill>
                    <a:srgbClr val="1000E4"/>
                  </a:solidFill>
                  <a:latin typeface="Consolas" panose="020B0609020204030204" pitchFamily="49" charset="0"/>
                  <a:ea typeface="仿宋" panose="02010609060101010101" pitchFamily="49" charset="-122"/>
                  <a:cs typeface="Consolas" panose="020B0609020204030204" pitchFamily="49" charset="0"/>
                </a:rPr>
                <a:t>7</a:t>
              </a:r>
            </a:p>
          </p:txBody>
        </p:sp>
        <p:sp>
          <p:nvSpPr>
            <p:cNvPr id="45" name="Oval 38"/>
            <p:cNvSpPr>
              <a:spLocks noChangeArrowheads="1"/>
            </p:cNvSpPr>
            <p:nvPr/>
          </p:nvSpPr>
          <p:spPr bwMode="auto">
            <a:xfrm>
              <a:off x="6729413" y="2093913"/>
              <a:ext cx="431800" cy="360362"/>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9</a:t>
              </a:r>
            </a:p>
          </p:txBody>
        </p:sp>
        <p:sp>
          <p:nvSpPr>
            <p:cNvPr id="46" name="Freeform 39"/>
            <p:cNvSpPr/>
            <p:nvPr/>
          </p:nvSpPr>
          <p:spPr bwMode="auto">
            <a:xfrm>
              <a:off x="6372225" y="1735138"/>
              <a:ext cx="241300" cy="358775"/>
            </a:xfrm>
            <a:custGeom>
              <a:avLst/>
              <a:gdLst/>
              <a:ahLst/>
              <a:cxnLst>
                <a:cxn ang="0">
                  <a:pos x="152" y="0"/>
                </a:cxn>
                <a:cxn ang="0">
                  <a:pos x="0" y="226"/>
                </a:cxn>
              </a:cxnLst>
              <a:rect l="0" t="0" r="r" b="b"/>
              <a:pathLst>
                <a:path w="152" h="226">
                  <a:moveTo>
                    <a:pt x="152" y="0"/>
                  </a:moveTo>
                  <a:lnTo>
                    <a:pt x="0" y="22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47" name="Line 40"/>
            <p:cNvSpPr>
              <a:spLocks noChangeShapeType="1"/>
            </p:cNvSpPr>
            <p:nvPr/>
          </p:nvSpPr>
          <p:spPr bwMode="auto">
            <a:xfrm>
              <a:off x="6911975" y="1735138"/>
              <a:ext cx="0"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48" name="Line 41"/>
            <p:cNvSpPr>
              <a:spLocks noChangeShapeType="1"/>
            </p:cNvSpPr>
            <p:nvPr/>
          </p:nvSpPr>
          <p:spPr bwMode="auto">
            <a:xfrm>
              <a:off x="7091363" y="1735138"/>
              <a:ext cx="288925"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49" name="Rectangle 42"/>
            <p:cNvSpPr>
              <a:spLocks noChangeArrowheads="1"/>
            </p:cNvSpPr>
            <p:nvPr/>
          </p:nvSpPr>
          <p:spPr bwMode="auto">
            <a:xfrm>
              <a:off x="7307263" y="2095500"/>
              <a:ext cx="360362" cy="360363"/>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nSpc>
                  <a:spcPct val="100000"/>
                </a:lnSpc>
              </a:pPr>
              <a:endParaRPr lang="zh-CN"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36" name="组合 49"/>
          <p:cNvGrpSpPr/>
          <p:nvPr/>
        </p:nvGrpSpPr>
        <p:grpSpPr>
          <a:xfrm>
            <a:off x="3794894" y="2343545"/>
            <a:ext cx="1441451" cy="720726"/>
            <a:chOff x="5530850" y="2443163"/>
            <a:chExt cx="1441451" cy="720726"/>
          </a:xfrm>
        </p:grpSpPr>
        <p:sp>
          <p:nvSpPr>
            <p:cNvPr id="51" name="Rectangle 43"/>
            <p:cNvSpPr>
              <a:spLocks noChangeArrowheads="1"/>
            </p:cNvSpPr>
            <p:nvPr/>
          </p:nvSpPr>
          <p:spPr bwMode="auto">
            <a:xfrm>
              <a:off x="5530850" y="2801938"/>
              <a:ext cx="360363" cy="360363"/>
            </a:xfrm>
            <a:prstGeom prst="rect">
              <a:avLst/>
            </a:prstGeom>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7</a:t>
              </a:r>
            </a:p>
          </p:txBody>
        </p:sp>
        <p:sp>
          <p:nvSpPr>
            <p:cNvPr id="52" name="Oval 44"/>
            <p:cNvSpPr>
              <a:spLocks noChangeArrowheads="1"/>
            </p:cNvSpPr>
            <p:nvPr/>
          </p:nvSpPr>
          <p:spPr bwMode="auto">
            <a:xfrm>
              <a:off x="6034088" y="2801938"/>
              <a:ext cx="431800" cy="360363"/>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rPr>
                <a:t>8</a:t>
              </a:r>
            </a:p>
          </p:txBody>
        </p:sp>
        <p:sp>
          <p:nvSpPr>
            <p:cNvPr id="53" name="Freeform 45"/>
            <p:cNvSpPr/>
            <p:nvPr/>
          </p:nvSpPr>
          <p:spPr bwMode="auto">
            <a:xfrm>
              <a:off x="5821363" y="2443163"/>
              <a:ext cx="241300" cy="358775"/>
            </a:xfrm>
            <a:custGeom>
              <a:avLst/>
              <a:gdLst/>
              <a:ahLst/>
              <a:cxnLst>
                <a:cxn ang="0">
                  <a:pos x="152" y="0"/>
                </a:cxn>
                <a:cxn ang="0">
                  <a:pos x="0" y="226"/>
                </a:cxn>
              </a:cxnLst>
              <a:rect l="0" t="0" r="r" b="b"/>
              <a:pathLst>
                <a:path w="152" h="226">
                  <a:moveTo>
                    <a:pt x="152" y="0"/>
                  </a:moveTo>
                  <a:lnTo>
                    <a:pt x="0" y="22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54" name="Line 46"/>
            <p:cNvSpPr>
              <a:spLocks noChangeShapeType="1"/>
            </p:cNvSpPr>
            <p:nvPr/>
          </p:nvSpPr>
          <p:spPr bwMode="auto">
            <a:xfrm>
              <a:off x="6246813" y="2443163"/>
              <a:ext cx="0"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55" name="Line 47"/>
            <p:cNvSpPr>
              <a:spLocks noChangeShapeType="1"/>
            </p:cNvSpPr>
            <p:nvPr/>
          </p:nvSpPr>
          <p:spPr bwMode="auto">
            <a:xfrm>
              <a:off x="6540500" y="2443163"/>
              <a:ext cx="288925"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anose="020B0609020204030204" pitchFamily="49" charset="0"/>
                <a:ea typeface="仿宋" panose="02010609060101010101" pitchFamily="49" charset="-122"/>
                <a:cs typeface="Consolas" panose="020B0609020204030204" pitchFamily="49" charset="0"/>
              </a:endParaRPr>
            </a:p>
          </p:txBody>
        </p:sp>
        <p:sp>
          <p:nvSpPr>
            <p:cNvPr id="56" name="Rectangle 48"/>
            <p:cNvSpPr>
              <a:spLocks noChangeArrowheads="1"/>
            </p:cNvSpPr>
            <p:nvPr/>
          </p:nvSpPr>
          <p:spPr bwMode="auto">
            <a:xfrm>
              <a:off x="6611938" y="2803526"/>
              <a:ext cx="360363" cy="360363"/>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nSpc>
                  <a:spcPct val="100000"/>
                </a:lnSpc>
              </a:pPr>
              <a:endParaRPr lang="zh-CN" altLang="zh-CN" sz="1800" b="0">
                <a:solidFill>
                  <a:srgbClr val="1000E4"/>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43" name="组合 57"/>
          <p:cNvGrpSpPr/>
          <p:nvPr/>
        </p:nvGrpSpPr>
        <p:grpSpPr>
          <a:xfrm>
            <a:off x="1142976" y="1635521"/>
            <a:ext cx="3955367" cy="3951699"/>
            <a:chOff x="1157219" y="1735139"/>
            <a:chExt cx="4018233" cy="3951699"/>
          </a:xfrm>
        </p:grpSpPr>
        <p:cxnSp>
          <p:nvCxnSpPr>
            <p:cNvPr id="59" name="直接箭头连接符 58"/>
            <p:cNvCxnSpPr>
              <a:stCxn id="23" idx="2"/>
            </p:cNvCxnSpPr>
            <p:nvPr/>
          </p:nvCxnSpPr>
          <p:spPr>
            <a:xfrm rot="16200000" flipH="1">
              <a:off x="169209" y="4234448"/>
              <a:ext cx="2440400" cy="464379"/>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25" idx="4"/>
            </p:cNvCxnSpPr>
            <p:nvPr/>
          </p:nvCxnSpPr>
          <p:spPr>
            <a:xfrm rot="16200000" flipH="1">
              <a:off x="617282" y="4325331"/>
              <a:ext cx="2440400" cy="282613"/>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2" idx="4"/>
            </p:cNvCxnSpPr>
            <p:nvPr/>
          </p:nvCxnSpPr>
          <p:spPr>
            <a:xfrm rot="5400000">
              <a:off x="1617914" y="4807969"/>
              <a:ext cx="1708560" cy="49172"/>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4"/>
            </p:cNvCxnSpPr>
            <p:nvPr/>
          </p:nvCxnSpPr>
          <p:spPr>
            <a:xfrm rot="5400000">
              <a:off x="2484980" y="5037365"/>
              <a:ext cx="1000536" cy="298407"/>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a:off x="2784727" y="5010158"/>
              <a:ext cx="1098566" cy="254791"/>
            </a:xfrm>
            <a:prstGeom prst="straightConnector1">
              <a:avLst/>
            </a:prstGeom>
            <a:ln w="19050">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16200000" flipH="1">
              <a:off x="1650574" y="3848281"/>
              <a:ext cx="3159536" cy="517573"/>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a:off x="2060539" y="3536388"/>
              <a:ext cx="3951698" cy="349199"/>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16200000" flipH="1">
              <a:off x="2863058" y="4286825"/>
              <a:ext cx="2524534" cy="275486"/>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rot="16200000" flipH="1">
              <a:off x="3317044" y="4413427"/>
              <a:ext cx="2524534" cy="22282"/>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3436964" y="3948348"/>
              <a:ext cx="3232561" cy="244414"/>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5357818" y="3286124"/>
            <a:ext cx="3571900" cy="2090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将递归树看成一颗</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叉树，每个分支结点对应一次递归调用。这里递归次数：</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p>
          <a:p>
            <a:pPr marL="457200" indent="-457200"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左右分区处理的顺序无关</a:t>
            </a:r>
          </a:p>
        </p:txBody>
      </p:sp>
      <p:sp>
        <p:nvSpPr>
          <p:cNvPr id="77" name="灯片编号占位符 76"/>
          <p:cNvSpPr>
            <a:spLocks noGrp="1"/>
          </p:cNvSpPr>
          <p:nvPr>
            <p:ph type="sldNum" sz="quarter" idx="12"/>
          </p:nvPr>
        </p:nvSpPr>
        <p:spPr/>
        <p:txBody>
          <a:bodyPr/>
          <a:lstStyle/>
          <a:p>
            <a:fld id="{7AF016A1-9F15-429F-9EFD-84004B73C732}" type="slidenum">
              <a:rPr lang="en-US" altLang="zh-CN" smtClean="0"/>
              <a:t>46</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43"/>
                                        </p:tgtEl>
                                      </p:cBhvr>
                                    </p:animEffect>
                                    <p:set>
                                      <p:cBhvr>
                                        <p:cTn id="42" dur="1" fill="hold">
                                          <p:stCondLst>
                                            <p:cond delay="499"/>
                                          </p:stCondLst>
                                        </p:cTn>
                                        <p:tgtEl>
                                          <p:spTgt spid="43"/>
                                        </p:tgtEl>
                                        <p:attrNameLst>
                                          <p:attrName>style.visibility</p:attrName>
                                        </p:attrNameLst>
                                      </p:cBhvr>
                                      <p:to>
                                        <p:strVal val="hidden"/>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zh-CN" sz="2200">
                <a:latin typeface="Consolas" panose="020B0609020204030204" pitchFamily="49" charset="0"/>
                <a:ea typeface="微软雅黑" panose="020B0503020204020204" pitchFamily="34" charset="-122"/>
                <a:cs typeface="Consolas" panose="020B0609020204030204" pitchFamily="49" charset="0"/>
              </a:rPr>
              <a:t>算法分析</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285860"/>
            <a:ext cx="2357454"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1</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）最好情况分析</a:t>
            </a:r>
          </a:p>
        </p:txBody>
      </p:sp>
      <p:sp>
        <p:nvSpPr>
          <p:cNvPr id="6" name="TextBox 5"/>
          <p:cNvSpPr txBox="1"/>
          <p:nvPr/>
        </p:nvSpPr>
        <p:spPr>
          <a:xfrm>
            <a:off x="857224" y="1785926"/>
            <a:ext cx="7429552" cy="759182"/>
          </a:xfrm>
          <a:prstGeom prst="rect">
            <a:avLst/>
          </a:prstGeom>
          <a:noFill/>
        </p:spPr>
        <p:txBody>
          <a:bodyPr wrap="square" rtlCol="0">
            <a:spAutoFit/>
          </a:bodyPr>
          <a:lstStyle/>
          <a:p>
            <a:pPr algn="l">
              <a:lnSpc>
                <a:spcPts val="26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如果初始数据序列随机分布，使得每次划分恰好分为两个长度相同的子表，此时递归树的高度最小，性能最好</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31" name="组合 30"/>
          <p:cNvGrpSpPr/>
          <p:nvPr/>
        </p:nvGrpSpPr>
        <p:grpSpPr>
          <a:xfrm>
            <a:off x="1142976" y="5500702"/>
            <a:ext cx="5929354" cy="642942"/>
            <a:chOff x="1142976" y="5500702"/>
            <a:chExt cx="5929354" cy="642942"/>
          </a:xfrm>
        </p:grpSpPr>
        <p:sp>
          <p:nvSpPr>
            <p:cNvPr id="7" name="TextBox 6"/>
            <p:cNvSpPr txBox="1"/>
            <p:nvPr/>
          </p:nvSpPr>
          <p:spPr>
            <a:xfrm>
              <a:off x="1928794" y="5643578"/>
              <a:ext cx="514353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最好情况下的时间复杂度为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8" name="Picture 3"/>
            <p:cNvPicPr>
              <a:picLocks noChangeAspect="1" noChangeArrowheads="1"/>
            </p:cNvPicPr>
            <p:nvPr/>
          </p:nvPicPr>
          <p:blipFill>
            <a:blip r:embed="rId2" cstate="print"/>
            <a:srcRect/>
            <a:stretch>
              <a:fillRect/>
            </a:stretch>
          </p:blipFill>
          <p:spPr bwMode="auto">
            <a:xfrm>
              <a:off x="1142976" y="5500702"/>
              <a:ext cx="737802" cy="642942"/>
            </a:xfrm>
            <a:prstGeom prst="rect">
              <a:avLst/>
            </a:prstGeom>
            <a:noFill/>
            <a:ln w="9525">
              <a:noFill/>
              <a:miter lim="800000"/>
              <a:headEnd/>
              <a:tailEnd/>
            </a:ln>
          </p:spPr>
        </p:pic>
      </p:grpSp>
      <p:sp>
        <p:nvSpPr>
          <p:cNvPr id="13334" name="Rectangle 2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30" name="组合 29"/>
          <p:cNvGrpSpPr/>
          <p:nvPr/>
        </p:nvGrpSpPr>
        <p:grpSpPr>
          <a:xfrm>
            <a:off x="1571604" y="2857496"/>
            <a:ext cx="3522332" cy="1913185"/>
            <a:chOff x="1571604" y="2857496"/>
            <a:chExt cx="3522332" cy="1913185"/>
          </a:xfrm>
        </p:grpSpPr>
        <p:sp>
          <p:nvSpPr>
            <p:cNvPr id="13332" name="Text Box 20"/>
            <p:cNvSpPr txBox="1">
              <a:spLocks noChangeArrowheads="1"/>
            </p:cNvSpPr>
            <p:nvPr/>
          </p:nvSpPr>
          <p:spPr bwMode="auto">
            <a:xfrm>
              <a:off x="2206719" y="2857496"/>
              <a:ext cx="2508157"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324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4  7  5  6  3  1  2</a:t>
              </a:r>
            </a:p>
          </p:txBody>
        </p:sp>
        <p:sp>
          <p:nvSpPr>
            <p:cNvPr id="13331" name="Text Box 19"/>
            <p:cNvSpPr txBox="1">
              <a:spLocks noChangeArrowheads="1"/>
            </p:cNvSpPr>
            <p:nvPr/>
          </p:nvSpPr>
          <p:spPr bwMode="auto">
            <a:xfrm>
              <a:off x="1894485" y="3669890"/>
              <a:ext cx="955176"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2  1  3</a:t>
              </a:r>
            </a:p>
          </p:txBody>
        </p:sp>
        <p:sp>
          <p:nvSpPr>
            <p:cNvPr id="13330" name="Oval 18"/>
            <p:cNvSpPr>
              <a:spLocks noChangeArrowheads="1"/>
            </p:cNvSpPr>
            <p:nvPr/>
          </p:nvSpPr>
          <p:spPr bwMode="auto">
            <a:xfrm>
              <a:off x="3138064" y="3723659"/>
              <a:ext cx="305269" cy="305015"/>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p>
          </p:txBody>
        </p:sp>
        <p:sp>
          <p:nvSpPr>
            <p:cNvPr id="13329" name="Text Box 17"/>
            <p:cNvSpPr txBox="1">
              <a:spLocks noChangeArrowheads="1"/>
            </p:cNvSpPr>
            <p:nvPr/>
          </p:nvSpPr>
          <p:spPr bwMode="auto">
            <a:xfrm>
              <a:off x="3923740" y="3678689"/>
              <a:ext cx="997623"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6  5  7</a:t>
              </a:r>
            </a:p>
          </p:txBody>
        </p:sp>
        <p:sp>
          <p:nvSpPr>
            <p:cNvPr id="13328" name="Freeform 16"/>
            <p:cNvSpPr/>
            <p:nvPr/>
          </p:nvSpPr>
          <p:spPr bwMode="auto">
            <a:xfrm>
              <a:off x="2325971" y="3208458"/>
              <a:ext cx="328751" cy="461432"/>
            </a:xfrm>
            <a:custGeom>
              <a:avLst/>
              <a:gdLst/>
              <a:ahLst/>
              <a:cxnLst>
                <a:cxn ang="0">
                  <a:pos x="336" y="0"/>
                </a:cxn>
                <a:cxn ang="0">
                  <a:pos x="0" y="472"/>
                </a:cxn>
              </a:cxnLst>
              <a:rect l="0" t="0" r="r" b="b"/>
              <a:pathLst>
                <a:path w="336" h="472">
                  <a:moveTo>
                    <a:pt x="336" y="0"/>
                  </a:moveTo>
                  <a:lnTo>
                    <a:pt x="0" y="47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3327" name="Freeform 15"/>
            <p:cNvSpPr/>
            <p:nvPr/>
          </p:nvSpPr>
          <p:spPr bwMode="auto">
            <a:xfrm>
              <a:off x="3268194" y="3208458"/>
              <a:ext cx="978" cy="515201"/>
            </a:xfrm>
            <a:custGeom>
              <a:avLst/>
              <a:gdLst/>
              <a:ahLst/>
              <a:cxnLst>
                <a:cxn ang="0">
                  <a:pos x="1" y="0"/>
                </a:cxn>
                <a:cxn ang="0">
                  <a:pos x="0" y="527"/>
                </a:cxn>
              </a:cxnLst>
              <a:rect l="0" t="0" r="r" b="b"/>
              <a:pathLst>
                <a:path w="1" h="527">
                  <a:moveTo>
                    <a:pt x="1" y="0"/>
                  </a:moveTo>
                  <a:lnTo>
                    <a:pt x="0" y="527"/>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3326" name="Freeform 14"/>
            <p:cNvSpPr/>
            <p:nvPr/>
          </p:nvSpPr>
          <p:spPr bwMode="auto">
            <a:xfrm>
              <a:off x="4048978" y="3216279"/>
              <a:ext cx="396262" cy="468276"/>
            </a:xfrm>
            <a:custGeom>
              <a:avLst/>
              <a:gdLst/>
              <a:ahLst/>
              <a:cxnLst>
                <a:cxn ang="0">
                  <a:pos x="0" y="0"/>
                </a:cxn>
                <a:cxn ang="0">
                  <a:pos x="405" y="480"/>
                </a:cxn>
              </a:cxnLst>
              <a:rect l="0" t="0" r="r" b="b"/>
              <a:pathLst>
                <a:path w="405" h="480">
                  <a:moveTo>
                    <a:pt x="0" y="0"/>
                  </a:moveTo>
                  <a:lnTo>
                    <a:pt x="405" y="4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3325" name="Text Box 13"/>
            <p:cNvSpPr txBox="1">
              <a:spLocks noChangeArrowheads="1"/>
            </p:cNvSpPr>
            <p:nvPr/>
          </p:nvSpPr>
          <p:spPr bwMode="auto">
            <a:xfrm>
              <a:off x="3608687" y="4406031"/>
              <a:ext cx="320924"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p>
          </p:txBody>
        </p:sp>
        <p:sp>
          <p:nvSpPr>
            <p:cNvPr id="13324" name="Oval 12"/>
            <p:cNvSpPr>
              <a:spLocks noChangeArrowheads="1"/>
            </p:cNvSpPr>
            <p:nvPr/>
          </p:nvSpPr>
          <p:spPr bwMode="auto">
            <a:xfrm>
              <a:off x="4218246" y="4459800"/>
              <a:ext cx="305269" cy="305015"/>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p>
          </p:txBody>
        </p:sp>
        <p:sp>
          <p:nvSpPr>
            <p:cNvPr id="13323" name="Text Box 11"/>
            <p:cNvSpPr txBox="1">
              <a:spLocks noChangeArrowheads="1"/>
            </p:cNvSpPr>
            <p:nvPr/>
          </p:nvSpPr>
          <p:spPr bwMode="auto">
            <a:xfrm>
              <a:off x="4757358" y="4414830"/>
              <a:ext cx="336578"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7</a:t>
              </a:r>
            </a:p>
          </p:txBody>
        </p:sp>
        <p:sp>
          <p:nvSpPr>
            <p:cNvPr id="13322" name="AutoShape 10"/>
            <p:cNvSpPr>
              <a:spLocks noChangeShapeType="1"/>
            </p:cNvSpPr>
            <p:nvPr/>
          </p:nvSpPr>
          <p:spPr bwMode="auto">
            <a:xfrm flipH="1">
              <a:off x="3769148" y="4027696"/>
              <a:ext cx="383543" cy="37833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3321" name="AutoShape 9"/>
            <p:cNvSpPr>
              <a:spLocks noChangeShapeType="1"/>
            </p:cNvSpPr>
            <p:nvPr/>
          </p:nvSpPr>
          <p:spPr bwMode="auto">
            <a:xfrm>
              <a:off x="4364031" y="4027696"/>
              <a:ext cx="6849" cy="43210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3320" name="AutoShape 8"/>
            <p:cNvSpPr>
              <a:spLocks noChangeShapeType="1"/>
            </p:cNvSpPr>
            <p:nvPr/>
          </p:nvSpPr>
          <p:spPr bwMode="auto">
            <a:xfrm>
              <a:off x="4575371" y="4027696"/>
              <a:ext cx="350276" cy="38713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3319" name="Text Box 7"/>
            <p:cNvSpPr txBox="1">
              <a:spLocks noChangeArrowheads="1"/>
            </p:cNvSpPr>
            <p:nvPr/>
          </p:nvSpPr>
          <p:spPr bwMode="auto">
            <a:xfrm>
              <a:off x="1571604" y="4411897"/>
              <a:ext cx="320924"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p>
          </p:txBody>
        </p:sp>
        <p:sp>
          <p:nvSpPr>
            <p:cNvPr id="13318" name="Oval 6"/>
            <p:cNvSpPr>
              <a:spLocks noChangeArrowheads="1"/>
            </p:cNvSpPr>
            <p:nvPr/>
          </p:nvSpPr>
          <p:spPr bwMode="auto">
            <a:xfrm>
              <a:off x="2181164" y="4465666"/>
              <a:ext cx="305269" cy="305015"/>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p>
          </p:txBody>
        </p:sp>
        <p:sp>
          <p:nvSpPr>
            <p:cNvPr id="13317" name="Text Box 5"/>
            <p:cNvSpPr txBox="1">
              <a:spLocks noChangeArrowheads="1"/>
            </p:cNvSpPr>
            <p:nvPr/>
          </p:nvSpPr>
          <p:spPr bwMode="auto">
            <a:xfrm>
              <a:off x="2720276" y="4420695"/>
              <a:ext cx="336578"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p>
          </p:txBody>
        </p:sp>
        <p:sp>
          <p:nvSpPr>
            <p:cNvPr id="13316" name="AutoShape 4"/>
            <p:cNvSpPr>
              <a:spLocks noChangeShapeType="1"/>
            </p:cNvSpPr>
            <p:nvPr/>
          </p:nvSpPr>
          <p:spPr bwMode="auto">
            <a:xfrm flipH="1">
              <a:off x="1732066" y="4033562"/>
              <a:ext cx="383543" cy="37833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3315" name="AutoShape 3"/>
            <p:cNvSpPr>
              <a:spLocks noChangeShapeType="1"/>
            </p:cNvSpPr>
            <p:nvPr/>
          </p:nvSpPr>
          <p:spPr bwMode="auto">
            <a:xfrm>
              <a:off x="2326949" y="4033562"/>
              <a:ext cx="6849" cy="43210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3314" name="AutoShape 2"/>
            <p:cNvSpPr>
              <a:spLocks noChangeShapeType="1"/>
            </p:cNvSpPr>
            <p:nvPr/>
          </p:nvSpPr>
          <p:spPr bwMode="auto">
            <a:xfrm>
              <a:off x="2538289" y="4033562"/>
              <a:ext cx="350276" cy="38713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grpSp>
      <p:grpSp>
        <p:nvGrpSpPr>
          <p:cNvPr id="34" name="组合 33"/>
          <p:cNvGrpSpPr/>
          <p:nvPr/>
        </p:nvGrpSpPr>
        <p:grpSpPr>
          <a:xfrm>
            <a:off x="5429256" y="3000372"/>
            <a:ext cx="1500198" cy="1714512"/>
            <a:chOff x="5429256" y="3000372"/>
            <a:chExt cx="1500198" cy="1714512"/>
          </a:xfrm>
        </p:grpSpPr>
        <p:sp>
          <p:nvSpPr>
            <p:cNvPr id="32" name="右大括号 31"/>
            <p:cNvSpPr/>
            <p:nvPr/>
          </p:nvSpPr>
          <p:spPr>
            <a:xfrm>
              <a:off x="5429256" y="3000372"/>
              <a:ext cx="142876" cy="1714512"/>
            </a:xfrm>
            <a:prstGeom prst="rightBrace">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3" name="TextBox 32"/>
            <p:cNvSpPr txBox="1"/>
            <p:nvPr/>
          </p:nvSpPr>
          <p:spPr>
            <a:xfrm>
              <a:off x="5572132" y="3661316"/>
              <a:ext cx="1357322"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2" name="灯片编号占位符 41"/>
          <p:cNvSpPr>
            <a:spLocks noGrp="1"/>
          </p:cNvSpPr>
          <p:nvPr>
            <p:ph type="sldNum" sz="quarter" idx="12"/>
          </p:nvPr>
        </p:nvSpPr>
        <p:spPr/>
        <p:txBody>
          <a:bodyPr/>
          <a:lstStyle/>
          <a:p>
            <a:fld id="{7AF016A1-9F15-429F-9EFD-84004B73C732}" type="slidenum">
              <a:rPr lang="en-US" altLang="zh-CN" smtClean="0"/>
              <a:t>47</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73586"/>
            <a:ext cx="2571768"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2</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）最</a:t>
            </a:r>
            <a:r>
              <a:rPr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rPr>
              <a:t>坏</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情况分析</a:t>
            </a:r>
          </a:p>
        </p:txBody>
      </p:sp>
      <p:sp>
        <p:nvSpPr>
          <p:cNvPr id="5" name="TextBox 4"/>
          <p:cNvSpPr txBox="1"/>
          <p:nvPr/>
        </p:nvSpPr>
        <p:spPr>
          <a:xfrm>
            <a:off x="857224" y="812430"/>
            <a:ext cx="7500990" cy="759182"/>
          </a:xfrm>
          <a:prstGeom prst="rect">
            <a:avLst/>
          </a:prstGeom>
          <a:noFill/>
        </p:spPr>
        <p:txBody>
          <a:bodyPr wrap="square" rtlCol="0">
            <a:spAutoFit/>
          </a:bodyPr>
          <a:lstStyle/>
          <a:p>
            <a:pPr algn="l">
              <a:lnSpc>
                <a:spcPts val="26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如果初始数据序列正序或者反序，使得每次划分的两个子表中一个为空一个长度为</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，此时递归树的高度最高，性能最差。</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 name="组合 7"/>
          <p:cNvGrpSpPr/>
          <p:nvPr/>
        </p:nvGrpSpPr>
        <p:grpSpPr>
          <a:xfrm>
            <a:off x="1571604" y="4929198"/>
            <a:ext cx="4572032" cy="638175"/>
            <a:chOff x="1285852" y="3949162"/>
            <a:chExt cx="4572032" cy="638175"/>
          </a:xfrm>
        </p:grpSpPr>
        <p:sp>
          <p:nvSpPr>
            <p:cNvPr id="6" name="TextBox 5"/>
            <p:cNvSpPr txBox="1"/>
            <p:nvPr/>
          </p:nvSpPr>
          <p:spPr>
            <a:xfrm>
              <a:off x="1928794" y="4071942"/>
              <a:ext cx="392909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情况下的时间复杂度为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7" name="Picture 4"/>
            <p:cNvPicPr>
              <a:picLocks noChangeAspect="1" noChangeArrowheads="1"/>
            </p:cNvPicPr>
            <p:nvPr/>
          </p:nvPicPr>
          <p:blipFill>
            <a:blip r:embed="rId2" cstate="print"/>
            <a:srcRect/>
            <a:stretch>
              <a:fillRect/>
            </a:stretch>
          </p:blipFill>
          <p:spPr bwMode="auto">
            <a:xfrm>
              <a:off x="1285852" y="3949162"/>
              <a:ext cx="628650" cy="638175"/>
            </a:xfrm>
            <a:prstGeom prst="rect">
              <a:avLst/>
            </a:prstGeom>
            <a:noFill/>
            <a:ln w="9525">
              <a:noFill/>
              <a:miter lim="800000"/>
              <a:headEnd/>
              <a:tailEnd/>
            </a:ln>
          </p:spPr>
        </p:pic>
      </p:grpSp>
      <p:grpSp>
        <p:nvGrpSpPr>
          <p:cNvPr id="23" name="组合 22"/>
          <p:cNvGrpSpPr/>
          <p:nvPr/>
        </p:nvGrpSpPr>
        <p:grpSpPr>
          <a:xfrm>
            <a:off x="1571604" y="1845222"/>
            <a:ext cx="4820655" cy="2583910"/>
            <a:chOff x="2180237" y="1643050"/>
            <a:chExt cx="4820655" cy="2583910"/>
          </a:xfrm>
        </p:grpSpPr>
        <p:sp>
          <p:nvSpPr>
            <p:cNvPr id="9" name="Text Box 20"/>
            <p:cNvSpPr txBox="1">
              <a:spLocks noChangeArrowheads="1"/>
            </p:cNvSpPr>
            <p:nvPr/>
          </p:nvSpPr>
          <p:spPr bwMode="auto">
            <a:xfrm>
              <a:off x="2206719" y="1643050"/>
              <a:ext cx="2616724"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32400" tIns="0" rIns="0" bIns="0" numCol="1" anchor="t" anchorCtr="0" compatLnSpc="1"/>
            <a:lstStyle/>
            <a:p>
              <a:pPr marL="0" marR="0" lvl="0" indent="0" algn="ctr" defTabSz="914400" rtl="0" eaLnBrk="1" fontAlgn="base" latinLnBrk="0" hangingPunct="1">
                <a:lnSpc>
                  <a:spcPts val="24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1  2  3  4  5  6  7</a:t>
              </a:r>
            </a:p>
          </p:txBody>
        </p:sp>
        <p:sp>
          <p:nvSpPr>
            <p:cNvPr id="10" name="Text Box 19"/>
            <p:cNvSpPr txBox="1">
              <a:spLocks noChangeArrowheads="1"/>
            </p:cNvSpPr>
            <p:nvPr/>
          </p:nvSpPr>
          <p:spPr bwMode="auto">
            <a:xfrm>
              <a:off x="2180237" y="2455444"/>
              <a:ext cx="320061"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1" name="Text Box 17"/>
            <p:cNvSpPr txBox="1">
              <a:spLocks noChangeArrowheads="1"/>
            </p:cNvSpPr>
            <p:nvPr/>
          </p:nvSpPr>
          <p:spPr bwMode="auto">
            <a:xfrm>
              <a:off x="3923739" y="2455444"/>
              <a:ext cx="2185587"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4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2  3  4  5  6  7</a:t>
              </a:r>
            </a:p>
          </p:txBody>
        </p:sp>
        <p:sp>
          <p:nvSpPr>
            <p:cNvPr id="12" name="Freeform 16"/>
            <p:cNvSpPr/>
            <p:nvPr/>
          </p:nvSpPr>
          <p:spPr bwMode="auto">
            <a:xfrm>
              <a:off x="2325971" y="1994012"/>
              <a:ext cx="328751" cy="461432"/>
            </a:xfrm>
            <a:custGeom>
              <a:avLst/>
              <a:gdLst/>
              <a:ahLst/>
              <a:cxnLst>
                <a:cxn ang="0">
                  <a:pos x="336" y="0"/>
                </a:cxn>
                <a:cxn ang="0">
                  <a:pos x="0" y="472"/>
                </a:cxn>
              </a:cxnLst>
              <a:rect l="0" t="0" r="r" b="b"/>
              <a:pathLst>
                <a:path w="336" h="472">
                  <a:moveTo>
                    <a:pt x="336" y="0"/>
                  </a:moveTo>
                  <a:lnTo>
                    <a:pt x="0" y="47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3" name="Freeform 15"/>
            <p:cNvSpPr/>
            <p:nvPr/>
          </p:nvSpPr>
          <p:spPr bwMode="auto">
            <a:xfrm>
              <a:off x="3318433" y="1994013"/>
              <a:ext cx="0" cy="434856"/>
            </a:xfrm>
            <a:custGeom>
              <a:avLst/>
              <a:gdLst/>
              <a:ahLst/>
              <a:cxnLst>
                <a:cxn ang="0">
                  <a:pos x="1" y="0"/>
                </a:cxn>
                <a:cxn ang="0">
                  <a:pos x="0" y="527"/>
                </a:cxn>
              </a:cxnLst>
              <a:rect l="0" t="0" r="r" b="b"/>
              <a:pathLst>
                <a:path w="1" h="527">
                  <a:moveTo>
                    <a:pt x="1" y="0"/>
                  </a:moveTo>
                  <a:lnTo>
                    <a:pt x="0" y="527"/>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4" name="Freeform 14"/>
            <p:cNvSpPr/>
            <p:nvPr/>
          </p:nvSpPr>
          <p:spPr bwMode="auto">
            <a:xfrm>
              <a:off x="4048978" y="2001833"/>
              <a:ext cx="396262" cy="468276"/>
            </a:xfrm>
            <a:custGeom>
              <a:avLst/>
              <a:gdLst/>
              <a:ahLst/>
              <a:cxnLst>
                <a:cxn ang="0">
                  <a:pos x="0" y="0"/>
                </a:cxn>
                <a:cxn ang="0">
                  <a:pos x="405" y="480"/>
                </a:cxn>
              </a:cxnLst>
              <a:rect l="0" t="0" r="r" b="b"/>
              <a:pathLst>
                <a:path w="405" h="480">
                  <a:moveTo>
                    <a:pt x="0" y="0"/>
                  </a:moveTo>
                  <a:lnTo>
                    <a:pt x="405" y="4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15" name="Oval 18"/>
            <p:cNvSpPr>
              <a:spLocks noChangeArrowheads="1"/>
            </p:cNvSpPr>
            <p:nvPr/>
          </p:nvSpPr>
          <p:spPr bwMode="auto">
            <a:xfrm>
              <a:off x="3152186" y="2455444"/>
              <a:ext cx="305269" cy="305015"/>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p>
          </p:txBody>
        </p:sp>
        <p:sp>
          <p:nvSpPr>
            <p:cNvPr id="16" name="Text Box 19"/>
            <p:cNvSpPr txBox="1">
              <a:spLocks noChangeArrowheads="1"/>
            </p:cNvSpPr>
            <p:nvPr/>
          </p:nvSpPr>
          <p:spPr bwMode="auto">
            <a:xfrm>
              <a:off x="3643306" y="3286124"/>
              <a:ext cx="320061"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7" name="Text Box 17"/>
            <p:cNvSpPr txBox="1">
              <a:spLocks noChangeArrowheads="1"/>
            </p:cNvSpPr>
            <p:nvPr/>
          </p:nvSpPr>
          <p:spPr bwMode="auto">
            <a:xfrm>
              <a:off x="5252071" y="3286124"/>
              <a:ext cx="1748821" cy="34900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4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3  4  5  6  7</a:t>
              </a:r>
            </a:p>
          </p:txBody>
        </p:sp>
        <p:sp>
          <p:nvSpPr>
            <p:cNvPr id="18" name="Oval 18"/>
            <p:cNvSpPr>
              <a:spLocks noChangeArrowheads="1"/>
            </p:cNvSpPr>
            <p:nvPr/>
          </p:nvSpPr>
          <p:spPr bwMode="auto">
            <a:xfrm>
              <a:off x="4684732" y="3275807"/>
              <a:ext cx="305269" cy="305015"/>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p>
          </p:txBody>
        </p:sp>
        <p:sp>
          <p:nvSpPr>
            <p:cNvPr id="19" name="Freeform 16"/>
            <p:cNvSpPr/>
            <p:nvPr/>
          </p:nvSpPr>
          <p:spPr bwMode="auto">
            <a:xfrm>
              <a:off x="3881491" y="2806154"/>
              <a:ext cx="328751" cy="461432"/>
            </a:xfrm>
            <a:custGeom>
              <a:avLst/>
              <a:gdLst/>
              <a:ahLst/>
              <a:cxnLst>
                <a:cxn ang="0">
                  <a:pos x="336" y="0"/>
                </a:cxn>
                <a:cxn ang="0">
                  <a:pos x="0" y="472"/>
                </a:cxn>
              </a:cxnLst>
              <a:rect l="0" t="0" r="r" b="b"/>
              <a:pathLst>
                <a:path w="336" h="472">
                  <a:moveTo>
                    <a:pt x="336" y="0"/>
                  </a:moveTo>
                  <a:lnTo>
                    <a:pt x="0" y="47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20" name="Freeform 15"/>
            <p:cNvSpPr/>
            <p:nvPr/>
          </p:nvSpPr>
          <p:spPr bwMode="auto">
            <a:xfrm>
              <a:off x="4823713" y="2806155"/>
              <a:ext cx="0" cy="434856"/>
            </a:xfrm>
            <a:custGeom>
              <a:avLst/>
              <a:gdLst/>
              <a:ahLst/>
              <a:cxnLst>
                <a:cxn ang="0">
                  <a:pos x="1" y="0"/>
                </a:cxn>
                <a:cxn ang="0">
                  <a:pos x="0" y="527"/>
                </a:cxn>
              </a:cxnLst>
              <a:rect l="0" t="0" r="r" b="b"/>
              <a:pathLst>
                <a:path w="1" h="527">
                  <a:moveTo>
                    <a:pt x="1" y="0"/>
                  </a:moveTo>
                  <a:lnTo>
                    <a:pt x="0" y="527"/>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21" name="Freeform 14"/>
            <p:cNvSpPr/>
            <p:nvPr/>
          </p:nvSpPr>
          <p:spPr bwMode="auto">
            <a:xfrm>
              <a:off x="5604498" y="2813975"/>
              <a:ext cx="396262" cy="468276"/>
            </a:xfrm>
            <a:custGeom>
              <a:avLst/>
              <a:gdLst/>
              <a:ahLst/>
              <a:cxnLst>
                <a:cxn ang="0">
                  <a:pos x="0" y="0"/>
                </a:cxn>
                <a:cxn ang="0">
                  <a:pos x="405" y="480"/>
                </a:cxn>
              </a:cxnLst>
              <a:rect l="0" t="0" r="r" b="b"/>
              <a:pathLst>
                <a:path w="405" h="480">
                  <a:moveTo>
                    <a:pt x="0" y="0"/>
                  </a:moveTo>
                  <a:lnTo>
                    <a:pt x="405" y="4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5929322" y="3857628"/>
              <a:ext cx="71438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mn-ea"/>
                  <a:ea typeface="+mn-ea"/>
                  <a:cs typeface="Consolas" panose="020B0609020204030204" pitchFamily="49" charset="0"/>
                </a:rPr>
                <a:t>…</a:t>
              </a:r>
              <a:endParaRPr lang="zh-CN" altLang="en-US" sz="1800">
                <a:solidFill>
                  <a:srgbClr val="0000FF"/>
                </a:solidFill>
                <a:latin typeface="+mn-ea"/>
                <a:ea typeface="+mn-ea"/>
                <a:cs typeface="Consolas" panose="020B0609020204030204" pitchFamily="49" charset="0"/>
              </a:endParaRPr>
            </a:p>
          </p:txBody>
        </p:sp>
      </p:grpSp>
      <p:grpSp>
        <p:nvGrpSpPr>
          <p:cNvPr id="24" name="组合 23"/>
          <p:cNvGrpSpPr/>
          <p:nvPr/>
        </p:nvGrpSpPr>
        <p:grpSpPr>
          <a:xfrm>
            <a:off x="6429388" y="2000240"/>
            <a:ext cx="500066" cy="2357454"/>
            <a:chOff x="5429256" y="3000372"/>
            <a:chExt cx="500066" cy="2357454"/>
          </a:xfrm>
        </p:grpSpPr>
        <p:sp>
          <p:nvSpPr>
            <p:cNvPr id="25" name="右大括号 24"/>
            <p:cNvSpPr/>
            <p:nvPr/>
          </p:nvSpPr>
          <p:spPr>
            <a:xfrm>
              <a:off x="5429256" y="3000372"/>
              <a:ext cx="214314" cy="2357454"/>
            </a:xfrm>
            <a:prstGeom prst="rightBrace">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6" name="TextBox 25"/>
            <p:cNvSpPr txBox="1"/>
            <p:nvPr/>
          </p:nvSpPr>
          <p:spPr>
            <a:xfrm>
              <a:off x="5643570" y="4000504"/>
              <a:ext cx="285752" cy="369332"/>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34" name="灯片编号占位符 33"/>
          <p:cNvSpPr>
            <a:spLocks noGrp="1"/>
          </p:cNvSpPr>
          <p:nvPr>
            <p:ph type="sldNum" sz="quarter" idx="12"/>
          </p:nvPr>
        </p:nvSpPr>
        <p:spPr/>
        <p:txBody>
          <a:bodyPr/>
          <a:lstStyle/>
          <a:p>
            <a:fld id="{7AF016A1-9F15-429F-9EFD-84004B73C732}" type="slidenum">
              <a:rPr lang="en-US" altLang="zh-CN" smtClean="0"/>
              <a:t>48</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2500330"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3</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a:t>
            </a:r>
            <a:r>
              <a:rPr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rPr>
              <a:t>平均</a:t>
            </a:r>
            <a:r>
              <a:rPr lang="zh-CN" altLang="zh-CN" sz="2000">
                <a:solidFill>
                  <a:srgbClr val="FF0000"/>
                </a:solidFill>
                <a:latin typeface="Consolas" panose="020B0609020204030204" pitchFamily="49" charset="0"/>
                <a:ea typeface="华文中宋" panose="02010600040101010101" pitchFamily="2" charset="-122"/>
                <a:cs typeface="Consolas" panose="020B0609020204030204" pitchFamily="49" charset="0"/>
              </a:rPr>
              <a:t>情况分析</a:t>
            </a:r>
          </a:p>
        </p:txBody>
      </p:sp>
      <p:grpSp>
        <p:nvGrpSpPr>
          <p:cNvPr id="27" name="组合 26"/>
          <p:cNvGrpSpPr/>
          <p:nvPr/>
        </p:nvGrpSpPr>
        <p:grpSpPr>
          <a:xfrm>
            <a:off x="3224726" y="5857892"/>
            <a:ext cx="5133488" cy="760255"/>
            <a:chOff x="1142976" y="5812017"/>
            <a:chExt cx="5133488" cy="760255"/>
          </a:xfrm>
        </p:grpSpPr>
        <p:sp>
          <p:nvSpPr>
            <p:cNvPr id="7" name="TextBox 6"/>
            <p:cNvSpPr txBox="1"/>
            <p:nvPr/>
          </p:nvSpPr>
          <p:spPr>
            <a:xfrm>
              <a:off x="1847308" y="5990720"/>
              <a:ext cx="4429156"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平均</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情况的时间复杂度为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1142976" y="5812017"/>
              <a:ext cx="775770" cy="760255"/>
            </a:xfrm>
            <a:prstGeom prst="rect">
              <a:avLst/>
            </a:prstGeom>
            <a:noFill/>
            <a:ln w="9525">
              <a:noFill/>
              <a:miter lim="800000"/>
              <a:headEnd/>
              <a:tailEnd/>
            </a:ln>
          </p:spPr>
        </p:pic>
      </p:grpSp>
      <p:sp>
        <p:nvSpPr>
          <p:cNvPr id="1040"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3" name="组合 22"/>
          <p:cNvGrpSpPr/>
          <p:nvPr/>
        </p:nvGrpSpPr>
        <p:grpSpPr>
          <a:xfrm>
            <a:off x="3071802" y="500042"/>
            <a:ext cx="4500594" cy="2397357"/>
            <a:chOff x="1795225" y="888767"/>
            <a:chExt cx="3981915" cy="2397357"/>
          </a:xfrm>
        </p:grpSpPr>
        <p:sp>
          <p:nvSpPr>
            <p:cNvPr id="1038" name="Text Box 14"/>
            <p:cNvSpPr txBox="1">
              <a:spLocks noChangeArrowheads="1"/>
            </p:cNvSpPr>
            <p:nvPr/>
          </p:nvSpPr>
          <p:spPr bwMode="auto">
            <a:xfrm>
              <a:off x="1795225" y="1250146"/>
              <a:ext cx="3981915" cy="36000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4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个元素</a:t>
              </a:r>
            </a:p>
          </p:txBody>
        </p:sp>
        <p:sp>
          <p:nvSpPr>
            <p:cNvPr id="1037" name="Text Box 13"/>
            <p:cNvSpPr txBox="1">
              <a:spLocks noChangeArrowheads="1"/>
            </p:cNvSpPr>
            <p:nvPr/>
          </p:nvSpPr>
          <p:spPr bwMode="auto">
            <a:xfrm>
              <a:off x="3471750" y="888767"/>
              <a:ext cx="799042" cy="25421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无序区</a:t>
              </a:r>
            </a:p>
          </p:txBody>
        </p:sp>
        <p:sp>
          <p:nvSpPr>
            <p:cNvPr id="1036" name="AutoShape 12"/>
            <p:cNvSpPr>
              <a:spLocks noChangeArrowheads="1"/>
            </p:cNvSpPr>
            <p:nvPr/>
          </p:nvSpPr>
          <p:spPr bwMode="auto">
            <a:xfrm>
              <a:off x="3699098" y="1703862"/>
              <a:ext cx="208735" cy="311217"/>
            </a:xfrm>
            <a:prstGeom prst="downArrow">
              <a:avLst>
                <a:gd name="adj1" fmla="val 50000"/>
                <a:gd name="adj2" fmla="val 43471"/>
              </a:avLst>
            </a:prstGeom>
          </p:spPr>
          <p:style>
            <a:lnRef idx="1">
              <a:schemeClr val="accent6"/>
            </a:lnRef>
            <a:fillRef idx="2">
              <a:schemeClr val="accent6"/>
            </a:fillRef>
            <a:effectRef idx="1">
              <a:schemeClr val="accent6"/>
            </a:effectRef>
            <a:fontRef idx="minor">
              <a:schemeClr val="dk1"/>
            </a:fontRef>
          </p:style>
          <p:txBody>
            <a:bodyPr vert="eaVert"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35" name="Text Box 11"/>
            <p:cNvSpPr txBox="1">
              <a:spLocks noChangeArrowheads="1"/>
            </p:cNvSpPr>
            <p:nvPr/>
          </p:nvSpPr>
          <p:spPr bwMode="auto">
            <a:xfrm>
              <a:off x="4000829" y="1705002"/>
              <a:ext cx="1009106" cy="25421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一次划分</a:t>
              </a:r>
            </a:p>
          </p:txBody>
        </p:sp>
        <p:sp>
          <p:nvSpPr>
            <p:cNvPr id="1034" name="Text Box 10"/>
            <p:cNvSpPr txBox="1">
              <a:spLocks noChangeArrowheads="1"/>
            </p:cNvSpPr>
            <p:nvPr/>
          </p:nvSpPr>
          <p:spPr bwMode="auto">
            <a:xfrm>
              <a:off x="1795225" y="2100577"/>
              <a:ext cx="1756297" cy="36000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4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个元素</a:t>
              </a:r>
            </a:p>
          </p:txBody>
        </p:sp>
        <p:sp>
          <p:nvSpPr>
            <p:cNvPr id="1033" name="Text Box 9"/>
            <p:cNvSpPr txBox="1">
              <a:spLocks noChangeArrowheads="1"/>
            </p:cNvSpPr>
            <p:nvPr/>
          </p:nvSpPr>
          <p:spPr bwMode="auto">
            <a:xfrm>
              <a:off x="4052751" y="2100577"/>
              <a:ext cx="1724388" cy="36000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4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n-k</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个元素</a:t>
              </a:r>
            </a:p>
          </p:txBody>
        </p:sp>
        <p:sp>
          <p:nvSpPr>
            <p:cNvPr id="1032" name="Text Box 8"/>
            <p:cNvSpPr txBox="1">
              <a:spLocks noChangeArrowheads="1"/>
            </p:cNvSpPr>
            <p:nvPr/>
          </p:nvSpPr>
          <p:spPr bwMode="auto">
            <a:xfrm>
              <a:off x="2196740" y="2708150"/>
              <a:ext cx="799042" cy="25421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无序区</a:t>
              </a:r>
            </a:p>
          </p:txBody>
        </p:sp>
        <p:sp>
          <p:nvSpPr>
            <p:cNvPr id="1031" name="Text Box 7"/>
            <p:cNvSpPr txBox="1">
              <a:spLocks noChangeArrowheads="1"/>
            </p:cNvSpPr>
            <p:nvPr/>
          </p:nvSpPr>
          <p:spPr bwMode="auto">
            <a:xfrm>
              <a:off x="4542015" y="2717270"/>
              <a:ext cx="799042" cy="25421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无序区</a:t>
              </a:r>
            </a:p>
          </p:txBody>
        </p:sp>
        <p:sp>
          <p:nvSpPr>
            <p:cNvPr id="1030" name="Text Box 6"/>
            <p:cNvSpPr txBox="1">
              <a:spLocks noChangeArrowheads="1"/>
            </p:cNvSpPr>
            <p:nvPr/>
          </p:nvSpPr>
          <p:spPr bwMode="auto">
            <a:xfrm>
              <a:off x="3611350" y="2173511"/>
              <a:ext cx="396197" cy="25535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029" name="Text Box 5"/>
            <p:cNvSpPr txBox="1">
              <a:spLocks noChangeArrowheads="1"/>
            </p:cNvSpPr>
            <p:nvPr/>
          </p:nvSpPr>
          <p:spPr bwMode="auto">
            <a:xfrm>
              <a:off x="3564817" y="2705870"/>
              <a:ext cx="600943" cy="25421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归位</a:t>
              </a:r>
            </a:p>
          </p:txBody>
        </p:sp>
        <p:sp>
          <p:nvSpPr>
            <p:cNvPr id="1028" name="Text Box 4"/>
            <p:cNvSpPr txBox="1">
              <a:spLocks noChangeArrowheads="1"/>
            </p:cNvSpPr>
            <p:nvPr/>
          </p:nvSpPr>
          <p:spPr bwMode="auto">
            <a:xfrm>
              <a:off x="3244402" y="3031907"/>
              <a:ext cx="1047662" cy="25421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endPar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pic>
        <p:nvPicPr>
          <p:cNvPr id="1052" name="Picture 28"/>
          <p:cNvPicPr>
            <a:picLocks noChangeAspect="1" noChangeArrowheads="1"/>
          </p:cNvPicPr>
          <p:nvPr/>
        </p:nvPicPr>
        <p:blipFill>
          <a:blip r:embed="rId3" cstate="print"/>
          <a:srcRect/>
          <a:stretch>
            <a:fillRect/>
          </a:stretch>
        </p:blipFill>
        <p:spPr bwMode="auto">
          <a:xfrm>
            <a:off x="3143240" y="3509978"/>
            <a:ext cx="4419600" cy="21336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下箭头 25"/>
          <p:cNvSpPr/>
          <p:nvPr/>
        </p:nvSpPr>
        <p:spPr>
          <a:xfrm>
            <a:off x="4929190" y="3000372"/>
            <a:ext cx="285752"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2" name="灯片编号占位符 31"/>
          <p:cNvSpPr>
            <a:spLocks noGrp="1"/>
          </p:cNvSpPr>
          <p:nvPr>
            <p:ph type="sldNum" sz="quarter" idx="12"/>
          </p:nvPr>
        </p:nvSpPr>
        <p:spPr/>
        <p:txBody>
          <a:bodyPr/>
          <a:lstStyle/>
          <a:p>
            <a:fld id="{7AF016A1-9F15-429F-9EFD-84004B73C732}" type="slidenum">
              <a:rPr lang="en-US" altLang="zh-CN" smtClean="0"/>
              <a:t>49</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42910" y="785794"/>
            <a:ext cx="442915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4. </a:t>
            </a:r>
            <a:r>
              <a:rPr lang="zh-CN" altLang="zh-CN" sz="2200">
                <a:latin typeface="Consolas" panose="020B0609020204030204" pitchFamily="49" charset="0"/>
                <a:ea typeface="微软雅黑" panose="020B0503020204020204" pitchFamily="34" charset="-122"/>
                <a:cs typeface="Consolas" panose="020B0609020204030204" pitchFamily="49" charset="0"/>
              </a:rPr>
              <a:t>基于比较的排序算法的性能</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 name="TextBox 10"/>
          <p:cNvSpPr txBox="1"/>
          <p:nvPr/>
        </p:nvSpPr>
        <p:spPr>
          <a:xfrm>
            <a:off x="1000100" y="1928802"/>
            <a:ext cx="67866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基于比较的排序算法中，主要进行以下两种基本操作：</a:t>
            </a:r>
          </a:p>
        </p:txBody>
      </p:sp>
      <p:sp>
        <p:nvSpPr>
          <p:cNvPr id="12" name="TextBox 11"/>
          <p:cNvSpPr txBox="1"/>
          <p:nvPr/>
        </p:nvSpPr>
        <p:spPr>
          <a:xfrm>
            <a:off x="1285852" y="2643182"/>
            <a:ext cx="5643602" cy="1038847"/>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600"/>
              </a:lnSpc>
              <a:spcBef>
                <a:spcPts val="1200"/>
              </a:spcBef>
              <a:buBlip>
                <a:blip r:embed="rId2"/>
              </a:buBlip>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比较</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：元素关键字之间的比较。</a:t>
            </a:r>
          </a:p>
          <a:p>
            <a:pPr marL="342900" indent="-342900" algn="l">
              <a:lnSpc>
                <a:spcPts val="2600"/>
              </a:lnSpc>
              <a:spcBef>
                <a:spcPts val="1200"/>
              </a:spcBef>
              <a:buBlip>
                <a:blip r:embed="rId2"/>
              </a:buBlip>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移动</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：元素从一个位置移动到另一个位置。</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t>5</a:t>
            </a:fld>
            <a:r>
              <a:rPr lang="en-US" altLang="zh-CN"/>
              <a:t>/112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p:cNvPr>
          <p:cNvSpPr txBox="1"/>
          <p:nvPr/>
        </p:nvSpPr>
        <p:spPr>
          <a:xfrm>
            <a:off x="2500298" y="428604"/>
            <a:ext cx="3214710"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10.4 </a:t>
            </a:r>
            <a:r>
              <a:rPr lang="zh-CN"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选择排序</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4" name="Text Box 2"/>
          <p:cNvSpPr txBox="1">
            <a:spLocks noChangeArrowheads="1"/>
          </p:cNvSpPr>
          <p:nvPr/>
        </p:nvSpPr>
        <p:spPr bwMode="auto">
          <a:xfrm>
            <a:off x="2643174" y="4929198"/>
            <a:ext cx="2786082" cy="987551"/>
          </a:xfrm>
          <a:prstGeom prst="rect">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path path="circle">
              <a:fillToRect t="100000" r="100000"/>
            </a:path>
            <a:tileRect l="-100000" b="-100000"/>
          </a:gradFill>
        </p:spPr>
        <p:style>
          <a:lnRef idx="1">
            <a:schemeClr val="accent2"/>
          </a:lnRef>
          <a:fillRef idx="3">
            <a:schemeClr val="accent2"/>
          </a:fillRef>
          <a:effectRef idx="2">
            <a:schemeClr val="accent2"/>
          </a:effectRef>
          <a:fontRef idx="minor">
            <a:schemeClr val="lt1"/>
          </a:fontRef>
        </p:style>
        <p:txBody>
          <a:bodyPr wrap="square" lIns="180000" tIns="108000" bIns="108000">
            <a:spAutoFit/>
          </a:bodyPr>
          <a:lstStyle/>
          <a:p>
            <a:pPr algn="l">
              <a:lnSpc>
                <a:spcPct val="100000"/>
              </a:lnSpc>
              <a:spcBef>
                <a:spcPct val="50000"/>
              </a:spcBef>
            </a:pP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1</a:t>
            </a: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）简单选择排</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序</a:t>
            </a:r>
          </a:p>
          <a:p>
            <a:pPr algn="l">
              <a:lnSpc>
                <a:spcPct val="100000"/>
              </a:lnSpc>
              <a:spcBef>
                <a:spcPct val="50000"/>
              </a:spcBef>
            </a:pP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2</a:t>
            </a: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）堆排序</a:t>
            </a:r>
            <a:endPar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785786" y="1500174"/>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rPr>
              <a:t>基本思路</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endParaRPr>
          </a:p>
        </p:txBody>
      </p:sp>
      <p:sp>
        <p:nvSpPr>
          <p:cNvPr id="16" name="TextBox 15"/>
          <p:cNvSpPr txBox="1"/>
          <p:nvPr/>
        </p:nvSpPr>
        <p:spPr>
          <a:xfrm>
            <a:off x="2428860" y="4357694"/>
            <a:ext cx="257176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主要的选择排序方法：</a:t>
            </a:r>
          </a:p>
        </p:txBody>
      </p:sp>
      <p:grpSp>
        <p:nvGrpSpPr>
          <p:cNvPr id="2" name="组合 24"/>
          <p:cNvGrpSpPr/>
          <p:nvPr/>
        </p:nvGrpSpPr>
        <p:grpSpPr>
          <a:xfrm>
            <a:off x="928662" y="2214554"/>
            <a:ext cx="6143668" cy="1397982"/>
            <a:chOff x="928662" y="2214554"/>
            <a:chExt cx="6143668" cy="1397982"/>
          </a:xfrm>
        </p:grpSpPr>
        <p:sp>
          <p:nvSpPr>
            <p:cNvPr id="17" name="矩形 16"/>
            <p:cNvSpPr/>
            <p:nvPr/>
          </p:nvSpPr>
          <p:spPr>
            <a:xfrm>
              <a:off x="928662" y="2214554"/>
              <a:ext cx="292895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18" name="TextBox 17"/>
            <p:cNvSpPr txBox="1"/>
            <p:nvPr/>
          </p:nvSpPr>
          <p:spPr>
            <a:xfrm>
              <a:off x="1571604" y="2786058"/>
              <a:ext cx="1500198"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全局有序区</a:t>
              </a:r>
            </a:p>
          </p:txBody>
        </p:sp>
        <p:sp>
          <p:nvSpPr>
            <p:cNvPr id="19" name="矩形 18"/>
            <p:cNvSpPr/>
            <p:nvPr/>
          </p:nvSpPr>
          <p:spPr>
            <a:xfrm>
              <a:off x="4143372" y="2214554"/>
              <a:ext cx="2928958" cy="4286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0" name="TextBox 19"/>
            <p:cNvSpPr txBox="1"/>
            <p:nvPr/>
          </p:nvSpPr>
          <p:spPr>
            <a:xfrm>
              <a:off x="5072066" y="2786058"/>
              <a:ext cx="928694"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grpSp>
          <p:nvGrpSpPr>
            <p:cNvPr id="3" name="组合 20"/>
            <p:cNvGrpSpPr/>
            <p:nvPr/>
          </p:nvGrpSpPr>
          <p:grpSpPr>
            <a:xfrm>
              <a:off x="2857488" y="2233604"/>
              <a:ext cx="2357454" cy="1378932"/>
              <a:chOff x="4000496" y="2233604"/>
              <a:chExt cx="2357454" cy="1378932"/>
            </a:xfrm>
          </p:grpSpPr>
          <p:sp>
            <p:nvSpPr>
              <p:cNvPr id="22" name="右弧形箭头 21"/>
              <p:cNvSpPr/>
              <p:nvPr/>
            </p:nvSpPr>
            <p:spPr>
              <a:xfrm rot="6583683">
                <a:off x="4761789" y="2546344"/>
                <a:ext cx="357190" cy="785818"/>
              </a:xfrm>
              <a:prstGeom prst="curved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Box 22"/>
              <p:cNvSpPr txBox="1"/>
              <p:nvPr/>
            </p:nvSpPr>
            <p:spPr>
              <a:xfrm>
                <a:off x="4000496" y="3243204"/>
                <a:ext cx="2357454" cy="369332"/>
              </a:xfrm>
              <a:prstGeom prst="rect">
                <a:avLst/>
              </a:prstGeom>
              <a:noFill/>
            </p:spPr>
            <p:txBody>
              <a:bodyPr wrap="square" rtlCol="0">
                <a:spAutoFit/>
              </a:bodyPr>
              <a:lstStyle/>
              <a:p>
                <a:pPr algn="l">
                  <a:lnSpc>
                    <a:spcPct val="100000"/>
                  </a:lnSpc>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选出</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最小元素</a:t>
                </a:r>
                <a:r>
                  <a:rPr kumimoji="1"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[minj]</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椭圆 23"/>
              <p:cNvSpPr/>
              <p:nvPr/>
            </p:nvSpPr>
            <p:spPr>
              <a:xfrm>
                <a:off x="4500562" y="2233604"/>
                <a:ext cx="357190" cy="35719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sp>
        <p:nvSpPr>
          <p:cNvPr id="31" name="灯片编号占位符 30"/>
          <p:cNvSpPr>
            <a:spLocks noGrp="1"/>
          </p:cNvSpPr>
          <p:nvPr>
            <p:ph type="sldNum" sz="quarter" idx="12"/>
          </p:nvPr>
        </p:nvSpPr>
        <p:spPr/>
        <p:txBody>
          <a:bodyPr/>
          <a:lstStyle/>
          <a:p>
            <a:fld id="{7AF016A1-9F15-429F-9EFD-84004B73C732}" type="slidenum">
              <a:rPr lang="en-US" altLang="zh-CN" smtClean="0"/>
              <a:t>50</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571480"/>
            <a:ext cx="3500462"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10.4.1 </a:t>
            </a:r>
            <a:r>
              <a:rPr lang="zh-CN" altLang="zh-CN">
                <a:latin typeface="Consolas" panose="020B0609020204030204" pitchFamily="49" charset="0"/>
                <a:ea typeface="微软雅黑" panose="020B0503020204020204" pitchFamily="34" charset="-122"/>
                <a:cs typeface="Consolas" panose="020B0609020204030204" pitchFamily="49" charset="0"/>
              </a:rPr>
              <a:t>简单选择排序</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4" name="TextBox 13"/>
          <p:cNvSpPr txBox="1"/>
          <p:nvPr/>
        </p:nvSpPr>
        <p:spPr>
          <a:xfrm>
            <a:off x="642910" y="150017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排序思路</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357158" y="2214554"/>
            <a:ext cx="8358246"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从一个无序区中选出最小的元素，最简单方法是逐个进行元素比较，例如，从无序区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中选出最小元素</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[minj]</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6" name="TextBox 15"/>
          <p:cNvSpPr txBox="1"/>
          <p:nvPr/>
        </p:nvSpPr>
        <p:spPr>
          <a:xfrm>
            <a:off x="500034" y="3286124"/>
            <a:ext cx="8215370" cy="162451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minj=i;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//minj</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先置为区间中的首元素序号</a:t>
            </a:r>
          </a:p>
          <a:p>
            <a:pPr algn="l">
              <a:lnSpc>
                <a:spcPts val="2600"/>
              </a:lnSpc>
              <a:spcBef>
                <a:spcPts val="0"/>
              </a:spcBef>
            </a:pP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for (int j=i+1;j&lt;n;j++)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R[i..n-1]</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中选最小元素的</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R[minj]</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if (R[j]&lt;R[minj])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与区间中其他元素比较</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minj=j;</a:t>
            </a:r>
            <a:endParaRPr lang="zh-CN" altLang="zh-CN" sz="1800">
              <a:solidFill>
                <a:srgbClr val="00B050"/>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上箭头 16"/>
          <p:cNvSpPr/>
          <p:nvPr/>
        </p:nvSpPr>
        <p:spPr>
          <a:xfrm>
            <a:off x="4143372" y="5072074"/>
            <a:ext cx="285752"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TextBox 17"/>
          <p:cNvSpPr txBox="1"/>
          <p:nvPr/>
        </p:nvSpPr>
        <p:spPr>
          <a:xfrm>
            <a:off x="3714744" y="5500702"/>
            <a:ext cx="1285884" cy="400110"/>
          </a:xfrm>
          <a:prstGeom prst="rect">
            <a:avLst/>
          </a:prstGeom>
          <a:noFill/>
        </p:spPr>
        <p:txBody>
          <a:bodyPr wrap="square" rtlCol="0">
            <a:spAutoFit/>
          </a:bodyPr>
          <a:lstStyle/>
          <a:p>
            <a:pPr algn="l">
              <a:lnSpc>
                <a:spcPct val="100000"/>
              </a:lnSpc>
            </a:pPr>
            <a:r>
              <a:rPr lang="zh-CN" altLang="zh-CN" sz="2000">
                <a:solidFill>
                  <a:srgbClr val="0000FF"/>
                </a:solidFill>
                <a:latin typeface="华文中宋" panose="02010600040101010101" pitchFamily="2" charset="-122"/>
                <a:ea typeface="华文中宋" panose="02010600040101010101" pitchFamily="2" charset="-122"/>
              </a:rPr>
              <a:t>简单选择</a:t>
            </a:r>
            <a:endParaRPr lang="zh-CN" altLang="en-US" sz="2000">
              <a:solidFill>
                <a:srgbClr val="0000FF"/>
              </a:solidFill>
              <a:latin typeface="华文中宋" panose="02010600040101010101" pitchFamily="2" charset="-122"/>
              <a:ea typeface="华文中宋" panose="02010600040101010101" pitchFamily="2" charset="-122"/>
            </a:endParaRPr>
          </a:p>
        </p:txBody>
      </p:sp>
      <p:sp>
        <p:nvSpPr>
          <p:cNvPr id="21" name="灯片编号占位符 20"/>
          <p:cNvSpPr>
            <a:spLocks noGrp="1"/>
          </p:cNvSpPr>
          <p:nvPr>
            <p:ph type="sldNum" sz="quarter" idx="12"/>
          </p:nvPr>
        </p:nvSpPr>
        <p:spPr/>
        <p:txBody>
          <a:bodyPr/>
          <a:lstStyle/>
          <a:p>
            <a:fld id="{7AF016A1-9F15-429F-9EFD-84004B73C732}" type="slidenum">
              <a:rPr lang="en-US" altLang="zh-CN" smtClean="0"/>
              <a:t>51</a:t>
            </a:fld>
            <a:r>
              <a:rPr lang="en-US" altLang="zh-CN"/>
              <a:t>/112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6"/>
          <p:cNvSpPr txBox="1">
            <a:spLocks noChangeArrowheads="1"/>
          </p:cNvSpPr>
          <p:nvPr/>
        </p:nvSpPr>
        <p:spPr bwMode="auto">
          <a:xfrm>
            <a:off x="1479483" y="714356"/>
            <a:ext cx="1543022" cy="313932"/>
          </a:xfrm>
          <a:prstGeom prst="rect">
            <a:avLst/>
          </a:prstGeom>
          <a:noFill/>
          <a:ln w="9525">
            <a:noFill/>
            <a:miter lim="800000"/>
          </a:ln>
          <a:effectLst/>
        </p:spPr>
        <p:txBody>
          <a:bodyPr wrap="square">
            <a:spAutoFit/>
          </a:bodyPr>
          <a:lstStyle/>
          <a:p>
            <a:pPr algn="l">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全局有序区</a:t>
            </a:r>
          </a:p>
        </p:txBody>
      </p:sp>
      <p:sp>
        <p:nvSpPr>
          <p:cNvPr id="27" name="Rectangle 7"/>
          <p:cNvSpPr>
            <a:spLocks noChangeArrowheads="1"/>
          </p:cNvSpPr>
          <p:nvPr/>
        </p:nvSpPr>
        <p:spPr bwMode="auto">
          <a:xfrm>
            <a:off x="642910" y="1176391"/>
            <a:ext cx="3095625" cy="4320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a:solidFill>
                  <a:srgbClr val="0000FF"/>
                </a:solidFill>
                <a:latin typeface="+mn-ea"/>
                <a:cs typeface="Consolas" panose="020B0609020204030204" pitchFamily="49" charset="0"/>
              </a:rPr>
              <a:t>……</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sp>
        <p:nvSpPr>
          <p:cNvPr id="28" name="Text Box 8"/>
          <p:cNvSpPr txBox="1">
            <a:spLocks noChangeArrowheads="1"/>
          </p:cNvSpPr>
          <p:nvPr/>
        </p:nvSpPr>
        <p:spPr bwMode="auto">
          <a:xfrm>
            <a:off x="4675160" y="714356"/>
            <a:ext cx="1150938" cy="313932"/>
          </a:xfrm>
          <a:prstGeom prst="rect">
            <a:avLst/>
          </a:prstGeom>
          <a:noFill/>
          <a:ln w="9525">
            <a:noFill/>
            <a:miter lim="800000"/>
          </a:ln>
          <a:effectLst/>
        </p:spPr>
        <p:txBody>
          <a:bodyPr>
            <a:spAutoFit/>
          </a:bodyPr>
          <a:lstStyle/>
          <a:p>
            <a:pPr algn="l">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sp>
        <p:nvSpPr>
          <p:cNvPr id="29" name="Rectangle 9"/>
          <p:cNvSpPr>
            <a:spLocks noChangeArrowheads="1"/>
          </p:cNvSpPr>
          <p:nvPr/>
        </p:nvSpPr>
        <p:spPr bwMode="auto">
          <a:xfrm>
            <a:off x="3954435" y="1176391"/>
            <a:ext cx="3046457" cy="432000"/>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a:solidFill>
                  <a:srgbClr val="0000FF"/>
                </a:solidFill>
                <a:latin typeface="+mn-ea"/>
                <a:cs typeface="Consolas" panose="020B0609020204030204" pitchFamily="49" charset="0"/>
              </a:rPr>
              <a:t>……</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sp>
        <p:nvSpPr>
          <p:cNvPr id="30" name="Text Box 12"/>
          <p:cNvSpPr txBox="1">
            <a:spLocks noChangeArrowheads="1"/>
          </p:cNvSpPr>
          <p:nvPr/>
        </p:nvSpPr>
        <p:spPr bwMode="auto">
          <a:xfrm>
            <a:off x="1571604" y="3543358"/>
            <a:ext cx="1563705" cy="313932"/>
          </a:xfrm>
          <a:prstGeom prst="rect">
            <a:avLst/>
          </a:prstGeom>
          <a:noFill/>
          <a:ln w="9525">
            <a:noFill/>
            <a:miter lim="800000"/>
          </a:ln>
          <a:effectLst/>
        </p:spPr>
        <p:txBody>
          <a:bodyPr wrap="square">
            <a:spAutoFit/>
          </a:bodyPr>
          <a:lstStyle/>
          <a:p>
            <a:pPr algn="l">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全局有序</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区</a:t>
            </a:r>
          </a:p>
        </p:txBody>
      </p:sp>
      <p:sp>
        <p:nvSpPr>
          <p:cNvPr id="31" name="Rectangle 13"/>
          <p:cNvSpPr>
            <a:spLocks noChangeArrowheads="1"/>
          </p:cNvSpPr>
          <p:nvPr/>
        </p:nvSpPr>
        <p:spPr bwMode="auto">
          <a:xfrm>
            <a:off x="642910" y="2905178"/>
            <a:ext cx="3571900" cy="4320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a:solidFill>
                  <a:srgbClr val="0000FF"/>
                </a:solidFill>
                <a:latin typeface="+mj-ea"/>
                <a:ea typeface="+mj-ea"/>
                <a:cs typeface="Consolas" panose="020B0609020204030204" pitchFamily="49" charset="0"/>
              </a:rPr>
              <a:t>……</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32" name="Text Box 14"/>
          <p:cNvSpPr txBox="1">
            <a:spLocks noChangeArrowheads="1"/>
          </p:cNvSpPr>
          <p:nvPr/>
        </p:nvSpPr>
        <p:spPr bwMode="auto">
          <a:xfrm>
            <a:off x="4675160" y="3471920"/>
            <a:ext cx="1150938" cy="313932"/>
          </a:xfrm>
          <a:prstGeom prst="rect">
            <a:avLst/>
          </a:prstGeom>
          <a:noFill/>
          <a:ln w="9525">
            <a:noFill/>
            <a:miter lim="800000"/>
          </a:ln>
          <a:effectLst/>
        </p:spPr>
        <p:txBody>
          <a:bodyPr>
            <a:spAutoFit/>
          </a:bodyPr>
          <a:lstStyle/>
          <a:p>
            <a:pPr algn="l">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sp>
        <p:nvSpPr>
          <p:cNvPr id="33" name="Rectangle 15"/>
          <p:cNvSpPr>
            <a:spLocks noChangeArrowheads="1"/>
          </p:cNvSpPr>
          <p:nvPr/>
        </p:nvSpPr>
        <p:spPr bwMode="auto">
          <a:xfrm>
            <a:off x="4459260" y="2905178"/>
            <a:ext cx="2592388" cy="432000"/>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a:solidFill>
                  <a:srgbClr val="0000FF"/>
                </a:solidFill>
                <a:latin typeface="+mn-ea"/>
                <a:cs typeface="Consolas" panose="020B0609020204030204" pitchFamily="49" charset="0"/>
              </a:rPr>
              <a:t>…… </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sp>
        <p:nvSpPr>
          <p:cNvPr id="35" name="AutoShape 11"/>
          <p:cNvSpPr>
            <a:spLocks noChangeArrowheads="1"/>
          </p:cNvSpPr>
          <p:nvPr/>
        </p:nvSpPr>
        <p:spPr bwMode="auto">
          <a:xfrm>
            <a:off x="3667099" y="2113016"/>
            <a:ext cx="261960" cy="503237"/>
          </a:xfrm>
          <a:prstGeom prst="downArrow">
            <a:avLst>
              <a:gd name="adj1" fmla="val 50000"/>
              <a:gd name="adj2" fmla="val 35066"/>
            </a:avLst>
          </a:prstGeom>
        </p:spPr>
        <p:style>
          <a:lnRef idx="1">
            <a:schemeClr val="accent2"/>
          </a:lnRef>
          <a:fillRef idx="3">
            <a:schemeClr val="accent2"/>
          </a:fillRef>
          <a:effectRef idx="2">
            <a:schemeClr val="accent2"/>
          </a:effectRef>
          <a:fontRef idx="minor">
            <a:schemeClr val="lt1"/>
          </a:fontRef>
        </p:style>
        <p:txBody>
          <a:bodyPr wrap="none"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Text Box 17"/>
          <p:cNvSpPr txBox="1">
            <a:spLocks noChangeArrowheads="1"/>
          </p:cNvSpPr>
          <p:nvPr/>
        </p:nvSpPr>
        <p:spPr bwMode="auto">
          <a:xfrm>
            <a:off x="4029046" y="2129338"/>
            <a:ext cx="3829102" cy="400110"/>
          </a:xfrm>
          <a:prstGeom prst="rect">
            <a:avLst/>
          </a:prstGeom>
          <a:noFill/>
          <a:ln w="9525">
            <a:noFill/>
            <a:miter lim="800000"/>
          </a:ln>
          <a:effectLst/>
        </p:spPr>
        <p:txBody>
          <a:bodyPr wrap="square">
            <a:spAutoFit/>
          </a:bodyPr>
          <a:lstStyle/>
          <a:p>
            <a:pPr algn="l">
              <a:lnSpc>
                <a:spcPct val="100000"/>
              </a:lnSpc>
              <a:spcBef>
                <a:spcPct val="50000"/>
              </a:spcBef>
            </a:pPr>
            <a:r>
              <a:rPr kumimoji="1" lang="zh-CN" altLang="en-US" sz="2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采用简单选择方法选出最小元素</a:t>
            </a:r>
            <a:endPar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7" name="Text Box 18"/>
          <p:cNvSpPr txBox="1">
            <a:spLocks noChangeArrowheads="1"/>
          </p:cNvSpPr>
          <p:nvPr/>
        </p:nvSpPr>
        <p:spPr bwMode="auto">
          <a:xfrm>
            <a:off x="1643042" y="4357694"/>
            <a:ext cx="4286280" cy="936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a:spAutoFit/>
          </a:bodyPr>
          <a:lstStyle/>
          <a:p>
            <a:pPr marL="342900" indent="-342900" algn="l">
              <a:lnSpc>
                <a:spcPts val="2800"/>
              </a:lnSpc>
              <a:spcBef>
                <a:spcPts val="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初始时，全局有序区为空</a:t>
            </a:r>
          </a:p>
          <a:p>
            <a:pPr marL="342900" indent="-342900" algn="l">
              <a:lnSpc>
                <a:spcPts val="2800"/>
              </a:lnSpc>
              <a:spcBef>
                <a:spcPts val="0"/>
              </a:spcBef>
              <a:buBlip>
                <a:blip r:embed="rId2"/>
              </a:buBlip>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经过</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趟排序</a:t>
            </a:r>
          </a:p>
        </p:txBody>
      </p:sp>
      <p:sp>
        <p:nvSpPr>
          <p:cNvPr id="38" name="右弧形箭头 37"/>
          <p:cNvSpPr/>
          <p:nvPr/>
        </p:nvSpPr>
        <p:spPr>
          <a:xfrm rot="5400000">
            <a:off x="3786182" y="1443138"/>
            <a:ext cx="357190" cy="785818"/>
          </a:xfrm>
          <a:prstGeom prst="curved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22" name="灯片编号占位符 21"/>
          <p:cNvSpPr>
            <a:spLocks noGrp="1"/>
          </p:cNvSpPr>
          <p:nvPr>
            <p:ph type="sldNum" sz="quarter" idx="12"/>
          </p:nvPr>
        </p:nvSpPr>
        <p:spPr/>
        <p:txBody>
          <a:bodyPr/>
          <a:lstStyle/>
          <a:p>
            <a:fld id="{7AF016A1-9F15-429F-9EFD-84004B73C732}" type="slidenum">
              <a:rPr lang="en-US" altLang="zh-CN" smtClean="0"/>
              <a:t>52</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98" name="Rectangle 2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3" name="TextBox 22"/>
          <p:cNvSpPr txBox="1"/>
          <p:nvPr/>
        </p:nvSpPr>
        <p:spPr>
          <a:xfrm>
            <a:off x="214282" y="357166"/>
            <a:ext cx="8358246" cy="86177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10.6</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设待排序的表有</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个元素，其关键字分别为（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）。说明采用简单选择排序方法进行排序的过程。</a:t>
            </a:r>
          </a:p>
        </p:txBody>
      </p:sp>
      <p:sp>
        <p:nvSpPr>
          <p:cNvPr id="1026" name="Text Box 2"/>
          <p:cNvSpPr txBox="1">
            <a:spLocks noChangeArrowheads="1"/>
          </p:cNvSpPr>
          <p:nvPr/>
        </p:nvSpPr>
        <p:spPr bwMode="auto">
          <a:xfrm>
            <a:off x="500034" y="1428736"/>
            <a:ext cx="7715304" cy="44291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vert="horz" wrap="square" lIns="180000" tIns="108000" rIns="108000" bIns="108000" numCol="1" anchor="t" anchorCtr="0" compatLnSpc="1"/>
          <a:lstStyle/>
          <a:p>
            <a:pPr marL="0" marR="0" lvl="0" indent="0" algn="just" defTabSz="539750" rtl="0" eaLnBrk="1" fontAlgn="base" latinLnBrk="0" hangingPunct="1">
              <a:lnSpc>
                <a:spcPts val="3400"/>
              </a:lnSpc>
              <a:spcBef>
                <a:spcPts val="0"/>
              </a:spcBef>
              <a:spcAft>
                <a:spcPct val="0"/>
              </a:spcAft>
              <a:buClrTx/>
              <a:buSzTx/>
              <a:buFontTx/>
              <a:buNone/>
            </a:pP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初始关键字</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[]6	8	7	9	0	1	3	2	4	5</a:t>
            </a:r>
          </a:p>
          <a:p>
            <a:pPr marL="0" marR="0" lvl="0" indent="0" algn="just" defTabSz="539750" rtl="0" eaLnBrk="1" fontAlgn="base" latinLnBrk="0" hangingPunct="1">
              <a:lnSpc>
                <a:spcPts val="3400"/>
              </a:lnSpc>
              <a:spcBef>
                <a:spcPts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的结果：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8	7	9	6	1	3	2	4	5</a:t>
            </a:r>
          </a:p>
          <a:p>
            <a:pPr marL="0" marR="0" lvl="0" indent="0" algn="just" defTabSz="539750" rtl="0" eaLnBrk="1" fontAlgn="base" latinLnBrk="0" hangingPunct="1">
              <a:lnSpc>
                <a:spcPts val="3400"/>
              </a:lnSpc>
              <a:spcBef>
                <a:spcPts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的结果：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	1</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7	9	6	8	3	2	4	5</a:t>
            </a:r>
          </a:p>
          <a:p>
            <a:pPr marL="0" marR="0" lvl="0" indent="0" algn="just" defTabSz="539750" rtl="0" eaLnBrk="1" fontAlgn="base" latinLnBrk="0" hangingPunct="1">
              <a:lnSpc>
                <a:spcPts val="3400"/>
              </a:lnSpc>
              <a:spcBef>
                <a:spcPts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的结果：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	1	2</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6	8	3	7	4	5</a:t>
            </a:r>
          </a:p>
          <a:p>
            <a:pPr marL="0" marR="0" lvl="0" indent="0" algn="just" defTabSz="539750" rtl="0" eaLnBrk="1" fontAlgn="base" latinLnBrk="0" hangingPunct="1">
              <a:lnSpc>
                <a:spcPts val="3400"/>
              </a:lnSpc>
              <a:spcBef>
                <a:spcPts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的结果：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	1	2	3</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6	8	9	7	4	5</a:t>
            </a:r>
          </a:p>
          <a:p>
            <a:pPr marL="0" marR="0" lvl="0" indent="0" algn="just" defTabSz="539750" rtl="0" eaLnBrk="1" fontAlgn="base" latinLnBrk="0" hangingPunct="1">
              <a:lnSpc>
                <a:spcPts val="3400"/>
              </a:lnSpc>
              <a:spcBef>
                <a:spcPts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的结果：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	1	2	3	4</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8 	9	7	6	5</a:t>
            </a:r>
          </a:p>
          <a:p>
            <a:pPr marL="0" marR="0" lvl="0" indent="0" algn="just" defTabSz="539750" rtl="0" eaLnBrk="1" fontAlgn="base" latinLnBrk="0" hangingPunct="1">
              <a:lnSpc>
                <a:spcPts val="3400"/>
              </a:lnSpc>
              <a:spcBef>
                <a:spcPts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的结果：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	1	2	3	4	5</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7	6	8</a:t>
            </a:r>
          </a:p>
          <a:p>
            <a:pPr marL="0" marR="0" lvl="0" indent="0" algn="just" defTabSz="539750" rtl="0" eaLnBrk="1" fontAlgn="base" latinLnBrk="0" hangingPunct="1">
              <a:lnSpc>
                <a:spcPts val="3400"/>
              </a:lnSpc>
              <a:spcBef>
                <a:spcPts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的结果：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	1	2	3	4	5	6</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7	9	8</a:t>
            </a:r>
          </a:p>
          <a:p>
            <a:pPr marL="0" marR="0" lvl="0" indent="0" algn="just" defTabSz="539750" rtl="0" eaLnBrk="1" fontAlgn="base" latinLnBrk="0" hangingPunct="1">
              <a:lnSpc>
                <a:spcPts val="3400"/>
              </a:lnSpc>
              <a:spcBef>
                <a:spcPts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的结果：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	1	2	3	4	5	6	7</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	8</a:t>
            </a:r>
          </a:p>
          <a:p>
            <a:pPr marL="0" marR="0" lvl="0" indent="0" algn="just" defTabSz="539750" rtl="0" eaLnBrk="1" fontAlgn="base" latinLnBrk="0" hangingPunct="1">
              <a:lnSpc>
                <a:spcPts val="3400"/>
              </a:lnSpc>
              <a:spcBef>
                <a:spcPts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的结果：	</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	1	2	3	4	5	6	7	8</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9</a:t>
            </a:r>
          </a:p>
          <a:p>
            <a:pPr marL="0" marR="0" lvl="0" indent="0" algn="l" defTabSz="539750" rtl="0" eaLnBrk="1" fontAlgn="base" latinLnBrk="0" hangingPunct="1">
              <a:lnSpc>
                <a:spcPts val="3400"/>
              </a:lnSpc>
              <a:spcBef>
                <a:spcPts val="0"/>
              </a:spcBef>
              <a:spcAft>
                <a:spcPct val="0"/>
              </a:spcAft>
              <a:buClrTx/>
              <a:buSzTx/>
              <a:buFontTx/>
              <a:buNone/>
            </a:pPr>
            <a:endPar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t>53</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71472" y="571480"/>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排序</a:t>
            </a:r>
            <a:r>
              <a:rPr lang="zh-CN" altLang="en-US" sz="2200">
                <a:latin typeface="Consolas" panose="020B0609020204030204" pitchFamily="49" charset="0"/>
                <a:ea typeface="微软雅黑" panose="020B0503020204020204" pitchFamily="34" charset="-122"/>
                <a:cs typeface="Consolas" panose="020B0609020204030204" pitchFamily="49" charset="0"/>
              </a:rPr>
              <a:t>算法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3" name="TextBox 12"/>
          <p:cNvSpPr txBox="1"/>
          <p:nvPr/>
        </p:nvSpPr>
        <p:spPr>
          <a:xfrm>
            <a:off x="114269" y="1428736"/>
            <a:ext cx="9001156" cy="377894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SelectSort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简单选择排序</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i=0;i&lt;n-1;i++)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做第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趟排序</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int minj=i;</a:t>
            </a:r>
            <a:endParaRPr lang="zh-CN" altLang="zh-CN" sz="1800">
              <a:solidFill>
                <a:srgbClr val="00B05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for (int j=i+1;j&lt;n;j++)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在当前无序区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R[i..n-1]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中选最小元素</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R[minj]</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if (R[j]&lt;R[minj])</a:t>
            </a:r>
            <a:endParaRPr lang="zh-CN" altLang="zh-CN" sz="1800">
              <a:solidFill>
                <a:srgbClr val="00B05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minj=j;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//minj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记下目前找到的最小元素的位置</a:t>
            </a:r>
          </a:p>
          <a:p>
            <a:pPr algn="l">
              <a:lnSpc>
                <a:spcPts val="2600"/>
              </a:lnSpc>
              <a:spcBef>
                <a:spcPts val="12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minj!=i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R[minj]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不是无序区首元素</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swap(R[i],R[minj]);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交换</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R[minj]</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54</a:t>
            </a:fld>
            <a:r>
              <a:rPr lang="en-US" altLang="zh-CN"/>
              <a:t>/112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zh-CN" sz="2200">
                <a:latin typeface="Consolas" panose="020B0609020204030204" pitchFamily="49" charset="0"/>
                <a:ea typeface="微软雅黑" panose="020B0503020204020204" pitchFamily="34" charset="-122"/>
                <a:cs typeface="Consolas" panose="020B0609020204030204" pitchFamily="49" charset="0"/>
              </a:rPr>
              <a:t>算法分析</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571472" y="1500174"/>
            <a:ext cx="7858180" cy="1246495"/>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无论初始数据序列的状态如何，在第</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趟排序</a:t>
            </a:r>
            <a:r>
              <a:rPr lang="zh-CN" altLang="en-US" sz="2000">
                <a:solidFill>
                  <a:srgbClr val="FF00FF"/>
                </a:solidFill>
                <a:latin typeface="Consolas" panose="020B0609020204030204" pitchFamily="49" charset="0"/>
                <a:ea typeface="仿宋" panose="02010609060101010101" pitchFamily="49" charset="-122"/>
                <a:cs typeface="Consolas" panose="020B0609020204030204" pitchFamily="49" charset="0"/>
              </a:rPr>
              <a:t>从无序区</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R[i..n-1]</a:t>
            </a:r>
            <a:r>
              <a:rPr lang="zh-CN" altLang="en-US" sz="2000">
                <a:solidFill>
                  <a:srgbClr val="FF00FF"/>
                </a:solidFill>
                <a:latin typeface="Consolas" panose="020B0609020204030204" pitchFamily="49" charset="0"/>
                <a:ea typeface="仿宋" panose="02010609060101010101" pitchFamily="49" charset="-122"/>
                <a:cs typeface="Consolas" panose="020B0609020204030204" pitchFamily="49" charset="0"/>
              </a:rPr>
              <a:t>（含</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n-i</a:t>
            </a:r>
            <a:r>
              <a:rPr lang="zh-CN" altLang="en-US" sz="2000">
                <a:solidFill>
                  <a:srgbClr val="FF00FF"/>
                </a:solidFill>
                <a:latin typeface="Consolas" panose="020B0609020204030204" pitchFamily="49" charset="0"/>
                <a:ea typeface="仿宋" panose="02010609060101010101" pitchFamily="49" charset="-122"/>
                <a:cs typeface="Consolas" panose="020B0609020204030204" pitchFamily="49" charset="0"/>
              </a:rPr>
              <a:t>个元素）</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中选出最小元素</a:t>
            </a:r>
            <a:r>
              <a:rPr lang="zh-CN" altLang="en-US" sz="2000">
                <a:solidFill>
                  <a:srgbClr val="FF00FF"/>
                </a:solidFill>
                <a:latin typeface="Consolas" panose="020B0609020204030204" pitchFamily="49" charset="0"/>
                <a:ea typeface="仿宋" panose="02010609060101010101" pitchFamily="49" charset="-122"/>
                <a:cs typeface="Consolas" panose="020B0609020204030204" pitchFamily="49" charset="0"/>
              </a:rPr>
              <a:t>时</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，内</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for</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循环需做</a:t>
            </a:r>
            <a:r>
              <a:rPr lang="en-US" altLang="zh-CN" sz="2000" i="1">
                <a:solidFill>
                  <a:srgbClr val="FF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次比较</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，因此，总的比较次数为</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2000232" y="3143248"/>
            <a:ext cx="4019550" cy="819150"/>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7AF016A1-9F15-429F-9EFD-84004B73C732}" type="slidenum">
              <a:rPr lang="en-US" altLang="zh-CN" smtClean="0"/>
              <a:t>55</a:t>
            </a:fld>
            <a:r>
              <a:rPr lang="en-US" altLang="zh-CN"/>
              <a:t>/112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571480"/>
            <a:ext cx="7572428"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元素的移动次数</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785786" y="1142984"/>
            <a:ext cx="7429552"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当初始数据序列正序时，移动次数为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反序时每趟排序均要执行交换操作，此时总的移动次数为最大值</a:t>
            </a:r>
            <a:r>
              <a:rPr lang="en-US" altLang="zh-CN" sz="2000">
                <a:solidFill>
                  <a:srgbClr val="FF3399"/>
                </a:solidFill>
                <a:latin typeface="Consolas" panose="020B0609020204030204" pitchFamily="49" charset="0"/>
                <a:ea typeface="仿宋" panose="02010609060101010101" pitchFamily="49" charset="-122"/>
                <a:cs typeface="Consolas" panose="020B0609020204030204" pitchFamily="49" charset="0"/>
              </a:rPr>
              <a:t>3(</a:t>
            </a:r>
            <a:r>
              <a:rPr lang="en-US" altLang="zh-CN" sz="2000" i="1">
                <a:solidFill>
                  <a:srgbClr val="FF3399"/>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FF3399"/>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p>
        </p:txBody>
      </p:sp>
      <p:grpSp>
        <p:nvGrpSpPr>
          <p:cNvPr id="2" name="组合 7"/>
          <p:cNvGrpSpPr/>
          <p:nvPr/>
        </p:nvGrpSpPr>
        <p:grpSpPr>
          <a:xfrm>
            <a:off x="1500166" y="3214686"/>
            <a:ext cx="6786610" cy="1370667"/>
            <a:chOff x="1500166" y="3214686"/>
            <a:chExt cx="6786610" cy="1370667"/>
          </a:xfrm>
        </p:grpSpPr>
        <p:sp>
          <p:nvSpPr>
            <p:cNvPr id="5" name="TextBox 4"/>
            <p:cNvSpPr txBox="1"/>
            <p:nvPr/>
          </p:nvSpPr>
          <p:spPr>
            <a:xfrm>
              <a:off x="2571736" y="3786190"/>
              <a:ext cx="571504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最好、最坏和平均</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情况的时间复杂度</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均</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3074" name="Picture 2"/>
            <p:cNvPicPr>
              <a:picLocks noChangeAspect="1" noChangeArrowheads="1"/>
            </p:cNvPicPr>
            <p:nvPr/>
          </p:nvPicPr>
          <p:blipFill>
            <a:blip r:embed="rId3" cstate="print"/>
            <a:srcRect/>
            <a:stretch>
              <a:fillRect/>
            </a:stretch>
          </p:blipFill>
          <p:spPr bwMode="auto">
            <a:xfrm>
              <a:off x="1500166" y="3214686"/>
              <a:ext cx="1014414" cy="1370667"/>
            </a:xfrm>
            <a:prstGeom prst="rect">
              <a:avLst/>
            </a:prstGeom>
            <a:noFill/>
            <a:ln w="9525">
              <a:noFill/>
              <a:miter lim="800000"/>
              <a:headEnd/>
              <a:tailEnd/>
            </a:ln>
          </p:spPr>
        </p:pic>
      </p:grpSp>
      <p:sp>
        <p:nvSpPr>
          <p:cNvPr id="15" name="灯片编号占位符 14"/>
          <p:cNvSpPr>
            <a:spLocks noGrp="1"/>
          </p:cNvSpPr>
          <p:nvPr>
            <p:ph type="sldNum" sz="quarter" idx="12"/>
          </p:nvPr>
        </p:nvSpPr>
        <p:spPr/>
        <p:txBody>
          <a:bodyPr/>
          <a:lstStyle/>
          <a:p>
            <a:fld id="{7AF016A1-9F15-429F-9EFD-84004B73C732}" type="slidenum">
              <a:rPr lang="en-US" altLang="zh-CN" smtClean="0"/>
              <a:t>56</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714356"/>
            <a:ext cx="4786346" cy="400110"/>
          </a:xfrm>
          <a:prstGeom prst="rect">
            <a:avLst/>
          </a:prstGeom>
          <a:noFill/>
        </p:spPr>
        <p:txBody>
          <a:bodyPr wrap="square" rtlCol="0">
            <a:spAutoFit/>
          </a:bodyPr>
          <a:lstStyle/>
          <a:p>
            <a:pPr algn="l">
              <a:lnSpc>
                <a:spcPct val="100000"/>
              </a:lnSpc>
            </a:pPr>
            <a:r>
              <a:rPr lang="zh-CN" altLang="zh-CN" sz="2000">
                <a:solidFill>
                  <a:srgbClr val="0000FF"/>
                </a:solidFill>
                <a:latin typeface="华文中宋" panose="02010600040101010101" pitchFamily="2" charset="-122"/>
                <a:ea typeface="华文中宋" panose="02010600040101010101" pitchFamily="2" charset="-122"/>
              </a:rPr>
              <a:t>是一种不稳定的排序方法</a:t>
            </a:r>
            <a:endParaRPr lang="zh-CN" altLang="en-US" sz="2000">
              <a:solidFill>
                <a:srgbClr val="0000FF"/>
              </a:solidFill>
              <a:latin typeface="华文中宋" panose="02010600040101010101" pitchFamily="2" charset="-122"/>
              <a:ea typeface="华文中宋" panose="02010600040101010101" pitchFamily="2" charset="-122"/>
            </a:endParaRPr>
          </a:p>
        </p:txBody>
      </p:sp>
      <p:sp>
        <p:nvSpPr>
          <p:cNvPr id="4" name="TextBox 3"/>
          <p:cNvSpPr txBox="1"/>
          <p:nvPr/>
        </p:nvSpPr>
        <p:spPr>
          <a:xfrm>
            <a:off x="2071670" y="2285992"/>
            <a:ext cx="2286016" cy="369332"/>
          </a:xfrm>
          <a:prstGeom prst="rect">
            <a:avLst/>
          </a:prstGeom>
          <a:noFill/>
        </p:spPr>
        <p:txBody>
          <a:bodyPr wrap="square" rtlCol="0">
            <a:spAutoFit/>
          </a:bodyPr>
          <a:lstStyle/>
          <a:p>
            <a:pPr algn="l">
              <a:lnSpc>
                <a:spcPct val="100000"/>
              </a:lnSpc>
            </a:pPr>
            <a:r>
              <a:rPr lang="zh-CN" altLang="zh-CN" sz="1800">
                <a:solidFill>
                  <a:srgbClr val="0000FF"/>
                </a:solidFill>
                <a:latin typeface="Consolas" panose="020B0609020204030204" pitchFamily="49" charset="0"/>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5</a:t>
            </a:r>
            <a:r>
              <a:rPr lang="zh-CN" altLang="zh-CN" sz="1800">
                <a:solidFill>
                  <a:srgbClr val="0000FF"/>
                </a:solidFill>
                <a:latin typeface="Consolas" panose="020B0609020204030204" pitchFamily="49" charset="0"/>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  </a:t>
            </a:r>
            <a:r>
              <a:rPr lang="en-US" altLang="zh-CN" sz="1800">
                <a:solidFill>
                  <a:srgbClr val="FF0000"/>
                </a:solidFill>
                <a:latin typeface="Consolas" panose="020B0609020204030204" pitchFamily="49" charset="0"/>
                <a:cs typeface="Consolas" panose="020B0609020204030204" pitchFamily="49" charset="0"/>
              </a:rPr>
              <a:t>5</a:t>
            </a:r>
            <a:r>
              <a:rPr lang="zh-CN" altLang="zh-CN" sz="1800">
                <a:solidFill>
                  <a:srgbClr val="0000FF"/>
                </a:solidFill>
                <a:latin typeface="Consolas" panose="020B0609020204030204" pitchFamily="49" charset="0"/>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  1</a:t>
            </a:r>
            <a:r>
              <a:rPr lang="zh-CN" altLang="zh-CN" sz="180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2" name="组合 11"/>
          <p:cNvGrpSpPr/>
          <p:nvPr/>
        </p:nvGrpSpPr>
        <p:grpSpPr>
          <a:xfrm>
            <a:off x="2357422" y="2643182"/>
            <a:ext cx="1428760" cy="571504"/>
            <a:chOff x="2357422" y="2643182"/>
            <a:chExt cx="1428760" cy="571504"/>
          </a:xfrm>
        </p:grpSpPr>
        <p:sp>
          <p:nvSpPr>
            <p:cNvPr id="5" name="Text Box 8"/>
            <p:cNvSpPr txBox="1">
              <a:spLocks noChangeArrowheads="1"/>
            </p:cNvSpPr>
            <p:nvPr/>
          </p:nvSpPr>
          <p:spPr bwMode="auto">
            <a:xfrm>
              <a:off x="2603458" y="2925376"/>
              <a:ext cx="896972" cy="289310"/>
            </a:xfrm>
            <a:prstGeom prst="rect">
              <a:avLst/>
            </a:prstGeom>
            <a:noFill/>
            <a:ln w="9525">
              <a:noFill/>
              <a:miter lim="800000"/>
            </a:ln>
            <a:effectLst/>
          </p:spPr>
          <p:txBody>
            <a:bodyPr wrap="square">
              <a:spAutoFit/>
            </a:bodyPr>
            <a:lstStyle/>
            <a:p>
              <a:pPr algn="l">
                <a:spcBef>
                  <a:spcPct val="50000"/>
                </a:spcBef>
              </a:pP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sp>
          <p:nvSpPr>
            <p:cNvPr id="6" name="右大括号 5"/>
            <p:cNvSpPr/>
            <p:nvPr/>
          </p:nvSpPr>
          <p:spPr>
            <a:xfrm rot="5400000">
              <a:off x="3000364" y="2000240"/>
              <a:ext cx="142876" cy="1428760"/>
            </a:xfrm>
            <a:prstGeom prst="rightBrace">
              <a:avLst/>
            </a:prstGeom>
            <a:ln w="12700">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grpSp>
        <p:nvGrpSpPr>
          <p:cNvPr id="7" name="组合 10"/>
          <p:cNvGrpSpPr/>
          <p:nvPr/>
        </p:nvGrpSpPr>
        <p:grpSpPr>
          <a:xfrm>
            <a:off x="2491991" y="1416594"/>
            <a:ext cx="1185706" cy="854333"/>
            <a:chOff x="2491991" y="1416594"/>
            <a:chExt cx="1185706" cy="854333"/>
          </a:xfrm>
        </p:grpSpPr>
        <p:sp>
          <p:nvSpPr>
            <p:cNvPr id="9" name="任意多边形 8"/>
            <p:cNvSpPr/>
            <p:nvPr/>
          </p:nvSpPr>
          <p:spPr>
            <a:xfrm>
              <a:off x="2491991" y="1813728"/>
              <a:ext cx="1185706" cy="457199"/>
            </a:xfrm>
            <a:custGeom>
              <a:avLst/>
              <a:gdLst>
                <a:gd name="connsiteX0" fmla="*/ 0 w 1185706"/>
                <a:gd name="connsiteY0" fmla="*/ 406958 h 457199"/>
                <a:gd name="connsiteX1" fmla="*/ 200967 w 1185706"/>
                <a:gd name="connsiteY1" fmla="*/ 65314 h 457199"/>
                <a:gd name="connsiteX2" fmla="*/ 612950 w 1185706"/>
                <a:gd name="connsiteY2" fmla="*/ 15072 h 457199"/>
                <a:gd name="connsiteX3" fmla="*/ 984739 w 1185706"/>
                <a:gd name="connsiteY3" fmla="*/ 75362 h 457199"/>
                <a:gd name="connsiteX4" fmla="*/ 1185706 w 1185706"/>
                <a:gd name="connsiteY4" fmla="*/ 457199 h 45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6" h="457199">
                  <a:moveTo>
                    <a:pt x="0" y="406958"/>
                  </a:moveTo>
                  <a:cubicBezTo>
                    <a:pt x="49404" y="268793"/>
                    <a:pt x="98809" y="130628"/>
                    <a:pt x="200967" y="65314"/>
                  </a:cubicBezTo>
                  <a:cubicBezTo>
                    <a:pt x="303125" y="0"/>
                    <a:pt x="482321" y="13397"/>
                    <a:pt x="612950" y="15072"/>
                  </a:cubicBezTo>
                  <a:cubicBezTo>
                    <a:pt x="743579" y="16747"/>
                    <a:pt x="889280" y="1674"/>
                    <a:pt x="984739" y="75362"/>
                  </a:cubicBezTo>
                  <a:cubicBezTo>
                    <a:pt x="1080198" y="149050"/>
                    <a:pt x="1132952" y="303124"/>
                    <a:pt x="1185706" y="457199"/>
                  </a:cubicBezTo>
                </a:path>
              </a:pathLst>
            </a:custGeom>
            <a:ln w="19050">
              <a:headEnd type="arrow"/>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0" name="TextBox 9"/>
            <p:cNvSpPr txBox="1"/>
            <p:nvPr/>
          </p:nvSpPr>
          <p:spPr>
            <a:xfrm>
              <a:off x="2786050" y="1416594"/>
              <a:ext cx="714380" cy="369332"/>
            </a:xfrm>
            <a:prstGeom prst="rect">
              <a:avLst/>
            </a:prstGeom>
            <a:noFill/>
          </p:spPr>
          <p:txBody>
            <a:bodyPr wrap="square" rtlCol="0">
              <a:spAutoFit/>
            </a:bodyPr>
            <a:lstStyle/>
            <a:p>
              <a:pPr algn="l">
                <a:lnSpc>
                  <a:spcPct val="100000"/>
                </a:lnSpc>
              </a:pPr>
              <a:r>
                <a:rPr lang="zh-CN" altLang="en-US" sz="1800">
                  <a:solidFill>
                    <a:srgbClr val="0000FF"/>
                  </a:solidFill>
                  <a:latin typeface="仿宋" panose="02010609060101010101" pitchFamily="49" charset="-122"/>
                  <a:ea typeface="仿宋" panose="02010609060101010101" pitchFamily="49" charset="-122"/>
                </a:rPr>
                <a:t>交换</a:t>
              </a:r>
            </a:p>
          </p:txBody>
        </p:sp>
      </p:grpSp>
      <p:grpSp>
        <p:nvGrpSpPr>
          <p:cNvPr id="8" name="组合 14"/>
          <p:cNvGrpSpPr/>
          <p:nvPr/>
        </p:nvGrpSpPr>
        <p:grpSpPr>
          <a:xfrm>
            <a:off x="2214546" y="3416858"/>
            <a:ext cx="2286016" cy="869398"/>
            <a:chOff x="2214546" y="3416858"/>
            <a:chExt cx="2286016" cy="869398"/>
          </a:xfrm>
        </p:grpSpPr>
        <p:sp>
          <p:nvSpPr>
            <p:cNvPr id="13" name="TextBox 12"/>
            <p:cNvSpPr txBox="1"/>
            <p:nvPr/>
          </p:nvSpPr>
          <p:spPr>
            <a:xfrm>
              <a:off x="2214546" y="3916924"/>
              <a:ext cx="2286016" cy="369332"/>
            </a:xfrm>
            <a:prstGeom prst="rect">
              <a:avLst/>
            </a:prstGeom>
            <a:noFill/>
          </p:spPr>
          <p:txBody>
            <a:bodyPr wrap="square" rtlCol="0">
              <a:spAutoFit/>
            </a:bodyPr>
            <a:lstStyle/>
            <a:p>
              <a:pPr algn="l">
                <a:lnSpc>
                  <a:spcPct val="100000"/>
                </a:lnSpc>
              </a:pPr>
              <a:r>
                <a:rPr lang="zh-CN" altLang="zh-CN" sz="1800">
                  <a:solidFill>
                    <a:srgbClr val="0000FF"/>
                  </a:solidFill>
                  <a:latin typeface="Consolas" panose="020B0609020204030204" pitchFamily="49" charset="0"/>
                  <a:cs typeface="Consolas" panose="020B0609020204030204" pitchFamily="49" charset="0"/>
                </a:rPr>
                <a:t>（</a:t>
              </a:r>
              <a:r>
                <a:rPr lang="en-US" altLang="zh-CN" sz="1800">
                  <a:solidFill>
                    <a:srgbClr val="FF00FF"/>
                  </a:solidFill>
                  <a:latin typeface="Consolas" panose="020B0609020204030204" pitchFamily="49" charset="0"/>
                  <a:cs typeface="Consolas" panose="020B0609020204030204" pitchFamily="49" charset="0"/>
                </a:rPr>
                <a:t>1</a:t>
              </a:r>
              <a:r>
                <a:rPr lang="zh-CN" altLang="zh-CN" sz="1800">
                  <a:solidFill>
                    <a:srgbClr val="0000FF"/>
                  </a:solidFill>
                  <a:latin typeface="Consolas" panose="020B0609020204030204" pitchFamily="49" charset="0"/>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  </a:t>
              </a:r>
              <a:r>
                <a:rPr lang="en-US" altLang="zh-CN" sz="1800">
                  <a:solidFill>
                    <a:srgbClr val="FF0000"/>
                  </a:solidFill>
                  <a:latin typeface="Consolas" panose="020B0609020204030204" pitchFamily="49" charset="0"/>
                  <a:cs typeface="Consolas" panose="020B0609020204030204" pitchFamily="49" charset="0"/>
                </a:rPr>
                <a:t>5</a:t>
              </a:r>
              <a:r>
                <a:rPr lang="zh-CN" altLang="zh-CN" sz="1800">
                  <a:solidFill>
                    <a:srgbClr val="0000FF"/>
                  </a:solidFill>
                  <a:latin typeface="Consolas" panose="020B0609020204030204" pitchFamily="49" charset="0"/>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  5</a:t>
              </a:r>
              <a:r>
                <a:rPr lang="zh-CN" altLang="zh-CN" sz="180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下箭头 13"/>
            <p:cNvSpPr/>
            <p:nvPr/>
          </p:nvSpPr>
          <p:spPr>
            <a:xfrm>
              <a:off x="3071802" y="3416858"/>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22" name="灯片编号占位符 21"/>
          <p:cNvSpPr>
            <a:spLocks noGrp="1"/>
          </p:cNvSpPr>
          <p:nvPr>
            <p:ph type="sldNum" sz="quarter" idx="12"/>
          </p:nvPr>
        </p:nvSpPr>
        <p:spPr/>
        <p:txBody>
          <a:bodyPr/>
          <a:lstStyle/>
          <a:p>
            <a:fld id="{7AF016A1-9F15-429F-9EFD-84004B73C732}" type="slidenum">
              <a:rPr lang="en-US" altLang="zh-CN" smtClean="0"/>
              <a:t>57</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271464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10.4.2 </a:t>
            </a:r>
            <a:r>
              <a:rPr lang="zh-CN" altLang="en-US">
                <a:latin typeface="Consolas" panose="020B0609020204030204" pitchFamily="49" charset="0"/>
                <a:ea typeface="微软雅黑" panose="020B0503020204020204" pitchFamily="34" charset="-122"/>
                <a:cs typeface="Consolas" panose="020B0609020204030204" pitchFamily="49" charset="0"/>
              </a:rPr>
              <a:t>堆</a:t>
            </a:r>
            <a:r>
              <a:rPr lang="zh-CN" altLang="zh-CN">
                <a:latin typeface="Consolas" panose="020B0609020204030204" pitchFamily="49" charset="0"/>
                <a:ea typeface="微软雅黑" panose="020B0503020204020204" pitchFamily="34" charset="-122"/>
                <a:cs typeface="Consolas" panose="020B0609020204030204" pitchFamily="49" charset="0"/>
              </a:rPr>
              <a:t>排序</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642910" y="150017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排序思路</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7" name="矩形 16"/>
          <p:cNvSpPr/>
          <p:nvPr/>
        </p:nvSpPr>
        <p:spPr>
          <a:xfrm>
            <a:off x="4572000" y="2428868"/>
            <a:ext cx="2928958"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5429256" y="3000372"/>
            <a:ext cx="1500198"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全局有序区</a:t>
            </a:r>
          </a:p>
        </p:txBody>
      </p:sp>
      <p:sp>
        <p:nvSpPr>
          <p:cNvPr id="19" name="矩形 18"/>
          <p:cNvSpPr/>
          <p:nvPr/>
        </p:nvSpPr>
        <p:spPr>
          <a:xfrm>
            <a:off x="1000100" y="2428868"/>
            <a:ext cx="2928958"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Box 19"/>
          <p:cNvSpPr txBox="1"/>
          <p:nvPr/>
        </p:nvSpPr>
        <p:spPr>
          <a:xfrm>
            <a:off x="1643042" y="3000372"/>
            <a:ext cx="1500198"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sp>
        <p:nvSpPr>
          <p:cNvPr id="21" name="右弧形箭头 20"/>
          <p:cNvSpPr/>
          <p:nvPr/>
        </p:nvSpPr>
        <p:spPr>
          <a:xfrm rot="6583683" flipV="1">
            <a:off x="3731938" y="2902694"/>
            <a:ext cx="363746" cy="596089"/>
          </a:xfrm>
          <a:prstGeom prst="curved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3071802" y="3429000"/>
            <a:ext cx="2357454" cy="400110"/>
          </a:xfrm>
          <a:prstGeom prst="rect">
            <a:avLst/>
          </a:prstGeom>
          <a:noFill/>
        </p:spPr>
        <p:txBody>
          <a:bodyPr wrap="square" rtlCol="0">
            <a:spAutoFit/>
          </a:bodyPr>
          <a:lstStyle/>
          <a:p>
            <a:pPr algn="l">
              <a:lnSpc>
                <a:spcPct val="100000"/>
              </a:lnSpc>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选出</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最大</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元素</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椭圆 22"/>
          <p:cNvSpPr/>
          <p:nvPr/>
        </p:nvSpPr>
        <p:spPr>
          <a:xfrm>
            <a:off x="4071934" y="2498047"/>
            <a:ext cx="357190" cy="35719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2"/>
          <p:cNvGrpSpPr/>
          <p:nvPr/>
        </p:nvGrpSpPr>
        <p:grpSpPr>
          <a:xfrm>
            <a:off x="2071670" y="3998245"/>
            <a:ext cx="4857784" cy="1400242"/>
            <a:chOff x="1047727" y="2357430"/>
            <a:chExt cx="6477045" cy="1400242"/>
          </a:xfrm>
        </p:grpSpPr>
        <p:sp>
          <p:nvSpPr>
            <p:cNvPr id="25" name="下箭头 24"/>
            <p:cNvSpPr/>
            <p:nvPr/>
          </p:nvSpPr>
          <p:spPr>
            <a:xfrm>
              <a:off x="4071934" y="2357430"/>
              <a:ext cx="357190" cy="92869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1047727" y="3357562"/>
              <a:ext cx="6477045" cy="400110"/>
            </a:xfrm>
            <a:prstGeom prst="rect">
              <a:avLst/>
            </a:prstGeom>
            <a:noFill/>
          </p:spPr>
          <p:txBody>
            <a:bodyPr wrap="square" rtlCol="0">
              <a:spAutoFit/>
            </a:bodyPr>
            <a:lstStyle/>
            <a:p>
              <a:pPr algn="l">
                <a:lnSpc>
                  <a:spcPct val="100000"/>
                </a:lnSpc>
              </a:pPr>
              <a:r>
                <a:rPr kumimoji="1" lang="zh-CN" altLang="en-US" sz="2000" dirty="0">
                  <a:solidFill>
                    <a:srgbClr val="0000FF"/>
                  </a:solidFill>
                  <a:latin typeface="Consolas" panose="020B0609020204030204" pitchFamily="49" charset="0"/>
                  <a:ea typeface="华文中宋" panose="02010600040101010101" pitchFamily="2" charset="-122"/>
                  <a:cs typeface="Consolas" panose="020B0609020204030204" pitchFamily="49" charset="0"/>
                </a:rPr>
                <a:t>采用堆方法选</a:t>
              </a:r>
              <a:r>
                <a:rPr kumimoji="1"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rPr>
                <a:t>出最大元素：</a:t>
              </a:r>
              <a:r>
                <a:rPr kumimoji="1" lang="zh-CN" altLang="en-US" sz="2000" dirty="0">
                  <a:solidFill>
                    <a:srgbClr val="0000FF"/>
                  </a:solidFill>
                  <a:latin typeface="Consolas" panose="020B0609020204030204" pitchFamily="49" charset="0"/>
                  <a:ea typeface="华文中宋" panose="02010600040101010101" pitchFamily="2" charset="-122"/>
                  <a:cs typeface="Consolas" panose="020B0609020204030204" pitchFamily="49" charset="0"/>
                </a:rPr>
                <a:t>堆排序算法</a:t>
              </a:r>
              <a:endParaRPr lang="zh-CN" altLang="en-US" sz="2000" dirty="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grpSp>
      <p:sp>
        <p:nvSpPr>
          <p:cNvPr id="31" name="灯片编号占位符 30"/>
          <p:cNvSpPr>
            <a:spLocks noGrp="1"/>
          </p:cNvSpPr>
          <p:nvPr>
            <p:ph type="sldNum" sz="quarter" idx="12"/>
          </p:nvPr>
        </p:nvSpPr>
        <p:spPr/>
        <p:txBody>
          <a:bodyPr/>
          <a:lstStyle/>
          <a:p>
            <a:fld id="{7AF016A1-9F15-429F-9EFD-84004B73C732}" type="slidenum">
              <a:rPr lang="en-US" altLang="zh-CN" smtClean="0"/>
              <a:t>58</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00034" y="1357298"/>
            <a:ext cx="6429420" cy="400110"/>
          </a:xfrm>
          <a:prstGeom prst="rect">
            <a:avLst/>
          </a:prstGeom>
          <a:noFill/>
          <a:ln w="9525">
            <a:noFill/>
            <a:miter lim="800000"/>
          </a:ln>
          <a:effectLst/>
        </p:spPr>
        <p:txBody>
          <a:bodyPr wrap="square">
            <a:spAutoFit/>
          </a:bodyPr>
          <a:lstStyle/>
          <a:p>
            <a:pPr algn="l">
              <a:lnSpc>
                <a:spcPct val="100000"/>
              </a:lnSpc>
              <a:spcBef>
                <a:spcPct val="50000"/>
              </a:spcBef>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一个序列</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a:solidFill>
                  <a:srgbClr val="0000FF"/>
                </a:solidFill>
                <a:latin typeface="+mj-ea"/>
                <a:ea typeface="+mj-ea"/>
                <a:cs typeface="Consolas" panose="020B0609020204030204" pitchFamily="49" charset="0"/>
              </a:rPr>
              <a:t>-</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，关键字分别为</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k</a:t>
            </a:r>
            <a:r>
              <a:rPr kumimoji="1"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n</a:t>
            </a:r>
            <a:r>
              <a:rPr kumimoji="1"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4"/>
          <p:cNvSpPr txBox="1">
            <a:spLocks noChangeArrowheads="1"/>
          </p:cNvSpPr>
          <p:nvPr/>
        </p:nvSpPr>
        <p:spPr bwMode="auto">
          <a:xfrm>
            <a:off x="714348" y="571480"/>
            <a:ext cx="1389043" cy="45318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dk1"/>
          </a:lnRef>
          <a:fillRef idx="3">
            <a:schemeClr val="dk1"/>
          </a:fillRef>
          <a:effectRef idx="2">
            <a:schemeClr val="dk1"/>
          </a:effectRef>
          <a:fontRef idx="minor">
            <a:schemeClr val="lt1"/>
          </a:fontRef>
        </p:style>
        <p:txBody>
          <a:bodyPr wrap="square" tIns="72000" bIns="72000">
            <a:spAutoFit/>
          </a:bodyPr>
          <a:lstStyle/>
          <a:p>
            <a:pPr>
              <a:lnSpc>
                <a:spcPct val="100000"/>
              </a:lnSpc>
              <a:spcBef>
                <a:spcPct val="50000"/>
              </a:spcBef>
            </a:pP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堆</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的定义</a:t>
            </a:r>
          </a:p>
        </p:txBody>
      </p:sp>
      <p:sp>
        <p:nvSpPr>
          <p:cNvPr id="22" name="TextBox 21"/>
          <p:cNvSpPr txBox="1"/>
          <p:nvPr/>
        </p:nvSpPr>
        <p:spPr>
          <a:xfrm>
            <a:off x="571472" y="2071678"/>
            <a:ext cx="7786742" cy="24751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800"/>
              </a:lnSpc>
              <a:spcBef>
                <a:spcPts val="1200"/>
              </a:spcBef>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该序列满足如下性质（简称为堆性质）：</a:t>
            </a:r>
          </a:p>
          <a:p>
            <a:pPr algn="l">
              <a:lnSpc>
                <a:spcPts val="2800"/>
              </a:lnSpc>
              <a:spcBef>
                <a:spcPts val="1200"/>
              </a:spcBef>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kumimoji="1" lang="en-US" altLang="zh-CN" sz="2000"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2000" i="1" baseline="-300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err="1">
                <a:solidFill>
                  <a:srgbClr val="FF00FF"/>
                </a:solidFill>
                <a:latin typeface="+mn-ea"/>
                <a:cs typeface="Consolas" panose="020B0609020204030204" pitchFamily="49" charset="0"/>
              </a:rPr>
              <a:t>≤</a:t>
            </a:r>
            <a:r>
              <a:rPr kumimoji="1" lang="en-US" altLang="zh-CN" sz="2000" i="1">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2000" baseline="-30000">
                <a:solidFill>
                  <a:srgbClr val="FF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baseline="-3000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baseline="-3000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kumimoji="1"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且 </a:t>
            </a:r>
            <a:r>
              <a:rPr kumimoji="1" lang="en-US" altLang="zh-CN" sz="2000" i="1">
                <a:solidFill>
                  <a:srgbClr val="FF3399"/>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2000" i="1" baseline="-30000">
                <a:solidFill>
                  <a:srgbClr val="FF3399"/>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err="1">
                <a:solidFill>
                  <a:srgbClr val="FF3399"/>
                </a:solidFill>
                <a:latin typeface="+mn-ea"/>
                <a:cs typeface="Consolas" panose="020B0609020204030204" pitchFamily="49" charset="0"/>
              </a:rPr>
              <a:t>≤</a:t>
            </a:r>
            <a:r>
              <a:rPr kumimoji="1" lang="en-US" altLang="zh-CN" sz="2000" i="1">
                <a:solidFill>
                  <a:srgbClr val="FF3399"/>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2000" baseline="-30000">
                <a:solidFill>
                  <a:srgbClr val="FF3399"/>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baseline="-30000">
                <a:solidFill>
                  <a:srgbClr val="FF3399"/>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baseline="-30000">
                <a:solidFill>
                  <a:srgbClr val="FF3399"/>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a:solidFill>
                  <a:srgbClr val="FF3399"/>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0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1200"/>
              </a:spcBef>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或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kumimoji="1" lang="en-US" altLang="zh-CN" sz="2000" i="1" dirty="0" err="1">
                <a:solidFill>
                  <a:srgbClr val="FF3399"/>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2000" i="1" baseline="-30000" dirty="0" err="1">
                <a:solidFill>
                  <a:srgbClr val="FF3399"/>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err="1">
                <a:solidFill>
                  <a:srgbClr val="FF3399"/>
                </a:solidFill>
                <a:latin typeface="+mj-ea"/>
                <a:ea typeface="+mj-ea"/>
                <a:cs typeface="Consolas" panose="020B0609020204030204" pitchFamily="49" charset="0"/>
              </a:rPr>
              <a:t>≥</a:t>
            </a:r>
            <a:r>
              <a:rPr kumimoji="1" lang="en-US" altLang="zh-CN" sz="2000" i="1">
                <a:solidFill>
                  <a:srgbClr val="FF3399"/>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2000" baseline="-30000">
                <a:solidFill>
                  <a:srgbClr val="FF3399"/>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baseline="-30000">
                <a:solidFill>
                  <a:srgbClr val="FF3399"/>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baseline="-30000">
                <a:solidFill>
                  <a:srgbClr val="FF3399"/>
                </a:solidFill>
                <a:latin typeface="Consolas" panose="020B0609020204030204" pitchFamily="49" charset="0"/>
                <a:ea typeface="仿宋" panose="02010609060101010101" pitchFamily="49" charset="-122"/>
                <a:cs typeface="Consolas" panose="020B0609020204030204" pitchFamily="49" charset="0"/>
              </a:rPr>
              <a:t>+1</a:t>
            </a:r>
            <a:r>
              <a:rPr kumimoji="1" lang="en-US" altLang="zh-CN" sz="2000">
                <a:solidFill>
                  <a:srgbClr val="FF3399"/>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且 </a:t>
            </a:r>
            <a:r>
              <a:rPr kumimoji="1" lang="en-US" altLang="zh-CN" sz="2000" i="1">
                <a:solidFill>
                  <a:srgbClr val="FF3399"/>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2000" i="1" baseline="-30000">
                <a:solidFill>
                  <a:srgbClr val="FF3399"/>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err="1">
                <a:solidFill>
                  <a:srgbClr val="FF3399"/>
                </a:solidFill>
                <a:latin typeface="+mj-ea"/>
                <a:ea typeface="+mj-ea"/>
                <a:cs typeface="Consolas" panose="020B0609020204030204" pitchFamily="49" charset="0"/>
              </a:rPr>
              <a:t>≥</a:t>
            </a:r>
            <a:r>
              <a:rPr kumimoji="1" lang="en-US" altLang="zh-CN" sz="2000" i="1">
                <a:solidFill>
                  <a:srgbClr val="FF3399"/>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2000" baseline="-30000">
                <a:solidFill>
                  <a:srgbClr val="FF3399"/>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baseline="-30000">
                <a:solidFill>
                  <a:srgbClr val="FF3399"/>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baseline="-30000">
                <a:solidFill>
                  <a:srgbClr val="FF3399"/>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en-US" altLang="zh-CN" sz="2000">
                <a:solidFill>
                  <a:srgbClr val="0000FF"/>
                </a:solidFill>
                <a:latin typeface="+mn-ea"/>
                <a:cs typeface="Consolas" panose="020B0609020204030204" pitchFamily="49" charset="0"/>
              </a:rPr>
              <a:t>≤</a:t>
            </a:r>
            <a:r>
              <a:rPr kumimoji="1"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dirty="0">
                <a:solidFill>
                  <a:srgbClr val="0000FF"/>
                </a:solidFill>
                <a:latin typeface="+mj-ea"/>
                <a:ea typeface="+mj-ea"/>
                <a:cs typeface="Consolas" panose="020B0609020204030204" pitchFamily="49" charset="0"/>
              </a:rPr>
              <a:t>≤</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n</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/2-1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1200"/>
              </a:spcBef>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满足</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种情况的堆称为</a:t>
            </a:r>
            <a:r>
              <a:rPr kumimoji="1"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小根堆</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，满足</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种情况的堆称为</a:t>
            </a:r>
            <a:r>
              <a:rPr kumimoji="1"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大根堆</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。下面讨论的堆是大根堆。</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t>59</a:t>
            </a:fld>
            <a:r>
              <a:rPr lang="en-US" altLang="zh-CN"/>
              <a:t>/112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7224" y="1071546"/>
            <a:ext cx="7215238" cy="26519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排序算法的性能由算法的时间和空间确定的，而时间又是由比较和移动的次数确定的。</a:t>
            </a: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若待排序元素的关键字顺序正好和排序顺序相同，称此表中元素为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正序</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反之，若待排序元素的关键字顺序正好和排序顺序相反，称此表中元素为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反序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t>6</a:t>
            </a:fld>
            <a:r>
              <a:rPr lang="en-US" altLang="zh-CN"/>
              <a:t>/112</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
          <p:cNvGrpSpPr/>
          <p:nvPr/>
        </p:nvGrpSpPr>
        <p:grpSpPr>
          <a:xfrm>
            <a:off x="3000364" y="1142984"/>
            <a:ext cx="1873250" cy="1646246"/>
            <a:chOff x="5197495" y="1928802"/>
            <a:chExt cx="1873250" cy="1646246"/>
          </a:xfrm>
        </p:grpSpPr>
        <p:sp>
          <p:nvSpPr>
            <p:cNvPr id="36" name="Oval 7"/>
            <p:cNvSpPr>
              <a:spLocks noChangeArrowheads="1"/>
            </p:cNvSpPr>
            <p:nvPr/>
          </p:nvSpPr>
          <p:spPr bwMode="auto">
            <a:xfrm>
              <a:off x="6134120" y="1928802"/>
              <a:ext cx="431800" cy="431800"/>
            </a:xfrm>
            <a:prstGeom prst="ellipse">
              <a:avLst/>
            </a:prstGeom>
          </p:spPr>
          <p:style>
            <a:lnRef idx="1">
              <a:schemeClr val="accent6"/>
            </a:lnRef>
            <a:fillRef idx="2">
              <a:schemeClr val="accent6"/>
            </a:fillRef>
            <a:effectRef idx="1">
              <a:schemeClr val="accent6"/>
            </a:effectRef>
            <a:fontRef idx="minor">
              <a:schemeClr val="dk1"/>
            </a:fontRef>
          </p:style>
          <p:txBody>
            <a:bodyPr wrap="none" tIns="0" anchor="ctr"/>
            <a:lstStyle/>
            <a:p>
              <a:r>
                <a:rPr lang="en-US" altLang="zh-CN" sz="1800" b="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b="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Oval 8"/>
            <p:cNvSpPr>
              <a:spLocks noChangeArrowheads="1"/>
            </p:cNvSpPr>
            <p:nvPr/>
          </p:nvSpPr>
          <p:spPr bwMode="auto">
            <a:xfrm>
              <a:off x="5629295" y="2505065"/>
              <a:ext cx="431800" cy="431800"/>
            </a:xfrm>
            <a:prstGeom prst="ellipse">
              <a:avLst/>
            </a:prstGeom>
          </p:spPr>
          <p:style>
            <a:lnRef idx="1">
              <a:schemeClr val="accent6"/>
            </a:lnRef>
            <a:fillRef idx="2">
              <a:schemeClr val="accent6"/>
            </a:fillRef>
            <a:effectRef idx="1">
              <a:schemeClr val="accent6"/>
            </a:effectRef>
            <a:fontRef idx="minor">
              <a:schemeClr val="dk1"/>
            </a:fontRef>
          </p:style>
          <p:txBody>
            <a:bodyPr wrap="none" tIns="0" anchor="ctr"/>
            <a:lstStyle/>
            <a:p>
              <a:r>
                <a:rPr lang="en-US" altLang="zh-CN" sz="1800" b="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b="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Oval 9"/>
            <p:cNvSpPr>
              <a:spLocks noChangeArrowheads="1"/>
            </p:cNvSpPr>
            <p:nvPr/>
          </p:nvSpPr>
          <p:spPr bwMode="auto">
            <a:xfrm>
              <a:off x="6638945" y="2505065"/>
              <a:ext cx="431800" cy="431800"/>
            </a:xfrm>
            <a:prstGeom prst="ellipse">
              <a:avLst/>
            </a:prstGeom>
          </p:spPr>
          <p:style>
            <a:lnRef idx="1">
              <a:schemeClr val="accent6"/>
            </a:lnRef>
            <a:fillRef idx="2">
              <a:schemeClr val="accent6"/>
            </a:fillRef>
            <a:effectRef idx="1">
              <a:schemeClr val="accent6"/>
            </a:effectRef>
            <a:fontRef idx="minor">
              <a:schemeClr val="dk1"/>
            </a:fontRef>
          </p:style>
          <p:txBody>
            <a:bodyPr wrap="none" lIns="0" tIns="0" rIns="0" bIns="0" anchor="ctr"/>
            <a:lstStyle/>
            <a:p>
              <a:r>
                <a:rPr lang="en-US" altLang="zh-CN" sz="1800" b="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p>
          </p:txBody>
        </p:sp>
        <p:sp>
          <p:nvSpPr>
            <p:cNvPr id="39" name="Oval 11"/>
            <p:cNvSpPr>
              <a:spLocks noChangeArrowheads="1"/>
            </p:cNvSpPr>
            <p:nvPr/>
          </p:nvSpPr>
          <p:spPr bwMode="auto">
            <a:xfrm>
              <a:off x="5197495" y="3111471"/>
              <a:ext cx="431800" cy="431800"/>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Oval 12"/>
            <p:cNvSpPr>
              <a:spLocks noChangeArrowheads="1"/>
            </p:cNvSpPr>
            <p:nvPr/>
          </p:nvSpPr>
          <p:spPr bwMode="auto">
            <a:xfrm>
              <a:off x="6340503" y="3143248"/>
              <a:ext cx="517513" cy="431800"/>
            </a:xfrm>
            <a:prstGeom prst="ellipse">
              <a:avLst/>
            </a:prstGeom>
          </p:spPr>
          <p:style>
            <a:lnRef idx="1">
              <a:schemeClr val="accent6"/>
            </a:lnRef>
            <a:fillRef idx="2">
              <a:schemeClr val="accent6"/>
            </a:fillRef>
            <a:effectRef idx="1">
              <a:schemeClr val="accent6"/>
            </a:effectRef>
            <a:fontRef idx="minor">
              <a:schemeClr val="dk1"/>
            </a:fontRef>
          </p:style>
          <p:txBody>
            <a:bodyPr wrap="none" lIns="0" tIns="0" rIns="0" bIns="0" anchor="ctr"/>
            <a:lstStyle/>
            <a:p>
              <a:r>
                <a:rPr lang="en-US" altLang="zh-CN" sz="1800" b="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Freeform 13"/>
            <p:cNvSpPr/>
            <p:nvPr/>
          </p:nvSpPr>
          <p:spPr bwMode="auto">
            <a:xfrm>
              <a:off x="5945208" y="2284402"/>
              <a:ext cx="242887" cy="257175"/>
            </a:xfrm>
            <a:custGeom>
              <a:avLst/>
              <a:gdLst/>
              <a:ahLst/>
              <a:cxnLst>
                <a:cxn ang="0">
                  <a:pos x="153" y="0"/>
                </a:cxn>
                <a:cxn ang="0">
                  <a:pos x="0" y="162"/>
                </a:cxn>
              </a:cxnLst>
              <a:rect l="0" t="0" r="r" b="b"/>
              <a:pathLst>
                <a:path w="153" h="162">
                  <a:moveTo>
                    <a:pt x="153" y="0"/>
                  </a:moveTo>
                  <a:lnTo>
                    <a:pt x="0" y="162"/>
                  </a:lnTo>
                </a:path>
              </a:pathLst>
            </a:custGeom>
            <a:ln w="19050">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Freeform 14"/>
            <p:cNvSpPr/>
            <p:nvPr/>
          </p:nvSpPr>
          <p:spPr bwMode="auto">
            <a:xfrm>
              <a:off x="6540520" y="2262177"/>
              <a:ext cx="241300" cy="255588"/>
            </a:xfrm>
            <a:custGeom>
              <a:avLst/>
              <a:gdLst/>
              <a:ahLst/>
              <a:cxnLst>
                <a:cxn ang="0">
                  <a:pos x="0" y="0"/>
                </a:cxn>
                <a:cxn ang="0">
                  <a:pos x="152" y="161"/>
                </a:cxn>
              </a:cxnLst>
              <a:rect l="0" t="0" r="r" b="b"/>
              <a:pathLst>
                <a:path w="152" h="161">
                  <a:moveTo>
                    <a:pt x="0" y="0"/>
                  </a:moveTo>
                  <a:lnTo>
                    <a:pt x="152" y="161"/>
                  </a:lnTo>
                </a:path>
              </a:pathLst>
            </a:custGeom>
            <a:ln w="19050">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Freeform 15"/>
            <p:cNvSpPr/>
            <p:nvPr/>
          </p:nvSpPr>
          <p:spPr bwMode="auto">
            <a:xfrm>
              <a:off x="5488008" y="2878127"/>
              <a:ext cx="185737" cy="239713"/>
            </a:xfrm>
            <a:custGeom>
              <a:avLst/>
              <a:gdLst/>
              <a:ahLst/>
              <a:cxnLst>
                <a:cxn ang="0">
                  <a:pos x="117" y="0"/>
                </a:cxn>
                <a:cxn ang="0">
                  <a:pos x="0" y="151"/>
                </a:cxn>
              </a:cxnLst>
              <a:rect l="0" t="0" r="r" b="b"/>
              <a:pathLst>
                <a:path w="117" h="151">
                  <a:moveTo>
                    <a:pt x="117" y="0"/>
                  </a:moveTo>
                  <a:lnTo>
                    <a:pt x="0" y="151"/>
                  </a:lnTo>
                </a:path>
              </a:pathLst>
            </a:custGeom>
            <a:ln w="19050">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Freeform 16"/>
            <p:cNvSpPr/>
            <p:nvPr/>
          </p:nvSpPr>
          <p:spPr bwMode="auto">
            <a:xfrm>
              <a:off x="6007120" y="2865427"/>
              <a:ext cx="198437" cy="239713"/>
            </a:xfrm>
            <a:custGeom>
              <a:avLst/>
              <a:gdLst/>
              <a:ahLst/>
              <a:cxnLst>
                <a:cxn ang="0">
                  <a:pos x="0" y="0"/>
                </a:cxn>
                <a:cxn ang="0">
                  <a:pos x="125" y="151"/>
                </a:cxn>
              </a:cxnLst>
              <a:rect l="0" t="0" r="r" b="b"/>
              <a:pathLst>
                <a:path w="125" h="151">
                  <a:moveTo>
                    <a:pt x="0" y="0"/>
                  </a:moveTo>
                  <a:lnTo>
                    <a:pt x="125" y="151"/>
                  </a:lnTo>
                </a:path>
              </a:pathLst>
            </a:custGeom>
            <a:ln w="19050">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 Box 17"/>
            <p:cNvSpPr txBox="1">
              <a:spLocks noChangeArrowheads="1"/>
            </p:cNvSpPr>
            <p:nvPr/>
          </p:nvSpPr>
          <p:spPr bwMode="auto">
            <a:xfrm>
              <a:off x="5929322" y="3079740"/>
              <a:ext cx="647700" cy="393121"/>
            </a:xfrm>
            <a:prstGeom prst="rect">
              <a:avLst/>
            </a:prstGeom>
            <a:noFill/>
            <a:ln w="9525">
              <a:noFill/>
              <a:miter lim="800000"/>
            </a:ln>
            <a:effectLst/>
          </p:spPr>
          <p:txBody>
            <a:bodyPr>
              <a:spAutoFit/>
            </a:bodyPr>
            <a:lstStyle/>
            <a:p>
              <a:pPr algn="l">
                <a:spcBef>
                  <a:spcPct val="50000"/>
                </a:spcBef>
              </a:pPr>
              <a:r>
                <a:rPr lang="en-US" altLang="zh-CN"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sp>
        <p:nvSpPr>
          <p:cNvPr id="46" name="TextBox 45"/>
          <p:cNvSpPr txBox="1"/>
          <p:nvPr/>
        </p:nvSpPr>
        <p:spPr>
          <a:xfrm>
            <a:off x="3071802" y="3028890"/>
            <a:ext cx="2000264" cy="338554"/>
          </a:xfrm>
          <a:prstGeom prst="rect">
            <a:avLst/>
          </a:prstGeom>
          <a:noFill/>
        </p:spPr>
        <p:txBody>
          <a:bodyPr wrap="square" rtlCol="0">
            <a:spAutoFit/>
          </a:bodyPr>
          <a:lstStyle/>
          <a:p>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完全二叉树</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椭圆 46"/>
          <p:cNvSpPr/>
          <p:nvPr/>
        </p:nvSpPr>
        <p:spPr>
          <a:xfrm>
            <a:off x="6143636" y="1462619"/>
            <a:ext cx="928694"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endParaRPr lang="zh-CN" altLang="en-US" sz="1600"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椭圆 47"/>
          <p:cNvSpPr/>
          <p:nvPr/>
        </p:nvSpPr>
        <p:spPr>
          <a:xfrm>
            <a:off x="5143504" y="2319875"/>
            <a:ext cx="928694"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椭圆 48"/>
          <p:cNvSpPr/>
          <p:nvPr/>
        </p:nvSpPr>
        <p:spPr>
          <a:xfrm>
            <a:off x="7286644" y="2319875"/>
            <a:ext cx="928694"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51" name="直接连接符 50"/>
          <p:cNvCxnSpPr>
            <a:stCxn id="47" idx="3"/>
            <a:endCxn id="48" idx="0"/>
          </p:cNvCxnSpPr>
          <p:nvPr/>
        </p:nvCxnSpPr>
        <p:spPr>
          <a:xfrm rot="5400000">
            <a:off x="5728535" y="1768769"/>
            <a:ext cx="430423" cy="671789"/>
          </a:xfrm>
          <a:prstGeom prst="line">
            <a:avLst/>
          </a:prstGeom>
          <a:ln w="19050"/>
        </p:spPr>
        <p:style>
          <a:lnRef idx="2">
            <a:schemeClr val="dk1"/>
          </a:lnRef>
          <a:fillRef idx="0">
            <a:schemeClr val="dk1"/>
          </a:fillRef>
          <a:effectRef idx="1">
            <a:schemeClr val="dk1"/>
          </a:effectRef>
          <a:fontRef idx="minor">
            <a:schemeClr val="tx1"/>
          </a:fontRef>
        </p:style>
      </p:cxnSp>
      <p:cxnSp>
        <p:nvCxnSpPr>
          <p:cNvPr id="53" name="直接连接符 52"/>
          <p:cNvCxnSpPr>
            <a:stCxn id="47" idx="5"/>
            <a:endCxn id="49" idx="0"/>
          </p:cNvCxnSpPr>
          <p:nvPr/>
        </p:nvCxnSpPr>
        <p:spPr>
          <a:xfrm rot="16200000" flipH="1">
            <a:off x="7128447" y="1697330"/>
            <a:ext cx="430423" cy="814665"/>
          </a:xfrm>
          <a:prstGeom prst="line">
            <a:avLst/>
          </a:prstGeom>
          <a:ln w="19050"/>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5143504" y="3005737"/>
            <a:ext cx="1285884" cy="318485"/>
          </a:xfrm>
          <a:prstGeom prst="rect">
            <a:avLst/>
          </a:prstGeom>
          <a:noFill/>
        </p:spPr>
        <p:txBody>
          <a:bodyPr wrap="square" rtlCol="0">
            <a:spAutoFit/>
          </a:bodyPr>
          <a:lstStyle/>
          <a:p>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左孩子</a:t>
            </a:r>
          </a:p>
        </p:txBody>
      </p:sp>
      <p:sp>
        <p:nvSpPr>
          <p:cNvPr id="55" name="TextBox 54"/>
          <p:cNvSpPr txBox="1"/>
          <p:nvPr/>
        </p:nvSpPr>
        <p:spPr>
          <a:xfrm>
            <a:off x="7072330" y="3005737"/>
            <a:ext cx="1285884" cy="318485"/>
          </a:xfrm>
          <a:prstGeom prst="rect">
            <a:avLst/>
          </a:prstGeom>
          <a:noFill/>
        </p:spPr>
        <p:txBody>
          <a:bodyPr wrap="square" rtlCol="0">
            <a:spAutoFit/>
          </a:bodyPr>
          <a:lstStyle/>
          <a:p>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右孩子</a:t>
            </a:r>
          </a:p>
        </p:txBody>
      </p:sp>
      <p:sp>
        <p:nvSpPr>
          <p:cNvPr id="57" name="TextBox 56"/>
          <p:cNvSpPr txBox="1"/>
          <p:nvPr/>
        </p:nvSpPr>
        <p:spPr>
          <a:xfrm>
            <a:off x="1071538" y="4643446"/>
            <a:ext cx="7215238" cy="137227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大</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根堆：对应的完全</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二叉树中，任意一个结点的</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关键字都大于或等于它</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的孩子结点的关键字。</a:t>
            </a:r>
            <a:endPar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最小关键字的元素一定是某个叶子结点！！！</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下箭头 57"/>
          <p:cNvSpPr/>
          <p:nvPr/>
        </p:nvSpPr>
        <p:spPr>
          <a:xfrm>
            <a:off x="3929058" y="3820073"/>
            <a:ext cx="285752" cy="64294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5786446" y="885750"/>
            <a:ext cx="1785950" cy="338554"/>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层序编号方式：</a:t>
            </a:r>
          </a:p>
        </p:txBody>
      </p:sp>
      <p:sp>
        <p:nvSpPr>
          <p:cNvPr id="26" name="Text Box 6"/>
          <p:cNvSpPr txBox="1">
            <a:spLocks noChangeArrowheads="1"/>
          </p:cNvSpPr>
          <p:nvPr/>
        </p:nvSpPr>
        <p:spPr bwMode="auto">
          <a:xfrm>
            <a:off x="428596" y="1785926"/>
            <a:ext cx="1643074" cy="317908"/>
          </a:xfrm>
          <a:prstGeom prst="rect">
            <a:avLst/>
          </a:prstGeom>
          <a:noFill/>
          <a:ln w="9525">
            <a:noFill/>
            <a:miter lim="800000"/>
          </a:ln>
          <a:effectLst/>
        </p:spPr>
        <p:txBody>
          <a:bodyPr wrap="square">
            <a:spAutoFit/>
          </a:bodyPr>
          <a:lstStyle/>
          <a:p>
            <a:pPr algn="l">
              <a:spcBef>
                <a:spcPct val="500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err="1">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mn-ea"/>
                <a:ea typeface="+mn-ea"/>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AutoShape 18"/>
          <p:cNvSpPr>
            <a:spLocks noChangeArrowheads="1"/>
          </p:cNvSpPr>
          <p:nvPr/>
        </p:nvSpPr>
        <p:spPr bwMode="auto">
          <a:xfrm>
            <a:off x="2285984" y="1857364"/>
            <a:ext cx="642942" cy="285752"/>
          </a:xfrm>
          <a:prstGeom prst="rightArrow">
            <a:avLst>
              <a:gd name="adj1" fmla="val 50000"/>
              <a:gd name="adj2" fmla="val 81492"/>
            </a:avLst>
          </a:prstGeom>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TextBox 27"/>
          <p:cNvSpPr txBox="1"/>
          <p:nvPr/>
        </p:nvSpPr>
        <p:spPr>
          <a:xfrm>
            <a:off x="428596" y="285728"/>
            <a:ext cx="5786478"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kumimoji="1"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将序列</a:t>
            </a:r>
            <a:r>
              <a:rPr lang="en-US" altLang="zh-CN" sz="2000" i="1"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a</a:t>
            </a:r>
            <a:r>
              <a:rPr lang="en-US" altLang="zh-CN" sz="2000" spc="50" baseline="-2500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0</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 </a:t>
            </a:r>
            <a:r>
              <a:rPr lang="en-US" altLang="zh-CN" sz="2000" i="1"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a</a:t>
            </a:r>
            <a:r>
              <a:rPr lang="en-US" altLang="zh-CN" sz="2000" spc="50" baseline="-2500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1</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 </a:t>
            </a:r>
            <a:r>
              <a:rPr lang="en-US" altLang="zh-CN" sz="2000" spc="50">
                <a:ln w="11430"/>
                <a:solidFill>
                  <a:srgbClr val="FF0000"/>
                </a:solidFill>
                <a:effectLst>
                  <a:outerShdw blurRad="76200" dist="50800" dir="5400000" algn="tl" rotWithShape="0">
                    <a:srgbClr val="000000">
                      <a:alpha val="65000"/>
                    </a:srgbClr>
                  </a:outerShdw>
                </a:effectLst>
                <a:latin typeface="+mj-ea"/>
                <a:ea typeface="+mj-ea"/>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 </a:t>
            </a:r>
            <a:r>
              <a:rPr lang="en-US" altLang="zh-CN" sz="2000" i="1"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a</a:t>
            </a:r>
            <a:r>
              <a:rPr lang="en-US" altLang="zh-CN" sz="2000" i="1" spc="50" baseline="-2500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n</a:t>
            </a:r>
            <a:r>
              <a:rPr lang="en-US" altLang="zh-CN" sz="2000" spc="50" baseline="-2500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-1</a:t>
            </a:r>
            <a:r>
              <a:rPr kumimoji="1"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看成是一颗完全二叉树</a:t>
            </a:r>
            <a:endPar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endParaRPr>
          </a:p>
        </p:txBody>
      </p:sp>
      <p:sp>
        <p:nvSpPr>
          <p:cNvPr id="50" name="灯片编号占位符 49"/>
          <p:cNvSpPr>
            <a:spLocks noGrp="1"/>
          </p:cNvSpPr>
          <p:nvPr>
            <p:ph type="sldNum" sz="quarter" idx="12"/>
          </p:nvPr>
        </p:nvSpPr>
        <p:spPr/>
        <p:txBody>
          <a:bodyPr/>
          <a:lstStyle/>
          <a:p>
            <a:fld id="{7AF016A1-9F15-429F-9EFD-84004B73C732}" type="slidenum">
              <a:rPr lang="en-US" altLang="zh-CN" smtClean="0"/>
              <a:t>60</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786446" y="1357298"/>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1000E4"/>
                </a:solidFill>
                <a:latin typeface="Consolas" panose="020B0609020204030204" pitchFamily="49" charset="0"/>
                <a:cs typeface="Consolas" panose="020B0609020204030204" pitchFamily="49" charset="0"/>
              </a:rPr>
              <a:t>12</a:t>
            </a:r>
            <a:endParaRPr lang="zh-CN" altLang="en-US" sz="1800" dirty="0">
              <a:solidFill>
                <a:srgbClr val="1000E4"/>
              </a:solidFill>
              <a:latin typeface="Consolas" panose="020B0609020204030204" pitchFamily="49" charset="0"/>
              <a:cs typeface="Consolas" panose="020B0609020204030204" pitchFamily="49" charset="0"/>
            </a:endParaRPr>
          </a:p>
        </p:txBody>
      </p:sp>
      <p:sp>
        <p:nvSpPr>
          <p:cNvPr id="35" name="椭圆 34"/>
          <p:cNvSpPr/>
          <p:nvPr/>
        </p:nvSpPr>
        <p:spPr>
          <a:xfrm>
            <a:off x="4643438" y="221455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1000E4"/>
                </a:solidFill>
                <a:latin typeface="Consolas" panose="020B0609020204030204" pitchFamily="49" charset="0"/>
                <a:cs typeface="Consolas" panose="020B0609020204030204" pitchFamily="49" charset="0"/>
              </a:rPr>
              <a:t>9</a:t>
            </a:r>
            <a:endParaRPr lang="zh-CN" altLang="en-US" sz="1800" dirty="0">
              <a:solidFill>
                <a:srgbClr val="1000E4"/>
              </a:solidFill>
              <a:latin typeface="Consolas" panose="020B0609020204030204" pitchFamily="49" charset="0"/>
              <a:cs typeface="Consolas" panose="020B0609020204030204" pitchFamily="49" charset="0"/>
            </a:endParaRPr>
          </a:p>
        </p:txBody>
      </p:sp>
      <p:sp>
        <p:nvSpPr>
          <p:cNvPr id="36" name="椭圆 35"/>
          <p:cNvSpPr/>
          <p:nvPr/>
        </p:nvSpPr>
        <p:spPr>
          <a:xfrm>
            <a:off x="6858016" y="221455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1000E4"/>
                </a:solidFill>
                <a:latin typeface="Consolas" panose="020B0609020204030204" pitchFamily="49" charset="0"/>
                <a:cs typeface="Consolas" panose="020B0609020204030204" pitchFamily="49" charset="0"/>
              </a:rPr>
              <a:t>5</a:t>
            </a:r>
            <a:endParaRPr lang="zh-CN" altLang="en-US" sz="1800" dirty="0">
              <a:solidFill>
                <a:srgbClr val="1000E4"/>
              </a:solidFill>
              <a:latin typeface="Consolas" panose="020B0609020204030204" pitchFamily="49" charset="0"/>
              <a:cs typeface="Consolas" panose="020B0609020204030204" pitchFamily="49" charset="0"/>
            </a:endParaRPr>
          </a:p>
        </p:txBody>
      </p:sp>
      <p:sp>
        <p:nvSpPr>
          <p:cNvPr id="37" name="椭圆 36"/>
          <p:cNvSpPr/>
          <p:nvPr/>
        </p:nvSpPr>
        <p:spPr>
          <a:xfrm>
            <a:off x="3857620" y="328612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1000E4"/>
                </a:solidFill>
                <a:latin typeface="Consolas" panose="020B0609020204030204" pitchFamily="49" charset="0"/>
                <a:cs typeface="Consolas" panose="020B0609020204030204" pitchFamily="49" charset="0"/>
              </a:rPr>
              <a:t>4</a:t>
            </a:r>
            <a:endParaRPr lang="zh-CN" altLang="en-US" sz="1800" dirty="0">
              <a:solidFill>
                <a:srgbClr val="1000E4"/>
              </a:solidFill>
              <a:latin typeface="Consolas" panose="020B0609020204030204" pitchFamily="49" charset="0"/>
              <a:cs typeface="Consolas" panose="020B0609020204030204" pitchFamily="49" charset="0"/>
            </a:endParaRPr>
          </a:p>
        </p:txBody>
      </p:sp>
      <p:sp>
        <p:nvSpPr>
          <p:cNvPr id="38" name="椭圆 37"/>
          <p:cNvSpPr/>
          <p:nvPr/>
        </p:nvSpPr>
        <p:spPr>
          <a:xfrm>
            <a:off x="5286380" y="328612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1000E4"/>
                </a:solidFill>
                <a:latin typeface="Consolas" panose="020B0609020204030204" pitchFamily="49" charset="0"/>
                <a:cs typeface="Consolas" panose="020B0609020204030204" pitchFamily="49" charset="0"/>
              </a:rPr>
              <a:t>1</a:t>
            </a:r>
            <a:endParaRPr lang="zh-CN" altLang="en-US" sz="1800" dirty="0">
              <a:solidFill>
                <a:srgbClr val="1000E4"/>
              </a:solidFill>
              <a:latin typeface="Consolas" panose="020B0609020204030204" pitchFamily="49" charset="0"/>
              <a:cs typeface="Consolas" panose="020B0609020204030204" pitchFamily="49" charset="0"/>
            </a:endParaRPr>
          </a:p>
        </p:txBody>
      </p:sp>
      <p:sp>
        <p:nvSpPr>
          <p:cNvPr id="39" name="椭圆 38"/>
          <p:cNvSpPr/>
          <p:nvPr/>
        </p:nvSpPr>
        <p:spPr>
          <a:xfrm>
            <a:off x="6215074" y="328612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1000E4"/>
                </a:solidFill>
                <a:latin typeface="Consolas" panose="020B0609020204030204" pitchFamily="49" charset="0"/>
                <a:cs typeface="Consolas" panose="020B0609020204030204" pitchFamily="49" charset="0"/>
              </a:rPr>
              <a:t>3</a:t>
            </a:r>
            <a:endParaRPr lang="zh-CN" altLang="en-US" sz="1800" dirty="0">
              <a:solidFill>
                <a:srgbClr val="1000E4"/>
              </a:solidFill>
              <a:latin typeface="Consolas" panose="020B0609020204030204" pitchFamily="49" charset="0"/>
              <a:cs typeface="Consolas" panose="020B0609020204030204" pitchFamily="49" charset="0"/>
            </a:endParaRPr>
          </a:p>
        </p:txBody>
      </p:sp>
      <p:cxnSp>
        <p:nvCxnSpPr>
          <p:cNvPr id="41" name="直接连接符 40"/>
          <p:cNvCxnSpPr>
            <a:stCxn id="35" idx="3"/>
            <a:endCxn id="37" idx="0"/>
          </p:cNvCxnSpPr>
          <p:nvPr/>
        </p:nvCxnSpPr>
        <p:spPr>
          <a:xfrm rot="5400000">
            <a:off x="4159066" y="2697132"/>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43" name="直接连接符 42"/>
          <p:cNvCxnSpPr>
            <a:stCxn id="35" idx="5"/>
            <a:endCxn id="38" idx="0"/>
          </p:cNvCxnSpPr>
          <p:nvPr/>
        </p:nvCxnSpPr>
        <p:spPr>
          <a:xfrm rot="16200000" flipH="1">
            <a:off x="5126016" y="2768569"/>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45" name="直接连接符 44"/>
          <p:cNvCxnSpPr>
            <a:stCxn id="36" idx="3"/>
            <a:endCxn id="39" idx="0"/>
          </p:cNvCxnSpPr>
          <p:nvPr/>
        </p:nvCxnSpPr>
        <p:spPr>
          <a:xfrm rot="5400000">
            <a:off x="6445082" y="2768570"/>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47" name="直接连接符 46"/>
          <p:cNvCxnSpPr>
            <a:stCxn id="34" idx="3"/>
            <a:endCxn id="35" idx="7"/>
          </p:cNvCxnSpPr>
          <p:nvPr/>
        </p:nvCxnSpPr>
        <p:spPr>
          <a:xfrm rot="5400000">
            <a:off x="5320304" y="1717026"/>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49" name="直接连接符 48"/>
          <p:cNvCxnSpPr>
            <a:stCxn id="34" idx="5"/>
            <a:endCxn id="36" idx="1"/>
          </p:cNvCxnSpPr>
          <p:nvPr/>
        </p:nvCxnSpPr>
        <p:spPr>
          <a:xfrm rot="16200000" flipH="1">
            <a:off x="6427593" y="1752745"/>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42910" y="1273718"/>
            <a:ext cx="1214446" cy="400110"/>
          </a:xfrm>
          <a:prstGeom prst="rect">
            <a:avLst/>
          </a:prstGeom>
          <a:noFill/>
        </p:spPr>
        <p:txBody>
          <a:bodyPr wrap="square" rtlCol="0">
            <a:spAutoFit/>
          </a:bodyPr>
          <a:lstStyle/>
          <a:p>
            <a:pPr algn="l">
              <a:lnSpc>
                <a:spcPct val="100000"/>
              </a:lnSpc>
            </a:pP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TextBox 52"/>
          <p:cNvSpPr txBox="1"/>
          <p:nvPr/>
        </p:nvSpPr>
        <p:spPr>
          <a:xfrm>
            <a:off x="500034" y="500042"/>
            <a:ext cx="535785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如何</a:t>
            </a:r>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判断</a:t>
            </a:r>
            <a:r>
              <a:rPr lang="zh-CN" altLang="en-US" sz="2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一颗</a:t>
            </a:r>
            <a:r>
              <a:rPr kumimoji="1" lang="zh-CN" altLang="en-US" sz="2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完全二叉树是否为大根堆</a:t>
            </a:r>
            <a:endParaRPr lang="zh-CN" altLang="en-US" sz="2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endParaRPr>
          </a:p>
        </p:txBody>
      </p:sp>
      <p:sp>
        <p:nvSpPr>
          <p:cNvPr id="18" name="TextBox 17"/>
          <p:cNvSpPr txBox="1"/>
          <p:nvPr/>
        </p:nvSpPr>
        <p:spPr>
          <a:xfrm>
            <a:off x="5572132" y="1192397"/>
            <a:ext cx="357190" cy="200504"/>
          </a:xfrm>
          <a:prstGeom prst="rect">
            <a:avLst/>
          </a:prstGeom>
          <a:noFill/>
        </p:spPr>
        <p:txBody>
          <a:bodyPr wrap="square" lIns="0" tIns="0" rIns="0" bIns="0" rtlCol="0">
            <a:spAutoFit/>
          </a:bodyPr>
          <a:lstStyle/>
          <a:p>
            <a:r>
              <a:rPr lang="en-US" altLang="zh-CN" sz="1600" dirty="0">
                <a:solidFill>
                  <a:srgbClr val="FF3399"/>
                </a:solidFill>
                <a:latin typeface="Consolas" panose="020B0609020204030204" pitchFamily="49" charset="0"/>
                <a:cs typeface="Consolas" panose="020B0609020204030204" pitchFamily="49" charset="0"/>
              </a:rPr>
              <a:t>0</a:t>
            </a:r>
            <a:endParaRPr lang="zh-CN" altLang="en-US" sz="1600" dirty="0">
              <a:solidFill>
                <a:srgbClr val="FF3399"/>
              </a:solidFill>
              <a:latin typeface="Consolas" panose="020B0609020204030204" pitchFamily="49" charset="0"/>
              <a:cs typeface="Consolas" panose="020B0609020204030204" pitchFamily="49" charset="0"/>
            </a:endParaRPr>
          </a:p>
        </p:txBody>
      </p:sp>
      <p:sp>
        <p:nvSpPr>
          <p:cNvPr id="19" name="TextBox 18"/>
          <p:cNvSpPr txBox="1"/>
          <p:nvPr/>
        </p:nvSpPr>
        <p:spPr>
          <a:xfrm>
            <a:off x="4357686" y="2121091"/>
            <a:ext cx="357190" cy="200504"/>
          </a:xfrm>
          <a:prstGeom prst="rect">
            <a:avLst/>
          </a:prstGeom>
          <a:noFill/>
        </p:spPr>
        <p:txBody>
          <a:bodyPr wrap="square" lIns="0" tIns="0" rIns="0" bIns="0" rtlCol="0">
            <a:spAutoFit/>
          </a:bodyPr>
          <a:lstStyle/>
          <a:p>
            <a:r>
              <a:rPr lang="en-US" altLang="zh-CN" sz="1600" dirty="0">
                <a:solidFill>
                  <a:srgbClr val="FF3399"/>
                </a:solidFill>
                <a:latin typeface="Consolas" panose="020B0609020204030204" pitchFamily="49" charset="0"/>
                <a:cs typeface="Consolas" panose="020B0609020204030204" pitchFamily="49" charset="0"/>
              </a:rPr>
              <a:t>1</a:t>
            </a:r>
            <a:endParaRPr lang="zh-CN" altLang="en-US" sz="1600" dirty="0">
              <a:solidFill>
                <a:srgbClr val="FF3399"/>
              </a:solidFill>
              <a:latin typeface="Consolas" panose="020B0609020204030204" pitchFamily="49" charset="0"/>
              <a:cs typeface="Consolas" panose="020B0609020204030204" pitchFamily="49" charset="0"/>
            </a:endParaRPr>
          </a:p>
        </p:txBody>
      </p:sp>
      <p:sp>
        <p:nvSpPr>
          <p:cNvPr id="20" name="TextBox 19"/>
          <p:cNvSpPr txBox="1"/>
          <p:nvPr/>
        </p:nvSpPr>
        <p:spPr>
          <a:xfrm>
            <a:off x="3857620" y="3000372"/>
            <a:ext cx="357190" cy="200504"/>
          </a:xfrm>
          <a:prstGeom prst="rect">
            <a:avLst/>
          </a:prstGeom>
          <a:noFill/>
        </p:spPr>
        <p:txBody>
          <a:bodyPr wrap="square" lIns="0" tIns="0" rIns="0" bIns="0" rtlCol="0">
            <a:spAutoFit/>
          </a:bodyPr>
          <a:lstStyle/>
          <a:p>
            <a:r>
              <a:rPr lang="en-US" altLang="zh-CN" sz="1600" dirty="0">
                <a:solidFill>
                  <a:srgbClr val="FF3399"/>
                </a:solidFill>
                <a:latin typeface="Consolas" panose="020B0609020204030204" pitchFamily="49" charset="0"/>
                <a:cs typeface="Consolas" panose="020B0609020204030204" pitchFamily="49" charset="0"/>
              </a:rPr>
              <a:t>3</a:t>
            </a:r>
            <a:endParaRPr lang="zh-CN" altLang="en-US" sz="1600" dirty="0">
              <a:solidFill>
                <a:srgbClr val="FF3399"/>
              </a:solidFill>
              <a:latin typeface="Consolas" panose="020B0609020204030204" pitchFamily="49" charset="0"/>
              <a:cs typeface="Consolas" panose="020B0609020204030204" pitchFamily="49" charset="0"/>
            </a:endParaRPr>
          </a:p>
        </p:txBody>
      </p:sp>
      <p:sp>
        <p:nvSpPr>
          <p:cNvPr id="21" name="TextBox 20"/>
          <p:cNvSpPr txBox="1"/>
          <p:nvPr/>
        </p:nvSpPr>
        <p:spPr>
          <a:xfrm>
            <a:off x="7072330" y="1928802"/>
            <a:ext cx="357190" cy="200504"/>
          </a:xfrm>
          <a:prstGeom prst="rect">
            <a:avLst/>
          </a:prstGeom>
          <a:noFill/>
        </p:spPr>
        <p:txBody>
          <a:bodyPr wrap="square" lIns="0" tIns="0" rIns="0" bIns="0" rtlCol="0">
            <a:spAutoFit/>
          </a:bodyPr>
          <a:lstStyle/>
          <a:p>
            <a:r>
              <a:rPr lang="en-US" altLang="zh-CN" sz="1600">
                <a:solidFill>
                  <a:srgbClr val="FF3399"/>
                </a:solidFill>
                <a:latin typeface="Consolas" panose="020B0609020204030204" pitchFamily="49" charset="0"/>
                <a:cs typeface="Consolas" panose="020B0609020204030204" pitchFamily="49" charset="0"/>
              </a:rPr>
              <a:t>2</a:t>
            </a:r>
            <a:endParaRPr lang="zh-CN" altLang="en-US" sz="1600" dirty="0">
              <a:solidFill>
                <a:srgbClr val="FF3399"/>
              </a:solidFill>
              <a:latin typeface="Consolas" panose="020B0609020204030204" pitchFamily="49" charset="0"/>
              <a:cs typeface="Consolas" panose="020B0609020204030204" pitchFamily="49" charset="0"/>
            </a:endParaRPr>
          </a:p>
        </p:txBody>
      </p:sp>
      <p:sp>
        <p:nvSpPr>
          <p:cNvPr id="22" name="TextBox 21"/>
          <p:cNvSpPr txBox="1"/>
          <p:nvPr/>
        </p:nvSpPr>
        <p:spPr>
          <a:xfrm>
            <a:off x="5643570" y="3000372"/>
            <a:ext cx="357190" cy="200504"/>
          </a:xfrm>
          <a:prstGeom prst="rect">
            <a:avLst/>
          </a:prstGeom>
          <a:noFill/>
        </p:spPr>
        <p:txBody>
          <a:bodyPr wrap="square" lIns="0" tIns="0" rIns="0" bIns="0" rtlCol="0">
            <a:spAutoFit/>
          </a:bodyPr>
          <a:lstStyle/>
          <a:p>
            <a:r>
              <a:rPr lang="en-US" altLang="zh-CN" sz="1600" dirty="0">
                <a:solidFill>
                  <a:srgbClr val="FF3399"/>
                </a:solidFill>
                <a:latin typeface="Consolas" panose="020B0609020204030204" pitchFamily="49" charset="0"/>
                <a:cs typeface="Consolas" panose="020B0609020204030204" pitchFamily="49" charset="0"/>
              </a:rPr>
              <a:t>4</a:t>
            </a:r>
            <a:endParaRPr lang="zh-CN" altLang="en-US" sz="1600" dirty="0">
              <a:solidFill>
                <a:srgbClr val="FF3399"/>
              </a:solidFill>
              <a:latin typeface="Consolas" panose="020B0609020204030204" pitchFamily="49" charset="0"/>
              <a:cs typeface="Consolas" panose="020B0609020204030204" pitchFamily="49" charset="0"/>
            </a:endParaRPr>
          </a:p>
        </p:txBody>
      </p:sp>
      <p:sp>
        <p:nvSpPr>
          <p:cNvPr id="23" name="TextBox 22"/>
          <p:cNvSpPr txBox="1"/>
          <p:nvPr/>
        </p:nvSpPr>
        <p:spPr>
          <a:xfrm>
            <a:off x="6715140" y="3071810"/>
            <a:ext cx="357190" cy="200504"/>
          </a:xfrm>
          <a:prstGeom prst="rect">
            <a:avLst/>
          </a:prstGeom>
          <a:noFill/>
        </p:spPr>
        <p:txBody>
          <a:bodyPr wrap="square" lIns="0" tIns="0" rIns="0" bIns="0" rtlCol="0">
            <a:spAutoFit/>
          </a:bodyPr>
          <a:lstStyle/>
          <a:p>
            <a:r>
              <a:rPr lang="en-US" altLang="zh-CN" sz="1600" dirty="0">
                <a:solidFill>
                  <a:srgbClr val="FF3399"/>
                </a:solidFill>
                <a:latin typeface="Consolas" panose="020B0609020204030204" pitchFamily="49" charset="0"/>
                <a:cs typeface="Consolas" panose="020B0609020204030204" pitchFamily="49" charset="0"/>
              </a:rPr>
              <a:t>5</a:t>
            </a:r>
            <a:endParaRPr lang="zh-CN" altLang="en-US" sz="1600" dirty="0">
              <a:solidFill>
                <a:srgbClr val="FF3399"/>
              </a:solidFill>
              <a:latin typeface="Consolas" panose="020B0609020204030204" pitchFamily="49" charset="0"/>
              <a:cs typeface="Consolas" panose="020B0609020204030204" pitchFamily="49" charset="0"/>
            </a:endParaRPr>
          </a:p>
        </p:txBody>
      </p:sp>
      <p:sp>
        <p:nvSpPr>
          <p:cNvPr id="24" name="TextBox 23"/>
          <p:cNvSpPr txBox="1"/>
          <p:nvPr/>
        </p:nvSpPr>
        <p:spPr>
          <a:xfrm>
            <a:off x="571472" y="1649544"/>
            <a:ext cx="3429024" cy="759182"/>
          </a:xfrm>
          <a:prstGeom prst="rect">
            <a:avLst/>
          </a:prstGeom>
          <a:noFill/>
        </p:spPr>
        <p:txBody>
          <a:bodyPr wrap="square" rtlCol="0">
            <a:spAutoFit/>
          </a:bodyPr>
          <a:lstStyle/>
          <a:p>
            <a:pPr algn="l">
              <a:lnSpc>
                <a:spcPts val="2600"/>
              </a:lnSpc>
              <a:spcBef>
                <a:spcPts val="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从编号</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/2-1=2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的结点开始，逐一</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判断</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所有分支结点</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7"/>
          <p:cNvGrpSpPr/>
          <p:nvPr/>
        </p:nvGrpSpPr>
        <p:grpSpPr>
          <a:xfrm>
            <a:off x="4500562" y="4071942"/>
            <a:ext cx="3214710" cy="1276048"/>
            <a:chOff x="4500562" y="4071942"/>
            <a:chExt cx="3214710" cy="1276048"/>
          </a:xfrm>
        </p:grpSpPr>
        <p:sp>
          <p:nvSpPr>
            <p:cNvPr id="25" name="TextBox 24"/>
            <p:cNvSpPr txBox="1"/>
            <p:nvPr/>
          </p:nvSpPr>
          <p:spPr>
            <a:xfrm>
              <a:off x="4500562" y="4572008"/>
              <a:ext cx="3214710" cy="775982"/>
            </a:xfrm>
            <a:prstGeom prst="rect">
              <a:avLst/>
            </a:prstGeom>
            <a:noFill/>
          </p:spPr>
          <p:txBody>
            <a:bodyPr wrap="square" rtlCol="0">
              <a:spAutoFit/>
            </a:bodyPr>
            <a:lstStyle/>
            <a:p>
              <a:pPr>
                <a:lnSpc>
                  <a:spcPts val="2800"/>
                </a:lnSpc>
                <a:spcBef>
                  <a:spcPts val="0"/>
                </a:spcBef>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所有分支结点满足定义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kumimoji="1"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大根堆</a:t>
              </a:r>
              <a:endPar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下箭头 25"/>
            <p:cNvSpPr/>
            <p:nvPr/>
          </p:nvSpPr>
          <p:spPr>
            <a:xfrm>
              <a:off x="5929322" y="4071942"/>
              <a:ext cx="214314" cy="35719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0" name="灯片编号占位符 39"/>
          <p:cNvSpPr>
            <a:spLocks noGrp="1"/>
          </p:cNvSpPr>
          <p:nvPr>
            <p:ph type="sldNum" sz="quarter" idx="12"/>
          </p:nvPr>
        </p:nvSpPr>
        <p:spPr/>
        <p:txBody>
          <a:bodyPr/>
          <a:lstStyle/>
          <a:p>
            <a:fld id="{7AF016A1-9F15-429F-9EFD-84004B73C732}" type="slidenum">
              <a:rPr lang="en-US" altLang="zh-CN" smtClean="0"/>
              <a:t>61</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6"/>
                                        </p:tgtEl>
                                      </p:cBhvr>
                                    </p:animEffect>
                                    <p:animScale>
                                      <p:cBhvr>
                                        <p:cTn id="7" dur="250" autoRev="1" fill="hold"/>
                                        <p:tgtEl>
                                          <p:spTgt spid="3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5"/>
                                        </p:tgtEl>
                                      </p:cBhvr>
                                    </p:animEffect>
                                    <p:animScale>
                                      <p:cBhvr>
                                        <p:cTn id="12" dur="250" autoRev="1" fill="hold"/>
                                        <p:tgtEl>
                                          <p:spTgt spid="3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4"/>
                                        </p:tgtEl>
                                      </p:cBhvr>
                                    </p:animEffect>
                                    <p:animScale>
                                      <p:cBhvr>
                                        <p:cTn id="17" dur="250" autoRev="1" fill="hold"/>
                                        <p:tgtEl>
                                          <p:spTgt spid="3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49" name="Oval 21"/>
          <p:cNvSpPr>
            <a:spLocks noChangeArrowheads="1"/>
          </p:cNvSpPr>
          <p:nvPr/>
        </p:nvSpPr>
        <p:spPr bwMode="auto">
          <a:xfrm>
            <a:off x="4032218" y="3271830"/>
            <a:ext cx="2087562" cy="2160588"/>
          </a:xfrm>
          <a:prstGeom prst="ellipse">
            <a:avLst/>
          </a:prstGeom>
          <a:solidFill>
            <a:schemeClr val="accent1">
              <a:alpha val="0"/>
            </a:schemeClr>
          </a:solidFill>
          <a:ln w="19050" cap="rnd">
            <a:solidFill>
              <a:srgbClr val="FF00FF"/>
            </a:solidFill>
            <a:prstDash val="dash"/>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73748" name="Oval 20"/>
          <p:cNvSpPr>
            <a:spLocks noChangeArrowheads="1"/>
          </p:cNvSpPr>
          <p:nvPr/>
        </p:nvSpPr>
        <p:spPr bwMode="auto">
          <a:xfrm>
            <a:off x="604810" y="3595682"/>
            <a:ext cx="3024187" cy="2881313"/>
          </a:xfrm>
          <a:prstGeom prst="ellipse">
            <a:avLst/>
          </a:prstGeom>
          <a:solidFill>
            <a:schemeClr val="accent1">
              <a:alpha val="0"/>
            </a:schemeClr>
          </a:solidFill>
          <a:ln w="19050" cap="rnd">
            <a:solidFill>
              <a:srgbClr val="FF00FF"/>
            </a:solidFill>
            <a:prstDash val="dash"/>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73730" name="Rectangle 2"/>
          <p:cNvSpPr>
            <a:spLocks noChangeArrowheads="1"/>
          </p:cNvSpPr>
          <p:nvPr/>
        </p:nvSpPr>
        <p:spPr bwMode="auto">
          <a:xfrm>
            <a:off x="433417" y="1145432"/>
            <a:ext cx="8281987" cy="1365630"/>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a:spAutoFit/>
          </a:bodyPr>
          <a:lstStyle/>
          <a:p>
            <a:pPr marL="457200" indent="-457200" algn="l">
              <a:lnSpc>
                <a:spcPts val="3000"/>
              </a:lnSpc>
              <a:spcBef>
                <a:spcPts val="1200"/>
              </a:spcBef>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堆</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排序的关键是</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构造堆，这里</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采用筛选算法建</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堆。</a:t>
            </a:r>
            <a:endPar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所谓</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筛选</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”指</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的是，对</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一棵左</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右子树均为堆的</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完全二叉树，“调整”根结点使</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整个二叉树也成为一个堆。</a:t>
            </a:r>
          </a:p>
        </p:txBody>
      </p:sp>
      <p:sp>
        <p:nvSpPr>
          <p:cNvPr id="73731" name="Oval 3"/>
          <p:cNvSpPr>
            <a:spLocks noChangeArrowheads="1"/>
          </p:cNvSpPr>
          <p:nvPr/>
        </p:nvSpPr>
        <p:spPr bwMode="auto">
          <a:xfrm>
            <a:off x="3395622" y="2857496"/>
            <a:ext cx="533400" cy="533400"/>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32" name="Oval 4"/>
          <p:cNvSpPr>
            <a:spLocks noChangeArrowheads="1"/>
          </p:cNvSpPr>
          <p:nvPr/>
        </p:nvSpPr>
        <p:spPr bwMode="auto">
          <a:xfrm>
            <a:off x="2024022" y="3695696"/>
            <a:ext cx="533400" cy="5334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33" name="Oval 5"/>
          <p:cNvSpPr>
            <a:spLocks noChangeArrowheads="1"/>
          </p:cNvSpPr>
          <p:nvPr/>
        </p:nvSpPr>
        <p:spPr bwMode="auto">
          <a:xfrm>
            <a:off x="4843422" y="3619496"/>
            <a:ext cx="533400" cy="5334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34" name="Oval 6"/>
          <p:cNvSpPr>
            <a:spLocks noChangeArrowheads="1"/>
          </p:cNvSpPr>
          <p:nvPr/>
        </p:nvSpPr>
        <p:spPr bwMode="auto">
          <a:xfrm>
            <a:off x="842922" y="5183184"/>
            <a:ext cx="533400" cy="5334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35" name="Oval 7"/>
          <p:cNvSpPr>
            <a:spLocks noChangeArrowheads="1"/>
          </p:cNvSpPr>
          <p:nvPr/>
        </p:nvSpPr>
        <p:spPr bwMode="auto">
          <a:xfrm>
            <a:off x="3003510" y="5140321"/>
            <a:ext cx="533400" cy="5334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36" name="Line 8"/>
          <p:cNvSpPr>
            <a:spLocks noChangeShapeType="1"/>
          </p:cNvSpPr>
          <p:nvPr/>
        </p:nvSpPr>
        <p:spPr bwMode="auto">
          <a:xfrm flipH="1">
            <a:off x="2405004" y="3187696"/>
            <a:ext cx="990618" cy="538162"/>
          </a:xfrm>
          <a:prstGeom prst="line">
            <a:avLst/>
          </a:prstGeom>
          <a:ln w="19050"/>
        </p:spPr>
        <p:style>
          <a:lnRef idx="2">
            <a:schemeClr val="dk1"/>
          </a:lnRef>
          <a:fillRef idx="0">
            <a:schemeClr val="dk1"/>
          </a:fillRef>
          <a:effectRef idx="1">
            <a:schemeClr val="dk1"/>
          </a:effectRef>
          <a:fontRef idx="minor">
            <a:schemeClr val="tx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37" name="Line 9"/>
          <p:cNvSpPr>
            <a:spLocks noChangeShapeType="1"/>
          </p:cNvSpPr>
          <p:nvPr/>
        </p:nvSpPr>
        <p:spPr bwMode="auto">
          <a:xfrm>
            <a:off x="3929022" y="3187696"/>
            <a:ext cx="1047750" cy="466724"/>
          </a:xfrm>
          <a:prstGeom prst="line">
            <a:avLst/>
          </a:prstGeom>
          <a:ln w="19050"/>
        </p:spPr>
        <p:style>
          <a:lnRef idx="2">
            <a:schemeClr val="dk1"/>
          </a:lnRef>
          <a:fillRef idx="0">
            <a:schemeClr val="dk1"/>
          </a:fillRef>
          <a:effectRef idx="1">
            <a:schemeClr val="dk1"/>
          </a:effectRef>
          <a:fontRef idx="minor">
            <a:schemeClr val="tx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39" name="Freeform 11"/>
          <p:cNvSpPr/>
          <p:nvPr/>
        </p:nvSpPr>
        <p:spPr bwMode="auto">
          <a:xfrm>
            <a:off x="2551072" y="4051296"/>
            <a:ext cx="609600" cy="1117600"/>
          </a:xfrm>
          <a:custGeom>
            <a:avLst/>
            <a:gdLst/>
            <a:ahLst/>
            <a:cxnLst>
              <a:cxn ang="0">
                <a:pos x="0" y="0"/>
              </a:cxn>
              <a:cxn ang="0">
                <a:pos x="384" y="704"/>
              </a:cxn>
            </a:cxnLst>
            <a:rect l="0" t="0" r="r" b="b"/>
            <a:pathLst>
              <a:path w="384" h="704">
                <a:moveTo>
                  <a:pt x="0" y="0"/>
                </a:moveTo>
                <a:lnTo>
                  <a:pt x="384" y="704"/>
                </a:lnTo>
              </a:path>
            </a:pathLst>
          </a:custGeom>
          <a:ln w="19050"/>
        </p:spPr>
        <p:style>
          <a:lnRef idx="2">
            <a:schemeClr val="dk1"/>
          </a:lnRef>
          <a:fillRef idx="0">
            <a:schemeClr val="dk1"/>
          </a:fillRef>
          <a:effectRef idx="1">
            <a:schemeClr val="dk1"/>
          </a:effectRef>
          <a:fontRef idx="minor">
            <a:schemeClr val="tx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40" name="Line 12"/>
          <p:cNvSpPr>
            <a:spLocks noChangeShapeType="1"/>
          </p:cNvSpPr>
          <p:nvPr/>
        </p:nvSpPr>
        <p:spPr bwMode="auto">
          <a:xfrm flipH="1">
            <a:off x="4386222" y="3975096"/>
            <a:ext cx="457200" cy="609600"/>
          </a:xfrm>
          <a:prstGeom prst="line">
            <a:avLst/>
          </a:prstGeom>
          <a:ln w="19050"/>
        </p:spPr>
        <p:style>
          <a:lnRef idx="2">
            <a:schemeClr val="dk1"/>
          </a:lnRef>
          <a:fillRef idx="0">
            <a:schemeClr val="dk1"/>
          </a:fillRef>
          <a:effectRef idx="1">
            <a:schemeClr val="dk1"/>
          </a:effectRef>
          <a:fontRef idx="minor">
            <a:schemeClr val="tx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41" name="Line 13"/>
          <p:cNvSpPr>
            <a:spLocks noChangeShapeType="1"/>
          </p:cNvSpPr>
          <p:nvPr/>
        </p:nvSpPr>
        <p:spPr bwMode="auto">
          <a:xfrm>
            <a:off x="5376822" y="3975096"/>
            <a:ext cx="457200" cy="609600"/>
          </a:xfrm>
          <a:prstGeom prst="line">
            <a:avLst/>
          </a:prstGeom>
          <a:ln w="19050"/>
        </p:spPr>
        <p:style>
          <a:lnRef idx="2">
            <a:schemeClr val="dk1"/>
          </a:lnRef>
          <a:fillRef idx="0">
            <a:schemeClr val="dk1"/>
          </a:fillRef>
          <a:effectRef idx="1">
            <a:schemeClr val="dk1"/>
          </a:effectRef>
          <a:fontRef idx="minor">
            <a:schemeClr val="tx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42" name="Text Box 14"/>
          <p:cNvSpPr txBox="1">
            <a:spLocks noChangeArrowheads="1"/>
          </p:cNvSpPr>
          <p:nvPr/>
        </p:nvSpPr>
        <p:spPr bwMode="auto">
          <a:xfrm>
            <a:off x="1941472" y="4767259"/>
            <a:ext cx="442750" cy="338554"/>
          </a:xfrm>
          <a:prstGeom prst="rect">
            <a:avLst/>
          </a:prstGeom>
          <a:noFill/>
          <a:ln w="9525">
            <a:noFill/>
            <a:miter lim="800000"/>
          </a:ln>
          <a:effectLst/>
        </p:spPr>
        <p:txBody>
          <a:bodyPr wrap="none">
            <a:spAutoFit/>
          </a:bodyPr>
          <a:lstStyle/>
          <a:p>
            <a:pPr algn="l"/>
            <a:r>
              <a:rPr kumimoji="1"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堆</a:t>
            </a:r>
          </a:p>
        </p:txBody>
      </p:sp>
      <p:sp>
        <p:nvSpPr>
          <p:cNvPr id="73743" name="Text Box 15"/>
          <p:cNvSpPr txBox="1">
            <a:spLocks noChangeArrowheads="1"/>
          </p:cNvSpPr>
          <p:nvPr/>
        </p:nvSpPr>
        <p:spPr bwMode="auto">
          <a:xfrm>
            <a:off x="4767222" y="4675184"/>
            <a:ext cx="442750" cy="338554"/>
          </a:xfrm>
          <a:prstGeom prst="rect">
            <a:avLst/>
          </a:prstGeom>
          <a:noFill/>
          <a:ln w="9525">
            <a:noFill/>
            <a:miter lim="800000"/>
          </a:ln>
          <a:effectLst/>
        </p:spPr>
        <p:txBody>
          <a:bodyPr wrap="none">
            <a:spAutoFit/>
          </a:bodyPr>
          <a:lstStyle/>
          <a:p>
            <a:pPr algn="l"/>
            <a:r>
              <a:rPr kumimoji="1"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rPr>
              <a:t>堆</a:t>
            </a:r>
          </a:p>
        </p:txBody>
      </p:sp>
      <p:grpSp>
        <p:nvGrpSpPr>
          <p:cNvPr id="2" name="组合 25"/>
          <p:cNvGrpSpPr/>
          <p:nvPr/>
        </p:nvGrpSpPr>
        <p:grpSpPr>
          <a:xfrm>
            <a:off x="3309907" y="3390896"/>
            <a:ext cx="430887" cy="1371600"/>
            <a:chOff x="2905135" y="3048000"/>
            <a:chExt cx="430887" cy="1371600"/>
          </a:xfrm>
        </p:grpSpPr>
        <p:sp>
          <p:nvSpPr>
            <p:cNvPr id="73744" name="Line 16"/>
            <p:cNvSpPr>
              <a:spLocks noChangeShapeType="1"/>
            </p:cNvSpPr>
            <p:nvPr/>
          </p:nvSpPr>
          <p:spPr bwMode="auto">
            <a:xfrm flipH="1">
              <a:off x="3295650" y="3048000"/>
              <a:ext cx="0" cy="1371600"/>
            </a:xfrm>
            <a:prstGeom prst="line">
              <a:avLst/>
            </a:prstGeom>
            <a:ln w="19050">
              <a:headEnd type="stealth" w="lg" len="lg"/>
              <a:tailEnd type="stealth" w="lg" len="lg"/>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45" name="Text Box 17"/>
            <p:cNvSpPr txBox="1">
              <a:spLocks noChangeArrowheads="1"/>
            </p:cNvSpPr>
            <p:nvPr/>
          </p:nvSpPr>
          <p:spPr bwMode="auto">
            <a:xfrm>
              <a:off x="2905135" y="3267076"/>
              <a:ext cx="430887" cy="804866"/>
            </a:xfrm>
            <a:prstGeom prst="rect">
              <a:avLst/>
            </a:prstGeom>
            <a:noFill/>
            <a:ln w="9525">
              <a:noFill/>
              <a:miter lim="800000"/>
            </a:ln>
            <a:effectLst/>
          </p:spPr>
          <p:txBody>
            <a:bodyPr vert="eaVert" wrap="square">
              <a:spAutoFit/>
            </a:bodyPr>
            <a:lstStyle/>
            <a:p>
              <a:pPr algn="l">
                <a:spcBef>
                  <a:spcPct val="50000"/>
                </a:spcBef>
              </a:pPr>
              <a:r>
                <a:rPr kumimoji="1"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筛选</a:t>
              </a:r>
              <a:endParaRPr kumimoji="1" lang="zh-CN" altLang="en-US" sz="2000" b="0"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73750" name="Line 22"/>
          <p:cNvSpPr>
            <a:spLocks noChangeShapeType="1"/>
          </p:cNvSpPr>
          <p:nvPr/>
        </p:nvSpPr>
        <p:spPr bwMode="auto">
          <a:xfrm flipH="1">
            <a:off x="1231860" y="4059234"/>
            <a:ext cx="792162" cy="1152525"/>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grpSp>
        <p:nvGrpSpPr>
          <p:cNvPr id="3" name="组合 26"/>
          <p:cNvGrpSpPr/>
          <p:nvPr/>
        </p:nvGrpSpPr>
        <p:grpSpPr>
          <a:xfrm>
            <a:off x="6418222" y="4056059"/>
            <a:ext cx="1943100" cy="579438"/>
            <a:chOff x="6013450" y="3713163"/>
            <a:chExt cx="1943100" cy="579438"/>
          </a:xfrm>
        </p:grpSpPr>
        <p:sp>
          <p:nvSpPr>
            <p:cNvPr id="73746" name="AutoShape 18"/>
            <p:cNvSpPr>
              <a:spLocks noChangeArrowheads="1"/>
            </p:cNvSpPr>
            <p:nvPr/>
          </p:nvSpPr>
          <p:spPr bwMode="auto">
            <a:xfrm>
              <a:off x="6013450" y="3789363"/>
              <a:ext cx="863600" cy="431800"/>
            </a:xfrm>
            <a:prstGeom prst="rightArrow">
              <a:avLst>
                <a:gd name="adj1" fmla="val 50000"/>
                <a:gd name="adj2" fmla="val 50000"/>
              </a:avLst>
            </a:prstGeom>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3747" name="Text Box 19"/>
            <p:cNvSpPr txBox="1">
              <a:spLocks noChangeArrowheads="1"/>
            </p:cNvSpPr>
            <p:nvPr/>
          </p:nvSpPr>
          <p:spPr bwMode="auto">
            <a:xfrm>
              <a:off x="7092950" y="3713163"/>
              <a:ext cx="863600" cy="579438"/>
            </a:xfrm>
            <a:prstGeom prst="rect">
              <a:avLst/>
            </a:prstGeom>
            <a:noFill/>
            <a:ln w="9525">
              <a:noFill/>
              <a:miter lim="800000"/>
            </a:ln>
            <a:effectLst/>
          </p:spPr>
          <p:txBody>
            <a:bodyPr>
              <a:spAutoFit/>
            </a:bodyPr>
            <a:lstStyle/>
            <a:p>
              <a:pPr algn="l">
                <a:lnSpc>
                  <a:spcPct val="100000"/>
                </a:lnSpc>
                <a:spcBef>
                  <a:spcPct val="50000"/>
                </a:spcBef>
              </a:pPr>
              <a:r>
                <a:rPr lang="zh-CN" altLang="en-US" sz="3200" dirty="0">
                  <a:solidFill>
                    <a:srgbClr val="008000"/>
                  </a:solidFill>
                  <a:latin typeface="Consolas" panose="020B0609020204030204" pitchFamily="49" charset="0"/>
                  <a:ea typeface="楷体" panose="02010609060101010101" pitchFamily="49" charset="-122"/>
                  <a:cs typeface="Consolas" panose="020B0609020204030204" pitchFamily="49" charset="0"/>
                </a:rPr>
                <a:t>堆</a:t>
              </a:r>
            </a:p>
          </p:txBody>
        </p:sp>
      </p:grpSp>
      <p:sp>
        <p:nvSpPr>
          <p:cNvPr id="28" name="TextBox 27"/>
          <p:cNvSpPr txBox="1"/>
          <p:nvPr/>
        </p:nvSpPr>
        <p:spPr>
          <a:xfrm>
            <a:off x="714348" y="42860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排序</a:t>
            </a:r>
            <a:r>
              <a:rPr lang="zh-CN" altLang="en-US" sz="2200">
                <a:latin typeface="Consolas" panose="020B0609020204030204" pitchFamily="49" charset="0"/>
                <a:ea typeface="微软雅黑" panose="020B0503020204020204" pitchFamily="34" charset="-122"/>
                <a:cs typeface="Consolas" panose="020B0609020204030204" pitchFamily="49" charset="0"/>
              </a:rPr>
              <a:t>算法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4" name="灯片编号占位符 33"/>
          <p:cNvSpPr>
            <a:spLocks noGrp="1"/>
          </p:cNvSpPr>
          <p:nvPr>
            <p:ph type="sldNum" sz="quarter" idx="12"/>
          </p:nvPr>
        </p:nvSpPr>
        <p:spPr/>
        <p:txBody>
          <a:bodyPr/>
          <a:lstStyle/>
          <a:p>
            <a:fld id="{7AF016A1-9F15-429F-9EFD-84004B73C732}" type="slidenum">
              <a:rPr lang="en-US" altLang="zh-CN" smtClean="0"/>
              <a:t>62</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37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7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7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7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7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7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7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7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7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7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7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par>
                          <p:cTn id="39" fill="hold">
                            <p:stCondLst>
                              <p:cond delay="0"/>
                            </p:stCondLst>
                            <p:childTnLst>
                              <p:par>
                                <p:cTn id="40" presetID="26" presetClass="emph" presetSubtype="0" fill="hold" nodeType="afterEffect">
                                  <p:stCondLst>
                                    <p:cond delay="0"/>
                                  </p:stCondLst>
                                  <p:childTnLst>
                                    <p:animEffect transition="out" filter="fade">
                                      <p:cBhvr>
                                        <p:cTn id="41" dur="500" tmFilter="0, 0; .2, .5; .8, .5; 1, 0"/>
                                        <p:tgtEl>
                                          <p:spTgt spid="2"/>
                                        </p:tgtEl>
                                      </p:cBhvr>
                                    </p:animEffect>
                                    <p:animScale>
                                      <p:cBhvr>
                                        <p:cTn id="42"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9" grpId="0" animBg="1"/>
      <p:bldP spid="73748" grpId="0" animBg="1"/>
      <p:bldP spid="73731" grpId="0" animBg="1"/>
      <p:bldP spid="73732" grpId="0" animBg="1"/>
      <p:bldP spid="73733" grpId="0" animBg="1"/>
      <p:bldP spid="73734" grpId="0" animBg="1"/>
      <p:bldP spid="73735" grpId="0" animBg="1"/>
      <p:bldP spid="73736" grpId="0" animBg="1"/>
      <p:bldP spid="73737" grpId="0" animBg="1"/>
      <p:bldP spid="73739" grpId="0" animBg="1"/>
      <p:bldP spid="73740" grpId="0" animBg="1"/>
      <p:bldP spid="73741" grpId="0" animBg="1"/>
      <p:bldP spid="73742" grpId="0"/>
      <p:bldP spid="73743" grpId="0"/>
      <p:bldP spid="7375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a:xfrm>
            <a:off x="1229155" y="2052742"/>
            <a:ext cx="3057093" cy="1928826"/>
            <a:chOff x="1229155" y="1323960"/>
            <a:chExt cx="3057093" cy="1928826"/>
          </a:xfrm>
        </p:grpSpPr>
        <p:sp>
          <p:nvSpPr>
            <p:cNvPr id="76" name="矩形 75"/>
            <p:cNvSpPr/>
            <p:nvPr/>
          </p:nvSpPr>
          <p:spPr>
            <a:xfrm>
              <a:off x="1928794" y="1323960"/>
              <a:ext cx="2357454" cy="1928826"/>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7" name="TextBox 66"/>
            <p:cNvSpPr txBox="1"/>
            <p:nvPr/>
          </p:nvSpPr>
          <p:spPr>
            <a:xfrm>
              <a:off x="1229155" y="1763901"/>
              <a:ext cx="406265" cy="1428760"/>
            </a:xfrm>
            <a:prstGeom prst="rect">
              <a:avLst/>
            </a:prstGeom>
            <a:noFill/>
          </p:spPr>
          <p:txBody>
            <a:bodyPr vert="eaVert" wrap="square" rtlCol="0">
              <a:spAutoFit/>
            </a:bodyPr>
            <a:lstStyle/>
            <a:p>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是一个堆</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70" name="直接连接符 69"/>
            <p:cNvCxnSpPr>
              <a:stCxn id="67" idx="3"/>
            </p:cNvCxnSpPr>
            <p:nvPr/>
          </p:nvCxnSpPr>
          <p:spPr>
            <a:xfrm flipV="1">
              <a:off x="1635420" y="2472725"/>
              <a:ext cx="285751" cy="5556"/>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3" name="组合 31"/>
          <p:cNvGrpSpPr/>
          <p:nvPr/>
        </p:nvGrpSpPr>
        <p:grpSpPr>
          <a:xfrm>
            <a:off x="4354825" y="2064055"/>
            <a:ext cx="2702260" cy="1928826"/>
            <a:chOff x="4354825" y="1335273"/>
            <a:chExt cx="2702260" cy="1928826"/>
          </a:xfrm>
        </p:grpSpPr>
        <p:sp>
          <p:nvSpPr>
            <p:cNvPr id="66" name="矩形 65"/>
            <p:cNvSpPr/>
            <p:nvPr/>
          </p:nvSpPr>
          <p:spPr>
            <a:xfrm>
              <a:off x="4354825" y="1335273"/>
              <a:ext cx="2071702" cy="1928826"/>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8" name="TextBox 67"/>
            <p:cNvSpPr txBox="1"/>
            <p:nvPr/>
          </p:nvSpPr>
          <p:spPr>
            <a:xfrm>
              <a:off x="6650820" y="1549587"/>
              <a:ext cx="406265" cy="1428760"/>
            </a:xfrm>
            <a:prstGeom prst="rect">
              <a:avLst/>
            </a:prstGeom>
            <a:noFill/>
          </p:spPr>
          <p:txBody>
            <a:bodyPr vert="eaVert" wrap="square" rtlCol="0">
              <a:spAutoFit/>
            </a:bodyPr>
            <a:lstStyle/>
            <a:p>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是一个堆</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72" name="直接连接符 71"/>
            <p:cNvCxnSpPr>
              <a:stCxn id="66" idx="3"/>
              <a:endCxn id="68" idx="1"/>
            </p:cNvCxnSpPr>
            <p:nvPr/>
          </p:nvCxnSpPr>
          <p:spPr>
            <a:xfrm flipV="1">
              <a:off x="6426527" y="2263967"/>
              <a:ext cx="224293" cy="35719"/>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48" name="椭圆 47"/>
          <p:cNvSpPr/>
          <p:nvPr/>
        </p:nvSpPr>
        <p:spPr>
          <a:xfrm>
            <a:off x="3992873" y="1278237"/>
            <a:ext cx="714380"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2</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49" name="椭圆 48"/>
          <p:cNvSpPr/>
          <p:nvPr/>
        </p:nvSpPr>
        <p:spPr>
          <a:xfrm>
            <a:off x="2849865" y="2135493"/>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9</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50" name="椭圆 49"/>
          <p:cNvSpPr/>
          <p:nvPr/>
        </p:nvSpPr>
        <p:spPr>
          <a:xfrm>
            <a:off x="5064443" y="2135493"/>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5</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51" name="椭圆 50"/>
          <p:cNvSpPr/>
          <p:nvPr/>
        </p:nvSpPr>
        <p:spPr>
          <a:xfrm>
            <a:off x="2064047" y="3207063"/>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4</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52" name="椭圆 51"/>
          <p:cNvSpPr/>
          <p:nvPr/>
        </p:nvSpPr>
        <p:spPr>
          <a:xfrm>
            <a:off x="3492807" y="3207063"/>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1</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53" name="椭圆 52"/>
          <p:cNvSpPr/>
          <p:nvPr/>
        </p:nvSpPr>
        <p:spPr>
          <a:xfrm>
            <a:off x="4421501" y="3207063"/>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3</a:t>
            </a:r>
            <a:endParaRPr lang="zh-CN" altLang="en-US" sz="2000" dirty="0">
              <a:solidFill>
                <a:srgbClr val="1000E4"/>
              </a:solidFill>
              <a:latin typeface="Consolas" panose="020B0609020204030204" pitchFamily="49" charset="0"/>
              <a:cs typeface="Consolas" panose="020B0609020204030204" pitchFamily="49" charset="0"/>
            </a:endParaRPr>
          </a:p>
        </p:txBody>
      </p:sp>
      <p:cxnSp>
        <p:nvCxnSpPr>
          <p:cNvPr id="54" name="直接连接符 53"/>
          <p:cNvCxnSpPr>
            <a:stCxn id="49" idx="3"/>
            <a:endCxn id="51" idx="0"/>
          </p:cNvCxnSpPr>
          <p:nvPr/>
        </p:nvCxnSpPr>
        <p:spPr>
          <a:xfrm rot="5400000">
            <a:off x="2365493" y="2618071"/>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55" name="直接连接符 54"/>
          <p:cNvCxnSpPr>
            <a:stCxn id="49" idx="5"/>
            <a:endCxn id="52" idx="0"/>
          </p:cNvCxnSpPr>
          <p:nvPr/>
        </p:nvCxnSpPr>
        <p:spPr>
          <a:xfrm rot="16200000" flipH="1">
            <a:off x="3332443" y="2689508"/>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56" name="直接连接符 55"/>
          <p:cNvCxnSpPr>
            <a:stCxn id="50" idx="3"/>
            <a:endCxn id="53" idx="0"/>
          </p:cNvCxnSpPr>
          <p:nvPr/>
        </p:nvCxnSpPr>
        <p:spPr>
          <a:xfrm rot="5400000">
            <a:off x="4651509" y="2689509"/>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57" name="直接连接符 56"/>
          <p:cNvCxnSpPr>
            <a:stCxn id="48" idx="3"/>
            <a:endCxn id="49" idx="7"/>
          </p:cNvCxnSpPr>
          <p:nvPr/>
        </p:nvCxnSpPr>
        <p:spPr>
          <a:xfrm rot="5400000">
            <a:off x="3526731" y="1637965"/>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58" name="直接连接符 57"/>
          <p:cNvCxnSpPr>
            <a:stCxn id="48" idx="5"/>
            <a:endCxn id="50" idx="1"/>
          </p:cNvCxnSpPr>
          <p:nvPr/>
        </p:nvCxnSpPr>
        <p:spPr>
          <a:xfrm rot="16200000" flipH="1">
            <a:off x="4634020" y="1673684"/>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428596" y="357166"/>
            <a:ext cx="342902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kumimoji="1"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筛选：</a:t>
            </a:r>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不是</a:t>
            </a:r>
            <a:r>
              <a:rPr kumimoji="1" lang="zh-CN" altLang="en-US" sz="2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堆 </a:t>
            </a:r>
            <a:r>
              <a:rPr kumimoji="1" lang="zh-CN" altLang="en-US" sz="2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kumimoji="1" lang="zh-CN" altLang="en-US" sz="2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堆</a:t>
            </a:r>
            <a:endParaRPr lang="zh-CN" altLang="en-US" sz="2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endParaRPr>
          </a:p>
        </p:txBody>
      </p:sp>
      <p:sp>
        <p:nvSpPr>
          <p:cNvPr id="79" name="TextBox 78"/>
          <p:cNvSpPr txBox="1"/>
          <p:nvPr/>
        </p:nvSpPr>
        <p:spPr>
          <a:xfrm>
            <a:off x="4786314" y="1206799"/>
            <a:ext cx="1857388"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根开始筛选</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4" name="组合 81"/>
          <p:cNvGrpSpPr/>
          <p:nvPr/>
        </p:nvGrpSpPr>
        <p:grpSpPr>
          <a:xfrm>
            <a:off x="3714744" y="4102720"/>
            <a:ext cx="1214446" cy="755040"/>
            <a:chOff x="3786183" y="3500438"/>
            <a:chExt cx="890594" cy="755040"/>
          </a:xfrm>
        </p:grpSpPr>
        <p:sp>
          <p:nvSpPr>
            <p:cNvPr id="80" name="下箭头 79"/>
            <p:cNvSpPr/>
            <p:nvPr/>
          </p:nvSpPr>
          <p:spPr>
            <a:xfrm>
              <a:off x="4152898" y="3500438"/>
              <a:ext cx="157164" cy="32641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1" name="TextBox 80"/>
            <p:cNvSpPr txBox="1"/>
            <p:nvPr/>
          </p:nvSpPr>
          <p:spPr>
            <a:xfrm>
              <a:off x="3786183" y="3916924"/>
              <a:ext cx="890594" cy="338554"/>
            </a:xfrm>
            <a:prstGeom prst="rect">
              <a:avLst/>
            </a:prstGeom>
            <a:noFill/>
          </p:spPr>
          <p:txBody>
            <a:bodyPr wrap="square" rtlCol="0">
              <a:spAutoFit/>
            </a:bodyPr>
            <a:lstStyle/>
            <a:p>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大根堆</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cxnSp>
        <p:nvCxnSpPr>
          <p:cNvPr id="27" name="直接箭头连接符 26"/>
          <p:cNvCxnSpPr/>
          <p:nvPr/>
        </p:nvCxnSpPr>
        <p:spPr>
          <a:xfrm>
            <a:off x="3643306" y="2421245"/>
            <a:ext cx="1285884" cy="1588"/>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780430" y="3492815"/>
            <a:ext cx="720000" cy="1588"/>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28596" y="1706865"/>
            <a:ext cx="857256" cy="342979"/>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tmp</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4" name="直接箭头连接符 33"/>
          <p:cNvCxnSpPr/>
          <p:nvPr/>
        </p:nvCxnSpPr>
        <p:spPr>
          <a:xfrm>
            <a:off x="1785918" y="2064055"/>
            <a:ext cx="1071570" cy="214314"/>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51" idx="1"/>
          </p:cNvCxnSpPr>
          <p:nvPr/>
        </p:nvCxnSpPr>
        <p:spPr>
          <a:xfrm rot="16200000" flipH="1">
            <a:off x="1369174" y="2480803"/>
            <a:ext cx="1073363" cy="525622"/>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灯片编号占位符 40"/>
          <p:cNvSpPr>
            <a:spLocks noGrp="1"/>
          </p:cNvSpPr>
          <p:nvPr>
            <p:ph type="sldNum" sz="quarter" idx="12"/>
          </p:nvPr>
        </p:nvSpPr>
        <p:spPr/>
        <p:txBody>
          <a:bodyPr/>
          <a:lstStyle/>
          <a:p>
            <a:fld id="{7AF016A1-9F15-429F-9EFD-84004B73C732}" type="slidenum">
              <a:rPr lang="en-US" altLang="zh-CN" smtClean="0"/>
              <a:t>63</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8.67362E-19 -2.59259E-6 C -0.01163 -0.00648 -0.02309 -0.01296 -0.04444 -0.01482 C -0.06579 -0.01667 -0.08281 -0.02246 -0.12777 -0.01111 C -0.17274 0.00023 -0.2434 0.02685 -0.31388 0.0537 " pathEditMode="relative" ptsTypes="aaaA">
                                      <p:cBhvr>
                                        <p:cTn id="26" dur="2000" fill="hold"/>
                                        <p:tgtEl>
                                          <p:spTgt spid="48"/>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27"/>
                                        </p:tgtEl>
                                      </p:cBhvr>
                                    </p:animEffect>
                                    <p:set>
                                      <p:cBhvr>
                                        <p:cTn id="35" dur="1" fill="hold">
                                          <p:stCondLst>
                                            <p:cond delay="499"/>
                                          </p:stCondLst>
                                        </p:cTn>
                                        <p:tgtEl>
                                          <p:spTgt spid="2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00348 0.00347 C 0.00382 0.00115 0.00417 -0.00116 0.00348 -0.01135 C 0.00278 -0.02153 -0.00225 -0.04537 -0.00069 -0.05764 C 0.00087 -0.06991 -0.00816 -0.07454 0.0132 -0.08542 C 0.03455 -0.0963 0.10382 -0.11482 0.12778 -0.12269 " pathEditMode="relative" rAng="0" ptsTypes="aaaaa">
                                      <p:cBhvr>
                                        <p:cTn id="48" dur="2000" fill="hold"/>
                                        <p:tgtEl>
                                          <p:spTgt spid="49"/>
                                        </p:tgtEl>
                                        <p:attrNameLst>
                                          <p:attrName>ppt_x</p:attrName>
                                          <p:attrName>ppt_y</p:attrName>
                                        </p:attrNameLst>
                                      </p:cBhvr>
                                      <p:rCtr x="5600" y="-630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nodeType="clickEffect">
                                  <p:stCondLst>
                                    <p:cond delay="0"/>
                                  </p:stCondLst>
                                  <p:childTnLst>
                                    <p:animEffect transition="out" filter="wipe(down)">
                                      <p:cBhvr>
                                        <p:cTn id="56" dur="500"/>
                                        <p:tgtEl>
                                          <p:spTgt spid="28"/>
                                        </p:tgtEl>
                                      </p:cBhvr>
                                    </p:animEffect>
                                    <p:set>
                                      <p:cBhvr>
                                        <p:cTn id="57" dur="1" fill="hold">
                                          <p:stCondLst>
                                            <p:cond delay="499"/>
                                          </p:stCondLst>
                                        </p:cTn>
                                        <p:tgtEl>
                                          <p:spTgt spid="2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38"/>
                                        </p:tgtEl>
                                      </p:cBhvr>
                                    </p:animEffect>
                                    <p:set>
                                      <p:cBhvr>
                                        <p:cTn id="66" dur="1" fill="hold">
                                          <p:stCondLst>
                                            <p:cond delay="499"/>
                                          </p:stCondLst>
                                        </p:cTn>
                                        <p:tgtEl>
                                          <p:spTgt spid="3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0" nodeType="clickEffect">
                                  <p:stCondLst>
                                    <p:cond delay="0"/>
                                  </p:stCondLst>
                                  <p:childTnLst>
                                    <p:animMotion origin="layout" path="M 0.00173 4.07407E-6 C 0.00104 -0.02292 0.00052 -0.04561 0.00173 -0.06297 C 0.00295 -0.08033 -0.00521 -0.0882 0.00868 -0.10371 C 0.02257 -0.11922 0.06962 -0.14561 0.08559 -0.15649 " pathEditMode="relative" rAng="0" ptsTypes="aaaa">
                                      <p:cBhvr>
                                        <p:cTn id="70" dur="2000" fill="hold"/>
                                        <p:tgtEl>
                                          <p:spTgt spid="51"/>
                                        </p:tgtEl>
                                        <p:attrNameLst>
                                          <p:attrName>ppt_x</p:attrName>
                                          <p:attrName>ppt_y</p:attrName>
                                        </p:attrNameLst>
                                      </p:cBhvr>
                                      <p:rCtr x="3800" y="-7800"/>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33281 0.06527 C -0.32812 0.07916 -0.3118 0.13055 -0.30486 0.14884 C -0.29791 0.16713 -0.30538 0.1537 -0.29097 0.17476 C -0.27656 0.19583 -0.23385 0.25393 -0.21875 0.27476 " pathEditMode="relative" rAng="0" ptsTypes="aaaa">
                                      <p:cBhvr>
                                        <p:cTn id="74" dur="2000" fill="hold"/>
                                        <p:tgtEl>
                                          <p:spTgt spid="48"/>
                                        </p:tgtEl>
                                        <p:attrNameLst>
                                          <p:attrName>ppt_x</p:attrName>
                                          <p:attrName>ppt_y</p:attrName>
                                        </p:attrNameLst>
                                      </p:cBhvr>
                                      <p:rCtr x="5700" y="10500"/>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51" grpId="0" animBg="1"/>
      <p:bldP spid="7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14282" y="142852"/>
            <a:ext cx="1000132" cy="1074399"/>
          </a:xfrm>
          <a:prstGeom prst="rect">
            <a:avLst/>
          </a:prstGeom>
          <a:noFill/>
          <a:ln w="9525">
            <a:noFill/>
            <a:miter lim="800000"/>
            <a:headEnd/>
            <a:tailEnd/>
          </a:ln>
        </p:spPr>
      </p:pic>
      <p:grpSp>
        <p:nvGrpSpPr>
          <p:cNvPr id="2" name="组合 39"/>
          <p:cNvGrpSpPr/>
          <p:nvPr/>
        </p:nvGrpSpPr>
        <p:grpSpPr>
          <a:xfrm>
            <a:off x="2421237" y="3714752"/>
            <a:ext cx="3714776" cy="2857520"/>
            <a:chOff x="2492675" y="1214422"/>
            <a:chExt cx="3714776" cy="2857520"/>
          </a:xfrm>
        </p:grpSpPr>
        <p:sp>
          <p:nvSpPr>
            <p:cNvPr id="14" name="椭圆 13"/>
            <p:cNvSpPr/>
            <p:nvPr/>
          </p:nvSpPr>
          <p:spPr>
            <a:xfrm>
              <a:off x="4421501" y="1643050"/>
              <a:ext cx="714380"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2</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15" name="椭圆 14"/>
            <p:cNvSpPr/>
            <p:nvPr/>
          </p:nvSpPr>
          <p:spPr>
            <a:xfrm>
              <a:off x="3278493" y="250030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9</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16" name="椭圆 15"/>
            <p:cNvSpPr/>
            <p:nvPr/>
          </p:nvSpPr>
          <p:spPr>
            <a:xfrm>
              <a:off x="5493071" y="250030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5</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17" name="椭圆 16"/>
            <p:cNvSpPr/>
            <p:nvPr/>
          </p:nvSpPr>
          <p:spPr>
            <a:xfrm>
              <a:off x="2492675" y="357187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4</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18" name="椭圆 17"/>
            <p:cNvSpPr/>
            <p:nvPr/>
          </p:nvSpPr>
          <p:spPr>
            <a:xfrm>
              <a:off x="3921435" y="357187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1</a:t>
              </a:r>
              <a:endParaRPr lang="zh-CN" altLang="en-US" sz="2000" dirty="0">
                <a:solidFill>
                  <a:srgbClr val="1000E4"/>
                </a:solidFill>
                <a:latin typeface="Consolas" panose="020B0609020204030204" pitchFamily="49" charset="0"/>
                <a:cs typeface="Consolas" panose="020B0609020204030204" pitchFamily="49" charset="0"/>
              </a:endParaRPr>
            </a:p>
          </p:txBody>
        </p:sp>
        <p:sp>
          <p:nvSpPr>
            <p:cNvPr id="19" name="椭圆 18"/>
            <p:cNvSpPr/>
            <p:nvPr/>
          </p:nvSpPr>
          <p:spPr>
            <a:xfrm>
              <a:off x="4850129" y="357187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1000E4"/>
                  </a:solidFill>
                  <a:latin typeface="Consolas" panose="020B0609020204030204" pitchFamily="49" charset="0"/>
                  <a:cs typeface="Consolas" panose="020B0609020204030204" pitchFamily="49" charset="0"/>
                </a:rPr>
                <a:t>3</a:t>
              </a:r>
              <a:endParaRPr lang="zh-CN" altLang="en-US" sz="2000" dirty="0">
                <a:solidFill>
                  <a:srgbClr val="1000E4"/>
                </a:solidFill>
                <a:latin typeface="Consolas" panose="020B0609020204030204" pitchFamily="49" charset="0"/>
                <a:cs typeface="Consolas" panose="020B0609020204030204" pitchFamily="49" charset="0"/>
              </a:endParaRPr>
            </a:p>
          </p:txBody>
        </p:sp>
        <p:cxnSp>
          <p:nvCxnSpPr>
            <p:cNvPr id="20" name="直接连接符 19"/>
            <p:cNvCxnSpPr>
              <a:stCxn id="15" idx="3"/>
              <a:endCxn id="17" idx="0"/>
            </p:cNvCxnSpPr>
            <p:nvPr/>
          </p:nvCxnSpPr>
          <p:spPr>
            <a:xfrm rot="5400000">
              <a:off x="2794121" y="2982884"/>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21" name="直接连接符 20"/>
            <p:cNvCxnSpPr>
              <a:stCxn id="15" idx="5"/>
              <a:endCxn id="18" idx="0"/>
            </p:cNvCxnSpPr>
            <p:nvPr/>
          </p:nvCxnSpPr>
          <p:spPr>
            <a:xfrm rot="16200000" flipH="1">
              <a:off x="3761071" y="3054321"/>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22" name="直接连接符 21"/>
            <p:cNvCxnSpPr>
              <a:stCxn id="16" idx="3"/>
              <a:endCxn id="19" idx="0"/>
            </p:cNvCxnSpPr>
            <p:nvPr/>
          </p:nvCxnSpPr>
          <p:spPr>
            <a:xfrm rot="5400000">
              <a:off x="5080137" y="3054322"/>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23" name="直接连接符 22"/>
            <p:cNvCxnSpPr>
              <a:stCxn id="14" idx="3"/>
              <a:endCxn id="15" idx="7"/>
            </p:cNvCxnSpPr>
            <p:nvPr/>
          </p:nvCxnSpPr>
          <p:spPr>
            <a:xfrm rot="5400000">
              <a:off x="3955359" y="2002778"/>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24" name="直接连接符 23"/>
            <p:cNvCxnSpPr>
              <a:stCxn id="14" idx="5"/>
              <a:endCxn id="16" idx="1"/>
            </p:cNvCxnSpPr>
            <p:nvPr/>
          </p:nvCxnSpPr>
          <p:spPr>
            <a:xfrm rot="16200000" flipH="1">
              <a:off x="5062648" y="2038497"/>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786182" y="1214422"/>
              <a:ext cx="1857388"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根开始筛选</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40"/>
          <p:cNvGrpSpPr/>
          <p:nvPr/>
        </p:nvGrpSpPr>
        <p:grpSpPr>
          <a:xfrm>
            <a:off x="2083238" y="4611623"/>
            <a:ext cx="1131440" cy="1532021"/>
            <a:chOff x="2154676" y="2111293"/>
            <a:chExt cx="1131440" cy="1532021"/>
          </a:xfrm>
        </p:grpSpPr>
        <p:cxnSp>
          <p:nvCxnSpPr>
            <p:cNvPr id="37" name="直接连接符 36"/>
            <p:cNvCxnSpPr/>
            <p:nvPr/>
          </p:nvCxnSpPr>
          <p:spPr>
            <a:xfrm rot="5400000">
              <a:off x="2250265" y="2607463"/>
              <a:ext cx="1143008" cy="928694"/>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8605470">
              <a:off x="1804115" y="2461854"/>
              <a:ext cx="1409008" cy="707886"/>
            </a:xfrm>
            <a:prstGeom prst="rect">
              <a:avLst/>
            </a:prstGeom>
            <a:noFill/>
          </p:spPr>
          <p:txBody>
            <a:bodyPr wrap="square" rtlCol="0">
              <a:spAutoFit/>
            </a:bodyPr>
            <a:lstStyle/>
            <a:p>
              <a:pPr algn="l">
                <a:lnSpc>
                  <a:spcPct val="100000"/>
                </a:lnSpc>
              </a:pPr>
              <a:r>
                <a:rPr lang="zh-CN" altLang="en-US" sz="2000">
                  <a:solidFill>
                    <a:srgbClr val="FF0000"/>
                  </a:solidFill>
                  <a:latin typeface="微软雅黑" panose="020B0503020204020204" pitchFamily="34" charset="-122"/>
                  <a:ea typeface="微软雅黑" panose="020B0503020204020204" pitchFamily="34" charset="-122"/>
                </a:rPr>
                <a:t>直接插入排序思路</a:t>
              </a:r>
            </a:p>
          </p:txBody>
        </p:sp>
      </p:grpSp>
      <p:sp>
        <p:nvSpPr>
          <p:cNvPr id="28" name="TextBox 27"/>
          <p:cNvSpPr txBox="1"/>
          <p:nvPr/>
        </p:nvSpPr>
        <p:spPr>
          <a:xfrm>
            <a:off x="428596" y="1214422"/>
            <a:ext cx="8429684"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ts val="2800"/>
              </a:lnSpc>
              <a:buBlip>
                <a:blip r:embed="rId3"/>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自顶向下筛选</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从根结点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[low]</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开始向下依次查找较大的孩子结点，构成一个序列（</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），其中除了</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外其他元素的子序列恰好是递减的</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buBlip>
                <a:blip r:embed="rId3"/>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采用类似直接插入排序的思路使其成为一个递减序列（因为大根堆中从根到每个叶子结点的路径均构成一个递减序列）。</a:t>
            </a:r>
          </a:p>
        </p:txBody>
      </p:sp>
      <p:sp>
        <p:nvSpPr>
          <p:cNvPr id="34" name="灯片编号占位符 33"/>
          <p:cNvSpPr>
            <a:spLocks noGrp="1"/>
          </p:cNvSpPr>
          <p:nvPr>
            <p:ph type="sldNum" sz="quarter" idx="12"/>
          </p:nvPr>
        </p:nvSpPr>
        <p:spPr/>
        <p:txBody>
          <a:bodyPr/>
          <a:lstStyle/>
          <a:p>
            <a:fld id="{7AF016A1-9F15-429F-9EFD-84004B73C732}" type="slidenum">
              <a:rPr lang="en-US" altLang="zh-CN" smtClean="0"/>
              <a:t>64</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714480" y="4572008"/>
            <a:ext cx="621510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00000"/>
              </a:lnSpc>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仅仅处理从根结点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某个叶子结点路径上的结点</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00000"/>
              </a:lnSpc>
              <a:buBlip>
                <a:blip r:embed="rId2"/>
              </a:buBlip>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个结点的</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完全二叉树高度为</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log</a:t>
            </a:r>
            <a:r>
              <a:rPr kumimoji="1"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2</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n</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endParaRPr>
          </a:p>
          <a:p>
            <a:pPr marL="457200" indent="-457200" algn="l">
              <a:lnSpc>
                <a:spcPct val="100000"/>
              </a:lnSpc>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所有</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筛选的时间复杂度为</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O(log</a:t>
            </a:r>
            <a:r>
              <a:rPr kumimoji="1"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32"/>
          <p:cNvGrpSpPr/>
          <p:nvPr/>
        </p:nvGrpSpPr>
        <p:grpSpPr>
          <a:xfrm>
            <a:off x="2428860" y="642918"/>
            <a:ext cx="3714776" cy="2857520"/>
            <a:chOff x="2492675" y="1214422"/>
            <a:chExt cx="3714776" cy="2857520"/>
          </a:xfrm>
        </p:grpSpPr>
        <p:sp>
          <p:nvSpPr>
            <p:cNvPr id="36" name="椭圆 35"/>
            <p:cNvSpPr/>
            <p:nvPr/>
          </p:nvSpPr>
          <p:spPr>
            <a:xfrm>
              <a:off x="4421501" y="1643050"/>
              <a:ext cx="714380" cy="500066"/>
            </a:xfrm>
            <a:prstGeom prst="ellipse">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0" dirty="0">
                  <a:solidFill>
                    <a:srgbClr val="1000E4"/>
                  </a:solidFill>
                  <a:latin typeface="Consolas" panose="020B0609020204030204" pitchFamily="49" charset="0"/>
                  <a:cs typeface="Consolas" panose="020B0609020204030204" pitchFamily="49" charset="0"/>
                </a:rPr>
                <a:t>2</a:t>
              </a:r>
              <a:endParaRPr lang="zh-CN" altLang="en-US" sz="2000" b="0" dirty="0">
                <a:solidFill>
                  <a:srgbClr val="1000E4"/>
                </a:solidFill>
                <a:latin typeface="Consolas" panose="020B0609020204030204" pitchFamily="49" charset="0"/>
                <a:cs typeface="Consolas" panose="020B0609020204030204" pitchFamily="49" charset="0"/>
              </a:endParaRPr>
            </a:p>
          </p:txBody>
        </p:sp>
        <p:sp>
          <p:nvSpPr>
            <p:cNvPr id="37" name="椭圆 36"/>
            <p:cNvSpPr/>
            <p:nvPr/>
          </p:nvSpPr>
          <p:spPr>
            <a:xfrm>
              <a:off x="3278493" y="2500306"/>
              <a:ext cx="714380" cy="500066"/>
            </a:xfrm>
            <a:prstGeom prst="ellipse">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0" dirty="0">
                  <a:solidFill>
                    <a:srgbClr val="1000E4"/>
                  </a:solidFill>
                  <a:latin typeface="Consolas" panose="020B0609020204030204" pitchFamily="49" charset="0"/>
                  <a:cs typeface="Consolas" panose="020B0609020204030204" pitchFamily="49" charset="0"/>
                </a:rPr>
                <a:t>9</a:t>
              </a:r>
              <a:endParaRPr lang="zh-CN" altLang="en-US" sz="2000" b="0" dirty="0">
                <a:solidFill>
                  <a:srgbClr val="1000E4"/>
                </a:solidFill>
                <a:latin typeface="Consolas" panose="020B0609020204030204" pitchFamily="49" charset="0"/>
                <a:cs typeface="Consolas" panose="020B0609020204030204" pitchFamily="49" charset="0"/>
              </a:endParaRPr>
            </a:p>
          </p:txBody>
        </p:sp>
        <p:sp>
          <p:nvSpPr>
            <p:cNvPr id="39" name="椭圆 38"/>
            <p:cNvSpPr/>
            <p:nvPr/>
          </p:nvSpPr>
          <p:spPr>
            <a:xfrm>
              <a:off x="5493071" y="250030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0" dirty="0">
                  <a:solidFill>
                    <a:srgbClr val="1000E4"/>
                  </a:solidFill>
                  <a:latin typeface="Consolas" panose="020B0609020204030204" pitchFamily="49" charset="0"/>
                  <a:cs typeface="Consolas" panose="020B0609020204030204" pitchFamily="49" charset="0"/>
                </a:rPr>
                <a:t>5</a:t>
              </a:r>
              <a:endParaRPr lang="zh-CN" altLang="en-US" sz="2000" b="0" dirty="0">
                <a:solidFill>
                  <a:srgbClr val="1000E4"/>
                </a:solidFill>
                <a:latin typeface="Consolas" panose="020B0609020204030204" pitchFamily="49" charset="0"/>
                <a:cs typeface="Consolas" panose="020B0609020204030204" pitchFamily="49" charset="0"/>
              </a:endParaRPr>
            </a:p>
          </p:txBody>
        </p:sp>
        <p:sp>
          <p:nvSpPr>
            <p:cNvPr id="40" name="椭圆 39"/>
            <p:cNvSpPr/>
            <p:nvPr/>
          </p:nvSpPr>
          <p:spPr>
            <a:xfrm>
              <a:off x="2492675" y="3571876"/>
              <a:ext cx="714380" cy="500066"/>
            </a:xfrm>
            <a:prstGeom prst="ellipse">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0" dirty="0">
                  <a:solidFill>
                    <a:srgbClr val="1000E4"/>
                  </a:solidFill>
                  <a:latin typeface="Consolas" panose="020B0609020204030204" pitchFamily="49" charset="0"/>
                  <a:cs typeface="Consolas" panose="020B0609020204030204" pitchFamily="49" charset="0"/>
                </a:rPr>
                <a:t>4</a:t>
              </a:r>
              <a:endParaRPr lang="zh-CN" altLang="en-US" sz="2000" b="0" dirty="0">
                <a:solidFill>
                  <a:srgbClr val="1000E4"/>
                </a:solidFill>
                <a:latin typeface="Consolas" panose="020B0609020204030204" pitchFamily="49" charset="0"/>
                <a:cs typeface="Consolas" panose="020B0609020204030204" pitchFamily="49" charset="0"/>
              </a:endParaRPr>
            </a:p>
          </p:txBody>
        </p:sp>
        <p:sp>
          <p:nvSpPr>
            <p:cNvPr id="41" name="椭圆 40"/>
            <p:cNvSpPr/>
            <p:nvPr/>
          </p:nvSpPr>
          <p:spPr>
            <a:xfrm>
              <a:off x="3921435" y="357187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0" dirty="0">
                  <a:solidFill>
                    <a:srgbClr val="1000E4"/>
                  </a:solidFill>
                  <a:latin typeface="Consolas" panose="020B0609020204030204" pitchFamily="49" charset="0"/>
                  <a:cs typeface="Consolas" panose="020B0609020204030204" pitchFamily="49" charset="0"/>
                </a:rPr>
                <a:t>1</a:t>
              </a:r>
              <a:endParaRPr lang="zh-CN" altLang="en-US" sz="2000" b="0" dirty="0">
                <a:solidFill>
                  <a:srgbClr val="1000E4"/>
                </a:solidFill>
                <a:latin typeface="Consolas" panose="020B0609020204030204" pitchFamily="49" charset="0"/>
                <a:cs typeface="Consolas" panose="020B0609020204030204" pitchFamily="49" charset="0"/>
              </a:endParaRPr>
            </a:p>
          </p:txBody>
        </p:sp>
        <p:sp>
          <p:nvSpPr>
            <p:cNvPr id="42" name="椭圆 41"/>
            <p:cNvSpPr/>
            <p:nvPr/>
          </p:nvSpPr>
          <p:spPr>
            <a:xfrm>
              <a:off x="4850129" y="357187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0" dirty="0">
                  <a:solidFill>
                    <a:srgbClr val="1000E4"/>
                  </a:solidFill>
                  <a:latin typeface="Consolas" panose="020B0609020204030204" pitchFamily="49" charset="0"/>
                  <a:cs typeface="Consolas" panose="020B0609020204030204" pitchFamily="49" charset="0"/>
                </a:rPr>
                <a:t>3</a:t>
              </a:r>
              <a:endParaRPr lang="zh-CN" altLang="en-US" sz="2000" b="0" dirty="0">
                <a:solidFill>
                  <a:srgbClr val="1000E4"/>
                </a:solidFill>
                <a:latin typeface="Consolas" panose="020B0609020204030204" pitchFamily="49" charset="0"/>
                <a:cs typeface="Consolas" panose="020B0609020204030204" pitchFamily="49" charset="0"/>
              </a:endParaRPr>
            </a:p>
          </p:txBody>
        </p:sp>
        <p:cxnSp>
          <p:nvCxnSpPr>
            <p:cNvPr id="43" name="直接连接符 42"/>
            <p:cNvCxnSpPr>
              <a:stCxn id="37" idx="3"/>
              <a:endCxn id="40" idx="0"/>
            </p:cNvCxnSpPr>
            <p:nvPr/>
          </p:nvCxnSpPr>
          <p:spPr>
            <a:xfrm rot="5400000">
              <a:off x="2794121" y="2982884"/>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44" name="直接连接符 43"/>
            <p:cNvCxnSpPr>
              <a:stCxn id="37" idx="5"/>
              <a:endCxn id="41" idx="0"/>
            </p:cNvCxnSpPr>
            <p:nvPr/>
          </p:nvCxnSpPr>
          <p:spPr>
            <a:xfrm rot="16200000" flipH="1">
              <a:off x="3761071" y="3054321"/>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45" name="直接连接符 44"/>
            <p:cNvCxnSpPr>
              <a:stCxn id="39" idx="3"/>
              <a:endCxn id="42" idx="0"/>
            </p:cNvCxnSpPr>
            <p:nvPr/>
          </p:nvCxnSpPr>
          <p:spPr>
            <a:xfrm rot="5400000">
              <a:off x="5080137" y="3054322"/>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46" name="直接连接符 45"/>
            <p:cNvCxnSpPr>
              <a:stCxn id="36" idx="3"/>
              <a:endCxn id="37" idx="7"/>
            </p:cNvCxnSpPr>
            <p:nvPr/>
          </p:nvCxnSpPr>
          <p:spPr>
            <a:xfrm rot="5400000">
              <a:off x="3955359" y="2002778"/>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47" name="直接连接符 46"/>
            <p:cNvCxnSpPr>
              <a:stCxn id="36" idx="5"/>
              <a:endCxn id="39" idx="1"/>
            </p:cNvCxnSpPr>
            <p:nvPr/>
          </p:nvCxnSpPr>
          <p:spPr>
            <a:xfrm rot="16200000" flipH="1">
              <a:off x="5062648" y="2038497"/>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3786182" y="1214422"/>
              <a:ext cx="1857388" cy="400110"/>
            </a:xfrm>
            <a:prstGeom prst="rect">
              <a:avLst/>
            </a:prstGeom>
            <a:noFill/>
          </p:spPr>
          <p:txBody>
            <a:bodyPr wrap="square" rtlCol="0">
              <a:spAutoFit/>
            </a:bodyPr>
            <a:lstStyle/>
            <a:p>
              <a:pPr algn="l">
                <a:lnSpc>
                  <a:spcPct val="100000"/>
                </a:lnSpc>
              </a:pPr>
              <a:r>
                <a:rPr lang="zh-CN" altLang="en-US" sz="2000" b="0" dirty="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zh-CN" altLang="en-US" sz="2000" b="0">
                  <a:solidFill>
                    <a:srgbClr val="0000FF"/>
                  </a:solidFill>
                  <a:latin typeface="Consolas" panose="020B0609020204030204" pitchFamily="49" charset="0"/>
                  <a:ea typeface="仿宋" panose="02010609060101010101" pitchFamily="49" charset="-122"/>
                  <a:cs typeface="Consolas" panose="020B0609020204030204" pitchFamily="49" charset="0"/>
                </a:rPr>
                <a:t>根开始筛选</a:t>
              </a:r>
              <a:endParaRPr lang="zh-CN" altLang="en-US" sz="20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0" name="下箭头 59"/>
          <p:cNvSpPr/>
          <p:nvPr/>
        </p:nvSpPr>
        <p:spPr>
          <a:xfrm>
            <a:off x="4500562" y="3857628"/>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7AF016A1-9F15-429F-9EFD-84004B73C732}" type="slidenum">
              <a:rPr lang="en-US" altLang="zh-CN" smtClean="0"/>
              <a:t>65</a:t>
            </a:fld>
            <a:r>
              <a:rPr lang="en-US" altLang="zh-CN"/>
              <a:t>/112</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Oval 4"/>
          <p:cNvSpPr>
            <a:spLocks noChangeArrowheads="1"/>
          </p:cNvSpPr>
          <p:nvPr/>
        </p:nvSpPr>
        <p:spPr bwMode="auto">
          <a:xfrm>
            <a:off x="3009880" y="2100196"/>
            <a:ext cx="792162" cy="5746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b="0">
                <a:solidFill>
                  <a:srgbClr val="0000FF"/>
                </a:solidFill>
                <a:latin typeface="Consolas" panose="020B0609020204030204" pitchFamily="49" charset="0"/>
                <a:cs typeface="Consolas" panose="020B0609020204030204" pitchFamily="49" charset="0"/>
              </a:rPr>
              <a:t>low</a:t>
            </a:r>
          </a:p>
        </p:txBody>
      </p:sp>
      <p:sp>
        <p:nvSpPr>
          <p:cNvPr id="30725" name="Oval 5"/>
          <p:cNvSpPr>
            <a:spLocks noChangeArrowheads="1"/>
          </p:cNvSpPr>
          <p:nvPr/>
        </p:nvSpPr>
        <p:spPr bwMode="auto">
          <a:xfrm>
            <a:off x="2217717" y="2820921"/>
            <a:ext cx="925523" cy="5746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b="0">
                <a:solidFill>
                  <a:srgbClr val="0000FF"/>
                </a:solidFill>
                <a:latin typeface="Consolas" panose="020B0609020204030204" pitchFamily="49" charset="0"/>
                <a:cs typeface="Consolas" panose="020B0609020204030204" pitchFamily="49" charset="0"/>
              </a:rPr>
              <a:t>2*low+1</a:t>
            </a:r>
          </a:p>
        </p:txBody>
      </p:sp>
      <p:sp>
        <p:nvSpPr>
          <p:cNvPr id="30726" name="Oval 6"/>
          <p:cNvSpPr>
            <a:spLocks noChangeArrowheads="1"/>
          </p:cNvSpPr>
          <p:nvPr/>
        </p:nvSpPr>
        <p:spPr bwMode="auto">
          <a:xfrm>
            <a:off x="3730605" y="2819334"/>
            <a:ext cx="1150937" cy="5746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b="0">
                <a:solidFill>
                  <a:srgbClr val="0000FF"/>
                </a:solidFill>
                <a:latin typeface="Consolas" panose="020B0609020204030204" pitchFamily="49" charset="0"/>
                <a:cs typeface="Consolas" panose="020B0609020204030204" pitchFamily="49" charset="0"/>
              </a:rPr>
              <a:t>2*low+2</a:t>
            </a:r>
          </a:p>
        </p:txBody>
      </p:sp>
      <p:sp>
        <p:nvSpPr>
          <p:cNvPr id="30727" name="Freeform 7"/>
          <p:cNvSpPr/>
          <p:nvPr/>
        </p:nvSpPr>
        <p:spPr bwMode="auto">
          <a:xfrm>
            <a:off x="2776517" y="2531996"/>
            <a:ext cx="304800" cy="282575"/>
          </a:xfrm>
          <a:custGeom>
            <a:avLst/>
            <a:gdLst/>
            <a:ahLst/>
            <a:cxnLst>
              <a:cxn ang="0">
                <a:pos x="192" y="0"/>
              </a:cxn>
              <a:cxn ang="0">
                <a:pos x="0" y="178"/>
              </a:cxn>
            </a:cxnLst>
            <a:rect l="0" t="0" r="r" b="b"/>
            <a:pathLst>
              <a:path w="192" h="178">
                <a:moveTo>
                  <a:pt x="192" y="0"/>
                </a:moveTo>
                <a:lnTo>
                  <a:pt x="0" y="178"/>
                </a:lnTo>
              </a:path>
            </a:pathLst>
          </a:custGeom>
          <a:ln w="19050"/>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30728" name="Freeform 8"/>
          <p:cNvSpPr/>
          <p:nvPr/>
        </p:nvSpPr>
        <p:spPr bwMode="auto">
          <a:xfrm>
            <a:off x="3730605" y="2531996"/>
            <a:ext cx="265112" cy="333375"/>
          </a:xfrm>
          <a:custGeom>
            <a:avLst/>
            <a:gdLst/>
            <a:ahLst/>
            <a:cxnLst>
              <a:cxn ang="0">
                <a:pos x="0" y="0"/>
              </a:cxn>
              <a:cxn ang="0">
                <a:pos x="167" y="210"/>
              </a:cxn>
            </a:cxnLst>
            <a:rect l="0" t="0" r="r" b="b"/>
            <a:pathLst>
              <a:path w="167" h="210">
                <a:moveTo>
                  <a:pt x="0" y="0"/>
                </a:moveTo>
                <a:lnTo>
                  <a:pt x="167" y="210"/>
                </a:lnTo>
              </a:path>
            </a:pathLst>
          </a:custGeom>
          <a:ln w="19050">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30729" name="Text Box 9"/>
          <p:cNvSpPr txBox="1">
            <a:spLocks noChangeArrowheads="1"/>
          </p:cNvSpPr>
          <p:nvPr/>
        </p:nvSpPr>
        <p:spPr bwMode="auto">
          <a:xfrm>
            <a:off x="1992302" y="3611496"/>
            <a:ext cx="1079500" cy="387798"/>
          </a:xfrm>
          <a:prstGeom prst="rect">
            <a:avLst/>
          </a:prstGeom>
          <a:noFill/>
          <a:ln w="9525">
            <a:noFill/>
            <a:miter lim="800000"/>
          </a:ln>
          <a:effectLst/>
        </p:spPr>
        <p:txBody>
          <a:bodyPr>
            <a:spAutoFit/>
          </a:bodyPr>
          <a:lstStyle/>
          <a:p>
            <a:pPr algn="l">
              <a:spcBef>
                <a:spcPct val="50000"/>
              </a:spcBef>
            </a:pPr>
            <a:r>
              <a:rPr lang="en-US" altLang="zh-CN" dirty="0">
                <a:solidFill>
                  <a:srgbClr val="0000FF"/>
                </a:solidFill>
                <a:latin typeface="+mj-ea"/>
                <a:ea typeface="+mj-ea"/>
                <a:cs typeface="Consolas" panose="020B0609020204030204" pitchFamily="49" charset="0"/>
              </a:rPr>
              <a:t>……</a:t>
            </a:r>
          </a:p>
        </p:txBody>
      </p:sp>
      <p:sp>
        <p:nvSpPr>
          <p:cNvPr id="30730" name="Oval 10"/>
          <p:cNvSpPr>
            <a:spLocks noChangeArrowheads="1"/>
          </p:cNvSpPr>
          <p:nvPr/>
        </p:nvSpPr>
        <p:spPr bwMode="auto">
          <a:xfrm>
            <a:off x="2649517" y="4189346"/>
            <a:ext cx="792163" cy="574675"/>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b="0">
                <a:solidFill>
                  <a:srgbClr val="0000FF"/>
                </a:solidFill>
                <a:latin typeface="Consolas" panose="020B0609020204030204" pitchFamily="49" charset="0"/>
                <a:cs typeface="Consolas" panose="020B0609020204030204" pitchFamily="49" charset="0"/>
              </a:rPr>
              <a:t>high</a:t>
            </a:r>
          </a:p>
        </p:txBody>
      </p:sp>
      <p:sp>
        <p:nvSpPr>
          <p:cNvPr id="30731" name="Text Box 11"/>
          <p:cNvSpPr txBox="1">
            <a:spLocks noChangeArrowheads="1"/>
          </p:cNvSpPr>
          <p:nvPr/>
        </p:nvSpPr>
        <p:spPr bwMode="auto">
          <a:xfrm>
            <a:off x="1714480" y="4306821"/>
            <a:ext cx="714380" cy="387798"/>
          </a:xfrm>
          <a:prstGeom prst="rect">
            <a:avLst/>
          </a:prstGeom>
          <a:noFill/>
          <a:ln w="9525">
            <a:noFill/>
            <a:miter lim="800000"/>
          </a:ln>
          <a:effectLst/>
        </p:spPr>
        <p:txBody>
          <a:bodyPr wrap="square">
            <a:spAutoFit/>
          </a:bodyPr>
          <a:lstStyle/>
          <a:p>
            <a:pPr algn="l">
              <a:spcBef>
                <a:spcPct val="50000"/>
              </a:spcBef>
            </a:pPr>
            <a:r>
              <a:rPr lang="en-US" altLang="zh-CN">
                <a:solidFill>
                  <a:srgbClr val="0000FF"/>
                </a:solidFill>
                <a:latin typeface="+mj-ea"/>
                <a:ea typeface="+mj-ea"/>
                <a:cs typeface="Consolas" panose="020B0609020204030204" pitchFamily="49" charset="0"/>
              </a:rPr>
              <a:t>…</a:t>
            </a:r>
          </a:p>
        </p:txBody>
      </p:sp>
      <p:sp>
        <p:nvSpPr>
          <p:cNvPr id="30732" name="Line 12"/>
          <p:cNvSpPr>
            <a:spLocks noChangeShapeType="1"/>
          </p:cNvSpPr>
          <p:nvPr/>
        </p:nvSpPr>
        <p:spPr bwMode="auto">
          <a:xfrm>
            <a:off x="2722542" y="3997259"/>
            <a:ext cx="142875" cy="215900"/>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30733" name="Text Box 13"/>
          <p:cNvSpPr txBox="1">
            <a:spLocks noChangeArrowheads="1"/>
          </p:cNvSpPr>
          <p:nvPr/>
        </p:nvSpPr>
        <p:spPr bwMode="auto">
          <a:xfrm>
            <a:off x="642910" y="357166"/>
            <a:ext cx="2643206" cy="400110"/>
          </a:xfrm>
          <a:prstGeom prst="rect">
            <a:avLst/>
          </a:prstGeom>
          <a:noFill/>
          <a:ln w="9525">
            <a:noFill/>
            <a:miter lim="800000"/>
          </a:ln>
          <a:effectLst/>
        </p:spPr>
        <p:txBody>
          <a:bodyPr wrap="square">
            <a:spAutoFit/>
          </a:bodyPr>
          <a:lstStyle/>
          <a:p>
            <a:pPr algn="l">
              <a:lnSpc>
                <a:spcPct val="100000"/>
              </a:lnSpc>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向下筛</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选算法</a:t>
            </a:r>
          </a:p>
        </p:txBody>
      </p:sp>
      <p:sp>
        <p:nvSpPr>
          <p:cNvPr id="30734" name="Line 14"/>
          <p:cNvSpPr>
            <a:spLocks noChangeShapeType="1"/>
          </p:cNvSpPr>
          <p:nvPr/>
        </p:nvSpPr>
        <p:spPr bwMode="auto">
          <a:xfrm flipH="1">
            <a:off x="2225655" y="3362259"/>
            <a:ext cx="144462" cy="215900"/>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14" name="TextBox 13"/>
          <p:cNvSpPr txBox="1"/>
          <p:nvPr/>
        </p:nvSpPr>
        <p:spPr>
          <a:xfrm>
            <a:off x="642910" y="916528"/>
            <a:ext cx="7072362" cy="495108"/>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ct val="100000"/>
              </a:lnSpc>
            </a:pP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siftDown</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(RecType[] R</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low</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high)</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[low..high]</a:t>
            </a:r>
            <a:endPar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右大括号 14"/>
          <p:cNvSpPr/>
          <p:nvPr/>
        </p:nvSpPr>
        <p:spPr>
          <a:xfrm>
            <a:off x="5429256" y="2243072"/>
            <a:ext cx="214314" cy="2500330"/>
          </a:xfrm>
          <a:prstGeom prst="rightBrace">
            <a:avLst/>
          </a:prstGeom>
          <a:ln w="19050"/>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6" name="TextBox 15"/>
          <p:cNvSpPr txBox="1"/>
          <p:nvPr/>
        </p:nvSpPr>
        <p:spPr>
          <a:xfrm>
            <a:off x="5715008" y="3243204"/>
            <a:ext cx="2000264" cy="400110"/>
          </a:xfrm>
          <a:prstGeom prst="rect">
            <a:avLst/>
          </a:prstGeom>
          <a:noFill/>
        </p:spPr>
        <p:txBody>
          <a:bodyPr wrap="square" rtlCol="0">
            <a:spAutoFit/>
          </a:bodyPr>
          <a:lstStyle/>
          <a:p>
            <a:pPr algn="l">
              <a:lnSpc>
                <a:spcPct val="100000"/>
              </a:lnSpc>
            </a:pPr>
            <a:r>
              <a:rPr lang="en-US" altLang="zh-CN" sz="2000" i="1" dirty="0">
                <a:solidFill>
                  <a:srgbClr val="0000FF"/>
                </a:solidFill>
                <a:latin typeface="Consolas" panose="020B0609020204030204" pitchFamily="49" charset="0"/>
                <a:cs typeface="Consolas" panose="020B0609020204030204" pitchFamily="49" charset="0"/>
              </a:rPr>
              <a:t>R</a:t>
            </a:r>
            <a:r>
              <a:rPr lang="en-US" altLang="zh-CN" sz="2000" dirty="0">
                <a:solidFill>
                  <a:srgbClr val="0000FF"/>
                </a:solidFill>
                <a:latin typeface="Consolas" panose="020B0609020204030204" pitchFamily="49" charset="0"/>
                <a:cs typeface="Consolas" panose="020B0609020204030204" pitchFamily="49" charset="0"/>
              </a:rPr>
              <a:t>[low..high]</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7" name="TextBox 16"/>
          <p:cNvSpPr txBox="1"/>
          <p:nvPr/>
        </p:nvSpPr>
        <p:spPr>
          <a:xfrm>
            <a:off x="3929058" y="1763644"/>
            <a:ext cx="500066" cy="338554"/>
          </a:xfrm>
          <a:prstGeom prst="rect">
            <a:avLst/>
          </a:prstGeom>
          <a:noFill/>
        </p:spPr>
        <p:txBody>
          <a:bodyPr wrap="square" rtlCol="0">
            <a:spAutoFit/>
          </a:bodyPr>
          <a:lstStyle/>
          <a:p>
            <a:pPr algn="l"/>
            <a:r>
              <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根</a:t>
            </a:r>
          </a:p>
        </p:txBody>
      </p:sp>
      <p:cxnSp>
        <p:nvCxnSpPr>
          <p:cNvPr id="19" name="直接箭头连接符 18"/>
          <p:cNvCxnSpPr>
            <a:stCxn id="17" idx="1"/>
          </p:cNvCxnSpPr>
          <p:nvPr/>
        </p:nvCxnSpPr>
        <p:spPr>
          <a:xfrm rot="10800000" flipV="1">
            <a:off x="3571868" y="1932920"/>
            <a:ext cx="357190" cy="187911"/>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2786050" y="5029154"/>
            <a:ext cx="1500198" cy="400110"/>
          </a:xfrm>
          <a:prstGeom prst="rect">
            <a:avLst/>
          </a:prstGeom>
          <a:noFill/>
        </p:spPr>
        <p:txBody>
          <a:bodyPr wrap="square" rtlCol="0">
            <a:spAutoFit/>
          </a:bodyPr>
          <a:lstStyle/>
          <a:p>
            <a:pPr algn="l">
              <a:lnSpc>
                <a:spcPct val="100000"/>
              </a:lnSpc>
            </a:pPr>
            <a:r>
              <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rPr>
              <a:t>最后结点</a:t>
            </a:r>
            <a:endPar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cxnSp>
        <p:nvCxnSpPr>
          <p:cNvPr id="22" name="直接箭头连接符 21"/>
          <p:cNvCxnSpPr>
            <a:stCxn id="20" idx="0"/>
            <a:endCxn id="30730" idx="5"/>
          </p:cNvCxnSpPr>
          <p:nvPr/>
        </p:nvCxnSpPr>
        <p:spPr>
          <a:xfrm rot="16200000" flipV="1">
            <a:off x="3256264" y="4749268"/>
            <a:ext cx="349292" cy="210479"/>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9" name="灯片编号占位符 28"/>
          <p:cNvSpPr>
            <a:spLocks noGrp="1"/>
          </p:cNvSpPr>
          <p:nvPr>
            <p:ph type="sldNum" sz="quarter" idx="12"/>
          </p:nvPr>
        </p:nvSpPr>
        <p:spPr/>
        <p:txBody>
          <a:bodyPr/>
          <a:lstStyle/>
          <a:p>
            <a:fld id="{7AF016A1-9F15-429F-9EFD-84004B73C732}" type="slidenum">
              <a:rPr lang="en-US" altLang="zh-CN" smtClean="0"/>
              <a:t>66</a:t>
            </a:fld>
            <a:r>
              <a:rPr lang="en-US" altLang="zh-CN"/>
              <a:t>/112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428604"/>
            <a:ext cx="8715436" cy="539964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siftDown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low,int high)</a:t>
            </a:r>
          </a:p>
          <a:p>
            <a:pPr algn="l">
              <a:lnSpc>
                <a:spcPts val="25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//R[low..high]</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的自顶向下筛选</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i=low</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j=2*i+1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是</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的左孩子</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tmp=R[i];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临时保存根结点</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(j&lt;=high)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只对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R[low..high]</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的元素进行筛选</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(j&lt;high &amp;&amp; R[j]&lt;R[j+1])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若右孩子较大</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把</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指向右孩子</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tmp&lt;R[j]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的孩子较大</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R[i]=R[j];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调整到双亲位置上</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i=j; j=2*i+1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值</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以便继续向下筛选</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break;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若孩子较小，则筛选结束</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   R[i]=tmp;</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原根结点放入最终位置</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t>67</a:t>
            </a:fld>
            <a:r>
              <a:rPr lang="en-US" altLang="zh-CN"/>
              <a:t>/112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3"/>
          <p:cNvSpPr txBox="1">
            <a:spLocks noChangeArrowheads="1"/>
          </p:cNvSpPr>
          <p:nvPr/>
        </p:nvSpPr>
        <p:spPr bwMode="auto">
          <a:xfrm>
            <a:off x="285720" y="214290"/>
            <a:ext cx="2643206" cy="400110"/>
          </a:xfrm>
          <a:prstGeom prst="rect">
            <a:avLst/>
          </a:prstGeom>
          <a:noFill/>
          <a:ln w="9525">
            <a:noFill/>
            <a:miter lim="800000"/>
          </a:ln>
          <a:effectLst/>
        </p:spPr>
        <p:txBody>
          <a:bodyPr wrap="square">
            <a:spAutoFit/>
          </a:bodyPr>
          <a:lstStyle/>
          <a:p>
            <a:pPr algn="l">
              <a:lnSpc>
                <a:spcPct val="100000"/>
              </a:lnSpc>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向上筛</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选算法</a:t>
            </a:r>
          </a:p>
        </p:txBody>
      </p:sp>
      <p:sp>
        <p:nvSpPr>
          <p:cNvPr id="6" name="TextBox 5"/>
          <p:cNvSpPr txBox="1"/>
          <p:nvPr/>
        </p:nvSpPr>
        <p:spPr>
          <a:xfrm>
            <a:off x="214282" y="642918"/>
            <a:ext cx="8715436" cy="31190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08000" rtlCol="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siftUp</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j)  </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自底向上筛选</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从叶子结点</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向上筛选</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i=(j-1)/2;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的双亲</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(true)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(R[j]&gt;R[i])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若孩子较大</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swap(R[i],R[j]);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交换</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(i==0) break;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到达根结点时结束</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j=i; i=(j-1)/2;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继续向上调整</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63" name="Rectangle 1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61" name="Oval 13"/>
          <p:cNvSpPr>
            <a:spLocks noChangeArrowheads="1"/>
          </p:cNvSpPr>
          <p:nvPr/>
        </p:nvSpPr>
        <p:spPr bwMode="auto">
          <a:xfrm>
            <a:off x="2330757" y="3866273"/>
            <a:ext cx="614024" cy="368476"/>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2060" name="Text Box 12"/>
          <p:cNvSpPr txBox="1">
            <a:spLocks noChangeArrowheads="1"/>
          </p:cNvSpPr>
          <p:nvPr/>
        </p:nvSpPr>
        <p:spPr bwMode="auto">
          <a:xfrm>
            <a:off x="3071802" y="3857628"/>
            <a:ext cx="994637" cy="25933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根结点</a:t>
            </a:r>
          </a:p>
        </p:txBody>
      </p:sp>
      <p:sp>
        <p:nvSpPr>
          <p:cNvPr id="2059" name="Oval 11"/>
          <p:cNvSpPr>
            <a:spLocks noChangeArrowheads="1"/>
          </p:cNvSpPr>
          <p:nvPr/>
        </p:nvSpPr>
        <p:spPr bwMode="auto">
          <a:xfrm>
            <a:off x="1794566" y="4590258"/>
            <a:ext cx="614024" cy="36847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058" name="Oval 10"/>
          <p:cNvSpPr>
            <a:spLocks noChangeArrowheads="1"/>
          </p:cNvSpPr>
          <p:nvPr/>
        </p:nvSpPr>
        <p:spPr bwMode="auto">
          <a:xfrm>
            <a:off x="2932890" y="4590258"/>
            <a:ext cx="614024" cy="36955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2057" name="Text Box 9"/>
          <p:cNvSpPr txBox="1">
            <a:spLocks noChangeArrowheads="1"/>
          </p:cNvSpPr>
          <p:nvPr/>
        </p:nvSpPr>
        <p:spPr bwMode="auto">
          <a:xfrm>
            <a:off x="1944829" y="5381238"/>
            <a:ext cx="446465" cy="26041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mj-ea"/>
                <a:ea typeface="+mj-ea"/>
                <a:cs typeface="Consolas" panose="020B0609020204030204" pitchFamily="49" charset="0"/>
              </a:rPr>
              <a:t>…</a:t>
            </a:r>
          </a:p>
        </p:txBody>
      </p:sp>
      <p:sp>
        <p:nvSpPr>
          <p:cNvPr id="2056" name="AutoShape 8"/>
          <p:cNvSpPr>
            <a:spLocks noChangeShapeType="1"/>
          </p:cNvSpPr>
          <p:nvPr/>
        </p:nvSpPr>
        <p:spPr bwMode="auto">
          <a:xfrm flipH="1">
            <a:off x="2101578" y="4180720"/>
            <a:ext cx="318904" cy="409538"/>
          </a:xfrm>
          <a:prstGeom prst="straightConnector1">
            <a:avLst/>
          </a:prstGeom>
          <a:ln w="12700">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55" name="AutoShape 7"/>
          <p:cNvSpPr>
            <a:spLocks noChangeShapeType="1"/>
          </p:cNvSpPr>
          <p:nvPr/>
        </p:nvSpPr>
        <p:spPr bwMode="auto">
          <a:xfrm>
            <a:off x="2855056" y="4180720"/>
            <a:ext cx="384846" cy="409538"/>
          </a:xfrm>
          <a:prstGeom prst="straightConnector1">
            <a:avLst/>
          </a:prstGeom>
          <a:ln w="12700">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54" name="Oval 6"/>
          <p:cNvSpPr>
            <a:spLocks noChangeArrowheads="1"/>
          </p:cNvSpPr>
          <p:nvPr/>
        </p:nvSpPr>
        <p:spPr bwMode="auto">
          <a:xfrm>
            <a:off x="2950186" y="6029583"/>
            <a:ext cx="614024" cy="369557"/>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053" name="Text Box 5"/>
          <p:cNvSpPr txBox="1">
            <a:spLocks noChangeArrowheads="1"/>
          </p:cNvSpPr>
          <p:nvPr/>
        </p:nvSpPr>
        <p:spPr bwMode="auto">
          <a:xfrm>
            <a:off x="3622585" y="6068484"/>
            <a:ext cx="994637" cy="25933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叶子结点</a:t>
            </a:r>
          </a:p>
        </p:txBody>
      </p:sp>
      <p:sp>
        <p:nvSpPr>
          <p:cNvPr id="2052" name="Oval 4"/>
          <p:cNvSpPr>
            <a:spLocks noChangeArrowheads="1"/>
          </p:cNvSpPr>
          <p:nvPr/>
        </p:nvSpPr>
        <p:spPr bwMode="auto">
          <a:xfrm>
            <a:off x="2512369" y="5320726"/>
            <a:ext cx="614024" cy="36955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051" name="AutoShape 3"/>
          <p:cNvSpPr>
            <a:spLocks noChangeShapeType="1"/>
          </p:cNvSpPr>
          <p:nvPr/>
        </p:nvSpPr>
        <p:spPr bwMode="auto">
          <a:xfrm>
            <a:off x="3036669" y="5636254"/>
            <a:ext cx="220530" cy="393329"/>
          </a:xfrm>
          <a:prstGeom prst="straightConnector1">
            <a:avLst/>
          </a:prstGeom>
          <a:ln w="12700">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50" name="AutoShape 2"/>
          <p:cNvSpPr>
            <a:spLocks noChangeShapeType="1"/>
          </p:cNvSpPr>
          <p:nvPr/>
        </p:nvSpPr>
        <p:spPr bwMode="auto">
          <a:xfrm flipH="1">
            <a:off x="2819382" y="4905785"/>
            <a:ext cx="203233" cy="414941"/>
          </a:xfrm>
          <a:prstGeom prst="straightConnector1">
            <a:avLst/>
          </a:prstGeom>
          <a:ln w="19050">
            <a:solidFill>
              <a:srgbClr val="FF00FF"/>
            </a:solidFill>
            <a:prstDash val="dash"/>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灯片编号占位符 24"/>
          <p:cNvSpPr>
            <a:spLocks noGrp="1"/>
          </p:cNvSpPr>
          <p:nvPr>
            <p:ph type="sldNum" sz="quarter" idx="12"/>
          </p:nvPr>
        </p:nvSpPr>
        <p:spPr/>
        <p:txBody>
          <a:bodyPr/>
          <a:lstStyle/>
          <a:p>
            <a:fld id="{7AF016A1-9F15-429F-9EFD-84004B73C732}" type="slidenum">
              <a:rPr lang="en-US" altLang="zh-CN" smtClean="0"/>
              <a:t>68</a:t>
            </a:fld>
            <a:r>
              <a:rPr lang="en-US" altLang="zh-CN"/>
              <a:t>/112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385765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kumimoji="1"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一</a:t>
            </a:r>
            <a:r>
              <a:rPr kumimoji="1" lang="zh-CN" altLang="en-US" sz="2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颗完全二叉树  </a:t>
            </a:r>
            <a:r>
              <a:rPr kumimoji="1"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kumimoji="1"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初</a:t>
            </a:r>
            <a:r>
              <a:rPr kumimoji="1" lang="zh-CN" altLang="en-US" sz="2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始堆</a:t>
            </a:r>
            <a:endParaRPr lang="zh-CN" altLang="en-US" sz="2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endParaRPr>
          </a:p>
        </p:txBody>
      </p:sp>
      <p:sp>
        <p:nvSpPr>
          <p:cNvPr id="3" name="椭圆 2"/>
          <p:cNvSpPr/>
          <p:nvPr/>
        </p:nvSpPr>
        <p:spPr>
          <a:xfrm>
            <a:off x="3071802" y="347615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椭圆 3"/>
          <p:cNvSpPr/>
          <p:nvPr/>
        </p:nvSpPr>
        <p:spPr>
          <a:xfrm>
            <a:off x="1928794" y="4333410"/>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椭圆 4"/>
          <p:cNvSpPr/>
          <p:nvPr/>
        </p:nvSpPr>
        <p:spPr>
          <a:xfrm>
            <a:off x="4143372" y="4333410"/>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椭圆 5"/>
          <p:cNvSpPr/>
          <p:nvPr/>
        </p:nvSpPr>
        <p:spPr>
          <a:xfrm>
            <a:off x="1142976" y="5404980"/>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椭圆 6"/>
          <p:cNvSpPr/>
          <p:nvPr/>
        </p:nvSpPr>
        <p:spPr>
          <a:xfrm>
            <a:off x="2571736" y="5404980"/>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椭圆 7"/>
          <p:cNvSpPr/>
          <p:nvPr/>
        </p:nvSpPr>
        <p:spPr>
          <a:xfrm>
            <a:off x="3500430" y="5404980"/>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9" name="直接连接符 8"/>
          <p:cNvCxnSpPr>
            <a:stCxn id="4" idx="3"/>
            <a:endCxn id="6" idx="0"/>
          </p:cNvCxnSpPr>
          <p:nvPr/>
        </p:nvCxnSpPr>
        <p:spPr>
          <a:xfrm rot="5400000">
            <a:off x="1444422" y="4815988"/>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直接连接符 9"/>
          <p:cNvCxnSpPr>
            <a:stCxn id="4" idx="5"/>
            <a:endCxn id="7" idx="0"/>
          </p:cNvCxnSpPr>
          <p:nvPr/>
        </p:nvCxnSpPr>
        <p:spPr>
          <a:xfrm rot="16200000" flipH="1">
            <a:off x="2411372" y="4887425"/>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p:cNvCxnSpPr>
            <a:stCxn id="5" idx="3"/>
            <a:endCxn id="8" idx="0"/>
          </p:cNvCxnSpPr>
          <p:nvPr/>
        </p:nvCxnSpPr>
        <p:spPr>
          <a:xfrm rot="5400000">
            <a:off x="3730438" y="4887426"/>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连接符 11"/>
          <p:cNvCxnSpPr>
            <a:stCxn id="3" idx="3"/>
            <a:endCxn id="4" idx="7"/>
          </p:cNvCxnSpPr>
          <p:nvPr/>
        </p:nvCxnSpPr>
        <p:spPr>
          <a:xfrm rot="5400000">
            <a:off x="2605660" y="3835882"/>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3" idx="5"/>
            <a:endCxn id="5" idx="1"/>
          </p:cNvCxnSpPr>
          <p:nvPr/>
        </p:nvCxnSpPr>
        <p:spPr>
          <a:xfrm rot="16200000" flipH="1">
            <a:off x="3712949" y="3871601"/>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786050" y="3589382"/>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altLang="en-US" sz="16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1643042" y="4239947"/>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1142976" y="5119228"/>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0000"/>
                </a:solidFill>
                <a:latin typeface="Consolas" panose="020B0609020204030204" pitchFamily="49" charset="0"/>
                <a:ea typeface="仿宋" panose="02010609060101010101" pitchFamily="49" charset="-122"/>
                <a:cs typeface="Consolas" panose="020B0609020204030204" pitchFamily="49" charset="0"/>
              </a:rPr>
              <a:t>3</a:t>
            </a:r>
            <a:endParaRPr lang="zh-CN" altLang="en-US" sz="16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Box 16"/>
          <p:cNvSpPr txBox="1"/>
          <p:nvPr/>
        </p:nvSpPr>
        <p:spPr>
          <a:xfrm>
            <a:off x="4357686" y="4047658"/>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0000"/>
                </a:solidFill>
                <a:latin typeface="Consolas" panose="020B0609020204030204" pitchFamily="49" charset="0"/>
                <a:ea typeface="仿宋" panose="02010609060101010101" pitchFamily="49" charset="-122"/>
                <a:cs typeface="Consolas" panose="020B0609020204030204" pitchFamily="49" charset="0"/>
              </a:rPr>
              <a:t>2</a:t>
            </a:r>
            <a:endParaRPr lang="zh-CN" altLang="en-US" sz="16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2928926" y="5119228"/>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0000"/>
                </a:solidFill>
                <a:latin typeface="Consolas" panose="020B0609020204030204" pitchFamily="49" charset="0"/>
                <a:ea typeface="仿宋" panose="02010609060101010101" pitchFamily="49" charset="-122"/>
                <a:cs typeface="Consolas" panose="020B0609020204030204" pitchFamily="49" charset="0"/>
              </a:rPr>
              <a:t>4</a:t>
            </a:r>
            <a:endParaRPr lang="zh-CN" altLang="en-US" sz="16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4000496" y="5190666"/>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0000"/>
                </a:solidFill>
                <a:latin typeface="Consolas" panose="020B0609020204030204" pitchFamily="49" charset="0"/>
                <a:ea typeface="仿宋" panose="02010609060101010101" pitchFamily="49" charset="-122"/>
                <a:cs typeface="Consolas" panose="020B0609020204030204" pitchFamily="49" charset="0"/>
              </a:rPr>
              <a:t>5</a:t>
            </a:r>
            <a:endParaRPr lang="zh-CN" altLang="en-US" sz="16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Box 19"/>
          <p:cNvSpPr txBox="1"/>
          <p:nvPr/>
        </p:nvSpPr>
        <p:spPr>
          <a:xfrm>
            <a:off x="428596" y="1345156"/>
            <a:ext cx="514353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例如，序列：（</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428596" y="1868063"/>
            <a:ext cx="2428892" cy="810478"/>
          </a:xfrm>
          <a:prstGeom prst="rect">
            <a:avLst/>
          </a:prstGeom>
          <a:noFill/>
        </p:spPr>
        <p:txBody>
          <a:bodyPr wrap="square" rtlCol="0">
            <a:spAutoFit/>
          </a:bodyPr>
          <a:lstStyle/>
          <a:p>
            <a:pPr algn="l">
              <a:lnSpc>
                <a:spcPts val="2800"/>
              </a:lnSpc>
              <a:spcBef>
                <a:spcPts val="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从编号为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的结点开始，逐一</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筛选</a:t>
            </a:r>
          </a:p>
        </p:txBody>
      </p:sp>
      <p:sp>
        <p:nvSpPr>
          <p:cNvPr id="22" name="椭圆 21"/>
          <p:cNvSpPr/>
          <p:nvPr/>
        </p:nvSpPr>
        <p:spPr>
          <a:xfrm>
            <a:off x="4143372" y="4333410"/>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0000"/>
              </a:lnSpc>
            </a:pP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椭圆 22"/>
          <p:cNvSpPr/>
          <p:nvPr/>
        </p:nvSpPr>
        <p:spPr>
          <a:xfrm>
            <a:off x="3500430" y="5404980"/>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0000"/>
              </a:lnSpc>
            </a:pP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椭圆 23"/>
          <p:cNvSpPr/>
          <p:nvPr/>
        </p:nvSpPr>
        <p:spPr>
          <a:xfrm>
            <a:off x="4143372" y="4333410"/>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椭圆 24"/>
          <p:cNvSpPr/>
          <p:nvPr/>
        </p:nvSpPr>
        <p:spPr>
          <a:xfrm>
            <a:off x="3500430" y="5404980"/>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椭圆 25"/>
          <p:cNvSpPr/>
          <p:nvPr/>
        </p:nvSpPr>
        <p:spPr>
          <a:xfrm>
            <a:off x="3071802" y="3476154"/>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下箭头 26"/>
          <p:cNvSpPr/>
          <p:nvPr/>
        </p:nvSpPr>
        <p:spPr>
          <a:xfrm>
            <a:off x="3357554" y="606006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TextBox 27"/>
          <p:cNvSpPr txBox="1"/>
          <p:nvPr/>
        </p:nvSpPr>
        <p:spPr>
          <a:xfrm>
            <a:off x="1785918" y="6417254"/>
            <a:ext cx="3500462" cy="400110"/>
          </a:xfrm>
          <a:prstGeom prst="rect">
            <a:avLst/>
          </a:prstGeom>
          <a:noFill/>
        </p:spPr>
        <p:txBody>
          <a:bodyPr wrap="square" rtlCol="0">
            <a:spAutoFit/>
          </a:bodyPr>
          <a:lstStyle/>
          <a:p>
            <a:pPr>
              <a:lnSpc>
                <a:spcPct val="100000"/>
              </a:lnSpc>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初始堆</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31" name="TextBox 30"/>
          <p:cNvSpPr txBox="1"/>
          <p:nvPr/>
        </p:nvSpPr>
        <p:spPr>
          <a:xfrm>
            <a:off x="3071802" y="1725187"/>
            <a:ext cx="5857916" cy="1346623"/>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for (int i=n/2-1;i&gt;=0;i--)		     </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从最后一个分支结点开始循环建立初始堆</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siftDown(R,i,n-1);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R[i..n-1]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进行筛选</a:t>
            </a:r>
          </a:p>
        </p:txBody>
      </p:sp>
      <p:grpSp>
        <p:nvGrpSpPr>
          <p:cNvPr id="29" name="组合 34"/>
          <p:cNvGrpSpPr/>
          <p:nvPr/>
        </p:nvGrpSpPr>
        <p:grpSpPr>
          <a:xfrm>
            <a:off x="3857620" y="3466271"/>
            <a:ext cx="1928826" cy="369332"/>
            <a:chOff x="5852264" y="2171634"/>
            <a:chExt cx="1928826" cy="369332"/>
          </a:xfrm>
        </p:grpSpPr>
        <p:cxnSp>
          <p:nvCxnSpPr>
            <p:cNvPr id="33" name="直接箭头连接符 32"/>
            <p:cNvCxnSpPr/>
            <p:nvPr/>
          </p:nvCxnSpPr>
          <p:spPr>
            <a:xfrm rot="10800000" flipV="1">
              <a:off x="5852264" y="2357430"/>
              <a:ext cx="720000" cy="0"/>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sp>
          <p:nvSpPr>
            <p:cNvPr id="34" name="TextBox 33"/>
            <p:cNvSpPr txBox="1"/>
            <p:nvPr/>
          </p:nvSpPr>
          <p:spPr>
            <a:xfrm>
              <a:off x="6423768" y="2171634"/>
              <a:ext cx="1357322" cy="369332"/>
            </a:xfrm>
            <a:prstGeom prst="rect">
              <a:avLst/>
            </a:prstGeom>
            <a:noFill/>
          </p:spPr>
          <p:txBody>
            <a:bodyPr wrap="square" rtlCol="0">
              <a:spAutoFit/>
            </a:bodyPr>
            <a:lstStyle/>
            <a:p>
              <a:pPr>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最大元素</a:t>
              </a:r>
            </a:p>
          </p:txBody>
        </p:sp>
      </p:grpSp>
      <p:sp>
        <p:nvSpPr>
          <p:cNvPr id="36" name="TextBox 35"/>
          <p:cNvSpPr txBox="1"/>
          <p:nvPr/>
        </p:nvSpPr>
        <p:spPr>
          <a:xfrm>
            <a:off x="5000628" y="4080695"/>
            <a:ext cx="3071834" cy="1615827"/>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筛选步骤：</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00000"/>
              </a:lnSpc>
              <a:buFont typeface="+mj-ea"/>
              <a:buAutoNum type="circleNumDbPlain"/>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siftDown(R,2,5)</a:t>
            </a:r>
          </a:p>
          <a:p>
            <a:pPr marL="457200" indent="-457200" algn="l">
              <a:lnSpc>
                <a:spcPct val="100000"/>
              </a:lnSpc>
              <a:buFont typeface="+mj-ea"/>
              <a:buAutoNum type="circleNumDbPlain"/>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siftDown(R,1,5)</a:t>
            </a:r>
          </a:p>
          <a:p>
            <a:pPr marL="457200" indent="-457200" algn="l">
              <a:lnSpc>
                <a:spcPct val="100000"/>
              </a:lnSpc>
              <a:buFont typeface="+mj-ea"/>
              <a:buAutoNum type="circleNumDbPlain"/>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siftDown(R,0,5)</a:t>
            </a:r>
          </a:p>
        </p:txBody>
      </p:sp>
      <p:sp>
        <p:nvSpPr>
          <p:cNvPr id="37" name="TextBox 36"/>
          <p:cNvSpPr txBox="1"/>
          <p:nvPr/>
        </p:nvSpPr>
        <p:spPr>
          <a:xfrm>
            <a:off x="428596" y="785794"/>
            <a:ext cx="2571768" cy="400110"/>
          </a:xfrm>
          <a:prstGeom prst="rect">
            <a:avLst/>
          </a:prstGeom>
          <a:blipFill>
            <a:blip r:embed="rId2" cstate="print"/>
            <a:tile tx="0" ty="0" sx="100000" sy="100000" flip="none" algn="tl"/>
          </a:blipFill>
        </p:spPr>
        <p:txBody>
          <a:bodyPr wrap="square" rtlCol="0">
            <a:spAutoFit/>
          </a:bodyPr>
          <a:lstStyle/>
          <a:p>
            <a:pPr>
              <a:lnSpc>
                <a:spcPct val="100000"/>
              </a:lnSpc>
            </a:pPr>
            <a:r>
              <a:rPr lang="zh-CN" altLang="en-US" sz="2000">
                <a:solidFill>
                  <a:srgbClr val="FF0000"/>
                </a:solidFill>
                <a:latin typeface="仿宋" panose="02010609060101010101" pitchFamily="49" charset="-122"/>
                <a:ea typeface="仿宋" panose="02010609060101010101" pitchFamily="49" charset="-122"/>
              </a:rPr>
              <a:t>采用向下</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筛选方法</a:t>
            </a:r>
            <a:endParaRPr lang="zh-CN" altLang="en-US" sz="2000">
              <a:solidFill>
                <a:srgbClr val="FF0000"/>
              </a:solidFill>
              <a:latin typeface="仿宋" panose="02010609060101010101" pitchFamily="49" charset="-122"/>
              <a:ea typeface="仿宋" panose="02010609060101010101" pitchFamily="49" charset="-122"/>
            </a:endParaRPr>
          </a:p>
        </p:txBody>
      </p:sp>
      <p:sp>
        <p:nvSpPr>
          <p:cNvPr id="45" name="灯片编号占位符 44"/>
          <p:cNvSpPr>
            <a:spLocks noGrp="1"/>
          </p:cNvSpPr>
          <p:nvPr>
            <p:ph type="sldNum" sz="quarter" idx="12"/>
          </p:nvPr>
        </p:nvSpPr>
        <p:spPr/>
        <p:txBody>
          <a:bodyPr/>
          <a:lstStyle/>
          <a:p>
            <a:fld id="{7AF016A1-9F15-429F-9EFD-84004B73C732}" type="slidenum">
              <a:rPr lang="en-US" altLang="zh-CN" smtClean="0"/>
              <a:t>69</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4"/>
                                        </p:tgtEl>
                                      </p:cBhvr>
                                    </p:animEffect>
                                    <p:animScale>
                                      <p:cBhvr>
                                        <p:cTn id="18" dur="250" autoRev="1" fill="hold"/>
                                        <p:tgtEl>
                                          <p:spTgt spid="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3"/>
                                        </p:tgtEl>
                                      </p:cBhvr>
                                    </p:animEffect>
                                    <p:animScale>
                                      <p:cBhvr>
                                        <p:cTn id="23" dur="250" autoRev="1" fill="hold"/>
                                        <p:tgtEl>
                                          <p:spTgt spid="3"/>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22" grpId="0" animBg="1"/>
      <p:bldP spid="23" grpId="0" animBg="1"/>
      <p:bldP spid="24" grpId="0" animBg="1"/>
      <p:bldP spid="25" grpId="0" animBg="1"/>
      <p:bldP spid="26" grpId="0" animBg="1"/>
      <p:bldP spid="27" grpId="0" animBg="1"/>
      <p:bldP spid="28"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785794"/>
            <a:ext cx="271464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5. </a:t>
            </a:r>
            <a:r>
              <a:rPr lang="zh-CN" altLang="zh-CN" sz="2200">
                <a:latin typeface="Consolas" panose="020B0609020204030204" pitchFamily="49" charset="0"/>
                <a:ea typeface="微软雅黑" panose="020B0503020204020204" pitchFamily="34" charset="-122"/>
                <a:cs typeface="Consolas" panose="020B0609020204030204" pitchFamily="49" charset="0"/>
              </a:rPr>
              <a:t>排序的稳定性</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642910" y="1785926"/>
            <a:ext cx="7358114" cy="3184178"/>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marL="342900" indent="-342900" algn="l">
              <a:lnSpc>
                <a:spcPts val="3000"/>
              </a:lnSpc>
              <a:spcBef>
                <a:spcPts val="12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当待排序元素的关键字均不相同时，排序的结果是唯一的，否则排序的结果不一定唯一。</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12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如果待排序的表中，存在有多个关键字相同的元素，经过排序后这些具有相同关键字的元素之间的相对次序保持不变，则称这种排序方法是</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稳定的</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12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反之，若具有相同关键字的元素之间的相对次序发生变化，则称这种排序方法是</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不稳定的</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7</a:t>
            </a:fld>
            <a:r>
              <a:rPr lang="en-US" altLang="zh-CN"/>
              <a:t>/112</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214546" y="107154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椭圆 3"/>
          <p:cNvSpPr/>
          <p:nvPr/>
        </p:nvSpPr>
        <p:spPr>
          <a:xfrm>
            <a:off x="1071538" y="1928802"/>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椭圆 4"/>
          <p:cNvSpPr/>
          <p:nvPr/>
        </p:nvSpPr>
        <p:spPr>
          <a:xfrm>
            <a:off x="3286116" y="1928802"/>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椭圆 5"/>
          <p:cNvSpPr/>
          <p:nvPr/>
        </p:nvSpPr>
        <p:spPr>
          <a:xfrm>
            <a:off x="285720" y="3000372"/>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椭圆 6"/>
          <p:cNvSpPr/>
          <p:nvPr/>
        </p:nvSpPr>
        <p:spPr>
          <a:xfrm>
            <a:off x="1714480" y="3000372"/>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椭圆 7"/>
          <p:cNvSpPr/>
          <p:nvPr/>
        </p:nvSpPr>
        <p:spPr>
          <a:xfrm>
            <a:off x="2643174" y="3000372"/>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9" name="直接连接符 8"/>
          <p:cNvCxnSpPr>
            <a:stCxn id="4" idx="3"/>
            <a:endCxn id="6" idx="0"/>
          </p:cNvCxnSpPr>
          <p:nvPr/>
        </p:nvCxnSpPr>
        <p:spPr>
          <a:xfrm rot="5400000">
            <a:off x="587166" y="2411380"/>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直接连接符 9"/>
          <p:cNvCxnSpPr>
            <a:stCxn id="4" idx="5"/>
            <a:endCxn id="7" idx="0"/>
          </p:cNvCxnSpPr>
          <p:nvPr/>
        </p:nvCxnSpPr>
        <p:spPr>
          <a:xfrm rot="16200000" flipH="1">
            <a:off x="1554116" y="2482817"/>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p:cNvCxnSpPr>
            <a:stCxn id="5" idx="3"/>
            <a:endCxn id="8" idx="0"/>
          </p:cNvCxnSpPr>
          <p:nvPr/>
        </p:nvCxnSpPr>
        <p:spPr>
          <a:xfrm rot="5400000">
            <a:off x="2873182" y="2482818"/>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连接符 11"/>
          <p:cNvCxnSpPr>
            <a:stCxn id="3" idx="3"/>
            <a:endCxn id="4" idx="7"/>
          </p:cNvCxnSpPr>
          <p:nvPr/>
        </p:nvCxnSpPr>
        <p:spPr>
          <a:xfrm rot="5400000">
            <a:off x="1748404" y="1431274"/>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3" idx="5"/>
            <a:endCxn id="5" idx="1"/>
          </p:cNvCxnSpPr>
          <p:nvPr/>
        </p:nvCxnSpPr>
        <p:spPr>
          <a:xfrm rot="16200000" flipH="1">
            <a:off x="2855693" y="1466993"/>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040424" y="946837"/>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3399"/>
                </a:solidFill>
                <a:latin typeface="Consolas" panose="020B0609020204030204" pitchFamily="49" charset="0"/>
                <a:ea typeface="仿宋" panose="02010609060101010101" pitchFamily="49" charset="-122"/>
                <a:cs typeface="Consolas" panose="020B0609020204030204" pitchFamily="49" charset="0"/>
              </a:rPr>
              <a:t>0</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825978" y="1875531"/>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3399"/>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325912" y="2754812"/>
            <a:ext cx="357190" cy="246221"/>
          </a:xfrm>
          <a:prstGeom prst="rect">
            <a:avLst/>
          </a:prstGeom>
          <a:noFill/>
        </p:spPr>
        <p:txBody>
          <a:bodyPr wrap="square" lIns="0" tIns="0" rIns="0" bIns="0" rtlCol="0">
            <a:spAutoFit/>
          </a:bodyPr>
          <a:lstStyle/>
          <a:p>
            <a:pPr>
              <a:lnSpc>
                <a:spcPct val="100000"/>
              </a:lnSpc>
            </a:pPr>
            <a:r>
              <a:rPr lang="en-US" altLang="zh-CN" sz="1600">
                <a:solidFill>
                  <a:srgbClr val="FF3399"/>
                </a:solidFill>
                <a:latin typeface="Consolas" panose="020B0609020204030204" pitchFamily="49" charset="0"/>
                <a:ea typeface="仿宋" panose="02010609060101010101" pitchFamily="49" charset="-122"/>
                <a:cs typeface="Consolas" panose="020B0609020204030204" pitchFamily="49" charset="0"/>
              </a:rPr>
              <a:t>3</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Box 16"/>
          <p:cNvSpPr txBox="1"/>
          <p:nvPr/>
        </p:nvSpPr>
        <p:spPr>
          <a:xfrm>
            <a:off x="3540622" y="1683242"/>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3399"/>
                </a:solidFill>
                <a:latin typeface="Consolas" panose="020B0609020204030204" pitchFamily="49" charset="0"/>
                <a:ea typeface="仿宋" panose="02010609060101010101" pitchFamily="49" charset="-122"/>
                <a:cs typeface="Consolas" panose="020B0609020204030204" pitchFamily="49" charset="0"/>
              </a:rPr>
              <a:t>2</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2111862" y="2754812"/>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3399"/>
                </a:solidFill>
                <a:latin typeface="Consolas" panose="020B0609020204030204" pitchFamily="49" charset="0"/>
                <a:ea typeface="仿宋" panose="02010609060101010101" pitchFamily="49" charset="-122"/>
                <a:cs typeface="Consolas" panose="020B0609020204030204" pitchFamily="49" charset="0"/>
              </a:rPr>
              <a:t>4</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3183432" y="2826250"/>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3399"/>
                </a:solidFill>
                <a:latin typeface="Consolas" panose="020B0609020204030204" pitchFamily="49" charset="0"/>
                <a:ea typeface="仿宋" panose="02010609060101010101" pitchFamily="49" charset="-122"/>
                <a:cs typeface="Consolas" panose="020B0609020204030204" pitchFamily="49" charset="0"/>
              </a:rPr>
              <a:t>5</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TextBox 27"/>
          <p:cNvSpPr txBox="1"/>
          <p:nvPr/>
        </p:nvSpPr>
        <p:spPr>
          <a:xfrm>
            <a:off x="357158" y="214290"/>
            <a:ext cx="278608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a:t>
            </a:r>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最大元素归位</a:t>
            </a:r>
          </a:p>
        </p:txBody>
      </p:sp>
      <p:grpSp>
        <p:nvGrpSpPr>
          <p:cNvPr id="2" name="组合 52"/>
          <p:cNvGrpSpPr/>
          <p:nvPr/>
        </p:nvGrpSpPr>
        <p:grpSpPr>
          <a:xfrm>
            <a:off x="857224" y="3714752"/>
            <a:ext cx="2643206" cy="1397748"/>
            <a:chOff x="857224" y="3714752"/>
            <a:chExt cx="2643206" cy="1397748"/>
          </a:xfrm>
        </p:grpSpPr>
        <p:sp>
          <p:nvSpPr>
            <p:cNvPr id="27" name="TextBox 26"/>
            <p:cNvSpPr txBox="1"/>
            <p:nvPr/>
          </p:nvSpPr>
          <p:spPr>
            <a:xfrm>
              <a:off x="857224" y="4214818"/>
              <a:ext cx="2643206" cy="897682"/>
            </a:xfrm>
            <a:prstGeom prst="rect">
              <a:avLst/>
            </a:prstGeom>
            <a:noFill/>
          </p:spPr>
          <p:txBody>
            <a:bodyPr wrap="square" rtlCol="0">
              <a:spAutoFit/>
            </a:bodyPr>
            <a:lstStyle/>
            <a:p>
              <a:pPr>
                <a:lnSpc>
                  <a:spcPts val="26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FF3399"/>
                  </a:solidFill>
                  <a:latin typeface="Consolas" panose="020B0609020204030204" pitchFamily="49" charset="0"/>
                  <a:ea typeface="仿宋" panose="02010609060101010101" pitchFamily="49" charset="-122"/>
                  <a:cs typeface="Consolas" panose="020B0609020204030204" pitchFamily="49" charset="0"/>
                </a:rPr>
                <a:t>6</a:t>
              </a:r>
            </a:p>
            <a:p>
              <a:pPr>
                <a:lnSpc>
                  <a:spcPts val="26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最大元素</a:t>
              </a:r>
              <a:r>
                <a:rPr lang="en-US" altLang="zh-CN" sz="1800">
                  <a:solidFill>
                    <a:srgbClr val="FF3399"/>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归位</a:t>
              </a:r>
            </a:p>
          </p:txBody>
        </p:sp>
        <p:sp>
          <p:nvSpPr>
            <p:cNvPr id="52" name="下箭头 51"/>
            <p:cNvSpPr/>
            <p:nvPr/>
          </p:nvSpPr>
          <p:spPr>
            <a:xfrm>
              <a:off x="2143108" y="3714752"/>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57" name="TextBox 56"/>
          <p:cNvSpPr txBox="1"/>
          <p:nvPr/>
        </p:nvSpPr>
        <p:spPr>
          <a:xfrm>
            <a:off x="2714612" y="714356"/>
            <a:ext cx="785818" cy="292837"/>
          </a:xfrm>
          <a:prstGeom prst="rect">
            <a:avLst/>
          </a:prstGeom>
          <a:noFill/>
        </p:spPr>
        <p:txBody>
          <a:bodyPr wrap="square" rtlCol="0">
            <a:spAutoFit/>
          </a:bodyPr>
          <a:lstStyle/>
          <a:p>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TextBox 57"/>
          <p:cNvSpPr txBox="1"/>
          <p:nvPr/>
        </p:nvSpPr>
        <p:spPr>
          <a:xfrm>
            <a:off x="3000364" y="3437946"/>
            <a:ext cx="928694" cy="289310"/>
          </a:xfrm>
          <a:prstGeom prst="rect">
            <a:avLst/>
          </a:prstGeom>
          <a:noFill/>
        </p:spPr>
        <p:txBody>
          <a:bodyPr wrap="square" rtlCol="0">
            <a:spAutoFit/>
          </a:bodyPr>
          <a:lstStyle/>
          <a:p>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0" name="组合 59"/>
          <p:cNvGrpSpPr/>
          <p:nvPr/>
        </p:nvGrpSpPr>
        <p:grpSpPr>
          <a:xfrm>
            <a:off x="4500562" y="785794"/>
            <a:ext cx="4429156" cy="3655480"/>
            <a:chOff x="4500562" y="785794"/>
            <a:chExt cx="4429156" cy="3655480"/>
          </a:xfrm>
        </p:grpSpPr>
        <p:sp>
          <p:nvSpPr>
            <p:cNvPr id="29" name="右箭头 28"/>
            <p:cNvSpPr/>
            <p:nvPr/>
          </p:nvSpPr>
          <p:spPr>
            <a:xfrm>
              <a:off x="4500562" y="2214554"/>
              <a:ext cx="642942" cy="357190"/>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椭圆 29"/>
            <p:cNvSpPr/>
            <p:nvPr/>
          </p:nvSpPr>
          <p:spPr>
            <a:xfrm>
              <a:off x="7072330" y="1093571"/>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椭圆 30"/>
            <p:cNvSpPr/>
            <p:nvPr/>
          </p:nvSpPr>
          <p:spPr>
            <a:xfrm>
              <a:off x="5929322" y="1950827"/>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椭圆 31"/>
            <p:cNvSpPr/>
            <p:nvPr/>
          </p:nvSpPr>
          <p:spPr>
            <a:xfrm>
              <a:off x="8143900" y="1950827"/>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椭圆 32"/>
            <p:cNvSpPr/>
            <p:nvPr/>
          </p:nvSpPr>
          <p:spPr>
            <a:xfrm>
              <a:off x="5143504" y="3022397"/>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椭圆 33"/>
            <p:cNvSpPr/>
            <p:nvPr/>
          </p:nvSpPr>
          <p:spPr>
            <a:xfrm>
              <a:off x="6572264" y="3022397"/>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36" name="直接连接符 35"/>
            <p:cNvCxnSpPr>
              <a:stCxn id="31" idx="3"/>
              <a:endCxn id="33" idx="0"/>
            </p:cNvCxnSpPr>
            <p:nvPr/>
          </p:nvCxnSpPr>
          <p:spPr>
            <a:xfrm rot="5400000">
              <a:off x="5444950" y="2433405"/>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37" name="直接连接符 36"/>
            <p:cNvCxnSpPr>
              <a:stCxn id="31" idx="5"/>
              <a:endCxn id="34" idx="0"/>
            </p:cNvCxnSpPr>
            <p:nvPr/>
          </p:nvCxnSpPr>
          <p:spPr>
            <a:xfrm rot="16200000" flipH="1">
              <a:off x="6411900" y="2504842"/>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39" name="直接连接符 38"/>
            <p:cNvCxnSpPr>
              <a:stCxn id="30" idx="3"/>
              <a:endCxn id="31" idx="7"/>
            </p:cNvCxnSpPr>
            <p:nvPr/>
          </p:nvCxnSpPr>
          <p:spPr>
            <a:xfrm rot="5400000">
              <a:off x="6606188" y="1453299"/>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40" name="直接连接符 39"/>
            <p:cNvCxnSpPr>
              <a:stCxn id="30" idx="5"/>
              <a:endCxn id="32" idx="1"/>
            </p:cNvCxnSpPr>
            <p:nvPr/>
          </p:nvCxnSpPr>
          <p:spPr>
            <a:xfrm rot="16200000" flipH="1">
              <a:off x="7713477" y="1489018"/>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6858016" y="928670"/>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3399"/>
                  </a:solidFill>
                  <a:latin typeface="Consolas" panose="020B0609020204030204" pitchFamily="49" charset="0"/>
                  <a:ea typeface="仿宋" panose="02010609060101010101" pitchFamily="49" charset="-122"/>
                  <a:cs typeface="Consolas" panose="020B0609020204030204" pitchFamily="49" charset="0"/>
                </a:rPr>
                <a:t>0</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TextBox 41"/>
            <p:cNvSpPr txBox="1"/>
            <p:nvPr/>
          </p:nvSpPr>
          <p:spPr>
            <a:xfrm>
              <a:off x="5643570" y="1857364"/>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3399"/>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TextBox 42"/>
            <p:cNvSpPr txBox="1"/>
            <p:nvPr/>
          </p:nvSpPr>
          <p:spPr>
            <a:xfrm>
              <a:off x="5143504" y="2736645"/>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3399"/>
                  </a:solidFill>
                  <a:latin typeface="Consolas" panose="020B0609020204030204" pitchFamily="49" charset="0"/>
                  <a:ea typeface="仿宋" panose="02010609060101010101" pitchFamily="49" charset="-122"/>
                  <a:cs typeface="Consolas" panose="020B0609020204030204" pitchFamily="49" charset="0"/>
                </a:rPr>
                <a:t>3</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TextBox 43"/>
            <p:cNvSpPr txBox="1"/>
            <p:nvPr/>
          </p:nvSpPr>
          <p:spPr>
            <a:xfrm>
              <a:off x="8358214" y="1665075"/>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3399"/>
                  </a:solidFill>
                  <a:latin typeface="Consolas" panose="020B0609020204030204" pitchFamily="49" charset="0"/>
                  <a:ea typeface="仿宋" panose="02010609060101010101" pitchFamily="49" charset="-122"/>
                  <a:cs typeface="Consolas" panose="020B0609020204030204" pitchFamily="49" charset="0"/>
                </a:rPr>
                <a:t>2</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6929454" y="2736645"/>
              <a:ext cx="357190" cy="246221"/>
            </a:xfrm>
            <a:prstGeom prst="rect">
              <a:avLst/>
            </a:prstGeom>
            <a:noFill/>
          </p:spPr>
          <p:txBody>
            <a:bodyPr wrap="square" lIns="0" tIns="0" rIns="0" bIns="0" rtlCol="0">
              <a:spAutoFit/>
            </a:bodyPr>
            <a:lstStyle/>
            <a:p>
              <a:pPr>
                <a:lnSpc>
                  <a:spcPct val="100000"/>
                </a:lnSpc>
              </a:pPr>
              <a:r>
                <a:rPr lang="en-US" altLang="zh-CN" sz="1600" dirty="0">
                  <a:solidFill>
                    <a:srgbClr val="FF3399"/>
                  </a:solidFill>
                  <a:latin typeface="Consolas" panose="020B0609020204030204" pitchFamily="49" charset="0"/>
                  <a:ea typeface="仿宋" panose="02010609060101010101" pitchFamily="49" charset="-122"/>
                  <a:cs typeface="Consolas" panose="020B0609020204030204" pitchFamily="49" charset="0"/>
                </a:rPr>
                <a:t>4</a:t>
              </a:r>
              <a:endParaRPr lang="zh-CN" altLang="en-US" sz="1600" dirty="0">
                <a:solidFill>
                  <a:srgbClr val="FF3399"/>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椭圆 46"/>
            <p:cNvSpPr/>
            <p:nvPr/>
          </p:nvSpPr>
          <p:spPr>
            <a:xfrm>
              <a:off x="8143900" y="1950827"/>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椭圆 48"/>
            <p:cNvSpPr/>
            <p:nvPr/>
          </p:nvSpPr>
          <p:spPr>
            <a:xfrm>
              <a:off x="8143900" y="1950827"/>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椭圆 50"/>
            <p:cNvSpPr/>
            <p:nvPr/>
          </p:nvSpPr>
          <p:spPr>
            <a:xfrm>
              <a:off x="7072330" y="1093571"/>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TextBox 54"/>
            <p:cNvSpPr txBox="1"/>
            <p:nvPr/>
          </p:nvSpPr>
          <p:spPr>
            <a:xfrm>
              <a:off x="7286644" y="785794"/>
              <a:ext cx="785818" cy="292837"/>
            </a:xfrm>
            <a:prstGeom prst="rect">
              <a:avLst/>
            </a:prstGeom>
            <a:noFill/>
          </p:spPr>
          <p:txBody>
            <a:bodyPr wrap="square" rtlCol="0">
              <a:spAutoFit/>
            </a:bodyPr>
            <a:lstStyle/>
            <a:p>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TextBox 55"/>
            <p:cNvSpPr txBox="1"/>
            <p:nvPr/>
          </p:nvSpPr>
          <p:spPr>
            <a:xfrm>
              <a:off x="7000892" y="3479240"/>
              <a:ext cx="928694" cy="289310"/>
            </a:xfrm>
            <a:prstGeom prst="rect">
              <a:avLst/>
            </a:prstGeom>
            <a:noFill/>
          </p:spPr>
          <p:txBody>
            <a:bodyPr wrap="square" rtlCol="0">
              <a:spAutoFit/>
            </a:bodyPr>
            <a:lstStyle/>
            <a:p>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TextBox 58"/>
            <p:cNvSpPr txBox="1"/>
            <p:nvPr/>
          </p:nvSpPr>
          <p:spPr>
            <a:xfrm>
              <a:off x="5286380" y="4071942"/>
              <a:ext cx="3643338"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再对</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的记录进行筛选</a:t>
              </a:r>
            </a:p>
          </p:txBody>
        </p:sp>
      </p:grpSp>
      <p:sp>
        <p:nvSpPr>
          <p:cNvPr id="63" name="灯片编号占位符 62"/>
          <p:cNvSpPr>
            <a:spLocks noGrp="1"/>
          </p:cNvSpPr>
          <p:nvPr>
            <p:ph type="sldNum" sz="quarter" idx="12"/>
          </p:nvPr>
        </p:nvSpPr>
        <p:spPr/>
        <p:txBody>
          <a:bodyPr/>
          <a:lstStyle/>
          <a:p>
            <a:fld id="{7AF016A1-9F15-429F-9EFD-84004B73C732}" type="slidenum">
              <a:rPr lang="en-US" altLang="zh-CN" smtClean="0"/>
              <a:t>70</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2.59259E-6 C -0.00087 0.01065 -0.00156 0.0213 0 0.0463 C 0.00156 0.0713 0.00122 0.11088 0.00972 0.15 C 0.01823 0.18912 0.04219 0.25417 0.05069 0.28148 " pathEditMode="relative" rAng="0" ptsTypes="aaaa">
                                      <p:cBhvr>
                                        <p:cTn id="6" dur="2000" fill="hold"/>
                                        <p:tgtEl>
                                          <p:spTgt spid="3"/>
                                        </p:tgtEl>
                                        <p:attrNameLst>
                                          <p:attrName>ppt_x</p:attrName>
                                          <p:attrName>ppt_y</p:attrName>
                                        </p:attrNameLst>
                                      </p:cBhvr>
                                      <p:rCtr x="2400" y="141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5E-6 -2.59259E-6 C 0.00521 -0.00092 0.01042 -0.00162 0.00973 -0.02407 C 0.00903 -0.04653 0.00539 -0.09236 -0.00416 -0.13518 C -0.01371 -0.17801 -0.03854 -0.25092 -0.04757 -0.28125 " pathEditMode="relative" rAng="0" ptsTypes="aaaa">
                                      <p:cBhvr>
                                        <p:cTn id="10" dur="2000" fill="hold"/>
                                        <p:tgtEl>
                                          <p:spTgt spid="8"/>
                                        </p:tgtEl>
                                        <p:attrNameLst>
                                          <p:attrName>ppt_x</p:attrName>
                                          <p:attrName>ppt_y</p:attrName>
                                        </p:attrNameLst>
                                      </p:cBhvr>
                                      <p:rCtr x="-1900" y="-141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85720" y="500042"/>
            <a:ext cx="2538370" cy="389530"/>
          </a:xfrm>
          <a:prstGeom prst="rect">
            <a:avLst/>
          </a:prstGeom>
          <a:noFill/>
          <a:ln w="9525">
            <a:noFill/>
            <a:miter lim="800000"/>
          </a:ln>
          <a:effectLst/>
        </p:spPr>
        <p:txBody>
          <a:bodyPr wrap="square">
            <a:spAutoFit/>
          </a:bodyPr>
          <a:lstStyle/>
          <a:p>
            <a:pPr algn="just">
              <a:lnSpc>
                <a:spcPct val="110000"/>
              </a:lnSpc>
              <a:spcBef>
                <a:spcPct val="50000"/>
              </a:spcBef>
            </a:pPr>
            <a:r>
              <a:rPr kumimoji="1" lang="zh-CN" altLang="en-US" sz="2000" dirty="0">
                <a:solidFill>
                  <a:srgbClr val="0000FF"/>
                </a:solidFill>
                <a:latin typeface="仿宋" panose="02010609060101010101" pitchFamily="49" charset="-122"/>
                <a:ea typeface="仿宋" panose="02010609060101010101" pitchFamily="49" charset="-122"/>
              </a:rPr>
              <a:t>堆排序算法：</a:t>
            </a:r>
          </a:p>
        </p:txBody>
      </p:sp>
      <p:sp>
        <p:nvSpPr>
          <p:cNvPr id="30723" name="Text Box 3"/>
          <p:cNvSpPr txBox="1">
            <a:spLocks noChangeArrowheads="1"/>
          </p:cNvSpPr>
          <p:nvPr/>
        </p:nvSpPr>
        <p:spPr bwMode="auto">
          <a:xfrm>
            <a:off x="142844" y="1109214"/>
            <a:ext cx="8786874" cy="3394226"/>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HeapSort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堆排序</a:t>
            </a: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i=n/2-1;i&gt;=0;i--)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从最后一个分支结点开始循环建立初始堆</a:t>
            </a: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siftDown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(R,i,n-1);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R[i..n-1]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进行筛选</a:t>
            </a:r>
          </a:p>
          <a:p>
            <a:pPr algn="l">
              <a:lnSpc>
                <a:spcPts val="2800"/>
              </a:lnSpc>
              <a:spcBef>
                <a:spcPts val="18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i=n-1;i&gt;0;i--)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进行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趟排序</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每一趟后无序区元素个数减</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swap(R[0],R[i]);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将无序区中</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尾</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元素与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R[0]</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交换，</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扩大</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有序区</a:t>
            </a: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siftDown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(R,0,i-1);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对无序区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R[0..i-1]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继续筛选</a:t>
            </a: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t>71</a:t>
            </a:fld>
            <a:r>
              <a:rPr lang="en-US" altLang="zh-CN"/>
              <a:t>/112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357166"/>
            <a:ext cx="8610600" cy="810478"/>
          </a:xfrm>
          <a:prstGeom prst="rect">
            <a:avLst/>
          </a:prstGeom>
          <a:no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just">
              <a:lnSpc>
                <a:spcPts val="2800"/>
              </a:lnSpc>
              <a:spcBef>
                <a:spcPct val="50000"/>
              </a:spcBef>
            </a:pPr>
            <a:r>
              <a:rPr kumimoji="1"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000">
                <a:solidFill>
                  <a:srgbClr val="FF3300"/>
                </a:solidFill>
                <a:latin typeface="Consolas" panose="020B0609020204030204" pitchFamily="49" charset="0"/>
                <a:ea typeface="楷体" panose="02010609060101010101" pitchFamily="49" charset="-122"/>
                <a:cs typeface="Consolas" panose="020B0609020204030204" pitchFamily="49" charset="0"/>
              </a:rPr>
              <a:t>10.7】</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设待排序的表有</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个记录，其关键字分别为</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。说明采用堆排序方法进行排序的过程。</a:t>
            </a:r>
          </a:p>
        </p:txBody>
      </p:sp>
      <p:sp>
        <p:nvSpPr>
          <p:cNvPr id="91138" name="Text Box 2"/>
          <p:cNvSpPr txBox="1">
            <a:spLocks noChangeArrowheads="1"/>
          </p:cNvSpPr>
          <p:nvPr/>
        </p:nvSpPr>
        <p:spPr bwMode="auto">
          <a:xfrm>
            <a:off x="1714480" y="1640791"/>
            <a:ext cx="6000792" cy="338554"/>
          </a:xfrm>
          <a:prstGeom prst="rect">
            <a:avLst/>
          </a:prstGeom>
          <a:noFill/>
          <a:ln w="9525">
            <a:noFill/>
            <a:miter lim="800000"/>
          </a:ln>
          <a:effectLst/>
        </p:spPr>
        <p:txBody>
          <a:bodyPr wrap="square">
            <a:spAutoFit/>
          </a:bodyPr>
          <a:lstStyle/>
          <a:p>
            <a:pPr algn="l">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排序序列：</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p>
        </p:txBody>
      </p:sp>
      <p:grpSp>
        <p:nvGrpSpPr>
          <p:cNvPr id="2" name="Group 25"/>
          <p:cNvGrpSpPr/>
          <p:nvPr/>
        </p:nvGrpSpPr>
        <p:grpSpPr bwMode="auto">
          <a:xfrm>
            <a:off x="1858943" y="3324212"/>
            <a:ext cx="3816350" cy="2305050"/>
            <a:chOff x="1338" y="2386"/>
            <a:chExt cx="2404" cy="1452"/>
          </a:xfrm>
        </p:grpSpPr>
        <p:sp>
          <p:nvSpPr>
            <p:cNvPr id="91139" name="Oval 3"/>
            <p:cNvSpPr>
              <a:spLocks noChangeAspect="1" noChangeArrowheads="1"/>
            </p:cNvSpPr>
            <p:nvPr/>
          </p:nvSpPr>
          <p:spPr bwMode="auto">
            <a:xfrm>
              <a:off x="2018" y="2704"/>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anose="020B0609020204030204" pitchFamily="49" charset="0"/>
                  <a:cs typeface="Consolas" panose="020B0609020204030204" pitchFamily="49" charset="0"/>
                </a:rPr>
                <a:t>8</a:t>
              </a:r>
            </a:p>
          </p:txBody>
        </p:sp>
        <p:sp>
          <p:nvSpPr>
            <p:cNvPr id="91140" name="Oval 4"/>
            <p:cNvSpPr>
              <a:spLocks noChangeAspect="1" noChangeArrowheads="1"/>
            </p:cNvSpPr>
            <p:nvPr/>
          </p:nvSpPr>
          <p:spPr bwMode="auto">
            <a:xfrm>
              <a:off x="1610" y="3112"/>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anose="020B0609020204030204" pitchFamily="49" charset="0"/>
                  <a:cs typeface="Consolas" panose="020B0609020204030204" pitchFamily="49" charset="0"/>
                </a:rPr>
                <a:t>9</a:t>
              </a:r>
            </a:p>
          </p:txBody>
        </p:sp>
        <p:sp>
          <p:nvSpPr>
            <p:cNvPr id="91141" name="Oval 5"/>
            <p:cNvSpPr>
              <a:spLocks noChangeAspect="1" noChangeArrowheads="1"/>
            </p:cNvSpPr>
            <p:nvPr/>
          </p:nvSpPr>
          <p:spPr bwMode="auto">
            <a:xfrm>
              <a:off x="2199" y="3566"/>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anose="020B0609020204030204" pitchFamily="49" charset="0"/>
                  <a:cs typeface="Consolas" panose="020B0609020204030204" pitchFamily="49" charset="0"/>
                </a:rPr>
                <a:t>5</a:t>
              </a:r>
            </a:p>
          </p:txBody>
        </p:sp>
        <p:sp>
          <p:nvSpPr>
            <p:cNvPr id="91142" name="Oval 6"/>
            <p:cNvSpPr>
              <a:spLocks noChangeAspect="1" noChangeArrowheads="1"/>
            </p:cNvSpPr>
            <p:nvPr/>
          </p:nvSpPr>
          <p:spPr bwMode="auto">
            <a:xfrm>
              <a:off x="1338" y="3566"/>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anose="020B0609020204030204" pitchFamily="49" charset="0"/>
                  <a:cs typeface="Consolas" panose="020B0609020204030204" pitchFamily="49" charset="0"/>
                </a:rPr>
                <a:t>2</a:t>
              </a:r>
            </a:p>
          </p:txBody>
        </p:sp>
        <p:sp>
          <p:nvSpPr>
            <p:cNvPr id="91143" name="Oval 7"/>
            <p:cNvSpPr>
              <a:spLocks noChangeAspect="1" noChangeArrowheads="1"/>
            </p:cNvSpPr>
            <p:nvPr/>
          </p:nvSpPr>
          <p:spPr bwMode="auto">
            <a:xfrm>
              <a:off x="1836" y="3566"/>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anose="020B0609020204030204" pitchFamily="49" charset="0"/>
                  <a:cs typeface="Consolas" panose="020B0609020204030204" pitchFamily="49" charset="0"/>
                </a:rPr>
                <a:t>4</a:t>
              </a:r>
            </a:p>
          </p:txBody>
        </p:sp>
        <p:sp>
          <p:nvSpPr>
            <p:cNvPr id="91144" name="Oval 8"/>
            <p:cNvSpPr>
              <a:spLocks noChangeAspect="1" noChangeArrowheads="1"/>
            </p:cNvSpPr>
            <p:nvPr/>
          </p:nvSpPr>
          <p:spPr bwMode="auto">
            <a:xfrm>
              <a:off x="2493" y="3112"/>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anose="020B0609020204030204" pitchFamily="49" charset="0"/>
                  <a:cs typeface="Consolas" panose="020B0609020204030204" pitchFamily="49" charset="0"/>
                </a:rPr>
                <a:t>0</a:t>
              </a:r>
            </a:p>
          </p:txBody>
        </p:sp>
        <p:sp>
          <p:nvSpPr>
            <p:cNvPr id="91145" name="Oval 9"/>
            <p:cNvSpPr>
              <a:spLocks noChangeAspect="1" noChangeArrowheads="1"/>
            </p:cNvSpPr>
            <p:nvPr/>
          </p:nvSpPr>
          <p:spPr bwMode="auto">
            <a:xfrm>
              <a:off x="2971" y="3112"/>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anose="020B0609020204030204" pitchFamily="49" charset="0"/>
                  <a:cs typeface="Consolas" panose="020B0609020204030204" pitchFamily="49" charset="0"/>
                </a:rPr>
                <a:t>1</a:t>
              </a:r>
            </a:p>
          </p:txBody>
        </p:sp>
        <p:sp>
          <p:nvSpPr>
            <p:cNvPr id="91146" name="Line 10"/>
            <p:cNvSpPr>
              <a:spLocks noChangeShapeType="1"/>
            </p:cNvSpPr>
            <p:nvPr/>
          </p:nvSpPr>
          <p:spPr bwMode="auto">
            <a:xfrm flipH="1">
              <a:off x="1519" y="3339"/>
              <a:ext cx="137" cy="227"/>
            </a:xfrm>
            <a:prstGeom prst="line">
              <a:avLst/>
            </a:prstGeom>
            <a:noFill/>
            <a:ln w="28575">
              <a:solidFill>
                <a:schemeClr val="tx1"/>
              </a:solidFill>
              <a:miter lim="800000"/>
            </a:ln>
            <a:effectLst/>
          </p:spPr>
          <p:txBody>
            <a:bodyPr wrap="none"/>
            <a:lstStyle/>
            <a:p>
              <a:endParaRPr lang="zh-CN" altLang="en-US" sz="1800">
                <a:latin typeface="Consolas" panose="020B0609020204030204" pitchFamily="49" charset="0"/>
                <a:cs typeface="Consolas" panose="020B0609020204030204" pitchFamily="49" charset="0"/>
              </a:endParaRPr>
            </a:p>
          </p:txBody>
        </p:sp>
        <p:sp>
          <p:nvSpPr>
            <p:cNvPr id="91147" name="Line 11"/>
            <p:cNvSpPr>
              <a:spLocks noChangeShapeType="1"/>
            </p:cNvSpPr>
            <p:nvPr/>
          </p:nvSpPr>
          <p:spPr bwMode="auto">
            <a:xfrm>
              <a:off x="1837" y="3339"/>
              <a:ext cx="91" cy="227"/>
            </a:xfrm>
            <a:prstGeom prst="line">
              <a:avLst/>
            </a:prstGeom>
            <a:noFill/>
            <a:ln w="28575">
              <a:solidFill>
                <a:schemeClr val="tx1"/>
              </a:solidFill>
              <a:round/>
            </a:ln>
            <a:effectLst/>
          </p:spPr>
          <p:txBody>
            <a:bodyPr wrap="none"/>
            <a:lstStyle/>
            <a:p>
              <a:endParaRPr lang="zh-CN" altLang="en-US" sz="1800">
                <a:latin typeface="Consolas" panose="020B0609020204030204" pitchFamily="49" charset="0"/>
                <a:cs typeface="Consolas" panose="020B0609020204030204" pitchFamily="49" charset="0"/>
              </a:endParaRPr>
            </a:p>
          </p:txBody>
        </p:sp>
        <p:sp>
          <p:nvSpPr>
            <p:cNvPr id="91148" name="Freeform 12"/>
            <p:cNvSpPr/>
            <p:nvPr/>
          </p:nvSpPr>
          <p:spPr bwMode="auto">
            <a:xfrm>
              <a:off x="2384" y="3356"/>
              <a:ext cx="164" cy="212"/>
            </a:xfrm>
            <a:custGeom>
              <a:avLst/>
              <a:gdLst/>
              <a:ahLst/>
              <a:cxnLst>
                <a:cxn ang="0">
                  <a:pos x="164" y="0"/>
                </a:cxn>
                <a:cxn ang="0">
                  <a:pos x="0" y="212"/>
                </a:cxn>
              </a:cxnLst>
              <a:rect l="0" t="0" r="r" b="b"/>
              <a:pathLst>
                <a:path w="164" h="212">
                  <a:moveTo>
                    <a:pt x="164" y="0"/>
                  </a:moveTo>
                  <a:lnTo>
                    <a:pt x="0" y="21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anose="020B0609020204030204" pitchFamily="49" charset="0"/>
                <a:cs typeface="Consolas" panose="020B0609020204030204" pitchFamily="49" charset="0"/>
              </a:endParaRPr>
            </a:p>
          </p:txBody>
        </p:sp>
        <p:sp>
          <p:nvSpPr>
            <p:cNvPr id="91149" name="Oval 13"/>
            <p:cNvSpPr>
              <a:spLocks noChangeAspect="1" noChangeArrowheads="1"/>
            </p:cNvSpPr>
            <p:nvPr/>
          </p:nvSpPr>
          <p:spPr bwMode="auto">
            <a:xfrm>
              <a:off x="3469" y="3112"/>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anose="020B0609020204030204" pitchFamily="49" charset="0"/>
                  <a:cs typeface="Consolas" panose="020B0609020204030204" pitchFamily="49" charset="0"/>
                </a:rPr>
                <a:t>3</a:t>
              </a:r>
            </a:p>
          </p:txBody>
        </p:sp>
        <p:sp>
          <p:nvSpPr>
            <p:cNvPr id="91150" name="Oval 14"/>
            <p:cNvSpPr>
              <a:spLocks noChangeAspect="1" noChangeArrowheads="1"/>
            </p:cNvSpPr>
            <p:nvPr/>
          </p:nvSpPr>
          <p:spPr bwMode="auto">
            <a:xfrm>
              <a:off x="3225" y="2704"/>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anose="020B0609020204030204" pitchFamily="49" charset="0"/>
                  <a:cs typeface="Consolas" panose="020B0609020204030204" pitchFamily="49" charset="0"/>
                </a:rPr>
                <a:t>7</a:t>
              </a:r>
            </a:p>
          </p:txBody>
        </p:sp>
        <p:sp>
          <p:nvSpPr>
            <p:cNvPr id="91151" name="Oval 15"/>
            <p:cNvSpPr>
              <a:spLocks noChangeAspect="1" noChangeArrowheads="1"/>
            </p:cNvSpPr>
            <p:nvPr/>
          </p:nvSpPr>
          <p:spPr bwMode="auto">
            <a:xfrm>
              <a:off x="2607" y="2386"/>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1000E4"/>
                  </a:solidFill>
                  <a:latin typeface="Consolas" panose="020B0609020204030204" pitchFamily="49" charset="0"/>
                  <a:cs typeface="Consolas" panose="020B0609020204030204" pitchFamily="49" charset="0"/>
                </a:rPr>
                <a:t>6</a:t>
              </a:r>
            </a:p>
          </p:txBody>
        </p:sp>
        <p:sp>
          <p:nvSpPr>
            <p:cNvPr id="91152" name="Freeform 16"/>
            <p:cNvSpPr/>
            <p:nvPr/>
          </p:nvSpPr>
          <p:spPr bwMode="auto">
            <a:xfrm>
              <a:off x="1808" y="2908"/>
              <a:ext cx="232" cy="22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anose="020B0609020204030204" pitchFamily="49" charset="0"/>
                <a:cs typeface="Consolas" panose="020B0609020204030204" pitchFamily="49" charset="0"/>
              </a:endParaRPr>
            </a:p>
          </p:txBody>
        </p:sp>
        <p:sp>
          <p:nvSpPr>
            <p:cNvPr id="91153" name="Freeform 17"/>
            <p:cNvSpPr/>
            <p:nvPr/>
          </p:nvSpPr>
          <p:spPr bwMode="auto">
            <a:xfrm>
              <a:off x="2268" y="2924"/>
              <a:ext cx="276" cy="22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anose="020B0609020204030204" pitchFamily="49" charset="0"/>
                <a:cs typeface="Consolas" panose="020B0609020204030204" pitchFamily="49" charset="0"/>
              </a:endParaRPr>
            </a:p>
          </p:txBody>
        </p:sp>
        <p:sp>
          <p:nvSpPr>
            <p:cNvPr id="91154" name="Freeform 18"/>
            <p:cNvSpPr/>
            <p:nvPr/>
          </p:nvSpPr>
          <p:spPr bwMode="auto">
            <a:xfrm>
              <a:off x="3149" y="2924"/>
              <a:ext cx="111" cy="192"/>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anose="020B0609020204030204" pitchFamily="49" charset="0"/>
                <a:cs typeface="Consolas" panose="020B0609020204030204" pitchFamily="49" charset="0"/>
              </a:endParaRPr>
            </a:p>
          </p:txBody>
        </p:sp>
        <p:sp>
          <p:nvSpPr>
            <p:cNvPr id="91155" name="Freeform 19"/>
            <p:cNvSpPr/>
            <p:nvPr/>
          </p:nvSpPr>
          <p:spPr bwMode="auto">
            <a:xfrm>
              <a:off x="3456" y="2936"/>
              <a:ext cx="120" cy="18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anose="020B0609020204030204" pitchFamily="49" charset="0"/>
                <a:cs typeface="Consolas" panose="020B0609020204030204" pitchFamily="49" charset="0"/>
              </a:endParaRPr>
            </a:p>
          </p:txBody>
        </p:sp>
        <p:sp>
          <p:nvSpPr>
            <p:cNvPr id="91156" name="Freeform 20"/>
            <p:cNvSpPr/>
            <p:nvPr/>
          </p:nvSpPr>
          <p:spPr bwMode="auto">
            <a:xfrm>
              <a:off x="2276" y="2568"/>
              <a:ext cx="336" cy="208"/>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anose="020B0609020204030204" pitchFamily="49" charset="0"/>
                <a:cs typeface="Consolas" panose="020B0609020204030204" pitchFamily="49" charset="0"/>
              </a:endParaRPr>
            </a:p>
          </p:txBody>
        </p:sp>
        <p:sp>
          <p:nvSpPr>
            <p:cNvPr id="91157" name="Freeform 21"/>
            <p:cNvSpPr/>
            <p:nvPr/>
          </p:nvSpPr>
          <p:spPr bwMode="auto">
            <a:xfrm>
              <a:off x="2880" y="2561"/>
              <a:ext cx="376" cy="191"/>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anose="020B0609020204030204" pitchFamily="49" charset="0"/>
                <a:cs typeface="Consolas" panose="020B0609020204030204" pitchFamily="49" charset="0"/>
              </a:endParaRPr>
            </a:p>
          </p:txBody>
        </p:sp>
      </p:grpSp>
      <p:grpSp>
        <p:nvGrpSpPr>
          <p:cNvPr id="3" name="Group 26"/>
          <p:cNvGrpSpPr/>
          <p:nvPr/>
        </p:nvGrpSpPr>
        <p:grpSpPr bwMode="auto">
          <a:xfrm>
            <a:off x="4019531" y="2244711"/>
            <a:ext cx="3959225" cy="755650"/>
            <a:chOff x="2699" y="1706"/>
            <a:chExt cx="2494" cy="476"/>
          </a:xfrm>
        </p:grpSpPr>
        <p:sp>
          <p:nvSpPr>
            <p:cNvPr id="91158" name="AutoShape 22"/>
            <p:cNvSpPr>
              <a:spLocks noChangeArrowheads="1"/>
            </p:cNvSpPr>
            <p:nvPr/>
          </p:nvSpPr>
          <p:spPr bwMode="auto">
            <a:xfrm>
              <a:off x="2699" y="1706"/>
              <a:ext cx="123" cy="476"/>
            </a:xfrm>
            <a:prstGeom prst="downArrow">
              <a:avLst>
                <a:gd name="adj1" fmla="val 50000"/>
                <a:gd name="adj2" fmla="val 81354"/>
              </a:avLst>
            </a:prstGeom>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1159" name="Text Box 23"/>
            <p:cNvSpPr txBox="1">
              <a:spLocks noChangeArrowheads="1"/>
            </p:cNvSpPr>
            <p:nvPr/>
          </p:nvSpPr>
          <p:spPr bwMode="auto">
            <a:xfrm>
              <a:off x="2925" y="1797"/>
              <a:ext cx="2268" cy="213"/>
            </a:xfrm>
            <a:prstGeom prst="rect">
              <a:avLst/>
            </a:prstGeom>
            <a:noFill/>
            <a:ln w="28575" algn="ctr">
              <a:noFill/>
              <a:miter lim="800000"/>
            </a:ln>
            <a:effectLst/>
          </p:spPr>
          <p:txBody>
            <a:bodyPr>
              <a:spAutoFit/>
            </a:bodyPr>
            <a:lstStyle/>
            <a:p>
              <a:pPr algn="l">
                <a:spcBef>
                  <a:spcPct val="50000"/>
                </a:spcBef>
              </a:pPr>
              <a:r>
                <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看成是一棵完全二叉树</a:t>
              </a:r>
            </a:p>
          </p:txBody>
        </p:sp>
      </p:grpSp>
      <p:sp>
        <p:nvSpPr>
          <p:cNvPr id="35" name="灯片编号占位符 34"/>
          <p:cNvSpPr>
            <a:spLocks noGrp="1"/>
          </p:cNvSpPr>
          <p:nvPr>
            <p:ph type="sldNum" sz="quarter" idx="12"/>
          </p:nvPr>
        </p:nvSpPr>
        <p:spPr/>
        <p:txBody>
          <a:bodyPr/>
          <a:lstStyle/>
          <a:p>
            <a:fld id="{7AF016A1-9F15-429F-9EFD-84004B73C732}" type="slidenum">
              <a:rPr lang="en-US" altLang="zh-CN" smtClean="0"/>
              <a:t>72</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457200" y="533400"/>
            <a:ext cx="3257544" cy="400110"/>
          </a:xfrm>
          <a:prstGeom prst="rect">
            <a:avLst/>
          </a:prstGeom>
          <a:noFill/>
          <a:ln w="9525">
            <a:noFill/>
            <a:miter lim="800000"/>
          </a:ln>
          <a:effectLst/>
        </p:spPr>
        <p:txBody>
          <a:bodyPr wrap="square">
            <a:spAutoFit/>
          </a:bodyPr>
          <a:lstStyle/>
          <a:p>
            <a:pPr algn="l">
              <a:lnSpc>
                <a:spcPct val="100000"/>
              </a:lnSpc>
              <a:spcBef>
                <a:spcPct val="50000"/>
              </a:spcBef>
            </a:pPr>
            <a:r>
              <a:rPr kumimoji="1"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调整成初始大</a:t>
            </a:r>
            <a:r>
              <a:rPr kumimoji="1"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rPr>
              <a:t>根堆：</a:t>
            </a:r>
            <a:endParaRPr kumimoji="1"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33796" name="Oval 1028"/>
          <p:cNvSpPr>
            <a:spLocks noChangeAspect="1" noChangeArrowheads="1"/>
          </p:cNvSpPr>
          <p:nvPr/>
        </p:nvSpPr>
        <p:spPr bwMode="auto">
          <a:xfrm>
            <a:off x="3203575" y="1576371"/>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8</a:t>
            </a:r>
          </a:p>
        </p:txBody>
      </p:sp>
      <p:sp>
        <p:nvSpPr>
          <p:cNvPr id="33797" name="Oval 1029"/>
          <p:cNvSpPr>
            <a:spLocks noChangeAspect="1" noChangeArrowheads="1"/>
          </p:cNvSpPr>
          <p:nvPr/>
        </p:nvSpPr>
        <p:spPr bwMode="auto">
          <a:xfrm>
            <a:off x="2555875" y="2224071"/>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9</a:t>
            </a:r>
          </a:p>
        </p:txBody>
      </p:sp>
      <p:sp>
        <p:nvSpPr>
          <p:cNvPr id="33798" name="Oval 1030"/>
          <p:cNvSpPr>
            <a:spLocks noChangeAspect="1" noChangeArrowheads="1"/>
          </p:cNvSpPr>
          <p:nvPr/>
        </p:nvSpPr>
        <p:spPr bwMode="auto">
          <a:xfrm>
            <a:off x="3490913" y="2944796"/>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33799" name="Oval 1031"/>
          <p:cNvSpPr>
            <a:spLocks noChangeAspect="1" noChangeArrowheads="1"/>
          </p:cNvSpPr>
          <p:nvPr/>
        </p:nvSpPr>
        <p:spPr bwMode="auto">
          <a:xfrm>
            <a:off x="2124075" y="2944796"/>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33800" name="Oval 1032"/>
          <p:cNvSpPr>
            <a:spLocks noChangeAspect="1" noChangeArrowheads="1"/>
          </p:cNvSpPr>
          <p:nvPr/>
        </p:nvSpPr>
        <p:spPr bwMode="auto">
          <a:xfrm>
            <a:off x="2914650" y="2944796"/>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33801" name="Oval 1033"/>
          <p:cNvSpPr>
            <a:spLocks noChangeAspect="1" noChangeArrowheads="1"/>
          </p:cNvSpPr>
          <p:nvPr/>
        </p:nvSpPr>
        <p:spPr bwMode="auto">
          <a:xfrm>
            <a:off x="3957638" y="2224071"/>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33802" name="Oval 1034"/>
          <p:cNvSpPr>
            <a:spLocks noChangeAspect="1" noChangeArrowheads="1"/>
          </p:cNvSpPr>
          <p:nvPr/>
        </p:nvSpPr>
        <p:spPr bwMode="auto">
          <a:xfrm>
            <a:off x="4716463" y="2224071"/>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33803" name="Line 1035"/>
          <p:cNvSpPr>
            <a:spLocks noChangeShapeType="1"/>
          </p:cNvSpPr>
          <p:nvPr/>
        </p:nvSpPr>
        <p:spPr bwMode="auto">
          <a:xfrm flipH="1">
            <a:off x="2411413" y="2584434"/>
            <a:ext cx="217487" cy="360362"/>
          </a:xfrm>
          <a:prstGeom prst="line">
            <a:avLst/>
          </a:prstGeom>
          <a:noFill/>
          <a:ln w="28575">
            <a:solidFill>
              <a:schemeClr val="tx1"/>
            </a:solidFill>
            <a:miter lim="800000"/>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33804" name="Line 1036"/>
          <p:cNvSpPr>
            <a:spLocks noChangeShapeType="1"/>
          </p:cNvSpPr>
          <p:nvPr/>
        </p:nvSpPr>
        <p:spPr bwMode="auto">
          <a:xfrm>
            <a:off x="2916238" y="2584434"/>
            <a:ext cx="144462" cy="360362"/>
          </a:xfrm>
          <a:prstGeom prst="line">
            <a:avLst/>
          </a:prstGeom>
          <a:noFill/>
          <a:ln w="28575">
            <a:solidFill>
              <a:schemeClr val="tx1"/>
            </a:solidFill>
            <a:roun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33805" name="Freeform 1037"/>
          <p:cNvSpPr/>
          <p:nvPr/>
        </p:nvSpPr>
        <p:spPr bwMode="auto">
          <a:xfrm>
            <a:off x="3784600" y="2611421"/>
            <a:ext cx="260350" cy="336550"/>
          </a:xfrm>
          <a:custGeom>
            <a:avLst/>
            <a:gdLst/>
            <a:ahLst/>
            <a:cxnLst>
              <a:cxn ang="0">
                <a:pos x="164" y="0"/>
              </a:cxn>
              <a:cxn ang="0">
                <a:pos x="0" y="212"/>
              </a:cxn>
            </a:cxnLst>
            <a:rect l="0" t="0" r="r" b="b"/>
            <a:pathLst>
              <a:path w="164" h="212">
                <a:moveTo>
                  <a:pt x="164" y="0"/>
                </a:moveTo>
                <a:lnTo>
                  <a:pt x="0" y="21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33806" name="Oval 1038"/>
          <p:cNvSpPr>
            <a:spLocks noChangeAspect="1" noChangeArrowheads="1"/>
          </p:cNvSpPr>
          <p:nvPr/>
        </p:nvSpPr>
        <p:spPr bwMode="auto">
          <a:xfrm>
            <a:off x="5507038" y="2224071"/>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33807" name="Oval 1039"/>
          <p:cNvSpPr>
            <a:spLocks noChangeAspect="1" noChangeArrowheads="1"/>
          </p:cNvSpPr>
          <p:nvPr/>
        </p:nvSpPr>
        <p:spPr bwMode="auto">
          <a:xfrm>
            <a:off x="5119688" y="1576371"/>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7</a:t>
            </a:r>
          </a:p>
        </p:txBody>
      </p:sp>
      <p:sp>
        <p:nvSpPr>
          <p:cNvPr id="33808" name="Oval 1040"/>
          <p:cNvSpPr>
            <a:spLocks noChangeAspect="1" noChangeArrowheads="1"/>
          </p:cNvSpPr>
          <p:nvPr/>
        </p:nvSpPr>
        <p:spPr bwMode="auto">
          <a:xfrm>
            <a:off x="4138613" y="1071546"/>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33809" name="Freeform 1041"/>
          <p:cNvSpPr/>
          <p:nvPr/>
        </p:nvSpPr>
        <p:spPr bwMode="auto">
          <a:xfrm>
            <a:off x="2870200" y="1900221"/>
            <a:ext cx="368300" cy="34925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33810" name="Freeform 1042"/>
          <p:cNvSpPr/>
          <p:nvPr/>
        </p:nvSpPr>
        <p:spPr bwMode="auto">
          <a:xfrm>
            <a:off x="3600450" y="1925621"/>
            <a:ext cx="438150" cy="34925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33811" name="Freeform 1043"/>
          <p:cNvSpPr/>
          <p:nvPr/>
        </p:nvSpPr>
        <p:spPr bwMode="auto">
          <a:xfrm>
            <a:off x="4999038" y="1925621"/>
            <a:ext cx="176212" cy="304800"/>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33812" name="Freeform 1044"/>
          <p:cNvSpPr/>
          <p:nvPr/>
        </p:nvSpPr>
        <p:spPr bwMode="auto">
          <a:xfrm>
            <a:off x="5486400" y="1944671"/>
            <a:ext cx="190500" cy="28575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33813" name="Freeform 1045"/>
          <p:cNvSpPr/>
          <p:nvPr/>
        </p:nvSpPr>
        <p:spPr bwMode="auto">
          <a:xfrm>
            <a:off x="3613150" y="1360471"/>
            <a:ext cx="533400" cy="330200"/>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33814" name="Freeform 1046"/>
          <p:cNvSpPr/>
          <p:nvPr/>
        </p:nvSpPr>
        <p:spPr bwMode="auto">
          <a:xfrm>
            <a:off x="4572000" y="1349359"/>
            <a:ext cx="596900" cy="303212"/>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2" name="Group 1049"/>
          <p:cNvGrpSpPr/>
          <p:nvPr/>
        </p:nvGrpSpPr>
        <p:grpSpPr bwMode="auto">
          <a:xfrm>
            <a:off x="2071686" y="3808394"/>
            <a:ext cx="4786311" cy="949325"/>
            <a:chOff x="1305" y="2750"/>
            <a:chExt cx="3015" cy="598"/>
          </a:xfrm>
        </p:grpSpPr>
        <p:sp>
          <p:nvSpPr>
            <p:cNvPr id="33815" name="Text Box 1047"/>
            <p:cNvSpPr txBox="1">
              <a:spLocks noChangeArrowheads="1"/>
            </p:cNvSpPr>
            <p:nvPr/>
          </p:nvSpPr>
          <p:spPr bwMode="auto">
            <a:xfrm>
              <a:off x="1429" y="2750"/>
              <a:ext cx="2721" cy="252"/>
            </a:xfrm>
            <a:prstGeom prst="rect">
              <a:avLst/>
            </a:prstGeom>
            <a:noFill/>
            <a:ln w="28575" algn="ctr">
              <a:noFill/>
              <a:miter lim="800000"/>
            </a:ln>
            <a:effectLst/>
          </p:spPr>
          <p:txBody>
            <a:bodyPr>
              <a:spAutoFit/>
            </a:bodyPr>
            <a:lstStyle/>
            <a:p>
              <a:pPr>
                <a:lnSpc>
                  <a:spcPct val="100000"/>
                </a:lnSpc>
                <a:spcBef>
                  <a:spcPct val="50000"/>
                </a:spcBef>
              </a:pPr>
              <a:r>
                <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rPr>
                <a:t>调整完毕，成为</a:t>
              </a:r>
              <a:r>
                <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一个大根堆</a:t>
              </a:r>
            </a:p>
          </p:txBody>
        </p:sp>
        <p:sp>
          <p:nvSpPr>
            <p:cNvPr id="33816" name="Text Box 1048"/>
            <p:cNvSpPr txBox="1">
              <a:spLocks noChangeArrowheads="1"/>
            </p:cNvSpPr>
            <p:nvPr/>
          </p:nvSpPr>
          <p:spPr bwMode="auto">
            <a:xfrm>
              <a:off x="1305" y="3096"/>
              <a:ext cx="3015" cy="252"/>
            </a:xfrm>
            <a:prstGeom prst="rect">
              <a:avLst/>
            </a:prstGeom>
            <a:noFill/>
            <a:ln w="28575" algn="ctr">
              <a:noFill/>
              <a:miter lim="800000"/>
            </a:ln>
            <a:effectLst/>
          </p:spPr>
          <p:txBody>
            <a:bodyPr wrap="square">
              <a:spAutoFit/>
            </a:bodyPr>
            <a:lstStyle/>
            <a:p>
              <a:pPr>
                <a:lnSpc>
                  <a:spcPct val="100000"/>
                </a:lnSpc>
                <a:spcBef>
                  <a:spcPct val="500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9  8  7  6  5  1  3  2  4  0</a:t>
              </a:r>
            </a:p>
          </p:txBody>
        </p:sp>
      </p:grpSp>
      <p:sp>
        <p:nvSpPr>
          <p:cNvPr id="33" name="灯片编号占位符 32"/>
          <p:cNvSpPr>
            <a:spLocks noGrp="1"/>
          </p:cNvSpPr>
          <p:nvPr>
            <p:ph type="sldNum" sz="quarter" idx="12"/>
          </p:nvPr>
        </p:nvSpPr>
        <p:spPr/>
        <p:txBody>
          <a:bodyPr/>
          <a:lstStyle/>
          <a:p>
            <a:fld id="{7AF016A1-9F15-429F-9EFD-84004B73C732}" type="slidenum">
              <a:rPr lang="en-US" altLang="zh-CN" smtClean="0"/>
              <a:t>73</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33801"/>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3.61111E-6 2.96296E-6 C -0.0085 0.01736 -0.04027 0.08217 -0.05086 0.1037 " pathEditMode="relative" rAng="0" ptsTypes="aa">
                                      <p:cBhvr>
                                        <p:cTn id="10" dur="2000" fill="hold"/>
                                        <p:tgtEl>
                                          <p:spTgt spid="33801"/>
                                        </p:tgtEl>
                                        <p:attrNameLst>
                                          <p:attrName>ppt_x</p:attrName>
                                          <p:attrName>ppt_y</p:attrName>
                                        </p:attrNameLst>
                                      </p:cBhvr>
                                      <p:rCtr x="-2600" y="52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38889E-6 -2.96296E-6 C 0.0224 -0.01736 0.04497 -0.03449 0.05278 -0.05185 C 0.06059 -0.06921 0.05382 -0.08657 0.04723 -0.1037 " pathEditMode="relative" ptsTypes="aaA">
                                      <p:cBhvr>
                                        <p:cTn id="14" dur="2000" fill="hold"/>
                                        <p:tgtEl>
                                          <p:spTgt spid="33798"/>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35" presetClass="emph" presetSubtype="0" fill="hold" grpId="0" nodeType="clickEffect">
                                  <p:stCondLst>
                                    <p:cond delay="0"/>
                                  </p:stCondLst>
                                  <p:childTnLst>
                                    <p:anim calcmode="discrete" valueType="str">
                                      <p:cBhvr>
                                        <p:cTn id="18" dur="1000" fill="hold"/>
                                        <p:tgtEl>
                                          <p:spTgt spid="33797"/>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fill="hold" grpId="0" nodeType="clickEffect">
                                  <p:stCondLst>
                                    <p:cond delay="0"/>
                                  </p:stCondLst>
                                  <p:childTnLst>
                                    <p:anim calcmode="discrete" valueType="str">
                                      <p:cBhvr>
                                        <p:cTn id="22" dur="1000" fill="hold"/>
                                        <p:tgtEl>
                                          <p:spTgt spid="33807"/>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35" presetClass="emph" presetSubtype="0" fill="hold" grpId="0" nodeType="clickEffect">
                                  <p:stCondLst>
                                    <p:cond delay="0"/>
                                  </p:stCondLst>
                                  <p:childTnLst>
                                    <p:anim calcmode="discrete" valueType="str">
                                      <p:cBhvr>
                                        <p:cTn id="26" dur="1000" fill="hold"/>
                                        <p:tgtEl>
                                          <p:spTgt spid="33796"/>
                                        </p:tgtEl>
                                        <p:attrNameLst>
                                          <p:attrName>style.visibility</p:attrName>
                                        </p:attrNameLst>
                                      </p:cBhvr>
                                      <p:tavLst>
                                        <p:tav tm="0">
                                          <p:val>
                                            <p:strVal val="hidden"/>
                                          </p:val>
                                        </p:tav>
                                        <p:tav tm="50000">
                                          <p:val>
                                            <p:strVal val="visible"/>
                                          </p:val>
                                        </p:tav>
                                      </p:tavLst>
                                    </p:anim>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C -0.00729 0.02454 -0.01458 0.04907 -0.02639 0.06482 C -0.03819 0.08056 -0.05451 0.0875 -0.07083 0.09445 " pathEditMode="relative" ptsTypes="aaA">
                                      <p:cBhvr>
                                        <p:cTn id="30" dur="2000" fill="hold"/>
                                        <p:tgtEl>
                                          <p:spTgt spid="33796"/>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1" nodeType="clickEffect">
                                  <p:stCondLst>
                                    <p:cond delay="0"/>
                                  </p:stCondLst>
                                  <p:childTnLst>
                                    <p:animMotion origin="layout" path="M 5E-6 2.96296E-6 C -0.00017 -0.01621 -0.00017 -0.03241 0.00278 -0.04445 C 0.00573 -0.05648 0.00678 -0.06412 0.01806 -0.07223 C 0.02935 -0.08033 0.05955 -0.08843 0.07049 -0.0926 " pathEditMode="relative" rAng="0" ptsTypes="aaaa">
                                      <p:cBhvr>
                                        <p:cTn id="34" dur="2000" fill="hold"/>
                                        <p:tgtEl>
                                          <p:spTgt spid="33797"/>
                                        </p:tgtEl>
                                        <p:attrNameLst>
                                          <p:attrName>ppt_x</p:attrName>
                                          <p:attrName>ppt_y</p:attrName>
                                        </p:attrNameLst>
                                      </p:cBhvr>
                                      <p:rCtr x="3500" y="-4600"/>
                                    </p:animMotion>
                                  </p:childTnLst>
                                </p:cTn>
                              </p:par>
                            </p:childTnLst>
                          </p:cTn>
                        </p:par>
                      </p:childTnLst>
                    </p:cTn>
                  </p:par>
                  <p:par>
                    <p:cTn id="35" fill="hold">
                      <p:stCondLst>
                        <p:cond delay="indefinite"/>
                      </p:stCondLst>
                      <p:childTnLst>
                        <p:par>
                          <p:cTn id="36" fill="hold">
                            <p:stCondLst>
                              <p:cond delay="0"/>
                            </p:stCondLst>
                            <p:childTnLst>
                              <p:par>
                                <p:cTn id="37" presetID="35" presetClass="emph" presetSubtype="0" fill="hold" grpId="0" nodeType="clickEffect">
                                  <p:stCondLst>
                                    <p:cond delay="0"/>
                                  </p:stCondLst>
                                  <p:childTnLst>
                                    <p:anim calcmode="discrete" valueType="str">
                                      <p:cBhvr>
                                        <p:cTn id="38" dur="1000" fill="hold"/>
                                        <p:tgtEl>
                                          <p:spTgt spid="33808"/>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2" nodeType="clickEffect">
                                  <p:stCondLst>
                                    <p:cond delay="0"/>
                                  </p:stCondLst>
                                  <p:childTnLst>
                                    <p:animMotion origin="layout" path="M 0.07049 -0.0919 C 0.07153 -0.12454 0.07275 -0.15695 0.08994 -0.16968 C 0.10712 -0.18241 0.14011 -0.17523 0.17327 -0.16783 " pathEditMode="fixed" rAng="0" ptsTypes="aaA">
                                      <p:cBhvr>
                                        <p:cTn id="42" dur="2000" fill="hold"/>
                                        <p:tgtEl>
                                          <p:spTgt spid="33797"/>
                                        </p:tgtEl>
                                        <p:attrNameLst>
                                          <p:attrName>ppt_x</p:attrName>
                                          <p:attrName>ppt_y</p:attrName>
                                        </p:attrNameLst>
                                      </p:cBhvr>
                                      <p:rCtr x="5100" y="-4500"/>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4.72222E-6 0.00579 C -0.00174 0.01875 -0.00365 0.03033 -0.02084 0.04283 C -0.03803 0.05533 -0.08559 0.07338 -0.10261 0.08125 " pathEditMode="fixed" rAng="0" ptsTypes="aaa">
                                      <p:cBhvr>
                                        <p:cTn id="46" dur="2000" fill="hold"/>
                                        <p:tgtEl>
                                          <p:spTgt spid="33808"/>
                                        </p:tgtEl>
                                        <p:attrNameLst>
                                          <p:attrName>ppt_x</p:attrName>
                                          <p:attrName>ppt_y</p:attrName>
                                        </p:attrNameLst>
                                      </p:cBhvr>
                                      <p:rCtr x="-5100" y="3800"/>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2" nodeType="clickEffect">
                                  <p:stCondLst>
                                    <p:cond delay="0"/>
                                  </p:stCondLst>
                                  <p:childTnLst>
                                    <p:animMotion origin="layout" path="M -0.11546 0.07824 C -0.13768 0.08056 -0.15973 0.0831 -0.16962 0.09861 C -0.17952 0.11412 -0.17744 0.14236 -0.17518 0.17083 " pathEditMode="relative" rAng="0" ptsTypes="aaA">
                                      <p:cBhvr>
                                        <p:cTn id="50" dur="2000" fill="hold"/>
                                        <p:tgtEl>
                                          <p:spTgt spid="33808"/>
                                        </p:tgtEl>
                                        <p:attrNameLst>
                                          <p:attrName>ppt_x</p:attrName>
                                          <p:attrName>ppt_y</p:attrName>
                                        </p:attrNameLst>
                                      </p:cBhvr>
                                      <p:rCtr x="-3200" y="460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08004 0.07963 C -0.08351 0.07153 -0.08698 0.06366 -0.08559 0.05278 C -0.0842 0.0419 -0.08577 0.02315 -0.0717 0.01389 C -0.05764 0.00463 -0.02934 0.00093 -0.00087 -0.00278 " pathEditMode="fixed" rAng="0" ptsTypes="aaaA">
                                      <p:cBhvr>
                                        <p:cTn id="54" dur="2000" fill="hold"/>
                                        <p:tgtEl>
                                          <p:spTgt spid="33796"/>
                                        </p:tgtEl>
                                        <p:attrNameLst>
                                          <p:attrName>ppt_x</p:attrName>
                                          <p:attrName>ppt_y</p:attrName>
                                        </p:attrNameLst>
                                      </p:cBhvr>
                                      <p:rCtr x="3600" y="-4100"/>
                                    </p:animMotion>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796" grpId="1" animBg="1"/>
      <p:bldP spid="33796" grpId="2" animBg="1"/>
      <p:bldP spid="33797" grpId="0" animBg="1"/>
      <p:bldP spid="33797" grpId="1" animBg="1"/>
      <p:bldP spid="33797" grpId="2" animBg="1"/>
      <p:bldP spid="33798" grpId="0" animBg="1"/>
      <p:bldP spid="33801" grpId="0" animBg="1"/>
      <p:bldP spid="33801" grpId="1" animBg="1"/>
      <p:bldP spid="33807" grpId="0" animBg="1"/>
      <p:bldP spid="33808" grpId="0" animBg="1"/>
      <p:bldP spid="33808" grpId="1" animBg="1"/>
      <p:bldP spid="33808" grpId="2"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Oval 2"/>
          <p:cNvSpPr>
            <a:spLocks noChangeAspect="1" noChangeArrowheads="1"/>
          </p:cNvSpPr>
          <p:nvPr/>
        </p:nvSpPr>
        <p:spPr bwMode="auto">
          <a:xfrm>
            <a:off x="1187450" y="1341438"/>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8</a:t>
            </a:r>
          </a:p>
        </p:txBody>
      </p:sp>
      <p:sp>
        <p:nvSpPr>
          <p:cNvPr id="120835" name="Oval 3"/>
          <p:cNvSpPr>
            <a:spLocks noChangeAspect="1" noChangeArrowheads="1"/>
          </p:cNvSpPr>
          <p:nvPr/>
        </p:nvSpPr>
        <p:spPr bwMode="auto">
          <a:xfrm>
            <a:off x="539750" y="1989138"/>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120836" name="Oval 4"/>
          <p:cNvSpPr>
            <a:spLocks noChangeAspect="1" noChangeArrowheads="1"/>
          </p:cNvSpPr>
          <p:nvPr/>
        </p:nvSpPr>
        <p:spPr bwMode="auto">
          <a:xfrm>
            <a:off x="1474788" y="2709863"/>
            <a:ext cx="433387" cy="4318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120837" name="Oval 5"/>
          <p:cNvSpPr>
            <a:spLocks noChangeAspect="1" noChangeArrowheads="1"/>
          </p:cNvSpPr>
          <p:nvPr/>
        </p:nvSpPr>
        <p:spPr bwMode="auto">
          <a:xfrm>
            <a:off x="107950" y="2709863"/>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120838" name="Oval 6"/>
          <p:cNvSpPr>
            <a:spLocks noChangeAspect="1" noChangeArrowheads="1"/>
          </p:cNvSpPr>
          <p:nvPr/>
        </p:nvSpPr>
        <p:spPr bwMode="auto">
          <a:xfrm>
            <a:off x="898525" y="2709863"/>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120839" name="Oval 7"/>
          <p:cNvSpPr>
            <a:spLocks noChangeAspect="1" noChangeArrowheads="1"/>
          </p:cNvSpPr>
          <p:nvPr/>
        </p:nvSpPr>
        <p:spPr bwMode="auto">
          <a:xfrm>
            <a:off x="1941513" y="1989138"/>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120840" name="Oval 8"/>
          <p:cNvSpPr>
            <a:spLocks noChangeAspect="1" noChangeArrowheads="1"/>
          </p:cNvSpPr>
          <p:nvPr/>
        </p:nvSpPr>
        <p:spPr bwMode="auto">
          <a:xfrm>
            <a:off x="2700338" y="1989138"/>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120841" name="Line 9"/>
          <p:cNvSpPr>
            <a:spLocks noChangeShapeType="1"/>
          </p:cNvSpPr>
          <p:nvPr/>
        </p:nvSpPr>
        <p:spPr bwMode="auto">
          <a:xfrm flipH="1">
            <a:off x="395288" y="2349500"/>
            <a:ext cx="217487" cy="360363"/>
          </a:xfrm>
          <a:prstGeom prst="line">
            <a:avLst/>
          </a:prstGeom>
          <a:noFill/>
          <a:ln w="28575">
            <a:solidFill>
              <a:schemeClr val="tx1"/>
            </a:solidFill>
            <a:miter lim="800000"/>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42" name="Line 10"/>
          <p:cNvSpPr>
            <a:spLocks noChangeShapeType="1"/>
          </p:cNvSpPr>
          <p:nvPr/>
        </p:nvSpPr>
        <p:spPr bwMode="auto">
          <a:xfrm>
            <a:off x="900113" y="2349500"/>
            <a:ext cx="144462" cy="360363"/>
          </a:xfrm>
          <a:prstGeom prst="line">
            <a:avLst/>
          </a:prstGeom>
          <a:noFill/>
          <a:ln w="28575">
            <a:solidFill>
              <a:schemeClr val="tx1"/>
            </a:solidFill>
            <a:roun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43" name="Freeform 11"/>
          <p:cNvSpPr/>
          <p:nvPr/>
        </p:nvSpPr>
        <p:spPr bwMode="auto">
          <a:xfrm>
            <a:off x="1768475" y="2376488"/>
            <a:ext cx="260350" cy="336550"/>
          </a:xfrm>
          <a:custGeom>
            <a:avLst/>
            <a:gdLst/>
            <a:ahLst/>
            <a:cxnLst>
              <a:cxn ang="0">
                <a:pos x="164" y="0"/>
              </a:cxn>
              <a:cxn ang="0">
                <a:pos x="0" y="212"/>
              </a:cxn>
            </a:cxnLst>
            <a:rect l="0" t="0" r="r" b="b"/>
            <a:pathLst>
              <a:path w="164" h="212">
                <a:moveTo>
                  <a:pt x="164" y="0"/>
                </a:moveTo>
                <a:lnTo>
                  <a:pt x="0" y="21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44" name="Oval 12"/>
          <p:cNvSpPr>
            <a:spLocks noChangeAspect="1" noChangeArrowheads="1"/>
          </p:cNvSpPr>
          <p:nvPr/>
        </p:nvSpPr>
        <p:spPr bwMode="auto">
          <a:xfrm>
            <a:off x="3490913" y="1989138"/>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120845" name="Oval 13"/>
          <p:cNvSpPr>
            <a:spLocks noChangeAspect="1" noChangeArrowheads="1"/>
          </p:cNvSpPr>
          <p:nvPr/>
        </p:nvSpPr>
        <p:spPr bwMode="auto">
          <a:xfrm>
            <a:off x="3103563" y="1341438"/>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7</a:t>
            </a:r>
          </a:p>
        </p:txBody>
      </p:sp>
      <p:sp>
        <p:nvSpPr>
          <p:cNvPr id="120846" name="Oval 14"/>
          <p:cNvSpPr>
            <a:spLocks noChangeAspect="1" noChangeArrowheads="1"/>
          </p:cNvSpPr>
          <p:nvPr/>
        </p:nvSpPr>
        <p:spPr bwMode="auto">
          <a:xfrm>
            <a:off x="2122488" y="925498"/>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9</a:t>
            </a:r>
          </a:p>
        </p:txBody>
      </p:sp>
      <p:sp>
        <p:nvSpPr>
          <p:cNvPr id="120847" name="Freeform 15"/>
          <p:cNvSpPr/>
          <p:nvPr/>
        </p:nvSpPr>
        <p:spPr bwMode="auto">
          <a:xfrm>
            <a:off x="854075" y="1665288"/>
            <a:ext cx="368300" cy="34925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48" name="Freeform 16"/>
          <p:cNvSpPr/>
          <p:nvPr/>
        </p:nvSpPr>
        <p:spPr bwMode="auto">
          <a:xfrm>
            <a:off x="1584325" y="1690688"/>
            <a:ext cx="438150" cy="34925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49" name="Freeform 17"/>
          <p:cNvSpPr/>
          <p:nvPr/>
        </p:nvSpPr>
        <p:spPr bwMode="auto">
          <a:xfrm>
            <a:off x="2982913" y="1690688"/>
            <a:ext cx="176212" cy="304800"/>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50" name="Freeform 18"/>
          <p:cNvSpPr/>
          <p:nvPr/>
        </p:nvSpPr>
        <p:spPr bwMode="auto">
          <a:xfrm>
            <a:off x="3470275" y="1709738"/>
            <a:ext cx="190500" cy="28575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51" name="Freeform 19"/>
          <p:cNvSpPr/>
          <p:nvPr/>
        </p:nvSpPr>
        <p:spPr bwMode="auto">
          <a:xfrm>
            <a:off x="1597025" y="1125538"/>
            <a:ext cx="533400" cy="330200"/>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52" name="Freeform 20"/>
          <p:cNvSpPr/>
          <p:nvPr/>
        </p:nvSpPr>
        <p:spPr bwMode="auto">
          <a:xfrm>
            <a:off x="2555875" y="1114425"/>
            <a:ext cx="596900" cy="303213"/>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53" name="Text Box 21"/>
          <p:cNvSpPr txBox="1">
            <a:spLocks noChangeArrowheads="1"/>
          </p:cNvSpPr>
          <p:nvPr/>
        </p:nvSpPr>
        <p:spPr bwMode="auto">
          <a:xfrm>
            <a:off x="1428728" y="4000504"/>
            <a:ext cx="2305050" cy="400110"/>
          </a:xfrm>
          <a:prstGeom prst="rect">
            <a:avLst/>
          </a:prstGeom>
          <a:noFill/>
          <a:ln w="28575" algn="ctr">
            <a:noFill/>
            <a:miter lim="800000"/>
          </a:ln>
          <a:effectLst/>
        </p:spPr>
        <p:txBody>
          <a:bodyPr>
            <a:spAutoFit/>
          </a:bodyPr>
          <a:lstStyle/>
          <a:p>
            <a:pPr algn="l">
              <a:lnSpc>
                <a:spcPct val="100000"/>
              </a:lnSpc>
              <a:spcBef>
                <a:spcPct val="500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输出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（归位）</a:t>
            </a:r>
          </a:p>
        </p:txBody>
      </p:sp>
      <p:grpSp>
        <p:nvGrpSpPr>
          <p:cNvPr id="2" name="Group 44"/>
          <p:cNvGrpSpPr/>
          <p:nvPr/>
        </p:nvGrpSpPr>
        <p:grpSpPr bwMode="auto">
          <a:xfrm>
            <a:off x="4195764" y="2663826"/>
            <a:ext cx="4552952" cy="2782888"/>
            <a:chOff x="2643" y="1678"/>
            <a:chExt cx="2868" cy="1753"/>
          </a:xfrm>
        </p:grpSpPr>
        <p:sp>
          <p:nvSpPr>
            <p:cNvPr id="120855" name="Freeform 23"/>
            <p:cNvSpPr/>
            <p:nvPr/>
          </p:nvSpPr>
          <p:spPr bwMode="auto">
            <a:xfrm>
              <a:off x="2744" y="1682"/>
              <a:ext cx="742" cy="614"/>
            </a:xfrm>
            <a:custGeom>
              <a:avLst/>
              <a:gdLst/>
              <a:ahLst/>
              <a:cxnLst>
                <a:cxn ang="0">
                  <a:pos x="0" y="0"/>
                </a:cxn>
                <a:cxn ang="0">
                  <a:pos x="742" y="614"/>
                </a:cxn>
              </a:cxnLst>
              <a:rect l="0" t="0" r="r" b="b"/>
              <a:pathLst>
                <a:path w="742" h="614">
                  <a:moveTo>
                    <a:pt x="0" y="0"/>
                  </a:moveTo>
                  <a:lnTo>
                    <a:pt x="742" y="614"/>
                  </a:lnTo>
                </a:path>
              </a:pathLst>
            </a:custGeom>
            <a:noFill/>
            <a:ln w="57150" cap="flat" cmpd="sng">
              <a:solidFill>
                <a:schemeClr val="tx1"/>
              </a:solidFill>
              <a:prstDash val="solid"/>
              <a:round/>
              <a:headEnd type="none" w="med" len="med"/>
              <a:tailEnd type="triangl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56" name="Text Box 24"/>
            <p:cNvSpPr txBox="1">
              <a:spLocks noChangeArrowheads="1"/>
            </p:cNvSpPr>
            <p:nvPr/>
          </p:nvSpPr>
          <p:spPr bwMode="auto">
            <a:xfrm rot="2250757">
              <a:off x="2643" y="1678"/>
              <a:ext cx="1088" cy="213"/>
            </a:xfrm>
            <a:prstGeom prst="rect">
              <a:avLst/>
            </a:prstGeom>
            <a:noFill/>
            <a:ln w="28575" algn="ctr">
              <a:noFill/>
              <a:miter lim="800000"/>
            </a:ln>
            <a:effectLst/>
          </p:spPr>
          <p:txBody>
            <a:bodyPr>
              <a:spAutoFit/>
            </a:bodyPr>
            <a:lstStyle/>
            <a:p>
              <a:pPr>
                <a:spcBef>
                  <a:spcPct val="50000"/>
                </a:spcBef>
              </a:pPr>
              <a:r>
                <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rPr>
                <a:t>从根结点筛选</a:t>
              </a:r>
              <a:endPar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120857" name="Oval 25"/>
            <p:cNvSpPr>
              <a:spLocks noChangeAspect="1" noChangeArrowheads="1"/>
            </p:cNvSpPr>
            <p:nvPr/>
          </p:nvSpPr>
          <p:spPr bwMode="auto">
            <a:xfrm>
              <a:off x="3787" y="2297"/>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120858" name="Oval 26"/>
            <p:cNvSpPr>
              <a:spLocks noChangeAspect="1" noChangeArrowheads="1"/>
            </p:cNvSpPr>
            <p:nvPr/>
          </p:nvSpPr>
          <p:spPr bwMode="auto">
            <a:xfrm>
              <a:off x="3379" y="2705"/>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120860" name="Oval 28"/>
            <p:cNvSpPr>
              <a:spLocks noChangeAspect="1" noChangeArrowheads="1"/>
            </p:cNvSpPr>
            <p:nvPr/>
          </p:nvSpPr>
          <p:spPr bwMode="auto">
            <a:xfrm>
              <a:off x="3107" y="3159"/>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120861" name="Oval 29"/>
            <p:cNvSpPr>
              <a:spLocks noChangeAspect="1" noChangeArrowheads="1"/>
            </p:cNvSpPr>
            <p:nvPr/>
          </p:nvSpPr>
          <p:spPr bwMode="auto">
            <a:xfrm>
              <a:off x="3605" y="3159"/>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120862" name="Oval 30"/>
            <p:cNvSpPr>
              <a:spLocks noChangeAspect="1" noChangeArrowheads="1"/>
            </p:cNvSpPr>
            <p:nvPr/>
          </p:nvSpPr>
          <p:spPr bwMode="auto">
            <a:xfrm>
              <a:off x="4262" y="2705"/>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120863" name="Oval 31"/>
            <p:cNvSpPr>
              <a:spLocks noChangeAspect="1" noChangeArrowheads="1"/>
            </p:cNvSpPr>
            <p:nvPr/>
          </p:nvSpPr>
          <p:spPr bwMode="auto">
            <a:xfrm>
              <a:off x="4740" y="2705"/>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120864" name="Line 32"/>
            <p:cNvSpPr>
              <a:spLocks noChangeShapeType="1"/>
            </p:cNvSpPr>
            <p:nvPr/>
          </p:nvSpPr>
          <p:spPr bwMode="auto">
            <a:xfrm flipH="1">
              <a:off x="3288" y="2932"/>
              <a:ext cx="137" cy="227"/>
            </a:xfrm>
            <a:prstGeom prst="line">
              <a:avLst/>
            </a:prstGeom>
            <a:noFill/>
            <a:ln w="28575">
              <a:solidFill>
                <a:schemeClr val="tx1"/>
              </a:solidFill>
              <a:miter lim="800000"/>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65" name="Line 33"/>
            <p:cNvSpPr>
              <a:spLocks noChangeShapeType="1"/>
            </p:cNvSpPr>
            <p:nvPr/>
          </p:nvSpPr>
          <p:spPr bwMode="auto">
            <a:xfrm>
              <a:off x="3606" y="2932"/>
              <a:ext cx="91" cy="227"/>
            </a:xfrm>
            <a:prstGeom prst="line">
              <a:avLst/>
            </a:prstGeom>
            <a:noFill/>
            <a:ln w="28575">
              <a:solidFill>
                <a:schemeClr val="tx1"/>
              </a:solidFill>
              <a:roun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67" name="Oval 35"/>
            <p:cNvSpPr>
              <a:spLocks noChangeAspect="1" noChangeArrowheads="1"/>
            </p:cNvSpPr>
            <p:nvPr/>
          </p:nvSpPr>
          <p:spPr bwMode="auto">
            <a:xfrm>
              <a:off x="5238" y="2705"/>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120868" name="Oval 36"/>
            <p:cNvSpPr>
              <a:spLocks noChangeAspect="1" noChangeArrowheads="1"/>
            </p:cNvSpPr>
            <p:nvPr/>
          </p:nvSpPr>
          <p:spPr bwMode="auto">
            <a:xfrm>
              <a:off x="4994" y="2297"/>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anose="020B0609020204030204" pitchFamily="49" charset="0"/>
                  <a:cs typeface="Consolas" panose="020B0609020204030204" pitchFamily="49" charset="0"/>
                </a:rPr>
                <a:t>7</a:t>
              </a:r>
            </a:p>
          </p:txBody>
        </p:sp>
        <p:sp>
          <p:nvSpPr>
            <p:cNvPr id="120869" name="Oval 37"/>
            <p:cNvSpPr>
              <a:spLocks noChangeAspect="1" noChangeArrowheads="1"/>
            </p:cNvSpPr>
            <p:nvPr/>
          </p:nvSpPr>
          <p:spPr bwMode="auto">
            <a:xfrm>
              <a:off x="4376" y="1979"/>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cs typeface="Consolas" panose="020B0609020204030204" pitchFamily="49" charset="0"/>
                </a:rPr>
                <a:t>8</a:t>
              </a:r>
            </a:p>
          </p:txBody>
        </p:sp>
        <p:sp>
          <p:nvSpPr>
            <p:cNvPr id="120870" name="Freeform 38"/>
            <p:cNvSpPr/>
            <p:nvPr/>
          </p:nvSpPr>
          <p:spPr bwMode="auto">
            <a:xfrm>
              <a:off x="3577" y="2501"/>
              <a:ext cx="232" cy="22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71" name="Freeform 39"/>
            <p:cNvSpPr/>
            <p:nvPr/>
          </p:nvSpPr>
          <p:spPr bwMode="auto">
            <a:xfrm>
              <a:off x="4037" y="2517"/>
              <a:ext cx="276" cy="22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72" name="Freeform 40"/>
            <p:cNvSpPr/>
            <p:nvPr/>
          </p:nvSpPr>
          <p:spPr bwMode="auto">
            <a:xfrm>
              <a:off x="4918" y="2517"/>
              <a:ext cx="111" cy="192"/>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73" name="Freeform 41"/>
            <p:cNvSpPr/>
            <p:nvPr/>
          </p:nvSpPr>
          <p:spPr bwMode="auto">
            <a:xfrm>
              <a:off x="5225" y="2529"/>
              <a:ext cx="120" cy="18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74" name="Freeform 42"/>
            <p:cNvSpPr/>
            <p:nvPr/>
          </p:nvSpPr>
          <p:spPr bwMode="auto">
            <a:xfrm>
              <a:off x="4045" y="2161"/>
              <a:ext cx="336" cy="208"/>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20875" name="Freeform 43"/>
            <p:cNvSpPr/>
            <p:nvPr/>
          </p:nvSpPr>
          <p:spPr bwMode="auto">
            <a:xfrm>
              <a:off x="4649" y="2154"/>
              <a:ext cx="376" cy="191"/>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120877" name="Text Box 45"/>
          <p:cNvSpPr txBox="1">
            <a:spLocks noChangeArrowheads="1"/>
          </p:cNvSpPr>
          <p:nvPr/>
        </p:nvSpPr>
        <p:spPr bwMode="auto">
          <a:xfrm>
            <a:off x="214282" y="3429000"/>
            <a:ext cx="4429156" cy="400110"/>
          </a:xfrm>
          <a:prstGeom prst="rect">
            <a:avLst/>
          </a:prstGeom>
          <a:noFill/>
          <a:ln w="28575" algn="ctr">
            <a:noFill/>
            <a:miter lim="800000"/>
          </a:ln>
          <a:effectLst/>
        </p:spPr>
        <p:txBody>
          <a:bodyPr wrap="square">
            <a:spAutoFit/>
          </a:bodyPr>
          <a:lstStyle/>
          <a:p>
            <a:pPr algn="l">
              <a:lnSpc>
                <a:spcPct val="100000"/>
              </a:lnSpc>
              <a:spcBef>
                <a:spcPct val="50000"/>
              </a:spcBef>
            </a:pPr>
            <a:r>
              <a:rPr lang="en-US" altLang="zh-CN" sz="2000" dirty="0">
                <a:solidFill>
                  <a:srgbClr val="0000FF"/>
                </a:solidFill>
                <a:latin typeface="Consolas" panose="020B0609020204030204" pitchFamily="49" charset="0"/>
                <a:cs typeface="Consolas" panose="020B0609020204030204" pitchFamily="49" charset="0"/>
              </a:rPr>
              <a:t>0  8  7  6  5  1  3  2  4  </a:t>
            </a:r>
            <a:r>
              <a:rPr lang="en-US" altLang="zh-CN" sz="2000" dirty="0">
                <a:solidFill>
                  <a:srgbClr val="FF0000"/>
                </a:solidFill>
                <a:latin typeface="Consolas" panose="020B0609020204030204" pitchFamily="49" charset="0"/>
                <a:cs typeface="Consolas" panose="020B0609020204030204" pitchFamily="49" charset="0"/>
              </a:rPr>
              <a:t>9</a:t>
            </a:r>
          </a:p>
        </p:txBody>
      </p:sp>
      <p:sp>
        <p:nvSpPr>
          <p:cNvPr id="120878" name="Text Box 46"/>
          <p:cNvSpPr txBox="1">
            <a:spLocks noChangeArrowheads="1"/>
          </p:cNvSpPr>
          <p:nvPr/>
        </p:nvSpPr>
        <p:spPr bwMode="auto">
          <a:xfrm>
            <a:off x="395288" y="260350"/>
            <a:ext cx="1944687" cy="400110"/>
          </a:xfrm>
          <a:prstGeom prst="rect">
            <a:avLst/>
          </a:prstGeom>
          <a:noFill/>
          <a:ln w="28575" algn="ctr">
            <a:noFill/>
            <a:miter lim="800000"/>
          </a:ln>
          <a:effectLst/>
        </p:spPr>
        <p:txBody>
          <a:bodyPr>
            <a:spAutoFit/>
          </a:bodyPr>
          <a:lstStyle/>
          <a:p>
            <a:pPr algn="l">
              <a:lnSpc>
                <a:spcPct val="100000"/>
              </a:lnSpc>
              <a:spcBef>
                <a:spcPct val="500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趟排序</a:t>
            </a:r>
          </a:p>
        </p:txBody>
      </p:sp>
      <p:sp>
        <p:nvSpPr>
          <p:cNvPr id="52" name="灯片编号占位符 51"/>
          <p:cNvSpPr>
            <a:spLocks noGrp="1"/>
          </p:cNvSpPr>
          <p:nvPr>
            <p:ph type="sldNum" sz="quarter" idx="12"/>
          </p:nvPr>
        </p:nvSpPr>
        <p:spPr/>
        <p:txBody>
          <a:bodyPr/>
          <a:lstStyle/>
          <a:p>
            <a:fld id="{7AF016A1-9F15-429F-9EFD-84004B73C732}" type="slidenum">
              <a:rPr lang="en-US" altLang="zh-CN" smtClean="0"/>
              <a:t>74</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0.01295 C 0.00156 0.00092 0.00677 0.04187 0.00955 0.07055 C 0.01233 0.09924 0.01823 0.13764 0.01649 0.15961 C 0.01476 0.18136 0.01267 0.18459 -0.00139 0.20194 C -0.01545 0.21929 -0.05434 0.25052 -0.06823 0.26324 " pathEditMode="relative" rAng="0" ptsTypes="aaaaa">
                                      <p:cBhvr>
                                        <p:cTn id="6" dur="2000" fill="hold"/>
                                        <p:tgtEl>
                                          <p:spTgt spid="120846"/>
                                        </p:tgtEl>
                                        <p:attrNameLst>
                                          <p:attrName>ppt_x</p:attrName>
                                          <p:attrName>ppt_y</p:attrName>
                                        </p:attrNameLst>
                                      </p:cBhvr>
                                      <p:rCtr x="-2500" y="138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138 0.00185 C -0.00434 -0.02454 -0.0099 -0.05069 -0.00695 -0.08148 C -0.004 -0.11227 0.00625 -0.15069 0.01944 -0.18333 C 0.03263 -0.21597 0.05243 -0.24699 0.07222 -0.27778 " pathEditMode="relative" rAng="0" ptsTypes="aaaA">
                                      <p:cBhvr>
                                        <p:cTn id="10" dur="2000" fill="hold"/>
                                        <p:tgtEl>
                                          <p:spTgt spid="120836"/>
                                        </p:tgtEl>
                                        <p:attrNameLst>
                                          <p:attrName>ppt_x</p:attrName>
                                          <p:attrName>ppt_y</p:attrName>
                                        </p:attrNameLst>
                                      </p:cBhvr>
                                      <p:rCtr x="3000" y="-14000"/>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0877"/>
                                        </p:tgtEl>
                                        <p:attrNameLst>
                                          <p:attrName>style.visibility</p:attrName>
                                        </p:attrNameLst>
                                      </p:cBhvr>
                                      <p:to>
                                        <p:strVal val="visible"/>
                                      </p:to>
                                    </p:set>
                                    <p:animEffect transition="in" filter="wipe(left)">
                                      <p:cBhvr>
                                        <p:cTn id="15" dur="500"/>
                                        <p:tgtEl>
                                          <p:spTgt spid="120877"/>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208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0843"/>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2084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P spid="120843" grpId="0" animBg="1"/>
      <p:bldP spid="120846" grpId="0" animBg="1"/>
      <p:bldP spid="120846"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Oval 3"/>
          <p:cNvSpPr>
            <a:spLocks noChangeAspect="1" noChangeArrowheads="1"/>
          </p:cNvSpPr>
          <p:nvPr/>
        </p:nvSpPr>
        <p:spPr bwMode="auto">
          <a:xfrm>
            <a:off x="1619250" y="1125538"/>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p>
        </p:txBody>
      </p:sp>
      <p:sp>
        <p:nvSpPr>
          <p:cNvPr id="123908" name="Oval 4"/>
          <p:cNvSpPr>
            <a:spLocks noChangeAspect="1" noChangeArrowheads="1"/>
          </p:cNvSpPr>
          <p:nvPr/>
        </p:nvSpPr>
        <p:spPr bwMode="auto">
          <a:xfrm>
            <a:off x="971550" y="1773238"/>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p>
        </p:txBody>
      </p:sp>
      <p:sp>
        <p:nvSpPr>
          <p:cNvPr id="123909" name="Oval 5"/>
          <p:cNvSpPr>
            <a:spLocks noChangeAspect="1" noChangeArrowheads="1"/>
          </p:cNvSpPr>
          <p:nvPr/>
        </p:nvSpPr>
        <p:spPr bwMode="auto">
          <a:xfrm>
            <a:off x="539750" y="2493963"/>
            <a:ext cx="433388"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p>
        </p:txBody>
      </p:sp>
      <p:sp>
        <p:nvSpPr>
          <p:cNvPr id="123910" name="Oval 6"/>
          <p:cNvSpPr>
            <a:spLocks noChangeAspect="1" noChangeArrowheads="1"/>
          </p:cNvSpPr>
          <p:nvPr/>
        </p:nvSpPr>
        <p:spPr bwMode="auto">
          <a:xfrm>
            <a:off x="1330325" y="2493963"/>
            <a:ext cx="433388" cy="4318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p>
        </p:txBody>
      </p:sp>
      <p:sp>
        <p:nvSpPr>
          <p:cNvPr id="123911" name="Oval 7"/>
          <p:cNvSpPr>
            <a:spLocks noChangeAspect="1" noChangeArrowheads="1"/>
          </p:cNvSpPr>
          <p:nvPr/>
        </p:nvSpPr>
        <p:spPr bwMode="auto">
          <a:xfrm>
            <a:off x="2373313" y="1773238"/>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p>
        </p:txBody>
      </p:sp>
      <p:sp>
        <p:nvSpPr>
          <p:cNvPr id="123912" name="Oval 8"/>
          <p:cNvSpPr>
            <a:spLocks noChangeAspect="1" noChangeArrowheads="1"/>
          </p:cNvSpPr>
          <p:nvPr/>
        </p:nvSpPr>
        <p:spPr bwMode="auto">
          <a:xfrm>
            <a:off x="3132138" y="1773238"/>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sp>
        <p:nvSpPr>
          <p:cNvPr id="123913" name="Line 9"/>
          <p:cNvSpPr>
            <a:spLocks noChangeShapeType="1"/>
          </p:cNvSpPr>
          <p:nvPr/>
        </p:nvSpPr>
        <p:spPr bwMode="auto">
          <a:xfrm flipH="1">
            <a:off x="827088" y="2133600"/>
            <a:ext cx="217487" cy="360363"/>
          </a:xfrm>
          <a:prstGeom prst="line">
            <a:avLst/>
          </a:prstGeom>
          <a:noFill/>
          <a:ln w="28575">
            <a:solidFill>
              <a:schemeClr val="tx1"/>
            </a:solidFill>
            <a:miter lim="800000"/>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14" name="Line 10"/>
          <p:cNvSpPr>
            <a:spLocks noChangeShapeType="1"/>
          </p:cNvSpPr>
          <p:nvPr/>
        </p:nvSpPr>
        <p:spPr bwMode="auto">
          <a:xfrm>
            <a:off x="1331913" y="2133600"/>
            <a:ext cx="144462" cy="360363"/>
          </a:xfrm>
          <a:prstGeom prst="line">
            <a:avLst/>
          </a:prstGeom>
          <a:noFill/>
          <a:ln w="28575">
            <a:solidFill>
              <a:schemeClr val="tx1"/>
            </a:solidFill>
            <a:roun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15" name="Oval 11"/>
          <p:cNvSpPr>
            <a:spLocks noChangeAspect="1" noChangeArrowheads="1"/>
          </p:cNvSpPr>
          <p:nvPr/>
        </p:nvSpPr>
        <p:spPr bwMode="auto">
          <a:xfrm>
            <a:off x="3922713" y="1773238"/>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p>
        </p:txBody>
      </p:sp>
      <p:sp>
        <p:nvSpPr>
          <p:cNvPr id="123916" name="Oval 12"/>
          <p:cNvSpPr>
            <a:spLocks noChangeAspect="1" noChangeArrowheads="1"/>
          </p:cNvSpPr>
          <p:nvPr/>
        </p:nvSpPr>
        <p:spPr bwMode="auto">
          <a:xfrm>
            <a:off x="3535363" y="1125538"/>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p>
        </p:txBody>
      </p:sp>
      <p:sp>
        <p:nvSpPr>
          <p:cNvPr id="123917" name="Oval 13"/>
          <p:cNvSpPr>
            <a:spLocks noChangeAspect="1" noChangeArrowheads="1"/>
          </p:cNvSpPr>
          <p:nvPr/>
        </p:nvSpPr>
        <p:spPr bwMode="auto">
          <a:xfrm>
            <a:off x="2554288" y="620713"/>
            <a:ext cx="433387"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p>
        </p:txBody>
      </p:sp>
      <p:sp>
        <p:nvSpPr>
          <p:cNvPr id="123918" name="Freeform 14"/>
          <p:cNvSpPr/>
          <p:nvPr/>
        </p:nvSpPr>
        <p:spPr bwMode="auto">
          <a:xfrm>
            <a:off x="1285875" y="1449388"/>
            <a:ext cx="368300" cy="34925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19" name="Freeform 15"/>
          <p:cNvSpPr/>
          <p:nvPr/>
        </p:nvSpPr>
        <p:spPr bwMode="auto">
          <a:xfrm>
            <a:off x="2016125" y="1474788"/>
            <a:ext cx="438150" cy="34925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20" name="Freeform 16"/>
          <p:cNvSpPr/>
          <p:nvPr/>
        </p:nvSpPr>
        <p:spPr bwMode="auto">
          <a:xfrm>
            <a:off x="3414713" y="1474788"/>
            <a:ext cx="176212" cy="304800"/>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21" name="Freeform 17"/>
          <p:cNvSpPr/>
          <p:nvPr/>
        </p:nvSpPr>
        <p:spPr bwMode="auto">
          <a:xfrm>
            <a:off x="3902075" y="1493838"/>
            <a:ext cx="190500" cy="28575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22" name="Freeform 18"/>
          <p:cNvSpPr/>
          <p:nvPr/>
        </p:nvSpPr>
        <p:spPr bwMode="auto">
          <a:xfrm>
            <a:off x="2028825" y="909638"/>
            <a:ext cx="533400" cy="330200"/>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23" name="Freeform 19"/>
          <p:cNvSpPr/>
          <p:nvPr/>
        </p:nvSpPr>
        <p:spPr bwMode="auto">
          <a:xfrm>
            <a:off x="2987675" y="898525"/>
            <a:ext cx="596900" cy="303213"/>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24" name="Text Box 20"/>
          <p:cNvSpPr txBox="1">
            <a:spLocks noChangeArrowheads="1"/>
          </p:cNvSpPr>
          <p:nvPr/>
        </p:nvSpPr>
        <p:spPr bwMode="auto">
          <a:xfrm>
            <a:off x="1400179" y="3714752"/>
            <a:ext cx="1814499" cy="400110"/>
          </a:xfrm>
          <a:prstGeom prst="rect">
            <a:avLst/>
          </a:prstGeom>
          <a:noFill/>
          <a:ln w="28575" algn="ctr">
            <a:noFill/>
            <a:miter lim="800000"/>
          </a:ln>
          <a:effectLst/>
        </p:spPr>
        <p:txBody>
          <a:bodyPr wrap="square">
            <a:spAutoFit/>
          </a:bodyPr>
          <a:lstStyle/>
          <a:p>
            <a:pPr>
              <a:lnSpc>
                <a:spcPct val="100000"/>
              </a:lnSpc>
              <a:spcBef>
                <a:spcPct val="500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输出</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8</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（归位）</a:t>
            </a:r>
          </a:p>
        </p:txBody>
      </p:sp>
      <p:grpSp>
        <p:nvGrpSpPr>
          <p:cNvPr id="2" name="Group 41"/>
          <p:cNvGrpSpPr/>
          <p:nvPr/>
        </p:nvGrpSpPr>
        <p:grpSpPr bwMode="auto">
          <a:xfrm>
            <a:off x="4251353" y="2428869"/>
            <a:ext cx="4464050" cy="2882901"/>
            <a:chOff x="2699" y="1841"/>
            <a:chExt cx="2812" cy="1816"/>
          </a:xfrm>
        </p:grpSpPr>
        <p:sp>
          <p:nvSpPr>
            <p:cNvPr id="123926" name="Freeform 22"/>
            <p:cNvSpPr/>
            <p:nvPr/>
          </p:nvSpPr>
          <p:spPr bwMode="auto">
            <a:xfrm>
              <a:off x="2766" y="1841"/>
              <a:ext cx="674" cy="637"/>
            </a:xfrm>
            <a:custGeom>
              <a:avLst/>
              <a:gdLst/>
              <a:ahLst/>
              <a:cxnLst>
                <a:cxn ang="0">
                  <a:pos x="0" y="0"/>
                </a:cxn>
                <a:cxn ang="0">
                  <a:pos x="742" y="614"/>
                </a:cxn>
              </a:cxnLst>
              <a:rect l="0" t="0" r="r" b="b"/>
              <a:pathLst>
                <a:path w="742" h="614">
                  <a:moveTo>
                    <a:pt x="0" y="0"/>
                  </a:moveTo>
                  <a:lnTo>
                    <a:pt x="742" y="614"/>
                  </a:lnTo>
                </a:path>
              </a:pathLst>
            </a:cu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27" name="Text Box 23"/>
            <p:cNvSpPr txBox="1">
              <a:spLocks noChangeArrowheads="1"/>
            </p:cNvSpPr>
            <p:nvPr/>
          </p:nvSpPr>
          <p:spPr bwMode="auto">
            <a:xfrm rot="2654925">
              <a:off x="2699" y="1927"/>
              <a:ext cx="1088" cy="252"/>
            </a:xfrm>
            <a:prstGeom prst="rect">
              <a:avLst/>
            </a:prstGeom>
            <a:noFill/>
            <a:ln w="28575" algn="ctr">
              <a:noFill/>
              <a:miter lim="800000"/>
            </a:ln>
            <a:effectLst/>
          </p:spPr>
          <p:txBody>
            <a:bodyPr>
              <a:spAutoFit/>
            </a:bodyPr>
            <a:lstStyle/>
            <a:p>
              <a:pPr>
                <a:lnSpc>
                  <a:spcPct val="100000"/>
                </a:lnSpc>
                <a:spcBef>
                  <a:spcPct val="500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从根结点筛选</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28" name="Oval 24"/>
            <p:cNvSpPr>
              <a:spLocks noChangeAspect="1" noChangeArrowheads="1"/>
            </p:cNvSpPr>
            <p:nvPr/>
          </p:nvSpPr>
          <p:spPr bwMode="auto">
            <a:xfrm>
              <a:off x="3787" y="2523"/>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p>
          </p:txBody>
        </p:sp>
        <p:sp>
          <p:nvSpPr>
            <p:cNvPr id="123929" name="Oval 25"/>
            <p:cNvSpPr>
              <a:spLocks noChangeAspect="1" noChangeArrowheads="1"/>
            </p:cNvSpPr>
            <p:nvPr/>
          </p:nvSpPr>
          <p:spPr bwMode="auto">
            <a:xfrm>
              <a:off x="3379" y="2931"/>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p>
          </p:txBody>
        </p:sp>
        <p:sp>
          <p:nvSpPr>
            <p:cNvPr id="123930" name="Oval 26"/>
            <p:cNvSpPr>
              <a:spLocks noChangeAspect="1" noChangeArrowheads="1"/>
            </p:cNvSpPr>
            <p:nvPr/>
          </p:nvSpPr>
          <p:spPr bwMode="auto">
            <a:xfrm>
              <a:off x="3107" y="3385"/>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p>
          </p:txBody>
        </p:sp>
        <p:sp>
          <p:nvSpPr>
            <p:cNvPr id="123932" name="Oval 28"/>
            <p:cNvSpPr>
              <a:spLocks noChangeAspect="1" noChangeArrowheads="1"/>
            </p:cNvSpPr>
            <p:nvPr/>
          </p:nvSpPr>
          <p:spPr bwMode="auto">
            <a:xfrm>
              <a:off x="4262" y="2931"/>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p>
          </p:txBody>
        </p:sp>
        <p:sp>
          <p:nvSpPr>
            <p:cNvPr id="123933" name="Oval 29"/>
            <p:cNvSpPr>
              <a:spLocks noChangeAspect="1" noChangeArrowheads="1"/>
            </p:cNvSpPr>
            <p:nvPr/>
          </p:nvSpPr>
          <p:spPr bwMode="auto">
            <a:xfrm>
              <a:off x="4740" y="2931"/>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sp>
          <p:nvSpPr>
            <p:cNvPr id="123934" name="Line 30"/>
            <p:cNvSpPr>
              <a:spLocks noChangeShapeType="1"/>
            </p:cNvSpPr>
            <p:nvPr/>
          </p:nvSpPr>
          <p:spPr bwMode="auto">
            <a:xfrm flipH="1">
              <a:off x="3288" y="3158"/>
              <a:ext cx="137" cy="227"/>
            </a:xfrm>
            <a:prstGeom prst="line">
              <a:avLst/>
            </a:prstGeom>
            <a:noFill/>
            <a:ln w="28575">
              <a:solidFill>
                <a:schemeClr val="tx1"/>
              </a:solidFill>
              <a:miter lim="800000"/>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36" name="Oval 32"/>
            <p:cNvSpPr>
              <a:spLocks noChangeAspect="1" noChangeArrowheads="1"/>
            </p:cNvSpPr>
            <p:nvPr/>
          </p:nvSpPr>
          <p:spPr bwMode="auto">
            <a:xfrm>
              <a:off x="5238" y="2931"/>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p>
          </p:txBody>
        </p:sp>
        <p:sp>
          <p:nvSpPr>
            <p:cNvPr id="123937" name="Oval 33"/>
            <p:cNvSpPr>
              <a:spLocks noChangeAspect="1" noChangeArrowheads="1"/>
            </p:cNvSpPr>
            <p:nvPr/>
          </p:nvSpPr>
          <p:spPr bwMode="auto">
            <a:xfrm>
              <a:off x="4994" y="2523"/>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p>
          </p:txBody>
        </p:sp>
        <p:sp>
          <p:nvSpPr>
            <p:cNvPr id="123938" name="Oval 34"/>
            <p:cNvSpPr>
              <a:spLocks noChangeAspect="1" noChangeArrowheads="1"/>
            </p:cNvSpPr>
            <p:nvPr/>
          </p:nvSpPr>
          <p:spPr bwMode="auto">
            <a:xfrm>
              <a:off x="4376" y="2205"/>
              <a:ext cx="273" cy="27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p>
          </p:txBody>
        </p:sp>
        <p:sp>
          <p:nvSpPr>
            <p:cNvPr id="123939" name="Freeform 35"/>
            <p:cNvSpPr/>
            <p:nvPr/>
          </p:nvSpPr>
          <p:spPr bwMode="auto">
            <a:xfrm>
              <a:off x="3577" y="2727"/>
              <a:ext cx="232" cy="22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40" name="Freeform 36"/>
            <p:cNvSpPr/>
            <p:nvPr/>
          </p:nvSpPr>
          <p:spPr bwMode="auto">
            <a:xfrm>
              <a:off x="4037" y="2743"/>
              <a:ext cx="276" cy="22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41" name="Freeform 37"/>
            <p:cNvSpPr/>
            <p:nvPr/>
          </p:nvSpPr>
          <p:spPr bwMode="auto">
            <a:xfrm>
              <a:off x="4918" y="2743"/>
              <a:ext cx="111" cy="192"/>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42" name="Freeform 38"/>
            <p:cNvSpPr/>
            <p:nvPr/>
          </p:nvSpPr>
          <p:spPr bwMode="auto">
            <a:xfrm>
              <a:off x="5225" y="2755"/>
              <a:ext cx="120" cy="18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43" name="Freeform 39"/>
            <p:cNvSpPr/>
            <p:nvPr/>
          </p:nvSpPr>
          <p:spPr bwMode="auto">
            <a:xfrm>
              <a:off x="4045" y="2387"/>
              <a:ext cx="336" cy="208"/>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944" name="Freeform 40"/>
            <p:cNvSpPr/>
            <p:nvPr/>
          </p:nvSpPr>
          <p:spPr bwMode="auto">
            <a:xfrm>
              <a:off x="4649" y="2380"/>
              <a:ext cx="376" cy="191"/>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23946" name="Text Box 42"/>
          <p:cNvSpPr txBox="1">
            <a:spLocks noChangeArrowheads="1"/>
          </p:cNvSpPr>
          <p:nvPr/>
        </p:nvSpPr>
        <p:spPr bwMode="auto">
          <a:xfrm>
            <a:off x="214282" y="3141663"/>
            <a:ext cx="4143404" cy="400110"/>
          </a:xfrm>
          <a:prstGeom prst="rect">
            <a:avLst/>
          </a:prstGeom>
          <a:noFill/>
          <a:ln w="28575" algn="ctr">
            <a:noFill/>
            <a:miter lim="800000"/>
          </a:ln>
          <a:effectLst/>
        </p:spPr>
        <p:txBody>
          <a:bodyPr wrap="square">
            <a:spAutoFit/>
          </a:bodyPr>
          <a:lstStyle/>
          <a:p>
            <a:pPr>
              <a:lnSpc>
                <a:spcPct val="100000"/>
              </a:lnSpc>
              <a:spcBef>
                <a:spcPct val="500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0  6  7  4  5  1  3  2  </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8  9</a:t>
            </a:r>
          </a:p>
        </p:txBody>
      </p:sp>
      <p:sp>
        <p:nvSpPr>
          <p:cNvPr id="123947" name="Text Box 43"/>
          <p:cNvSpPr txBox="1">
            <a:spLocks noChangeArrowheads="1"/>
          </p:cNvSpPr>
          <p:nvPr/>
        </p:nvSpPr>
        <p:spPr bwMode="auto">
          <a:xfrm>
            <a:off x="395288" y="260350"/>
            <a:ext cx="1944687" cy="400110"/>
          </a:xfrm>
          <a:prstGeom prst="rect">
            <a:avLst/>
          </a:prstGeom>
          <a:noFill/>
          <a:ln w="28575" algn="ctr">
            <a:noFill/>
            <a:miter lim="800000"/>
          </a:ln>
          <a:effectLst/>
        </p:spPr>
        <p:txBody>
          <a:bodyPr>
            <a:spAutoFit/>
          </a:bodyPr>
          <a:lstStyle/>
          <a:p>
            <a:pPr algn="l">
              <a:lnSpc>
                <a:spcPct val="100000"/>
              </a:lnSpc>
              <a:spcBef>
                <a:spcPct val="500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趟排序</a:t>
            </a:r>
          </a:p>
        </p:txBody>
      </p:sp>
      <p:sp>
        <p:nvSpPr>
          <p:cNvPr id="123948" name="Text Box 44"/>
          <p:cNvSpPr txBox="1">
            <a:spLocks noChangeArrowheads="1"/>
          </p:cNvSpPr>
          <p:nvPr/>
        </p:nvSpPr>
        <p:spPr bwMode="auto">
          <a:xfrm>
            <a:off x="785786" y="4857760"/>
            <a:ext cx="3429024" cy="400110"/>
          </a:xfrm>
          <a:prstGeom prst="rect">
            <a:avLst/>
          </a:prstGeom>
          <a:noFill/>
          <a:ln w="28575" algn="ctr">
            <a:noFill/>
            <a:miter lim="800000"/>
          </a:ln>
          <a:effectLst/>
        </p:spPr>
        <p:txBody>
          <a:bodyPr wrap="square">
            <a:spAutoFit/>
          </a:bodyPr>
          <a:lstStyle/>
          <a:p>
            <a:pPr algn="l">
              <a:lnSpc>
                <a:spcPct val="100000"/>
              </a:lnSpc>
              <a:spcBef>
                <a:spcPct val="500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其他各趟排序依此进行</a:t>
            </a:r>
          </a:p>
        </p:txBody>
      </p:sp>
      <p:grpSp>
        <p:nvGrpSpPr>
          <p:cNvPr id="3" name="组合 46"/>
          <p:cNvGrpSpPr/>
          <p:nvPr/>
        </p:nvGrpSpPr>
        <p:grpSpPr>
          <a:xfrm>
            <a:off x="1222344" y="5324811"/>
            <a:ext cx="5992862" cy="872877"/>
            <a:chOff x="1476375" y="5599439"/>
            <a:chExt cx="5992862" cy="872877"/>
          </a:xfrm>
        </p:grpSpPr>
        <p:sp>
          <p:nvSpPr>
            <p:cNvPr id="45" name="Text Box 4"/>
            <p:cNvSpPr txBox="1">
              <a:spLocks noChangeArrowheads="1"/>
            </p:cNvSpPr>
            <p:nvPr/>
          </p:nvSpPr>
          <p:spPr bwMode="auto">
            <a:xfrm>
              <a:off x="2143108" y="6072206"/>
              <a:ext cx="5326129" cy="40011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00000"/>
                </a:lnSpc>
                <a:spcBef>
                  <a:spcPct val="500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0  1   2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3   4   </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5   6   7   8   9   </a:t>
              </a:r>
            </a:p>
          </p:txBody>
        </p:sp>
        <p:sp>
          <p:nvSpPr>
            <p:cNvPr id="46" name="Text Box 5"/>
            <p:cNvSpPr txBox="1">
              <a:spLocks noChangeArrowheads="1"/>
            </p:cNvSpPr>
            <p:nvPr/>
          </p:nvSpPr>
          <p:spPr bwMode="auto">
            <a:xfrm>
              <a:off x="1476375" y="5599439"/>
              <a:ext cx="1943100" cy="400110"/>
            </a:xfrm>
            <a:prstGeom prst="rect">
              <a:avLst/>
            </a:prstGeom>
            <a:noFill/>
            <a:ln w="28575" algn="ctr">
              <a:noFill/>
              <a:miter lim="800000"/>
            </a:ln>
            <a:effectLst/>
          </p:spPr>
          <p:txBody>
            <a:bodyPr>
              <a:spAutoFit/>
            </a:bodyPr>
            <a:lstStyle/>
            <a:p>
              <a:pPr>
                <a:lnSpc>
                  <a:spcPct val="100000"/>
                </a:lnSpc>
                <a:spcBef>
                  <a:spcPct val="500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最终结果：</a:t>
              </a:r>
            </a:p>
          </p:txBody>
        </p:sp>
      </p:grpSp>
      <p:sp>
        <p:nvSpPr>
          <p:cNvPr id="54" name="灯片编号占位符 53"/>
          <p:cNvSpPr>
            <a:spLocks noGrp="1"/>
          </p:cNvSpPr>
          <p:nvPr>
            <p:ph type="sldNum" sz="quarter" idx="12"/>
          </p:nvPr>
        </p:nvSpPr>
        <p:spPr/>
        <p:txBody>
          <a:bodyPr/>
          <a:lstStyle/>
          <a:p>
            <a:fld id="{7AF016A1-9F15-429F-9EFD-84004B73C732}" type="slidenum">
              <a:rPr lang="en-US" altLang="zh-CN" smtClean="0"/>
              <a:t>75</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95 0.02245 C -0.00486 0.03195 -0.00903 0.06227 -0.01406 0.07986 C -0.0191 0.09745 -0.01371 0.0956 -0.03351 0.12801 C -0.0533 0.16042 -0.1125 0.24375 -0.13333 0.27407 " pathEditMode="relative" rAng="0" ptsTypes="aaaa">
                                      <p:cBhvr>
                                        <p:cTn id="6" dur="2000" fill="hold"/>
                                        <p:tgtEl>
                                          <p:spTgt spid="123917"/>
                                        </p:tgtEl>
                                        <p:attrNameLst>
                                          <p:attrName>ppt_x</p:attrName>
                                          <p:attrName>ppt_y</p:attrName>
                                        </p:attrNameLst>
                                      </p:cBhvr>
                                      <p:rCtr x="-6500" y="126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139 1.11111E-6 C 0.00451 -0.00995 0.00816 -0.02986 0.01979 -0.05995 C 0.03142 -0.09005 0.05225 -0.14468 0.07118 -0.18033 C 0.0901 -0.21597 0.12048 -0.25463 0.13333 -0.27408 " pathEditMode="relative" rAng="0" ptsTypes="aaaa">
                                      <p:cBhvr>
                                        <p:cTn id="10" dur="2000" fill="hold"/>
                                        <p:tgtEl>
                                          <p:spTgt spid="123910"/>
                                        </p:tgtEl>
                                        <p:attrNameLst>
                                          <p:attrName>ppt_x</p:attrName>
                                          <p:attrName>ppt_y</p:attrName>
                                        </p:attrNameLst>
                                      </p:cBhvr>
                                      <p:rCtr x="6600" y="-13700"/>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3946"/>
                                        </p:tgtEl>
                                        <p:attrNameLst>
                                          <p:attrName>style.visibility</p:attrName>
                                        </p:attrNameLst>
                                      </p:cBhvr>
                                      <p:to>
                                        <p:strVal val="visible"/>
                                      </p:to>
                                    </p:set>
                                    <p:animEffect transition="in" filter="wipe(left)">
                                      <p:cBhvr>
                                        <p:cTn id="15" dur="500"/>
                                        <p:tgtEl>
                                          <p:spTgt spid="123946"/>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39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3914"/>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2391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3948"/>
                                        </p:tgtEl>
                                        <p:attrNameLst>
                                          <p:attrName>style.visibility</p:attrName>
                                        </p:attrNameLst>
                                      </p:cBhvr>
                                      <p:to>
                                        <p:strVal val="visible"/>
                                      </p:to>
                                    </p:set>
                                    <p:animEffect transition="in" filter="wipe(left)">
                                      <p:cBhvr>
                                        <p:cTn id="35" dur="500"/>
                                        <p:tgtEl>
                                          <p:spTgt spid="12394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p:bldP spid="123914" grpId="0" animBg="1"/>
      <p:bldP spid="123917" grpId="0" animBg="1"/>
      <p:bldP spid="123917" grpId="1" animBg="1"/>
      <p:bldP spid="123924" grpId="0"/>
      <p:bldP spid="123946" grpId="0"/>
      <p:bldP spid="12394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428596" y="1000108"/>
            <a:ext cx="8358246" cy="8309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ct val="120000"/>
              </a:lnSpc>
            </a:pP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对</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高</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度为</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的堆，一次“筛选”</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所需进行的关键字比较的次数至多为</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780" name="Text Box 4"/>
          <p:cNvSpPr txBox="1">
            <a:spLocks noChangeArrowheads="1"/>
          </p:cNvSpPr>
          <p:nvPr/>
        </p:nvSpPr>
        <p:spPr bwMode="auto">
          <a:xfrm>
            <a:off x="428596" y="2924416"/>
            <a:ext cx="8358246" cy="86177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ct val="100000"/>
              </a:lnSpc>
            </a:pP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调整</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“堆顶” </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次，总共</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进行的关键字比较的次数</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不超过：</a:t>
            </a:r>
            <a:endPar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 </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kumimoji="1"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kumimoji="1"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 </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kumimoji="1"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kumimoji="1"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 </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a:solidFill>
                  <a:srgbClr val="0000FF"/>
                </a:solidFill>
                <a:latin typeface="+mj-ea"/>
                <a:ea typeface="+mj-ea"/>
                <a:cs typeface="Consolas" panose="020B0609020204030204" pitchFamily="49" charset="0"/>
              </a:rPr>
              <a:t>…</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 log</a:t>
            </a:r>
            <a:r>
              <a:rPr kumimoji="1"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&lt; </a:t>
            </a:r>
            <a:r>
              <a:rPr kumimoji="1"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kumimoji="1"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kumimoji="1"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p>
        </p:txBody>
      </p:sp>
      <p:sp>
        <p:nvSpPr>
          <p:cNvPr id="75783" name="Rectangle 7"/>
          <p:cNvSpPr>
            <a:spLocks noChangeArrowheads="1"/>
          </p:cNvSpPr>
          <p:nvPr/>
        </p:nvSpPr>
        <p:spPr bwMode="auto">
          <a:xfrm>
            <a:off x="428596" y="1857364"/>
            <a:ext cx="8358246" cy="9286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anchor="ctr"/>
          <a:lstStyle/>
          <a:p>
            <a:pPr marL="457200" indent="-457200" algn="l">
              <a:lnSpc>
                <a:spcPts val="2800"/>
              </a:lnSpc>
              <a:spcBef>
                <a:spcPts val="0"/>
              </a:spcBef>
            </a:pPr>
            <a:r>
              <a:rPr lang="en-US" altLang="zh-CN" sz="2000">
                <a:solidFill>
                  <a:srgbClr val="0000FF"/>
                </a:solidFill>
                <a:effectLst>
                  <a:outerShdw blurRad="38100" dist="38100" dir="2700000" algn="tl">
                    <a:srgbClr val="C0C0C0"/>
                  </a:outerShdw>
                </a:effectLst>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个关键字，建成</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高度</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）的堆，</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所</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需进行的关键字比较的次数不</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超过</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8" name="左弧形箭头 7"/>
          <p:cNvSpPr/>
          <p:nvPr/>
        </p:nvSpPr>
        <p:spPr>
          <a:xfrm>
            <a:off x="1000100" y="3802620"/>
            <a:ext cx="357190" cy="928694"/>
          </a:xfrm>
          <a:prstGeom prst="curved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100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Box 10"/>
          <p:cNvSpPr txBox="1"/>
          <p:nvPr/>
        </p:nvSpPr>
        <p:spPr>
          <a:xfrm>
            <a:off x="500034" y="357166"/>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zh-CN" sz="2200">
                <a:latin typeface="Consolas" panose="020B0609020204030204" pitchFamily="49" charset="0"/>
                <a:ea typeface="微软雅黑" panose="020B0503020204020204" pitchFamily="34" charset="-122"/>
                <a:cs typeface="Consolas" panose="020B0609020204030204" pitchFamily="49" charset="0"/>
              </a:rPr>
              <a:t>算法分析</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2" name="组合 12"/>
          <p:cNvGrpSpPr/>
          <p:nvPr/>
        </p:nvGrpSpPr>
        <p:grpSpPr>
          <a:xfrm>
            <a:off x="1581652" y="4391594"/>
            <a:ext cx="5140371" cy="925572"/>
            <a:chOff x="1581652" y="4391594"/>
            <a:chExt cx="5140371" cy="925572"/>
          </a:xfrm>
        </p:grpSpPr>
        <p:sp>
          <p:nvSpPr>
            <p:cNvPr id="75781" name="Text Box 5"/>
            <p:cNvSpPr txBox="1">
              <a:spLocks noChangeArrowheads="1"/>
            </p:cNvSpPr>
            <p:nvPr/>
          </p:nvSpPr>
          <p:spPr bwMode="auto">
            <a:xfrm>
              <a:off x="2428860" y="4391594"/>
              <a:ext cx="4293163" cy="400110"/>
            </a:xfrm>
            <a:prstGeom prst="rect">
              <a:avLst/>
            </a:prstGeom>
            <a:noFill/>
            <a:ln w="9525">
              <a:noFill/>
              <a:miter lim="800000"/>
            </a:ln>
            <a:effectLst/>
          </p:spPr>
          <p:txBody>
            <a:bodyPr wrap="none">
              <a:spAutoFit/>
            </a:bodyPr>
            <a:lstStyle/>
            <a:p>
              <a:pPr algn="l">
                <a:lnSpc>
                  <a:spcPct val="100000"/>
                </a:lnSpc>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堆排序的时间复杂度为</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kumimoji="1"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75785" name="Text Box 9"/>
            <p:cNvSpPr txBox="1">
              <a:spLocks noChangeArrowheads="1"/>
            </p:cNvSpPr>
            <p:nvPr/>
          </p:nvSpPr>
          <p:spPr bwMode="auto">
            <a:xfrm>
              <a:off x="2428861" y="4917056"/>
              <a:ext cx="3643338" cy="400110"/>
            </a:xfrm>
            <a:prstGeom prst="rect">
              <a:avLst/>
            </a:prstGeom>
            <a:noFill/>
            <a:ln w="28575" algn="ctr">
              <a:noFill/>
              <a:miter lim="800000"/>
            </a:ln>
            <a:effectLst/>
          </p:spPr>
          <p:txBody>
            <a:bodyPr wrap="square">
              <a:spAutoFit/>
            </a:bodyPr>
            <a:lstStyle/>
            <a:p>
              <a:pPr algn="l">
                <a:lnSpc>
                  <a:spcPct val="100000"/>
                </a:lnSpc>
                <a:spcBef>
                  <a:spcPct val="500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空间复杂度为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，不稳定</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pic>
          <p:nvPicPr>
            <p:cNvPr id="12" name="Picture 2"/>
            <p:cNvPicPr>
              <a:picLocks noChangeAspect="1" noChangeArrowheads="1"/>
            </p:cNvPicPr>
            <p:nvPr/>
          </p:nvPicPr>
          <p:blipFill>
            <a:blip r:embed="rId2" cstate="print"/>
            <a:srcRect/>
            <a:stretch>
              <a:fillRect/>
            </a:stretch>
          </p:blipFill>
          <p:spPr bwMode="auto">
            <a:xfrm>
              <a:off x="1581652" y="4429132"/>
              <a:ext cx="775770" cy="760255"/>
            </a:xfrm>
            <a:prstGeom prst="rect">
              <a:avLst/>
            </a:prstGeom>
            <a:noFill/>
            <a:ln w="9525">
              <a:noFill/>
              <a:miter lim="800000"/>
              <a:headEnd/>
              <a:tailEnd/>
            </a:ln>
          </p:spPr>
        </p:pic>
      </p:grpSp>
      <p:sp>
        <p:nvSpPr>
          <p:cNvPr id="20" name="灯片编号占位符 19"/>
          <p:cNvSpPr>
            <a:spLocks noGrp="1"/>
          </p:cNvSpPr>
          <p:nvPr>
            <p:ph type="sldNum" sz="quarter" idx="12"/>
          </p:nvPr>
        </p:nvSpPr>
        <p:spPr/>
        <p:txBody>
          <a:bodyPr/>
          <a:lstStyle/>
          <a:p>
            <a:fld id="{7AF016A1-9F15-429F-9EFD-84004B73C732}" type="slidenum">
              <a:rPr lang="en-US" altLang="zh-CN" smtClean="0"/>
              <a:t>76</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P spid="75780" grpId="0" animBg="1"/>
      <p:bldP spid="75783"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3143272"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10.4.3 </a:t>
            </a:r>
            <a:r>
              <a:rPr lang="zh-CN" altLang="zh-CN">
                <a:latin typeface="Consolas" panose="020B0609020204030204" pitchFamily="49" charset="0"/>
                <a:ea typeface="微软雅黑" panose="020B0503020204020204" pitchFamily="34" charset="-122"/>
                <a:cs typeface="Consolas" panose="020B0609020204030204" pitchFamily="49" charset="0"/>
              </a:rPr>
              <a:t>堆数据结构</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流程图: 磁盘 4"/>
          <p:cNvSpPr/>
          <p:nvPr/>
        </p:nvSpPr>
        <p:spPr>
          <a:xfrm>
            <a:off x="642910" y="2285992"/>
            <a:ext cx="1571636" cy="107157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zh-CN" sz="2000">
                <a:solidFill>
                  <a:srgbClr val="0000FF"/>
                </a:solidFill>
                <a:latin typeface="仿宋" panose="02010609060101010101" pitchFamily="49" charset="-122"/>
                <a:ea typeface="仿宋" panose="02010609060101010101" pitchFamily="49" charset="-122"/>
              </a:rPr>
              <a:t>线性</a:t>
            </a:r>
            <a:r>
              <a:rPr lang="zh-CN" altLang="en-US" sz="2000">
                <a:solidFill>
                  <a:srgbClr val="0000FF"/>
                </a:solidFill>
                <a:latin typeface="仿宋" panose="02010609060101010101" pitchFamily="49" charset="-122"/>
                <a:ea typeface="仿宋" panose="02010609060101010101" pitchFamily="49" charset="-122"/>
              </a:rPr>
              <a:t>表</a:t>
            </a:r>
          </a:p>
        </p:txBody>
      </p:sp>
      <p:sp>
        <p:nvSpPr>
          <p:cNvPr id="6" name="TextBox 5"/>
          <p:cNvSpPr txBox="1"/>
          <p:nvPr/>
        </p:nvSpPr>
        <p:spPr>
          <a:xfrm>
            <a:off x="2857488" y="1928802"/>
            <a:ext cx="5072098" cy="16800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ct val="100000"/>
              </a:lnSpc>
              <a:spcBef>
                <a:spcPts val="600"/>
              </a:spcBef>
              <a:buBlip>
                <a:blip r:embed="rId2"/>
              </a:buBlip>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append(e)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：向堆中插入元素</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ct val="100000"/>
              </a:lnSpc>
              <a:spcBef>
                <a:spcPts val="600"/>
              </a:spcBef>
              <a:buBlip>
                <a:blip r:embed="rId2"/>
              </a:buBlip>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pop()</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：删除</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堆顶</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元素并且返回该元素。</a:t>
            </a:r>
          </a:p>
          <a:p>
            <a:pPr marL="342900" indent="-342900" algn="l">
              <a:lnSpc>
                <a:spcPct val="100000"/>
              </a:lnSpc>
              <a:spcBef>
                <a:spcPts val="600"/>
              </a:spcBef>
              <a:buBlip>
                <a:blip r:embed="rId2"/>
              </a:buBlip>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gettop()</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取</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除</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堆顶</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元素。</a:t>
            </a:r>
          </a:p>
          <a:p>
            <a:pPr marL="342900" indent="-342900" algn="l">
              <a:lnSpc>
                <a:spcPct val="100000"/>
              </a:lnSpc>
              <a:spcBef>
                <a:spcPts val="600"/>
              </a:spcBef>
              <a:buBlip>
                <a:blip r:embed="rId2"/>
              </a:buBlip>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empty()</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：判断堆是否为空。</a:t>
            </a:r>
          </a:p>
        </p:txBody>
      </p:sp>
      <p:sp>
        <p:nvSpPr>
          <p:cNvPr id="7" name="右大括号 6"/>
          <p:cNvSpPr/>
          <p:nvPr/>
        </p:nvSpPr>
        <p:spPr>
          <a:xfrm>
            <a:off x="2428860" y="2428868"/>
            <a:ext cx="285752" cy="785818"/>
          </a:xfrm>
          <a:prstGeom prst="rightBrace">
            <a:avLst/>
          </a:prstGeom>
          <a:ln w="19050">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8" name="TextBox 7"/>
          <p:cNvSpPr txBox="1"/>
          <p:nvPr/>
        </p:nvSpPr>
        <p:spPr>
          <a:xfrm>
            <a:off x="1357290" y="4214818"/>
            <a:ext cx="4286280"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存放</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一个堆</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6" name="椭圆形标注 15"/>
          <p:cNvSpPr/>
          <p:nvPr/>
        </p:nvSpPr>
        <p:spPr>
          <a:xfrm>
            <a:off x="4429124" y="428604"/>
            <a:ext cx="1714512" cy="857256"/>
          </a:xfrm>
          <a:prstGeom prst="wedgeEllipseCallout">
            <a:avLst>
              <a:gd name="adj1" fmla="val -104642"/>
              <a:gd name="adj2" fmla="val -11346"/>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a:solidFill>
                  <a:srgbClr val="006600"/>
                </a:solidFill>
                <a:latin typeface="+mj-lt"/>
                <a:ea typeface="仿宋" panose="02010609060101010101" pitchFamily="49" charset="-122"/>
              </a:rPr>
              <a:t>第</a:t>
            </a:r>
            <a:r>
              <a:rPr lang="en-US" altLang="zh-CN" sz="2000">
                <a:solidFill>
                  <a:srgbClr val="006600"/>
                </a:solidFill>
                <a:latin typeface="+mj-lt"/>
                <a:ea typeface="仿宋" panose="02010609060101010101" pitchFamily="49" charset="-122"/>
              </a:rPr>
              <a:t>3</a:t>
            </a:r>
            <a:r>
              <a:rPr lang="zh-CN" altLang="en-US" sz="2000">
                <a:solidFill>
                  <a:srgbClr val="006600"/>
                </a:solidFill>
                <a:latin typeface="+mj-lt"/>
                <a:ea typeface="仿宋" panose="02010609060101010101" pitchFamily="49" charset="-122"/>
              </a:rPr>
              <a:t>章的优先队列</a:t>
            </a:r>
          </a:p>
        </p:txBody>
      </p:sp>
      <p:sp>
        <p:nvSpPr>
          <p:cNvPr id="17" name="灯片编号占位符 16"/>
          <p:cNvSpPr>
            <a:spLocks noGrp="1"/>
          </p:cNvSpPr>
          <p:nvPr>
            <p:ph type="sldNum" sz="quarter" idx="12"/>
          </p:nvPr>
        </p:nvSpPr>
        <p:spPr/>
        <p:txBody>
          <a:bodyPr/>
          <a:lstStyle/>
          <a:p>
            <a:fld id="{7AF016A1-9F15-429F-9EFD-84004B73C732}" type="slidenum">
              <a:rPr lang="en-US" altLang="zh-CN" smtClean="0"/>
              <a:t>77</a:t>
            </a:fld>
            <a:r>
              <a:rPr lang="en-US" altLang="zh-CN"/>
              <a:t>/112</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428604"/>
            <a:ext cx="7429552"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定义大根堆类</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Heap</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 name="TextBox 5"/>
          <p:cNvSpPr txBox="1"/>
          <p:nvPr/>
        </p:nvSpPr>
        <p:spPr>
          <a:xfrm>
            <a:off x="785786" y="1071546"/>
            <a:ext cx="7429552" cy="20647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Heap</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堆数据结构的实现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默认大根堆</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int 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堆中元素</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个数</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vector&lt;T&gt; 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R[0..n-1]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存放堆中元素</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public: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Heap():n(0)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78</a:t>
            </a:fld>
            <a:r>
              <a:rPr lang="en-US" altLang="zh-CN"/>
              <a:t>/112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44" y="642918"/>
            <a:ext cx="8786874" cy="44500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siftDown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low,int high)	</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//R[low..high]</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的自顶向下筛选</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i=low;</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j=2*i+1;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是</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的左孩子</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T tmp=R[i];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临时保存根结点</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(j&lt;=high)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只对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R[low..high]</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的元素进行筛选</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(j&lt;high &amp;&amp; R[j]&lt;R[j+1])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若右孩子较大</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把</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指向右孩子</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(tmp&lt;R[j])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的孩子较大</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R[i]=R[j];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调整到双亲位置上</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i=j; j=2*i+1;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值</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以便继续向下筛选</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break;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若孩子较小，则筛选结束</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R[i]=tmp;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原根结点放入最终位置</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t>79</a:t>
            </a:fld>
            <a:r>
              <a:rPr lang="en-US" altLang="zh-CN"/>
              <a:t>/112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1643050"/>
            <a:ext cx="8143932"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以顺序表作为排序表的存储结构（除基数排序采用单链表外）。假设关键字为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类型，待排序的顺序表</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直接采用</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vector&lt;int&gt;</a:t>
            </a:r>
            <a:r>
              <a:rPr lang="zh-CN" altLang="en-US" sz="2000">
                <a:solidFill>
                  <a:srgbClr val="FF00FF"/>
                </a:solidFill>
                <a:latin typeface="Consolas" panose="020B0609020204030204" pitchFamily="49" charset="0"/>
                <a:ea typeface="仿宋" panose="02010609060101010101" pitchFamily="49" charset="-122"/>
                <a:cs typeface="Consolas" panose="020B0609020204030204" pitchFamily="49" charset="0"/>
              </a:rPr>
              <a:t>向量</a:t>
            </a:r>
            <a:r>
              <a:rPr lang="en-US" altLang="zh-CN" sz="2000" i="1">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表示</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428596" y="500042"/>
            <a:ext cx="271464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6. </a:t>
            </a:r>
            <a:r>
              <a:rPr lang="zh-CN" altLang="zh-CN" sz="2200">
                <a:latin typeface="Consolas" panose="020B0609020204030204" pitchFamily="49" charset="0"/>
                <a:ea typeface="微软雅黑" panose="020B0503020204020204" pitchFamily="34" charset="-122"/>
                <a:cs typeface="Consolas" panose="020B0609020204030204" pitchFamily="49" charset="0"/>
              </a:rPr>
              <a:t>排序数据的组织</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8</a:t>
            </a:fld>
            <a:r>
              <a:rPr lang="en-US" altLang="zh-CN"/>
              <a:t>/112</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642918"/>
            <a:ext cx="8429684" cy="38617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siftUp</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j)		</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自底向上筛选</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从叶子结点</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向上筛选</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i=(j-1)/2;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的双亲</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(true)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(R[i]&lt;R[j])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若孩子较大，则交换</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swap(R[i],R[j]);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(i==0) break;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到达根结点时结束</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j=i; i=(j-1)/2;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继续向上调整</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堆的基本运算算法</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t>80</a:t>
            </a:fld>
            <a:r>
              <a:rPr lang="en-US" altLang="zh-CN"/>
              <a:t>/112</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785794"/>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插入运算算法设计</a:t>
            </a:r>
          </a:p>
        </p:txBody>
      </p:sp>
      <p:sp>
        <p:nvSpPr>
          <p:cNvPr id="27697"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695" name="Oval 47"/>
          <p:cNvSpPr>
            <a:spLocks noChangeArrowheads="1"/>
          </p:cNvSpPr>
          <p:nvPr/>
        </p:nvSpPr>
        <p:spPr bwMode="auto">
          <a:xfrm>
            <a:off x="1082091" y="1838988"/>
            <a:ext cx="327216"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27694" name="Oval 46"/>
          <p:cNvSpPr>
            <a:spLocks noChangeArrowheads="1"/>
          </p:cNvSpPr>
          <p:nvPr/>
        </p:nvSpPr>
        <p:spPr bwMode="auto">
          <a:xfrm>
            <a:off x="1645510" y="2539629"/>
            <a:ext cx="326133" cy="327038"/>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7693" name="Oval 45"/>
          <p:cNvSpPr>
            <a:spLocks noChangeArrowheads="1"/>
          </p:cNvSpPr>
          <p:nvPr/>
        </p:nvSpPr>
        <p:spPr bwMode="auto">
          <a:xfrm>
            <a:off x="588016" y="2540712"/>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27692" name="Oval 44"/>
          <p:cNvSpPr>
            <a:spLocks noChangeArrowheads="1"/>
          </p:cNvSpPr>
          <p:nvPr/>
        </p:nvSpPr>
        <p:spPr bwMode="auto">
          <a:xfrm>
            <a:off x="285720" y="3239187"/>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7691" name="Oval 43"/>
          <p:cNvSpPr>
            <a:spLocks noChangeArrowheads="1"/>
          </p:cNvSpPr>
          <p:nvPr/>
        </p:nvSpPr>
        <p:spPr bwMode="auto">
          <a:xfrm>
            <a:off x="944487" y="3239187"/>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27690" name="AutoShape 42"/>
          <p:cNvSpPr>
            <a:spLocks noChangeShapeType="1"/>
          </p:cNvSpPr>
          <p:nvPr/>
        </p:nvSpPr>
        <p:spPr bwMode="auto">
          <a:xfrm flipH="1">
            <a:off x="751624" y="2117295"/>
            <a:ext cx="378141" cy="423417"/>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89" name="AutoShape 41"/>
          <p:cNvSpPr>
            <a:spLocks noChangeShapeType="1"/>
          </p:cNvSpPr>
          <p:nvPr/>
        </p:nvSpPr>
        <p:spPr bwMode="auto">
          <a:xfrm flipH="1">
            <a:off x="449328" y="2819019"/>
            <a:ext cx="186362" cy="420168"/>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88" name="AutoShape 40"/>
          <p:cNvSpPr>
            <a:spLocks noChangeShapeType="1"/>
          </p:cNvSpPr>
          <p:nvPr/>
        </p:nvSpPr>
        <p:spPr bwMode="auto">
          <a:xfrm>
            <a:off x="866475" y="2819019"/>
            <a:ext cx="241620" cy="420168"/>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87" name="AutoShape 39"/>
          <p:cNvSpPr>
            <a:spLocks noChangeShapeType="1"/>
          </p:cNvSpPr>
          <p:nvPr/>
        </p:nvSpPr>
        <p:spPr bwMode="auto">
          <a:xfrm>
            <a:off x="1361634" y="2117295"/>
            <a:ext cx="447485" cy="422334"/>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86" name="Text Box 38"/>
          <p:cNvSpPr txBox="1">
            <a:spLocks noChangeArrowheads="1"/>
          </p:cNvSpPr>
          <p:nvPr/>
        </p:nvSpPr>
        <p:spPr bwMode="auto">
          <a:xfrm>
            <a:off x="306452" y="3902027"/>
            <a:ext cx="1836656" cy="31279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）一个大根堆</a:t>
            </a:r>
          </a:p>
        </p:txBody>
      </p:sp>
      <p:grpSp>
        <p:nvGrpSpPr>
          <p:cNvPr id="2" name="组合 53"/>
          <p:cNvGrpSpPr/>
          <p:nvPr/>
        </p:nvGrpSpPr>
        <p:grpSpPr>
          <a:xfrm>
            <a:off x="2428860" y="1810833"/>
            <a:ext cx="1857388" cy="2403985"/>
            <a:chOff x="2428860" y="1810833"/>
            <a:chExt cx="1857388" cy="2403985"/>
          </a:xfrm>
        </p:grpSpPr>
        <p:sp>
          <p:nvSpPr>
            <p:cNvPr id="27685" name="Oval 37"/>
            <p:cNvSpPr>
              <a:spLocks noChangeArrowheads="1"/>
            </p:cNvSpPr>
            <p:nvPr/>
          </p:nvSpPr>
          <p:spPr bwMode="auto">
            <a:xfrm>
              <a:off x="3225231" y="1810833"/>
              <a:ext cx="327216"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27684" name="Oval 36"/>
            <p:cNvSpPr>
              <a:spLocks noChangeArrowheads="1"/>
            </p:cNvSpPr>
            <p:nvPr/>
          </p:nvSpPr>
          <p:spPr bwMode="auto">
            <a:xfrm>
              <a:off x="3788650" y="2511473"/>
              <a:ext cx="326133" cy="327038"/>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7683" name="Oval 35"/>
            <p:cNvSpPr>
              <a:spLocks noChangeArrowheads="1"/>
            </p:cNvSpPr>
            <p:nvPr/>
          </p:nvSpPr>
          <p:spPr bwMode="auto">
            <a:xfrm>
              <a:off x="2731156" y="2512556"/>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27682" name="Oval 34"/>
            <p:cNvSpPr>
              <a:spLocks noChangeArrowheads="1"/>
            </p:cNvSpPr>
            <p:nvPr/>
          </p:nvSpPr>
          <p:spPr bwMode="auto">
            <a:xfrm>
              <a:off x="2428860" y="3209948"/>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7681" name="Oval 33"/>
            <p:cNvSpPr>
              <a:spLocks noChangeArrowheads="1"/>
            </p:cNvSpPr>
            <p:nvPr/>
          </p:nvSpPr>
          <p:spPr bwMode="auto">
            <a:xfrm>
              <a:off x="3087627" y="3209948"/>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27680" name="AutoShape 32"/>
            <p:cNvSpPr>
              <a:spLocks noChangeShapeType="1"/>
            </p:cNvSpPr>
            <p:nvPr/>
          </p:nvSpPr>
          <p:spPr bwMode="auto">
            <a:xfrm flipH="1">
              <a:off x="2894764" y="2089140"/>
              <a:ext cx="378141" cy="423417"/>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79" name="AutoShape 31"/>
            <p:cNvSpPr>
              <a:spLocks noChangeShapeType="1"/>
            </p:cNvSpPr>
            <p:nvPr/>
          </p:nvSpPr>
          <p:spPr bwMode="auto">
            <a:xfrm flipH="1">
              <a:off x="2592468" y="2790863"/>
              <a:ext cx="186362" cy="420168"/>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78" name="AutoShape 30"/>
            <p:cNvSpPr>
              <a:spLocks noChangeShapeType="1"/>
            </p:cNvSpPr>
            <p:nvPr/>
          </p:nvSpPr>
          <p:spPr bwMode="auto">
            <a:xfrm>
              <a:off x="3009615" y="2790863"/>
              <a:ext cx="241620" cy="420168"/>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77" name="AutoShape 29"/>
            <p:cNvSpPr>
              <a:spLocks noChangeShapeType="1"/>
            </p:cNvSpPr>
            <p:nvPr/>
          </p:nvSpPr>
          <p:spPr bwMode="auto">
            <a:xfrm>
              <a:off x="3504774" y="2089140"/>
              <a:ext cx="447485" cy="422334"/>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76" name="Text Box 28"/>
            <p:cNvSpPr txBox="1">
              <a:spLocks noChangeArrowheads="1"/>
            </p:cNvSpPr>
            <p:nvPr/>
          </p:nvSpPr>
          <p:spPr bwMode="auto">
            <a:xfrm>
              <a:off x="2449592" y="3873871"/>
              <a:ext cx="1836656" cy="34094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）末尾添加</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p>
          </p:txBody>
        </p:sp>
        <p:sp>
          <p:nvSpPr>
            <p:cNvPr id="27675" name="Oval 27"/>
            <p:cNvSpPr>
              <a:spLocks noChangeArrowheads="1"/>
            </p:cNvSpPr>
            <p:nvPr/>
          </p:nvSpPr>
          <p:spPr bwMode="auto">
            <a:xfrm>
              <a:off x="3552448" y="3209948"/>
              <a:ext cx="326133" cy="32703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p>
          </p:txBody>
        </p:sp>
        <p:sp>
          <p:nvSpPr>
            <p:cNvPr id="27674" name="AutoShape 26"/>
            <p:cNvSpPr>
              <a:spLocks noChangeShapeType="1"/>
            </p:cNvSpPr>
            <p:nvPr/>
          </p:nvSpPr>
          <p:spPr bwMode="auto">
            <a:xfrm flipH="1">
              <a:off x="3716056" y="2790863"/>
              <a:ext cx="120268" cy="419085"/>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4" name="组合 54"/>
          <p:cNvGrpSpPr/>
          <p:nvPr/>
        </p:nvGrpSpPr>
        <p:grpSpPr>
          <a:xfrm>
            <a:off x="4590172" y="1797838"/>
            <a:ext cx="2053530" cy="2345543"/>
            <a:chOff x="4590172" y="1797838"/>
            <a:chExt cx="2053530" cy="2345543"/>
          </a:xfrm>
        </p:grpSpPr>
        <p:sp>
          <p:nvSpPr>
            <p:cNvPr id="27673" name="Oval 25"/>
            <p:cNvSpPr>
              <a:spLocks noChangeArrowheads="1"/>
            </p:cNvSpPr>
            <p:nvPr/>
          </p:nvSpPr>
          <p:spPr bwMode="auto">
            <a:xfrm>
              <a:off x="5508687" y="1797838"/>
              <a:ext cx="327216"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27672" name="Oval 24"/>
            <p:cNvSpPr>
              <a:spLocks noChangeArrowheads="1"/>
            </p:cNvSpPr>
            <p:nvPr/>
          </p:nvSpPr>
          <p:spPr bwMode="auto">
            <a:xfrm>
              <a:off x="6072106" y="2498479"/>
              <a:ext cx="326133" cy="32703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p>
          </p:txBody>
        </p:sp>
        <p:sp>
          <p:nvSpPr>
            <p:cNvPr id="27671" name="Oval 23"/>
            <p:cNvSpPr>
              <a:spLocks noChangeArrowheads="1"/>
            </p:cNvSpPr>
            <p:nvPr/>
          </p:nvSpPr>
          <p:spPr bwMode="auto">
            <a:xfrm>
              <a:off x="5014612" y="2499562"/>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27670" name="Oval 22"/>
            <p:cNvSpPr>
              <a:spLocks noChangeArrowheads="1"/>
            </p:cNvSpPr>
            <p:nvPr/>
          </p:nvSpPr>
          <p:spPr bwMode="auto">
            <a:xfrm>
              <a:off x="4712316" y="3196953"/>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7669" name="Oval 21"/>
            <p:cNvSpPr>
              <a:spLocks noChangeArrowheads="1"/>
            </p:cNvSpPr>
            <p:nvPr/>
          </p:nvSpPr>
          <p:spPr bwMode="auto">
            <a:xfrm>
              <a:off x="5371083" y="3196953"/>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27668" name="AutoShape 20"/>
            <p:cNvSpPr>
              <a:spLocks noChangeShapeType="1"/>
            </p:cNvSpPr>
            <p:nvPr/>
          </p:nvSpPr>
          <p:spPr bwMode="auto">
            <a:xfrm flipH="1">
              <a:off x="5178220" y="2076145"/>
              <a:ext cx="378141" cy="423417"/>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67" name="AutoShape 19"/>
            <p:cNvSpPr>
              <a:spLocks noChangeShapeType="1"/>
            </p:cNvSpPr>
            <p:nvPr/>
          </p:nvSpPr>
          <p:spPr bwMode="auto">
            <a:xfrm flipH="1">
              <a:off x="4875924" y="2777869"/>
              <a:ext cx="186362" cy="420168"/>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66" name="AutoShape 18"/>
            <p:cNvSpPr>
              <a:spLocks noChangeShapeType="1"/>
            </p:cNvSpPr>
            <p:nvPr/>
          </p:nvSpPr>
          <p:spPr bwMode="auto">
            <a:xfrm>
              <a:off x="5293071" y="2777869"/>
              <a:ext cx="241620" cy="420168"/>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65" name="AutoShape 17"/>
            <p:cNvSpPr>
              <a:spLocks noChangeShapeType="1"/>
            </p:cNvSpPr>
            <p:nvPr/>
          </p:nvSpPr>
          <p:spPr bwMode="auto">
            <a:xfrm>
              <a:off x="5788229" y="2076145"/>
              <a:ext cx="447485" cy="422334"/>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64" name="Text Box 16"/>
            <p:cNvSpPr txBox="1">
              <a:spLocks noChangeArrowheads="1"/>
            </p:cNvSpPr>
            <p:nvPr/>
          </p:nvSpPr>
          <p:spPr bwMode="auto">
            <a:xfrm>
              <a:off x="4590172" y="3860877"/>
              <a:ext cx="2053530" cy="282504"/>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与双亲交换</a:t>
              </a:r>
            </a:p>
          </p:txBody>
        </p:sp>
        <p:sp>
          <p:nvSpPr>
            <p:cNvPr id="27663" name="Oval 15"/>
            <p:cNvSpPr>
              <a:spLocks noChangeArrowheads="1"/>
            </p:cNvSpPr>
            <p:nvPr/>
          </p:nvSpPr>
          <p:spPr bwMode="auto">
            <a:xfrm>
              <a:off x="5835903" y="3196953"/>
              <a:ext cx="326133" cy="327038"/>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7662" name="AutoShape 14"/>
            <p:cNvSpPr>
              <a:spLocks noChangeShapeType="1"/>
            </p:cNvSpPr>
            <p:nvPr/>
          </p:nvSpPr>
          <p:spPr bwMode="auto">
            <a:xfrm flipH="1">
              <a:off x="5999511" y="2777869"/>
              <a:ext cx="120268" cy="419085"/>
            </a:xfrm>
            <a:prstGeom prst="straightConnector1">
              <a:avLst/>
            </a:prstGeom>
            <a:noFill/>
            <a:ln w="19050">
              <a:solidFill>
                <a:srgbClr val="FF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5" name="组合 55"/>
          <p:cNvGrpSpPr/>
          <p:nvPr/>
        </p:nvGrpSpPr>
        <p:grpSpPr>
          <a:xfrm>
            <a:off x="6786578" y="1794589"/>
            <a:ext cx="2143140" cy="2420230"/>
            <a:chOff x="6786578" y="1794589"/>
            <a:chExt cx="2143140" cy="2420230"/>
          </a:xfrm>
        </p:grpSpPr>
        <p:sp>
          <p:nvSpPr>
            <p:cNvPr id="27661" name="Oval 13"/>
            <p:cNvSpPr>
              <a:spLocks noChangeArrowheads="1"/>
            </p:cNvSpPr>
            <p:nvPr/>
          </p:nvSpPr>
          <p:spPr bwMode="auto">
            <a:xfrm>
              <a:off x="7682976" y="1794589"/>
              <a:ext cx="327216" cy="325955"/>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p>
          </p:txBody>
        </p:sp>
        <p:sp>
          <p:nvSpPr>
            <p:cNvPr id="27660" name="Oval 12"/>
            <p:cNvSpPr>
              <a:spLocks noChangeArrowheads="1"/>
            </p:cNvSpPr>
            <p:nvPr/>
          </p:nvSpPr>
          <p:spPr bwMode="auto">
            <a:xfrm>
              <a:off x="8246395" y="2495230"/>
              <a:ext cx="326133" cy="327038"/>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27659" name="Oval 11"/>
            <p:cNvSpPr>
              <a:spLocks noChangeArrowheads="1"/>
            </p:cNvSpPr>
            <p:nvPr/>
          </p:nvSpPr>
          <p:spPr bwMode="auto">
            <a:xfrm>
              <a:off x="7188901" y="2496313"/>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27658" name="Oval 10"/>
            <p:cNvSpPr>
              <a:spLocks noChangeArrowheads="1"/>
            </p:cNvSpPr>
            <p:nvPr/>
          </p:nvSpPr>
          <p:spPr bwMode="auto">
            <a:xfrm>
              <a:off x="6886605" y="3193705"/>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7657" name="Oval 9"/>
            <p:cNvSpPr>
              <a:spLocks noChangeArrowheads="1"/>
            </p:cNvSpPr>
            <p:nvPr/>
          </p:nvSpPr>
          <p:spPr bwMode="auto">
            <a:xfrm>
              <a:off x="7545372" y="3193705"/>
              <a:ext cx="326133" cy="32595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27656" name="AutoShape 8"/>
            <p:cNvSpPr>
              <a:spLocks noChangeShapeType="1"/>
            </p:cNvSpPr>
            <p:nvPr/>
          </p:nvSpPr>
          <p:spPr bwMode="auto">
            <a:xfrm flipH="1">
              <a:off x="7352509" y="2072896"/>
              <a:ext cx="378141" cy="423417"/>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5" name="AutoShape 7"/>
            <p:cNvSpPr>
              <a:spLocks noChangeShapeType="1"/>
            </p:cNvSpPr>
            <p:nvPr/>
          </p:nvSpPr>
          <p:spPr bwMode="auto">
            <a:xfrm flipH="1">
              <a:off x="7050213" y="2774620"/>
              <a:ext cx="186362" cy="420168"/>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4" name="AutoShape 6"/>
            <p:cNvSpPr>
              <a:spLocks noChangeShapeType="1"/>
            </p:cNvSpPr>
            <p:nvPr/>
          </p:nvSpPr>
          <p:spPr bwMode="auto">
            <a:xfrm>
              <a:off x="7467360" y="2774620"/>
              <a:ext cx="241620" cy="420168"/>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3" name="AutoShape 5"/>
            <p:cNvSpPr>
              <a:spLocks noChangeShapeType="1"/>
            </p:cNvSpPr>
            <p:nvPr/>
          </p:nvSpPr>
          <p:spPr bwMode="auto">
            <a:xfrm>
              <a:off x="7962519" y="2072896"/>
              <a:ext cx="447485" cy="422334"/>
            </a:xfrm>
            <a:prstGeom prst="straightConnector1">
              <a:avLst/>
            </a:prstGeom>
            <a:noFill/>
            <a:ln w="19050">
              <a:solidFill>
                <a:srgbClr val="FF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2" name="Text Box 4"/>
            <p:cNvSpPr txBox="1">
              <a:spLocks noChangeArrowheads="1"/>
            </p:cNvSpPr>
            <p:nvPr/>
          </p:nvSpPr>
          <p:spPr bwMode="auto">
            <a:xfrm>
              <a:off x="6786578" y="3857629"/>
              <a:ext cx="2143140" cy="357190"/>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与双亲交换</a:t>
              </a:r>
            </a:p>
          </p:txBody>
        </p:sp>
        <p:sp>
          <p:nvSpPr>
            <p:cNvPr id="27651" name="Oval 3"/>
            <p:cNvSpPr>
              <a:spLocks noChangeArrowheads="1"/>
            </p:cNvSpPr>
            <p:nvPr/>
          </p:nvSpPr>
          <p:spPr bwMode="auto">
            <a:xfrm>
              <a:off x="8010192" y="3193705"/>
              <a:ext cx="326133" cy="327038"/>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7650" name="AutoShape 2"/>
            <p:cNvSpPr>
              <a:spLocks noChangeShapeType="1"/>
            </p:cNvSpPr>
            <p:nvPr/>
          </p:nvSpPr>
          <p:spPr bwMode="auto">
            <a:xfrm flipH="1">
              <a:off x="8173801" y="2774620"/>
              <a:ext cx="120268" cy="419085"/>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1" name="灯片编号占位符 60"/>
          <p:cNvSpPr>
            <a:spLocks noGrp="1"/>
          </p:cNvSpPr>
          <p:nvPr>
            <p:ph type="sldNum" sz="quarter" idx="12"/>
          </p:nvPr>
        </p:nvSpPr>
        <p:spPr/>
        <p:txBody>
          <a:bodyPr/>
          <a:lstStyle/>
          <a:p>
            <a:fld id="{7AF016A1-9F15-429F-9EFD-84004B73C732}" type="slidenum">
              <a:rPr lang="en-US" altLang="zh-CN" smtClean="0"/>
              <a:t>81</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500034" y="428604"/>
            <a:ext cx="8286808" cy="3240338"/>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push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 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插入元素</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堆中元素个数增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(R.size()&gt;=n)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中有多余空间</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R[n-1]=e;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中没有多余空间</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R.push_back(e);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e</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添加到末尾</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(n==1) return;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//e</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作为根结点的情况</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j=n-1;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siftUp</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从叶子结点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向上筛选</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t>82</a:t>
            </a:fld>
            <a:r>
              <a:rPr lang="en-US" altLang="zh-CN"/>
              <a:t>/112</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300039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删除运算算法设计</a:t>
            </a:r>
          </a:p>
        </p:txBody>
      </p:sp>
      <p:sp>
        <p:nvSpPr>
          <p:cNvPr id="4" name="TextBox 3"/>
          <p:cNvSpPr txBox="1"/>
          <p:nvPr/>
        </p:nvSpPr>
        <p:spPr>
          <a:xfrm>
            <a:off x="785786" y="1357298"/>
            <a:ext cx="7429552" cy="198358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144000" bIns="144000" rtlCol="0">
            <a:spAutoFit/>
          </a:bodyPr>
          <a:lstStyle/>
          <a:p>
            <a:pPr marL="342900" indent="-3429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在堆中只能删除非空堆的堆顶元素，即最大元素。</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1200"/>
              </a:spcBef>
              <a:buBlip>
                <a:blip r:embed="rId2"/>
              </a:buBlip>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删除运算</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的过程是，先用</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存放堆顶元素，用堆中末尾元素覆盖堆顶元素，执行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减少元素元素，采用堆排序中的筛选算法调整为一个堆，最后返回</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t>83</a:t>
            </a:fld>
            <a:r>
              <a:rPr lang="en-US" altLang="zh-CN"/>
              <a:t>/112</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00034" y="857232"/>
            <a:ext cx="7429552" cy="3535290"/>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pop</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删除堆顶元素</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(n==1)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n=0;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R[0];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T e=R[0];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取出堆顶元素</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R[0]=R[n-1];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用尾元素覆盖</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R[0]</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元素个数减少</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siftDown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(0,n-1);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筛选为一个堆</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t>84</a:t>
            </a:fld>
            <a:r>
              <a:rPr lang="en-US" altLang="zh-CN"/>
              <a:t>/112</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642918"/>
            <a:ext cx="350046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en-US" sz="2200">
                <a:latin typeface="Consolas" panose="020B0609020204030204" pitchFamily="49" charset="0"/>
                <a:ea typeface="微软雅黑" panose="020B0503020204020204" pitchFamily="34" charset="-122"/>
                <a:cs typeface="Consolas" panose="020B0609020204030204" pitchFamily="49" charset="0"/>
              </a:rPr>
              <a:t>取堆顶元素</a:t>
            </a:r>
            <a:r>
              <a:rPr lang="zh-CN" altLang="zh-CN" sz="2200">
                <a:latin typeface="Consolas" panose="020B0609020204030204" pitchFamily="49" charset="0"/>
                <a:ea typeface="微软雅黑" panose="020B0503020204020204" pitchFamily="34" charset="-122"/>
                <a:cs typeface="Consolas" panose="020B0609020204030204" pitchFamily="49" charset="0"/>
              </a:rPr>
              <a:t>算法设计</a:t>
            </a:r>
          </a:p>
        </p:txBody>
      </p:sp>
      <p:sp>
        <p:nvSpPr>
          <p:cNvPr id="5" name="Text Box 3"/>
          <p:cNvSpPr txBox="1">
            <a:spLocks noChangeArrowheads="1"/>
          </p:cNvSpPr>
          <p:nvPr/>
        </p:nvSpPr>
        <p:spPr bwMode="auto">
          <a:xfrm>
            <a:off x="785786" y="1643050"/>
            <a:ext cx="4929222" cy="1521919"/>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gettop</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取堆顶元素</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R[0];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t>85</a:t>
            </a:fld>
            <a:r>
              <a:rPr lang="en-US" altLang="zh-CN"/>
              <a:t>/112</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642918"/>
            <a:ext cx="350046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4. </a:t>
            </a:r>
            <a:r>
              <a:rPr lang="zh-CN" altLang="zh-CN" sz="2200">
                <a:latin typeface="Consolas" panose="020B0609020204030204" pitchFamily="49" charset="0"/>
                <a:ea typeface="微软雅黑" panose="020B0503020204020204" pitchFamily="34" charset="-122"/>
                <a:cs typeface="Consolas" panose="020B0609020204030204" pitchFamily="49" charset="0"/>
              </a:rPr>
              <a:t>判断堆是否空算法设计</a:t>
            </a:r>
          </a:p>
        </p:txBody>
      </p:sp>
      <p:sp>
        <p:nvSpPr>
          <p:cNvPr id="5" name="Text Box 3"/>
          <p:cNvSpPr txBox="1">
            <a:spLocks noChangeArrowheads="1"/>
          </p:cNvSpPr>
          <p:nvPr/>
        </p:nvSpPr>
        <p:spPr bwMode="auto">
          <a:xfrm>
            <a:off x="785786" y="1643050"/>
            <a:ext cx="4929222" cy="1573215"/>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empty</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判断堆是否为空</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n==0;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t>86</a:t>
            </a:fld>
            <a:r>
              <a:rPr lang="en-US" altLang="zh-CN"/>
              <a:t>/112</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p:cNvPr>
          <p:cNvSpPr txBox="1"/>
          <p:nvPr/>
        </p:nvSpPr>
        <p:spPr>
          <a:xfrm>
            <a:off x="2500298" y="428604"/>
            <a:ext cx="3214710"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10.5 </a:t>
            </a:r>
            <a:r>
              <a:rPr lang="zh-CN"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归并排序</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785786" y="1500174"/>
            <a:ext cx="250033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rPr>
              <a:t>基本</a:t>
            </a:r>
            <a:r>
              <a:rPr kumimoji="1"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rPr>
              <a:t>思路（</a:t>
            </a:r>
            <a:r>
              <a:rPr kumimoji="1" lang="en-US" altLang="zh-CN" sz="20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华文中宋" panose="02010600040101010101" pitchFamily="2" charset="-122"/>
                <a:cs typeface="Consolas" panose="020B0609020204030204" pitchFamily="49" charset="0"/>
              </a:rPr>
              <a:t>k</a:t>
            </a:r>
            <a:r>
              <a:rPr kumimoji="1"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rPr>
              <a:t>路归并）</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endParaRPr>
          </a:p>
        </p:txBody>
      </p:sp>
      <p:grpSp>
        <p:nvGrpSpPr>
          <p:cNvPr id="2" name="组合 45"/>
          <p:cNvGrpSpPr/>
          <p:nvPr/>
        </p:nvGrpSpPr>
        <p:grpSpPr>
          <a:xfrm>
            <a:off x="2428860" y="4500570"/>
            <a:ext cx="3000396" cy="1097390"/>
            <a:chOff x="2428860" y="4500570"/>
            <a:chExt cx="3000396" cy="1097390"/>
          </a:xfrm>
        </p:grpSpPr>
        <p:sp>
          <p:nvSpPr>
            <p:cNvPr id="14" name="Text Box 2"/>
            <p:cNvSpPr txBox="1">
              <a:spLocks noChangeArrowheads="1"/>
            </p:cNvSpPr>
            <p:nvPr/>
          </p:nvSpPr>
          <p:spPr bwMode="auto">
            <a:xfrm>
              <a:off x="2643174" y="5072074"/>
              <a:ext cx="2786082" cy="525886"/>
            </a:xfrm>
            <a:prstGeom prst="rect">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path path="circle">
                <a:fillToRect t="100000" r="100000"/>
              </a:path>
              <a:tileRect l="-100000" b="-100000"/>
            </a:gradFill>
          </p:spPr>
          <p:style>
            <a:lnRef idx="1">
              <a:schemeClr val="accent2"/>
            </a:lnRef>
            <a:fillRef idx="3">
              <a:schemeClr val="accent2"/>
            </a:fillRef>
            <a:effectRef idx="2">
              <a:schemeClr val="accent2"/>
            </a:effectRef>
            <a:fontRef idx="minor">
              <a:schemeClr val="lt1"/>
            </a:fontRef>
          </p:style>
          <p:txBody>
            <a:bodyPr wrap="square" lIns="180000" tIns="108000" bIns="108000">
              <a:spAutoFit/>
            </a:bodyPr>
            <a:lstStyle/>
            <a:p>
              <a:pPr algn="l">
                <a:lnSpc>
                  <a:spcPct val="100000"/>
                </a:lnSpc>
                <a:spcBef>
                  <a:spcPct val="50000"/>
                </a:spcBef>
              </a:pP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二路归并排序</a:t>
              </a:r>
              <a:endPar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2428860" y="4500570"/>
              <a:ext cx="257176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主要的归并排序方法：</a:t>
              </a:r>
            </a:p>
          </p:txBody>
        </p:sp>
      </p:grpSp>
      <p:grpSp>
        <p:nvGrpSpPr>
          <p:cNvPr id="3" name="组合 44"/>
          <p:cNvGrpSpPr/>
          <p:nvPr/>
        </p:nvGrpSpPr>
        <p:grpSpPr>
          <a:xfrm>
            <a:off x="714348" y="2376066"/>
            <a:ext cx="7572428" cy="1583778"/>
            <a:chOff x="714348" y="2376066"/>
            <a:chExt cx="7572428" cy="1583778"/>
          </a:xfrm>
        </p:grpSpPr>
        <p:sp>
          <p:nvSpPr>
            <p:cNvPr id="17" name="矩形 16"/>
            <p:cNvSpPr/>
            <p:nvPr/>
          </p:nvSpPr>
          <p:spPr>
            <a:xfrm>
              <a:off x="714348" y="280469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1714480" y="280469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3214678" y="280469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714348" y="2376066"/>
              <a:ext cx="1000132"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有序段</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TextBox 28"/>
            <p:cNvSpPr txBox="1"/>
            <p:nvPr/>
          </p:nvSpPr>
          <p:spPr>
            <a:xfrm>
              <a:off x="1643042" y="2376066"/>
              <a:ext cx="1000132"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有序段</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TextBox 29"/>
            <p:cNvSpPr txBox="1"/>
            <p:nvPr/>
          </p:nvSpPr>
          <p:spPr>
            <a:xfrm>
              <a:off x="2714612" y="2792552"/>
              <a:ext cx="500066" cy="369332"/>
            </a:xfrm>
            <a:prstGeom prst="rect">
              <a:avLst/>
            </a:prstGeom>
            <a:noFill/>
          </p:spPr>
          <p:txBody>
            <a:bodyPr wrap="square" rtlCol="0">
              <a:spAutoFit/>
            </a:bodyPr>
            <a:lstStyle/>
            <a:p>
              <a:pPr algn="l">
                <a:lnSpc>
                  <a:spcPct val="100000"/>
                </a:lnSpc>
              </a:pPr>
              <a:r>
                <a:rPr lang="en-US" altLang="zh-CN" sz="1800">
                  <a:solidFill>
                    <a:srgbClr val="0000FF"/>
                  </a:solidFill>
                  <a:latin typeface="+mj-ea"/>
                  <a:ea typeface="+mj-ea"/>
                </a:rPr>
                <a:t>…</a:t>
              </a:r>
              <a:endParaRPr lang="zh-CN" altLang="en-US" sz="1800">
                <a:solidFill>
                  <a:srgbClr val="0000FF"/>
                </a:solidFill>
                <a:latin typeface="+mj-ea"/>
                <a:ea typeface="+mj-ea"/>
              </a:endParaRPr>
            </a:p>
          </p:txBody>
        </p:sp>
        <p:sp>
          <p:nvSpPr>
            <p:cNvPr id="31" name="左大括号 30"/>
            <p:cNvSpPr/>
            <p:nvPr/>
          </p:nvSpPr>
          <p:spPr>
            <a:xfrm rot="16200000">
              <a:off x="2357422" y="1947438"/>
              <a:ext cx="214314" cy="2928958"/>
            </a:xfrm>
            <a:prstGeom prst="leftBrace">
              <a:avLst/>
            </a:prstGeom>
            <a:ln w="19050">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1800"/>
            </a:p>
          </p:txBody>
        </p:sp>
        <p:sp>
          <p:nvSpPr>
            <p:cNvPr id="32" name="TextBox 31"/>
            <p:cNvSpPr txBox="1"/>
            <p:nvPr/>
          </p:nvSpPr>
          <p:spPr>
            <a:xfrm>
              <a:off x="3143240" y="2376066"/>
              <a:ext cx="1000132"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有序段</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zh-CN" altLang="en-US" sz="18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TextBox 32"/>
            <p:cNvSpPr txBox="1"/>
            <p:nvPr/>
          </p:nvSpPr>
          <p:spPr>
            <a:xfrm>
              <a:off x="1857356" y="3590512"/>
              <a:ext cx="1285884"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新有序段</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矩形 33"/>
            <p:cNvSpPr/>
            <p:nvPr/>
          </p:nvSpPr>
          <p:spPr>
            <a:xfrm>
              <a:off x="4214810" y="2804694"/>
              <a:ext cx="928694" cy="396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5214942" y="2804694"/>
              <a:ext cx="928694" cy="396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6715140" y="2804694"/>
              <a:ext cx="928694" cy="396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4214810" y="2376066"/>
              <a:ext cx="1000132"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有序段</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TextBox 37"/>
            <p:cNvSpPr txBox="1"/>
            <p:nvPr/>
          </p:nvSpPr>
          <p:spPr>
            <a:xfrm>
              <a:off x="5143504" y="2376066"/>
              <a:ext cx="1000132"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有序段</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TextBox 38"/>
            <p:cNvSpPr txBox="1"/>
            <p:nvPr/>
          </p:nvSpPr>
          <p:spPr>
            <a:xfrm>
              <a:off x="6215074" y="2792552"/>
              <a:ext cx="500066" cy="369332"/>
            </a:xfrm>
            <a:prstGeom prst="rect">
              <a:avLst/>
            </a:prstGeom>
            <a:noFill/>
          </p:spPr>
          <p:txBody>
            <a:bodyPr wrap="square" rtlCol="0">
              <a:spAutoFit/>
            </a:bodyPr>
            <a:lstStyle/>
            <a:p>
              <a:pPr algn="l">
                <a:lnSpc>
                  <a:spcPct val="100000"/>
                </a:lnSpc>
              </a:pPr>
              <a:r>
                <a:rPr lang="en-US" altLang="zh-CN" sz="1800">
                  <a:solidFill>
                    <a:srgbClr val="0000FF"/>
                  </a:solidFill>
                  <a:latin typeface="+mj-ea"/>
                  <a:ea typeface="+mj-ea"/>
                </a:rPr>
                <a:t>…</a:t>
              </a:r>
              <a:endParaRPr lang="zh-CN" altLang="en-US" sz="1800">
                <a:solidFill>
                  <a:srgbClr val="0000FF"/>
                </a:solidFill>
                <a:latin typeface="+mj-ea"/>
                <a:ea typeface="+mj-ea"/>
              </a:endParaRPr>
            </a:p>
          </p:txBody>
        </p:sp>
        <p:sp>
          <p:nvSpPr>
            <p:cNvPr id="40" name="左大括号 39"/>
            <p:cNvSpPr/>
            <p:nvPr/>
          </p:nvSpPr>
          <p:spPr>
            <a:xfrm rot="16200000">
              <a:off x="5857884" y="1947438"/>
              <a:ext cx="214314" cy="2928958"/>
            </a:xfrm>
            <a:prstGeom prst="leftBrace">
              <a:avLst/>
            </a:prstGeom>
            <a:ln w="19050">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1800"/>
            </a:p>
          </p:txBody>
        </p:sp>
        <p:sp>
          <p:nvSpPr>
            <p:cNvPr id="41" name="TextBox 40"/>
            <p:cNvSpPr txBox="1"/>
            <p:nvPr/>
          </p:nvSpPr>
          <p:spPr>
            <a:xfrm>
              <a:off x="6643702" y="2376066"/>
              <a:ext cx="1000132"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有序段</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zh-CN" altLang="en-US" sz="18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TextBox 41"/>
            <p:cNvSpPr txBox="1"/>
            <p:nvPr/>
          </p:nvSpPr>
          <p:spPr>
            <a:xfrm>
              <a:off x="5429256" y="3590512"/>
              <a:ext cx="1285884"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新有序段</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TextBox 42"/>
            <p:cNvSpPr txBox="1"/>
            <p:nvPr/>
          </p:nvSpPr>
          <p:spPr>
            <a:xfrm>
              <a:off x="7786710" y="2804694"/>
              <a:ext cx="500066" cy="369332"/>
            </a:xfrm>
            <a:prstGeom prst="rect">
              <a:avLst/>
            </a:prstGeom>
            <a:noFill/>
          </p:spPr>
          <p:txBody>
            <a:bodyPr wrap="square" rtlCol="0">
              <a:spAutoFit/>
            </a:bodyPr>
            <a:lstStyle/>
            <a:p>
              <a:pPr algn="l">
                <a:lnSpc>
                  <a:spcPct val="100000"/>
                </a:lnSpc>
              </a:pPr>
              <a:r>
                <a:rPr lang="en-US" altLang="zh-CN" sz="1800">
                  <a:solidFill>
                    <a:srgbClr val="0000FF"/>
                  </a:solidFill>
                  <a:latin typeface="+mj-ea"/>
                  <a:ea typeface="+mj-ea"/>
                </a:rPr>
                <a:t>…</a:t>
              </a:r>
              <a:endParaRPr lang="zh-CN" altLang="en-US" sz="1800">
                <a:solidFill>
                  <a:srgbClr val="0000FF"/>
                </a:solidFill>
                <a:latin typeface="+mj-ea"/>
                <a:ea typeface="+mj-ea"/>
              </a:endParaRPr>
            </a:p>
          </p:txBody>
        </p:sp>
      </p:grpSp>
      <p:sp>
        <p:nvSpPr>
          <p:cNvPr id="44" name="TextBox 43"/>
          <p:cNvSpPr txBox="1"/>
          <p:nvPr/>
        </p:nvSpPr>
        <p:spPr>
          <a:xfrm>
            <a:off x="3929058" y="3714752"/>
            <a:ext cx="500066" cy="369332"/>
          </a:xfrm>
          <a:prstGeom prst="rect">
            <a:avLst/>
          </a:prstGeom>
          <a:noFill/>
        </p:spPr>
        <p:txBody>
          <a:bodyPr wrap="square" rtlCol="0">
            <a:spAutoFit/>
          </a:bodyPr>
          <a:lstStyle/>
          <a:p>
            <a:pPr algn="l">
              <a:lnSpc>
                <a:spcPct val="100000"/>
              </a:lnSpc>
            </a:pPr>
            <a:r>
              <a:rPr lang="en-US" altLang="zh-CN" sz="1800">
                <a:solidFill>
                  <a:srgbClr val="0000FF"/>
                </a:solidFill>
                <a:latin typeface="+mj-ea"/>
                <a:ea typeface="+mj-ea"/>
              </a:rPr>
              <a:t>…</a:t>
            </a:r>
            <a:endParaRPr lang="zh-CN" altLang="en-US" sz="1800">
              <a:solidFill>
                <a:srgbClr val="0000FF"/>
              </a:solidFill>
              <a:latin typeface="+mj-ea"/>
              <a:ea typeface="+mj-ea"/>
            </a:endParaRPr>
          </a:p>
        </p:txBody>
      </p:sp>
      <p:sp>
        <p:nvSpPr>
          <p:cNvPr id="52" name="灯片编号占位符 51"/>
          <p:cNvSpPr>
            <a:spLocks noGrp="1"/>
          </p:cNvSpPr>
          <p:nvPr>
            <p:ph type="sldNum" sz="quarter" idx="12"/>
          </p:nvPr>
        </p:nvSpPr>
        <p:spPr/>
        <p:txBody>
          <a:bodyPr/>
          <a:lstStyle/>
          <a:p>
            <a:fld id="{7AF016A1-9F15-429F-9EFD-84004B73C732}" type="slidenum">
              <a:rPr lang="en-US" altLang="zh-CN" smtClean="0"/>
              <a:t>87</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357166"/>
            <a:ext cx="5072098"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10.5.1 </a:t>
            </a:r>
            <a:r>
              <a:rPr lang="zh-CN" altLang="zh-CN">
                <a:latin typeface="Consolas" panose="020B0609020204030204" pitchFamily="49" charset="0"/>
                <a:ea typeface="微软雅黑" panose="020B0503020204020204" pitchFamily="34" charset="-122"/>
                <a:cs typeface="Consolas" panose="020B0609020204030204" pitchFamily="49" charset="0"/>
              </a:rPr>
              <a:t>自底向上的二路归并排序</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4" name="TextBox 13"/>
          <p:cNvSpPr txBox="1"/>
          <p:nvPr/>
        </p:nvSpPr>
        <p:spPr>
          <a:xfrm>
            <a:off x="571472" y="1118429"/>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排序思路</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7" name="Text Box 2"/>
          <p:cNvSpPr txBox="1">
            <a:spLocks noChangeArrowheads="1"/>
          </p:cNvSpPr>
          <p:nvPr/>
        </p:nvSpPr>
        <p:spPr bwMode="auto">
          <a:xfrm>
            <a:off x="1357290" y="1988098"/>
            <a:ext cx="6624638" cy="369332"/>
          </a:xfrm>
          <a:prstGeom prst="rect">
            <a:avLst/>
          </a:prstGeom>
          <a:noFill/>
          <a:ln w="9525">
            <a:noFill/>
            <a:miter lim="800000"/>
          </a:ln>
          <a:effectLst/>
        </p:spPr>
        <p:txBody>
          <a:bodyPr>
            <a:spAutoFit/>
          </a:bodyPr>
          <a:lstStyle/>
          <a:p>
            <a:pPr algn="l">
              <a:lnSpc>
                <a:spcPct val="100000"/>
              </a:lnSpc>
              <a:spcBef>
                <a:spcPct val="50000"/>
              </a:spcBef>
            </a:pPr>
            <a:r>
              <a:rPr kumimoji="1" lang="en-US" altLang="zh-CN" sz="1800" b="0">
                <a:solidFill>
                  <a:srgbClr val="0000FF"/>
                </a:solidFill>
                <a:latin typeface="Consolas" panose="020B0609020204030204" pitchFamily="49" charset="0"/>
                <a:cs typeface="Consolas" panose="020B0609020204030204" pitchFamily="49" charset="0"/>
              </a:rPr>
              <a:t>18    2   20   34   12   32    6   16    1    5</a:t>
            </a:r>
            <a:endParaRPr kumimoji="1" lang="en-US" altLang="zh-CN" sz="1800" b="0" dirty="0">
              <a:solidFill>
                <a:srgbClr val="0000FF"/>
              </a:solidFill>
              <a:latin typeface="Consolas" panose="020B0609020204030204" pitchFamily="49" charset="0"/>
              <a:cs typeface="Consolas" panose="020B0609020204030204" pitchFamily="49" charset="0"/>
            </a:endParaRPr>
          </a:p>
        </p:txBody>
      </p:sp>
      <p:grpSp>
        <p:nvGrpSpPr>
          <p:cNvPr id="2" name="组合 92"/>
          <p:cNvGrpSpPr/>
          <p:nvPr/>
        </p:nvGrpSpPr>
        <p:grpSpPr>
          <a:xfrm>
            <a:off x="1357290" y="2500306"/>
            <a:ext cx="6215106" cy="396000"/>
            <a:chOff x="1357290" y="2500306"/>
            <a:chExt cx="6215106" cy="396000"/>
          </a:xfrm>
        </p:grpSpPr>
        <p:sp>
          <p:nvSpPr>
            <p:cNvPr id="48" name="矩形 47"/>
            <p:cNvSpPr/>
            <p:nvPr/>
          </p:nvSpPr>
          <p:spPr>
            <a:xfrm>
              <a:off x="1357290"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18</a:t>
              </a:r>
              <a:endParaRPr lang="zh-CN" altLang="en-US" sz="1800" b="0">
                <a:solidFill>
                  <a:srgbClr val="0000FF"/>
                </a:solidFill>
              </a:endParaRPr>
            </a:p>
          </p:txBody>
        </p:sp>
        <p:sp>
          <p:nvSpPr>
            <p:cNvPr id="49" name="矩形 48"/>
            <p:cNvSpPr/>
            <p:nvPr/>
          </p:nvSpPr>
          <p:spPr>
            <a:xfrm>
              <a:off x="2000232"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a:t>
              </a:r>
              <a:endParaRPr lang="zh-CN" altLang="en-US" sz="1800" b="0">
                <a:solidFill>
                  <a:srgbClr val="0000FF"/>
                </a:solidFill>
              </a:endParaRPr>
            </a:p>
          </p:txBody>
        </p:sp>
        <p:sp>
          <p:nvSpPr>
            <p:cNvPr id="50" name="矩形 49"/>
            <p:cNvSpPr/>
            <p:nvPr/>
          </p:nvSpPr>
          <p:spPr>
            <a:xfrm>
              <a:off x="2643174"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20</a:t>
              </a:r>
            </a:p>
          </p:txBody>
        </p:sp>
        <p:sp>
          <p:nvSpPr>
            <p:cNvPr id="51" name="矩形 50"/>
            <p:cNvSpPr/>
            <p:nvPr/>
          </p:nvSpPr>
          <p:spPr>
            <a:xfrm>
              <a:off x="3286116"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34</a:t>
              </a:r>
              <a:endParaRPr lang="zh-CN" altLang="en-US" sz="1800" b="0">
                <a:solidFill>
                  <a:srgbClr val="0000FF"/>
                </a:solidFill>
              </a:endParaRPr>
            </a:p>
          </p:txBody>
        </p:sp>
        <p:sp>
          <p:nvSpPr>
            <p:cNvPr id="52" name="矩形 51"/>
            <p:cNvSpPr/>
            <p:nvPr/>
          </p:nvSpPr>
          <p:spPr>
            <a:xfrm>
              <a:off x="3929058"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12</a:t>
              </a:r>
              <a:endParaRPr lang="zh-CN" altLang="en-US" sz="1800" b="0">
                <a:solidFill>
                  <a:srgbClr val="0000FF"/>
                </a:solidFill>
              </a:endParaRPr>
            </a:p>
          </p:txBody>
        </p:sp>
        <p:sp>
          <p:nvSpPr>
            <p:cNvPr id="53" name="矩形 52"/>
            <p:cNvSpPr/>
            <p:nvPr/>
          </p:nvSpPr>
          <p:spPr>
            <a:xfrm>
              <a:off x="4572000"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32</a:t>
              </a:r>
              <a:endParaRPr lang="zh-CN" altLang="en-US" sz="1800" b="0">
                <a:solidFill>
                  <a:srgbClr val="0000FF"/>
                </a:solidFill>
              </a:endParaRPr>
            </a:p>
          </p:txBody>
        </p:sp>
        <p:sp>
          <p:nvSpPr>
            <p:cNvPr id="54" name="矩形 53"/>
            <p:cNvSpPr/>
            <p:nvPr/>
          </p:nvSpPr>
          <p:spPr>
            <a:xfrm>
              <a:off x="5214942"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6</a:t>
              </a:r>
              <a:endParaRPr lang="zh-CN" altLang="en-US" sz="1800" b="0">
                <a:solidFill>
                  <a:srgbClr val="0000FF"/>
                </a:solidFill>
              </a:endParaRPr>
            </a:p>
          </p:txBody>
        </p:sp>
        <p:sp>
          <p:nvSpPr>
            <p:cNvPr id="55" name="矩形 54"/>
            <p:cNvSpPr/>
            <p:nvPr/>
          </p:nvSpPr>
          <p:spPr>
            <a:xfrm>
              <a:off x="5857884"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16</a:t>
              </a:r>
              <a:endParaRPr lang="zh-CN" altLang="en-US" sz="1800" b="0">
                <a:solidFill>
                  <a:srgbClr val="0000FF"/>
                </a:solidFill>
              </a:endParaRPr>
            </a:p>
          </p:txBody>
        </p:sp>
        <p:sp>
          <p:nvSpPr>
            <p:cNvPr id="56" name="矩形 55"/>
            <p:cNvSpPr/>
            <p:nvPr/>
          </p:nvSpPr>
          <p:spPr>
            <a:xfrm>
              <a:off x="6500826"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a:t>
              </a:r>
              <a:endParaRPr lang="zh-CN" altLang="en-US" sz="1800" b="0">
                <a:solidFill>
                  <a:srgbClr val="0000FF"/>
                </a:solidFill>
              </a:endParaRPr>
            </a:p>
          </p:txBody>
        </p:sp>
        <p:sp>
          <p:nvSpPr>
            <p:cNvPr id="57" name="矩形 56"/>
            <p:cNvSpPr/>
            <p:nvPr/>
          </p:nvSpPr>
          <p:spPr>
            <a:xfrm>
              <a:off x="7143768"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15</a:t>
              </a:r>
              <a:endParaRPr lang="zh-CN" altLang="en-US" sz="1800" b="0">
                <a:solidFill>
                  <a:srgbClr val="0000FF"/>
                </a:solidFill>
              </a:endParaRPr>
            </a:p>
          </p:txBody>
        </p:sp>
      </p:grpSp>
      <p:grpSp>
        <p:nvGrpSpPr>
          <p:cNvPr id="3" name="组合 93"/>
          <p:cNvGrpSpPr/>
          <p:nvPr/>
        </p:nvGrpSpPr>
        <p:grpSpPr>
          <a:xfrm>
            <a:off x="1357290" y="2896306"/>
            <a:ext cx="1071570" cy="857256"/>
            <a:chOff x="1357290" y="2896306"/>
            <a:chExt cx="1071570" cy="857256"/>
          </a:xfrm>
        </p:grpSpPr>
        <p:sp>
          <p:nvSpPr>
            <p:cNvPr id="59" name="矩形 58"/>
            <p:cNvSpPr/>
            <p:nvPr/>
          </p:nvSpPr>
          <p:spPr>
            <a:xfrm>
              <a:off x="1357290" y="335756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2      18</a:t>
              </a:r>
              <a:endParaRPr lang="zh-CN" altLang="en-US" sz="1800" b="0">
                <a:solidFill>
                  <a:srgbClr val="0000FF"/>
                </a:solidFill>
              </a:endParaRPr>
            </a:p>
          </p:txBody>
        </p:sp>
        <p:cxnSp>
          <p:nvCxnSpPr>
            <p:cNvPr id="64" name="直接连接符 63"/>
            <p:cNvCxnSpPr>
              <a:stCxn id="48" idx="2"/>
              <a:endCxn id="59" idx="0"/>
            </p:cNvCxnSpPr>
            <p:nvPr/>
          </p:nvCxnSpPr>
          <p:spPr>
            <a:xfrm rot="16200000" flipH="1">
              <a:off x="1501711" y="296619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5" name="直接连接符 64"/>
            <p:cNvCxnSpPr>
              <a:stCxn id="49" idx="2"/>
              <a:endCxn id="59" idx="0"/>
            </p:cNvCxnSpPr>
            <p:nvPr/>
          </p:nvCxnSpPr>
          <p:spPr>
            <a:xfrm rot="5400000">
              <a:off x="1823183" y="296619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4" name="组合 94"/>
          <p:cNvGrpSpPr/>
          <p:nvPr/>
        </p:nvGrpSpPr>
        <p:grpSpPr>
          <a:xfrm>
            <a:off x="2643174" y="2896306"/>
            <a:ext cx="1071570" cy="857256"/>
            <a:chOff x="2643174" y="2896306"/>
            <a:chExt cx="1071570" cy="857256"/>
          </a:xfrm>
        </p:grpSpPr>
        <p:sp>
          <p:nvSpPr>
            <p:cNvPr id="60" name="矩形 59"/>
            <p:cNvSpPr/>
            <p:nvPr/>
          </p:nvSpPr>
          <p:spPr>
            <a:xfrm>
              <a:off x="2643174" y="335756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20     34</a:t>
              </a:r>
              <a:endParaRPr lang="zh-CN" altLang="en-US" sz="1800" b="0">
                <a:solidFill>
                  <a:srgbClr val="0000FF"/>
                </a:solidFill>
              </a:endParaRPr>
            </a:p>
          </p:txBody>
        </p:sp>
        <p:cxnSp>
          <p:nvCxnSpPr>
            <p:cNvPr id="66" name="直接连接符 65"/>
            <p:cNvCxnSpPr>
              <a:stCxn id="50" idx="2"/>
              <a:endCxn id="60" idx="0"/>
            </p:cNvCxnSpPr>
            <p:nvPr/>
          </p:nvCxnSpPr>
          <p:spPr>
            <a:xfrm rot="16200000" flipH="1">
              <a:off x="2787595" y="296619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a:stCxn id="51" idx="2"/>
              <a:endCxn id="60" idx="0"/>
            </p:cNvCxnSpPr>
            <p:nvPr/>
          </p:nvCxnSpPr>
          <p:spPr>
            <a:xfrm rot="5400000">
              <a:off x="3109067" y="296619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6" name="组合 95"/>
          <p:cNvGrpSpPr/>
          <p:nvPr/>
        </p:nvGrpSpPr>
        <p:grpSpPr>
          <a:xfrm>
            <a:off x="3929058" y="2896306"/>
            <a:ext cx="1071570" cy="857256"/>
            <a:chOff x="3929058" y="2896306"/>
            <a:chExt cx="1071570" cy="857256"/>
          </a:xfrm>
        </p:grpSpPr>
        <p:sp>
          <p:nvSpPr>
            <p:cNvPr id="61" name="矩形 60"/>
            <p:cNvSpPr/>
            <p:nvPr/>
          </p:nvSpPr>
          <p:spPr>
            <a:xfrm>
              <a:off x="3929058" y="335756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12     32</a:t>
              </a:r>
              <a:endParaRPr lang="zh-CN" altLang="en-US" sz="1800" b="0">
                <a:solidFill>
                  <a:srgbClr val="0000FF"/>
                </a:solidFill>
              </a:endParaRPr>
            </a:p>
          </p:txBody>
        </p:sp>
        <p:cxnSp>
          <p:nvCxnSpPr>
            <p:cNvPr id="68" name="直接连接符 67"/>
            <p:cNvCxnSpPr>
              <a:stCxn id="52" idx="2"/>
              <a:endCxn id="61" idx="0"/>
            </p:cNvCxnSpPr>
            <p:nvPr/>
          </p:nvCxnSpPr>
          <p:spPr>
            <a:xfrm rot="16200000" flipH="1">
              <a:off x="4073479" y="296619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9" name="直接连接符 68"/>
            <p:cNvCxnSpPr>
              <a:stCxn id="53" idx="2"/>
              <a:endCxn id="61" idx="0"/>
            </p:cNvCxnSpPr>
            <p:nvPr/>
          </p:nvCxnSpPr>
          <p:spPr>
            <a:xfrm rot="5400000">
              <a:off x="4394951" y="296619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7" name="组合 96"/>
          <p:cNvGrpSpPr/>
          <p:nvPr/>
        </p:nvGrpSpPr>
        <p:grpSpPr>
          <a:xfrm>
            <a:off x="5214942" y="2896306"/>
            <a:ext cx="1071570" cy="857256"/>
            <a:chOff x="5214942" y="2896306"/>
            <a:chExt cx="1071570" cy="857256"/>
          </a:xfrm>
        </p:grpSpPr>
        <p:sp>
          <p:nvSpPr>
            <p:cNvPr id="62" name="矩形 61"/>
            <p:cNvSpPr/>
            <p:nvPr/>
          </p:nvSpPr>
          <p:spPr>
            <a:xfrm>
              <a:off x="5214942" y="335756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6     16</a:t>
              </a:r>
              <a:endParaRPr lang="zh-CN" altLang="en-US" sz="1800" b="0">
                <a:solidFill>
                  <a:srgbClr val="0000FF"/>
                </a:solidFill>
              </a:endParaRPr>
            </a:p>
          </p:txBody>
        </p:sp>
        <p:cxnSp>
          <p:nvCxnSpPr>
            <p:cNvPr id="70" name="直接连接符 69"/>
            <p:cNvCxnSpPr>
              <a:stCxn id="54" idx="2"/>
              <a:endCxn id="62" idx="0"/>
            </p:cNvCxnSpPr>
            <p:nvPr/>
          </p:nvCxnSpPr>
          <p:spPr>
            <a:xfrm rot="16200000" flipH="1">
              <a:off x="5359363" y="296619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1" name="直接连接符 70"/>
            <p:cNvCxnSpPr>
              <a:stCxn id="55" idx="2"/>
              <a:endCxn id="62" idx="0"/>
            </p:cNvCxnSpPr>
            <p:nvPr/>
          </p:nvCxnSpPr>
          <p:spPr>
            <a:xfrm rot="5400000">
              <a:off x="5680835" y="296619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8" name="组合 97"/>
          <p:cNvGrpSpPr/>
          <p:nvPr/>
        </p:nvGrpSpPr>
        <p:grpSpPr>
          <a:xfrm>
            <a:off x="6500826" y="2896306"/>
            <a:ext cx="1071570" cy="857256"/>
            <a:chOff x="6500826" y="2896306"/>
            <a:chExt cx="1071570" cy="857256"/>
          </a:xfrm>
        </p:grpSpPr>
        <p:sp>
          <p:nvSpPr>
            <p:cNvPr id="63" name="矩形 62"/>
            <p:cNvSpPr/>
            <p:nvPr/>
          </p:nvSpPr>
          <p:spPr>
            <a:xfrm>
              <a:off x="6500826" y="335756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1      15</a:t>
              </a:r>
              <a:endParaRPr lang="zh-CN" altLang="en-US" sz="1800" b="0">
                <a:solidFill>
                  <a:srgbClr val="0000FF"/>
                </a:solidFill>
              </a:endParaRPr>
            </a:p>
          </p:txBody>
        </p:sp>
        <p:cxnSp>
          <p:nvCxnSpPr>
            <p:cNvPr id="72" name="直接连接符 71"/>
            <p:cNvCxnSpPr>
              <a:stCxn id="56" idx="2"/>
              <a:endCxn id="63" idx="0"/>
            </p:cNvCxnSpPr>
            <p:nvPr/>
          </p:nvCxnSpPr>
          <p:spPr>
            <a:xfrm rot="16200000" flipH="1">
              <a:off x="6645247" y="296619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3" name="直接连接符 72"/>
            <p:cNvCxnSpPr>
              <a:stCxn id="57" idx="2"/>
              <a:endCxn id="63" idx="0"/>
            </p:cNvCxnSpPr>
            <p:nvPr/>
          </p:nvCxnSpPr>
          <p:spPr>
            <a:xfrm rot="5400000">
              <a:off x="6966719" y="296619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76" name="矩形 75"/>
          <p:cNvSpPr/>
          <p:nvPr/>
        </p:nvSpPr>
        <p:spPr>
          <a:xfrm>
            <a:off x="6500826" y="4286256"/>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1      15</a:t>
            </a:r>
            <a:endParaRPr lang="zh-CN" altLang="en-US" sz="1800" b="0">
              <a:solidFill>
                <a:srgbClr val="0000FF"/>
              </a:solidFill>
            </a:endParaRPr>
          </a:p>
        </p:txBody>
      </p:sp>
      <p:grpSp>
        <p:nvGrpSpPr>
          <p:cNvPr id="9" name="组合 98"/>
          <p:cNvGrpSpPr/>
          <p:nvPr/>
        </p:nvGrpSpPr>
        <p:grpSpPr>
          <a:xfrm>
            <a:off x="1357290" y="3753562"/>
            <a:ext cx="2357454" cy="889884"/>
            <a:chOff x="1357290" y="3753562"/>
            <a:chExt cx="2357454" cy="889884"/>
          </a:xfrm>
        </p:grpSpPr>
        <p:sp>
          <p:nvSpPr>
            <p:cNvPr id="74" name="矩形 73"/>
            <p:cNvSpPr/>
            <p:nvPr/>
          </p:nvSpPr>
          <p:spPr>
            <a:xfrm>
              <a:off x="1357290" y="424744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2      18    20    34</a:t>
              </a:r>
              <a:endParaRPr lang="zh-CN" altLang="en-US" sz="1800" b="0">
                <a:solidFill>
                  <a:srgbClr val="0000FF"/>
                </a:solidFill>
              </a:endParaRPr>
            </a:p>
          </p:txBody>
        </p:sp>
        <p:cxnSp>
          <p:nvCxnSpPr>
            <p:cNvPr id="77" name="直接连接符 76"/>
            <p:cNvCxnSpPr>
              <a:stCxn id="59" idx="2"/>
              <a:endCxn id="74" idx="0"/>
            </p:cNvCxnSpPr>
            <p:nvPr/>
          </p:nvCxnSpPr>
          <p:spPr>
            <a:xfrm rot="16200000" flipH="1">
              <a:off x="1967604" y="367903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8" name="直接连接符 77"/>
            <p:cNvCxnSpPr>
              <a:stCxn id="60" idx="2"/>
              <a:endCxn id="74" idx="0"/>
            </p:cNvCxnSpPr>
            <p:nvPr/>
          </p:nvCxnSpPr>
          <p:spPr>
            <a:xfrm rot="5400000">
              <a:off x="2610546" y="367903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0" name="组合 99"/>
          <p:cNvGrpSpPr/>
          <p:nvPr/>
        </p:nvGrpSpPr>
        <p:grpSpPr>
          <a:xfrm>
            <a:off x="3929058" y="3753562"/>
            <a:ext cx="2357454" cy="928694"/>
            <a:chOff x="3929058" y="3753562"/>
            <a:chExt cx="2357454" cy="928694"/>
          </a:xfrm>
        </p:grpSpPr>
        <p:sp>
          <p:nvSpPr>
            <p:cNvPr id="75" name="矩形 74"/>
            <p:cNvSpPr/>
            <p:nvPr/>
          </p:nvSpPr>
          <p:spPr>
            <a:xfrm>
              <a:off x="3929058" y="428625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6       12     16      32</a:t>
              </a:r>
              <a:endParaRPr lang="zh-CN" altLang="en-US" sz="1800" b="0">
                <a:solidFill>
                  <a:srgbClr val="0000FF"/>
                </a:solidFill>
              </a:endParaRPr>
            </a:p>
          </p:txBody>
        </p:sp>
        <p:cxnSp>
          <p:nvCxnSpPr>
            <p:cNvPr id="79" name="直接连接符 78"/>
            <p:cNvCxnSpPr>
              <a:stCxn id="61" idx="2"/>
              <a:endCxn id="75" idx="0"/>
            </p:cNvCxnSpPr>
            <p:nvPr/>
          </p:nvCxnSpPr>
          <p:spPr>
            <a:xfrm rot="16200000" flipH="1">
              <a:off x="4519967" y="369843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0" name="直接连接符 79"/>
            <p:cNvCxnSpPr>
              <a:stCxn id="62" idx="2"/>
              <a:endCxn id="75" idx="0"/>
            </p:cNvCxnSpPr>
            <p:nvPr/>
          </p:nvCxnSpPr>
          <p:spPr>
            <a:xfrm rot="5400000">
              <a:off x="5162909" y="369843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82" name="矩形 81"/>
          <p:cNvSpPr/>
          <p:nvPr/>
        </p:nvSpPr>
        <p:spPr>
          <a:xfrm>
            <a:off x="6500826" y="5072074"/>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1      15</a:t>
            </a:r>
            <a:endParaRPr lang="zh-CN" altLang="en-US" sz="1800" b="0">
              <a:solidFill>
                <a:srgbClr val="0000FF"/>
              </a:solidFill>
            </a:endParaRPr>
          </a:p>
        </p:txBody>
      </p:sp>
      <p:grpSp>
        <p:nvGrpSpPr>
          <p:cNvPr id="11" name="组合 101"/>
          <p:cNvGrpSpPr/>
          <p:nvPr/>
        </p:nvGrpSpPr>
        <p:grpSpPr>
          <a:xfrm>
            <a:off x="1357290" y="4643446"/>
            <a:ext cx="4929222" cy="824628"/>
            <a:chOff x="1357290" y="4643446"/>
            <a:chExt cx="4929222" cy="824628"/>
          </a:xfrm>
        </p:grpSpPr>
        <p:sp>
          <p:nvSpPr>
            <p:cNvPr id="81" name="矩形 80"/>
            <p:cNvSpPr/>
            <p:nvPr/>
          </p:nvSpPr>
          <p:spPr>
            <a:xfrm>
              <a:off x="1357290" y="5072074"/>
              <a:ext cx="4929222"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2        6        12       16      18      20      32       34</a:t>
              </a:r>
              <a:endParaRPr lang="zh-CN" altLang="en-US" sz="1800" b="0">
                <a:solidFill>
                  <a:srgbClr val="0000FF"/>
                </a:solidFill>
              </a:endParaRPr>
            </a:p>
          </p:txBody>
        </p:sp>
        <p:cxnSp>
          <p:nvCxnSpPr>
            <p:cNvPr id="83" name="直接连接符 82"/>
            <p:cNvCxnSpPr>
              <a:stCxn id="74" idx="2"/>
              <a:endCxn id="81" idx="0"/>
            </p:cNvCxnSpPr>
            <p:nvPr/>
          </p:nvCxnSpPr>
          <p:spPr>
            <a:xfrm rot="16200000" flipH="1">
              <a:off x="2964645" y="4214818"/>
              <a:ext cx="42862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4" name="直接连接符 83"/>
            <p:cNvCxnSpPr>
              <a:stCxn id="75" idx="2"/>
              <a:endCxn id="81" idx="0"/>
            </p:cNvCxnSpPr>
            <p:nvPr/>
          </p:nvCxnSpPr>
          <p:spPr>
            <a:xfrm rot="5400000">
              <a:off x="4269934" y="4234223"/>
              <a:ext cx="38981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2" name="组合 100"/>
          <p:cNvGrpSpPr/>
          <p:nvPr/>
        </p:nvGrpSpPr>
        <p:grpSpPr>
          <a:xfrm>
            <a:off x="1357290" y="5468074"/>
            <a:ext cx="6215106" cy="857256"/>
            <a:chOff x="1357290" y="5468074"/>
            <a:chExt cx="6215106" cy="857256"/>
          </a:xfrm>
        </p:grpSpPr>
        <p:sp>
          <p:nvSpPr>
            <p:cNvPr id="85" name="矩形 84"/>
            <p:cNvSpPr/>
            <p:nvPr/>
          </p:nvSpPr>
          <p:spPr>
            <a:xfrm>
              <a:off x="1357290" y="5929330"/>
              <a:ext cx="6215106"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1        2        6        12       15       16      18      20      32       34</a:t>
              </a:r>
              <a:endParaRPr lang="zh-CN" altLang="en-US" sz="1800" b="0">
                <a:solidFill>
                  <a:srgbClr val="0000FF"/>
                </a:solidFill>
              </a:endParaRPr>
            </a:p>
          </p:txBody>
        </p:sp>
        <p:cxnSp>
          <p:nvCxnSpPr>
            <p:cNvPr id="86" name="直接连接符 85"/>
            <p:cNvCxnSpPr>
              <a:stCxn id="81" idx="2"/>
              <a:endCxn id="85" idx="0"/>
            </p:cNvCxnSpPr>
            <p:nvPr/>
          </p:nvCxnSpPr>
          <p:spPr>
            <a:xfrm rot="16200000" flipH="1">
              <a:off x="3912744" y="5377231"/>
              <a:ext cx="461256"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7" name="直接连接符 86"/>
            <p:cNvCxnSpPr>
              <a:stCxn id="82" idx="2"/>
              <a:endCxn id="85" idx="0"/>
            </p:cNvCxnSpPr>
            <p:nvPr/>
          </p:nvCxnSpPr>
          <p:spPr>
            <a:xfrm rot="5400000">
              <a:off x="5520099" y="4412818"/>
              <a:ext cx="461256" cy="257176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3" name="组合 102"/>
          <p:cNvGrpSpPr/>
          <p:nvPr/>
        </p:nvGrpSpPr>
        <p:grpSpPr>
          <a:xfrm>
            <a:off x="7858148" y="2428868"/>
            <a:ext cx="642942" cy="3644132"/>
            <a:chOff x="7858148" y="2428868"/>
            <a:chExt cx="642942" cy="3644132"/>
          </a:xfrm>
        </p:grpSpPr>
        <p:sp>
          <p:nvSpPr>
            <p:cNvPr id="91" name="TextBox 90"/>
            <p:cNvSpPr txBox="1"/>
            <p:nvPr/>
          </p:nvSpPr>
          <p:spPr>
            <a:xfrm>
              <a:off x="7858148" y="2428868"/>
              <a:ext cx="642942" cy="400110"/>
            </a:xfrm>
            <a:prstGeom prst="rect">
              <a:avLst/>
            </a:prstGeom>
            <a:noFill/>
          </p:spPr>
          <p:txBody>
            <a:bodyPr wrap="square" rtlCol="0">
              <a:spAutoFit/>
            </a:bodyPr>
            <a:lstStyle/>
            <a:p>
              <a:pPr algn="l">
                <a:lnSpc>
                  <a:spcPct val="100000"/>
                </a:lnSpc>
              </a:pPr>
              <a:r>
                <a:rPr lang="zh-CN" altLang="en-US" sz="2000">
                  <a:solidFill>
                    <a:srgbClr val="0000FF"/>
                  </a:solidFill>
                  <a:latin typeface="仿宋" panose="02010609060101010101" pitchFamily="49" charset="-122"/>
                  <a:ea typeface="仿宋" panose="02010609060101010101" pitchFamily="49" charset="-122"/>
                </a:rPr>
                <a:t>底</a:t>
              </a:r>
            </a:p>
          </p:txBody>
        </p:sp>
        <p:cxnSp>
          <p:nvCxnSpPr>
            <p:cNvPr id="92" name="直接箭头连接符 91"/>
            <p:cNvCxnSpPr/>
            <p:nvPr/>
          </p:nvCxnSpPr>
          <p:spPr>
            <a:xfrm rot="5400000">
              <a:off x="6500826" y="4500570"/>
              <a:ext cx="314327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58" name="TextBox 57"/>
          <p:cNvSpPr txBox="1"/>
          <p:nvPr/>
        </p:nvSpPr>
        <p:spPr>
          <a:xfrm>
            <a:off x="71406" y="1714488"/>
            <a:ext cx="1285884" cy="400110"/>
          </a:xfrm>
          <a:prstGeom prst="rect">
            <a:avLst/>
          </a:prstGeom>
          <a:noFill/>
        </p:spPr>
        <p:txBody>
          <a:bodyPr wrap="square" rtlCol="0">
            <a:spAutoFit/>
          </a:bodyPr>
          <a:lstStyle/>
          <a:p>
            <a:pPr algn="l">
              <a:lnSpc>
                <a:spcPct val="100000"/>
              </a:lnSpc>
            </a:pP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10.8</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97" name="灯片编号占位符 96"/>
          <p:cNvSpPr>
            <a:spLocks noGrp="1"/>
          </p:cNvSpPr>
          <p:nvPr>
            <p:ph type="sldNum" sz="quarter" idx="12"/>
          </p:nvPr>
        </p:nvSpPr>
        <p:spPr/>
        <p:txBody>
          <a:bodyPr/>
          <a:lstStyle/>
          <a:p>
            <a:fld id="{7AF016A1-9F15-429F-9EFD-84004B73C732}" type="slidenum">
              <a:rPr lang="en-US" altLang="zh-CN" smtClean="0"/>
              <a:t>88</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strips(downLeft)">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8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5"/>
          <p:cNvGrpSpPr/>
          <p:nvPr/>
        </p:nvGrpSpPr>
        <p:grpSpPr>
          <a:xfrm>
            <a:off x="1090634" y="142852"/>
            <a:ext cx="7481894" cy="4400638"/>
            <a:chOff x="500034" y="559338"/>
            <a:chExt cx="7481894" cy="4400638"/>
          </a:xfrm>
        </p:grpSpPr>
        <p:sp>
          <p:nvSpPr>
            <p:cNvPr id="25" name="Text Box 2"/>
            <p:cNvSpPr txBox="1">
              <a:spLocks noChangeArrowheads="1"/>
            </p:cNvSpPr>
            <p:nvPr/>
          </p:nvSpPr>
          <p:spPr bwMode="auto">
            <a:xfrm>
              <a:off x="1357290" y="559338"/>
              <a:ext cx="6624638" cy="369332"/>
            </a:xfrm>
            <a:prstGeom prst="rect">
              <a:avLst/>
            </a:prstGeom>
            <a:noFill/>
            <a:ln w="9525">
              <a:noFill/>
              <a:miter lim="800000"/>
            </a:ln>
            <a:effectLst/>
          </p:spPr>
          <p:txBody>
            <a:bodyPr>
              <a:spAutoFit/>
            </a:bodyPr>
            <a:lstStyle/>
            <a:p>
              <a:pPr algn="l">
                <a:lnSpc>
                  <a:spcPct val="100000"/>
                </a:lnSpc>
                <a:spcBef>
                  <a:spcPct val="50000"/>
                </a:spcBef>
              </a:pPr>
              <a:r>
                <a:rPr kumimoji="1" lang="en-US" altLang="zh-CN" sz="1800" b="0">
                  <a:solidFill>
                    <a:srgbClr val="0000FF"/>
                  </a:solidFill>
                  <a:latin typeface="Consolas" panose="020B0609020204030204" pitchFamily="49" charset="0"/>
                  <a:cs typeface="Consolas" panose="020B0609020204030204" pitchFamily="49" charset="0"/>
                </a:rPr>
                <a:t>18    2   20   34   12   32    6   16    1    5</a:t>
              </a:r>
              <a:endParaRPr kumimoji="1" lang="en-US" altLang="zh-CN" sz="1800" b="0" dirty="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1357290"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18</a:t>
              </a:r>
              <a:endParaRPr lang="zh-CN" altLang="en-US" sz="1800" b="0">
                <a:solidFill>
                  <a:srgbClr val="0000FF"/>
                </a:solidFill>
              </a:endParaRPr>
            </a:p>
          </p:txBody>
        </p:sp>
        <p:sp>
          <p:nvSpPr>
            <p:cNvPr id="29" name="矩形 28"/>
            <p:cNvSpPr/>
            <p:nvPr/>
          </p:nvSpPr>
          <p:spPr>
            <a:xfrm>
              <a:off x="2000232"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a:t>
              </a:r>
              <a:endParaRPr lang="zh-CN" altLang="en-US" sz="1800" b="0">
                <a:solidFill>
                  <a:srgbClr val="0000FF"/>
                </a:solidFill>
              </a:endParaRPr>
            </a:p>
          </p:txBody>
        </p:sp>
        <p:sp>
          <p:nvSpPr>
            <p:cNvPr id="35" name="矩形 34"/>
            <p:cNvSpPr/>
            <p:nvPr/>
          </p:nvSpPr>
          <p:spPr>
            <a:xfrm>
              <a:off x="2643174"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20</a:t>
              </a:r>
            </a:p>
          </p:txBody>
        </p:sp>
        <p:sp>
          <p:nvSpPr>
            <p:cNvPr id="41" name="矩形 40"/>
            <p:cNvSpPr/>
            <p:nvPr/>
          </p:nvSpPr>
          <p:spPr>
            <a:xfrm>
              <a:off x="3286116"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34</a:t>
              </a:r>
              <a:endParaRPr lang="zh-CN" altLang="en-US" sz="1800" b="0">
                <a:solidFill>
                  <a:srgbClr val="0000FF"/>
                </a:solidFill>
              </a:endParaRPr>
            </a:p>
          </p:txBody>
        </p:sp>
        <p:sp>
          <p:nvSpPr>
            <p:cNvPr id="44" name="矩形 43"/>
            <p:cNvSpPr/>
            <p:nvPr/>
          </p:nvSpPr>
          <p:spPr>
            <a:xfrm>
              <a:off x="3929058"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12</a:t>
              </a:r>
              <a:endParaRPr lang="zh-CN" altLang="en-US" sz="1800" b="0">
                <a:solidFill>
                  <a:srgbClr val="0000FF"/>
                </a:solidFill>
              </a:endParaRPr>
            </a:p>
          </p:txBody>
        </p:sp>
        <p:sp>
          <p:nvSpPr>
            <p:cNvPr id="47" name="矩形 46"/>
            <p:cNvSpPr/>
            <p:nvPr/>
          </p:nvSpPr>
          <p:spPr>
            <a:xfrm>
              <a:off x="4572000"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32</a:t>
              </a:r>
              <a:endParaRPr lang="zh-CN" altLang="en-US" sz="1800" b="0">
                <a:solidFill>
                  <a:srgbClr val="0000FF"/>
                </a:solidFill>
              </a:endParaRPr>
            </a:p>
          </p:txBody>
        </p:sp>
        <p:sp>
          <p:nvSpPr>
            <p:cNvPr id="48" name="矩形 47"/>
            <p:cNvSpPr/>
            <p:nvPr/>
          </p:nvSpPr>
          <p:spPr>
            <a:xfrm>
              <a:off x="5214942"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6</a:t>
              </a:r>
              <a:endParaRPr lang="zh-CN" altLang="en-US" sz="1800" b="0">
                <a:solidFill>
                  <a:srgbClr val="0000FF"/>
                </a:solidFill>
              </a:endParaRPr>
            </a:p>
          </p:txBody>
        </p:sp>
        <p:sp>
          <p:nvSpPr>
            <p:cNvPr id="49" name="矩形 48"/>
            <p:cNvSpPr/>
            <p:nvPr/>
          </p:nvSpPr>
          <p:spPr>
            <a:xfrm>
              <a:off x="5857884"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16</a:t>
              </a:r>
              <a:endParaRPr lang="zh-CN" altLang="en-US" sz="1800" b="0">
                <a:solidFill>
                  <a:srgbClr val="0000FF"/>
                </a:solidFill>
              </a:endParaRPr>
            </a:p>
          </p:txBody>
        </p:sp>
        <p:sp>
          <p:nvSpPr>
            <p:cNvPr id="50" name="矩形 49"/>
            <p:cNvSpPr/>
            <p:nvPr/>
          </p:nvSpPr>
          <p:spPr>
            <a:xfrm>
              <a:off x="6500826"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a:t>
              </a:r>
              <a:endParaRPr lang="zh-CN" altLang="en-US" sz="1800" b="0">
                <a:solidFill>
                  <a:srgbClr val="0000FF"/>
                </a:solidFill>
              </a:endParaRPr>
            </a:p>
          </p:txBody>
        </p:sp>
        <p:sp>
          <p:nvSpPr>
            <p:cNvPr id="51" name="矩形 50"/>
            <p:cNvSpPr/>
            <p:nvPr/>
          </p:nvSpPr>
          <p:spPr>
            <a:xfrm>
              <a:off x="7143768"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15</a:t>
              </a:r>
              <a:endParaRPr lang="zh-CN" altLang="en-US" sz="1800" b="0">
                <a:solidFill>
                  <a:srgbClr val="0000FF"/>
                </a:solidFill>
              </a:endParaRPr>
            </a:p>
          </p:txBody>
        </p:sp>
        <p:sp>
          <p:nvSpPr>
            <p:cNvPr id="52" name="TextBox 51"/>
            <p:cNvSpPr txBox="1"/>
            <p:nvPr/>
          </p:nvSpPr>
          <p:spPr>
            <a:xfrm>
              <a:off x="500034" y="2000240"/>
              <a:ext cx="838160" cy="369332"/>
            </a:xfrm>
            <a:prstGeom prst="rect">
              <a:avLst/>
            </a:prstGeom>
            <a:noFill/>
          </p:spPr>
          <p:txBody>
            <a:bodyPr wrap="square" rtlCol="0">
              <a:spAutoFit/>
            </a:bodyPr>
            <a:lstStyle/>
            <a:p>
              <a:pPr algn="l">
                <a:lnSpc>
                  <a:spcPct val="100000"/>
                </a:lnSpc>
              </a:pPr>
              <a:r>
                <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趟</a:t>
              </a:r>
            </a:p>
          </p:txBody>
        </p:sp>
        <p:sp>
          <p:nvSpPr>
            <p:cNvPr id="53" name="矩形 52"/>
            <p:cNvSpPr/>
            <p:nvPr/>
          </p:nvSpPr>
          <p:spPr>
            <a:xfrm>
              <a:off x="1357290"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2      18</a:t>
              </a:r>
              <a:endParaRPr lang="zh-CN" altLang="en-US" sz="1800" b="0">
                <a:solidFill>
                  <a:srgbClr val="0000FF"/>
                </a:solidFill>
              </a:endParaRPr>
            </a:p>
          </p:txBody>
        </p:sp>
        <p:sp>
          <p:nvSpPr>
            <p:cNvPr id="63" name="矩形 62"/>
            <p:cNvSpPr/>
            <p:nvPr/>
          </p:nvSpPr>
          <p:spPr>
            <a:xfrm>
              <a:off x="2643174"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20     34</a:t>
              </a:r>
              <a:endParaRPr lang="zh-CN" altLang="en-US" sz="1800" b="0">
                <a:solidFill>
                  <a:srgbClr val="0000FF"/>
                </a:solidFill>
              </a:endParaRPr>
            </a:p>
          </p:txBody>
        </p:sp>
        <p:sp>
          <p:nvSpPr>
            <p:cNvPr id="64" name="矩形 63"/>
            <p:cNvSpPr/>
            <p:nvPr/>
          </p:nvSpPr>
          <p:spPr>
            <a:xfrm>
              <a:off x="3929058"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12     32</a:t>
              </a:r>
              <a:endParaRPr lang="zh-CN" altLang="en-US" sz="1800" b="0">
                <a:solidFill>
                  <a:srgbClr val="0000FF"/>
                </a:solidFill>
              </a:endParaRPr>
            </a:p>
          </p:txBody>
        </p:sp>
        <p:sp>
          <p:nvSpPr>
            <p:cNvPr id="65" name="矩形 64"/>
            <p:cNvSpPr/>
            <p:nvPr/>
          </p:nvSpPr>
          <p:spPr>
            <a:xfrm>
              <a:off x="5214942"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6     16</a:t>
              </a:r>
              <a:endParaRPr lang="zh-CN" altLang="en-US" sz="1800" b="0">
                <a:solidFill>
                  <a:srgbClr val="0000FF"/>
                </a:solidFill>
              </a:endParaRPr>
            </a:p>
          </p:txBody>
        </p:sp>
        <p:sp>
          <p:nvSpPr>
            <p:cNvPr id="66" name="矩形 65"/>
            <p:cNvSpPr/>
            <p:nvPr/>
          </p:nvSpPr>
          <p:spPr>
            <a:xfrm>
              <a:off x="6500826"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1      15</a:t>
              </a:r>
              <a:endParaRPr lang="zh-CN" altLang="en-US" sz="1800" b="0">
                <a:solidFill>
                  <a:srgbClr val="0000FF"/>
                </a:solidFill>
              </a:endParaRPr>
            </a:p>
          </p:txBody>
        </p:sp>
        <p:cxnSp>
          <p:nvCxnSpPr>
            <p:cNvPr id="68" name="直接连接符 67"/>
            <p:cNvCxnSpPr>
              <a:stCxn id="26" idx="2"/>
              <a:endCxn id="53" idx="0"/>
            </p:cNvCxnSpPr>
            <p:nvPr/>
          </p:nvCxnSpPr>
          <p:spPr>
            <a:xfrm rot="16200000" flipH="1">
              <a:off x="1501711"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0" name="直接连接符 69"/>
            <p:cNvCxnSpPr>
              <a:stCxn id="29" idx="2"/>
              <a:endCxn id="53" idx="0"/>
            </p:cNvCxnSpPr>
            <p:nvPr/>
          </p:nvCxnSpPr>
          <p:spPr>
            <a:xfrm rot="5400000">
              <a:off x="1823183"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2" name="直接连接符 71"/>
            <p:cNvCxnSpPr>
              <a:stCxn id="35" idx="2"/>
              <a:endCxn id="63" idx="0"/>
            </p:cNvCxnSpPr>
            <p:nvPr/>
          </p:nvCxnSpPr>
          <p:spPr>
            <a:xfrm rot="16200000" flipH="1">
              <a:off x="2787595"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4" name="直接连接符 73"/>
            <p:cNvCxnSpPr>
              <a:stCxn id="41" idx="2"/>
              <a:endCxn id="63" idx="0"/>
            </p:cNvCxnSpPr>
            <p:nvPr/>
          </p:nvCxnSpPr>
          <p:spPr>
            <a:xfrm rot="5400000">
              <a:off x="3109067"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6" name="直接连接符 75"/>
            <p:cNvCxnSpPr>
              <a:stCxn id="44" idx="2"/>
              <a:endCxn id="64" idx="0"/>
            </p:cNvCxnSpPr>
            <p:nvPr/>
          </p:nvCxnSpPr>
          <p:spPr>
            <a:xfrm rot="16200000" flipH="1">
              <a:off x="4073479"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8" name="直接连接符 77"/>
            <p:cNvCxnSpPr>
              <a:stCxn id="47" idx="2"/>
              <a:endCxn id="64" idx="0"/>
            </p:cNvCxnSpPr>
            <p:nvPr/>
          </p:nvCxnSpPr>
          <p:spPr>
            <a:xfrm rot="5400000">
              <a:off x="4394951"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0" name="直接连接符 79"/>
            <p:cNvCxnSpPr>
              <a:stCxn id="48" idx="2"/>
              <a:endCxn id="65" idx="0"/>
            </p:cNvCxnSpPr>
            <p:nvPr/>
          </p:nvCxnSpPr>
          <p:spPr>
            <a:xfrm rot="16200000" flipH="1">
              <a:off x="5359363"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2" name="直接连接符 81"/>
            <p:cNvCxnSpPr>
              <a:stCxn id="49" idx="2"/>
              <a:endCxn id="65" idx="0"/>
            </p:cNvCxnSpPr>
            <p:nvPr/>
          </p:nvCxnSpPr>
          <p:spPr>
            <a:xfrm rot="5400000">
              <a:off x="5680835"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4" name="直接连接符 83"/>
            <p:cNvCxnSpPr>
              <a:stCxn id="50" idx="2"/>
              <a:endCxn id="66" idx="0"/>
            </p:cNvCxnSpPr>
            <p:nvPr/>
          </p:nvCxnSpPr>
          <p:spPr>
            <a:xfrm rot="16200000" flipH="1">
              <a:off x="6645247"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6" name="直接连接符 85"/>
            <p:cNvCxnSpPr>
              <a:stCxn id="51" idx="2"/>
              <a:endCxn id="66" idx="0"/>
            </p:cNvCxnSpPr>
            <p:nvPr/>
          </p:nvCxnSpPr>
          <p:spPr>
            <a:xfrm rot="5400000">
              <a:off x="6966719"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87" name="矩形 86"/>
            <p:cNvSpPr/>
            <p:nvPr/>
          </p:nvSpPr>
          <p:spPr>
            <a:xfrm>
              <a:off x="1357290" y="281868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2      18    20    34</a:t>
              </a:r>
              <a:endParaRPr lang="zh-CN" altLang="en-US" sz="1800" b="0">
                <a:solidFill>
                  <a:srgbClr val="0000FF"/>
                </a:solidFill>
              </a:endParaRPr>
            </a:p>
          </p:txBody>
        </p:sp>
        <p:sp>
          <p:nvSpPr>
            <p:cNvPr id="88" name="矩形 87"/>
            <p:cNvSpPr/>
            <p:nvPr/>
          </p:nvSpPr>
          <p:spPr>
            <a:xfrm>
              <a:off x="3929058" y="285749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6       12     16      32</a:t>
              </a:r>
              <a:endParaRPr lang="zh-CN" altLang="en-US" sz="1800" b="0">
                <a:solidFill>
                  <a:srgbClr val="0000FF"/>
                </a:solidFill>
              </a:endParaRPr>
            </a:p>
          </p:txBody>
        </p:sp>
        <p:sp>
          <p:nvSpPr>
            <p:cNvPr id="89" name="矩形 88"/>
            <p:cNvSpPr/>
            <p:nvPr/>
          </p:nvSpPr>
          <p:spPr>
            <a:xfrm>
              <a:off x="6500826" y="2857496"/>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1      15</a:t>
              </a:r>
              <a:endParaRPr lang="zh-CN" altLang="en-US" sz="1800" b="0">
                <a:solidFill>
                  <a:srgbClr val="0000FF"/>
                </a:solidFill>
              </a:endParaRPr>
            </a:p>
          </p:txBody>
        </p:sp>
        <p:cxnSp>
          <p:nvCxnSpPr>
            <p:cNvPr id="91" name="直接连接符 90"/>
            <p:cNvCxnSpPr>
              <a:stCxn id="53" idx="2"/>
              <a:endCxn id="87" idx="0"/>
            </p:cNvCxnSpPr>
            <p:nvPr/>
          </p:nvCxnSpPr>
          <p:spPr>
            <a:xfrm rot="16200000" flipH="1">
              <a:off x="1967604" y="225027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3" name="直接连接符 92"/>
            <p:cNvCxnSpPr>
              <a:stCxn id="63" idx="2"/>
              <a:endCxn id="87" idx="0"/>
            </p:cNvCxnSpPr>
            <p:nvPr/>
          </p:nvCxnSpPr>
          <p:spPr>
            <a:xfrm rot="5400000">
              <a:off x="2610546" y="225027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5" name="直接连接符 94"/>
            <p:cNvCxnSpPr>
              <a:stCxn id="64" idx="2"/>
              <a:endCxn id="88" idx="0"/>
            </p:cNvCxnSpPr>
            <p:nvPr/>
          </p:nvCxnSpPr>
          <p:spPr>
            <a:xfrm rot="16200000" flipH="1">
              <a:off x="4519967" y="226967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7" name="直接连接符 96"/>
            <p:cNvCxnSpPr>
              <a:stCxn id="65" idx="2"/>
              <a:endCxn id="88" idx="0"/>
            </p:cNvCxnSpPr>
            <p:nvPr/>
          </p:nvCxnSpPr>
          <p:spPr>
            <a:xfrm rot="5400000">
              <a:off x="5162909" y="226967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99" name="矩形 98"/>
            <p:cNvSpPr/>
            <p:nvPr/>
          </p:nvSpPr>
          <p:spPr>
            <a:xfrm>
              <a:off x="1357290" y="3643314"/>
              <a:ext cx="4929222"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2        6        12       16      18      20      32       34</a:t>
              </a:r>
              <a:endParaRPr lang="zh-CN" altLang="en-US" sz="1800" b="0">
                <a:solidFill>
                  <a:srgbClr val="0000FF"/>
                </a:solidFill>
              </a:endParaRPr>
            </a:p>
          </p:txBody>
        </p:sp>
        <p:sp>
          <p:nvSpPr>
            <p:cNvPr id="100" name="矩形 99"/>
            <p:cNvSpPr/>
            <p:nvPr/>
          </p:nvSpPr>
          <p:spPr>
            <a:xfrm>
              <a:off x="6500826" y="3643314"/>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1      15</a:t>
              </a:r>
              <a:endParaRPr lang="zh-CN" altLang="en-US" sz="1800" b="0">
                <a:solidFill>
                  <a:srgbClr val="0000FF"/>
                </a:solidFill>
              </a:endParaRPr>
            </a:p>
          </p:txBody>
        </p:sp>
        <p:cxnSp>
          <p:nvCxnSpPr>
            <p:cNvPr id="102" name="直接连接符 101"/>
            <p:cNvCxnSpPr>
              <a:stCxn id="87" idx="2"/>
              <a:endCxn id="99" idx="0"/>
            </p:cNvCxnSpPr>
            <p:nvPr/>
          </p:nvCxnSpPr>
          <p:spPr>
            <a:xfrm rot="16200000" flipH="1">
              <a:off x="2964645" y="2786058"/>
              <a:ext cx="42862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04" name="直接连接符 103"/>
            <p:cNvCxnSpPr>
              <a:stCxn id="88" idx="2"/>
              <a:endCxn id="99" idx="0"/>
            </p:cNvCxnSpPr>
            <p:nvPr/>
          </p:nvCxnSpPr>
          <p:spPr>
            <a:xfrm rot="5400000">
              <a:off x="4269934" y="2805463"/>
              <a:ext cx="38981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05" name="矩形 104"/>
            <p:cNvSpPr/>
            <p:nvPr/>
          </p:nvSpPr>
          <p:spPr>
            <a:xfrm>
              <a:off x="1357290" y="4500570"/>
              <a:ext cx="6215106"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1        2        6        12       15       16      18      20      32       34</a:t>
              </a:r>
              <a:endParaRPr lang="zh-CN" altLang="en-US" sz="1800" b="0">
                <a:solidFill>
                  <a:srgbClr val="0000FF"/>
                </a:solidFill>
              </a:endParaRPr>
            </a:p>
          </p:txBody>
        </p:sp>
        <p:cxnSp>
          <p:nvCxnSpPr>
            <p:cNvPr id="107" name="直接连接符 106"/>
            <p:cNvCxnSpPr>
              <a:stCxn id="99" idx="2"/>
              <a:endCxn id="105" idx="0"/>
            </p:cNvCxnSpPr>
            <p:nvPr/>
          </p:nvCxnSpPr>
          <p:spPr>
            <a:xfrm rot="16200000" flipH="1">
              <a:off x="3912744" y="3948471"/>
              <a:ext cx="461256"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09" name="直接连接符 108"/>
            <p:cNvCxnSpPr>
              <a:stCxn id="100" idx="2"/>
              <a:endCxn id="105" idx="0"/>
            </p:cNvCxnSpPr>
            <p:nvPr/>
          </p:nvCxnSpPr>
          <p:spPr>
            <a:xfrm rot="5400000">
              <a:off x="5520099" y="2984058"/>
              <a:ext cx="461256" cy="2571768"/>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10" name="TextBox 109"/>
            <p:cNvSpPr txBox="1"/>
            <p:nvPr/>
          </p:nvSpPr>
          <p:spPr>
            <a:xfrm>
              <a:off x="500034" y="2928934"/>
              <a:ext cx="838160" cy="369332"/>
            </a:xfrm>
            <a:prstGeom prst="rect">
              <a:avLst/>
            </a:prstGeom>
            <a:noFill/>
          </p:spPr>
          <p:txBody>
            <a:bodyPr wrap="square" rtlCol="0">
              <a:spAutoFit/>
            </a:bodyPr>
            <a:lstStyle/>
            <a:p>
              <a:pPr algn="l">
                <a:lnSpc>
                  <a:spcPct val="100000"/>
                </a:lnSpc>
              </a:pPr>
              <a:r>
                <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趟</a:t>
              </a:r>
            </a:p>
          </p:txBody>
        </p:sp>
        <p:sp>
          <p:nvSpPr>
            <p:cNvPr id="111" name="TextBox 110"/>
            <p:cNvSpPr txBox="1"/>
            <p:nvPr/>
          </p:nvSpPr>
          <p:spPr>
            <a:xfrm>
              <a:off x="500034" y="3714752"/>
              <a:ext cx="838160" cy="369332"/>
            </a:xfrm>
            <a:prstGeom prst="rect">
              <a:avLst/>
            </a:prstGeom>
            <a:noFill/>
          </p:spPr>
          <p:txBody>
            <a:bodyPr wrap="square" rtlCol="0">
              <a:spAutoFit/>
            </a:bodyPr>
            <a:lstStyle/>
            <a:p>
              <a:pPr algn="l">
                <a:lnSpc>
                  <a:spcPct val="100000"/>
                </a:lnSpc>
              </a:pPr>
              <a:r>
                <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趟</a:t>
              </a:r>
            </a:p>
          </p:txBody>
        </p:sp>
        <p:sp>
          <p:nvSpPr>
            <p:cNvPr id="112" name="TextBox 111"/>
            <p:cNvSpPr txBox="1"/>
            <p:nvPr/>
          </p:nvSpPr>
          <p:spPr>
            <a:xfrm>
              <a:off x="500034" y="4590644"/>
              <a:ext cx="766722" cy="369332"/>
            </a:xfrm>
            <a:prstGeom prst="rect">
              <a:avLst/>
            </a:prstGeom>
            <a:noFill/>
          </p:spPr>
          <p:txBody>
            <a:bodyPr wrap="square" rtlCol="0">
              <a:spAutoFit/>
            </a:bodyPr>
            <a:lstStyle/>
            <a:p>
              <a:pPr algn="l">
                <a:lnSpc>
                  <a:spcPct val="100000"/>
                </a:lnSpc>
              </a:pPr>
              <a:r>
                <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趟</a:t>
              </a:r>
            </a:p>
          </p:txBody>
        </p:sp>
      </p:grpSp>
      <p:sp>
        <p:nvSpPr>
          <p:cNvPr id="117" name="TextBox 116"/>
          <p:cNvSpPr txBox="1"/>
          <p:nvPr/>
        </p:nvSpPr>
        <p:spPr>
          <a:xfrm>
            <a:off x="571472" y="357166"/>
            <a:ext cx="428628" cy="1015663"/>
          </a:xfrm>
          <a:prstGeom prst="rect">
            <a:avLst/>
          </a:prstGeom>
          <a:noFill/>
        </p:spPr>
        <p:txBody>
          <a:bodyPr wrap="square" rtlCol="0">
            <a:spAutoFit/>
          </a:bodyPr>
          <a:lstStyle/>
          <a:p>
            <a:pPr algn="l">
              <a:lnSpc>
                <a:spcPct val="100000"/>
              </a:lnSpc>
            </a:pPr>
            <a:r>
              <a:rPr lang="zh-CN" altLang="en-US" sz="2000">
                <a:solidFill>
                  <a:srgbClr val="FF0000"/>
                </a:solidFill>
                <a:latin typeface="华文中宋" panose="02010600040101010101" pitchFamily="2" charset="-122"/>
                <a:ea typeface="华文中宋" panose="02010600040101010101" pitchFamily="2" charset="-122"/>
              </a:rPr>
              <a:t>归并树</a:t>
            </a:r>
          </a:p>
        </p:txBody>
      </p:sp>
      <p:sp>
        <p:nvSpPr>
          <p:cNvPr id="118" name="TextBox 117"/>
          <p:cNvSpPr txBox="1"/>
          <p:nvPr/>
        </p:nvSpPr>
        <p:spPr>
          <a:xfrm>
            <a:off x="1214414" y="5214950"/>
            <a:ext cx="6072230"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00000"/>
              </a:lnSpc>
              <a:buBlip>
                <a:blip r:embed="rId3"/>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有清晰的趟数（同一趟产生的归并段优先归并）</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buBlip>
                <a:blip r:embed="rId3"/>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归并树高度</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+1</a:t>
            </a:r>
          </a:p>
          <a:p>
            <a:pPr marL="342900" indent="-342900" algn="l">
              <a:lnSpc>
                <a:spcPct val="100000"/>
              </a:lnSpc>
              <a:buBlip>
                <a:blip r:embed="rId3"/>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归并的趟数</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h</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-1</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9" name="下箭头 118"/>
          <p:cNvSpPr/>
          <p:nvPr/>
        </p:nvSpPr>
        <p:spPr>
          <a:xfrm>
            <a:off x="4286248" y="471488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0" name="TextBox 119"/>
          <p:cNvSpPr txBox="1"/>
          <p:nvPr/>
        </p:nvSpPr>
        <p:spPr>
          <a:xfrm>
            <a:off x="7643834" y="5229067"/>
            <a:ext cx="500066" cy="1323439"/>
          </a:xfrm>
          <a:prstGeom prst="rect">
            <a:avLst/>
          </a:prstGeom>
          <a:noFill/>
        </p:spPr>
        <p:txBody>
          <a:bodyPr wrap="square" rtlCol="0">
            <a:spAutoFit/>
          </a:bodyPr>
          <a:lstStyle/>
          <a:p>
            <a:pPr algn="l">
              <a:lnSpc>
                <a:spcPct val="100000"/>
              </a:lnSpc>
            </a:pPr>
            <a:r>
              <a:rPr lang="zh-CN" altLang="en-US" sz="2000">
                <a:solidFill>
                  <a:srgbClr val="FF0000"/>
                </a:solidFill>
                <a:latin typeface="华文中宋" panose="02010600040101010101" pitchFamily="2" charset="-122"/>
                <a:ea typeface="华文中宋" panose="02010600040101010101" pitchFamily="2" charset="-122"/>
              </a:rPr>
              <a:t>平衡归并</a:t>
            </a:r>
          </a:p>
        </p:txBody>
      </p:sp>
      <p:sp>
        <p:nvSpPr>
          <p:cNvPr id="121" name="右箭头 120"/>
          <p:cNvSpPr/>
          <p:nvPr/>
        </p:nvSpPr>
        <p:spPr>
          <a:xfrm>
            <a:off x="7358082" y="5786454"/>
            <a:ext cx="214314" cy="142876"/>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61" name="灯片编号占位符 60"/>
          <p:cNvSpPr>
            <a:spLocks noGrp="1"/>
          </p:cNvSpPr>
          <p:nvPr>
            <p:ph type="sldNum" sz="quarter" idx="12"/>
          </p:nvPr>
        </p:nvSpPr>
        <p:spPr/>
        <p:txBody>
          <a:bodyPr/>
          <a:lstStyle/>
          <a:p>
            <a:fld id="{7AF016A1-9F15-429F-9EFD-84004B73C732}" type="slidenum">
              <a:rPr lang="en-US" altLang="zh-CN" smtClean="0"/>
              <a:t>89</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P spid="120" grpId="0"/>
      <p:bldP spid="1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428860" y="428604"/>
            <a:ext cx="335758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10.2 </a:t>
            </a:r>
            <a:r>
              <a:rPr lang="zh-CN"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插入排序</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9" name="Text Box 2"/>
          <p:cNvSpPr txBox="1">
            <a:spLocks noChangeArrowheads="1"/>
          </p:cNvSpPr>
          <p:nvPr/>
        </p:nvSpPr>
        <p:spPr bwMode="auto">
          <a:xfrm>
            <a:off x="2643174" y="4857760"/>
            <a:ext cx="2786082" cy="1449216"/>
          </a:xfrm>
          <a:prstGeom prst="rect">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path path="circle">
              <a:fillToRect t="100000" r="100000"/>
            </a:path>
            <a:tileRect l="-100000" b="-100000"/>
          </a:gradFill>
        </p:spPr>
        <p:style>
          <a:lnRef idx="1">
            <a:schemeClr val="accent2"/>
          </a:lnRef>
          <a:fillRef idx="3">
            <a:schemeClr val="accent2"/>
          </a:fillRef>
          <a:effectRef idx="2">
            <a:schemeClr val="accent2"/>
          </a:effectRef>
          <a:fontRef idx="minor">
            <a:schemeClr val="lt1"/>
          </a:fontRef>
        </p:style>
        <p:txBody>
          <a:bodyPr wrap="square" lIns="180000" tIns="108000" bIns="108000">
            <a:spAutoFit/>
          </a:bodyPr>
          <a:lstStyle/>
          <a:p>
            <a:pPr algn="l">
              <a:lnSpc>
                <a:spcPct val="100000"/>
              </a:lnSpc>
              <a:spcBef>
                <a:spcPct val="50000"/>
              </a:spcBef>
            </a:pP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1</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）直接插入排序</a:t>
            </a:r>
          </a:p>
          <a:p>
            <a:pPr algn="l">
              <a:lnSpc>
                <a:spcPct val="100000"/>
              </a:lnSpc>
              <a:spcBef>
                <a:spcPct val="50000"/>
              </a:spcBef>
            </a:pP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2</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）折半插入排序</a:t>
            </a:r>
          </a:p>
          <a:p>
            <a:pPr algn="l">
              <a:lnSpc>
                <a:spcPct val="100000"/>
              </a:lnSpc>
              <a:spcBef>
                <a:spcPct val="50000"/>
              </a:spcBef>
            </a:pP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a:t>
            </a:r>
            <a:r>
              <a:rPr kumimoji="1" lang="en-US" altLang="zh-CN"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3</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）希尔排序</a:t>
            </a:r>
          </a:p>
        </p:txBody>
      </p:sp>
      <p:sp>
        <p:nvSpPr>
          <p:cNvPr id="10" name="矩形 9"/>
          <p:cNvSpPr/>
          <p:nvPr/>
        </p:nvSpPr>
        <p:spPr>
          <a:xfrm>
            <a:off x="1142976" y="1743006"/>
            <a:ext cx="2928958"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1" name="TextBox 10"/>
          <p:cNvSpPr txBox="1"/>
          <p:nvPr/>
        </p:nvSpPr>
        <p:spPr>
          <a:xfrm>
            <a:off x="1785918" y="2314510"/>
            <a:ext cx="1500198"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有序区</a:t>
            </a:r>
          </a:p>
        </p:txBody>
      </p:sp>
      <p:sp>
        <p:nvSpPr>
          <p:cNvPr id="12" name="矩形 11"/>
          <p:cNvSpPr/>
          <p:nvPr/>
        </p:nvSpPr>
        <p:spPr>
          <a:xfrm>
            <a:off x="4357686" y="1743006"/>
            <a:ext cx="2928958"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5286380" y="2314510"/>
            <a:ext cx="1500198"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无序区</a:t>
            </a:r>
          </a:p>
        </p:txBody>
      </p:sp>
      <p:grpSp>
        <p:nvGrpSpPr>
          <p:cNvPr id="14" name="组合 13"/>
          <p:cNvGrpSpPr/>
          <p:nvPr/>
        </p:nvGrpSpPr>
        <p:grpSpPr>
          <a:xfrm>
            <a:off x="3571868" y="2314511"/>
            <a:ext cx="1857388" cy="859517"/>
            <a:chOff x="3801221" y="2528826"/>
            <a:chExt cx="1466359" cy="1046769"/>
          </a:xfrm>
        </p:grpSpPr>
        <p:sp>
          <p:nvSpPr>
            <p:cNvPr id="15" name="右弧形箭头 14"/>
            <p:cNvSpPr/>
            <p:nvPr/>
          </p:nvSpPr>
          <p:spPr>
            <a:xfrm rot="5400000">
              <a:off x="4174190" y="2355132"/>
              <a:ext cx="438429" cy="785818"/>
            </a:xfrm>
            <a:prstGeom prst="curved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l"/>
              <a:endParaRPr lang="zh-CN" altLang="en-US"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3801221" y="3125801"/>
              <a:ext cx="1466359" cy="449794"/>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一个一个地插入</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7" name="TextBox 16"/>
          <p:cNvSpPr txBox="1"/>
          <p:nvPr/>
        </p:nvSpPr>
        <p:spPr>
          <a:xfrm>
            <a:off x="785786" y="1214422"/>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rPr>
              <a:t>基本思路</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anose="02010600040101010101" pitchFamily="2" charset="-122"/>
              <a:ea typeface="华文中宋" panose="02010600040101010101" pitchFamily="2" charset="-122"/>
              <a:cs typeface="Consolas" panose="020B0609020204030204" pitchFamily="49" charset="0"/>
            </a:endParaRPr>
          </a:p>
        </p:txBody>
      </p:sp>
      <p:sp>
        <p:nvSpPr>
          <p:cNvPr id="21" name="TextBox 20"/>
          <p:cNvSpPr txBox="1"/>
          <p:nvPr/>
        </p:nvSpPr>
        <p:spPr>
          <a:xfrm>
            <a:off x="2143108" y="4286256"/>
            <a:ext cx="257176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主要的插入排序方法：</a:t>
            </a: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t>9</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7158" y="546925"/>
            <a:ext cx="250033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排序</a:t>
            </a:r>
            <a:r>
              <a:rPr lang="zh-CN" altLang="en-US" sz="2200">
                <a:latin typeface="Consolas" panose="020B0609020204030204" pitchFamily="49" charset="0"/>
                <a:ea typeface="微软雅黑" panose="020B0503020204020204" pitchFamily="34" charset="-122"/>
                <a:cs typeface="Consolas" panose="020B0609020204030204" pitchFamily="49" charset="0"/>
              </a:rPr>
              <a:t>算法设计</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 name="TextBox 10"/>
          <p:cNvSpPr txBox="1"/>
          <p:nvPr/>
        </p:nvSpPr>
        <p:spPr>
          <a:xfrm>
            <a:off x="642910" y="1273718"/>
            <a:ext cx="242889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1</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）二路归并算法</a:t>
            </a:r>
          </a:p>
        </p:txBody>
      </p:sp>
      <p:sp>
        <p:nvSpPr>
          <p:cNvPr id="12" name="TextBox 11"/>
          <p:cNvSpPr txBox="1"/>
          <p:nvPr/>
        </p:nvSpPr>
        <p:spPr>
          <a:xfrm>
            <a:off x="928662" y="1928802"/>
            <a:ext cx="7286676" cy="400110"/>
          </a:xfrm>
          <a:prstGeom prst="rect">
            <a:avLst/>
          </a:prstGeom>
          <a:noFill/>
        </p:spPr>
        <p:txBody>
          <a:bodyPr wrap="square" rtlCol="0">
            <a:spAutoFit/>
          </a:bodyPr>
          <a:lstStyle/>
          <a:p>
            <a:pPr algn="l">
              <a:lnSpc>
                <a:spcPct val="100000"/>
              </a:lnSpc>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基础</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：将两个位置相邻的有序子序列归并为一个有序序列。</a:t>
            </a:r>
          </a:p>
        </p:txBody>
      </p:sp>
      <p:grpSp>
        <p:nvGrpSpPr>
          <p:cNvPr id="2" name="组合 19"/>
          <p:cNvGrpSpPr/>
          <p:nvPr/>
        </p:nvGrpSpPr>
        <p:grpSpPr>
          <a:xfrm>
            <a:off x="881010" y="2539588"/>
            <a:ext cx="7691518" cy="2492961"/>
            <a:chOff x="881010" y="2539588"/>
            <a:chExt cx="7691518" cy="2492961"/>
          </a:xfrm>
        </p:grpSpPr>
        <p:sp>
          <p:nvSpPr>
            <p:cNvPr id="14" name="Rectangle 4"/>
            <p:cNvSpPr>
              <a:spLocks noChangeArrowheads="1"/>
            </p:cNvSpPr>
            <p:nvPr/>
          </p:nvSpPr>
          <p:spPr bwMode="auto">
            <a:xfrm>
              <a:off x="928662" y="4636549"/>
              <a:ext cx="7620000" cy="3960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100000"/>
                </a:lnSpc>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有 序 序 </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列 </a:t>
              </a:r>
              <a:r>
                <a:rPr kumimoji="1"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[low..high]</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5"/>
            <p:cNvSpPr txBox="1">
              <a:spLocks noChangeArrowheads="1"/>
            </p:cNvSpPr>
            <p:nvPr/>
          </p:nvSpPr>
          <p:spPr bwMode="auto">
            <a:xfrm>
              <a:off x="881010" y="3206451"/>
              <a:ext cx="3810000" cy="396000"/>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p>
              <a:pPr algn="ctr">
                <a:lnSpc>
                  <a:spcPct val="100000"/>
                </a:lnSpc>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有序子</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序列 </a:t>
              </a:r>
              <a:r>
                <a:rPr kumimoji="1"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[low..mid]</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Rectangle 6"/>
            <p:cNvSpPr>
              <a:spLocks noChangeArrowheads="1"/>
            </p:cNvSpPr>
            <p:nvPr/>
          </p:nvSpPr>
          <p:spPr bwMode="auto">
            <a:xfrm>
              <a:off x="4762528" y="3206450"/>
              <a:ext cx="3810000" cy="396000"/>
            </a:xfrm>
            <a:prstGeom prst="rect">
              <a:avLst/>
            </a:prstGeom>
          </p:spPr>
          <p:style>
            <a:lnRef idx="1">
              <a:schemeClr val="accent5"/>
            </a:lnRef>
            <a:fillRef idx="2">
              <a:schemeClr val="accent5"/>
            </a:fillRef>
            <a:effectRef idx="1">
              <a:schemeClr val="accent5"/>
            </a:effectRef>
            <a:fontRef idx="minor">
              <a:schemeClr val="dk1"/>
            </a:fontRef>
          </p:style>
          <p:txBody>
            <a:bodyPr lIns="90000" tIns="46800" rIns="90000" bIns="46800" anchor="ctr">
              <a:noAutofit/>
            </a:bodyPr>
            <a:lstStyle/>
            <a:p>
              <a:pPr algn="ctr">
                <a:lnSpc>
                  <a:spcPct val="100000"/>
                </a:lnSpc>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有序子</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序列 </a:t>
              </a:r>
              <a:r>
                <a:rPr kumimoji="1"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[mid+1..high]</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下箭头 16"/>
            <p:cNvSpPr/>
            <p:nvPr/>
          </p:nvSpPr>
          <p:spPr>
            <a:xfrm>
              <a:off x="4619572" y="3929066"/>
              <a:ext cx="285752"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TextBox 17"/>
            <p:cNvSpPr txBox="1"/>
            <p:nvPr/>
          </p:nvSpPr>
          <p:spPr>
            <a:xfrm>
              <a:off x="3762316" y="2539588"/>
              <a:ext cx="1928826" cy="317908"/>
            </a:xfrm>
            <a:prstGeom prst="rect">
              <a:avLst/>
            </a:prstGeom>
            <a:noFill/>
          </p:spPr>
          <p:txBody>
            <a:bodyPr wrap="square" rtlCol="0">
              <a:spAutoFit/>
            </a:bodyPr>
            <a:lstStyle/>
            <a:p>
              <a:r>
                <a:rPr kumimoji="1"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[low..high]</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9" name="右大括号 18"/>
            <p:cNvSpPr/>
            <p:nvPr/>
          </p:nvSpPr>
          <p:spPr>
            <a:xfrm rot="16200000">
              <a:off x="4708167" y="-735648"/>
              <a:ext cx="180000" cy="7500990"/>
            </a:xfrm>
            <a:prstGeom prst="rightBrace">
              <a:avLst/>
            </a:prstGeom>
            <a:ln w="19050"/>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
        <p:nvSpPr>
          <p:cNvPr id="26" name="灯片编号占位符 25"/>
          <p:cNvSpPr>
            <a:spLocks noGrp="1"/>
          </p:cNvSpPr>
          <p:nvPr>
            <p:ph type="sldNum" sz="quarter" idx="12"/>
          </p:nvPr>
        </p:nvSpPr>
        <p:spPr/>
        <p:txBody>
          <a:bodyPr/>
          <a:lstStyle/>
          <a:p>
            <a:fld id="{7AF016A1-9F15-429F-9EFD-84004B73C732}" type="slidenum">
              <a:rPr lang="en-US" altLang="zh-CN" smtClean="0"/>
              <a:t>90</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1406" y="142852"/>
            <a:ext cx="8929750" cy="681389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Merge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low,int mid,int high)</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R[low..mid]</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R[mid+1..high]</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两个有序段归并为一个有序段</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R[low..high]</a:t>
            </a:r>
            <a:endPar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vector&lt;int&gt; R1;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B050"/>
                </a:solidFill>
                <a:latin typeface="Consolas" panose="020B0609020204030204" pitchFamily="49" charset="0"/>
                <a:ea typeface="仿宋" panose="02010609060101010101" pitchFamily="49" charset="-122"/>
                <a:cs typeface="Consolas" panose="020B0609020204030204" pitchFamily="49" charset="0"/>
              </a:rPr>
              <a:t>   R1.resize(high-low+1)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设置</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的长度为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high-low+1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i=low,j=mid+1,k=0;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是</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的下标</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分别为第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2</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段的下标</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(i&lt;=mid &amp;&amp; j&lt;=high)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段和第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2</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段均未扫描完时循环</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(R[i]&lt;=R[j])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段中的元素放入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R1[k]=R[i];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 k++;</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2</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段中的元素放入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R1[k]=R[j];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 k++;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(i&lt;=mid)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段余下部分复制到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R1[k]=R[i];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 k++;</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(j&lt;=high)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2</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段余下部分复制到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R1[k]=R[j];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 k++;</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(k=0,i=low;i&lt;=high;k++,i++)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复制回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R[i]=R1[k];</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8"/>
          <p:cNvGrpSpPr/>
          <p:nvPr/>
        </p:nvGrpSpPr>
        <p:grpSpPr>
          <a:xfrm>
            <a:off x="2786050" y="1142984"/>
            <a:ext cx="2857520" cy="1428760"/>
            <a:chOff x="3071802" y="857232"/>
            <a:chExt cx="2857520" cy="1428760"/>
          </a:xfrm>
        </p:grpSpPr>
        <p:cxnSp>
          <p:nvCxnSpPr>
            <p:cNvPr id="7" name="直接箭头连接符 6"/>
            <p:cNvCxnSpPr>
              <a:stCxn id="8" idx="0"/>
            </p:cNvCxnSpPr>
            <p:nvPr/>
          </p:nvCxnSpPr>
          <p:spPr>
            <a:xfrm rot="16200000" flipV="1">
              <a:off x="3464711" y="750075"/>
              <a:ext cx="928694" cy="1143008"/>
            </a:xfrm>
            <a:prstGeom prst="straightConnector1">
              <a:avLst/>
            </a:prstGeom>
            <a:ln w="19050">
              <a:prstDash val="dash"/>
              <a:tailEnd type="arrow"/>
            </a:ln>
          </p:spPr>
          <p:style>
            <a:lnRef idx="2">
              <a:schemeClr val="accent2"/>
            </a:lnRef>
            <a:fillRef idx="0">
              <a:schemeClr val="accent2"/>
            </a:fillRef>
            <a:effectRef idx="1">
              <a:schemeClr val="accent2"/>
            </a:effectRef>
            <a:fontRef idx="minor">
              <a:schemeClr val="tx1"/>
            </a:fontRef>
          </p:style>
        </p:cxnSp>
        <p:sp>
          <p:nvSpPr>
            <p:cNvPr id="8" name="圆角矩形 7"/>
            <p:cNvSpPr/>
            <p:nvPr/>
          </p:nvSpPr>
          <p:spPr>
            <a:xfrm>
              <a:off x="3071802" y="1785926"/>
              <a:ext cx="2857520" cy="500066"/>
            </a:xfrm>
            <a:prstGeom prst="roundRect">
              <a:avLst/>
            </a:prstGeom>
          </p:spPr>
          <p:style>
            <a:lnRef idx="1">
              <a:schemeClr val="accent3"/>
            </a:lnRef>
            <a:fillRef idx="2">
              <a:schemeClr val="accent3"/>
            </a:fillRef>
            <a:effectRef idx="1">
              <a:schemeClr val="accent3"/>
            </a:effectRef>
            <a:fontRef idx="minor">
              <a:schemeClr val="dk1"/>
            </a:fontRef>
          </p:style>
          <p:txBody>
            <a:bodyPr wrap="square" lIns="0" tIns="72000" rIns="0" bIns="72000" rtlCol="0" anchor="ctr">
              <a:noAutofit/>
            </a:bodyPr>
            <a:lstStyle/>
            <a:p>
              <a:pPr>
                <a:lnSpc>
                  <a:spcPct val="100000"/>
                </a:lnSpc>
              </a:pPr>
              <a:endPar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nSpc>
                  <a:spcPct val="100000"/>
                </a:lnSpc>
              </a:pP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空间复杂度为</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O(high-low+1)</a:t>
              </a:r>
            </a:p>
            <a:p>
              <a:pPr algn="ctr">
                <a:lnSpc>
                  <a:spcPct val="100000"/>
                </a:lnSpc>
              </a:pP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sp>
        <p:nvSpPr>
          <p:cNvPr id="17" name="灯片编号占位符 16"/>
          <p:cNvSpPr>
            <a:spLocks noGrp="1"/>
          </p:cNvSpPr>
          <p:nvPr>
            <p:ph type="sldNum" sz="quarter" idx="12"/>
          </p:nvPr>
        </p:nvSpPr>
        <p:spPr/>
        <p:txBody>
          <a:bodyPr/>
          <a:lstStyle/>
          <a:p>
            <a:fld id="{7AF016A1-9F15-429F-9EFD-84004B73C732}" type="slidenum">
              <a:rPr lang="en-US" altLang="zh-CN" smtClean="0"/>
              <a:t>91</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357166"/>
            <a:ext cx="385765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000" spc="50">
                <a:ln w="11430"/>
                <a:solidFill>
                  <a:srgbClr val="FF3399"/>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a:t>
            </a:r>
            <a:r>
              <a:rPr lang="zh-CN" altLang="zh-CN" sz="2000" spc="50">
                <a:ln w="11430"/>
                <a:solidFill>
                  <a:srgbClr val="FF3399"/>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）一趟二路归并排序</a:t>
            </a:r>
          </a:p>
        </p:txBody>
      </p:sp>
      <p:sp>
        <p:nvSpPr>
          <p:cNvPr id="7" name="TextBox 6"/>
          <p:cNvSpPr txBox="1"/>
          <p:nvPr/>
        </p:nvSpPr>
        <p:spPr>
          <a:xfrm>
            <a:off x="857224" y="916528"/>
            <a:ext cx="7715304"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有序子表长度为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len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中共</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分为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/len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个有序的子表</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357158" y="4657563"/>
            <a:ext cx="8143932"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00000"/>
              </a:lnSpc>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段</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尾元素序号</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+2len-1&lt;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是满的</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（两个段均含</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len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buBlip>
                <a:blip r:embed="rId2"/>
              </a:buBlip>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+len-1&lt;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（或者</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+len&lt;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剩余两个有序子表</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否则</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说明仅剩余一个有序子表（第</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段为空），不趟不参与归并</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1"/>
          <p:cNvGrpSpPr/>
          <p:nvPr/>
        </p:nvGrpSpPr>
        <p:grpSpPr>
          <a:xfrm>
            <a:off x="857224" y="1500174"/>
            <a:ext cx="6572296" cy="1520928"/>
            <a:chOff x="857224" y="1500174"/>
            <a:chExt cx="6572296" cy="1520928"/>
          </a:xfrm>
        </p:grpSpPr>
        <p:sp>
          <p:nvSpPr>
            <p:cNvPr id="9" name="矩形 8"/>
            <p:cNvSpPr/>
            <p:nvPr/>
          </p:nvSpPr>
          <p:spPr>
            <a:xfrm>
              <a:off x="857224" y="2000240"/>
              <a:ext cx="192882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a:solidFill>
                    <a:srgbClr val="0000FF"/>
                  </a:solidFill>
                  <a:latin typeface="Consolas" panose="020B0609020204030204" pitchFamily="49" charset="0"/>
                  <a:cs typeface="Consolas" panose="020B0609020204030204" pitchFamily="49" charset="0"/>
                </a:rPr>
                <a:t>R</a:t>
              </a:r>
              <a:r>
                <a:rPr lang="en-US" altLang="zh-CN" sz="1600" b="0">
                  <a:solidFill>
                    <a:srgbClr val="0000FF"/>
                  </a:solidFill>
                  <a:latin typeface="Consolas" panose="020B0609020204030204" pitchFamily="49" charset="0"/>
                  <a:cs typeface="Consolas" panose="020B0609020204030204" pitchFamily="49" charset="0"/>
                </a:rPr>
                <a:t>[0..len-1]</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928926" y="2000240"/>
              <a:ext cx="228601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a:solidFill>
                    <a:srgbClr val="0000FF"/>
                  </a:solidFill>
                  <a:latin typeface="Consolas" panose="020B0609020204030204" pitchFamily="49" charset="0"/>
                  <a:cs typeface="Consolas" panose="020B0609020204030204" pitchFamily="49" charset="0"/>
                </a:rPr>
                <a:t>R</a:t>
              </a:r>
              <a:r>
                <a:rPr lang="en-US" altLang="zh-CN" sz="1600" b="0">
                  <a:solidFill>
                    <a:srgbClr val="0000FF"/>
                  </a:solidFill>
                  <a:latin typeface="Consolas" panose="020B0609020204030204" pitchFamily="49" charset="0"/>
                  <a:cs typeface="Consolas" panose="020B0609020204030204" pitchFamily="49" charset="0"/>
                </a:rPr>
                <a:t>[len..2len-1]</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857224" y="2571744"/>
              <a:ext cx="192882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a:solidFill>
                    <a:srgbClr val="0000FF"/>
                  </a:solidFill>
                  <a:latin typeface="Consolas" panose="020B0609020204030204" pitchFamily="49" charset="0"/>
                  <a:cs typeface="Consolas" panose="020B0609020204030204" pitchFamily="49" charset="0"/>
                </a:rPr>
                <a:t>R</a:t>
              </a:r>
              <a:r>
                <a:rPr lang="en-US" altLang="zh-CN" sz="1600" b="0">
                  <a:solidFill>
                    <a:srgbClr val="0000FF"/>
                  </a:solidFill>
                  <a:latin typeface="Consolas" panose="020B0609020204030204" pitchFamily="49" charset="0"/>
                  <a:cs typeface="Consolas" panose="020B0609020204030204" pitchFamily="49" charset="0"/>
                </a:rPr>
                <a:t>[2len..3len-1]</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928926" y="2571744"/>
              <a:ext cx="228601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a:solidFill>
                    <a:srgbClr val="0000FF"/>
                  </a:solidFill>
                  <a:latin typeface="Consolas" panose="020B0609020204030204" pitchFamily="49" charset="0"/>
                  <a:cs typeface="Consolas" panose="020B0609020204030204" pitchFamily="49" charset="0"/>
                </a:rPr>
                <a:t>R</a:t>
              </a:r>
              <a:r>
                <a:rPr lang="en-US" altLang="zh-CN" sz="1600" b="0">
                  <a:solidFill>
                    <a:srgbClr val="0000FF"/>
                  </a:solidFill>
                  <a:latin typeface="Consolas" panose="020B0609020204030204" pitchFamily="49" charset="0"/>
                  <a:cs typeface="Consolas" panose="020B0609020204030204" pitchFamily="49" charset="0"/>
                </a:rPr>
                <a:t>[3len..4len-1]</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a:off x="5786446" y="2029392"/>
              <a:ext cx="1357322" cy="369332"/>
            </a:xfrm>
            <a:prstGeom prst="rect">
              <a:avLst/>
            </a:prstGeom>
            <a:noFill/>
          </p:spPr>
          <p:txBody>
            <a:bodyPr wrap="square" rtlCol="0">
              <a:spAutoFit/>
            </a:bodyPr>
            <a:lstStyle/>
            <a:p>
              <a:pPr algn="l">
                <a:lnSpc>
                  <a:spcPct val="100000"/>
                </a:lnSpc>
              </a:pPr>
              <a:r>
                <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起始</a:t>
              </a:r>
              <a:r>
                <a:rPr lang="en-US" altLang="zh-CN" sz="1800" i="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5786446" y="2651770"/>
              <a:ext cx="1643074" cy="369332"/>
            </a:xfrm>
            <a:prstGeom prst="rect">
              <a:avLst/>
            </a:prstGeom>
            <a:noFill/>
          </p:spPr>
          <p:txBody>
            <a:bodyPr wrap="square" rtlCol="0">
              <a:spAutoFit/>
            </a:bodyPr>
            <a:lstStyle/>
            <a:p>
              <a:pPr algn="l">
                <a:lnSpc>
                  <a:spcPct val="100000"/>
                </a:lnSpc>
              </a:pPr>
              <a:r>
                <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起始</a:t>
              </a:r>
              <a:r>
                <a:rPr lang="en-US" altLang="zh-CN" sz="1800" i="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=2len</a:t>
              </a:r>
              <a:endPar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1428728" y="1500174"/>
              <a:ext cx="714380"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段</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Box 19"/>
            <p:cNvSpPr txBox="1"/>
            <p:nvPr/>
          </p:nvSpPr>
          <p:spPr>
            <a:xfrm>
              <a:off x="3500430" y="1500174"/>
              <a:ext cx="714380"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段</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22"/>
          <p:cNvGrpSpPr/>
          <p:nvPr/>
        </p:nvGrpSpPr>
        <p:grpSpPr>
          <a:xfrm>
            <a:off x="857224" y="3133200"/>
            <a:ext cx="6643734" cy="795866"/>
            <a:chOff x="857224" y="3133200"/>
            <a:chExt cx="6643734" cy="795866"/>
          </a:xfrm>
        </p:grpSpPr>
        <p:sp>
          <p:nvSpPr>
            <p:cNvPr id="16" name="矩形 15"/>
            <p:cNvSpPr/>
            <p:nvPr/>
          </p:nvSpPr>
          <p:spPr>
            <a:xfrm>
              <a:off x="857224" y="3500438"/>
              <a:ext cx="192882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a:solidFill>
                    <a:srgbClr val="0000FF"/>
                  </a:solidFill>
                  <a:latin typeface="Consolas" panose="020B0609020204030204" pitchFamily="49" charset="0"/>
                  <a:cs typeface="Consolas" panose="020B0609020204030204" pitchFamily="49" charset="0"/>
                </a:rPr>
                <a:t>R</a:t>
              </a:r>
              <a:r>
                <a:rPr lang="en-US" altLang="zh-CN" sz="1600" b="0">
                  <a:solidFill>
                    <a:srgbClr val="0000FF"/>
                  </a:solidFill>
                  <a:latin typeface="Consolas" panose="020B0609020204030204" pitchFamily="49" charset="0"/>
                  <a:cs typeface="Consolas" panose="020B0609020204030204" pitchFamily="49" charset="0"/>
                </a:rPr>
                <a:t>[</a:t>
              </a:r>
              <a:r>
                <a:rPr lang="en-US" altLang="zh-CN" sz="1600" i="1">
                  <a:solidFill>
                    <a:srgbClr val="C00000"/>
                  </a:solidFill>
                  <a:latin typeface="Consolas" panose="020B0609020204030204" pitchFamily="49" charset="0"/>
                  <a:cs typeface="Consolas" panose="020B0609020204030204" pitchFamily="49" charset="0"/>
                </a:rPr>
                <a:t>i</a:t>
              </a:r>
              <a:r>
                <a:rPr lang="en-US" altLang="zh-CN" sz="1600" b="0">
                  <a:solidFill>
                    <a:srgbClr val="0000FF"/>
                  </a:solidFill>
                  <a:latin typeface="Consolas" panose="020B0609020204030204" pitchFamily="49" charset="0"/>
                  <a:cs typeface="Consolas" panose="020B0609020204030204" pitchFamily="49" charset="0"/>
                </a:rPr>
                <a:t>..</a:t>
              </a:r>
              <a:r>
                <a:rPr lang="en-US" altLang="zh-CN" sz="1600" i="1">
                  <a:solidFill>
                    <a:srgbClr val="C00000"/>
                  </a:solidFill>
                  <a:latin typeface="Consolas" panose="020B0609020204030204" pitchFamily="49" charset="0"/>
                  <a:cs typeface="Consolas" panose="020B0609020204030204" pitchFamily="49" charset="0"/>
                </a:rPr>
                <a:t>i</a:t>
              </a:r>
              <a:r>
                <a:rPr lang="en-US" altLang="zh-CN" sz="1600" b="0">
                  <a:solidFill>
                    <a:srgbClr val="0000FF"/>
                  </a:solidFill>
                  <a:latin typeface="Consolas" panose="020B0609020204030204" pitchFamily="49" charset="0"/>
                  <a:cs typeface="Consolas" panose="020B0609020204030204" pitchFamily="49" charset="0"/>
                </a:rPr>
                <a:t>+len-1]</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a:xfrm>
              <a:off x="2928926" y="3500438"/>
              <a:ext cx="228601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a:solidFill>
                    <a:srgbClr val="0000FF"/>
                  </a:solidFill>
                  <a:latin typeface="Consolas" panose="020B0609020204030204" pitchFamily="49" charset="0"/>
                  <a:cs typeface="Consolas" panose="020B0609020204030204" pitchFamily="49" charset="0"/>
                </a:rPr>
                <a:t>R</a:t>
              </a:r>
              <a:r>
                <a:rPr lang="en-US" altLang="zh-CN" sz="1600" b="0">
                  <a:solidFill>
                    <a:srgbClr val="0000FF"/>
                  </a:solidFill>
                  <a:latin typeface="Consolas" panose="020B0609020204030204" pitchFamily="49" charset="0"/>
                  <a:cs typeface="Consolas" panose="020B0609020204030204" pitchFamily="49" charset="0"/>
                </a:rPr>
                <a:t>[</a:t>
              </a:r>
              <a:r>
                <a:rPr lang="en-US" altLang="zh-CN" sz="1600" i="1">
                  <a:solidFill>
                    <a:srgbClr val="C00000"/>
                  </a:solidFill>
                  <a:latin typeface="Consolas" panose="020B0609020204030204" pitchFamily="49" charset="0"/>
                  <a:cs typeface="Consolas" panose="020B0609020204030204" pitchFamily="49" charset="0"/>
                </a:rPr>
                <a:t>i</a:t>
              </a:r>
              <a:r>
                <a:rPr lang="en-US" altLang="zh-CN" sz="1600" b="0">
                  <a:solidFill>
                    <a:srgbClr val="0000FF"/>
                  </a:solidFill>
                  <a:latin typeface="Consolas" panose="020B0609020204030204" pitchFamily="49" charset="0"/>
                  <a:cs typeface="Consolas" panose="020B0609020204030204" pitchFamily="49" charset="0"/>
                </a:rPr>
                <a:t>+len..</a:t>
              </a:r>
              <a:r>
                <a:rPr lang="en-US" altLang="zh-CN" sz="1600" b="0" i="1">
                  <a:solidFill>
                    <a:srgbClr val="C00000"/>
                  </a:solidFill>
                  <a:latin typeface="Consolas" panose="020B0609020204030204" pitchFamily="49" charset="0"/>
                  <a:cs typeface="Consolas" panose="020B0609020204030204" pitchFamily="49" charset="0"/>
                </a:rPr>
                <a:t>i</a:t>
              </a:r>
              <a:r>
                <a:rPr lang="en-US" altLang="zh-CN" sz="1600" b="0">
                  <a:solidFill>
                    <a:srgbClr val="0000FF"/>
                  </a:solidFill>
                  <a:latin typeface="Consolas" panose="020B0609020204030204" pitchFamily="49" charset="0"/>
                  <a:cs typeface="Consolas" panose="020B0609020204030204" pitchFamily="49" charset="0"/>
                </a:rPr>
                <a:t>+2len-1]</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8" name="TextBox 17"/>
            <p:cNvSpPr txBox="1"/>
            <p:nvPr/>
          </p:nvSpPr>
          <p:spPr>
            <a:xfrm>
              <a:off x="5786446" y="3500438"/>
              <a:ext cx="1714512" cy="369332"/>
            </a:xfrm>
            <a:prstGeom prst="rect">
              <a:avLst/>
            </a:prstGeom>
            <a:noFill/>
          </p:spPr>
          <p:txBody>
            <a:bodyPr wrap="square" rtlCol="0">
              <a:spAutoFit/>
            </a:bodyPr>
            <a:lstStyle/>
            <a:p>
              <a:pPr algn="l">
                <a:lnSpc>
                  <a:spcPct val="100000"/>
                </a:lnSpc>
              </a:pPr>
              <a:r>
                <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起始</a:t>
              </a:r>
              <a:r>
                <a:rPr lang="en-US" altLang="zh-CN" sz="1800" i="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+2len</a:t>
              </a:r>
              <a:endPar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下箭头 20"/>
            <p:cNvSpPr/>
            <p:nvPr/>
          </p:nvSpPr>
          <p:spPr>
            <a:xfrm>
              <a:off x="2786050" y="3133200"/>
              <a:ext cx="142876" cy="28575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sp>
        <p:nvSpPr>
          <p:cNvPr id="24" name="下箭头 23"/>
          <p:cNvSpPr/>
          <p:nvPr/>
        </p:nvSpPr>
        <p:spPr>
          <a:xfrm>
            <a:off x="4214810" y="4143380"/>
            <a:ext cx="142876"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0" name="灯片编号占位符 29"/>
          <p:cNvSpPr>
            <a:spLocks noGrp="1"/>
          </p:cNvSpPr>
          <p:nvPr>
            <p:ph type="sldNum" sz="quarter" idx="12"/>
          </p:nvPr>
        </p:nvSpPr>
        <p:spPr/>
        <p:txBody>
          <a:bodyPr/>
          <a:lstStyle/>
          <a:p>
            <a:fld id="{7AF016A1-9F15-429F-9EFD-84004B73C732}" type="slidenum">
              <a:rPr lang="en-US" altLang="zh-CN" smtClean="0"/>
              <a:t>92</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2237999"/>
            <a:ext cx="8786874" cy="298759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MergePass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length)	</a:t>
            </a:r>
          </a:p>
          <a:p>
            <a:pPr algn="l">
              <a:lnSpc>
                <a:spcPts val="28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对整个数序进行一趟归并</a:t>
            </a: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n=R.size(),i;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(i=0;i+2*length-1&lt;n;i+=2*length) </a:t>
            </a:r>
            <a:r>
              <a:rPr lang="en-US"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归并</a:t>
            </a:r>
            <a:r>
              <a:rPr lang="en-US"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length</a:t>
            </a:r>
            <a:r>
              <a:rPr lang="zh-CN"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长的两相邻子表</a:t>
            </a: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Merge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(R,i,i+length-1,i+2*length-1);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66"/>
                </a:solidFill>
                <a:latin typeface="Consolas" panose="020B0609020204030204" pitchFamily="49" charset="0"/>
                <a:ea typeface="仿宋" panose="02010609060101010101" pitchFamily="49" charset="-122"/>
                <a:cs typeface="Consolas" panose="020B0609020204030204" pitchFamily="49" charset="0"/>
              </a:rPr>
              <a:t>i+length&lt;n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余下两个子表</a:t>
            </a:r>
            <a:r>
              <a:rPr lang="en-US"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后者长度小于</a:t>
            </a:r>
            <a:r>
              <a:rPr lang="en-US"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length</a:t>
            </a:r>
            <a:endParaRPr lang="zh-CN"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Merge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(R,i,i+length-1,n-1);	</a:t>
            </a:r>
            <a:r>
              <a:rPr lang="en-US"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归并这两个子表</a:t>
            </a:r>
          </a:p>
          <a:p>
            <a:pPr algn="l">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571472" y="500042"/>
            <a:ext cx="8286808" cy="12953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000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段</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尾元素序号</a:t>
            </a:r>
            <a:r>
              <a:rPr lang="en-US" altLang="zh-CN" sz="2000" i="1">
                <a:solidFill>
                  <a:srgbClr val="FF0066"/>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FF0066"/>
                </a:solidFill>
                <a:latin typeface="Consolas" panose="020B0609020204030204" pitchFamily="49" charset="0"/>
                <a:ea typeface="仿宋" panose="02010609060101010101" pitchFamily="49" charset="-122"/>
                <a:cs typeface="Consolas" panose="020B0609020204030204" pitchFamily="49" charset="0"/>
              </a:rPr>
              <a:t>+2len-1&lt;</a:t>
            </a:r>
            <a:r>
              <a:rPr lang="en-US" altLang="zh-CN" sz="2000" i="1">
                <a:solidFill>
                  <a:srgbClr val="FF0066"/>
                </a:solidFill>
                <a:latin typeface="Consolas" panose="020B0609020204030204" pitchFamily="49" charset="0"/>
                <a:ea typeface="仿宋" panose="02010609060101010101" pitchFamily="49" charset="-122"/>
                <a:cs typeface="Consolas" panose="020B0609020204030204" pitchFamily="49" charset="0"/>
              </a:rPr>
              <a:t>n</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是满的</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（两个段均含</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len</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spcBef>
                <a:spcPts val="600"/>
              </a:spcBef>
              <a:buBlip>
                <a:blip r:embed="rId2"/>
              </a:buBlip>
            </a:pPr>
            <a:r>
              <a:rPr lang="en-US" altLang="zh-CN" sz="2000" i="1">
                <a:solidFill>
                  <a:srgbClr val="FF0066"/>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FF0066"/>
                </a:solidFill>
                <a:latin typeface="Consolas" panose="020B0609020204030204" pitchFamily="49" charset="0"/>
                <a:ea typeface="仿宋" panose="02010609060101010101" pitchFamily="49" charset="-122"/>
                <a:cs typeface="Consolas" panose="020B0609020204030204" pitchFamily="49" charset="0"/>
              </a:rPr>
              <a:t>+len-1&lt;</a:t>
            </a:r>
            <a:r>
              <a:rPr lang="en-US" altLang="zh-CN" sz="2000" i="1">
                <a:solidFill>
                  <a:srgbClr val="FF0066"/>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FF0066"/>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（或者</a:t>
            </a:r>
            <a:r>
              <a:rPr lang="en-US" altLang="zh-CN" sz="2000" i="1">
                <a:solidFill>
                  <a:srgbClr val="FF0066"/>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FF0066"/>
                </a:solidFill>
                <a:latin typeface="Consolas" panose="020B0609020204030204" pitchFamily="49" charset="0"/>
                <a:ea typeface="仿宋" panose="02010609060101010101" pitchFamily="49" charset="-122"/>
                <a:cs typeface="Consolas" panose="020B0609020204030204" pitchFamily="49" charset="0"/>
              </a:rPr>
              <a:t>+len&lt;</a:t>
            </a:r>
            <a:r>
              <a:rPr lang="en-US" altLang="zh-CN" sz="2000" i="1">
                <a:solidFill>
                  <a:srgbClr val="FF0066"/>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剩余两个有序子表</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否则</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说明仅剩余一个有序子表（第</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段为空），不趟不参与归并</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下箭头 6"/>
          <p:cNvSpPr/>
          <p:nvPr/>
        </p:nvSpPr>
        <p:spPr>
          <a:xfrm>
            <a:off x="4143372" y="1714488"/>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93</a:t>
            </a:fld>
            <a:r>
              <a:rPr lang="en-US" altLang="zh-CN"/>
              <a:t>/112</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98" name="Rectangle 2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571472" y="500042"/>
            <a:ext cx="314327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3</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）二路归并排序</a:t>
            </a:r>
            <a:endPar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285720" y="1428736"/>
            <a:ext cx="8643998" cy="179289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MergeSort1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自底向上的二路归并排序</a:t>
            </a:r>
          </a:p>
          <a:p>
            <a:pPr algn="l">
              <a:lnSpc>
                <a:spcPts val="3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length=1;length&lt;n;length=2*length)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进行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log2n</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趟归并</a:t>
            </a:r>
          </a:p>
          <a:p>
            <a:pPr algn="l">
              <a:lnSpc>
                <a:spcPts val="3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MergePass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(R,length);</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t>94</a:t>
            </a:fld>
            <a:r>
              <a:rPr lang="en-US" altLang="zh-CN"/>
              <a:t>/112</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zh-CN" sz="2200">
                <a:latin typeface="Consolas" panose="020B0609020204030204" pitchFamily="49" charset="0"/>
                <a:ea typeface="微软雅黑" panose="020B0503020204020204" pitchFamily="34" charset="-122"/>
                <a:cs typeface="Consolas" panose="020B0609020204030204" pitchFamily="49" charset="0"/>
              </a:rPr>
              <a:t>算法分析</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714348" y="1277034"/>
            <a:ext cx="8001056" cy="10089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二路归并排序中，长度为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的排序表需做</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趟，对应的归并树高度为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，每趟归并时间为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47"/>
          <p:cNvGrpSpPr/>
          <p:nvPr/>
        </p:nvGrpSpPr>
        <p:grpSpPr>
          <a:xfrm>
            <a:off x="1142976" y="4714884"/>
            <a:ext cx="7000924" cy="760255"/>
            <a:chOff x="1500166" y="4740447"/>
            <a:chExt cx="7000924" cy="760255"/>
          </a:xfrm>
        </p:grpSpPr>
        <p:sp>
          <p:nvSpPr>
            <p:cNvPr id="46" name="TextBox 45"/>
            <p:cNvSpPr txBox="1"/>
            <p:nvPr/>
          </p:nvSpPr>
          <p:spPr>
            <a:xfrm>
              <a:off x="2357422" y="4883323"/>
              <a:ext cx="6143668"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最好、最坏和平均情况都是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仿宋" panose="02010609060101010101" pitchFamily="49" charset="-122"/>
                <a:ea typeface="仿宋" panose="02010609060101010101" pitchFamily="49" charset="-122"/>
              </a:endParaRPr>
            </a:p>
          </p:txBody>
        </p:sp>
        <p:pic>
          <p:nvPicPr>
            <p:cNvPr id="47" name="Picture 2"/>
            <p:cNvPicPr>
              <a:picLocks noChangeAspect="1" noChangeArrowheads="1"/>
            </p:cNvPicPr>
            <p:nvPr/>
          </p:nvPicPr>
          <p:blipFill>
            <a:blip r:embed="rId3" cstate="print"/>
            <a:srcRect/>
            <a:stretch>
              <a:fillRect/>
            </a:stretch>
          </p:blipFill>
          <p:spPr bwMode="auto">
            <a:xfrm>
              <a:off x="1500166" y="4740447"/>
              <a:ext cx="775770" cy="760255"/>
            </a:xfrm>
            <a:prstGeom prst="rect">
              <a:avLst/>
            </a:prstGeom>
            <a:noFill/>
            <a:ln w="9525">
              <a:noFill/>
              <a:miter lim="800000"/>
              <a:headEnd/>
              <a:tailEnd/>
            </a:ln>
          </p:spPr>
        </p:pic>
      </p:grpSp>
      <p:grpSp>
        <p:nvGrpSpPr>
          <p:cNvPr id="4" name="组合 54"/>
          <p:cNvGrpSpPr/>
          <p:nvPr/>
        </p:nvGrpSpPr>
        <p:grpSpPr>
          <a:xfrm>
            <a:off x="1428728" y="2643182"/>
            <a:ext cx="5643602" cy="1785950"/>
            <a:chOff x="714348" y="2786058"/>
            <a:chExt cx="5643602" cy="1785950"/>
          </a:xfrm>
        </p:grpSpPr>
        <p:sp>
          <p:nvSpPr>
            <p:cNvPr id="49" name="流程图: 合并 48"/>
            <p:cNvSpPr/>
            <p:nvPr/>
          </p:nvSpPr>
          <p:spPr>
            <a:xfrm>
              <a:off x="2571736" y="2786058"/>
              <a:ext cx="2071702" cy="1785950"/>
            </a:xfrm>
            <a:prstGeom prst="flowChartMerg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0" name="右大括号 49"/>
            <p:cNvSpPr/>
            <p:nvPr/>
          </p:nvSpPr>
          <p:spPr>
            <a:xfrm>
              <a:off x="4714876" y="2857496"/>
              <a:ext cx="214314" cy="1643074"/>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1" name="TextBox 50"/>
            <p:cNvSpPr txBox="1"/>
            <p:nvPr/>
          </p:nvSpPr>
          <p:spPr>
            <a:xfrm>
              <a:off x="5000628" y="3500438"/>
              <a:ext cx="1357322" cy="369332"/>
            </a:xfrm>
            <a:prstGeom prst="rect">
              <a:avLst/>
            </a:prstGeom>
            <a:noFill/>
          </p:spPr>
          <p:txBody>
            <a:bodyPr wrap="square" rtlCol="0">
              <a:spAutoFit/>
            </a:bodyPr>
            <a:lstStyle/>
            <a:p>
              <a:pPr algn="l">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趟</a:t>
              </a:r>
              <a:endParaRPr lang="zh-CN" altLang="en-US" sz="1800">
                <a:solidFill>
                  <a:srgbClr val="0000FF"/>
                </a:solidFill>
                <a:latin typeface="仿宋" panose="02010609060101010101" pitchFamily="49" charset="-122"/>
                <a:ea typeface="仿宋" panose="02010609060101010101" pitchFamily="49" charset="-122"/>
              </a:endParaRPr>
            </a:p>
          </p:txBody>
        </p:sp>
        <p:sp>
          <p:nvSpPr>
            <p:cNvPr id="52" name="TextBox 51"/>
            <p:cNvSpPr txBox="1"/>
            <p:nvPr/>
          </p:nvSpPr>
          <p:spPr>
            <a:xfrm>
              <a:off x="714348" y="2857496"/>
              <a:ext cx="1328281"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每趟为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54" name="直接箭头连接符 53"/>
            <p:cNvCxnSpPr/>
            <p:nvPr/>
          </p:nvCxnSpPr>
          <p:spPr>
            <a:xfrm>
              <a:off x="2143108" y="3071810"/>
              <a:ext cx="57150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1" name="灯片编号占位符 20"/>
          <p:cNvSpPr>
            <a:spLocks noGrp="1"/>
          </p:cNvSpPr>
          <p:nvPr>
            <p:ph type="sldNum" sz="quarter" idx="12"/>
          </p:nvPr>
        </p:nvSpPr>
        <p:spPr/>
        <p:txBody>
          <a:bodyPr/>
          <a:lstStyle/>
          <a:p>
            <a:fld id="{7AF016A1-9F15-429F-9EFD-84004B73C732}" type="slidenum">
              <a:rPr lang="en-US" altLang="zh-CN" smtClean="0"/>
              <a:t>95</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428604"/>
            <a:ext cx="8001056" cy="13335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归并排序过程中每次调用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Merge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都需要使用局部数组</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，但执行完后其空间被释放，但最后一趟排序一定是全部</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个元素参与归并，所以总的辅助空间复杂度为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2" name="组合 115"/>
          <p:cNvGrpSpPr/>
          <p:nvPr/>
        </p:nvGrpSpPr>
        <p:grpSpPr>
          <a:xfrm>
            <a:off x="1214414" y="2143116"/>
            <a:ext cx="6429420" cy="3714776"/>
            <a:chOff x="1357290" y="1071546"/>
            <a:chExt cx="6215106" cy="3825024"/>
          </a:xfrm>
        </p:grpSpPr>
        <p:sp>
          <p:nvSpPr>
            <p:cNvPr id="7" name="矩形 6"/>
            <p:cNvSpPr/>
            <p:nvPr/>
          </p:nvSpPr>
          <p:spPr>
            <a:xfrm>
              <a:off x="1357290"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a:solidFill>
                    <a:srgbClr val="0000FF"/>
                  </a:solidFill>
                </a:rPr>
                <a:t>18</a:t>
              </a:r>
              <a:endParaRPr lang="zh-CN" altLang="en-US" sz="1800" b="0">
                <a:solidFill>
                  <a:srgbClr val="0000FF"/>
                </a:solidFill>
              </a:endParaRPr>
            </a:p>
          </p:txBody>
        </p:sp>
        <p:sp>
          <p:nvSpPr>
            <p:cNvPr id="8" name="矩形 7"/>
            <p:cNvSpPr/>
            <p:nvPr/>
          </p:nvSpPr>
          <p:spPr>
            <a:xfrm>
              <a:off x="2000232"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a:solidFill>
                    <a:srgbClr val="0000FF"/>
                  </a:solidFill>
                </a:rPr>
                <a:t>2</a:t>
              </a:r>
              <a:endParaRPr lang="zh-CN" altLang="en-US" sz="1800" b="0">
                <a:solidFill>
                  <a:srgbClr val="0000FF"/>
                </a:solidFill>
              </a:endParaRPr>
            </a:p>
          </p:txBody>
        </p:sp>
        <p:sp>
          <p:nvSpPr>
            <p:cNvPr id="9" name="矩形 8"/>
            <p:cNvSpPr/>
            <p:nvPr/>
          </p:nvSpPr>
          <p:spPr>
            <a:xfrm>
              <a:off x="2643174"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a:solidFill>
                    <a:srgbClr val="0000FF"/>
                  </a:solidFill>
                </a:rPr>
                <a:t>20</a:t>
              </a:r>
            </a:p>
          </p:txBody>
        </p:sp>
        <p:sp>
          <p:nvSpPr>
            <p:cNvPr id="10" name="矩形 9"/>
            <p:cNvSpPr/>
            <p:nvPr/>
          </p:nvSpPr>
          <p:spPr>
            <a:xfrm>
              <a:off x="3286116"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a:solidFill>
                    <a:srgbClr val="0000FF"/>
                  </a:solidFill>
                </a:rPr>
                <a:t>34</a:t>
              </a:r>
              <a:endParaRPr lang="zh-CN" altLang="en-US" sz="1800" b="0">
                <a:solidFill>
                  <a:srgbClr val="0000FF"/>
                </a:solidFill>
              </a:endParaRPr>
            </a:p>
          </p:txBody>
        </p:sp>
        <p:sp>
          <p:nvSpPr>
            <p:cNvPr id="11" name="矩形 10"/>
            <p:cNvSpPr/>
            <p:nvPr/>
          </p:nvSpPr>
          <p:spPr>
            <a:xfrm>
              <a:off x="3929058"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a:solidFill>
                    <a:srgbClr val="0000FF"/>
                  </a:solidFill>
                </a:rPr>
                <a:t>12</a:t>
              </a:r>
              <a:endParaRPr lang="zh-CN" altLang="en-US" sz="1800" b="0">
                <a:solidFill>
                  <a:srgbClr val="0000FF"/>
                </a:solidFill>
              </a:endParaRPr>
            </a:p>
          </p:txBody>
        </p:sp>
        <p:sp>
          <p:nvSpPr>
            <p:cNvPr id="12" name="矩形 11"/>
            <p:cNvSpPr/>
            <p:nvPr/>
          </p:nvSpPr>
          <p:spPr>
            <a:xfrm>
              <a:off x="4572000"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a:solidFill>
                    <a:srgbClr val="0000FF"/>
                  </a:solidFill>
                </a:rPr>
                <a:t>32</a:t>
              </a:r>
              <a:endParaRPr lang="zh-CN" altLang="en-US" sz="1800" b="0">
                <a:solidFill>
                  <a:srgbClr val="0000FF"/>
                </a:solidFill>
              </a:endParaRPr>
            </a:p>
          </p:txBody>
        </p:sp>
        <p:sp>
          <p:nvSpPr>
            <p:cNvPr id="13" name="矩形 12"/>
            <p:cNvSpPr/>
            <p:nvPr/>
          </p:nvSpPr>
          <p:spPr>
            <a:xfrm>
              <a:off x="5214942"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a:solidFill>
                    <a:srgbClr val="0000FF"/>
                  </a:solidFill>
                </a:rPr>
                <a:t>6</a:t>
              </a:r>
              <a:endParaRPr lang="zh-CN" altLang="en-US" sz="1800" b="0">
                <a:solidFill>
                  <a:srgbClr val="0000FF"/>
                </a:solidFill>
              </a:endParaRPr>
            </a:p>
          </p:txBody>
        </p:sp>
        <p:sp>
          <p:nvSpPr>
            <p:cNvPr id="14" name="矩形 13"/>
            <p:cNvSpPr/>
            <p:nvPr/>
          </p:nvSpPr>
          <p:spPr>
            <a:xfrm>
              <a:off x="5857884"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a:solidFill>
                    <a:srgbClr val="0000FF"/>
                  </a:solidFill>
                </a:rPr>
                <a:t>16</a:t>
              </a:r>
              <a:endParaRPr lang="zh-CN" altLang="en-US" sz="1800" b="0">
                <a:solidFill>
                  <a:srgbClr val="0000FF"/>
                </a:solidFill>
              </a:endParaRPr>
            </a:p>
          </p:txBody>
        </p:sp>
        <p:sp>
          <p:nvSpPr>
            <p:cNvPr id="15" name="矩形 14"/>
            <p:cNvSpPr/>
            <p:nvPr/>
          </p:nvSpPr>
          <p:spPr>
            <a:xfrm>
              <a:off x="6500826"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a:solidFill>
                    <a:srgbClr val="0000FF"/>
                  </a:solidFill>
                </a:rPr>
                <a:t>1</a:t>
              </a:r>
              <a:endParaRPr lang="zh-CN" altLang="en-US" sz="1800" b="0">
                <a:solidFill>
                  <a:srgbClr val="0000FF"/>
                </a:solidFill>
              </a:endParaRPr>
            </a:p>
          </p:txBody>
        </p:sp>
        <p:sp>
          <p:nvSpPr>
            <p:cNvPr id="16" name="矩形 15"/>
            <p:cNvSpPr/>
            <p:nvPr/>
          </p:nvSpPr>
          <p:spPr>
            <a:xfrm>
              <a:off x="7143768"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a:solidFill>
                    <a:srgbClr val="0000FF"/>
                  </a:solidFill>
                </a:rPr>
                <a:t>15</a:t>
              </a:r>
              <a:endParaRPr lang="zh-CN" altLang="en-US" sz="1800" b="0">
                <a:solidFill>
                  <a:srgbClr val="0000FF"/>
                </a:solidFill>
              </a:endParaRPr>
            </a:p>
          </p:txBody>
        </p:sp>
        <p:sp>
          <p:nvSpPr>
            <p:cNvPr id="17" name="矩形 16"/>
            <p:cNvSpPr/>
            <p:nvPr/>
          </p:nvSpPr>
          <p:spPr>
            <a:xfrm>
              <a:off x="1357290"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2      18</a:t>
              </a:r>
              <a:endParaRPr lang="zh-CN" altLang="en-US" sz="1800" b="0">
                <a:solidFill>
                  <a:srgbClr val="0000FF"/>
                </a:solidFill>
              </a:endParaRPr>
            </a:p>
          </p:txBody>
        </p:sp>
        <p:sp>
          <p:nvSpPr>
            <p:cNvPr id="18" name="矩形 17"/>
            <p:cNvSpPr/>
            <p:nvPr/>
          </p:nvSpPr>
          <p:spPr>
            <a:xfrm>
              <a:off x="2643174"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20     34</a:t>
              </a:r>
              <a:endParaRPr lang="zh-CN" altLang="en-US" sz="1800" b="0">
                <a:solidFill>
                  <a:srgbClr val="0000FF"/>
                </a:solidFill>
              </a:endParaRPr>
            </a:p>
          </p:txBody>
        </p:sp>
        <p:sp>
          <p:nvSpPr>
            <p:cNvPr id="19" name="矩形 18"/>
            <p:cNvSpPr/>
            <p:nvPr/>
          </p:nvSpPr>
          <p:spPr>
            <a:xfrm>
              <a:off x="3929058"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12     32</a:t>
              </a:r>
              <a:endParaRPr lang="zh-CN" altLang="en-US" sz="1800" b="0">
                <a:solidFill>
                  <a:srgbClr val="0000FF"/>
                </a:solidFill>
              </a:endParaRPr>
            </a:p>
          </p:txBody>
        </p:sp>
        <p:sp>
          <p:nvSpPr>
            <p:cNvPr id="20" name="矩形 19"/>
            <p:cNvSpPr/>
            <p:nvPr/>
          </p:nvSpPr>
          <p:spPr>
            <a:xfrm>
              <a:off x="5214942"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6     16</a:t>
              </a:r>
              <a:endParaRPr lang="zh-CN" altLang="en-US" sz="1800" b="0">
                <a:solidFill>
                  <a:srgbClr val="0000FF"/>
                </a:solidFill>
              </a:endParaRPr>
            </a:p>
          </p:txBody>
        </p:sp>
        <p:sp>
          <p:nvSpPr>
            <p:cNvPr id="21" name="矩形 20"/>
            <p:cNvSpPr/>
            <p:nvPr/>
          </p:nvSpPr>
          <p:spPr>
            <a:xfrm>
              <a:off x="6500826"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1      15</a:t>
              </a:r>
              <a:endParaRPr lang="zh-CN" altLang="en-US" sz="1800" b="0">
                <a:solidFill>
                  <a:srgbClr val="0000FF"/>
                </a:solidFill>
              </a:endParaRPr>
            </a:p>
          </p:txBody>
        </p:sp>
        <p:cxnSp>
          <p:nvCxnSpPr>
            <p:cNvPr id="22" name="直接连接符 21"/>
            <p:cNvCxnSpPr>
              <a:stCxn id="7" idx="2"/>
              <a:endCxn id="17" idx="0"/>
            </p:cNvCxnSpPr>
            <p:nvPr/>
          </p:nvCxnSpPr>
          <p:spPr>
            <a:xfrm rot="16200000" flipH="1">
              <a:off x="1501711"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8" idx="2"/>
              <a:endCxn id="17" idx="0"/>
            </p:cNvCxnSpPr>
            <p:nvPr/>
          </p:nvCxnSpPr>
          <p:spPr>
            <a:xfrm rot="5400000">
              <a:off x="1823183"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9" idx="2"/>
              <a:endCxn id="18" idx="0"/>
            </p:cNvCxnSpPr>
            <p:nvPr/>
          </p:nvCxnSpPr>
          <p:spPr>
            <a:xfrm rot="16200000" flipH="1">
              <a:off x="2787595"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10" idx="2"/>
              <a:endCxn id="18" idx="0"/>
            </p:cNvCxnSpPr>
            <p:nvPr/>
          </p:nvCxnSpPr>
          <p:spPr>
            <a:xfrm rot="5400000">
              <a:off x="3109067"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6" name="直接连接符 25"/>
            <p:cNvCxnSpPr>
              <a:stCxn id="11" idx="2"/>
              <a:endCxn id="19" idx="0"/>
            </p:cNvCxnSpPr>
            <p:nvPr/>
          </p:nvCxnSpPr>
          <p:spPr>
            <a:xfrm rot="16200000" flipH="1">
              <a:off x="4073479"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12" idx="2"/>
              <a:endCxn id="19" idx="0"/>
            </p:cNvCxnSpPr>
            <p:nvPr/>
          </p:nvCxnSpPr>
          <p:spPr>
            <a:xfrm rot="5400000">
              <a:off x="4394951"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8" name="直接连接符 27"/>
            <p:cNvCxnSpPr>
              <a:stCxn id="13" idx="2"/>
              <a:endCxn id="20" idx="0"/>
            </p:cNvCxnSpPr>
            <p:nvPr/>
          </p:nvCxnSpPr>
          <p:spPr>
            <a:xfrm rot="16200000" flipH="1">
              <a:off x="5359363"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14" idx="2"/>
              <a:endCxn id="20" idx="0"/>
            </p:cNvCxnSpPr>
            <p:nvPr/>
          </p:nvCxnSpPr>
          <p:spPr>
            <a:xfrm rot="5400000">
              <a:off x="5680835"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0" name="直接连接符 29"/>
            <p:cNvCxnSpPr>
              <a:stCxn id="15" idx="2"/>
              <a:endCxn id="21" idx="0"/>
            </p:cNvCxnSpPr>
            <p:nvPr/>
          </p:nvCxnSpPr>
          <p:spPr>
            <a:xfrm rot="16200000" flipH="1">
              <a:off x="6645247"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1" name="直接连接符 30"/>
            <p:cNvCxnSpPr>
              <a:stCxn id="16" idx="2"/>
              <a:endCxn id="21" idx="0"/>
            </p:cNvCxnSpPr>
            <p:nvPr/>
          </p:nvCxnSpPr>
          <p:spPr>
            <a:xfrm rot="5400000">
              <a:off x="6966719"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2" name="矩形 31"/>
            <p:cNvSpPr/>
            <p:nvPr/>
          </p:nvSpPr>
          <p:spPr>
            <a:xfrm>
              <a:off x="1357290" y="281868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2      18    20    34</a:t>
              </a:r>
              <a:endParaRPr lang="zh-CN" altLang="en-US" sz="1800" b="0">
                <a:solidFill>
                  <a:srgbClr val="0000FF"/>
                </a:solidFill>
              </a:endParaRPr>
            </a:p>
          </p:txBody>
        </p:sp>
        <p:sp>
          <p:nvSpPr>
            <p:cNvPr id="33" name="矩形 32"/>
            <p:cNvSpPr/>
            <p:nvPr/>
          </p:nvSpPr>
          <p:spPr>
            <a:xfrm>
              <a:off x="3929058" y="285749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6       12     16      32</a:t>
              </a:r>
              <a:endParaRPr lang="zh-CN" altLang="en-US" sz="1800" b="0">
                <a:solidFill>
                  <a:srgbClr val="0000FF"/>
                </a:solidFill>
              </a:endParaRPr>
            </a:p>
          </p:txBody>
        </p:sp>
        <p:sp>
          <p:nvSpPr>
            <p:cNvPr id="34" name="矩形 33"/>
            <p:cNvSpPr/>
            <p:nvPr/>
          </p:nvSpPr>
          <p:spPr>
            <a:xfrm>
              <a:off x="6500826" y="2857496"/>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1      15</a:t>
              </a:r>
              <a:endParaRPr lang="zh-CN" altLang="en-US" sz="1800" b="0">
                <a:solidFill>
                  <a:srgbClr val="0000FF"/>
                </a:solidFill>
              </a:endParaRPr>
            </a:p>
          </p:txBody>
        </p:sp>
        <p:cxnSp>
          <p:nvCxnSpPr>
            <p:cNvPr id="35" name="直接连接符 34"/>
            <p:cNvCxnSpPr>
              <a:stCxn id="17" idx="2"/>
              <a:endCxn id="32" idx="0"/>
            </p:cNvCxnSpPr>
            <p:nvPr/>
          </p:nvCxnSpPr>
          <p:spPr>
            <a:xfrm rot="16200000" flipH="1">
              <a:off x="1967604" y="225027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6" name="直接连接符 35"/>
            <p:cNvCxnSpPr>
              <a:stCxn id="18" idx="2"/>
              <a:endCxn id="32" idx="0"/>
            </p:cNvCxnSpPr>
            <p:nvPr/>
          </p:nvCxnSpPr>
          <p:spPr>
            <a:xfrm rot="5400000">
              <a:off x="2610546" y="225027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7" name="直接连接符 36"/>
            <p:cNvCxnSpPr>
              <a:stCxn id="19" idx="2"/>
              <a:endCxn id="33" idx="0"/>
            </p:cNvCxnSpPr>
            <p:nvPr/>
          </p:nvCxnSpPr>
          <p:spPr>
            <a:xfrm rot="16200000" flipH="1">
              <a:off x="4519967" y="226967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8" name="直接连接符 37"/>
            <p:cNvCxnSpPr>
              <a:stCxn id="20" idx="2"/>
              <a:endCxn id="33" idx="0"/>
            </p:cNvCxnSpPr>
            <p:nvPr/>
          </p:nvCxnSpPr>
          <p:spPr>
            <a:xfrm rot="5400000">
              <a:off x="5162909" y="226967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9" name="矩形 38"/>
            <p:cNvSpPr/>
            <p:nvPr/>
          </p:nvSpPr>
          <p:spPr>
            <a:xfrm>
              <a:off x="1357290" y="3643314"/>
              <a:ext cx="4929222" cy="39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ts val="2200"/>
                </a:lnSpc>
                <a:spcBef>
                  <a:spcPts val="0"/>
                </a:spcBef>
              </a:pPr>
              <a:r>
                <a:rPr lang="en-US" altLang="zh-CN" sz="1800" b="0">
                  <a:solidFill>
                    <a:srgbClr val="0000FF"/>
                  </a:solidFill>
                </a:rPr>
                <a:t>2        6        12       16      18      20      32       34</a:t>
              </a:r>
              <a:endParaRPr lang="zh-CN" altLang="en-US" sz="1800" b="0">
                <a:solidFill>
                  <a:srgbClr val="0000FF"/>
                </a:solidFill>
              </a:endParaRPr>
            </a:p>
          </p:txBody>
        </p:sp>
        <p:sp>
          <p:nvSpPr>
            <p:cNvPr id="40" name="矩形 39"/>
            <p:cNvSpPr/>
            <p:nvPr/>
          </p:nvSpPr>
          <p:spPr>
            <a:xfrm>
              <a:off x="6500826" y="3643314"/>
              <a:ext cx="1071570" cy="39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ts val="2200"/>
                </a:lnSpc>
                <a:spcBef>
                  <a:spcPts val="0"/>
                </a:spcBef>
              </a:pPr>
              <a:r>
                <a:rPr lang="en-US" altLang="zh-CN" sz="1800" b="0">
                  <a:solidFill>
                    <a:srgbClr val="0000FF"/>
                  </a:solidFill>
                </a:rPr>
                <a:t>1      15</a:t>
              </a:r>
              <a:endParaRPr lang="zh-CN" altLang="en-US" sz="1800" b="0">
                <a:solidFill>
                  <a:srgbClr val="0000FF"/>
                </a:solidFill>
              </a:endParaRPr>
            </a:p>
          </p:txBody>
        </p:sp>
        <p:cxnSp>
          <p:nvCxnSpPr>
            <p:cNvPr id="41" name="直接连接符 40"/>
            <p:cNvCxnSpPr>
              <a:stCxn id="32" idx="2"/>
              <a:endCxn id="39" idx="0"/>
            </p:cNvCxnSpPr>
            <p:nvPr/>
          </p:nvCxnSpPr>
          <p:spPr>
            <a:xfrm rot="16200000" flipH="1">
              <a:off x="2964645" y="2786058"/>
              <a:ext cx="42862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2" name="直接连接符 41"/>
            <p:cNvCxnSpPr>
              <a:stCxn id="33" idx="2"/>
              <a:endCxn id="39" idx="0"/>
            </p:cNvCxnSpPr>
            <p:nvPr/>
          </p:nvCxnSpPr>
          <p:spPr>
            <a:xfrm rot="5400000">
              <a:off x="4269934" y="2805463"/>
              <a:ext cx="38981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357290" y="4500570"/>
              <a:ext cx="6215106"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a:solidFill>
                    <a:srgbClr val="0000FF"/>
                  </a:solidFill>
                </a:rPr>
                <a:t>1        2        6        12       15       16      18      20      32       34</a:t>
              </a:r>
              <a:endParaRPr lang="zh-CN" altLang="en-US" sz="1800" b="0">
                <a:solidFill>
                  <a:srgbClr val="0000FF"/>
                </a:solidFill>
              </a:endParaRPr>
            </a:p>
          </p:txBody>
        </p:sp>
        <p:cxnSp>
          <p:nvCxnSpPr>
            <p:cNvPr id="44" name="直接连接符 43"/>
            <p:cNvCxnSpPr>
              <a:stCxn id="39" idx="2"/>
              <a:endCxn id="43" idx="0"/>
            </p:cNvCxnSpPr>
            <p:nvPr/>
          </p:nvCxnSpPr>
          <p:spPr>
            <a:xfrm rot="16200000" flipH="1">
              <a:off x="3912744" y="3948471"/>
              <a:ext cx="461256"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5" name="直接连接符 44"/>
            <p:cNvCxnSpPr>
              <a:stCxn id="40" idx="2"/>
              <a:endCxn id="43" idx="0"/>
            </p:cNvCxnSpPr>
            <p:nvPr/>
          </p:nvCxnSpPr>
          <p:spPr>
            <a:xfrm rot="5400000">
              <a:off x="5520099" y="2984058"/>
              <a:ext cx="461256" cy="257176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53" name="灯片编号占位符 52"/>
          <p:cNvSpPr>
            <a:spLocks noGrp="1"/>
          </p:cNvSpPr>
          <p:nvPr>
            <p:ph type="sldNum" sz="quarter" idx="12"/>
          </p:nvPr>
        </p:nvSpPr>
        <p:spPr/>
        <p:txBody>
          <a:bodyPr/>
          <a:lstStyle/>
          <a:p>
            <a:fld id="{7AF016A1-9F15-429F-9EFD-84004B73C732}" type="slidenum">
              <a:rPr lang="en-US" altLang="zh-CN" smtClean="0"/>
              <a:t>96</a:t>
            </a:fld>
            <a:r>
              <a:rPr lang="en-US" altLang="zh-CN"/>
              <a:t>/112</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85786" y="4143380"/>
            <a:ext cx="7786742" cy="16903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600"/>
              </a:lnSpc>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三路归并</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归并树的高度为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，同样一次三路归并的时间为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，所以三路归并排序的时间复杂度为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，也就是说，三路归并排序与二路归并排序的时间复杂度相同。</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Rectangle 4"/>
          <p:cNvSpPr>
            <a:spLocks noChangeAspect="1" noChangeArrowheads="1"/>
          </p:cNvSpPr>
          <p:nvPr/>
        </p:nvSpPr>
        <p:spPr bwMode="auto">
          <a:xfrm>
            <a:off x="2916238" y="357166"/>
            <a:ext cx="1727200" cy="10795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zh-CN" altLang="en-US" sz="2000" dirty="0">
                <a:solidFill>
                  <a:srgbClr val="0000FF"/>
                </a:solidFill>
                <a:latin typeface="仿宋" panose="02010609060101010101" pitchFamily="49" charset="-122"/>
                <a:ea typeface="仿宋" panose="02010609060101010101" pitchFamily="49" charset="-122"/>
              </a:rPr>
              <a:t>二路归并</a:t>
            </a:r>
          </a:p>
        </p:txBody>
      </p:sp>
      <p:sp>
        <p:nvSpPr>
          <p:cNvPr id="18" name="Line 5"/>
          <p:cNvSpPr>
            <a:spLocks noChangeShapeType="1"/>
          </p:cNvSpPr>
          <p:nvPr/>
        </p:nvSpPr>
        <p:spPr bwMode="auto">
          <a:xfrm>
            <a:off x="2124075" y="644503"/>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9" name="Line 6"/>
          <p:cNvSpPr>
            <a:spLocks noChangeShapeType="1"/>
          </p:cNvSpPr>
          <p:nvPr/>
        </p:nvSpPr>
        <p:spPr bwMode="auto">
          <a:xfrm>
            <a:off x="2136775" y="1077891"/>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0" name="Line 7"/>
          <p:cNvSpPr>
            <a:spLocks noChangeShapeType="1"/>
          </p:cNvSpPr>
          <p:nvPr/>
        </p:nvSpPr>
        <p:spPr bwMode="auto">
          <a:xfrm>
            <a:off x="4643438" y="861991"/>
            <a:ext cx="7921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1" name="AutoShape 8"/>
          <p:cNvSpPr>
            <a:spLocks noChangeArrowheads="1"/>
          </p:cNvSpPr>
          <p:nvPr/>
        </p:nvSpPr>
        <p:spPr bwMode="auto">
          <a:xfrm>
            <a:off x="3711372" y="1665256"/>
            <a:ext cx="289124" cy="785818"/>
          </a:xfrm>
          <a:prstGeom prst="downArrow">
            <a:avLst>
              <a:gd name="adj1" fmla="val 50000"/>
              <a:gd name="adj2" fmla="val 25000"/>
            </a:avLst>
          </a:prstGeom>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22" name="Rectangle 9"/>
          <p:cNvSpPr>
            <a:spLocks noChangeAspect="1" noChangeArrowheads="1"/>
          </p:cNvSpPr>
          <p:nvPr/>
        </p:nvSpPr>
        <p:spPr bwMode="auto">
          <a:xfrm>
            <a:off x="2928926" y="2621984"/>
            <a:ext cx="1800225" cy="10795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zh-CN" altLang="en-US" sz="2000" dirty="0">
                <a:solidFill>
                  <a:srgbClr val="0000FF"/>
                </a:solidFill>
                <a:latin typeface="仿宋" panose="02010609060101010101" pitchFamily="49" charset="-122"/>
                <a:ea typeface="仿宋" panose="02010609060101010101" pitchFamily="49" charset="-122"/>
              </a:rPr>
              <a:t>多路归并</a:t>
            </a:r>
          </a:p>
        </p:txBody>
      </p:sp>
      <p:sp>
        <p:nvSpPr>
          <p:cNvPr id="23" name="Line 10"/>
          <p:cNvSpPr>
            <a:spLocks noChangeShapeType="1"/>
          </p:cNvSpPr>
          <p:nvPr/>
        </p:nvSpPr>
        <p:spPr bwMode="auto">
          <a:xfrm>
            <a:off x="2124075" y="2952724"/>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4" name="Line 11"/>
          <p:cNvSpPr>
            <a:spLocks noChangeShapeType="1"/>
          </p:cNvSpPr>
          <p:nvPr/>
        </p:nvSpPr>
        <p:spPr bwMode="auto">
          <a:xfrm>
            <a:off x="2124075" y="3386112"/>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5" name="Line 12"/>
          <p:cNvSpPr>
            <a:spLocks noChangeShapeType="1"/>
          </p:cNvSpPr>
          <p:nvPr/>
        </p:nvSpPr>
        <p:spPr bwMode="auto">
          <a:xfrm>
            <a:off x="4716463" y="3170212"/>
            <a:ext cx="7921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6" name="Line 13"/>
          <p:cNvSpPr>
            <a:spLocks noChangeShapeType="1"/>
          </p:cNvSpPr>
          <p:nvPr/>
        </p:nvSpPr>
        <p:spPr bwMode="auto">
          <a:xfrm>
            <a:off x="2124075" y="3168624"/>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7" name="Line 14"/>
          <p:cNvSpPr>
            <a:spLocks noChangeShapeType="1"/>
          </p:cNvSpPr>
          <p:nvPr/>
        </p:nvSpPr>
        <p:spPr bwMode="auto">
          <a:xfrm>
            <a:off x="2124075" y="3625824"/>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8" name="Line 15"/>
          <p:cNvSpPr>
            <a:spLocks noChangeShapeType="1"/>
          </p:cNvSpPr>
          <p:nvPr/>
        </p:nvSpPr>
        <p:spPr bwMode="auto">
          <a:xfrm>
            <a:off x="2111375" y="2757462"/>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9" name="TextBox 28"/>
          <p:cNvSpPr txBox="1"/>
          <p:nvPr/>
        </p:nvSpPr>
        <p:spPr>
          <a:xfrm>
            <a:off x="4000496" y="1900622"/>
            <a:ext cx="857256" cy="313932"/>
          </a:xfrm>
          <a:prstGeom prst="rect">
            <a:avLst/>
          </a:prstGeom>
          <a:noFill/>
        </p:spPr>
        <p:txBody>
          <a:bodyPr wrap="square" rtlCol="0">
            <a:spAutoFit/>
          </a:bodyPr>
          <a:lstStyle/>
          <a:p>
            <a:pPr algn="l"/>
            <a:r>
              <a:rPr lang="zh-CN" altLang="en-US" sz="1800">
                <a:solidFill>
                  <a:srgbClr val="FF0000"/>
                </a:solidFill>
                <a:latin typeface="仿宋" panose="02010609060101010101" pitchFamily="49" charset="-122"/>
                <a:ea typeface="仿宋" panose="02010609060101010101" pitchFamily="49" charset="-122"/>
              </a:rPr>
              <a:t>推广</a:t>
            </a:r>
          </a:p>
        </p:txBody>
      </p:sp>
      <p:sp>
        <p:nvSpPr>
          <p:cNvPr id="30" name="Oval 11"/>
          <p:cNvSpPr>
            <a:spLocks noChangeArrowheads="1"/>
          </p:cNvSpPr>
          <p:nvPr/>
        </p:nvSpPr>
        <p:spPr bwMode="auto">
          <a:xfrm>
            <a:off x="357158" y="357166"/>
            <a:ext cx="857256"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ln>
          <a:effectLst/>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latinLnBrk="1"/>
            <a:r>
              <a:rPr kumimoji="1" lang="zh-CN" altLang="en-US" sz="1800" spc="5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扩展</a:t>
            </a:r>
            <a:endParaRPr kumimoji="1" lang="en-US" altLang="ko-KR" sz="1800" spc="5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38" name="灯片编号占位符 37"/>
          <p:cNvSpPr>
            <a:spLocks noGrp="1"/>
          </p:cNvSpPr>
          <p:nvPr>
            <p:ph type="sldNum" sz="quarter" idx="12"/>
          </p:nvPr>
        </p:nvSpPr>
        <p:spPr/>
        <p:txBody>
          <a:bodyPr/>
          <a:lstStyle/>
          <a:p>
            <a:fld id="{7AF016A1-9F15-429F-9EFD-84004B73C732}" type="slidenum">
              <a:rPr lang="en-US" altLang="zh-CN" smtClean="0"/>
              <a:t>97</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4929222"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10.5.2 </a:t>
            </a:r>
            <a:r>
              <a:rPr lang="zh-CN" altLang="zh-CN">
                <a:latin typeface="Consolas" panose="020B0609020204030204" pitchFamily="49" charset="0"/>
                <a:ea typeface="微软雅黑" panose="020B0503020204020204" pitchFamily="34" charset="-122"/>
                <a:cs typeface="Consolas" panose="020B0609020204030204" pitchFamily="49" charset="0"/>
              </a:rPr>
              <a:t>自顶向下的二路归并排序</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6" name="TextBox 15"/>
          <p:cNvSpPr txBox="1"/>
          <p:nvPr/>
        </p:nvSpPr>
        <p:spPr>
          <a:xfrm>
            <a:off x="571472" y="1571612"/>
            <a:ext cx="7858180" cy="20601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排序区间是</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（为大问题），当其长度为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或者</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时，本身就是有序的，不做任何处理</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否则，其中间位置</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，采用相同方法对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排好序（分解为两个小问题），再调用前面的二路归并算法</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Merge(</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得到整个有序表（合并）。</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Box 16"/>
          <p:cNvSpPr txBox="1"/>
          <p:nvPr/>
        </p:nvSpPr>
        <p:spPr>
          <a:xfrm>
            <a:off x="714348" y="4500570"/>
            <a:ext cx="7786742" cy="139792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3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mj-ea"/>
                <a:ea typeface="+mj-ea"/>
                <a:cs typeface="Consolas" panose="020B0609020204030204" pitchFamily="49" charset="0"/>
              </a:rPr>
              <a:t>≡</a:t>
            </a:r>
            <a:r>
              <a:rPr lang="en-US" altLang="zh-CN" sz="1800">
                <a:solidFill>
                  <a:srgbClr val="0000FF"/>
                </a:solidFill>
                <a:latin typeface="+mj-ea"/>
                <a:ea typeface="+mj-ea"/>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不做任何事情</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为空或者仅有一个元素时</a:t>
            </a:r>
          </a:p>
          <a:p>
            <a:pPr algn="l">
              <a:lnSpc>
                <a:spcPts val="23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mj-ea"/>
                <a:ea typeface="+mj-ea"/>
                <a:cs typeface="Consolas" panose="020B0609020204030204" pitchFamily="49" charset="0"/>
              </a:rPr>
              <a:t>≡</a:t>
            </a:r>
            <a:r>
              <a:rPr lang="en-US" altLang="zh-CN" sz="1800">
                <a:solidFill>
                  <a:srgbClr val="0000FF"/>
                </a:solidFill>
                <a:latin typeface="+mj-ea"/>
                <a:ea typeface="+mj-ea"/>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a:p>
            <a:pPr algn="l">
              <a:lnSpc>
                <a:spcPts val="23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	       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Merge(</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下箭头 17"/>
          <p:cNvSpPr/>
          <p:nvPr/>
        </p:nvSpPr>
        <p:spPr>
          <a:xfrm>
            <a:off x="4143372" y="4071942"/>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7AF016A1-9F15-429F-9EFD-84004B73C732}" type="slidenum">
              <a:rPr lang="en-US" altLang="zh-CN" smtClean="0"/>
              <a:t>98</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4282" y="785794"/>
            <a:ext cx="8643998" cy="412252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MergeSort2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自顶向下的二路归并排序</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_MergeSort2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(R,0,n-1);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_MergeSort2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(vector&lt;int&gt;&amp; R,int s,int 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MergeSort2</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调用</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(s&gt;=t) return;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//R[s..t]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的长度为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或者</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时返回</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m=(s+t)/2;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取中间位置</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m</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_MergeSort2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(R,s,m);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对前子表排序</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_MergeSort2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(R,m+1,t);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对后子表排序</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Merge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(R,s,m,t);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将两个有序子表合并成一个有序表</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7"/>
          <p:cNvGrpSpPr/>
          <p:nvPr/>
        </p:nvGrpSpPr>
        <p:grpSpPr>
          <a:xfrm>
            <a:off x="2357422" y="5000636"/>
            <a:ext cx="3000396" cy="857256"/>
            <a:chOff x="2285984" y="4429132"/>
            <a:chExt cx="3000396" cy="857256"/>
          </a:xfrm>
        </p:grpSpPr>
        <p:sp>
          <p:nvSpPr>
            <p:cNvPr id="4" name="TextBox 3"/>
            <p:cNvSpPr txBox="1"/>
            <p:nvPr/>
          </p:nvSpPr>
          <p:spPr>
            <a:xfrm>
              <a:off x="2285984" y="4917056"/>
              <a:ext cx="3000396" cy="369332"/>
            </a:xfrm>
            <a:prstGeom prst="rect">
              <a:avLst/>
            </a:prstGeom>
            <a:noFill/>
          </p:spPr>
          <p:txBody>
            <a:bodyPr wrap="square" rtlCol="0">
              <a:spAutoFit/>
            </a:bodyPr>
            <a:lstStyle/>
            <a:p>
              <a:pPr algn="l">
                <a:lnSpc>
                  <a:spcPct val="100000"/>
                </a:lnSpc>
              </a:pPr>
              <a:r>
                <a:rPr lang="zh-CN" altLang="zh-CN" sz="1800">
                  <a:solidFill>
                    <a:srgbClr val="0000FF"/>
                  </a:solidFill>
                  <a:latin typeface="Consolas" panose="020B0609020204030204" pitchFamily="49" charset="0"/>
                  <a:ea typeface="华文中宋" panose="02010600040101010101" pitchFamily="2" charset="-122"/>
                  <a:cs typeface="Consolas" panose="020B0609020204030204" pitchFamily="49" charset="0"/>
                </a:rPr>
                <a:t>递归二路归并排序方法</a:t>
              </a:r>
              <a:endParaRPr lang="zh-CN" altLang="en-US" sz="18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5" name="上箭头 4"/>
            <p:cNvSpPr/>
            <p:nvPr/>
          </p:nvSpPr>
          <p:spPr>
            <a:xfrm>
              <a:off x="3428992" y="4429132"/>
              <a:ext cx="214314"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5" name="灯片编号占位符 14"/>
          <p:cNvSpPr>
            <a:spLocks noGrp="1"/>
          </p:cNvSpPr>
          <p:nvPr>
            <p:ph type="sldNum" sz="quarter" idx="12"/>
          </p:nvPr>
        </p:nvSpPr>
        <p:spPr/>
        <p:txBody>
          <a:bodyPr/>
          <a:lstStyle/>
          <a:p>
            <a:fld id="{7AF016A1-9F15-429F-9EFD-84004B73C732}" type="slidenum">
              <a:rPr lang="en-US" altLang="zh-CN" smtClean="0"/>
              <a:t>99</a:t>
            </a:fld>
            <a:r>
              <a:rPr lang="en-US" altLang="zh-CN"/>
              <a:t>/112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ca3633d1-9bda-4e08-b158-320d1e16774e"/>
  <p:tag name="COMMONDATA" val="eyJoZGlkIjoiY2QwNjU5MjVlNjdjNDU2Zjg5OTZjZTk4MjhhZmIxM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11949</Words>
  <Application>Microsoft Office PowerPoint</Application>
  <PresentationFormat>全屏显示(4:3)</PresentationFormat>
  <Paragraphs>1624</Paragraphs>
  <Slides>115</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115</vt:i4>
      </vt:variant>
    </vt:vector>
  </HeadingPairs>
  <TitlesOfParts>
    <vt:vector size="126" baseType="lpstr">
      <vt:lpstr>方正启体简体</vt:lpstr>
      <vt:lpstr>仿宋</vt:lpstr>
      <vt:lpstr>华文中宋</vt:lpstr>
      <vt:lpstr>楷体</vt:lpstr>
      <vt:lpstr>宋体</vt:lpstr>
      <vt:lpstr>微软雅黑</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adony</cp:lastModifiedBy>
  <cp:revision>3036</cp:revision>
  <dcterms:created xsi:type="dcterms:W3CDTF">2004-03-31T23:50:00Z</dcterms:created>
  <dcterms:modified xsi:type="dcterms:W3CDTF">2024-06-02T16:12:21Z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7E3F9F24DD614432A30D017BAE228221</vt:lpwstr>
  </property>
  <property fmtid="{D5CDD505-2E9C-101B-9397-08002B2CF9AE}" pid="3" name="KSOProductBuildVer">
    <vt:lpwstr>2052-11.1.0.12763</vt:lpwstr>
  </property>
</Properties>
</file>