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notesMasterIdLst>
    <p:notesMasterId r:id="rId67"/>
  </p:notesMasterIdLst>
  <p:handoutMasterIdLst>
    <p:handoutMasterId r:id="rId68"/>
  </p:handoutMasterIdLst>
  <p:sldIdLst>
    <p:sldId id="470" r:id="rId2"/>
    <p:sldId id="471" r:id="rId3"/>
    <p:sldId id="472" r:id="rId4"/>
    <p:sldId id="473" r:id="rId5"/>
    <p:sldId id="474" r:id="rId6"/>
    <p:sldId id="475" r:id="rId7"/>
    <p:sldId id="476" r:id="rId8"/>
    <p:sldId id="477" r:id="rId9"/>
    <p:sldId id="478" r:id="rId10"/>
    <p:sldId id="479" r:id="rId11"/>
    <p:sldId id="480" r:id="rId12"/>
    <p:sldId id="481" r:id="rId13"/>
    <p:sldId id="388" r:id="rId14"/>
    <p:sldId id="389" r:id="rId15"/>
    <p:sldId id="416" r:id="rId16"/>
    <p:sldId id="390" r:id="rId17"/>
    <p:sldId id="425" r:id="rId18"/>
    <p:sldId id="426" r:id="rId19"/>
    <p:sldId id="427" r:id="rId20"/>
    <p:sldId id="429" r:id="rId21"/>
    <p:sldId id="423" r:id="rId22"/>
    <p:sldId id="424" r:id="rId23"/>
    <p:sldId id="431" r:id="rId24"/>
    <p:sldId id="391" r:id="rId25"/>
    <p:sldId id="462" r:id="rId26"/>
    <p:sldId id="394" r:id="rId27"/>
    <p:sldId id="395" r:id="rId28"/>
    <p:sldId id="396" r:id="rId29"/>
    <p:sldId id="437" r:id="rId30"/>
    <p:sldId id="438" r:id="rId31"/>
    <p:sldId id="440" r:id="rId32"/>
    <p:sldId id="439" r:id="rId33"/>
    <p:sldId id="441" r:id="rId34"/>
    <p:sldId id="442" r:id="rId35"/>
    <p:sldId id="444" r:id="rId36"/>
    <p:sldId id="445" r:id="rId37"/>
    <p:sldId id="436" r:id="rId38"/>
    <p:sldId id="397" r:id="rId39"/>
    <p:sldId id="446" r:id="rId40"/>
    <p:sldId id="447" r:id="rId41"/>
    <p:sldId id="448" r:id="rId42"/>
    <p:sldId id="449" r:id="rId43"/>
    <p:sldId id="452" r:id="rId44"/>
    <p:sldId id="455" r:id="rId45"/>
    <p:sldId id="454" r:id="rId46"/>
    <p:sldId id="482" r:id="rId47"/>
    <p:sldId id="483" r:id="rId48"/>
    <p:sldId id="484" r:id="rId49"/>
    <p:sldId id="485" r:id="rId50"/>
    <p:sldId id="486" r:id="rId51"/>
    <p:sldId id="487" r:id="rId52"/>
    <p:sldId id="488" r:id="rId53"/>
    <p:sldId id="489" r:id="rId54"/>
    <p:sldId id="490" r:id="rId55"/>
    <p:sldId id="491" r:id="rId56"/>
    <p:sldId id="492" r:id="rId57"/>
    <p:sldId id="493" r:id="rId58"/>
    <p:sldId id="494" r:id="rId59"/>
    <p:sldId id="495" r:id="rId60"/>
    <p:sldId id="496" r:id="rId61"/>
    <p:sldId id="497" r:id="rId62"/>
    <p:sldId id="498" r:id="rId63"/>
    <p:sldId id="499" r:id="rId64"/>
    <p:sldId id="500" r:id="rId65"/>
    <p:sldId id="501" r:id="rId66"/>
  </p:sldIdLst>
  <p:sldSz cx="9144000" cy="6858000" type="screen4x3"/>
  <p:notesSz cx="6858000" cy="9144000"/>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00FF"/>
    <a:srgbClr val="FF00FF"/>
    <a:srgbClr val="006600"/>
    <a:srgbClr val="33CCFF"/>
    <a:srgbClr val="FF0066"/>
    <a:srgbClr val="FF3399"/>
    <a:srgbClr val="EAEAEA"/>
    <a:srgbClr val="DDDDDD"/>
    <a:srgbClr val="339933"/>
    <a:srgbClr val="6600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81" autoAdjust="0"/>
  </p:normalViewPr>
  <p:slideViewPr>
    <p:cSldViewPr>
      <p:cViewPr varScale="1">
        <p:scale>
          <a:sx n="100" d="100"/>
          <a:sy n="100" d="100"/>
        </p:scale>
        <p:origin x="-49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pPr/>
              <a:t>2022/6/6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lnSpc>
                <a:spcPct val="100000"/>
              </a:lnSpc>
              <a:spcBef>
                <a:spcPct val="0"/>
              </a:spcBef>
              <a:defRPr sz="1200" b="0">
                <a:solidFill>
                  <a:schemeClr val="tx1"/>
                </a:solidFill>
                <a:ea typeface="宋体"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defRPr sz="1200" b="0">
                <a:solidFill>
                  <a:schemeClr val="tx1"/>
                </a:solidFill>
                <a:ea typeface="宋体" pitchFamily="2" charset="-122"/>
              </a:defRPr>
            </a:lvl1pPr>
          </a:lstStyle>
          <a:p>
            <a:fld id="{0D1E2EF4-146E-47B5-A412-FFD548A1AB6A}"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10</a:t>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11</a:t>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12</a:t>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13</a:t>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14</a:t>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15</a:t>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16</a:t>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17</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18</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19</a:t>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a:t>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20</a:t>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24</a:t>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25</a:t>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26</a:t>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27</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28</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37</a:t>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38</a:t>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46</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4</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5</a:t>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6</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7</a:t>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8</a:t>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pPr/>
              <a:t>9</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a:xfrm>
            <a:off x="8215338" y="6356350"/>
            <a:ext cx="828652" cy="365125"/>
          </a:xfrm>
        </p:spPr>
        <p:txBody>
          <a:bodyPr/>
          <a:lstStyle>
            <a:lvl1pPr>
              <a:defRPr sz="1400" b="0">
                <a:solidFill>
                  <a:srgbClr val="FF0000"/>
                </a:solidFill>
                <a:latin typeface="Consolas" pitchFamily="49" charset="0"/>
                <a:cs typeface="Consolas" pitchFamily="49" charset="0"/>
              </a:defRPr>
            </a:lvl1pPr>
          </a:lstStyle>
          <a:p>
            <a:fld id="{7AF016A1-9F15-429F-9EFD-84004B73C732}" type="slidenum">
              <a:rPr lang="en-US" altLang="zh-CN" smtClean="0"/>
              <a:pPr/>
              <a:t>‹#›</a:t>
            </a:fld>
            <a:r>
              <a:rPr lang="en-US" altLang="zh-CN" smtClean="0"/>
              <a:t>/65</a:t>
            </a:r>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710"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2357430"/>
            <a:ext cx="500066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2. </a:t>
            </a:r>
            <a:r>
              <a:rPr lang="zh-CN" altLang="zh-CN" sz="2200" smtClean="0">
                <a:latin typeface="Consolas" pitchFamily="49" charset="0"/>
                <a:ea typeface="微软雅黑" pitchFamily="34" charset="-122"/>
                <a:cs typeface="Consolas" pitchFamily="49" charset="0"/>
              </a:rPr>
              <a:t>基于整体建立单链表的算法设计</a:t>
            </a:r>
            <a:endParaRPr lang="zh-CN" altLang="zh-CN" sz="2200">
              <a:latin typeface="Consolas" pitchFamily="49" charset="0"/>
              <a:ea typeface="微软雅黑" pitchFamily="34" charset="-122"/>
              <a:cs typeface="Consolas" pitchFamily="49" charset="0"/>
            </a:endParaRPr>
          </a:p>
        </p:txBody>
      </p:sp>
      <p:sp>
        <p:nvSpPr>
          <p:cNvPr id="4" name="TextBox 3"/>
          <p:cNvSpPr txBox="1"/>
          <p:nvPr/>
        </p:nvSpPr>
        <p:spPr>
          <a:xfrm>
            <a:off x="285720" y="3286124"/>
            <a:ext cx="8358246" cy="810478"/>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2.9</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有一个整数单链表</a:t>
            </a:r>
            <a:r>
              <a:rPr lang="en-US" altLang="zh-CN" sz="2000" smtClean="0">
                <a:solidFill>
                  <a:srgbClr val="0000FF"/>
                </a:solidFill>
                <a:latin typeface="Consolas" pitchFamily="49" charset="0"/>
                <a:ea typeface="楷体" pitchFamily="49" charset="-122"/>
                <a:cs typeface="Consolas" pitchFamily="49" charset="0"/>
              </a:rPr>
              <a:t>L</a:t>
            </a:r>
            <a:r>
              <a:rPr lang="zh-CN" altLang="zh-CN" sz="2000" smtClean="0">
                <a:solidFill>
                  <a:srgbClr val="0000FF"/>
                </a:solidFill>
                <a:latin typeface="Consolas" pitchFamily="49" charset="0"/>
                <a:ea typeface="楷体" pitchFamily="49" charset="-122"/>
                <a:cs typeface="Consolas" pitchFamily="49" charset="0"/>
              </a:rPr>
              <a:t>，设计一个算法逆置</a:t>
            </a:r>
            <a:r>
              <a:rPr lang="en-US" altLang="zh-CN" sz="2000" smtClean="0">
                <a:solidFill>
                  <a:srgbClr val="0000FF"/>
                </a:solidFill>
                <a:latin typeface="Consolas" pitchFamily="49" charset="0"/>
                <a:ea typeface="楷体" pitchFamily="49" charset="-122"/>
                <a:cs typeface="Consolas" pitchFamily="49" charset="0"/>
              </a:rPr>
              <a:t>L</a:t>
            </a:r>
            <a:r>
              <a:rPr lang="zh-CN" altLang="zh-CN" sz="2000" smtClean="0">
                <a:solidFill>
                  <a:srgbClr val="0000FF"/>
                </a:solidFill>
                <a:latin typeface="Consolas" pitchFamily="49" charset="0"/>
                <a:ea typeface="楷体" pitchFamily="49" charset="-122"/>
                <a:cs typeface="Consolas" pitchFamily="49" charset="0"/>
              </a:rPr>
              <a:t>中的所有结点。例如</a:t>
            </a:r>
            <a:r>
              <a:rPr lang="en-US" altLang="zh-CN" sz="2000" smtClean="0">
                <a:solidFill>
                  <a:srgbClr val="0000FF"/>
                </a:solidFill>
                <a:latin typeface="Consolas" pitchFamily="49" charset="0"/>
                <a:ea typeface="楷体" pitchFamily="49" charset="-122"/>
                <a:cs typeface="Consolas" pitchFamily="49" charset="0"/>
              </a:rPr>
              <a:t>L=(1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，逆置后</a:t>
            </a:r>
            <a:r>
              <a:rPr lang="en-US" altLang="zh-CN" sz="2000" smtClean="0">
                <a:solidFill>
                  <a:srgbClr val="0000FF"/>
                </a:solidFill>
                <a:latin typeface="Consolas" pitchFamily="49" charset="0"/>
                <a:ea typeface="楷体" pitchFamily="49" charset="-122"/>
                <a:cs typeface="Consolas" pitchFamily="49" charset="0"/>
              </a:rPr>
              <a:t>L=(5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p>
        </p:txBody>
      </p:sp>
      <p:sp>
        <p:nvSpPr>
          <p:cNvPr id="8" name="TextBox 7"/>
          <p:cNvSpPr txBox="1"/>
          <p:nvPr/>
        </p:nvSpPr>
        <p:spPr>
          <a:xfrm>
            <a:off x="357158" y="428604"/>
            <a:ext cx="5072098"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2.3.3 </a:t>
            </a:r>
            <a:r>
              <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单链表的应用算法设计示例</a:t>
            </a:r>
          </a:p>
        </p:txBody>
      </p:sp>
      <p:sp>
        <p:nvSpPr>
          <p:cNvPr id="9" name="TextBox 8"/>
          <p:cNvSpPr txBox="1"/>
          <p:nvPr/>
        </p:nvSpPr>
        <p:spPr>
          <a:xfrm>
            <a:off x="500034" y="1428736"/>
            <a:ext cx="571504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1. </a:t>
            </a:r>
            <a:r>
              <a:rPr lang="zh-CN" altLang="zh-CN" sz="2200" smtClean="0">
                <a:latin typeface="Consolas" pitchFamily="49" charset="0"/>
                <a:ea typeface="微软雅黑" pitchFamily="34" charset="-122"/>
                <a:cs typeface="Consolas" pitchFamily="49" charset="0"/>
              </a:rPr>
              <a:t>基于单链表基本操作的算法设计</a:t>
            </a:r>
            <a:r>
              <a:rPr lang="zh-CN" altLang="en-US" sz="2200" smtClean="0">
                <a:latin typeface="Consolas" pitchFamily="49" charset="0"/>
                <a:ea typeface="微软雅黑" pitchFamily="34" charset="-122"/>
                <a:cs typeface="Consolas" pitchFamily="49" charset="0"/>
              </a:rPr>
              <a:t>（自学）</a:t>
            </a:r>
            <a:endParaRPr lang="zh-CN" altLang="zh-CN" sz="2200">
              <a:latin typeface="Consolas" pitchFamily="49" charset="0"/>
              <a:ea typeface="微软雅黑" pitchFamily="34" charset="-122"/>
              <a:cs typeface="Consolas"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1</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00100" y="1357298"/>
            <a:ext cx="2714644" cy="784830"/>
          </a:xfrm>
          <a:prstGeom prst="rect">
            <a:avLst/>
          </a:prstGeom>
          <a:noFill/>
        </p:spPr>
        <p:txBody>
          <a:bodyPr wrap="square" rtlCol="0">
            <a:spAutoFit/>
          </a:bodyPr>
          <a:lstStyle/>
          <a:p>
            <a:pPr algn="l">
              <a:lnSpc>
                <a:spcPct val="100000"/>
              </a:lnSpc>
            </a:pPr>
            <a:r>
              <a:rPr lang="en-US" altLang="zh-CN" sz="1800" smtClean="0">
                <a:solidFill>
                  <a:srgbClr val="0000FF"/>
                </a:solidFill>
                <a:latin typeface="Consolas" pitchFamily="49" charset="0"/>
                <a:cs typeface="Consolas" pitchFamily="49" charset="0"/>
              </a:rPr>
              <a:t>A=(</a:t>
            </a:r>
            <a:r>
              <a:rPr lang="en-US" altLang="zh-CN" sz="1800" smtClean="0">
                <a:solidFill>
                  <a:srgbClr val="FF0000"/>
                </a:solidFill>
                <a:latin typeface="Consolas" pitchFamily="49" charset="0"/>
                <a:cs typeface="Consolas" pitchFamily="49" charset="0"/>
              </a:rPr>
              <a:t>1</a:t>
            </a:r>
            <a:r>
              <a:rPr lang="en-US" altLang="zh-CN" sz="1800" smtClean="0">
                <a:solidFill>
                  <a:srgbClr val="0000FF"/>
                </a:solidFill>
                <a:latin typeface="Consolas" pitchFamily="49" charset="0"/>
                <a:cs typeface="Consolas" pitchFamily="49" charset="0"/>
              </a:rPr>
              <a:t>,3,</a:t>
            </a:r>
            <a:r>
              <a:rPr lang="en-US" altLang="zh-CN" sz="1800" smtClean="0">
                <a:solidFill>
                  <a:srgbClr val="FF0000"/>
                </a:solidFill>
                <a:latin typeface="Consolas" pitchFamily="49" charset="0"/>
                <a:cs typeface="Consolas" pitchFamily="49" charset="0"/>
              </a:rPr>
              <a:t>5</a:t>
            </a:r>
            <a:r>
              <a:rPr lang="en-US" altLang="zh-CN" sz="1800" smtClean="0">
                <a:solidFill>
                  <a:srgbClr val="0000FF"/>
                </a:solidFill>
                <a:latin typeface="Consolas" pitchFamily="49" charset="0"/>
                <a:cs typeface="Consolas" pitchFamily="49" charset="0"/>
              </a:rPr>
              <a:t>,7,</a:t>
            </a:r>
            <a:r>
              <a:rPr lang="en-US" altLang="zh-CN" sz="1800" smtClean="0">
                <a:solidFill>
                  <a:srgbClr val="FF0000"/>
                </a:solidFill>
                <a:latin typeface="Consolas" pitchFamily="49" charset="0"/>
                <a:cs typeface="Consolas" pitchFamily="49" charset="0"/>
              </a:rPr>
              <a:t>8</a:t>
            </a:r>
            <a:r>
              <a:rPr lang="en-US" altLang="zh-CN" sz="1800" smtClean="0">
                <a:solidFill>
                  <a:srgbClr val="0000FF"/>
                </a:solidFill>
                <a:latin typeface="Consolas" pitchFamily="49" charset="0"/>
                <a:cs typeface="Consolas" pitchFamily="49" charset="0"/>
              </a:rPr>
              <a:t>)</a:t>
            </a:r>
          </a:p>
          <a:p>
            <a:pPr algn="l">
              <a:lnSpc>
                <a:spcPct val="100000"/>
              </a:lnSpc>
            </a:pPr>
            <a:r>
              <a:rPr lang="en-US" altLang="zh-CN" sz="1800" smtClean="0">
                <a:solidFill>
                  <a:srgbClr val="0000FF"/>
                </a:solidFill>
                <a:latin typeface="Consolas" pitchFamily="49" charset="0"/>
                <a:cs typeface="Consolas" pitchFamily="49" charset="0"/>
              </a:rPr>
              <a:t>B=(</a:t>
            </a:r>
            <a:r>
              <a:rPr lang="en-US" altLang="zh-CN" sz="1800" smtClean="0">
                <a:solidFill>
                  <a:srgbClr val="FF0000"/>
                </a:solidFill>
                <a:latin typeface="Consolas" pitchFamily="49" charset="0"/>
                <a:cs typeface="Consolas" pitchFamily="49" charset="0"/>
              </a:rPr>
              <a:t>1</a:t>
            </a:r>
            <a:r>
              <a:rPr lang="en-US" altLang="zh-CN" sz="1800" smtClean="0">
                <a:solidFill>
                  <a:srgbClr val="0000FF"/>
                </a:solidFill>
                <a:latin typeface="Consolas" pitchFamily="49" charset="0"/>
                <a:cs typeface="Consolas" pitchFamily="49" charset="0"/>
              </a:rPr>
              <a:t>,2,</a:t>
            </a:r>
            <a:r>
              <a:rPr lang="en-US" altLang="zh-CN" sz="1800" smtClean="0">
                <a:solidFill>
                  <a:srgbClr val="FF0000"/>
                </a:solidFill>
                <a:latin typeface="Consolas" pitchFamily="49" charset="0"/>
                <a:cs typeface="Consolas" pitchFamily="49" charset="0"/>
              </a:rPr>
              <a:t>5</a:t>
            </a:r>
            <a:r>
              <a:rPr lang="en-US" altLang="zh-CN" sz="1800" smtClean="0">
                <a:solidFill>
                  <a:srgbClr val="0000FF"/>
                </a:solidFill>
                <a:latin typeface="Consolas" pitchFamily="49" charset="0"/>
                <a:cs typeface="Consolas" pitchFamily="49" charset="0"/>
              </a:rPr>
              <a:t>,</a:t>
            </a:r>
            <a:r>
              <a:rPr lang="en-US" altLang="zh-CN" sz="1800" smtClean="0">
                <a:solidFill>
                  <a:srgbClr val="FF0000"/>
                </a:solidFill>
                <a:latin typeface="Consolas" pitchFamily="49" charset="0"/>
                <a:cs typeface="Consolas" pitchFamily="49" charset="0"/>
              </a:rPr>
              <a:t>8</a:t>
            </a:r>
            <a:r>
              <a:rPr lang="en-US" altLang="zh-CN" sz="1800" smtClean="0">
                <a:solidFill>
                  <a:srgbClr val="0000FF"/>
                </a:solidFill>
                <a:latin typeface="Consolas" pitchFamily="49" charset="0"/>
                <a:cs typeface="Consolas" pitchFamily="49" charset="0"/>
              </a:rPr>
              <a:t>,10,11)</a:t>
            </a:r>
            <a:endParaRPr lang="zh-CN" altLang="en-US" sz="1800">
              <a:solidFill>
                <a:srgbClr val="0000FF"/>
              </a:solidFill>
              <a:latin typeface="Consolas" pitchFamily="49" charset="0"/>
              <a:cs typeface="Consolas" pitchFamily="49" charset="0"/>
            </a:endParaRPr>
          </a:p>
        </p:txBody>
      </p:sp>
      <p:sp>
        <p:nvSpPr>
          <p:cNvPr id="5" name="TextBox 4"/>
          <p:cNvSpPr txBox="1"/>
          <p:nvPr/>
        </p:nvSpPr>
        <p:spPr>
          <a:xfrm>
            <a:off x="6193876" y="1529326"/>
            <a:ext cx="1428760" cy="369332"/>
          </a:xfrm>
          <a:prstGeom prst="rect">
            <a:avLst/>
          </a:prstGeom>
          <a:noFill/>
        </p:spPr>
        <p:txBody>
          <a:bodyPr wrap="square" rtlCol="0">
            <a:spAutoFit/>
          </a:bodyPr>
          <a:lstStyle/>
          <a:p>
            <a:pPr algn="l">
              <a:lnSpc>
                <a:spcPct val="100000"/>
              </a:lnSpc>
            </a:pPr>
            <a:r>
              <a:rPr lang="en-US" altLang="zh-CN" sz="1800" smtClean="0">
                <a:solidFill>
                  <a:srgbClr val="0000FF"/>
                </a:solidFill>
                <a:latin typeface="Consolas" pitchFamily="49" charset="0"/>
                <a:cs typeface="Consolas" pitchFamily="49" charset="0"/>
              </a:rPr>
              <a:t>C=(1,5,8)</a:t>
            </a:r>
          </a:p>
        </p:txBody>
      </p:sp>
      <p:sp>
        <p:nvSpPr>
          <p:cNvPr id="7" name="圆角矩形 6"/>
          <p:cNvSpPr/>
          <p:nvPr/>
        </p:nvSpPr>
        <p:spPr>
          <a:xfrm>
            <a:off x="4071934" y="1357298"/>
            <a:ext cx="1428760" cy="71438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zh-CN" altLang="en-US" sz="2000" smtClean="0">
                <a:solidFill>
                  <a:srgbClr val="0000FF"/>
                </a:solidFill>
                <a:latin typeface="Consolas" pitchFamily="49" charset="0"/>
                <a:ea typeface="仿宋" pitchFamily="49" charset="-122"/>
                <a:cs typeface="Consolas" pitchFamily="49" charset="0"/>
              </a:rPr>
              <a:t>二路归并</a:t>
            </a:r>
            <a:endParaRPr lang="zh-CN" altLang="en-US" sz="2000">
              <a:solidFill>
                <a:srgbClr val="0000FF"/>
              </a:solidFill>
              <a:latin typeface="Consolas" pitchFamily="49" charset="0"/>
              <a:ea typeface="仿宋" pitchFamily="49" charset="-122"/>
              <a:cs typeface="Consolas" pitchFamily="49" charset="0"/>
            </a:endParaRPr>
          </a:p>
        </p:txBody>
      </p:sp>
      <p:sp>
        <p:nvSpPr>
          <p:cNvPr id="8" name="右箭头 7"/>
          <p:cNvSpPr/>
          <p:nvPr/>
        </p:nvSpPr>
        <p:spPr>
          <a:xfrm>
            <a:off x="3428992" y="1571612"/>
            <a:ext cx="428628" cy="285752"/>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9" name="右箭头 8"/>
          <p:cNvSpPr/>
          <p:nvPr/>
        </p:nvSpPr>
        <p:spPr>
          <a:xfrm>
            <a:off x="5643570" y="1571612"/>
            <a:ext cx="428628" cy="285752"/>
          </a:xfrm>
          <a:prstGeom prst="rightArrow">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zh-CN" altLang="en-US"/>
          </a:p>
        </p:txBody>
      </p:sp>
      <p:sp>
        <p:nvSpPr>
          <p:cNvPr id="10" name="TextBox 9"/>
          <p:cNvSpPr txBox="1"/>
          <p:nvPr/>
        </p:nvSpPr>
        <p:spPr>
          <a:xfrm>
            <a:off x="3071802" y="3071810"/>
            <a:ext cx="4000528" cy="400110"/>
          </a:xfrm>
          <a:prstGeom prst="rect">
            <a:avLst/>
          </a:prstGeom>
          <a:noFill/>
        </p:spPr>
        <p:txBody>
          <a:bodyPr wrap="square" rtlCol="0">
            <a:spAutoFit/>
          </a:bodyPr>
          <a:lstStyle/>
          <a:p>
            <a:pPr algn="l">
              <a:lnSpc>
                <a:spcPct val="100000"/>
              </a:lnSpc>
            </a:pPr>
            <a:r>
              <a:rPr lang="zh-CN" altLang="zh-CN" sz="2000" smtClean="0">
                <a:solidFill>
                  <a:srgbClr val="0000FF"/>
                </a:solidFill>
                <a:latin typeface="Consolas" pitchFamily="49" charset="0"/>
                <a:ea typeface="华文中宋" pitchFamily="2" charset="-122"/>
                <a:cs typeface="Consolas" pitchFamily="49" charset="0"/>
              </a:rPr>
              <a:t>二路归并</a:t>
            </a:r>
            <a:r>
              <a:rPr lang="en-US" altLang="zh-CN" sz="2000" smtClean="0">
                <a:solidFill>
                  <a:srgbClr val="0000FF"/>
                </a:solidFill>
                <a:latin typeface="Consolas" pitchFamily="49" charset="0"/>
                <a:ea typeface="华文中宋" pitchFamily="2" charset="-122"/>
                <a:cs typeface="Consolas" pitchFamily="49" charset="0"/>
              </a:rPr>
              <a:t> + </a:t>
            </a:r>
            <a:r>
              <a:rPr lang="zh-CN" altLang="zh-CN" sz="2000" smtClean="0">
                <a:solidFill>
                  <a:srgbClr val="0000FF"/>
                </a:solidFill>
                <a:latin typeface="Consolas" pitchFamily="49" charset="0"/>
                <a:ea typeface="华文中宋" pitchFamily="2" charset="-122"/>
                <a:cs typeface="Consolas" pitchFamily="49" charset="0"/>
              </a:rPr>
              <a:t>尾插法新建单链表</a:t>
            </a:r>
            <a:r>
              <a:rPr lang="en-US" altLang="zh-CN" sz="2000" smtClean="0">
                <a:solidFill>
                  <a:srgbClr val="0000FF"/>
                </a:solidFill>
                <a:latin typeface="Consolas" pitchFamily="49" charset="0"/>
                <a:ea typeface="华文中宋" pitchFamily="2" charset="-122"/>
                <a:cs typeface="Consolas" pitchFamily="49" charset="0"/>
              </a:rPr>
              <a:t>C</a:t>
            </a:r>
            <a:endParaRPr lang="zh-CN" altLang="en-US" sz="2000">
              <a:solidFill>
                <a:srgbClr val="0000FF"/>
              </a:solidFill>
              <a:latin typeface="Consolas" pitchFamily="49" charset="0"/>
              <a:ea typeface="华文中宋" pitchFamily="2" charset="-122"/>
              <a:cs typeface="Consolas" pitchFamily="49" charset="0"/>
            </a:endParaRPr>
          </a:p>
        </p:txBody>
      </p:sp>
      <p:sp>
        <p:nvSpPr>
          <p:cNvPr id="11" name="下箭头 10"/>
          <p:cNvSpPr/>
          <p:nvPr/>
        </p:nvSpPr>
        <p:spPr>
          <a:xfrm>
            <a:off x="4643438" y="2357430"/>
            <a:ext cx="285752"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5" name="灯片编号占位符 14"/>
          <p:cNvSpPr>
            <a:spLocks noGrp="1"/>
          </p:cNvSpPr>
          <p:nvPr>
            <p:ph type="sldNum" sz="quarter" idx="12"/>
          </p:nvPr>
        </p:nvSpPr>
        <p:spPr/>
        <p:txBody>
          <a:bodyPr/>
          <a:lstStyle/>
          <a:p>
            <a:fld id="{7AF016A1-9F15-429F-9EFD-84004B73C732}" type="slidenum">
              <a:rPr lang="en-US" altLang="zh-CN" smtClean="0"/>
              <a:pPr/>
              <a:t>10</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4282" y="142852"/>
            <a:ext cx="8786874" cy="575808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template &lt;typename T&gt;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Commnodes</a:t>
            </a:r>
            <a:r>
              <a:rPr lang="en-US" altLang="zh-CN" sz="1800" smtClean="0">
                <a:solidFill>
                  <a:srgbClr val="0000FF"/>
                </a:solidFill>
                <a:latin typeface="Consolas" pitchFamily="49" charset="0"/>
                <a:ea typeface="仿宋" pitchFamily="49" charset="-122"/>
                <a:cs typeface="Consolas" pitchFamily="49" charset="0"/>
              </a:rPr>
              <a:t>(LinkList&lt;T&gt;&amp; A,LinkList&lt;T&gt;&amp; B,LinkList&lt;T&gt;&amp; C)</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LinkNode&lt;T&gt;* p=A.head-&gt;next;		</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指向</a:t>
            </a:r>
            <a:r>
              <a:rPr lang="en-US" altLang="zh-CN" sz="1800" smtClean="0">
                <a:solidFill>
                  <a:srgbClr val="00B0F0"/>
                </a:solidFill>
                <a:latin typeface="Consolas" pitchFamily="49" charset="0"/>
                <a:ea typeface="仿宋" pitchFamily="49" charset="-122"/>
                <a:cs typeface="Consolas" pitchFamily="49" charset="0"/>
              </a:rPr>
              <a:t>A</a:t>
            </a:r>
            <a:r>
              <a:rPr lang="zh-CN" altLang="zh-CN" sz="1800" smtClean="0">
                <a:solidFill>
                  <a:srgbClr val="00B0F0"/>
                </a:solidFill>
                <a:latin typeface="Consolas" pitchFamily="49" charset="0"/>
                <a:ea typeface="仿宋" pitchFamily="49" charset="-122"/>
                <a:cs typeface="Consolas" pitchFamily="49" charset="0"/>
              </a:rPr>
              <a:t>的首结点</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LinkNode&lt;T&gt;* q=B.head-&gt;next;		</a:t>
            </a:r>
            <a:r>
              <a:rPr lang="en-US" altLang="zh-CN" sz="1800" smtClean="0">
                <a:solidFill>
                  <a:srgbClr val="00B0F0"/>
                </a:solidFill>
                <a:latin typeface="Consolas" pitchFamily="49" charset="0"/>
                <a:ea typeface="仿宋" pitchFamily="49" charset="-122"/>
                <a:cs typeface="Consolas" pitchFamily="49" charset="0"/>
              </a:rPr>
              <a:t>//q</a:t>
            </a:r>
            <a:r>
              <a:rPr lang="zh-CN" altLang="zh-CN" sz="1800" smtClean="0">
                <a:solidFill>
                  <a:srgbClr val="00B0F0"/>
                </a:solidFill>
                <a:latin typeface="Consolas" pitchFamily="49" charset="0"/>
                <a:ea typeface="仿宋" pitchFamily="49" charset="-122"/>
                <a:cs typeface="Consolas" pitchFamily="49" charset="0"/>
              </a:rPr>
              <a:t>指向</a:t>
            </a:r>
            <a:r>
              <a:rPr lang="en-US" altLang="zh-CN" sz="1800" smtClean="0">
                <a:solidFill>
                  <a:srgbClr val="00B0F0"/>
                </a:solidFill>
                <a:latin typeface="Consolas" pitchFamily="49" charset="0"/>
                <a:ea typeface="仿宋" pitchFamily="49" charset="-122"/>
                <a:cs typeface="Consolas" pitchFamily="49" charset="0"/>
              </a:rPr>
              <a:t>B</a:t>
            </a:r>
            <a:r>
              <a:rPr lang="zh-CN" altLang="zh-CN" sz="1800" smtClean="0">
                <a:solidFill>
                  <a:srgbClr val="00B0F0"/>
                </a:solidFill>
                <a:latin typeface="Consolas" pitchFamily="49" charset="0"/>
                <a:ea typeface="仿宋" pitchFamily="49" charset="-122"/>
                <a:cs typeface="Consolas" pitchFamily="49" charset="0"/>
              </a:rPr>
              <a:t>的首结点</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LinkNode&lt;T&gt;* r=C.head;			</a:t>
            </a:r>
            <a:r>
              <a:rPr lang="en-US" altLang="zh-CN" sz="1800" smtClean="0">
                <a:solidFill>
                  <a:srgbClr val="00B0F0"/>
                </a:solidFill>
                <a:latin typeface="Consolas" pitchFamily="49" charset="0"/>
                <a:ea typeface="仿宋" pitchFamily="49" charset="-122"/>
                <a:cs typeface="Consolas" pitchFamily="49" charset="0"/>
              </a:rPr>
              <a:t>//r</a:t>
            </a:r>
            <a:r>
              <a:rPr lang="zh-CN" altLang="zh-CN" sz="1800" smtClean="0">
                <a:solidFill>
                  <a:srgbClr val="00B0F0"/>
                </a:solidFill>
                <a:latin typeface="Consolas" pitchFamily="49" charset="0"/>
                <a:ea typeface="仿宋" pitchFamily="49" charset="-122"/>
                <a:cs typeface="Consolas" pitchFamily="49" charset="0"/>
              </a:rPr>
              <a:t>为</a:t>
            </a:r>
            <a:r>
              <a:rPr lang="en-US" altLang="zh-CN" sz="1800" smtClean="0">
                <a:solidFill>
                  <a:srgbClr val="00B0F0"/>
                </a:solidFill>
                <a:latin typeface="Consolas" pitchFamily="49" charset="0"/>
                <a:ea typeface="仿宋" pitchFamily="49" charset="-122"/>
                <a:cs typeface="Consolas" pitchFamily="49" charset="0"/>
              </a:rPr>
              <a:t>C</a:t>
            </a:r>
            <a:r>
              <a:rPr lang="zh-CN" altLang="zh-CN" sz="1800" smtClean="0">
                <a:solidFill>
                  <a:srgbClr val="00B0F0"/>
                </a:solidFill>
                <a:latin typeface="Consolas" pitchFamily="49" charset="0"/>
                <a:ea typeface="仿宋" pitchFamily="49" charset="-122"/>
                <a:cs typeface="Consolas" pitchFamily="49" charset="0"/>
              </a:rPr>
              <a:t>的尾结点</a:t>
            </a:r>
          </a:p>
          <a:p>
            <a:pPr algn="l">
              <a:lnSpc>
                <a:spcPts val="2100"/>
              </a:lnSpc>
              <a:spcBef>
                <a:spcPts val="1200"/>
              </a:spcBef>
            </a:pPr>
            <a:r>
              <a:rPr lang="en-US" altLang="zh-CN" sz="1800" smtClean="0">
                <a:solidFill>
                  <a:srgbClr val="0000FF"/>
                </a:solidFill>
                <a:latin typeface="Consolas" pitchFamily="49" charset="0"/>
                <a:ea typeface="仿宋" pitchFamily="49" charset="-122"/>
                <a:cs typeface="Consolas" pitchFamily="49" charset="0"/>
              </a:rPr>
              <a:t>   while (p!=NULL &amp;&amp; q!=NULL)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两个单链表都没有遍历完</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if (p-&gt;data&lt;q-&gt;data)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跳过较小的</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结点</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p=p-&gt;next;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else if (q-&gt;data&lt;p-&gt;data)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跳过较小的</a:t>
            </a:r>
            <a:r>
              <a:rPr lang="en-US" altLang="zh-CN" sz="1800" smtClean="0">
                <a:solidFill>
                  <a:srgbClr val="00B0F0"/>
                </a:solidFill>
                <a:latin typeface="Consolas" pitchFamily="49" charset="0"/>
                <a:ea typeface="仿宋" pitchFamily="49" charset="-122"/>
                <a:cs typeface="Consolas" pitchFamily="49" charset="0"/>
              </a:rPr>
              <a:t>q</a:t>
            </a:r>
            <a:r>
              <a:rPr lang="zh-CN" altLang="zh-CN" sz="1800" smtClean="0">
                <a:solidFill>
                  <a:srgbClr val="00B0F0"/>
                </a:solidFill>
                <a:latin typeface="Consolas" pitchFamily="49" charset="0"/>
                <a:ea typeface="仿宋" pitchFamily="49" charset="-122"/>
                <a:cs typeface="Consolas" pitchFamily="49" charset="0"/>
              </a:rPr>
              <a:t>结点</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q=q-&gt;next;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结点和</a:t>
            </a:r>
            <a:r>
              <a:rPr lang="en-US" altLang="zh-CN" sz="1800" smtClean="0">
                <a:solidFill>
                  <a:srgbClr val="00B0F0"/>
                </a:solidFill>
                <a:latin typeface="Consolas" pitchFamily="49" charset="0"/>
                <a:ea typeface="仿宋" pitchFamily="49" charset="-122"/>
                <a:cs typeface="Consolas" pitchFamily="49" charset="0"/>
              </a:rPr>
              <a:t>q</a:t>
            </a:r>
            <a:r>
              <a:rPr lang="zh-CN" altLang="zh-CN" sz="1800" smtClean="0">
                <a:solidFill>
                  <a:srgbClr val="00B0F0"/>
                </a:solidFill>
                <a:latin typeface="Consolas" pitchFamily="49" charset="0"/>
                <a:ea typeface="仿宋" pitchFamily="49" charset="-122"/>
                <a:cs typeface="Consolas" pitchFamily="49" charset="0"/>
              </a:rPr>
              <a:t>结点值相同</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LinkNode&lt;T&gt;* s=new LinkNode&lt;T&gt;(p-&gt;data);</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r-&gt;next=s;</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r=s;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a:t>
            </a:r>
            <a:r>
              <a:rPr lang="en-US" altLang="zh-CN" sz="1800" smtClean="0">
                <a:solidFill>
                  <a:srgbClr val="00B0F0"/>
                </a:solidFill>
                <a:latin typeface="Consolas" pitchFamily="49" charset="0"/>
                <a:ea typeface="仿宋" pitchFamily="49" charset="-122"/>
                <a:cs typeface="Consolas" pitchFamily="49" charset="0"/>
              </a:rPr>
              <a:t>s</a:t>
            </a:r>
            <a:r>
              <a:rPr lang="zh-CN" altLang="zh-CN" sz="1800" smtClean="0">
                <a:solidFill>
                  <a:srgbClr val="00B0F0"/>
                </a:solidFill>
                <a:latin typeface="Consolas" pitchFamily="49" charset="0"/>
                <a:ea typeface="仿宋" pitchFamily="49" charset="-122"/>
                <a:cs typeface="Consolas" pitchFamily="49" charset="0"/>
              </a:rPr>
              <a:t>结点链接到</a:t>
            </a:r>
            <a:r>
              <a:rPr lang="en-US" altLang="zh-CN" sz="1800" smtClean="0">
                <a:solidFill>
                  <a:srgbClr val="00B0F0"/>
                </a:solidFill>
                <a:latin typeface="Consolas" pitchFamily="49" charset="0"/>
                <a:ea typeface="仿宋" pitchFamily="49" charset="-122"/>
                <a:cs typeface="Consolas" pitchFamily="49" charset="0"/>
              </a:rPr>
              <a:t>C</a:t>
            </a:r>
            <a:r>
              <a:rPr lang="zh-CN" altLang="zh-CN" sz="1800" smtClean="0">
                <a:solidFill>
                  <a:srgbClr val="00B0F0"/>
                </a:solidFill>
                <a:latin typeface="Consolas" pitchFamily="49" charset="0"/>
                <a:ea typeface="仿宋" pitchFamily="49" charset="-122"/>
                <a:cs typeface="Consolas" pitchFamily="49" charset="0"/>
              </a:rPr>
              <a:t>的末尾</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p=p-&gt;next;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q=q-&gt;next;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r-&gt;next=NULL;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尾结点</a:t>
            </a:r>
            <a:r>
              <a:rPr lang="en-US" altLang="zh-CN" sz="1800" smtClean="0">
                <a:solidFill>
                  <a:srgbClr val="00B0F0"/>
                </a:solidFill>
                <a:latin typeface="Consolas" pitchFamily="49" charset="0"/>
                <a:ea typeface="仿宋" pitchFamily="49" charset="-122"/>
                <a:cs typeface="Consolas" pitchFamily="49" charset="0"/>
              </a:rPr>
              <a:t>next</a:t>
            </a:r>
            <a:r>
              <a:rPr lang="zh-CN" altLang="zh-CN" sz="1800" smtClean="0">
                <a:solidFill>
                  <a:srgbClr val="00B0F0"/>
                </a:solidFill>
                <a:latin typeface="Consolas" pitchFamily="49" charset="0"/>
                <a:ea typeface="仿宋" pitchFamily="49" charset="-122"/>
                <a:cs typeface="Consolas" pitchFamily="49" charset="0"/>
              </a:rPr>
              <a:t>置空</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11</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928670"/>
            <a:ext cx="8072494" cy="1962177"/>
          </a:xfrm>
          <a:prstGeom prst="rect">
            <a:avLst/>
          </a:prstGeom>
          <a:solidFill>
            <a:schemeClr val="bg1">
              <a:lumMod val="95000"/>
            </a:schemeClr>
          </a:solidFill>
        </p:spPr>
        <p:style>
          <a:lnRef idx="1">
            <a:schemeClr val="accent5"/>
          </a:lnRef>
          <a:fillRef idx="2">
            <a:schemeClr val="accent5"/>
          </a:fillRef>
          <a:effectRef idx="1">
            <a:schemeClr val="accent5"/>
          </a:effectRef>
          <a:fontRef idx="minor">
            <a:schemeClr val="dk1"/>
          </a:fontRef>
        </p:style>
        <p:txBody>
          <a:bodyPr wrap="square" lIns="180000" tIns="108000" rIns="180000" bIns="108000" rtlCol="0">
            <a:spAutoFit/>
          </a:bodyPr>
          <a:lstStyle/>
          <a:p>
            <a:pPr marL="342900" indent="-342900" algn="l">
              <a:lnSpc>
                <a:spcPts val="2800"/>
              </a:lnSpc>
              <a:spcBef>
                <a:spcPts val="1200"/>
              </a:spcBef>
              <a:buBlip>
                <a:blip r:embed="rId3"/>
              </a:buBlip>
            </a:pPr>
            <a:r>
              <a:rPr lang="zh-CN" altLang="zh-CN" sz="2000" smtClean="0">
                <a:solidFill>
                  <a:srgbClr val="0000FF"/>
                </a:solidFill>
                <a:latin typeface="Consolas" pitchFamily="49" charset="0"/>
                <a:ea typeface="仿宋" pitchFamily="49" charset="-122"/>
                <a:cs typeface="Consolas" pitchFamily="49" charset="0"/>
              </a:rPr>
              <a:t>本算法的时间复杂度为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3"/>
              </a:buBlip>
            </a:pPr>
            <a:r>
              <a:rPr lang="zh-CN" altLang="zh-CN" sz="2000" smtClean="0">
                <a:solidFill>
                  <a:srgbClr val="0000FF"/>
                </a:solidFill>
                <a:latin typeface="Consolas" pitchFamily="49" charset="0"/>
                <a:ea typeface="仿宋" pitchFamily="49" charset="-122"/>
                <a:cs typeface="Consolas" pitchFamily="49" charset="0"/>
              </a:rPr>
              <a:t>空间复杂度为</a:t>
            </a:r>
            <a:r>
              <a:rPr lang="en-US" altLang="zh-CN" sz="2000" smtClean="0">
                <a:solidFill>
                  <a:srgbClr val="0000FF"/>
                </a:solidFill>
                <a:latin typeface="Consolas" pitchFamily="49" charset="0"/>
                <a:ea typeface="仿宋" pitchFamily="49" charset="-122"/>
                <a:cs typeface="Consolas" pitchFamily="49" charset="0"/>
              </a:rPr>
              <a:t>O(MIN(</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smtClean="0">
                <a:solidFill>
                  <a:srgbClr val="0000FF"/>
                </a:solidFill>
                <a:latin typeface="Consolas" pitchFamily="49" charset="0"/>
                <a:ea typeface="仿宋" pitchFamily="49" charset="-122"/>
                <a:cs typeface="Consolas" pitchFamily="49" charset="0"/>
              </a:rPr>
              <a:t>))</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ts val="2800"/>
              </a:lnSpc>
              <a:spcBef>
                <a:spcPts val="1200"/>
              </a:spcBef>
              <a:buBlip>
                <a:blip r:embed="rId3"/>
              </a:buBlip>
            </a:pPr>
            <a:r>
              <a:rPr lang="zh-CN" altLang="zh-CN" sz="2000" smtClean="0">
                <a:solidFill>
                  <a:srgbClr val="0000FF"/>
                </a:solidFill>
                <a:latin typeface="Consolas" pitchFamily="49" charset="0"/>
                <a:ea typeface="仿宋" pitchFamily="49" charset="-122"/>
                <a:cs typeface="Consolas" pitchFamily="49" charset="0"/>
              </a:rPr>
              <a:t>其中</a:t>
            </a:r>
            <a:r>
              <a:rPr lang="en-US" altLang="zh-CN" sz="2000" i="1" smtClean="0">
                <a:solidFill>
                  <a:srgbClr val="0000FF"/>
                </a:solidFill>
                <a:latin typeface="Consolas" pitchFamily="49" charset="0"/>
                <a:ea typeface="仿宋" pitchFamily="49" charset="-122"/>
                <a:cs typeface="Consolas" pitchFamily="49" charset="0"/>
              </a:rPr>
              <a:t>m</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分别为</a:t>
            </a:r>
            <a:r>
              <a:rPr lang="en-US" altLang="zh-CN" sz="2000" smtClean="0">
                <a:solidFill>
                  <a:srgbClr val="0000FF"/>
                </a:solidFill>
                <a:latin typeface="Consolas" pitchFamily="49" charset="0"/>
                <a:ea typeface="仿宋" pitchFamily="49" charset="-122"/>
                <a:cs typeface="Consolas" pitchFamily="49" charset="0"/>
              </a:rPr>
              <a:t>A</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B</a:t>
            </a:r>
            <a:r>
              <a:rPr lang="zh-CN" altLang="zh-CN" sz="2000" smtClean="0">
                <a:solidFill>
                  <a:srgbClr val="0000FF"/>
                </a:solidFill>
                <a:latin typeface="Consolas" pitchFamily="49" charset="0"/>
                <a:ea typeface="仿宋" pitchFamily="49" charset="-122"/>
                <a:cs typeface="Consolas" pitchFamily="49" charset="0"/>
              </a:rPr>
              <a:t>单链表中的数据结点个数，</a:t>
            </a:r>
            <a:r>
              <a:rPr lang="en-US" altLang="zh-CN" sz="2000" smtClean="0">
                <a:solidFill>
                  <a:srgbClr val="0000FF"/>
                </a:solidFill>
                <a:latin typeface="Consolas" pitchFamily="49" charset="0"/>
                <a:ea typeface="仿宋" pitchFamily="49" charset="-122"/>
                <a:cs typeface="Consolas" pitchFamily="49" charset="0"/>
              </a:rPr>
              <a:t>MIN</a:t>
            </a:r>
            <a:r>
              <a:rPr lang="zh-CN" altLang="zh-CN" sz="2000" smtClean="0">
                <a:solidFill>
                  <a:srgbClr val="0000FF"/>
                </a:solidFill>
                <a:latin typeface="Consolas" pitchFamily="49" charset="0"/>
                <a:ea typeface="仿宋" pitchFamily="49" charset="-122"/>
                <a:cs typeface="Consolas" pitchFamily="49" charset="0"/>
              </a:rPr>
              <a:t>为取最小值函数，因为单链表</a:t>
            </a:r>
            <a:r>
              <a:rPr lang="en-US" altLang="zh-CN" sz="2000" smtClean="0">
                <a:solidFill>
                  <a:srgbClr val="0000FF"/>
                </a:solidFill>
                <a:latin typeface="Consolas" pitchFamily="49" charset="0"/>
                <a:ea typeface="仿宋" pitchFamily="49" charset="-122"/>
                <a:cs typeface="Consolas" pitchFamily="49" charset="0"/>
              </a:rPr>
              <a:t>C</a:t>
            </a:r>
            <a:r>
              <a:rPr lang="zh-CN" altLang="zh-CN" sz="2000" smtClean="0">
                <a:solidFill>
                  <a:srgbClr val="0000FF"/>
                </a:solidFill>
                <a:latin typeface="Consolas" pitchFamily="49" charset="0"/>
                <a:ea typeface="仿宋" pitchFamily="49" charset="-122"/>
                <a:cs typeface="Consolas" pitchFamily="49" charset="0"/>
              </a:rPr>
              <a:t>中最多只有</a:t>
            </a:r>
            <a:r>
              <a:rPr lang="en-US" altLang="zh-CN" sz="2000" smtClean="0">
                <a:solidFill>
                  <a:srgbClr val="0000FF"/>
                </a:solidFill>
                <a:latin typeface="Consolas" pitchFamily="49" charset="0"/>
                <a:ea typeface="仿宋" pitchFamily="49" charset="-122"/>
                <a:cs typeface="Consolas" pitchFamily="49" charset="0"/>
              </a:rPr>
              <a:t>MIN(</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m</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个结点。</a:t>
            </a:r>
            <a:endParaRPr lang="zh-CN" altLang="en-US" sz="200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12</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428604"/>
            <a:ext cx="2714644"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2.3.4 </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双 链 表</a:t>
            </a:r>
            <a:endPar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grpSp>
        <p:nvGrpSpPr>
          <p:cNvPr id="38" name="组合 37"/>
          <p:cNvGrpSpPr/>
          <p:nvPr/>
        </p:nvGrpSpPr>
        <p:grpSpPr>
          <a:xfrm>
            <a:off x="946158" y="1214422"/>
            <a:ext cx="6932696" cy="671614"/>
            <a:chOff x="946158" y="1643050"/>
            <a:chExt cx="6932696" cy="671614"/>
          </a:xfrm>
        </p:grpSpPr>
        <p:sp>
          <p:nvSpPr>
            <p:cNvPr id="9" name="Text Box 28"/>
            <p:cNvSpPr txBox="1">
              <a:spLocks noChangeArrowheads="1"/>
            </p:cNvSpPr>
            <p:nvPr/>
          </p:nvSpPr>
          <p:spPr bwMode="auto">
            <a:xfrm>
              <a:off x="3257773" y="1643050"/>
              <a:ext cx="903095"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开始结点</a:t>
              </a:r>
            </a:p>
          </p:txBody>
        </p:sp>
        <p:sp>
          <p:nvSpPr>
            <p:cNvPr id="10" name="Text Box 27"/>
            <p:cNvSpPr txBox="1">
              <a:spLocks noChangeArrowheads="1"/>
            </p:cNvSpPr>
            <p:nvPr/>
          </p:nvSpPr>
          <p:spPr bwMode="auto">
            <a:xfrm>
              <a:off x="6822848" y="1643050"/>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尾结点</a:t>
              </a:r>
            </a:p>
          </p:txBody>
        </p:sp>
        <p:sp>
          <p:nvSpPr>
            <p:cNvPr id="11" name="Text Box 26"/>
            <p:cNvSpPr txBox="1">
              <a:spLocks noChangeArrowheads="1"/>
            </p:cNvSpPr>
            <p:nvPr/>
          </p:nvSpPr>
          <p:spPr bwMode="auto">
            <a:xfrm>
              <a:off x="2076680" y="1643050"/>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头结点</a:t>
              </a:r>
            </a:p>
          </p:txBody>
        </p:sp>
        <p:sp>
          <p:nvSpPr>
            <p:cNvPr id="12" name="Text Box 25" descr="60%"/>
            <p:cNvSpPr txBox="1">
              <a:spLocks noChangeArrowheads="1"/>
            </p:cNvSpPr>
            <p:nvPr/>
          </p:nvSpPr>
          <p:spPr bwMode="auto">
            <a:xfrm>
              <a:off x="2195277" y="1971224"/>
              <a:ext cx="393956" cy="32400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3" name="Text Box 24"/>
            <p:cNvSpPr txBox="1">
              <a:spLocks noChangeArrowheads="1"/>
            </p:cNvSpPr>
            <p:nvPr/>
          </p:nvSpPr>
          <p:spPr bwMode="auto">
            <a:xfrm>
              <a:off x="2601610" y="1971224"/>
              <a:ext cx="303293" cy="32400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 name="Text Box 23" descr="浅色上对角线"/>
            <p:cNvSpPr txBox="1">
              <a:spLocks noChangeArrowheads="1"/>
            </p:cNvSpPr>
            <p:nvPr/>
          </p:nvSpPr>
          <p:spPr bwMode="auto">
            <a:xfrm>
              <a:off x="1901704" y="1971224"/>
              <a:ext cx="302321" cy="32400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5" name="Text Box 22"/>
            <p:cNvSpPr txBox="1">
              <a:spLocks noChangeArrowheads="1"/>
            </p:cNvSpPr>
            <p:nvPr/>
          </p:nvSpPr>
          <p:spPr bwMode="auto">
            <a:xfrm>
              <a:off x="946158" y="2011417"/>
              <a:ext cx="776681" cy="303247"/>
            </a:xfrm>
            <a:prstGeom prst="rect">
              <a:avLst/>
            </a:prstGeom>
            <a:solidFill>
              <a:srgbClr val="FFFFFF"/>
            </a:solidFill>
            <a:ln w="9525">
              <a:noFill/>
              <a:miter lim="800000"/>
              <a:headEnd/>
              <a:tailEnd type="none" w="sm" len="sm"/>
            </a:ln>
          </p:spPr>
          <p:txBody>
            <a:bodyPr vert="horz" wrap="square" lIns="1800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dhead</a:t>
              </a:r>
            </a:p>
          </p:txBody>
        </p:sp>
        <p:sp>
          <p:nvSpPr>
            <p:cNvPr id="16" name="Line 21"/>
            <p:cNvSpPr>
              <a:spLocks noChangeShapeType="1"/>
            </p:cNvSpPr>
            <p:nvPr/>
          </p:nvSpPr>
          <p:spPr bwMode="auto">
            <a:xfrm>
              <a:off x="1604243" y="2147490"/>
              <a:ext cx="287739" cy="972"/>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 name="Text Box 20"/>
            <p:cNvSpPr txBox="1">
              <a:spLocks noChangeArrowheads="1"/>
            </p:cNvSpPr>
            <p:nvPr/>
          </p:nvSpPr>
          <p:spPr bwMode="auto">
            <a:xfrm>
              <a:off x="3466773" y="1971224"/>
              <a:ext cx="408343"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r>
                <a:rPr kumimoji="0" lang="en-US" altLang="zh-CN" sz="1600" baseline="-30000" smtClean="0">
                  <a:solidFill>
                    <a:srgbClr val="0000FF"/>
                  </a:solidFill>
                  <a:latin typeface="Consolas" pitchFamily="49" charset="0"/>
                  <a:ea typeface="仿宋" pitchFamily="49" charset="-122"/>
                  <a:cs typeface="Consolas" pitchFamily="49" charset="0"/>
                </a:rPr>
                <a:t>0</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8" name="Text Box 19"/>
            <p:cNvSpPr txBox="1">
              <a:spLocks noChangeArrowheads="1"/>
            </p:cNvSpPr>
            <p:nvPr/>
          </p:nvSpPr>
          <p:spPr bwMode="auto">
            <a:xfrm>
              <a:off x="3873108" y="1971224"/>
              <a:ext cx="303293"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9" name="Text Box 18"/>
            <p:cNvSpPr txBox="1">
              <a:spLocks noChangeArrowheads="1"/>
            </p:cNvSpPr>
            <p:nvPr/>
          </p:nvSpPr>
          <p:spPr bwMode="auto">
            <a:xfrm>
              <a:off x="3173201" y="1971224"/>
              <a:ext cx="303293"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0" name="Line 17"/>
            <p:cNvSpPr>
              <a:spLocks noChangeShapeType="1"/>
            </p:cNvSpPr>
            <p:nvPr/>
          </p:nvSpPr>
          <p:spPr bwMode="auto">
            <a:xfrm>
              <a:off x="2805750" y="210472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1" name="Line 16"/>
            <p:cNvSpPr>
              <a:spLocks noChangeShapeType="1"/>
            </p:cNvSpPr>
            <p:nvPr/>
          </p:nvSpPr>
          <p:spPr bwMode="auto">
            <a:xfrm flipH="1">
              <a:off x="2922401" y="220677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 name="Text Box 15"/>
            <p:cNvSpPr txBox="1">
              <a:spLocks noChangeArrowheads="1"/>
            </p:cNvSpPr>
            <p:nvPr/>
          </p:nvSpPr>
          <p:spPr bwMode="auto">
            <a:xfrm>
              <a:off x="4732439" y="1971224"/>
              <a:ext cx="410400"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r>
                <a:rPr kumimoji="0" lang="en-US" altLang="zh-CN" sz="1600" baseline="-30000" smtClean="0">
                  <a:solidFill>
                    <a:srgbClr val="0000FF"/>
                  </a:solidFill>
                  <a:latin typeface="Consolas" pitchFamily="49" charset="0"/>
                  <a:ea typeface="仿宋" pitchFamily="49" charset="-122"/>
                  <a:cs typeface="Consolas" pitchFamily="49" charset="0"/>
                </a:rPr>
                <a:t>1</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3" name="Text Box 14"/>
            <p:cNvSpPr txBox="1">
              <a:spLocks noChangeArrowheads="1"/>
            </p:cNvSpPr>
            <p:nvPr/>
          </p:nvSpPr>
          <p:spPr bwMode="auto">
            <a:xfrm>
              <a:off x="5138773" y="1971224"/>
              <a:ext cx="303293"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4" name="Text Box 13"/>
            <p:cNvSpPr txBox="1">
              <a:spLocks noChangeArrowheads="1"/>
            </p:cNvSpPr>
            <p:nvPr/>
          </p:nvSpPr>
          <p:spPr bwMode="auto">
            <a:xfrm>
              <a:off x="4438866" y="1971224"/>
              <a:ext cx="303293"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5" name="Text Box 12"/>
            <p:cNvSpPr txBox="1">
              <a:spLocks noChangeArrowheads="1"/>
            </p:cNvSpPr>
            <p:nvPr/>
          </p:nvSpPr>
          <p:spPr bwMode="auto">
            <a:xfrm>
              <a:off x="7013495" y="1971224"/>
              <a:ext cx="540000"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smtClean="0">
                  <a:ln>
                    <a:noFill/>
                  </a:ln>
                  <a:solidFill>
                    <a:srgbClr val="0000FF"/>
                  </a:solidFill>
                  <a:effectLst/>
                  <a:latin typeface="Consolas" pitchFamily="49" charset="0"/>
                  <a:ea typeface="仿宋" pitchFamily="49" charset="-122"/>
                  <a:cs typeface="Consolas" pitchFamily="49" charset="0"/>
                </a:rPr>
                <a:t>n</a:t>
              </a:r>
              <a:r>
                <a:rPr kumimoji="0" lang="en-US" altLang="zh-CN" sz="1600" u="none" strike="noStrike" cap="none" normalizeH="0" baseline="-30000" smtClean="0">
                  <a:ln>
                    <a:noFill/>
                  </a:ln>
                  <a:solidFill>
                    <a:srgbClr val="0000FF"/>
                  </a:solidFill>
                  <a:effectLst/>
                  <a:latin typeface="Consolas" pitchFamily="49" charset="0"/>
                  <a:ea typeface="仿宋" pitchFamily="49" charset="-122"/>
                  <a:cs typeface="Consolas" pitchFamily="49" charset="0"/>
                </a:rPr>
                <a:t>-1</a:t>
              </a:r>
              <a:endParaRPr kumimoji="0" lang="en-US" altLang="zh-CN" sz="160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6" name="Text Box 11"/>
            <p:cNvSpPr txBox="1">
              <a:spLocks noChangeArrowheads="1"/>
            </p:cNvSpPr>
            <p:nvPr/>
          </p:nvSpPr>
          <p:spPr bwMode="auto">
            <a:xfrm>
              <a:off x="6694531" y="1971224"/>
              <a:ext cx="303293"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7" name="Line 10"/>
            <p:cNvSpPr>
              <a:spLocks noChangeShapeType="1"/>
            </p:cNvSpPr>
            <p:nvPr/>
          </p:nvSpPr>
          <p:spPr bwMode="auto">
            <a:xfrm>
              <a:off x="4088912" y="210472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8" name="Line 9"/>
            <p:cNvSpPr>
              <a:spLocks noChangeShapeType="1"/>
            </p:cNvSpPr>
            <p:nvPr/>
          </p:nvSpPr>
          <p:spPr bwMode="auto">
            <a:xfrm flipH="1">
              <a:off x="4205564" y="220677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9" name="Text Box 8"/>
            <p:cNvSpPr txBox="1">
              <a:spLocks noChangeArrowheads="1"/>
            </p:cNvSpPr>
            <p:nvPr/>
          </p:nvSpPr>
          <p:spPr bwMode="auto">
            <a:xfrm>
              <a:off x="5817963" y="2011417"/>
              <a:ext cx="468549" cy="303247"/>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mj-ea"/>
                  <a:ea typeface="+mj-ea"/>
                  <a:cs typeface="Consolas" pitchFamily="49" charset="0"/>
                </a:rPr>
                <a:t>…</a:t>
              </a:r>
            </a:p>
          </p:txBody>
        </p:sp>
        <p:sp>
          <p:nvSpPr>
            <p:cNvPr id="30" name="Line 7"/>
            <p:cNvSpPr>
              <a:spLocks noChangeShapeType="1"/>
            </p:cNvSpPr>
            <p:nvPr/>
          </p:nvSpPr>
          <p:spPr bwMode="auto">
            <a:xfrm>
              <a:off x="5372075" y="210472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1" name="Line 6"/>
            <p:cNvSpPr>
              <a:spLocks noChangeShapeType="1"/>
            </p:cNvSpPr>
            <p:nvPr/>
          </p:nvSpPr>
          <p:spPr bwMode="auto">
            <a:xfrm flipH="1">
              <a:off x="5488726" y="220677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2" name="Line 5"/>
            <p:cNvSpPr>
              <a:spLocks noChangeShapeType="1"/>
            </p:cNvSpPr>
            <p:nvPr/>
          </p:nvSpPr>
          <p:spPr bwMode="auto">
            <a:xfrm>
              <a:off x="6312499" y="210472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3" name="Line 4"/>
            <p:cNvSpPr>
              <a:spLocks noChangeShapeType="1"/>
            </p:cNvSpPr>
            <p:nvPr/>
          </p:nvSpPr>
          <p:spPr bwMode="auto">
            <a:xfrm flipH="1">
              <a:off x="6429150" y="220677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4" name="Text Box 3"/>
            <p:cNvSpPr txBox="1">
              <a:spLocks noChangeArrowheads="1"/>
            </p:cNvSpPr>
            <p:nvPr/>
          </p:nvSpPr>
          <p:spPr bwMode="auto">
            <a:xfrm>
              <a:off x="7554854" y="1971224"/>
              <a:ext cx="324000"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grpSp>
      <p:sp>
        <p:nvSpPr>
          <p:cNvPr id="36" name="TextBox 35"/>
          <p:cNvSpPr txBox="1"/>
          <p:nvPr/>
        </p:nvSpPr>
        <p:spPr>
          <a:xfrm>
            <a:off x="714348" y="2143116"/>
            <a:ext cx="8001056" cy="810478"/>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每个结点为</a:t>
            </a:r>
            <a:r>
              <a:rPr lang="en-US" altLang="zh-CN" sz="2000" smtClean="0">
                <a:solidFill>
                  <a:srgbClr val="0000FF"/>
                </a:solidFill>
                <a:latin typeface="Consolas" pitchFamily="49" charset="0"/>
                <a:ea typeface="仿宋" pitchFamily="49" charset="-122"/>
                <a:cs typeface="Consolas" pitchFamily="49" charset="0"/>
              </a:rPr>
              <a:t>DLinkNode</a:t>
            </a:r>
            <a:r>
              <a:rPr lang="zh-CN" altLang="en-US" sz="2000" smtClean="0">
                <a:solidFill>
                  <a:srgbClr val="0000FF"/>
                </a:solidFill>
                <a:latin typeface="Consolas" pitchFamily="49" charset="0"/>
                <a:ea typeface="仿宋" pitchFamily="49" charset="-122"/>
                <a:cs typeface="Consolas" pitchFamily="49" charset="0"/>
              </a:rPr>
              <a:t>类型</a:t>
            </a:r>
            <a:r>
              <a:rPr lang="zh-CN" altLang="zh-CN" sz="2000" smtClean="0">
                <a:solidFill>
                  <a:srgbClr val="0000FF"/>
                </a:solidFill>
                <a:latin typeface="Consolas" pitchFamily="49" charset="0"/>
                <a:ea typeface="仿宋" pitchFamily="49" charset="-122"/>
                <a:cs typeface="Consolas" pitchFamily="49" charset="0"/>
              </a:rPr>
              <a:t>，包括存储元素的</a:t>
            </a:r>
            <a:r>
              <a:rPr lang="zh-CN" altLang="en-US" sz="2000" smtClean="0">
                <a:solidFill>
                  <a:srgbClr val="0000FF"/>
                </a:solidFill>
                <a:latin typeface="Consolas" pitchFamily="49" charset="0"/>
                <a:ea typeface="仿宋" pitchFamily="49" charset="-122"/>
                <a:cs typeface="Consolas" pitchFamily="49" charset="0"/>
              </a:rPr>
              <a:t>列表</a:t>
            </a:r>
            <a:r>
              <a:rPr lang="en-US" altLang="zh-CN" sz="2000" smtClean="0">
                <a:solidFill>
                  <a:srgbClr val="0000FF"/>
                </a:solidFill>
                <a:latin typeface="Consolas" pitchFamily="49" charset="0"/>
                <a:ea typeface="仿宋" pitchFamily="49" charset="-122"/>
                <a:cs typeface="Consolas" pitchFamily="49" charset="0"/>
              </a:rPr>
              <a:t>data</a:t>
            </a:r>
            <a:r>
              <a:rPr lang="zh-CN" altLang="en-US"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存储</a:t>
            </a:r>
            <a:r>
              <a:rPr lang="zh-CN" altLang="en-US" sz="2000" smtClean="0">
                <a:solidFill>
                  <a:srgbClr val="0000FF"/>
                </a:solidFill>
                <a:latin typeface="Consolas" pitchFamily="49" charset="0"/>
                <a:ea typeface="仿宋" pitchFamily="49" charset="-122"/>
                <a:cs typeface="Consolas" pitchFamily="49" charset="0"/>
              </a:rPr>
              <a:t>前驱结点</a:t>
            </a:r>
            <a:r>
              <a:rPr lang="zh-CN" altLang="zh-CN" sz="2000" smtClean="0">
                <a:solidFill>
                  <a:srgbClr val="0000FF"/>
                </a:solidFill>
                <a:latin typeface="Consolas" pitchFamily="49" charset="0"/>
                <a:ea typeface="仿宋" pitchFamily="49" charset="-122"/>
                <a:cs typeface="Consolas" pitchFamily="49" charset="0"/>
              </a:rPr>
              <a:t>指针</a:t>
            </a:r>
            <a:r>
              <a:rPr lang="en-US" altLang="zh-CN" sz="2000" smtClean="0">
                <a:solidFill>
                  <a:srgbClr val="0000FF"/>
                </a:solidFill>
                <a:latin typeface="Consolas" pitchFamily="49" charset="0"/>
                <a:ea typeface="仿宋" pitchFamily="49" charset="-122"/>
                <a:cs typeface="Consolas" pitchFamily="49" charset="0"/>
              </a:rPr>
              <a:t>prior</a:t>
            </a:r>
            <a:r>
              <a:rPr lang="zh-CN" altLang="en-US" sz="2000" smtClean="0">
                <a:solidFill>
                  <a:srgbClr val="0000FF"/>
                </a:solidFill>
                <a:latin typeface="Consolas" pitchFamily="49" charset="0"/>
                <a:ea typeface="仿宋" pitchFamily="49" charset="-122"/>
                <a:cs typeface="Consolas" pitchFamily="49" charset="0"/>
              </a:rPr>
              <a:t>和</a:t>
            </a:r>
            <a:r>
              <a:rPr lang="zh-CN" altLang="zh-CN" sz="2000" smtClean="0">
                <a:solidFill>
                  <a:srgbClr val="0000FF"/>
                </a:solidFill>
                <a:latin typeface="Consolas" pitchFamily="49" charset="0"/>
                <a:ea typeface="仿宋" pitchFamily="49" charset="-122"/>
                <a:cs typeface="Consolas" pitchFamily="49" charset="0"/>
              </a:rPr>
              <a:t>后继结点指针</a:t>
            </a:r>
            <a:r>
              <a:rPr lang="en-US" altLang="zh-CN" sz="2000" smtClean="0">
                <a:solidFill>
                  <a:srgbClr val="0000FF"/>
                </a:solidFill>
                <a:latin typeface="Consolas" pitchFamily="49" charset="0"/>
                <a:ea typeface="仿宋" pitchFamily="49" charset="-122"/>
                <a:cs typeface="Consolas" pitchFamily="49" charset="0"/>
              </a:rPr>
              <a:t>next</a:t>
            </a:r>
            <a:r>
              <a:rPr lang="zh-CN" altLang="zh-CN" sz="2000" smtClean="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grpSp>
        <p:nvGrpSpPr>
          <p:cNvPr id="37" name="组合 36"/>
          <p:cNvGrpSpPr/>
          <p:nvPr/>
        </p:nvGrpSpPr>
        <p:grpSpPr>
          <a:xfrm>
            <a:off x="285720" y="3143248"/>
            <a:ext cx="8643998" cy="3229801"/>
            <a:chOff x="-32" y="773652"/>
            <a:chExt cx="8643998" cy="3229801"/>
          </a:xfrm>
        </p:grpSpPr>
        <p:sp>
          <p:nvSpPr>
            <p:cNvPr id="39" name="TextBox 38"/>
            <p:cNvSpPr txBox="1"/>
            <p:nvPr/>
          </p:nvSpPr>
          <p:spPr>
            <a:xfrm>
              <a:off x="-32" y="1630908"/>
              <a:ext cx="8643998" cy="237254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template &lt;typename T&gt;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struct </a:t>
              </a:r>
              <a:r>
                <a:rPr lang="en-US" altLang="zh-CN" sz="1800" smtClean="0">
                  <a:solidFill>
                    <a:srgbClr val="FF0000"/>
                  </a:solidFill>
                  <a:latin typeface="Consolas" pitchFamily="49" charset="0"/>
                  <a:ea typeface="仿宋" pitchFamily="49" charset="-122"/>
                  <a:cs typeface="Consolas" pitchFamily="49" charset="0"/>
                </a:rPr>
                <a:t>DLinkNode</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双链表结点类型</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T data;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存放数据元素</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DLinkNode&lt;T&gt;* next;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指向后继结点的指针</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DLinkNode&lt;T&gt;* prior;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指向前驱结点的指针</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DLinkNode():next(NULL),prior(NULL) {}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构造函数</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DLinkNode(T d):data(d),next(NULL),prior(NULL) {}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重载构造函数</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40" name="下箭头 39"/>
            <p:cNvSpPr/>
            <p:nvPr/>
          </p:nvSpPr>
          <p:spPr>
            <a:xfrm>
              <a:off x="3571868" y="1214422"/>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1" name="TextBox 40"/>
            <p:cNvSpPr txBox="1"/>
            <p:nvPr/>
          </p:nvSpPr>
          <p:spPr>
            <a:xfrm>
              <a:off x="2928926" y="773652"/>
              <a:ext cx="2143140" cy="400110"/>
            </a:xfrm>
            <a:prstGeom prst="rect">
              <a:avLst/>
            </a:prstGeom>
            <a:noFill/>
          </p:spPr>
          <p:txBody>
            <a:bodyPr wrap="square" rtlCol="0">
              <a:spAutoFit/>
            </a:bodyPr>
            <a:lstStyle/>
            <a:p>
              <a:pPr algn="l">
                <a:lnSpc>
                  <a:spcPct val="100000"/>
                </a:lnSpc>
              </a:pPr>
              <a:r>
                <a:rPr lang="en-US" altLang="zh-CN" sz="2000" smtClean="0">
                  <a:solidFill>
                    <a:srgbClr val="0000FF"/>
                  </a:solidFill>
                  <a:latin typeface="Consolas" pitchFamily="49" charset="0"/>
                  <a:ea typeface="仿宋" pitchFamily="49" charset="-122"/>
                  <a:cs typeface="Consolas" pitchFamily="49" charset="0"/>
                </a:rPr>
                <a:t>DLinkNode</a:t>
              </a:r>
              <a:r>
                <a:rPr lang="zh-CN" altLang="en-US" sz="2000" smtClean="0">
                  <a:solidFill>
                    <a:srgbClr val="0000FF"/>
                  </a:solidFill>
                  <a:latin typeface="Consolas" pitchFamily="49" charset="0"/>
                  <a:ea typeface="仿宋" pitchFamily="49" charset="-122"/>
                  <a:cs typeface="Consolas" pitchFamily="49" charset="0"/>
                </a:rPr>
                <a:t>类型</a:t>
              </a:r>
              <a:endParaRPr lang="zh-CN" altLang="en-US" sz="2000">
                <a:solidFill>
                  <a:srgbClr val="0000FF"/>
                </a:solidFill>
              </a:endParaRPr>
            </a:p>
          </p:txBody>
        </p:sp>
      </p:grpSp>
      <p:sp>
        <p:nvSpPr>
          <p:cNvPr id="45" name="灯片编号占位符 44"/>
          <p:cNvSpPr>
            <a:spLocks noGrp="1"/>
          </p:cNvSpPr>
          <p:nvPr>
            <p:ph type="sldNum" sz="quarter" idx="12"/>
          </p:nvPr>
        </p:nvSpPr>
        <p:spPr/>
        <p:txBody>
          <a:bodyPr/>
          <a:lstStyle/>
          <a:p>
            <a:fld id="{7AF016A1-9F15-429F-9EFD-84004B73C732}" type="slidenum">
              <a:rPr lang="en-US" altLang="zh-CN" smtClean="0"/>
              <a:pPr/>
              <a:t>13</a:t>
            </a:fld>
            <a:r>
              <a:rPr lang="en-US" altLang="zh-CN" smtClean="0"/>
              <a:t>/65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428604"/>
            <a:ext cx="4429156" cy="400110"/>
          </a:xfrm>
          <a:prstGeom prst="rect">
            <a:avLst/>
          </a:prstGeom>
          <a:noFill/>
        </p:spPr>
        <p:txBody>
          <a:bodyPr wrap="square" rtlCol="0">
            <a:spAutoFit/>
          </a:bodyPr>
          <a:lstStyle/>
          <a:p>
            <a:pPr algn="l">
              <a:lnSpc>
                <a:spcPct val="100000"/>
              </a:lnSpc>
            </a:pPr>
            <a:r>
              <a:rPr lang="zh-CN" altLang="en-US" sz="2000" smtClean="0">
                <a:solidFill>
                  <a:srgbClr val="0000FF"/>
                </a:solidFill>
                <a:latin typeface="Consolas" pitchFamily="49" charset="0"/>
                <a:ea typeface="华文中宋" pitchFamily="2" charset="-122"/>
                <a:cs typeface="Consolas" pitchFamily="49" charset="0"/>
              </a:rPr>
              <a:t>双</a:t>
            </a:r>
            <a:r>
              <a:rPr lang="zh-CN" altLang="zh-CN" sz="2000" smtClean="0">
                <a:solidFill>
                  <a:srgbClr val="0000FF"/>
                </a:solidFill>
                <a:latin typeface="Consolas" pitchFamily="49" charset="0"/>
                <a:ea typeface="华文中宋" pitchFamily="2" charset="-122"/>
                <a:cs typeface="Consolas" pitchFamily="49" charset="0"/>
              </a:rPr>
              <a:t>链表类</a:t>
            </a:r>
            <a:r>
              <a:rPr lang="zh-CN" altLang="en-US" sz="2000" smtClean="0">
                <a:solidFill>
                  <a:srgbClr val="0000FF"/>
                </a:solidFill>
                <a:latin typeface="Consolas" pitchFamily="49" charset="0"/>
                <a:ea typeface="华文中宋" pitchFamily="2" charset="-122"/>
                <a:cs typeface="Consolas" pitchFamily="49" charset="0"/>
              </a:rPr>
              <a:t>模板</a:t>
            </a:r>
            <a:r>
              <a:rPr lang="en-US" altLang="zh-CN" sz="2000" smtClean="0">
                <a:solidFill>
                  <a:srgbClr val="0000FF"/>
                </a:solidFill>
                <a:latin typeface="Consolas" pitchFamily="49" charset="0"/>
                <a:ea typeface="华文中宋" pitchFamily="2" charset="-122"/>
                <a:cs typeface="Consolas" pitchFamily="49" charset="0"/>
              </a:rPr>
              <a:t>DLinkList</a:t>
            </a:r>
            <a:endParaRPr lang="zh-CN" altLang="en-US" sz="2000">
              <a:solidFill>
                <a:srgbClr val="0000FF"/>
              </a:solidFill>
              <a:latin typeface="Consolas" pitchFamily="49" charset="0"/>
              <a:ea typeface="华文中宋" pitchFamily="2" charset="-122"/>
              <a:cs typeface="Consolas" pitchFamily="49" charset="0"/>
            </a:endParaRPr>
          </a:p>
        </p:txBody>
      </p:sp>
      <p:sp>
        <p:nvSpPr>
          <p:cNvPr id="4" name="TextBox 3"/>
          <p:cNvSpPr txBox="1"/>
          <p:nvPr/>
        </p:nvSpPr>
        <p:spPr>
          <a:xfrm>
            <a:off x="714348" y="1071546"/>
            <a:ext cx="6929486" cy="219300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template &lt;typename T&gt;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class </a:t>
            </a:r>
            <a:r>
              <a:rPr lang="en-US" altLang="zh-CN" sz="1800" smtClean="0">
                <a:solidFill>
                  <a:srgbClr val="FF0000"/>
                </a:solidFill>
                <a:latin typeface="Consolas" pitchFamily="49" charset="0"/>
                <a:ea typeface="仿宋" pitchFamily="49" charset="-122"/>
                <a:cs typeface="Consolas" pitchFamily="49" charset="0"/>
              </a:rPr>
              <a:t>DLinkList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双链表类模板</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public:</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DLinkNode&lt;T&gt;* dhead;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双链表头结点</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a:t>
            </a:r>
            <a:r>
              <a:rPr lang="zh-CN" altLang="zh-CN" sz="1800" smtClean="0">
                <a:solidFill>
                  <a:srgbClr val="FF00FF"/>
                </a:solidFill>
                <a:latin typeface="Consolas" pitchFamily="49" charset="0"/>
                <a:ea typeface="仿宋" pitchFamily="49" charset="-122"/>
                <a:cs typeface="Consolas" pitchFamily="49" charset="0"/>
              </a:rPr>
              <a:t>基本运算算法</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cxnSp>
        <p:nvCxnSpPr>
          <p:cNvPr id="11" name="直接箭头连接符 10"/>
          <p:cNvCxnSpPr/>
          <p:nvPr/>
        </p:nvCxnSpPr>
        <p:spPr>
          <a:xfrm rot="5400000">
            <a:off x="2251059" y="3463925"/>
            <a:ext cx="1643074"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13" name="组合 12"/>
          <p:cNvGrpSpPr/>
          <p:nvPr/>
        </p:nvGrpSpPr>
        <p:grpSpPr>
          <a:xfrm>
            <a:off x="1785918" y="4429132"/>
            <a:ext cx="2080344" cy="321325"/>
            <a:chOff x="1785741" y="5572140"/>
            <a:chExt cx="2080344" cy="321325"/>
          </a:xfrm>
        </p:grpSpPr>
        <p:sp>
          <p:nvSpPr>
            <p:cNvPr id="7" name="Text Box 40"/>
            <p:cNvSpPr txBox="1">
              <a:spLocks noChangeArrowheads="1"/>
            </p:cNvSpPr>
            <p:nvPr/>
          </p:nvSpPr>
          <p:spPr bwMode="auto">
            <a:xfrm>
              <a:off x="3084570" y="5572140"/>
              <a:ext cx="468549" cy="302275"/>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8" name="Text Box 39"/>
            <p:cNvSpPr txBox="1">
              <a:spLocks noChangeArrowheads="1"/>
            </p:cNvSpPr>
            <p:nvPr/>
          </p:nvSpPr>
          <p:spPr bwMode="auto">
            <a:xfrm>
              <a:off x="3561820" y="5572140"/>
              <a:ext cx="304265" cy="302275"/>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9" name="Line 32"/>
            <p:cNvSpPr>
              <a:spLocks noChangeShapeType="1"/>
            </p:cNvSpPr>
            <p:nvPr/>
          </p:nvSpPr>
          <p:spPr bwMode="auto">
            <a:xfrm>
              <a:off x="2466960" y="5722792"/>
              <a:ext cx="285795"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 name="Text Box 31"/>
            <p:cNvSpPr txBox="1">
              <a:spLocks noChangeArrowheads="1"/>
            </p:cNvSpPr>
            <p:nvPr/>
          </p:nvSpPr>
          <p:spPr bwMode="auto">
            <a:xfrm>
              <a:off x="1785741" y="5591190"/>
              <a:ext cx="743132"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FF00FF"/>
                  </a:solidFill>
                  <a:effectLst/>
                  <a:latin typeface="Consolas" pitchFamily="49" charset="0"/>
                  <a:ea typeface="仿宋" pitchFamily="49" charset="-122"/>
                  <a:cs typeface="Consolas" pitchFamily="49" charset="0"/>
                </a:rPr>
                <a:t>dhead</a:t>
              </a:r>
            </a:p>
          </p:txBody>
        </p:sp>
        <p:sp>
          <p:nvSpPr>
            <p:cNvPr id="12" name="Text Box 39"/>
            <p:cNvSpPr txBox="1">
              <a:spLocks noChangeArrowheads="1"/>
            </p:cNvSpPr>
            <p:nvPr/>
          </p:nvSpPr>
          <p:spPr bwMode="auto">
            <a:xfrm>
              <a:off x="2786587" y="5572140"/>
              <a:ext cx="304265" cy="302275"/>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grpSp>
      <p:sp>
        <p:nvSpPr>
          <p:cNvPr id="17" name="灯片编号占位符 16"/>
          <p:cNvSpPr>
            <a:spLocks noGrp="1"/>
          </p:cNvSpPr>
          <p:nvPr>
            <p:ph type="sldNum" sz="quarter" idx="12"/>
          </p:nvPr>
        </p:nvSpPr>
        <p:spPr/>
        <p:txBody>
          <a:bodyPr/>
          <a:lstStyle/>
          <a:p>
            <a:fld id="{7AF016A1-9F15-429F-9EFD-84004B73C732}" type="slidenum">
              <a:rPr lang="en-US" altLang="zh-CN" smtClean="0"/>
              <a:pPr/>
              <a:t>14</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5" name="组合 104"/>
          <p:cNvGrpSpPr/>
          <p:nvPr/>
        </p:nvGrpSpPr>
        <p:grpSpPr>
          <a:xfrm>
            <a:off x="4714876" y="2357430"/>
            <a:ext cx="3786214" cy="2143140"/>
            <a:chOff x="4505324" y="195240"/>
            <a:chExt cx="3786214" cy="2143140"/>
          </a:xfrm>
        </p:grpSpPr>
        <p:sp>
          <p:nvSpPr>
            <p:cNvPr id="106" name="Text Box 117"/>
            <p:cNvSpPr txBox="1">
              <a:spLocks noChangeArrowheads="1"/>
            </p:cNvSpPr>
            <p:nvPr/>
          </p:nvSpPr>
          <p:spPr bwMode="auto">
            <a:xfrm>
              <a:off x="5577107" y="658630"/>
              <a:ext cx="396000" cy="29781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07" name="Text Box 116"/>
            <p:cNvSpPr txBox="1">
              <a:spLocks noChangeArrowheads="1"/>
            </p:cNvSpPr>
            <p:nvPr/>
          </p:nvSpPr>
          <p:spPr bwMode="auto">
            <a:xfrm>
              <a:off x="5974945" y="658630"/>
              <a:ext cx="296950" cy="29781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08" name="Text Box 115"/>
            <p:cNvSpPr txBox="1">
              <a:spLocks noChangeArrowheads="1"/>
            </p:cNvSpPr>
            <p:nvPr/>
          </p:nvSpPr>
          <p:spPr bwMode="auto">
            <a:xfrm>
              <a:off x="5289676" y="658630"/>
              <a:ext cx="296950" cy="29781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09" name="Text Box 114"/>
            <p:cNvSpPr txBox="1">
              <a:spLocks noChangeArrowheads="1"/>
            </p:cNvSpPr>
            <p:nvPr/>
          </p:nvSpPr>
          <p:spPr bwMode="auto">
            <a:xfrm>
              <a:off x="6817255" y="658630"/>
              <a:ext cx="396000" cy="29781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10" name="Text Box 113"/>
            <p:cNvSpPr txBox="1">
              <a:spLocks noChangeArrowheads="1"/>
            </p:cNvSpPr>
            <p:nvPr/>
          </p:nvSpPr>
          <p:spPr bwMode="auto">
            <a:xfrm>
              <a:off x="7214140" y="658630"/>
              <a:ext cx="296950" cy="29781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11" name="Text Box 112"/>
            <p:cNvSpPr txBox="1">
              <a:spLocks noChangeArrowheads="1"/>
            </p:cNvSpPr>
            <p:nvPr/>
          </p:nvSpPr>
          <p:spPr bwMode="auto">
            <a:xfrm>
              <a:off x="6528871" y="658630"/>
              <a:ext cx="296950" cy="29781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12" name="Line 111"/>
            <p:cNvSpPr>
              <a:spLocks noChangeShapeType="1"/>
            </p:cNvSpPr>
            <p:nvPr/>
          </p:nvSpPr>
          <p:spPr bwMode="auto">
            <a:xfrm>
              <a:off x="6186236" y="750924"/>
              <a:ext cx="342634"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3" name="Line 110"/>
            <p:cNvSpPr>
              <a:spLocks noChangeShapeType="1"/>
            </p:cNvSpPr>
            <p:nvPr/>
          </p:nvSpPr>
          <p:spPr bwMode="auto">
            <a:xfrm flipH="1">
              <a:off x="6300448" y="849877"/>
              <a:ext cx="342634"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4" name="Text Box 109"/>
            <p:cNvSpPr txBox="1">
              <a:spLocks noChangeArrowheads="1"/>
            </p:cNvSpPr>
            <p:nvPr/>
          </p:nvSpPr>
          <p:spPr bwMode="auto">
            <a:xfrm>
              <a:off x="7828978" y="658630"/>
              <a:ext cx="457798" cy="297813"/>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mj-ea"/>
                  <a:ea typeface="+mj-ea"/>
                  <a:cs typeface="Consolas" pitchFamily="49" charset="0"/>
                </a:rPr>
                <a:t>…</a:t>
              </a:r>
            </a:p>
          </p:txBody>
        </p:sp>
        <p:sp>
          <p:nvSpPr>
            <p:cNvPr id="115" name="Line 108"/>
            <p:cNvSpPr>
              <a:spLocks noChangeShapeType="1"/>
            </p:cNvSpPr>
            <p:nvPr/>
          </p:nvSpPr>
          <p:spPr bwMode="auto">
            <a:xfrm>
              <a:off x="7348338" y="750924"/>
              <a:ext cx="453039"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6" name="Line 107"/>
            <p:cNvSpPr>
              <a:spLocks noChangeShapeType="1"/>
            </p:cNvSpPr>
            <p:nvPr/>
          </p:nvSpPr>
          <p:spPr bwMode="auto">
            <a:xfrm flipH="1">
              <a:off x="7518704" y="849877"/>
              <a:ext cx="342634"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7" name="Text Box 106"/>
            <p:cNvSpPr txBox="1">
              <a:spLocks noChangeArrowheads="1"/>
            </p:cNvSpPr>
            <p:nvPr/>
          </p:nvSpPr>
          <p:spPr bwMode="auto">
            <a:xfrm>
              <a:off x="5101227" y="214290"/>
              <a:ext cx="188449" cy="24262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p</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18" name="Arc 105"/>
            <p:cNvSpPr>
              <a:spLocks/>
            </p:cNvSpPr>
            <p:nvPr/>
          </p:nvSpPr>
          <p:spPr bwMode="auto">
            <a:xfrm>
              <a:off x="5289676" y="361769"/>
              <a:ext cx="170365" cy="29686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9" name="Text Box 104"/>
            <p:cNvSpPr txBox="1">
              <a:spLocks noChangeArrowheads="1"/>
            </p:cNvSpPr>
            <p:nvPr/>
          </p:nvSpPr>
          <p:spPr bwMode="auto">
            <a:xfrm>
              <a:off x="4516845" y="658630"/>
              <a:ext cx="458749" cy="297813"/>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mj-ea"/>
                  <a:ea typeface="+mj-ea"/>
                  <a:cs typeface="Consolas" pitchFamily="49" charset="0"/>
                </a:rPr>
                <a:t>…</a:t>
              </a:r>
            </a:p>
          </p:txBody>
        </p:sp>
        <p:sp>
          <p:nvSpPr>
            <p:cNvPr id="120" name="Line 103"/>
            <p:cNvSpPr>
              <a:spLocks noChangeShapeType="1"/>
            </p:cNvSpPr>
            <p:nvPr/>
          </p:nvSpPr>
          <p:spPr bwMode="auto">
            <a:xfrm>
              <a:off x="4932765" y="750924"/>
              <a:ext cx="342634"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1" name="Line 102"/>
            <p:cNvSpPr>
              <a:spLocks noChangeShapeType="1"/>
            </p:cNvSpPr>
            <p:nvPr/>
          </p:nvSpPr>
          <p:spPr bwMode="auto">
            <a:xfrm flipH="1">
              <a:off x="4962270" y="849877"/>
              <a:ext cx="448280"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2" name="Text Box 101"/>
            <p:cNvSpPr txBox="1">
              <a:spLocks noChangeArrowheads="1"/>
            </p:cNvSpPr>
            <p:nvPr/>
          </p:nvSpPr>
          <p:spPr bwMode="auto">
            <a:xfrm>
              <a:off x="6091060" y="1401735"/>
              <a:ext cx="396000" cy="296861"/>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23" name="Text Box 100"/>
            <p:cNvSpPr txBox="1">
              <a:spLocks noChangeArrowheads="1"/>
            </p:cNvSpPr>
            <p:nvPr/>
          </p:nvSpPr>
          <p:spPr bwMode="auto">
            <a:xfrm>
              <a:off x="6488897" y="1401735"/>
              <a:ext cx="297902" cy="296861"/>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880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24" name="Text Box 99"/>
            <p:cNvSpPr txBox="1">
              <a:spLocks noChangeArrowheads="1"/>
            </p:cNvSpPr>
            <p:nvPr/>
          </p:nvSpPr>
          <p:spPr bwMode="auto">
            <a:xfrm>
              <a:off x="5803628" y="1401735"/>
              <a:ext cx="296950" cy="296861"/>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88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125" name="Text Box 98"/>
            <p:cNvSpPr txBox="1">
              <a:spLocks noChangeArrowheads="1"/>
            </p:cNvSpPr>
            <p:nvPr/>
          </p:nvSpPr>
          <p:spPr bwMode="auto">
            <a:xfrm>
              <a:off x="5269689" y="1386511"/>
              <a:ext cx="188449" cy="24357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26" name="Line 97"/>
            <p:cNvSpPr>
              <a:spLocks noChangeShapeType="1"/>
            </p:cNvSpPr>
            <p:nvPr/>
          </p:nvSpPr>
          <p:spPr bwMode="auto">
            <a:xfrm>
              <a:off x="5446717" y="1550165"/>
              <a:ext cx="342634" cy="951"/>
            </a:xfrm>
            <a:prstGeom prst="line">
              <a:avLst/>
            </a:prstGeom>
            <a:noFill/>
            <a:ln w="9525">
              <a:solidFill>
                <a:srgbClr val="000000"/>
              </a:solidFill>
              <a:round/>
              <a:headEnd/>
              <a:tailEnd type="stealth"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7" name="Text Box 96"/>
            <p:cNvSpPr txBox="1">
              <a:spLocks noChangeArrowheads="1"/>
            </p:cNvSpPr>
            <p:nvPr/>
          </p:nvSpPr>
          <p:spPr bwMode="auto">
            <a:xfrm>
              <a:off x="5447603" y="1988179"/>
              <a:ext cx="2415307" cy="29781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s-&gt;next=p-&gt;next</a:t>
              </a:r>
            </a:p>
          </p:txBody>
        </p:sp>
        <p:sp>
          <p:nvSpPr>
            <p:cNvPr id="128" name="Line 95"/>
            <p:cNvSpPr>
              <a:spLocks noChangeShapeType="1"/>
            </p:cNvSpPr>
            <p:nvPr/>
          </p:nvSpPr>
          <p:spPr bwMode="auto">
            <a:xfrm flipV="1">
              <a:off x="6673539" y="956443"/>
              <a:ext cx="952" cy="593722"/>
            </a:xfrm>
            <a:prstGeom prst="line">
              <a:avLst/>
            </a:prstGeom>
            <a:ln w="19050">
              <a:solidFill>
                <a:srgbClr val="C00000"/>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9" name="圆角矩形 128"/>
            <p:cNvSpPr/>
            <p:nvPr/>
          </p:nvSpPr>
          <p:spPr>
            <a:xfrm>
              <a:off x="4505324" y="195240"/>
              <a:ext cx="3786214" cy="2143140"/>
            </a:xfrm>
            <a:prstGeom prst="roundRect">
              <a:avLst/>
            </a:prstGeom>
            <a:solidFill>
              <a:schemeClr val="accent1">
                <a:alpha val="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TextBox 2"/>
          <p:cNvSpPr txBox="1"/>
          <p:nvPr/>
        </p:nvSpPr>
        <p:spPr>
          <a:xfrm>
            <a:off x="428596" y="428604"/>
            <a:ext cx="328614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200" smtClean="0">
                <a:latin typeface="Consolas" pitchFamily="49" charset="0"/>
                <a:ea typeface="微软雅黑" pitchFamily="34" charset="-122"/>
                <a:cs typeface="Consolas" pitchFamily="49" charset="0"/>
              </a:rPr>
              <a:t>1. </a:t>
            </a:r>
            <a:r>
              <a:rPr lang="zh-CN" altLang="zh-CN" sz="2200" smtClean="0">
                <a:latin typeface="Consolas" pitchFamily="49" charset="0"/>
                <a:ea typeface="微软雅黑" pitchFamily="34" charset="-122"/>
                <a:cs typeface="Consolas" pitchFamily="49" charset="0"/>
              </a:rPr>
              <a:t>插入和删除结点操作</a:t>
            </a:r>
            <a:endParaRPr lang="zh-CN" altLang="zh-CN" sz="2200">
              <a:latin typeface="Consolas" pitchFamily="49" charset="0"/>
              <a:ea typeface="微软雅黑" pitchFamily="34" charset="-122"/>
              <a:cs typeface="Consolas" pitchFamily="49" charset="0"/>
            </a:endParaRPr>
          </a:p>
        </p:txBody>
      </p:sp>
      <p:sp>
        <p:nvSpPr>
          <p:cNvPr id="4" name="TextBox 3"/>
          <p:cNvSpPr txBox="1"/>
          <p:nvPr/>
        </p:nvSpPr>
        <p:spPr>
          <a:xfrm>
            <a:off x="785786" y="1285860"/>
            <a:ext cx="6357982" cy="400110"/>
          </a:xfrm>
          <a:prstGeom prst="rect">
            <a:avLst/>
          </a:prstGeom>
          <a:noFill/>
        </p:spPr>
        <p:txBody>
          <a:bodyPr wrap="square" rtlCol="0">
            <a:spAutoFit/>
          </a:bodyPr>
          <a:lstStyle/>
          <a:p>
            <a:pPr algn="l">
              <a:lnSpc>
                <a:spcPct val="100000"/>
              </a:lnSpc>
            </a:pPr>
            <a:r>
              <a:rPr lang="zh-CN" altLang="zh-CN" sz="2000" smtClean="0">
                <a:solidFill>
                  <a:srgbClr val="FF0000"/>
                </a:solidFill>
                <a:latin typeface="Consolas" pitchFamily="49" charset="0"/>
                <a:ea typeface="楷体" pitchFamily="49" charset="-122"/>
                <a:cs typeface="Consolas" pitchFamily="49" charset="0"/>
              </a:rPr>
              <a:t>插入结点操作</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将结点</a:t>
            </a:r>
            <a:r>
              <a:rPr lang="en-US" altLang="zh-CN" sz="2000" i="1" smtClean="0">
                <a:solidFill>
                  <a:srgbClr val="0000FF"/>
                </a:solidFill>
                <a:latin typeface="Consolas" pitchFamily="49" charset="0"/>
                <a:ea typeface="仿宋" pitchFamily="49" charset="-122"/>
                <a:cs typeface="Consolas" pitchFamily="49" charset="0"/>
              </a:rPr>
              <a:t>s</a:t>
            </a:r>
            <a:r>
              <a:rPr lang="zh-CN" altLang="zh-CN" sz="2000" smtClean="0">
                <a:solidFill>
                  <a:srgbClr val="0000FF"/>
                </a:solidFill>
                <a:latin typeface="Consolas" pitchFamily="49" charset="0"/>
                <a:ea typeface="仿宋" pitchFamily="49" charset="-122"/>
                <a:cs typeface="Consolas" pitchFamily="49" charset="0"/>
              </a:rPr>
              <a:t>插入到</a:t>
            </a:r>
            <a:r>
              <a:rPr lang="zh-CN" altLang="en-US" sz="2000" smtClean="0">
                <a:solidFill>
                  <a:srgbClr val="0000FF"/>
                </a:solidFill>
                <a:latin typeface="Consolas" pitchFamily="49" charset="0"/>
                <a:ea typeface="仿宋" pitchFamily="49" charset="-122"/>
                <a:cs typeface="Consolas" pitchFamily="49" charset="0"/>
              </a:rPr>
              <a:t>双</a:t>
            </a:r>
            <a:r>
              <a:rPr lang="zh-CN" altLang="zh-CN" sz="2000" smtClean="0">
                <a:solidFill>
                  <a:srgbClr val="0000FF"/>
                </a:solidFill>
                <a:latin typeface="Consolas" pitchFamily="49" charset="0"/>
                <a:ea typeface="仿宋" pitchFamily="49" charset="-122"/>
                <a:cs typeface="Consolas" pitchFamily="49" charset="0"/>
              </a:rPr>
              <a:t>链表中</a:t>
            </a:r>
            <a:r>
              <a:rPr lang="en-US" altLang="zh-CN" sz="2000" i="1" smtClean="0">
                <a:solidFill>
                  <a:srgbClr val="0000FF"/>
                </a:solidFill>
                <a:latin typeface="Consolas" pitchFamily="49" charset="0"/>
                <a:ea typeface="仿宋" pitchFamily="49" charset="-122"/>
                <a:cs typeface="Consolas" pitchFamily="49" charset="0"/>
              </a:rPr>
              <a:t>p</a:t>
            </a:r>
            <a:r>
              <a:rPr lang="zh-CN" altLang="zh-CN" sz="2000" smtClean="0">
                <a:solidFill>
                  <a:srgbClr val="0000FF"/>
                </a:solidFill>
                <a:latin typeface="Consolas" pitchFamily="49" charset="0"/>
                <a:ea typeface="仿宋" pitchFamily="49" charset="-122"/>
                <a:cs typeface="Consolas" pitchFamily="49" charset="0"/>
              </a:rPr>
              <a:t>结点的后面</a:t>
            </a:r>
            <a:r>
              <a:rPr lang="zh-CN" altLang="en-US" sz="2000" smtClean="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60486" name="Rectangle 7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81" name="组合 80"/>
          <p:cNvGrpSpPr/>
          <p:nvPr/>
        </p:nvGrpSpPr>
        <p:grpSpPr>
          <a:xfrm>
            <a:off x="638147" y="2376480"/>
            <a:ext cx="3786215" cy="2143140"/>
            <a:chOff x="428595" y="214290"/>
            <a:chExt cx="3786215" cy="2143140"/>
          </a:xfrm>
        </p:grpSpPr>
        <p:sp>
          <p:nvSpPr>
            <p:cNvPr id="82" name="Text Box 139"/>
            <p:cNvSpPr txBox="1">
              <a:spLocks noChangeArrowheads="1"/>
            </p:cNvSpPr>
            <p:nvPr/>
          </p:nvSpPr>
          <p:spPr bwMode="auto">
            <a:xfrm>
              <a:off x="1505037" y="658630"/>
              <a:ext cx="396000" cy="29781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83" name="Text Box 138"/>
            <p:cNvSpPr txBox="1">
              <a:spLocks noChangeArrowheads="1"/>
            </p:cNvSpPr>
            <p:nvPr/>
          </p:nvSpPr>
          <p:spPr bwMode="auto">
            <a:xfrm>
              <a:off x="1886695" y="658630"/>
              <a:ext cx="296950" cy="29781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84" name="Text Box 137"/>
            <p:cNvSpPr txBox="1">
              <a:spLocks noChangeArrowheads="1"/>
            </p:cNvSpPr>
            <p:nvPr/>
          </p:nvSpPr>
          <p:spPr bwMode="auto">
            <a:xfrm>
              <a:off x="1218558" y="658630"/>
              <a:ext cx="296950" cy="29781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85" name="Text Box 136"/>
            <p:cNvSpPr txBox="1">
              <a:spLocks noChangeArrowheads="1"/>
            </p:cNvSpPr>
            <p:nvPr/>
          </p:nvSpPr>
          <p:spPr bwMode="auto">
            <a:xfrm>
              <a:off x="2728053" y="658630"/>
              <a:ext cx="396000" cy="29781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86" name="Text Box 135"/>
            <p:cNvSpPr txBox="1">
              <a:spLocks noChangeArrowheads="1"/>
            </p:cNvSpPr>
            <p:nvPr/>
          </p:nvSpPr>
          <p:spPr bwMode="auto">
            <a:xfrm>
              <a:off x="3125889" y="658630"/>
              <a:ext cx="296950" cy="29781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87" name="Text Box 134"/>
            <p:cNvSpPr txBox="1">
              <a:spLocks noChangeArrowheads="1"/>
            </p:cNvSpPr>
            <p:nvPr/>
          </p:nvSpPr>
          <p:spPr bwMode="auto">
            <a:xfrm>
              <a:off x="2440621" y="658630"/>
              <a:ext cx="295998" cy="297813"/>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88" name="Line 133"/>
            <p:cNvSpPr>
              <a:spLocks noChangeShapeType="1"/>
            </p:cNvSpPr>
            <p:nvPr/>
          </p:nvSpPr>
          <p:spPr bwMode="auto">
            <a:xfrm>
              <a:off x="2097986" y="750924"/>
              <a:ext cx="342634"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89" name="Line 132"/>
            <p:cNvSpPr>
              <a:spLocks noChangeShapeType="1"/>
            </p:cNvSpPr>
            <p:nvPr/>
          </p:nvSpPr>
          <p:spPr bwMode="auto">
            <a:xfrm flipH="1">
              <a:off x="2212198" y="849877"/>
              <a:ext cx="341683"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0" name="Text Box 131"/>
            <p:cNvSpPr txBox="1">
              <a:spLocks noChangeArrowheads="1"/>
            </p:cNvSpPr>
            <p:nvPr/>
          </p:nvSpPr>
          <p:spPr bwMode="auto">
            <a:xfrm>
              <a:off x="3739776" y="658630"/>
              <a:ext cx="458749" cy="297813"/>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mj-ea"/>
                  <a:ea typeface="+mj-ea"/>
                  <a:cs typeface="Consolas" pitchFamily="49" charset="0"/>
                </a:rPr>
                <a:t>…</a:t>
              </a:r>
            </a:p>
          </p:txBody>
        </p:sp>
        <p:sp>
          <p:nvSpPr>
            <p:cNvPr id="91" name="Line 130"/>
            <p:cNvSpPr>
              <a:spLocks noChangeShapeType="1"/>
            </p:cNvSpPr>
            <p:nvPr/>
          </p:nvSpPr>
          <p:spPr bwMode="auto">
            <a:xfrm>
              <a:off x="3294351" y="750924"/>
              <a:ext cx="453039"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2" name="Line 129"/>
            <p:cNvSpPr>
              <a:spLocks noChangeShapeType="1"/>
            </p:cNvSpPr>
            <p:nvPr/>
          </p:nvSpPr>
          <p:spPr bwMode="auto">
            <a:xfrm flipH="1">
              <a:off x="3430453" y="849877"/>
              <a:ext cx="342634"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3" name="Text Box 128"/>
            <p:cNvSpPr txBox="1">
              <a:spLocks noChangeArrowheads="1"/>
            </p:cNvSpPr>
            <p:nvPr/>
          </p:nvSpPr>
          <p:spPr bwMode="auto">
            <a:xfrm>
              <a:off x="1030109" y="214290"/>
              <a:ext cx="188449" cy="24262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p</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94" name="Arc 127"/>
            <p:cNvSpPr>
              <a:spLocks/>
            </p:cNvSpPr>
            <p:nvPr/>
          </p:nvSpPr>
          <p:spPr bwMode="auto">
            <a:xfrm>
              <a:off x="1218558" y="361769"/>
              <a:ext cx="171317" cy="29686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5" name="Text Box 126"/>
            <p:cNvSpPr txBox="1">
              <a:spLocks noChangeArrowheads="1"/>
            </p:cNvSpPr>
            <p:nvPr/>
          </p:nvSpPr>
          <p:spPr bwMode="auto">
            <a:xfrm>
              <a:off x="428595" y="702295"/>
              <a:ext cx="458749" cy="297813"/>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mj-ea"/>
                  <a:ea typeface="+mj-ea"/>
                  <a:cs typeface="Consolas" pitchFamily="49" charset="0"/>
                </a:rPr>
                <a:t>…</a:t>
              </a:r>
            </a:p>
          </p:txBody>
        </p:sp>
        <p:sp>
          <p:nvSpPr>
            <p:cNvPr id="96" name="Line 125"/>
            <p:cNvSpPr>
              <a:spLocks noChangeShapeType="1"/>
            </p:cNvSpPr>
            <p:nvPr/>
          </p:nvSpPr>
          <p:spPr bwMode="auto">
            <a:xfrm>
              <a:off x="860695" y="750924"/>
              <a:ext cx="343586"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7" name="Line 124"/>
            <p:cNvSpPr>
              <a:spLocks noChangeShapeType="1"/>
            </p:cNvSpPr>
            <p:nvPr/>
          </p:nvSpPr>
          <p:spPr bwMode="auto">
            <a:xfrm flipH="1">
              <a:off x="881634" y="849877"/>
              <a:ext cx="453039"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98" name="Text Box 123"/>
            <p:cNvSpPr txBox="1">
              <a:spLocks noChangeArrowheads="1"/>
            </p:cNvSpPr>
            <p:nvPr/>
          </p:nvSpPr>
          <p:spPr bwMode="auto">
            <a:xfrm>
              <a:off x="2001858" y="1401735"/>
              <a:ext cx="396000" cy="296861"/>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99" name="Text Box 122"/>
            <p:cNvSpPr txBox="1">
              <a:spLocks noChangeArrowheads="1"/>
            </p:cNvSpPr>
            <p:nvPr/>
          </p:nvSpPr>
          <p:spPr bwMode="auto">
            <a:xfrm>
              <a:off x="2399695" y="1401735"/>
              <a:ext cx="297902" cy="296861"/>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88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100" name="Text Box 121"/>
            <p:cNvSpPr txBox="1">
              <a:spLocks noChangeArrowheads="1"/>
            </p:cNvSpPr>
            <p:nvPr/>
          </p:nvSpPr>
          <p:spPr bwMode="auto">
            <a:xfrm>
              <a:off x="1706812" y="1401735"/>
              <a:ext cx="296950" cy="296861"/>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88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101" name="Text Box 120"/>
            <p:cNvSpPr txBox="1">
              <a:spLocks noChangeArrowheads="1"/>
            </p:cNvSpPr>
            <p:nvPr/>
          </p:nvSpPr>
          <p:spPr bwMode="auto">
            <a:xfrm>
              <a:off x="1181439" y="1386511"/>
              <a:ext cx="188449" cy="24357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02" name="Line 119"/>
            <p:cNvSpPr>
              <a:spLocks noChangeShapeType="1"/>
            </p:cNvSpPr>
            <p:nvPr/>
          </p:nvSpPr>
          <p:spPr bwMode="auto">
            <a:xfrm>
              <a:off x="1357515" y="1550165"/>
              <a:ext cx="343586" cy="951"/>
            </a:xfrm>
            <a:prstGeom prst="line">
              <a:avLst/>
            </a:prstGeom>
            <a:noFill/>
            <a:ln w="9525">
              <a:solidFill>
                <a:srgbClr val="000000"/>
              </a:solidFill>
              <a:round/>
              <a:headEnd/>
              <a:tailEnd type="stealth"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3" name="Text Box 118"/>
            <p:cNvSpPr txBox="1">
              <a:spLocks noChangeArrowheads="1"/>
            </p:cNvSpPr>
            <p:nvPr/>
          </p:nvSpPr>
          <p:spPr bwMode="auto">
            <a:xfrm>
              <a:off x="1426994" y="2059617"/>
              <a:ext cx="1144970" cy="297813"/>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）插入前</a:t>
              </a:r>
            </a:p>
          </p:txBody>
        </p:sp>
        <p:sp>
          <p:nvSpPr>
            <p:cNvPr id="104" name="圆角矩形 103"/>
            <p:cNvSpPr/>
            <p:nvPr/>
          </p:nvSpPr>
          <p:spPr>
            <a:xfrm>
              <a:off x="428596" y="214290"/>
              <a:ext cx="3786214" cy="2143140"/>
            </a:xfrm>
            <a:prstGeom prst="roundRect">
              <a:avLst/>
            </a:prstGeom>
            <a:solidFill>
              <a:schemeClr val="accent1">
                <a:alpha val="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灯片编号占位符 57"/>
          <p:cNvSpPr>
            <a:spLocks noGrp="1"/>
          </p:cNvSpPr>
          <p:nvPr>
            <p:ph type="sldNum" sz="quarter" idx="12"/>
          </p:nvPr>
        </p:nvSpPr>
        <p:spPr/>
        <p:txBody>
          <a:bodyPr/>
          <a:lstStyle/>
          <a:p>
            <a:fld id="{7AF016A1-9F15-429F-9EFD-84004B73C732}" type="slidenum">
              <a:rPr lang="en-US" altLang="zh-CN" smtClean="0"/>
              <a:pPr/>
              <a:t>15</a:t>
            </a:fld>
            <a:r>
              <a:rPr lang="en-US" altLang="zh-CN" smtClean="0"/>
              <a:t>/65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 name="组合 170"/>
          <p:cNvGrpSpPr/>
          <p:nvPr/>
        </p:nvGrpSpPr>
        <p:grpSpPr>
          <a:xfrm>
            <a:off x="500034" y="357166"/>
            <a:ext cx="3786214" cy="2143140"/>
            <a:chOff x="285720" y="500042"/>
            <a:chExt cx="3786214" cy="2143140"/>
          </a:xfrm>
        </p:grpSpPr>
        <p:sp>
          <p:nvSpPr>
            <p:cNvPr id="22622" name="Text Box 94"/>
            <p:cNvSpPr txBox="1">
              <a:spLocks noChangeArrowheads="1"/>
            </p:cNvSpPr>
            <p:nvPr/>
          </p:nvSpPr>
          <p:spPr bwMode="auto">
            <a:xfrm>
              <a:off x="1358659" y="1030195"/>
              <a:ext cx="39600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621" name="Text Box 93"/>
            <p:cNvSpPr txBox="1">
              <a:spLocks noChangeArrowheads="1"/>
            </p:cNvSpPr>
            <p:nvPr/>
          </p:nvSpPr>
          <p:spPr bwMode="auto">
            <a:xfrm>
              <a:off x="1756496" y="1030195"/>
              <a:ext cx="29695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620" name="Text Box 92"/>
            <p:cNvSpPr txBox="1">
              <a:spLocks noChangeArrowheads="1"/>
            </p:cNvSpPr>
            <p:nvPr/>
          </p:nvSpPr>
          <p:spPr bwMode="auto">
            <a:xfrm>
              <a:off x="1071227" y="1030195"/>
              <a:ext cx="295998"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619" name="Text Box 91"/>
            <p:cNvSpPr txBox="1">
              <a:spLocks noChangeArrowheads="1"/>
            </p:cNvSpPr>
            <p:nvPr/>
          </p:nvSpPr>
          <p:spPr bwMode="auto">
            <a:xfrm>
              <a:off x="2597853" y="1030195"/>
              <a:ext cx="39600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618" name="Text Box 90"/>
            <p:cNvSpPr txBox="1">
              <a:spLocks noChangeArrowheads="1"/>
            </p:cNvSpPr>
            <p:nvPr/>
          </p:nvSpPr>
          <p:spPr bwMode="auto">
            <a:xfrm>
              <a:off x="2995690" y="1030195"/>
              <a:ext cx="29695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617" name="Text Box 89"/>
            <p:cNvSpPr txBox="1">
              <a:spLocks noChangeArrowheads="1"/>
            </p:cNvSpPr>
            <p:nvPr/>
          </p:nvSpPr>
          <p:spPr bwMode="auto">
            <a:xfrm>
              <a:off x="2310421" y="1030195"/>
              <a:ext cx="296950" cy="296861"/>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616" name="Line 88"/>
            <p:cNvSpPr>
              <a:spLocks noChangeShapeType="1"/>
            </p:cNvSpPr>
            <p:nvPr/>
          </p:nvSpPr>
          <p:spPr bwMode="auto">
            <a:xfrm>
              <a:off x="1967787" y="1121537"/>
              <a:ext cx="342634"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615" name="Text Box 87"/>
            <p:cNvSpPr txBox="1">
              <a:spLocks noChangeArrowheads="1"/>
            </p:cNvSpPr>
            <p:nvPr/>
          </p:nvSpPr>
          <p:spPr bwMode="auto">
            <a:xfrm>
              <a:off x="3609577" y="1030195"/>
              <a:ext cx="458749" cy="296861"/>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mj-ea"/>
                  <a:ea typeface="+mj-ea"/>
                  <a:cs typeface="Consolas" pitchFamily="49" charset="0"/>
                </a:rPr>
                <a:t>…</a:t>
              </a:r>
            </a:p>
          </p:txBody>
        </p:sp>
        <p:sp>
          <p:nvSpPr>
            <p:cNvPr id="22614" name="Line 86"/>
            <p:cNvSpPr>
              <a:spLocks noChangeShapeType="1"/>
            </p:cNvSpPr>
            <p:nvPr/>
          </p:nvSpPr>
          <p:spPr bwMode="auto">
            <a:xfrm>
              <a:off x="3138454" y="1138664"/>
              <a:ext cx="453039"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613" name="Line 85"/>
            <p:cNvSpPr>
              <a:spLocks noChangeShapeType="1"/>
            </p:cNvSpPr>
            <p:nvPr/>
          </p:nvSpPr>
          <p:spPr bwMode="auto">
            <a:xfrm flipH="1">
              <a:off x="3300254" y="1221442"/>
              <a:ext cx="342634"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612" name="Text Box 84"/>
            <p:cNvSpPr txBox="1">
              <a:spLocks noChangeArrowheads="1"/>
            </p:cNvSpPr>
            <p:nvPr/>
          </p:nvSpPr>
          <p:spPr bwMode="auto">
            <a:xfrm>
              <a:off x="882778" y="584904"/>
              <a:ext cx="188449" cy="24262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p</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611" name="Arc 83"/>
            <p:cNvSpPr>
              <a:spLocks/>
            </p:cNvSpPr>
            <p:nvPr/>
          </p:nvSpPr>
          <p:spPr bwMode="auto">
            <a:xfrm>
              <a:off x="1071227" y="733334"/>
              <a:ext cx="171317" cy="29686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610" name="Line 82"/>
            <p:cNvSpPr>
              <a:spLocks noChangeShapeType="1"/>
            </p:cNvSpPr>
            <p:nvPr/>
          </p:nvSpPr>
          <p:spPr bwMode="auto">
            <a:xfrm>
              <a:off x="714316" y="1121537"/>
              <a:ext cx="342634"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609" name="Line 81"/>
            <p:cNvSpPr>
              <a:spLocks noChangeShapeType="1"/>
            </p:cNvSpPr>
            <p:nvPr/>
          </p:nvSpPr>
          <p:spPr bwMode="auto">
            <a:xfrm flipH="1">
              <a:off x="760000" y="1221442"/>
              <a:ext cx="453039"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608" name="Text Box 80"/>
            <p:cNvSpPr txBox="1">
              <a:spLocks noChangeArrowheads="1"/>
            </p:cNvSpPr>
            <p:nvPr/>
          </p:nvSpPr>
          <p:spPr bwMode="auto">
            <a:xfrm>
              <a:off x="1872611" y="1772348"/>
              <a:ext cx="39600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607" name="Text Box 79"/>
            <p:cNvSpPr txBox="1">
              <a:spLocks noChangeArrowheads="1"/>
            </p:cNvSpPr>
            <p:nvPr/>
          </p:nvSpPr>
          <p:spPr bwMode="auto">
            <a:xfrm>
              <a:off x="2270447" y="1772348"/>
              <a:ext cx="296950" cy="296861"/>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88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606" name="Text Box 78"/>
            <p:cNvSpPr txBox="1">
              <a:spLocks noChangeArrowheads="1"/>
            </p:cNvSpPr>
            <p:nvPr/>
          </p:nvSpPr>
          <p:spPr bwMode="auto">
            <a:xfrm>
              <a:off x="1575653" y="1772348"/>
              <a:ext cx="295998"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288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22605" name="Text Box 77"/>
            <p:cNvSpPr txBox="1">
              <a:spLocks noChangeArrowheads="1"/>
            </p:cNvSpPr>
            <p:nvPr/>
          </p:nvSpPr>
          <p:spPr bwMode="auto">
            <a:xfrm>
              <a:off x="1051240" y="1782814"/>
              <a:ext cx="187497" cy="24357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604" name="Line 76"/>
            <p:cNvSpPr>
              <a:spLocks noChangeShapeType="1"/>
            </p:cNvSpPr>
            <p:nvPr/>
          </p:nvSpPr>
          <p:spPr bwMode="auto">
            <a:xfrm>
              <a:off x="1228267" y="1920779"/>
              <a:ext cx="342634" cy="0"/>
            </a:xfrm>
            <a:prstGeom prst="line">
              <a:avLst/>
            </a:prstGeom>
            <a:noFill/>
            <a:ln w="9525">
              <a:solidFill>
                <a:srgbClr val="000000"/>
              </a:solidFill>
              <a:round/>
              <a:headEnd/>
              <a:tailEnd type="stealth"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603" name="Text Box 75"/>
            <p:cNvSpPr txBox="1">
              <a:spLocks noChangeArrowheads="1"/>
            </p:cNvSpPr>
            <p:nvPr/>
          </p:nvSpPr>
          <p:spPr bwMode="auto">
            <a:xfrm>
              <a:off x="1071539" y="2275757"/>
              <a:ext cx="2325796" cy="224549"/>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c</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p-&gt;next-&gt;prior=</a:t>
              </a: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602" name="Line 74"/>
            <p:cNvSpPr>
              <a:spLocks noChangeShapeType="1"/>
            </p:cNvSpPr>
            <p:nvPr/>
          </p:nvSpPr>
          <p:spPr bwMode="auto">
            <a:xfrm flipV="1">
              <a:off x="2455089" y="1327057"/>
              <a:ext cx="0" cy="593722"/>
            </a:xfrm>
            <a:prstGeom prst="line">
              <a:avLst/>
            </a:prstGeom>
            <a:ln w="19050">
              <a:solidFill>
                <a:srgbClr val="C00000"/>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601" name="Arc 73"/>
            <p:cNvSpPr>
              <a:spLocks/>
            </p:cNvSpPr>
            <p:nvPr/>
          </p:nvSpPr>
          <p:spPr bwMode="auto">
            <a:xfrm flipH="1">
              <a:off x="2011568" y="1181480"/>
              <a:ext cx="398788" cy="59372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C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4" name="Text Box 126"/>
            <p:cNvSpPr txBox="1">
              <a:spLocks noChangeArrowheads="1"/>
            </p:cNvSpPr>
            <p:nvPr/>
          </p:nvSpPr>
          <p:spPr bwMode="auto">
            <a:xfrm>
              <a:off x="285720" y="1000108"/>
              <a:ext cx="458749" cy="297813"/>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mj-ea"/>
                  <a:ea typeface="+mj-ea"/>
                  <a:cs typeface="Consolas" pitchFamily="49" charset="0"/>
                </a:rPr>
                <a:t>…</a:t>
              </a:r>
            </a:p>
          </p:txBody>
        </p:sp>
        <p:sp>
          <p:nvSpPr>
            <p:cNvPr id="168" name="圆角矩形 167"/>
            <p:cNvSpPr/>
            <p:nvPr/>
          </p:nvSpPr>
          <p:spPr>
            <a:xfrm>
              <a:off x="285720" y="500042"/>
              <a:ext cx="3786214" cy="2143140"/>
            </a:xfrm>
            <a:prstGeom prst="roundRect">
              <a:avLst/>
            </a:prstGeom>
            <a:solidFill>
              <a:schemeClr val="accent1">
                <a:alpha val="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669" name="Rectangle 14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72" name="组合 171"/>
          <p:cNvGrpSpPr/>
          <p:nvPr/>
        </p:nvGrpSpPr>
        <p:grpSpPr>
          <a:xfrm>
            <a:off x="4929190" y="357166"/>
            <a:ext cx="3786214" cy="2143140"/>
            <a:chOff x="4714876" y="500042"/>
            <a:chExt cx="3786214" cy="2143140"/>
          </a:xfrm>
        </p:grpSpPr>
        <p:sp>
          <p:nvSpPr>
            <p:cNvPr id="22600" name="Text Box 72"/>
            <p:cNvSpPr txBox="1">
              <a:spLocks noChangeArrowheads="1"/>
            </p:cNvSpPr>
            <p:nvPr/>
          </p:nvSpPr>
          <p:spPr bwMode="auto">
            <a:xfrm>
              <a:off x="5791422" y="1030195"/>
              <a:ext cx="39600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599" name="Text Box 71"/>
            <p:cNvSpPr txBox="1">
              <a:spLocks noChangeArrowheads="1"/>
            </p:cNvSpPr>
            <p:nvPr/>
          </p:nvSpPr>
          <p:spPr bwMode="auto">
            <a:xfrm>
              <a:off x="6189259" y="1030195"/>
              <a:ext cx="29695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598" name="Text Box 70"/>
            <p:cNvSpPr txBox="1">
              <a:spLocks noChangeArrowheads="1"/>
            </p:cNvSpPr>
            <p:nvPr/>
          </p:nvSpPr>
          <p:spPr bwMode="auto">
            <a:xfrm>
              <a:off x="5503990" y="1030195"/>
              <a:ext cx="29695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597" name="Text Box 69"/>
            <p:cNvSpPr txBox="1">
              <a:spLocks noChangeArrowheads="1"/>
            </p:cNvSpPr>
            <p:nvPr/>
          </p:nvSpPr>
          <p:spPr bwMode="auto">
            <a:xfrm>
              <a:off x="7031569" y="1030195"/>
              <a:ext cx="39600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596" name="Text Box 68"/>
            <p:cNvSpPr txBox="1">
              <a:spLocks noChangeArrowheads="1"/>
            </p:cNvSpPr>
            <p:nvPr/>
          </p:nvSpPr>
          <p:spPr bwMode="auto">
            <a:xfrm>
              <a:off x="7428454" y="1030195"/>
              <a:ext cx="29695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595" name="Text Box 67"/>
            <p:cNvSpPr txBox="1">
              <a:spLocks noChangeArrowheads="1"/>
            </p:cNvSpPr>
            <p:nvPr/>
          </p:nvSpPr>
          <p:spPr bwMode="auto">
            <a:xfrm>
              <a:off x="6743185" y="1030195"/>
              <a:ext cx="296950" cy="296861"/>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594" name="Line 66"/>
            <p:cNvSpPr>
              <a:spLocks noChangeShapeType="1"/>
            </p:cNvSpPr>
            <p:nvPr/>
          </p:nvSpPr>
          <p:spPr bwMode="auto">
            <a:xfrm>
              <a:off x="6400550" y="1121537"/>
              <a:ext cx="342634"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93" name="Text Box 65"/>
            <p:cNvSpPr txBox="1">
              <a:spLocks noChangeArrowheads="1"/>
            </p:cNvSpPr>
            <p:nvPr/>
          </p:nvSpPr>
          <p:spPr bwMode="auto">
            <a:xfrm>
              <a:off x="8043292" y="1030195"/>
              <a:ext cx="457798" cy="296861"/>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mj-ea"/>
                  <a:ea typeface="+mj-ea"/>
                  <a:cs typeface="Consolas" pitchFamily="49" charset="0"/>
                </a:rPr>
                <a:t>…</a:t>
              </a:r>
            </a:p>
          </p:txBody>
        </p:sp>
        <p:sp>
          <p:nvSpPr>
            <p:cNvPr id="22592" name="Line 64"/>
            <p:cNvSpPr>
              <a:spLocks noChangeShapeType="1"/>
            </p:cNvSpPr>
            <p:nvPr/>
          </p:nvSpPr>
          <p:spPr bwMode="auto">
            <a:xfrm>
              <a:off x="7614047" y="1121537"/>
              <a:ext cx="453039"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91" name="Line 63"/>
            <p:cNvSpPr>
              <a:spLocks noChangeShapeType="1"/>
            </p:cNvSpPr>
            <p:nvPr/>
          </p:nvSpPr>
          <p:spPr bwMode="auto">
            <a:xfrm flipH="1">
              <a:off x="7725403" y="1221442"/>
              <a:ext cx="342634"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90" name="Text Box 62"/>
            <p:cNvSpPr txBox="1">
              <a:spLocks noChangeArrowheads="1"/>
            </p:cNvSpPr>
            <p:nvPr/>
          </p:nvSpPr>
          <p:spPr bwMode="auto">
            <a:xfrm>
              <a:off x="5315541" y="584904"/>
              <a:ext cx="188449" cy="24262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p</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589" name="Arc 61"/>
            <p:cNvSpPr>
              <a:spLocks/>
            </p:cNvSpPr>
            <p:nvPr/>
          </p:nvSpPr>
          <p:spPr bwMode="auto">
            <a:xfrm>
              <a:off x="5503990" y="733334"/>
              <a:ext cx="170365" cy="29686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88" name="Text Box 60"/>
            <p:cNvSpPr txBox="1">
              <a:spLocks noChangeArrowheads="1"/>
            </p:cNvSpPr>
            <p:nvPr/>
          </p:nvSpPr>
          <p:spPr bwMode="auto">
            <a:xfrm>
              <a:off x="4731159" y="1030195"/>
              <a:ext cx="458749" cy="296861"/>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mj-ea"/>
                  <a:ea typeface="+mj-ea"/>
                  <a:cs typeface="Consolas" pitchFamily="49" charset="0"/>
                </a:rPr>
                <a:t>…</a:t>
              </a:r>
            </a:p>
          </p:txBody>
        </p:sp>
        <p:sp>
          <p:nvSpPr>
            <p:cNvPr id="22587" name="Line 59"/>
            <p:cNvSpPr>
              <a:spLocks noChangeShapeType="1"/>
            </p:cNvSpPr>
            <p:nvPr/>
          </p:nvSpPr>
          <p:spPr bwMode="auto">
            <a:xfrm>
              <a:off x="5147079" y="1121537"/>
              <a:ext cx="342634"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86" name="Line 58"/>
            <p:cNvSpPr>
              <a:spLocks noChangeShapeType="1"/>
            </p:cNvSpPr>
            <p:nvPr/>
          </p:nvSpPr>
          <p:spPr bwMode="auto">
            <a:xfrm flipH="1">
              <a:off x="5176584" y="1221442"/>
              <a:ext cx="448280"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85" name="Text Box 57"/>
            <p:cNvSpPr txBox="1">
              <a:spLocks noChangeArrowheads="1"/>
            </p:cNvSpPr>
            <p:nvPr/>
          </p:nvSpPr>
          <p:spPr bwMode="auto">
            <a:xfrm>
              <a:off x="6305374" y="1772348"/>
              <a:ext cx="396000" cy="296861"/>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584" name="Text Box 56"/>
            <p:cNvSpPr txBox="1">
              <a:spLocks noChangeArrowheads="1"/>
            </p:cNvSpPr>
            <p:nvPr/>
          </p:nvSpPr>
          <p:spPr bwMode="auto">
            <a:xfrm>
              <a:off x="6703211" y="1772348"/>
              <a:ext cx="297902" cy="296861"/>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88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583" name="Text Box 55"/>
            <p:cNvSpPr txBox="1">
              <a:spLocks noChangeArrowheads="1"/>
            </p:cNvSpPr>
            <p:nvPr/>
          </p:nvSpPr>
          <p:spPr bwMode="auto">
            <a:xfrm>
              <a:off x="6017942" y="1772348"/>
              <a:ext cx="296950" cy="296861"/>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88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582" name="Text Box 54"/>
            <p:cNvSpPr txBox="1">
              <a:spLocks noChangeArrowheads="1"/>
            </p:cNvSpPr>
            <p:nvPr/>
          </p:nvSpPr>
          <p:spPr bwMode="auto">
            <a:xfrm>
              <a:off x="5484003" y="1782814"/>
              <a:ext cx="188449" cy="24357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581" name="Line 53"/>
            <p:cNvSpPr>
              <a:spLocks noChangeShapeType="1"/>
            </p:cNvSpPr>
            <p:nvPr/>
          </p:nvSpPr>
          <p:spPr bwMode="auto">
            <a:xfrm>
              <a:off x="5661031" y="1920779"/>
              <a:ext cx="342634" cy="0"/>
            </a:xfrm>
            <a:prstGeom prst="line">
              <a:avLst/>
            </a:prstGeom>
            <a:noFill/>
            <a:ln w="9525">
              <a:solidFill>
                <a:srgbClr val="000000"/>
              </a:solidFill>
              <a:round/>
              <a:headEnd/>
              <a:tailEnd type="stealth"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80" name="Text Box 52"/>
            <p:cNvSpPr txBox="1">
              <a:spLocks noChangeArrowheads="1"/>
            </p:cNvSpPr>
            <p:nvPr/>
          </p:nvSpPr>
          <p:spPr bwMode="auto">
            <a:xfrm>
              <a:off x="5730510" y="2203445"/>
              <a:ext cx="1914946" cy="296861"/>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d</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s-&gt;prior=</a:t>
              </a: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p</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579" name="Line 51"/>
            <p:cNvSpPr>
              <a:spLocks noChangeShapeType="1"/>
            </p:cNvSpPr>
            <p:nvPr/>
          </p:nvSpPr>
          <p:spPr bwMode="auto">
            <a:xfrm flipV="1">
              <a:off x="6887853" y="1327057"/>
              <a:ext cx="0" cy="593722"/>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78" name="Arc 50"/>
            <p:cNvSpPr>
              <a:spLocks/>
            </p:cNvSpPr>
            <p:nvPr/>
          </p:nvSpPr>
          <p:spPr bwMode="auto">
            <a:xfrm flipH="1">
              <a:off x="6444331" y="1181480"/>
              <a:ext cx="399740" cy="59372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C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77" name="Line 49"/>
            <p:cNvSpPr>
              <a:spLocks noChangeShapeType="1"/>
            </p:cNvSpPr>
            <p:nvPr/>
          </p:nvSpPr>
          <p:spPr bwMode="auto">
            <a:xfrm flipV="1">
              <a:off x="6102649" y="1327057"/>
              <a:ext cx="0" cy="593722"/>
            </a:xfrm>
            <a:prstGeom prst="line">
              <a:avLst/>
            </a:prstGeom>
            <a:ln w="19050">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9" name="圆角矩形 168"/>
            <p:cNvSpPr/>
            <p:nvPr/>
          </p:nvSpPr>
          <p:spPr>
            <a:xfrm>
              <a:off x="4714876" y="500042"/>
              <a:ext cx="3786214" cy="2143140"/>
            </a:xfrm>
            <a:prstGeom prst="roundRect">
              <a:avLst/>
            </a:prstGeom>
            <a:solidFill>
              <a:schemeClr val="accent1">
                <a:alpha val="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9" name="组合 178"/>
          <p:cNvGrpSpPr/>
          <p:nvPr/>
        </p:nvGrpSpPr>
        <p:grpSpPr>
          <a:xfrm>
            <a:off x="2071670" y="5532495"/>
            <a:ext cx="5500726" cy="896901"/>
            <a:chOff x="1500166" y="5429264"/>
            <a:chExt cx="5500726" cy="896901"/>
          </a:xfrm>
        </p:grpSpPr>
        <p:grpSp>
          <p:nvGrpSpPr>
            <p:cNvPr id="174" name="组合 173"/>
            <p:cNvGrpSpPr/>
            <p:nvPr/>
          </p:nvGrpSpPr>
          <p:grpSpPr>
            <a:xfrm>
              <a:off x="1500166" y="5429264"/>
              <a:ext cx="896901" cy="896901"/>
              <a:chOff x="388951" y="5103867"/>
              <a:chExt cx="896901" cy="896901"/>
            </a:xfrm>
          </p:grpSpPr>
          <p:sp>
            <p:nvSpPr>
              <p:cNvPr id="175" name="椭圆 174"/>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76" name="椭圆 175"/>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77" name="文本框 14"/>
              <p:cNvSpPr txBox="1"/>
              <p:nvPr/>
            </p:nvSpPr>
            <p:spPr>
              <a:xfrm>
                <a:off x="525185" y="5431228"/>
                <a:ext cx="646332" cy="313932"/>
              </a:xfrm>
              <a:prstGeom prst="rect">
                <a:avLst/>
              </a:prstGeom>
              <a:noFill/>
            </p:spPr>
            <p:txBody>
              <a:bodyPr wrap="none" rtlCol="0">
                <a:spAutoFit/>
              </a:bodyPr>
              <a:lstStyle/>
              <a:p>
                <a:r>
                  <a:rPr lang="zh-CN" altLang="en-US" sz="1800" b="1" smtClean="0">
                    <a:solidFill>
                      <a:srgbClr val="FF0000"/>
                    </a:solidFill>
                    <a:latin typeface="微软雅黑" pitchFamily="34" charset="-122"/>
                    <a:ea typeface="微软雅黑" pitchFamily="34" charset="-122"/>
                  </a:rPr>
                  <a:t>说明</a:t>
                </a:r>
                <a:endParaRPr lang="zh-CN" altLang="en-US" sz="1800" b="1" dirty="0">
                  <a:solidFill>
                    <a:srgbClr val="FF0000"/>
                  </a:solidFill>
                  <a:latin typeface="微软雅黑" pitchFamily="34" charset="-122"/>
                  <a:ea typeface="微软雅黑" pitchFamily="34" charset="-122"/>
                </a:endParaRPr>
              </a:p>
            </p:txBody>
          </p:sp>
        </p:grpSp>
        <p:sp>
          <p:nvSpPr>
            <p:cNvPr id="178" name="TextBox 177"/>
            <p:cNvSpPr txBox="1"/>
            <p:nvPr/>
          </p:nvSpPr>
          <p:spPr>
            <a:xfrm>
              <a:off x="2500298" y="5702874"/>
              <a:ext cx="4500594" cy="400110"/>
            </a:xfrm>
            <a:prstGeom prst="rect">
              <a:avLst/>
            </a:prstGeom>
            <a:noFill/>
          </p:spPr>
          <p:txBody>
            <a:bodyPr wrap="square" rtlCol="0">
              <a:spAutoFit/>
            </a:bodyPr>
            <a:lstStyle/>
            <a:p>
              <a:pPr algn="l">
                <a:lnSpc>
                  <a:spcPct val="100000"/>
                </a:lnSpc>
              </a:pPr>
              <a:r>
                <a:rPr lang="zh-CN" altLang="en-US" sz="2000" smtClean="0">
                  <a:solidFill>
                    <a:srgbClr val="0000FF"/>
                  </a:solidFill>
                  <a:latin typeface="华文中宋" pitchFamily="2" charset="-122"/>
                  <a:ea typeface="华文中宋" pitchFamily="2" charset="-122"/>
                </a:rPr>
                <a:t>尽可能让间接结点指针修改靠前执行！</a:t>
              </a:r>
              <a:endParaRPr lang="zh-CN" altLang="en-US" sz="2000">
                <a:solidFill>
                  <a:srgbClr val="0000FF"/>
                </a:solidFill>
                <a:latin typeface="华文中宋" pitchFamily="2" charset="-122"/>
                <a:ea typeface="华文中宋" pitchFamily="2" charset="-122"/>
              </a:endParaRPr>
            </a:p>
          </p:txBody>
        </p:sp>
      </p:grpSp>
      <p:grpSp>
        <p:nvGrpSpPr>
          <p:cNvPr id="173" name="组合 172"/>
          <p:cNvGrpSpPr/>
          <p:nvPr/>
        </p:nvGrpSpPr>
        <p:grpSpPr>
          <a:xfrm>
            <a:off x="2357422" y="3000372"/>
            <a:ext cx="4071966" cy="2286016"/>
            <a:chOff x="2143108" y="3143248"/>
            <a:chExt cx="4071966" cy="2286016"/>
          </a:xfrm>
        </p:grpSpPr>
        <p:sp>
          <p:nvSpPr>
            <p:cNvPr id="22576" name="Text Box 48"/>
            <p:cNvSpPr txBox="1">
              <a:spLocks noChangeArrowheads="1"/>
            </p:cNvSpPr>
            <p:nvPr/>
          </p:nvSpPr>
          <p:spPr bwMode="auto">
            <a:xfrm>
              <a:off x="3339744" y="3634699"/>
              <a:ext cx="396000" cy="295910"/>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575" name="Text Box 47"/>
            <p:cNvSpPr txBox="1">
              <a:spLocks noChangeArrowheads="1"/>
            </p:cNvSpPr>
            <p:nvPr/>
          </p:nvSpPr>
          <p:spPr bwMode="auto">
            <a:xfrm>
              <a:off x="3737581" y="3634699"/>
              <a:ext cx="296950" cy="29591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574" name="Text Box 46"/>
            <p:cNvSpPr txBox="1">
              <a:spLocks noChangeArrowheads="1"/>
            </p:cNvSpPr>
            <p:nvPr/>
          </p:nvSpPr>
          <p:spPr bwMode="auto">
            <a:xfrm>
              <a:off x="3052312" y="3634699"/>
              <a:ext cx="295998" cy="295910"/>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573" name="Text Box 45"/>
            <p:cNvSpPr txBox="1">
              <a:spLocks noChangeArrowheads="1"/>
            </p:cNvSpPr>
            <p:nvPr/>
          </p:nvSpPr>
          <p:spPr bwMode="auto">
            <a:xfrm>
              <a:off x="4673163" y="3634699"/>
              <a:ext cx="396000" cy="295910"/>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572" name="Text Box 44"/>
            <p:cNvSpPr txBox="1">
              <a:spLocks noChangeArrowheads="1"/>
            </p:cNvSpPr>
            <p:nvPr/>
          </p:nvSpPr>
          <p:spPr bwMode="auto">
            <a:xfrm>
              <a:off x="5071000" y="3634699"/>
              <a:ext cx="296950" cy="295910"/>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571" name="Text Box 43"/>
            <p:cNvSpPr txBox="1">
              <a:spLocks noChangeArrowheads="1"/>
            </p:cNvSpPr>
            <p:nvPr/>
          </p:nvSpPr>
          <p:spPr bwMode="auto">
            <a:xfrm>
              <a:off x="4385731" y="3634699"/>
              <a:ext cx="296950" cy="29591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570" name="Text Box 42"/>
            <p:cNvSpPr txBox="1">
              <a:spLocks noChangeArrowheads="1"/>
            </p:cNvSpPr>
            <p:nvPr/>
          </p:nvSpPr>
          <p:spPr bwMode="auto">
            <a:xfrm>
              <a:off x="5684887" y="3634699"/>
              <a:ext cx="458749" cy="295910"/>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mj-ea"/>
                  <a:ea typeface="+mj-ea"/>
                  <a:cs typeface="Consolas" pitchFamily="49" charset="0"/>
                </a:rPr>
                <a:t>…</a:t>
              </a:r>
            </a:p>
          </p:txBody>
        </p:sp>
        <p:sp>
          <p:nvSpPr>
            <p:cNvPr id="22569" name="Line 41"/>
            <p:cNvSpPr>
              <a:spLocks noChangeShapeType="1"/>
            </p:cNvSpPr>
            <p:nvPr/>
          </p:nvSpPr>
          <p:spPr bwMode="auto">
            <a:xfrm>
              <a:off x="5239462" y="3726041"/>
              <a:ext cx="453039"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68" name="Line 40"/>
            <p:cNvSpPr>
              <a:spLocks noChangeShapeType="1"/>
            </p:cNvSpPr>
            <p:nvPr/>
          </p:nvSpPr>
          <p:spPr bwMode="auto">
            <a:xfrm flipH="1">
              <a:off x="5375564" y="3825947"/>
              <a:ext cx="342634"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67" name="Text Box 39"/>
            <p:cNvSpPr txBox="1">
              <a:spLocks noChangeArrowheads="1"/>
            </p:cNvSpPr>
            <p:nvPr/>
          </p:nvSpPr>
          <p:spPr bwMode="auto">
            <a:xfrm>
              <a:off x="2855297" y="3188456"/>
              <a:ext cx="188449" cy="24262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p</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566" name="Arc 38"/>
            <p:cNvSpPr>
              <a:spLocks/>
            </p:cNvSpPr>
            <p:nvPr/>
          </p:nvSpPr>
          <p:spPr bwMode="auto">
            <a:xfrm>
              <a:off x="3049457" y="3336887"/>
              <a:ext cx="171317" cy="297813"/>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65" name="Line 37"/>
            <p:cNvSpPr>
              <a:spLocks noChangeShapeType="1"/>
            </p:cNvSpPr>
            <p:nvPr/>
          </p:nvSpPr>
          <p:spPr bwMode="auto">
            <a:xfrm>
              <a:off x="2695401" y="3734605"/>
              <a:ext cx="342634"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64" name="Line 36"/>
            <p:cNvSpPr>
              <a:spLocks noChangeShapeType="1"/>
            </p:cNvSpPr>
            <p:nvPr/>
          </p:nvSpPr>
          <p:spPr bwMode="auto">
            <a:xfrm flipH="1">
              <a:off x="2809613" y="3825947"/>
              <a:ext cx="342634"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63" name="Text Box 35"/>
            <p:cNvSpPr txBox="1">
              <a:spLocks noChangeArrowheads="1"/>
            </p:cNvSpPr>
            <p:nvPr/>
          </p:nvSpPr>
          <p:spPr bwMode="auto">
            <a:xfrm>
              <a:off x="3947921" y="4376852"/>
              <a:ext cx="396000" cy="295910"/>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562" name="Text Box 34"/>
            <p:cNvSpPr txBox="1">
              <a:spLocks noChangeArrowheads="1"/>
            </p:cNvSpPr>
            <p:nvPr/>
          </p:nvSpPr>
          <p:spPr bwMode="auto">
            <a:xfrm>
              <a:off x="4345757" y="4376852"/>
              <a:ext cx="296950" cy="29591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88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561" name="Text Box 33"/>
            <p:cNvSpPr txBox="1">
              <a:spLocks noChangeArrowheads="1"/>
            </p:cNvSpPr>
            <p:nvPr/>
          </p:nvSpPr>
          <p:spPr bwMode="auto">
            <a:xfrm>
              <a:off x="3660488" y="4376852"/>
              <a:ext cx="295998" cy="29591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880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560" name="Text Box 32"/>
            <p:cNvSpPr txBox="1">
              <a:spLocks noChangeArrowheads="1"/>
            </p:cNvSpPr>
            <p:nvPr/>
          </p:nvSpPr>
          <p:spPr bwMode="auto">
            <a:xfrm>
              <a:off x="3143681" y="4354017"/>
              <a:ext cx="187497" cy="2416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559" name="Line 31"/>
            <p:cNvSpPr>
              <a:spLocks noChangeShapeType="1"/>
            </p:cNvSpPr>
            <p:nvPr/>
          </p:nvSpPr>
          <p:spPr bwMode="auto">
            <a:xfrm>
              <a:off x="3303577" y="4524331"/>
              <a:ext cx="342634" cy="951"/>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58" name="Text Box 30"/>
            <p:cNvSpPr txBox="1">
              <a:spLocks noChangeArrowheads="1"/>
            </p:cNvSpPr>
            <p:nvPr/>
          </p:nvSpPr>
          <p:spPr bwMode="auto">
            <a:xfrm>
              <a:off x="3286116" y="4989527"/>
              <a:ext cx="1529596" cy="296861"/>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e</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p-&gt;next=</a:t>
              </a: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557" name="Line 29"/>
            <p:cNvSpPr>
              <a:spLocks noChangeShapeType="1"/>
            </p:cNvSpPr>
            <p:nvPr/>
          </p:nvSpPr>
          <p:spPr bwMode="auto">
            <a:xfrm flipV="1">
              <a:off x="4530399" y="3930609"/>
              <a:ext cx="952" cy="593722"/>
            </a:xfrm>
            <a:prstGeom prst="line">
              <a:avLst/>
            </a:prstGeom>
            <a:noFill/>
            <a:ln w="19050">
              <a:solidFill>
                <a:srgbClr val="C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56" name="Arc 28"/>
            <p:cNvSpPr>
              <a:spLocks/>
            </p:cNvSpPr>
            <p:nvPr/>
          </p:nvSpPr>
          <p:spPr bwMode="auto">
            <a:xfrm flipH="1">
              <a:off x="4272472" y="3782179"/>
              <a:ext cx="345490" cy="59372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C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55" name="Line 27"/>
            <p:cNvSpPr>
              <a:spLocks noChangeShapeType="1"/>
            </p:cNvSpPr>
            <p:nvPr/>
          </p:nvSpPr>
          <p:spPr bwMode="auto">
            <a:xfrm flipV="1">
              <a:off x="3822288" y="3930609"/>
              <a:ext cx="952" cy="593722"/>
            </a:xfrm>
            <a:prstGeom prst="line">
              <a:avLst/>
            </a:prstGeom>
            <a:noFill/>
            <a:ln w="19050">
              <a:solidFill>
                <a:srgbClr val="C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554" name="Arc 26"/>
            <p:cNvSpPr>
              <a:spLocks/>
            </p:cNvSpPr>
            <p:nvPr/>
          </p:nvSpPr>
          <p:spPr bwMode="auto">
            <a:xfrm>
              <a:off x="3875565" y="3785033"/>
              <a:ext cx="280770" cy="59372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C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67" name="Text Box 126"/>
            <p:cNvSpPr txBox="1">
              <a:spLocks noChangeArrowheads="1"/>
            </p:cNvSpPr>
            <p:nvPr/>
          </p:nvSpPr>
          <p:spPr bwMode="auto">
            <a:xfrm>
              <a:off x="2143108" y="3632205"/>
              <a:ext cx="458749" cy="297813"/>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mj-ea"/>
                  <a:ea typeface="+mj-ea"/>
                  <a:cs typeface="Consolas" pitchFamily="49" charset="0"/>
                </a:rPr>
                <a:t>…</a:t>
              </a:r>
            </a:p>
          </p:txBody>
        </p:sp>
        <p:sp>
          <p:nvSpPr>
            <p:cNvPr id="170" name="圆角矩形 169"/>
            <p:cNvSpPr/>
            <p:nvPr/>
          </p:nvSpPr>
          <p:spPr>
            <a:xfrm>
              <a:off x="2143108" y="3143248"/>
              <a:ext cx="4071966" cy="2286016"/>
            </a:xfrm>
            <a:prstGeom prst="roundRect">
              <a:avLst/>
            </a:prstGeom>
            <a:solidFill>
              <a:schemeClr val="accent1">
                <a:alpha val="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0" name="灯片编号占位符 89"/>
          <p:cNvSpPr>
            <a:spLocks noGrp="1"/>
          </p:cNvSpPr>
          <p:nvPr>
            <p:ph type="sldNum" sz="quarter" idx="12"/>
          </p:nvPr>
        </p:nvSpPr>
        <p:spPr/>
        <p:txBody>
          <a:bodyPr/>
          <a:lstStyle/>
          <a:p>
            <a:fld id="{7AF016A1-9F15-429F-9EFD-84004B73C732}" type="slidenum">
              <a:rPr lang="en-US" altLang="zh-CN" smtClean="0"/>
              <a:pPr/>
              <a:t>16</a:t>
            </a:fld>
            <a:r>
              <a:rPr lang="en-US" altLang="zh-CN" smtClean="0"/>
              <a:t>/65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285728"/>
            <a:ext cx="5429288" cy="400110"/>
          </a:xfrm>
          <a:prstGeom prst="rect">
            <a:avLst/>
          </a:prstGeom>
          <a:noFill/>
        </p:spPr>
        <p:txBody>
          <a:bodyPr wrap="square" rtlCol="0">
            <a:spAutoFit/>
          </a:bodyPr>
          <a:lstStyle/>
          <a:p>
            <a:pPr algn="l">
              <a:lnSpc>
                <a:spcPct val="100000"/>
              </a:lnSpc>
            </a:pPr>
            <a:r>
              <a:rPr lang="zh-CN" altLang="zh-CN" sz="2000" smtClean="0">
                <a:solidFill>
                  <a:srgbClr val="FF0000"/>
                </a:solidFill>
                <a:latin typeface="Consolas" pitchFamily="49" charset="0"/>
                <a:ea typeface="楷体" pitchFamily="49" charset="-122"/>
                <a:cs typeface="Consolas" pitchFamily="49" charset="0"/>
              </a:rPr>
              <a:t>删除结点操作</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删除</a:t>
            </a:r>
            <a:r>
              <a:rPr lang="zh-CN" altLang="en-US" sz="2000" smtClean="0">
                <a:solidFill>
                  <a:srgbClr val="0000FF"/>
                </a:solidFill>
                <a:latin typeface="Consolas" pitchFamily="49" charset="0"/>
                <a:ea typeface="仿宋" pitchFamily="49" charset="-122"/>
                <a:cs typeface="Consolas" pitchFamily="49" charset="0"/>
              </a:rPr>
              <a:t>双</a:t>
            </a:r>
            <a:r>
              <a:rPr lang="zh-CN" altLang="zh-CN" sz="2000" smtClean="0">
                <a:solidFill>
                  <a:srgbClr val="0000FF"/>
                </a:solidFill>
                <a:latin typeface="Consolas" pitchFamily="49" charset="0"/>
                <a:ea typeface="仿宋" pitchFamily="49" charset="-122"/>
                <a:cs typeface="Consolas" pitchFamily="49" charset="0"/>
              </a:rPr>
              <a:t>链表中</a:t>
            </a:r>
            <a:r>
              <a:rPr lang="zh-CN" altLang="en-US" sz="2000" smtClean="0">
                <a:solidFill>
                  <a:srgbClr val="0000FF"/>
                </a:solidFill>
                <a:latin typeface="Consolas" pitchFamily="49" charset="0"/>
                <a:ea typeface="仿宋" pitchFamily="49" charset="-122"/>
                <a:cs typeface="Consolas" pitchFamily="49" charset="0"/>
              </a:rPr>
              <a:t>的</a:t>
            </a:r>
            <a:r>
              <a:rPr lang="en-US" altLang="zh-CN" sz="2000" i="1" smtClean="0">
                <a:solidFill>
                  <a:srgbClr val="0000FF"/>
                </a:solidFill>
                <a:latin typeface="Consolas" pitchFamily="49" charset="0"/>
                <a:ea typeface="仿宋" pitchFamily="49" charset="-122"/>
                <a:cs typeface="Consolas" pitchFamily="49" charset="0"/>
              </a:rPr>
              <a:t>p</a:t>
            </a:r>
            <a:r>
              <a:rPr lang="zh-CN" altLang="zh-CN" sz="2000" smtClean="0">
                <a:solidFill>
                  <a:srgbClr val="0000FF"/>
                </a:solidFill>
                <a:latin typeface="Consolas" pitchFamily="49" charset="0"/>
                <a:ea typeface="仿宋" pitchFamily="49" charset="-122"/>
                <a:cs typeface="Consolas" pitchFamily="49" charset="0"/>
              </a:rPr>
              <a:t>结点</a:t>
            </a:r>
            <a:r>
              <a:rPr lang="zh-CN" altLang="en-US" sz="2000" smtClean="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58403" name="Rectangle 3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24000" name="Rectangle 9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39" name="组合 138"/>
          <p:cNvGrpSpPr/>
          <p:nvPr/>
        </p:nvGrpSpPr>
        <p:grpSpPr>
          <a:xfrm>
            <a:off x="1357290" y="1000108"/>
            <a:ext cx="5143536" cy="1357322"/>
            <a:chOff x="1357290" y="1000108"/>
            <a:chExt cx="5143536" cy="1357322"/>
          </a:xfrm>
        </p:grpSpPr>
        <p:sp>
          <p:nvSpPr>
            <p:cNvPr id="123998" name="Rectangle 94"/>
            <p:cNvSpPr>
              <a:spLocks noChangeArrowheads="1"/>
            </p:cNvSpPr>
            <p:nvPr/>
          </p:nvSpPr>
          <p:spPr bwMode="auto">
            <a:xfrm>
              <a:off x="2534293" y="1500228"/>
              <a:ext cx="396000"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97" name="Rectangle 93"/>
            <p:cNvSpPr>
              <a:spLocks noChangeArrowheads="1"/>
            </p:cNvSpPr>
            <p:nvPr/>
          </p:nvSpPr>
          <p:spPr bwMode="auto">
            <a:xfrm>
              <a:off x="2908780" y="1500228"/>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96" name="Rectangle 92"/>
            <p:cNvSpPr>
              <a:spLocks noChangeArrowheads="1"/>
            </p:cNvSpPr>
            <p:nvPr/>
          </p:nvSpPr>
          <p:spPr bwMode="auto">
            <a:xfrm>
              <a:off x="2247920" y="1500228"/>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95" name="Rectangle 91"/>
            <p:cNvSpPr>
              <a:spLocks noChangeArrowheads="1"/>
            </p:cNvSpPr>
            <p:nvPr/>
          </p:nvSpPr>
          <p:spPr bwMode="auto">
            <a:xfrm>
              <a:off x="4961119" y="1500228"/>
              <a:ext cx="396000"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94" name="Rectangle 90"/>
            <p:cNvSpPr>
              <a:spLocks noChangeArrowheads="1"/>
            </p:cNvSpPr>
            <p:nvPr/>
          </p:nvSpPr>
          <p:spPr bwMode="auto">
            <a:xfrm>
              <a:off x="5344786" y="1500228"/>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93" name="Rectangle 89"/>
            <p:cNvSpPr>
              <a:spLocks noChangeArrowheads="1"/>
            </p:cNvSpPr>
            <p:nvPr/>
          </p:nvSpPr>
          <p:spPr bwMode="auto">
            <a:xfrm>
              <a:off x="4702282" y="1500228"/>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92" name="Rectangle 88"/>
            <p:cNvSpPr>
              <a:spLocks noChangeArrowheads="1"/>
            </p:cNvSpPr>
            <p:nvPr/>
          </p:nvSpPr>
          <p:spPr bwMode="auto">
            <a:xfrm>
              <a:off x="6024921" y="1510326"/>
              <a:ext cx="248741" cy="239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mj-ea"/>
                  <a:ea typeface="+mj-ea"/>
                  <a:cs typeface="Consolas" pitchFamily="49" charset="0"/>
                </a:rPr>
                <a:t>…</a:t>
              </a:r>
            </a:p>
          </p:txBody>
        </p:sp>
        <p:sp>
          <p:nvSpPr>
            <p:cNvPr id="123991" name="Rectangle 87"/>
            <p:cNvSpPr>
              <a:spLocks noChangeArrowheads="1"/>
            </p:cNvSpPr>
            <p:nvPr/>
          </p:nvSpPr>
          <p:spPr bwMode="auto">
            <a:xfrm>
              <a:off x="1500780" y="1714541"/>
              <a:ext cx="443327" cy="28731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90" name="Rectangle 86"/>
            <p:cNvSpPr>
              <a:spLocks noChangeArrowheads="1"/>
            </p:cNvSpPr>
            <p:nvPr/>
          </p:nvSpPr>
          <p:spPr bwMode="auto">
            <a:xfrm>
              <a:off x="1597156" y="1535110"/>
              <a:ext cx="248741" cy="239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mj-ea"/>
                  <a:ea typeface="+mj-ea"/>
                  <a:cs typeface="Consolas" pitchFamily="49" charset="0"/>
                </a:rPr>
                <a:t>…</a:t>
              </a:r>
            </a:p>
          </p:txBody>
        </p:sp>
        <p:sp>
          <p:nvSpPr>
            <p:cNvPr id="123989" name="Line 85"/>
            <p:cNvSpPr>
              <a:spLocks noChangeShapeType="1"/>
            </p:cNvSpPr>
            <p:nvPr/>
          </p:nvSpPr>
          <p:spPr bwMode="auto">
            <a:xfrm>
              <a:off x="1901886" y="1585597"/>
              <a:ext cx="348788"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88" name="Line 84"/>
            <p:cNvSpPr>
              <a:spLocks noChangeShapeType="1"/>
            </p:cNvSpPr>
            <p:nvPr/>
          </p:nvSpPr>
          <p:spPr bwMode="auto">
            <a:xfrm flipH="1">
              <a:off x="1908311" y="1685654"/>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87" name="Rectangle 83"/>
            <p:cNvSpPr>
              <a:spLocks noChangeArrowheads="1"/>
            </p:cNvSpPr>
            <p:nvPr/>
          </p:nvSpPr>
          <p:spPr bwMode="auto">
            <a:xfrm>
              <a:off x="3747706" y="1500228"/>
              <a:ext cx="396000"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86" name="Rectangle 82"/>
            <p:cNvSpPr>
              <a:spLocks noChangeArrowheads="1"/>
            </p:cNvSpPr>
            <p:nvPr/>
          </p:nvSpPr>
          <p:spPr bwMode="auto">
            <a:xfrm>
              <a:off x="4130454" y="1500228"/>
              <a:ext cx="289126"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85" name="Rectangle 81"/>
            <p:cNvSpPr>
              <a:spLocks noChangeArrowheads="1"/>
            </p:cNvSpPr>
            <p:nvPr/>
          </p:nvSpPr>
          <p:spPr bwMode="auto">
            <a:xfrm>
              <a:off x="3488869" y="1500228"/>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83" name="Rectangle 79"/>
            <p:cNvSpPr>
              <a:spLocks noChangeArrowheads="1"/>
            </p:cNvSpPr>
            <p:nvPr/>
          </p:nvSpPr>
          <p:spPr bwMode="auto">
            <a:xfrm>
              <a:off x="3369547" y="1930746"/>
              <a:ext cx="1222592" cy="239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）删除前</a:t>
              </a:r>
            </a:p>
          </p:txBody>
        </p:sp>
        <p:sp>
          <p:nvSpPr>
            <p:cNvPr id="123982" name="Line 78"/>
            <p:cNvSpPr>
              <a:spLocks noChangeShapeType="1"/>
            </p:cNvSpPr>
            <p:nvPr/>
          </p:nvSpPr>
          <p:spPr bwMode="auto">
            <a:xfrm>
              <a:off x="3027184" y="1591105"/>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81" name="Line 77"/>
            <p:cNvSpPr>
              <a:spLocks noChangeShapeType="1"/>
            </p:cNvSpPr>
            <p:nvPr/>
          </p:nvSpPr>
          <p:spPr bwMode="auto">
            <a:xfrm flipH="1">
              <a:off x="3195153" y="1690243"/>
              <a:ext cx="452506" cy="1836"/>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80" name="Line 76"/>
            <p:cNvSpPr>
              <a:spLocks noChangeShapeType="1"/>
            </p:cNvSpPr>
            <p:nvPr/>
          </p:nvSpPr>
          <p:spPr bwMode="auto">
            <a:xfrm>
              <a:off x="4241516" y="1603038"/>
              <a:ext cx="452506"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79" name="Line 75"/>
            <p:cNvSpPr>
              <a:spLocks noChangeShapeType="1"/>
            </p:cNvSpPr>
            <p:nvPr/>
          </p:nvSpPr>
          <p:spPr bwMode="auto">
            <a:xfrm flipH="1">
              <a:off x="4424170" y="1702177"/>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78" name="Line 74"/>
            <p:cNvSpPr>
              <a:spLocks noChangeShapeType="1"/>
            </p:cNvSpPr>
            <p:nvPr/>
          </p:nvSpPr>
          <p:spPr bwMode="auto">
            <a:xfrm>
              <a:off x="5485219" y="1609464"/>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77" name="Line 73"/>
            <p:cNvSpPr>
              <a:spLocks noChangeShapeType="1"/>
            </p:cNvSpPr>
            <p:nvPr/>
          </p:nvSpPr>
          <p:spPr bwMode="auto">
            <a:xfrm flipH="1">
              <a:off x="5635748" y="1692997"/>
              <a:ext cx="348788"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76" name="Rectangle 72"/>
            <p:cNvSpPr>
              <a:spLocks noChangeArrowheads="1"/>
            </p:cNvSpPr>
            <p:nvPr/>
          </p:nvSpPr>
          <p:spPr bwMode="auto">
            <a:xfrm>
              <a:off x="3414522" y="1071546"/>
              <a:ext cx="202847" cy="2313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p</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23908" name="Arc 4"/>
            <p:cNvSpPr>
              <a:spLocks/>
            </p:cNvSpPr>
            <p:nvPr/>
          </p:nvSpPr>
          <p:spPr bwMode="auto">
            <a:xfrm>
              <a:off x="3628384" y="1214746"/>
              <a:ext cx="165215" cy="286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37" name="圆角矩形 136"/>
            <p:cNvSpPr/>
            <p:nvPr/>
          </p:nvSpPr>
          <p:spPr>
            <a:xfrm>
              <a:off x="1357290" y="1000108"/>
              <a:ext cx="5143536" cy="1357322"/>
            </a:xfrm>
            <a:prstGeom prst="roundRect">
              <a:avLst/>
            </a:prstGeom>
            <a:solidFill>
              <a:schemeClr val="accent1">
                <a:alpha val="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0" name="组合 139"/>
          <p:cNvGrpSpPr/>
          <p:nvPr/>
        </p:nvGrpSpPr>
        <p:grpSpPr>
          <a:xfrm>
            <a:off x="1357290" y="2643182"/>
            <a:ext cx="5143536" cy="1643074"/>
            <a:chOff x="1357290" y="2643182"/>
            <a:chExt cx="5143536" cy="1643074"/>
          </a:xfrm>
        </p:grpSpPr>
        <p:sp>
          <p:nvSpPr>
            <p:cNvPr id="123975" name="Rectangle 71"/>
            <p:cNvSpPr>
              <a:spLocks noChangeArrowheads="1"/>
            </p:cNvSpPr>
            <p:nvPr/>
          </p:nvSpPr>
          <p:spPr bwMode="auto">
            <a:xfrm>
              <a:off x="2547143" y="3072782"/>
              <a:ext cx="396000"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74" name="Rectangle 70"/>
            <p:cNvSpPr>
              <a:spLocks noChangeArrowheads="1"/>
            </p:cNvSpPr>
            <p:nvPr/>
          </p:nvSpPr>
          <p:spPr bwMode="auto">
            <a:xfrm>
              <a:off x="2921630" y="3072782"/>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73" name="Rectangle 69"/>
            <p:cNvSpPr>
              <a:spLocks noChangeArrowheads="1"/>
            </p:cNvSpPr>
            <p:nvPr/>
          </p:nvSpPr>
          <p:spPr bwMode="auto">
            <a:xfrm>
              <a:off x="2260770" y="3072782"/>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72" name="Rectangle 68"/>
            <p:cNvSpPr>
              <a:spLocks noChangeArrowheads="1"/>
            </p:cNvSpPr>
            <p:nvPr/>
          </p:nvSpPr>
          <p:spPr bwMode="auto">
            <a:xfrm>
              <a:off x="4973970" y="3072782"/>
              <a:ext cx="396000"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71" name="Rectangle 67"/>
            <p:cNvSpPr>
              <a:spLocks noChangeArrowheads="1"/>
            </p:cNvSpPr>
            <p:nvPr/>
          </p:nvSpPr>
          <p:spPr bwMode="auto">
            <a:xfrm>
              <a:off x="5357636" y="3072782"/>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70" name="Rectangle 66"/>
            <p:cNvSpPr>
              <a:spLocks noChangeArrowheads="1"/>
            </p:cNvSpPr>
            <p:nvPr/>
          </p:nvSpPr>
          <p:spPr bwMode="auto">
            <a:xfrm>
              <a:off x="4715132" y="3072782"/>
              <a:ext cx="288209" cy="28915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69" name="Rectangle 65"/>
            <p:cNvSpPr>
              <a:spLocks noChangeArrowheads="1"/>
            </p:cNvSpPr>
            <p:nvPr/>
          </p:nvSpPr>
          <p:spPr bwMode="auto">
            <a:xfrm>
              <a:off x="6037771" y="3099403"/>
              <a:ext cx="248741" cy="239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mj-ea"/>
                  <a:ea typeface="+mj-ea"/>
                  <a:cs typeface="Consolas" pitchFamily="49" charset="0"/>
                </a:rPr>
                <a:t>…</a:t>
              </a:r>
            </a:p>
          </p:txBody>
        </p:sp>
        <p:sp>
          <p:nvSpPr>
            <p:cNvPr id="123968" name="Rectangle 64"/>
            <p:cNvSpPr>
              <a:spLocks noChangeArrowheads="1"/>
            </p:cNvSpPr>
            <p:nvPr/>
          </p:nvSpPr>
          <p:spPr bwMode="auto">
            <a:xfrm>
              <a:off x="2078115" y="2643182"/>
              <a:ext cx="182655" cy="234077"/>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67" name="Rectangle 63"/>
            <p:cNvSpPr>
              <a:spLocks noChangeArrowheads="1"/>
            </p:cNvSpPr>
            <p:nvPr/>
          </p:nvSpPr>
          <p:spPr bwMode="auto">
            <a:xfrm>
              <a:off x="1585223" y="3107664"/>
              <a:ext cx="248741" cy="2395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mj-ea"/>
                  <a:ea typeface="+mj-ea"/>
                  <a:cs typeface="Consolas" pitchFamily="49" charset="0"/>
                </a:rPr>
                <a:t>…</a:t>
              </a:r>
            </a:p>
          </p:txBody>
        </p:sp>
        <p:sp>
          <p:nvSpPr>
            <p:cNvPr id="123966" name="Line 62"/>
            <p:cNvSpPr>
              <a:spLocks noChangeShapeType="1"/>
            </p:cNvSpPr>
            <p:nvPr/>
          </p:nvSpPr>
          <p:spPr bwMode="auto">
            <a:xfrm>
              <a:off x="1914736" y="3158151"/>
              <a:ext cx="348788" cy="0"/>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65" name="Line 61"/>
            <p:cNvSpPr>
              <a:spLocks noChangeShapeType="1"/>
            </p:cNvSpPr>
            <p:nvPr/>
          </p:nvSpPr>
          <p:spPr bwMode="auto">
            <a:xfrm flipH="1">
              <a:off x="1929422" y="3258208"/>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64" name="Rectangle 60"/>
            <p:cNvSpPr>
              <a:spLocks noChangeArrowheads="1"/>
            </p:cNvSpPr>
            <p:nvPr/>
          </p:nvSpPr>
          <p:spPr bwMode="auto">
            <a:xfrm>
              <a:off x="3760556" y="3072782"/>
              <a:ext cx="396000"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63" name="Rectangle 59"/>
            <p:cNvSpPr>
              <a:spLocks noChangeArrowheads="1"/>
            </p:cNvSpPr>
            <p:nvPr/>
          </p:nvSpPr>
          <p:spPr bwMode="auto">
            <a:xfrm>
              <a:off x="4143305" y="3072782"/>
              <a:ext cx="289126"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62" name="Rectangle 58"/>
            <p:cNvSpPr>
              <a:spLocks noChangeArrowheads="1"/>
            </p:cNvSpPr>
            <p:nvPr/>
          </p:nvSpPr>
          <p:spPr bwMode="auto">
            <a:xfrm>
              <a:off x="3501719" y="3072782"/>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61" name="Rectangle 57"/>
            <p:cNvSpPr>
              <a:spLocks noChangeArrowheads="1"/>
            </p:cNvSpPr>
            <p:nvPr/>
          </p:nvSpPr>
          <p:spPr bwMode="auto">
            <a:xfrm>
              <a:off x="3000566" y="3645582"/>
              <a:ext cx="1184960" cy="2864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60" name="Rectangle 56"/>
            <p:cNvSpPr>
              <a:spLocks noChangeArrowheads="1"/>
            </p:cNvSpPr>
            <p:nvPr/>
          </p:nvSpPr>
          <p:spPr bwMode="auto">
            <a:xfrm>
              <a:off x="2500298" y="3862487"/>
              <a:ext cx="3500462" cy="28089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b</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p-&gt;next-&gt;prior=p-&gt;prior</a:t>
              </a:r>
            </a:p>
          </p:txBody>
        </p:sp>
        <p:sp>
          <p:nvSpPr>
            <p:cNvPr id="123959" name="Line 55"/>
            <p:cNvSpPr>
              <a:spLocks noChangeShapeType="1"/>
            </p:cNvSpPr>
            <p:nvPr/>
          </p:nvSpPr>
          <p:spPr bwMode="auto">
            <a:xfrm>
              <a:off x="3040035" y="3163659"/>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58" name="Line 54"/>
            <p:cNvSpPr>
              <a:spLocks noChangeShapeType="1"/>
            </p:cNvSpPr>
            <p:nvPr/>
          </p:nvSpPr>
          <p:spPr bwMode="auto">
            <a:xfrm flipH="1">
              <a:off x="3208003" y="3263715"/>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57" name="Line 53"/>
            <p:cNvSpPr>
              <a:spLocks noChangeShapeType="1"/>
            </p:cNvSpPr>
            <p:nvPr/>
          </p:nvSpPr>
          <p:spPr bwMode="auto">
            <a:xfrm>
              <a:off x="4254366" y="3174674"/>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56" name="Line 52"/>
            <p:cNvSpPr>
              <a:spLocks noChangeShapeType="1"/>
            </p:cNvSpPr>
            <p:nvPr/>
          </p:nvSpPr>
          <p:spPr bwMode="auto">
            <a:xfrm>
              <a:off x="5473286" y="3165495"/>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55" name="Line 51"/>
            <p:cNvSpPr>
              <a:spLocks noChangeShapeType="1"/>
            </p:cNvSpPr>
            <p:nvPr/>
          </p:nvSpPr>
          <p:spPr bwMode="auto">
            <a:xfrm flipH="1">
              <a:off x="5648598" y="3265551"/>
              <a:ext cx="348788"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54" name="Rectangle 50"/>
            <p:cNvSpPr>
              <a:spLocks noChangeArrowheads="1"/>
            </p:cNvSpPr>
            <p:nvPr/>
          </p:nvSpPr>
          <p:spPr bwMode="auto">
            <a:xfrm>
              <a:off x="3441140" y="2644100"/>
              <a:ext cx="203765" cy="2313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p</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23953" name="Line 49"/>
            <p:cNvSpPr>
              <a:spLocks noChangeShapeType="1"/>
            </p:cNvSpPr>
            <p:nvPr/>
          </p:nvSpPr>
          <p:spPr bwMode="auto">
            <a:xfrm>
              <a:off x="4873923" y="3215982"/>
              <a:ext cx="0" cy="396000"/>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52" name="Line 48"/>
            <p:cNvSpPr>
              <a:spLocks noChangeShapeType="1"/>
            </p:cNvSpPr>
            <p:nvPr/>
          </p:nvSpPr>
          <p:spPr bwMode="auto">
            <a:xfrm>
              <a:off x="3054720" y="3612068"/>
              <a:ext cx="1819202" cy="0"/>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51" name="Line 47"/>
            <p:cNvSpPr>
              <a:spLocks noChangeShapeType="1"/>
            </p:cNvSpPr>
            <p:nvPr/>
          </p:nvSpPr>
          <p:spPr bwMode="auto">
            <a:xfrm flipV="1">
              <a:off x="3054720" y="3359182"/>
              <a:ext cx="0" cy="252000"/>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07" name="Arc 3"/>
            <p:cNvSpPr>
              <a:spLocks/>
            </p:cNvSpPr>
            <p:nvPr/>
          </p:nvSpPr>
          <p:spPr bwMode="auto">
            <a:xfrm>
              <a:off x="3628384" y="2779039"/>
              <a:ext cx="165215" cy="286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38" name="圆角矩形 137"/>
            <p:cNvSpPr/>
            <p:nvPr/>
          </p:nvSpPr>
          <p:spPr>
            <a:xfrm>
              <a:off x="1357290" y="2643182"/>
              <a:ext cx="5143536" cy="1643074"/>
            </a:xfrm>
            <a:prstGeom prst="roundRect">
              <a:avLst/>
            </a:prstGeom>
            <a:solidFill>
              <a:schemeClr val="accent1">
                <a:alpha val="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2" name="组合 141"/>
          <p:cNvGrpSpPr/>
          <p:nvPr/>
        </p:nvGrpSpPr>
        <p:grpSpPr>
          <a:xfrm>
            <a:off x="1357290" y="4500570"/>
            <a:ext cx="5143536" cy="1714512"/>
            <a:chOff x="1357290" y="4500570"/>
            <a:chExt cx="5143536" cy="1714512"/>
          </a:xfrm>
        </p:grpSpPr>
        <p:sp>
          <p:nvSpPr>
            <p:cNvPr id="123950" name="Rectangle 46"/>
            <p:cNvSpPr>
              <a:spLocks noChangeArrowheads="1"/>
            </p:cNvSpPr>
            <p:nvPr/>
          </p:nvSpPr>
          <p:spPr bwMode="auto">
            <a:xfrm>
              <a:off x="2528785" y="5070130"/>
              <a:ext cx="396000"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49" name="Rectangle 45"/>
            <p:cNvSpPr>
              <a:spLocks noChangeArrowheads="1"/>
            </p:cNvSpPr>
            <p:nvPr/>
          </p:nvSpPr>
          <p:spPr bwMode="auto">
            <a:xfrm>
              <a:off x="2903273" y="5070130"/>
              <a:ext cx="288209" cy="28915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48" name="Rectangle 44"/>
            <p:cNvSpPr>
              <a:spLocks noChangeArrowheads="1"/>
            </p:cNvSpPr>
            <p:nvPr/>
          </p:nvSpPr>
          <p:spPr bwMode="auto">
            <a:xfrm>
              <a:off x="2241495" y="5070130"/>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47" name="Rectangle 43"/>
            <p:cNvSpPr>
              <a:spLocks noChangeArrowheads="1"/>
            </p:cNvSpPr>
            <p:nvPr/>
          </p:nvSpPr>
          <p:spPr bwMode="auto">
            <a:xfrm>
              <a:off x="4955612" y="5070130"/>
              <a:ext cx="396000"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46" name="Rectangle 42"/>
            <p:cNvSpPr>
              <a:spLocks noChangeArrowheads="1"/>
            </p:cNvSpPr>
            <p:nvPr/>
          </p:nvSpPr>
          <p:spPr bwMode="auto">
            <a:xfrm>
              <a:off x="5338361" y="5070130"/>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45" name="Rectangle 41"/>
            <p:cNvSpPr>
              <a:spLocks noChangeArrowheads="1"/>
            </p:cNvSpPr>
            <p:nvPr/>
          </p:nvSpPr>
          <p:spPr bwMode="auto">
            <a:xfrm>
              <a:off x="4696775" y="5070130"/>
              <a:ext cx="288209" cy="28915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44" name="Rectangle 40"/>
            <p:cNvSpPr>
              <a:spLocks noChangeArrowheads="1"/>
            </p:cNvSpPr>
            <p:nvPr/>
          </p:nvSpPr>
          <p:spPr bwMode="auto">
            <a:xfrm>
              <a:off x="6019414" y="5095833"/>
              <a:ext cx="248741" cy="24050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mj-ea"/>
                  <a:ea typeface="+mj-ea"/>
                  <a:cs typeface="Consolas" pitchFamily="49" charset="0"/>
                </a:rPr>
                <a:t>…</a:t>
              </a:r>
            </a:p>
          </p:txBody>
        </p:sp>
        <p:sp>
          <p:nvSpPr>
            <p:cNvPr id="123943" name="Rectangle 39"/>
            <p:cNvSpPr>
              <a:spLocks noChangeArrowheads="1"/>
            </p:cNvSpPr>
            <p:nvPr/>
          </p:nvSpPr>
          <p:spPr bwMode="auto">
            <a:xfrm>
              <a:off x="1495273" y="5070130"/>
              <a:ext cx="443327" cy="286400"/>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42" name="Rectangle 38"/>
            <p:cNvSpPr>
              <a:spLocks noChangeArrowheads="1"/>
            </p:cNvSpPr>
            <p:nvPr/>
          </p:nvSpPr>
          <p:spPr bwMode="auto">
            <a:xfrm>
              <a:off x="1583388" y="5095833"/>
              <a:ext cx="248741" cy="24050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mj-ea"/>
                  <a:ea typeface="+mj-ea"/>
                  <a:cs typeface="Consolas" pitchFamily="49" charset="0"/>
                </a:rPr>
                <a:t>…</a:t>
              </a:r>
            </a:p>
          </p:txBody>
        </p:sp>
        <p:sp>
          <p:nvSpPr>
            <p:cNvPr id="123941" name="Line 37"/>
            <p:cNvSpPr>
              <a:spLocks noChangeShapeType="1"/>
            </p:cNvSpPr>
            <p:nvPr/>
          </p:nvSpPr>
          <p:spPr bwMode="auto">
            <a:xfrm>
              <a:off x="1896379" y="5155499"/>
              <a:ext cx="348788"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40" name="Line 36"/>
            <p:cNvSpPr>
              <a:spLocks noChangeShapeType="1"/>
            </p:cNvSpPr>
            <p:nvPr/>
          </p:nvSpPr>
          <p:spPr bwMode="auto">
            <a:xfrm flipH="1">
              <a:off x="1911982" y="5255556"/>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39" name="Rectangle 35"/>
            <p:cNvSpPr>
              <a:spLocks noChangeArrowheads="1"/>
            </p:cNvSpPr>
            <p:nvPr/>
          </p:nvSpPr>
          <p:spPr bwMode="auto">
            <a:xfrm>
              <a:off x="3743117" y="5070130"/>
              <a:ext cx="396000"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38" name="Rectangle 34"/>
            <p:cNvSpPr>
              <a:spLocks noChangeArrowheads="1"/>
            </p:cNvSpPr>
            <p:nvPr/>
          </p:nvSpPr>
          <p:spPr bwMode="auto">
            <a:xfrm>
              <a:off x="4124947" y="5070130"/>
              <a:ext cx="289126"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37" name="Rectangle 33"/>
            <p:cNvSpPr>
              <a:spLocks noChangeArrowheads="1"/>
            </p:cNvSpPr>
            <p:nvPr/>
          </p:nvSpPr>
          <p:spPr bwMode="auto">
            <a:xfrm>
              <a:off x="3483362" y="5070130"/>
              <a:ext cx="288209" cy="28915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36" name="Rectangle 32"/>
            <p:cNvSpPr>
              <a:spLocks noChangeArrowheads="1"/>
            </p:cNvSpPr>
            <p:nvPr/>
          </p:nvSpPr>
          <p:spPr bwMode="auto">
            <a:xfrm>
              <a:off x="2982209" y="5642012"/>
              <a:ext cx="1184960" cy="28731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35" name="Rectangle 31"/>
            <p:cNvSpPr>
              <a:spLocks noChangeArrowheads="1"/>
            </p:cNvSpPr>
            <p:nvPr/>
          </p:nvSpPr>
          <p:spPr bwMode="auto">
            <a:xfrm>
              <a:off x="2500298" y="5793959"/>
              <a:ext cx="3157608" cy="2782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c</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p-&gt;prior-&gt;next=p-&gt;next</a:t>
              </a:r>
            </a:p>
          </p:txBody>
        </p:sp>
        <p:sp>
          <p:nvSpPr>
            <p:cNvPr id="123934" name="Line 30"/>
            <p:cNvSpPr>
              <a:spLocks noChangeShapeType="1"/>
            </p:cNvSpPr>
            <p:nvPr/>
          </p:nvSpPr>
          <p:spPr bwMode="auto">
            <a:xfrm flipH="1">
              <a:off x="3189646" y="5261064"/>
              <a:ext cx="452506"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33" name="Line 29"/>
            <p:cNvSpPr>
              <a:spLocks noChangeShapeType="1"/>
            </p:cNvSpPr>
            <p:nvPr/>
          </p:nvSpPr>
          <p:spPr bwMode="auto">
            <a:xfrm>
              <a:off x="4236009" y="5172023"/>
              <a:ext cx="453424"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32" name="Line 28"/>
            <p:cNvSpPr>
              <a:spLocks noChangeShapeType="1"/>
            </p:cNvSpPr>
            <p:nvPr/>
          </p:nvSpPr>
          <p:spPr bwMode="auto">
            <a:xfrm>
              <a:off x="5487972" y="5170187"/>
              <a:ext cx="452506" cy="1836"/>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31" name="Line 27"/>
            <p:cNvSpPr>
              <a:spLocks noChangeShapeType="1"/>
            </p:cNvSpPr>
            <p:nvPr/>
          </p:nvSpPr>
          <p:spPr bwMode="auto">
            <a:xfrm flipH="1">
              <a:off x="5630241" y="5262899"/>
              <a:ext cx="348788" cy="918"/>
            </a:xfrm>
            <a:prstGeom prst="line">
              <a:avLst/>
            </a:prstGeom>
            <a:ln w="19050">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30" name="Rectangle 26"/>
            <p:cNvSpPr>
              <a:spLocks noChangeArrowheads="1"/>
            </p:cNvSpPr>
            <p:nvPr/>
          </p:nvSpPr>
          <p:spPr bwMode="auto">
            <a:xfrm>
              <a:off x="3439304" y="4641448"/>
              <a:ext cx="203765" cy="23132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p</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23929" name="Line 25"/>
            <p:cNvSpPr>
              <a:spLocks noChangeShapeType="1"/>
            </p:cNvSpPr>
            <p:nvPr/>
          </p:nvSpPr>
          <p:spPr bwMode="auto">
            <a:xfrm>
              <a:off x="4854647" y="5213330"/>
              <a:ext cx="0" cy="396000"/>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28" name="Line 24"/>
            <p:cNvSpPr>
              <a:spLocks noChangeShapeType="1"/>
            </p:cNvSpPr>
            <p:nvPr/>
          </p:nvSpPr>
          <p:spPr bwMode="auto">
            <a:xfrm>
              <a:off x="3037281" y="5613434"/>
              <a:ext cx="1817367" cy="0"/>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27" name="Line 23"/>
            <p:cNvSpPr>
              <a:spLocks noChangeShapeType="1"/>
            </p:cNvSpPr>
            <p:nvPr/>
          </p:nvSpPr>
          <p:spPr bwMode="auto">
            <a:xfrm flipV="1">
              <a:off x="3037281" y="5356530"/>
              <a:ext cx="0" cy="252000"/>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26" name="Line 22"/>
            <p:cNvSpPr>
              <a:spLocks noChangeShapeType="1"/>
            </p:cNvSpPr>
            <p:nvPr/>
          </p:nvSpPr>
          <p:spPr bwMode="auto">
            <a:xfrm flipV="1">
              <a:off x="3054720" y="4640530"/>
              <a:ext cx="0" cy="572800"/>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25" name="Line 21"/>
            <p:cNvSpPr>
              <a:spLocks noChangeShapeType="1"/>
            </p:cNvSpPr>
            <p:nvPr/>
          </p:nvSpPr>
          <p:spPr bwMode="auto">
            <a:xfrm>
              <a:off x="3054720" y="4640530"/>
              <a:ext cx="1819202" cy="0"/>
            </a:xfrm>
            <a:prstGeom prst="line">
              <a:avLst/>
            </a:prstGeom>
            <a:ln w="19050">
              <a:solidFill>
                <a:srgbClr val="C00000"/>
              </a:solidFill>
              <a:headEnd/>
              <a:tailEn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24" name="Line 20"/>
            <p:cNvSpPr>
              <a:spLocks noChangeShapeType="1"/>
            </p:cNvSpPr>
            <p:nvPr/>
          </p:nvSpPr>
          <p:spPr bwMode="auto">
            <a:xfrm>
              <a:off x="4873923" y="4640530"/>
              <a:ext cx="0" cy="429600"/>
            </a:xfrm>
            <a:prstGeom prst="line">
              <a:avLst/>
            </a:prstGeom>
            <a:ln w="19050">
              <a:solidFill>
                <a:srgbClr val="C00000"/>
              </a:solidFill>
              <a:headEnd type="none" w="med" len="med"/>
              <a:tailEnd type="arrow" w="med"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23906" name="Arc 2"/>
            <p:cNvSpPr>
              <a:spLocks/>
            </p:cNvSpPr>
            <p:nvPr/>
          </p:nvSpPr>
          <p:spPr bwMode="auto">
            <a:xfrm>
              <a:off x="3643070" y="4783730"/>
              <a:ext cx="165215" cy="2864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1" name="圆角矩形 140"/>
            <p:cNvSpPr/>
            <p:nvPr/>
          </p:nvSpPr>
          <p:spPr>
            <a:xfrm>
              <a:off x="1357290" y="4500570"/>
              <a:ext cx="5143536" cy="1714512"/>
            </a:xfrm>
            <a:prstGeom prst="roundRect">
              <a:avLst/>
            </a:prstGeom>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2" name="灯片编号占位符 91"/>
          <p:cNvSpPr>
            <a:spLocks noGrp="1"/>
          </p:cNvSpPr>
          <p:nvPr>
            <p:ph type="sldNum" sz="quarter" idx="12"/>
          </p:nvPr>
        </p:nvSpPr>
        <p:spPr/>
        <p:txBody>
          <a:bodyPr/>
          <a:lstStyle/>
          <a:p>
            <a:fld id="{7AF016A1-9F15-429F-9EFD-84004B73C732}" type="slidenum">
              <a:rPr lang="en-US" altLang="zh-CN" smtClean="0"/>
              <a:pPr/>
              <a:t>17</a:t>
            </a:fld>
            <a:r>
              <a:rPr lang="en-US" altLang="zh-CN" smtClean="0"/>
              <a:t>/65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71480"/>
            <a:ext cx="292895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2. </a:t>
            </a:r>
            <a:r>
              <a:rPr lang="zh-CN" altLang="zh-CN" sz="2200" smtClean="0">
                <a:latin typeface="Consolas" pitchFamily="49" charset="0"/>
                <a:ea typeface="微软雅黑" pitchFamily="34" charset="-122"/>
                <a:cs typeface="Consolas" pitchFamily="49" charset="0"/>
              </a:rPr>
              <a:t>整体建立</a:t>
            </a:r>
            <a:r>
              <a:rPr lang="zh-CN" altLang="en-US" sz="2200" smtClean="0">
                <a:latin typeface="Consolas" pitchFamily="49" charset="0"/>
                <a:ea typeface="微软雅黑" pitchFamily="34" charset="-122"/>
                <a:cs typeface="Consolas" pitchFamily="49" charset="0"/>
              </a:rPr>
              <a:t>双</a:t>
            </a:r>
            <a:r>
              <a:rPr lang="zh-CN" altLang="zh-CN" sz="2200" smtClean="0">
                <a:latin typeface="Consolas" pitchFamily="49" charset="0"/>
                <a:ea typeface="微软雅黑" pitchFamily="34" charset="-122"/>
                <a:cs typeface="Consolas" pitchFamily="49" charset="0"/>
              </a:rPr>
              <a:t>链表</a:t>
            </a:r>
            <a:endParaRPr lang="zh-CN" altLang="zh-CN" sz="2200">
              <a:latin typeface="Consolas" pitchFamily="49" charset="0"/>
              <a:ea typeface="微软雅黑" pitchFamily="34" charset="-122"/>
              <a:cs typeface="Consolas" pitchFamily="49" charset="0"/>
            </a:endParaRPr>
          </a:p>
        </p:txBody>
      </p:sp>
      <p:sp>
        <p:nvSpPr>
          <p:cNvPr id="4" name="TextBox 3"/>
          <p:cNvSpPr txBox="1"/>
          <p:nvPr/>
        </p:nvSpPr>
        <p:spPr>
          <a:xfrm>
            <a:off x="642910" y="1428736"/>
            <a:ext cx="6929486" cy="116015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457200" indent="-457200" algn="l">
              <a:lnSpc>
                <a:spcPct val="150000"/>
              </a:lnSpc>
              <a:spcBef>
                <a:spcPts val="0"/>
              </a:spcBef>
              <a:buBlip>
                <a:blip r:embed="rId3"/>
              </a:buBlip>
            </a:pPr>
            <a:r>
              <a:rPr lang="zh-CN" altLang="zh-CN" sz="2000" smtClean="0">
                <a:solidFill>
                  <a:srgbClr val="0000FF"/>
                </a:solidFill>
                <a:latin typeface="Consolas" pitchFamily="49" charset="0"/>
                <a:ea typeface="仿宋" pitchFamily="49" charset="-122"/>
                <a:cs typeface="Consolas" pitchFamily="49" charset="0"/>
              </a:rPr>
              <a:t>通过一个含有</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个元素的</a:t>
            </a:r>
            <a:r>
              <a:rPr lang="en-US" altLang="zh-CN" sz="2000" i="1" smtClean="0">
                <a:solidFill>
                  <a:srgbClr val="0000FF"/>
                </a:solidFill>
                <a:latin typeface="Consolas" pitchFamily="49" charset="0"/>
                <a:ea typeface="仿宋" pitchFamily="49" charset="-122"/>
                <a:cs typeface="Consolas" pitchFamily="49" charset="0"/>
              </a:rPr>
              <a:t>a</a:t>
            </a:r>
            <a:r>
              <a:rPr lang="zh-CN" altLang="zh-CN" sz="2000" smtClean="0">
                <a:solidFill>
                  <a:srgbClr val="0000FF"/>
                </a:solidFill>
                <a:latin typeface="Consolas" pitchFamily="49" charset="0"/>
                <a:ea typeface="仿宋" pitchFamily="49" charset="-122"/>
                <a:cs typeface="Consolas" pitchFamily="49" charset="0"/>
              </a:rPr>
              <a:t>数组来建立</a:t>
            </a:r>
            <a:r>
              <a:rPr lang="zh-CN" altLang="en-US" sz="2000" smtClean="0">
                <a:solidFill>
                  <a:srgbClr val="0000FF"/>
                </a:solidFill>
                <a:latin typeface="Consolas" pitchFamily="49" charset="0"/>
                <a:ea typeface="仿宋" pitchFamily="49" charset="-122"/>
                <a:cs typeface="Consolas" pitchFamily="49" charset="0"/>
              </a:rPr>
              <a:t>双</a:t>
            </a:r>
            <a:r>
              <a:rPr lang="zh-CN" altLang="zh-CN" sz="2000" smtClean="0">
                <a:solidFill>
                  <a:srgbClr val="0000FF"/>
                </a:solidFill>
                <a:latin typeface="Consolas" pitchFamily="49" charset="0"/>
                <a:ea typeface="仿宋" pitchFamily="49" charset="-122"/>
                <a:cs typeface="Consolas" pitchFamily="49" charset="0"/>
              </a:rPr>
              <a:t>链表。</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ct val="150000"/>
              </a:lnSpc>
              <a:spcBef>
                <a:spcPts val="0"/>
              </a:spcBef>
              <a:buBlip>
                <a:blip r:embed="rId3"/>
              </a:buBlip>
            </a:pPr>
            <a:r>
              <a:rPr lang="zh-CN" altLang="zh-CN" sz="2000" smtClean="0">
                <a:solidFill>
                  <a:srgbClr val="0000FF"/>
                </a:solidFill>
                <a:latin typeface="Consolas" pitchFamily="49" charset="0"/>
                <a:ea typeface="仿宋" pitchFamily="49" charset="-122"/>
                <a:cs typeface="Consolas" pitchFamily="49" charset="0"/>
              </a:rPr>
              <a:t>建立</a:t>
            </a:r>
            <a:r>
              <a:rPr lang="zh-CN" altLang="en-US" sz="2000" smtClean="0">
                <a:solidFill>
                  <a:srgbClr val="0000FF"/>
                </a:solidFill>
                <a:latin typeface="Consolas" pitchFamily="49" charset="0"/>
                <a:ea typeface="仿宋" pitchFamily="49" charset="-122"/>
                <a:cs typeface="Consolas" pitchFamily="49" charset="0"/>
              </a:rPr>
              <a:t>双</a:t>
            </a:r>
            <a:r>
              <a:rPr lang="zh-CN" altLang="zh-CN" sz="2000" smtClean="0">
                <a:solidFill>
                  <a:srgbClr val="0000FF"/>
                </a:solidFill>
                <a:latin typeface="Consolas" pitchFamily="49" charset="0"/>
                <a:ea typeface="仿宋" pitchFamily="49" charset="-122"/>
                <a:cs typeface="Consolas" pitchFamily="49" charset="0"/>
              </a:rPr>
              <a:t>链表的常用方法有两种</a:t>
            </a:r>
            <a:r>
              <a:rPr lang="zh-CN" altLang="en-US" sz="2000" smtClean="0">
                <a:solidFill>
                  <a:srgbClr val="0000FF"/>
                </a:solidFill>
                <a:latin typeface="Consolas" pitchFamily="49" charset="0"/>
                <a:ea typeface="仿宋" pitchFamily="49" charset="-122"/>
                <a:cs typeface="Consolas" pitchFamily="49" charset="0"/>
              </a:rPr>
              <a:t>：</a:t>
            </a:r>
            <a:r>
              <a:rPr lang="zh-CN" altLang="en-US" sz="2000" smtClean="0">
                <a:solidFill>
                  <a:srgbClr val="FF0000"/>
                </a:solidFill>
                <a:latin typeface="Consolas" pitchFamily="49" charset="0"/>
                <a:ea typeface="仿宋" pitchFamily="49" charset="-122"/>
                <a:cs typeface="Consolas" pitchFamily="49" charset="0"/>
              </a:rPr>
              <a:t>头插法</a:t>
            </a:r>
            <a:r>
              <a:rPr lang="zh-CN" altLang="en-US" sz="2000" smtClean="0">
                <a:solidFill>
                  <a:srgbClr val="0000FF"/>
                </a:solidFill>
                <a:latin typeface="Consolas" pitchFamily="49" charset="0"/>
                <a:ea typeface="仿宋" pitchFamily="49" charset="-122"/>
                <a:cs typeface="Consolas" pitchFamily="49" charset="0"/>
              </a:rPr>
              <a:t>和</a:t>
            </a:r>
            <a:r>
              <a:rPr lang="zh-CN" altLang="en-US" sz="2000" smtClean="0">
                <a:solidFill>
                  <a:srgbClr val="FF0000"/>
                </a:solidFill>
                <a:latin typeface="Consolas" pitchFamily="49" charset="0"/>
                <a:ea typeface="仿宋" pitchFamily="49" charset="-122"/>
                <a:cs typeface="Consolas" pitchFamily="49" charset="0"/>
              </a:rPr>
              <a:t>尾插法</a:t>
            </a:r>
            <a:r>
              <a:rPr lang="zh-CN" altLang="en-US" sz="2000" smtClean="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18</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214290"/>
            <a:ext cx="171451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头插法建表</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54292"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TextBox 23"/>
          <p:cNvSpPr txBox="1"/>
          <p:nvPr/>
        </p:nvSpPr>
        <p:spPr>
          <a:xfrm>
            <a:off x="142844" y="827292"/>
            <a:ext cx="8858312" cy="344822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CreateListF</a:t>
            </a:r>
            <a:r>
              <a:rPr lang="en-US" altLang="zh-CN" sz="1800" smtClean="0">
                <a:solidFill>
                  <a:srgbClr val="0000FF"/>
                </a:solidFill>
                <a:latin typeface="Consolas" pitchFamily="49" charset="0"/>
                <a:ea typeface="仿宋" pitchFamily="49" charset="-122"/>
                <a:cs typeface="Consolas" pitchFamily="49" charset="0"/>
              </a:rPr>
              <a:t>(T a[],int 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头插法建立双链表</a:t>
            </a: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DLinkNode&lt;T&gt;* s;</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i=0;i&lt;n;i++)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循环建立数据结点</a:t>
            </a: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  s=new DLinkNode&lt;T&gt;(a[i]);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创建数据结点</a:t>
            </a:r>
            <a:r>
              <a:rPr lang="en-US" altLang="zh-CN" sz="1800" smtClean="0">
                <a:solidFill>
                  <a:srgbClr val="00B0F0"/>
                </a:solidFill>
                <a:latin typeface="Consolas" pitchFamily="49" charset="0"/>
                <a:ea typeface="仿宋" pitchFamily="49" charset="-122"/>
                <a:cs typeface="Consolas" pitchFamily="49" charset="0"/>
              </a:rPr>
              <a:t>s</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s-&gt;next=dhead-&gt;next;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修改</a:t>
            </a:r>
            <a:r>
              <a:rPr lang="en-US" altLang="zh-CN" sz="1800" smtClean="0">
                <a:solidFill>
                  <a:srgbClr val="00B0F0"/>
                </a:solidFill>
                <a:latin typeface="Consolas" pitchFamily="49" charset="0"/>
                <a:ea typeface="仿宋" pitchFamily="49" charset="-122"/>
                <a:cs typeface="Consolas" pitchFamily="49" charset="0"/>
              </a:rPr>
              <a:t>s</a:t>
            </a:r>
            <a:r>
              <a:rPr lang="zh-CN" altLang="zh-CN" sz="1800" smtClean="0">
                <a:solidFill>
                  <a:srgbClr val="00B0F0"/>
                </a:solidFill>
                <a:latin typeface="Consolas" pitchFamily="49" charset="0"/>
                <a:ea typeface="仿宋" pitchFamily="49" charset="-122"/>
                <a:cs typeface="Consolas" pitchFamily="49" charset="0"/>
              </a:rPr>
              <a:t>结点的</a:t>
            </a:r>
            <a:r>
              <a:rPr lang="en-US" altLang="zh-CN" sz="1800" smtClean="0">
                <a:solidFill>
                  <a:srgbClr val="00B0F0"/>
                </a:solidFill>
                <a:latin typeface="Consolas" pitchFamily="49" charset="0"/>
                <a:ea typeface="仿宋" pitchFamily="49" charset="-122"/>
                <a:cs typeface="Consolas" pitchFamily="49" charset="0"/>
              </a:rPr>
              <a:t>next</a:t>
            </a:r>
            <a:r>
              <a:rPr lang="zh-CN" altLang="zh-CN" sz="1800" smtClean="0">
                <a:solidFill>
                  <a:srgbClr val="00B0F0"/>
                </a:solidFill>
                <a:latin typeface="Consolas" pitchFamily="49" charset="0"/>
                <a:ea typeface="仿宋" pitchFamily="49" charset="-122"/>
                <a:cs typeface="Consolas" pitchFamily="49" charset="0"/>
              </a:rPr>
              <a:t>成员</a:t>
            </a: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if (dhead-&gt;next!=NULL)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修改头结点的非空后继结点的</a:t>
            </a:r>
            <a:r>
              <a:rPr lang="en-US" altLang="zh-CN" sz="1800" smtClean="0">
                <a:solidFill>
                  <a:srgbClr val="00B0F0"/>
                </a:solidFill>
                <a:latin typeface="Consolas" pitchFamily="49" charset="0"/>
                <a:ea typeface="仿宋" pitchFamily="49" charset="-122"/>
                <a:cs typeface="Consolas" pitchFamily="49" charset="0"/>
              </a:rPr>
              <a:t>prior</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dhead-&gt;next-&gt;prior=s;</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dhead-&gt;next=s;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修改头结点的</a:t>
            </a:r>
            <a:r>
              <a:rPr lang="en-US" altLang="zh-CN" sz="1800" smtClean="0">
                <a:solidFill>
                  <a:srgbClr val="00B0F0"/>
                </a:solidFill>
                <a:latin typeface="Consolas" pitchFamily="49" charset="0"/>
                <a:ea typeface="仿宋" pitchFamily="49" charset="-122"/>
                <a:cs typeface="Consolas" pitchFamily="49" charset="0"/>
              </a:rPr>
              <a:t>next</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s-&gt;prior=dhead;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修改</a:t>
            </a:r>
            <a:r>
              <a:rPr lang="en-US" altLang="zh-CN" sz="1800" smtClean="0">
                <a:solidFill>
                  <a:srgbClr val="00B0F0"/>
                </a:solidFill>
                <a:latin typeface="Consolas" pitchFamily="49" charset="0"/>
                <a:ea typeface="仿宋" pitchFamily="49" charset="-122"/>
                <a:cs typeface="Consolas" pitchFamily="49" charset="0"/>
              </a:rPr>
              <a:t>s</a:t>
            </a:r>
            <a:r>
              <a:rPr lang="zh-CN" altLang="zh-CN" sz="1800" smtClean="0">
                <a:solidFill>
                  <a:srgbClr val="00B0F0"/>
                </a:solidFill>
                <a:latin typeface="Consolas" pitchFamily="49" charset="0"/>
                <a:ea typeface="仿宋" pitchFamily="49" charset="-122"/>
                <a:cs typeface="Consolas" pitchFamily="49" charset="0"/>
              </a:rPr>
              <a:t>结点的</a:t>
            </a:r>
            <a:r>
              <a:rPr lang="en-US" altLang="zh-CN" sz="1800" smtClean="0">
                <a:solidFill>
                  <a:srgbClr val="00B0F0"/>
                </a:solidFill>
                <a:latin typeface="Consolas" pitchFamily="49" charset="0"/>
                <a:ea typeface="仿宋" pitchFamily="49" charset="-122"/>
                <a:cs typeface="Consolas" pitchFamily="49" charset="0"/>
              </a:rPr>
              <a:t>prior</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56" name="组合 55"/>
          <p:cNvGrpSpPr/>
          <p:nvPr/>
        </p:nvGrpSpPr>
        <p:grpSpPr>
          <a:xfrm>
            <a:off x="1071538" y="4286256"/>
            <a:ext cx="5235671" cy="1546365"/>
            <a:chOff x="857224" y="4483075"/>
            <a:chExt cx="5235671" cy="1546365"/>
          </a:xfrm>
        </p:grpSpPr>
        <p:sp>
          <p:nvSpPr>
            <p:cNvPr id="27" name="Text Box 27"/>
            <p:cNvSpPr txBox="1">
              <a:spLocks noChangeArrowheads="1"/>
            </p:cNvSpPr>
            <p:nvPr/>
          </p:nvSpPr>
          <p:spPr bwMode="auto">
            <a:xfrm>
              <a:off x="3929058" y="4483075"/>
              <a:ext cx="320875"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endParaRPr kumimoji="0" 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8" name="Text Box 26"/>
            <p:cNvSpPr txBox="1">
              <a:spLocks noChangeArrowheads="1"/>
            </p:cNvSpPr>
            <p:nvPr/>
          </p:nvSpPr>
          <p:spPr bwMode="auto">
            <a:xfrm>
              <a:off x="1987746" y="5357826"/>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头结点</a:t>
              </a:r>
            </a:p>
          </p:txBody>
        </p:sp>
        <p:sp>
          <p:nvSpPr>
            <p:cNvPr id="29" name="Text Box 25" descr="60%"/>
            <p:cNvSpPr txBox="1">
              <a:spLocks noChangeArrowheads="1"/>
            </p:cNvSpPr>
            <p:nvPr/>
          </p:nvSpPr>
          <p:spPr bwMode="auto">
            <a:xfrm>
              <a:off x="2106343" y="5726193"/>
              <a:ext cx="393956"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0" name="Text Box 24"/>
            <p:cNvSpPr txBox="1">
              <a:spLocks noChangeArrowheads="1"/>
            </p:cNvSpPr>
            <p:nvPr/>
          </p:nvSpPr>
          <p:spPr bwMode="auto">
            <a:xfrm>
              <a:off x="2512676" y="5726193"/>
              <a:ext cx="303293"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1" name="Text Box 23" descr="浅色上对角线"/>
            <p:cNvSpPr txBox="1">
              <a:spLocks noChangeArrowheads="1"/>
            </p:cNvSpPr>
            <p:nvPr/>
          </p:nvSpPr>
          <p:spPr bwMode="auto">
            <a:xfrm>
              <a:off x="1812770" y="5726193"/>
              <a:ext cx="302321"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2" name="Text Box 22"/>
            <p:cNvSpPr txBox="1">
              <a:spLocks noChangeArrowheads="1"/>
            </p:cNvSpPr>
            <p:nvPr/>
          </p:nvSpPr>
          <p:spPr bwMode="auto">
            <a:xfrm>
              <a:off x="857224" y="5726193"/>
              <a:ext cx="776681" cy="303247"/>
            </a:xfrm>
            <a:prstGeom prst="rect">
              <a:avLst/>
            </a:prstGeom>
            <a:solidFill>
              <a:srgbClr val="FFFFFF"/>
            </a:solidFill>
            <a:ln w="9525">
              <a:noFill/>
              <a:miter lim="800000"/>
              <a:headEnd/>
              <a:tailEnd type="none" w="sm" len="sm"/>
            </a:ln>
          </p:spPr>
          <p:txBody>
            <a:bodyPr vert="horz" wrap="square" lIns="1800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dhead</a:t>
              </a:r>
            </a:p>
          </p:txBody>
        </p:sp>
        <p:sp>
          <p:nvSpPr>
            <p:cNvPr id="33" name="Line 21"/>
            <p:cNvSpPr>
              <a:spLocks noChangeShapeType="1"/>
            </p:cNvSpPr>
            <p:nvPr/>
          </p:nvSpPr>
          <p:spPr bwMode="auto">
            <a:xfrm>
              <a:off x="1515309" y="5862266"/>
              <a:ext cx="287739" cy="972"/>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4" name="Text Box 20"/>
            <p:cNvSpPr txBox="1">
              <a:spLocks noChangeArrowheads="1"/>
            </p:cNvSpPr>
            <p:nvPr/>
          </p:nvSpPr>
          <p:spPr bwMode="auto">
            <a:xfrm>
              <a:off x="3377839" y="5726193"/>
              <a:ext cx="40834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5" name="Text Box 19"/>
            <p:cNvSpPr txBox="1">
              <a:spLocks noChangeArrowheads="1"/>
            </p:cNvSpPr>
            <p:nvPr/>
          </p:nvSpPr>
          <p:spPr bwMode="auto">
            <a:xfrm>
              <a:off x="3784174" y="572619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6" name="Text Box 18"/>
            <p:cNvSpPr txBox="1">
              <a:spLocks noChangeArrowheads="1"/>
            </p:cNvSpPr>
            <p:nvPr/>
          </p:nvSpPr>
          <p:spPr bwMode="auto">
            <a:xfrm>
              <a:off x="3084267" y="572619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7" name="Line 17"/>
            <p:cNvSpPr>
              <a:spLocks noChangeShapeType="1"/>
            </p:cNvSpPr>
            <p:nvPr/>
          </p:nvSpPr>
          <p:spPr bwMode="auto">
            <a:xfrm>
              <a:off x="2716816" y="5819500"/>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8" name="Line 16"/>
            <p:cNvSpPr>
              <a:spLocks noChangeShapeType="1"/>
            </p:cNvSpPr>
            <p:nvPr/>
          </p:nvSpPr>
          <p:spPr bwMode="auto">
            <a:xfrm flipH="1">
              <a:off x="2833467" y="592155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9" name="Text Box 15"/>
            <p:cNvSpPr txBox="1">
              <a:spLocks noChangeArrowheads="1"/>
            </p:cNvSpPr>
            <p:nvPr/>
          </p:nvSpPr>
          <p:spPr bwMode="auto">
            <a:xfrm>
              <a:off x="4643505" y="5726193"/>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0" name="Text Box 14"/>
            <p:cNvSpPr txBox="1">
              <a:spLocks noChangeArrowheads="1"/>
            </p:cNvSpPr>
            <p:nvPr/>
          </p:nvSpPr>
          <p:spPr bwMode="auto">
            <a:xfrm>
              <a:off x="5049839" y="572619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1" name="Text Box 13"/>
            <p:cNvSpPr txBox="1">
              <a:spLocks noChangeArrowheads="1"/>
            </p:cNvSpPr>
            <p:nvPr/>
          </p:nvSpPr>
          <p:spPr bwMode="auto">
            <a:xfrm>
              <a:off x="4349932" y="572619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2" name="Text Box 12"/>
            <p:cNvSpPr txBox="1">
              <a:spLocks noChangeArrowheads="1"/>
            </p:cNvSpPr>
            <p:nvPr/>
          </p:nvSpPr>
          <p:spPr bwMode="auto">
            <a:xfrm>
              <a:off x="3719496" y="5011813"/>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r>
                <a:rPr kumimoji="0" lang="en-US" altLang="zh-CN" sz="1600" i="1" baseline="-30000" smtClean="0">
                  <a:solidFill>
                    <a:srgbClr val="0000FF"/>
                  </a:solidFill>
                  <a:latin typeface="Consolas" pitchFamily="49" charset="0"/>
                  <a:ea typeface="仿宋" pitchFamily="49" charset="-122"/>
                  <a:cs typeface="Consolas" pitchFamily="49" charset="0"/>
                </a:rPr>
                <a:t>i</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3" name="Text Box 11"/>
            <p:cNvSpPr txBox="1">
              <a:spLocks noChangeArrowheads="1"/>
            </p:cNvSpPr>
            <p:nvPr/>
          </p:nvSpPr>
          <p:spPr bwMode="auto">
            <a:xfrm>
              <a:off x="3425924" y="501181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4" name="Line 10"/>
            <p:cNvSpPr>
              <a:spLocks noChangeShapeType="1"/>
            </p:cNvSpPr>
            <p:nvPr/>
          </p:nvSpPr>
          <p:spPr bwMode="auto">
            <a:xfrm>
              <a:off x="3999978" y="5819500"/>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5" name="Line 9"/>
            <p:cNvSpPr>
              <a:spLocks noChangeShapeType="1"/>
            </p:cNvSpPr>
            <p:nvPr/>
          </p:nvSpPr>
          <p:spPr bwMode="auto">
            <a:xfrm flipH="1">
              <a:off x="4116630" y="592155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6" name="Text Box 8"/>
            <p:cNvSpPr txBox="1">
              <a:spLocks noChangeArrowheads="1"/>
            </p:cNvSpPr>
            <p:nvPr/>
          </p:nvSpPr>
          <p:spPr bwMode="auto">
            <a:xfrm>
              <a:off x="5624346" y="5726193"/>
              <a:ext cx="468549" cy="303247"/>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mj-ea"/>
                  <a:ea typeface="+mj-ea"/>
                  <a:cs typeface="Consolas" pitchFamily="49" charset="0"/>
                </a:rPr>
                <a:t>…</a:t>
              </a:r>
            </a:p>
          </p:txBody>
        </p:sp>
        <p:sp>
          <p:nvSpPr>
            <p:cNvPr id="47" name="Line 7"/>
            <p:cNvSpPr>
              <a:spLocks noChangeShapeType="1"/>
            </p:cNvSpPr>
            <p:nvPr/>
          </p:nvSpPr>
          <p:spPr bwMode="auto">
            <a:xfrm>
              <a:off x="5283141" y="5819500"/>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8" name="Line 6"/>
            <p:cNvSpPr>
              <a:spLocks noChangeShapeType="1"/>
            </p:cNvSpPr>
            <p:nvPr/>
          </p:nvSpPr>
          <p:spPr bwMode="auto">
            <a:xfrm flipH="1">
              <a:off x="5399792" y="592155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1" name="Text Box 3"/>
            <p:cNvSpPr txBox="1">
              <a:spLocks noChangeArrowheads="1"/>
            </p:cNvSpPr>
            <p:nvPr/>
          </p:nvSpPr>
          <p:spPr bwMode="auto">
            <a:xfrm>
              <a:off x="4125831" y="501181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54" name="直接箭头连接符 53"/>
            <p:cNvCxnSpPr>
              <a:endCxn id="42" idx="0"/>
            </p:cNvCxnSpPr>
            <p:nvPr/>
          </p:nvCxnSpPr>
          <p:spPr>
            <a:xfrm rot="5400000">
              <a:off x="3715723" y="4780981"/>
              <a:ext cx="439805" cy="2185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55" name="任意多边形 54"/>
            <p:cNvSpPr/>
            <p:nvPr/>
          </p:nvSpPr>
          <p:spPr>
            <a:xfrm>
              <a:off x="2934119" y="5143512"/>
              <a:ext cx="494873" cy="503662"/>
            </a:xfrm>
            <a:custGeom>
              <a:avLst/>
              <a:gdLst>
                <a:gd name="connsiteX0" fmla="*/ 311499 w 311499"/>
                <a:gd name="connsiteY0" fmla="*/ 0 h 492370"/>
                <a:gd name="connsiteX1" fmla="*/ 110532 w 311499"/>
                <a:gd name="connsiteY1" fmla="*/ 130629 h 492370"/>
                <a:gd name="connsiteX2" fmla="*/ 0 w 311499"/>
                <a:gd name="connsiteY2" fmla="*/ 492370 h 492370"/>
                <a:gd name="connsiteX0" fmla="*/ 494873 w 494873"/>
                <a:gd name="connsiteY0" fmla="*/ 0 h 503662"/>
                <a:gd name="connsiteX1" fmla="*/ 110532 w 494873"/>
                <a:gd name="connsiteY1" fmla="*/ 141921 h 503662"/>
                <a:gd name="connsiteX2" fmla="*/ 0 w 494873"/>
                <a:gd name="connsiteY2" fmla="*/ 503662 h 503662"/>
              </a:gdLst>
              <a:ahLst/>
              <a:cxnLst>
                <a:cxn ang="0">
                  <a:pos x="connsiteX0" y="connsiteY0"/>
                </a:cxn>
                <a:cxn ang="0">
                  <a:pos x="connsiteX1" y="connsiteY1"/>
                </a:cxn>
                <a:cxn ang="0">
                  <a:pos x="connsiteX2" y="connsiteY2"/>
                </a:cxn>
              </a:cxnLst>
              <a:rect l="l" t="t" r="r" b="b"/>
              <a:pathLst>
                <a:path w="494873" h="503662">
                  <a:moveTo>
                    <a:pt x="494873" y="0"/>
                  </a:moveTo>
                  <a:cubicBezTo>
                    <a:pt x="420347" y="24283"/>
                    <a:pt x="193011" y="57977"/>
                    <a:pt x="110532" y="141921"/>
                  </a:cubicBezTo>
                  <a:cubicBezTo>
                    <a:pt x="28053" y="225865"/>
                    <a:pt x="29308" y="363822"/>
                    <a:pt x="0" y="503662"/>
                  </a:cubicBezTo>
                </a:path>
              </a:pathLst>
            </a:custGeom>
            <a:ln>
              <a:tailEnd type="arrow"/>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p>
          </p:txBody>
        </p:sp>
      </p:grpSp>
      <p:sp>
        <p:nvSpPr>
          <p:cNvPr id="53" name="灯片编号占位符 52"/>
          <p:cNvSpPr>
            <a:spLocks noGrp="1"/>
          </p:cNvSpPr>
          <p:nvPr>
            <p:ph type="sldNum" sz="quarter" idx="12"/>
          </p:nvPr>
        </p:nvSpPr>
        <p:spPr/>
        <p:txBody>
          <a:bodyPr/>
          <a:lstStyle/>
          <a:p>
            <a:fld id="{7AF016A1-9F15-429F-9EFD-84004B73C732}" type="slidenum">
              <a:rPr lang="en-US" altLang="zh-CN" smtClean="0"/>
              <a:pPr/>
              <a:t>19</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5720" y="776629"/>
            <a:ext cx="8215370" cy="372394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template &lt;typename T&gt;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Reverse1</a:t>
            </a:r>
            <a:r>
              <a:rPr lang="en-US" altLang="zh-CN" sz="1800" smtClean="0">
                <a:solidFill>
                  <a:srgbClr val="0000FF"/>
                </a:solidFill>
                <a:latin typeface="Consolas" pitchFamily="49" charset="0"/>
                <a:ea typeface="仿宋" pitchFamily="49" charset="-122"/>
                <a:cs typeface="Consolas" pitchFamily="49" charset="0"/>
              </a:rPr>
              <a:t>(LinkList&lt;T&gt;&amp; L)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求解算法</a:t>
            </a:r>
            <a:r>
              <a:rPr lang="en-US" altLang="zh-CN" sz="1800" smtClean="0">
                <a:solidFill>
                  <a:srgbClr val="00B0F0"/>
                </a:solidFill>
                <a:latin typeface="Consolas" pitchFamily="49" charset="0"/>
                <a:ea typeface="仿宋" pitchFamily="49" charset="-122"/>
                <a:cs typeface="Consolas" pitchFamily="49" charset="0"/>
              </a:rPr>
              <a:t>1</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LinkNode&lt;T&gt;* p=L.head-&gt;next,*q;	</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指向首结点</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L.head-&gt;next=NULL;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a:t>
            </a:r>
            <a:r>
              <a:rPr lang="en-US" altLang="zh-CN" sz="1800" smtClean="0">
                <a:solidFill>
                  <a:srgbClr val="00B0F0"/>
                </a:solidFill>
                <a:latin typeface="Consolas" pitchFamily="49" charset="0"/>
                <a:ea typeface="仿宋" pitchFamily="49" charset="-122"/>
                <a:cs typeface="Consolas" pitchFamily="49" charset="0"/>
              </a:rPr>
              <a:t>L</a:t>
            </a:r>
            <a:r>
              <a:rPr lang="zh-CN" altLang="zh-CN" sz="1800" smtClean="0">
                <a:solidFill>
                  <a:srgbClr val="00B0F0"/>
                </a:solidFill>
                <a:latin typeface="Consolas" pitchFamily="49" charset="0"/>
                <a:ea typeface="仿宋" pitchFamily="49" charset="-122"/>
                <a:cs typeface="Consolas" pitchFamily="49" charset="0"/>
              </a:rPr>
              <a:t>置为一个空表</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(p!=NULL)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用</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遍历所有数据结点</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  q=p-&gt;next;			</a:t>
            </a:r>
            <a:r>
              <a:rPr lang="en-US" altLang="zh-CN" sz="1800" smtClean="0">
                <a:solidFill>
                  <a:srgbClr val="00B0F0"/>
                </a:solidFill>
                <a:latin typeface="Consolas" pitchFamily="49" charset="0"/>
                <a:ea typeface="仿宋" pitchFamily="49" charset="-122"/>
                <a:cs typeface="Consolas" pitchFamily="49" charset="0"/>
              </a:rPr>
              <a:t>//q</a:t>
            </a:r>
            <a:r>
              <a:rPr lang="zh-CN" altLang="zh-CN" sz="1800" smtClean="0">
                <a:solidFill>
                  <a:srgbClr val="00B0F0"/>
                </a:solidFill>
                <a:latin typeface="Consolas" pitchFamily="49" charset="0"/>
                <a:ea typeface="仿宋" pitchFamily="49" charset="-122"/>
                <a:cs typeface="Consolas" pitchFamily="49" charset="0"/>
              </a:rPr>
              <a:t>临时保存</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结点的后继结点</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p-&gt;next=L.head-&gt;next;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结点插入到表头</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L.head-&gt;next=p;</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p=q;</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428596" y="199392"/>
            <a:ext cx="4071966" cy="400110"/>
          </a:xfrm>
          <a:prstGeom prst="rect">
            <a:avLst/>
          </a:prstGeom>
          <a:noFill/>
        </p:spPr>
        <p:txBody>
          <a:bodyPr wrap="square" rtlCol="0">
            <a:spAutoFit/>
          </a:bodyPr>
          <a:lstStyle/>
          <a:p>
            <a:pPr algn="l">
              <a:lnSpc>
                <a:spcPct val="100000"/>
              </a:lnSpc>
            </a:pPr>
            <a:r>
              <a:rPr lang="zh-CN" altLang="zh-CN" sz="2000" smtClean="0">
                <a:solidFill>
                  <a:srgbClr val="FF0000"/>
                </a:solidFill>
                <a:latin typeface="Consolas" pitchFamily="49" charset="0"/>
                <a:ea typeface="微软雅黑" pitchFamily="34" charset="-122"/>
                <a:cs typeface="Consolas" pitchFamily="49" charset="0"/>
              </a:rPr>
              <a:t>解法</a:t>
            </a:r>
            <a:r>
              <a:rPr lang="en-US" altLang="zh-CN" sz="2000" smtClean="0">
                <a:solidFill>
                  <a:srgbClr val="FF0000"/>
                </a:solidFill>
                <a:latin typeface="Consolas" pitchFamily="49" charset="0"/>
                <a:ea typeface="微软雅黑" pitchFamily="34" charset="-122"/>
                <a:cs typeface="Consolas" pitchFamily="49" charset="0"/>
              </a:rPr>
              <a:t>1</a:t>
            </a:r>
            <a:r>
              <a:rPr lang="zh-CN" altLang="zh-CN" sz="2000" smtClean="0">
                <a:solidFill>
                  <a:srgbClr val="FF0000"/>
                </a:solidFill>
                <a:latin typeface="Consolas" pitchFamily="49" charset="0"/>
                <a:ea typeface="微软雅黑" pitchFamily="34" charset="-122"/>
                <a:cs typeface="Consolas" pitchFamily="49" charset="0"/>
              </a:rPr>
              <a:t>：</a:t>
            </a:r>
            <a:r>
              <a:rPr lang="zh-CN" altLang="zh-CN" sz="2000" smtClean="0">
                <a:solidFill>
                  <a:srgbClr val="006600"/>
                </a:solidFill>
                <a:latin typeface="Consolas" pitchFamily="49" charset="0"/>
                <a:ea typeface="楷体" pitchFamily="49" charset="-122"/>
                <a:cs typeface="Consolas" pitchFamily="49" charset="0"/>
              </a:rPr>
              <a:t>采用头插法建表的思路</a:t>
            </a:r>
            <a:endParaRPr lang="zh-CN" altLang="en-US" sz="2000">
              <a:solidFill>
                <a:srgbClr val="006600"/>
              </a:solidFill>
              <a:latin typeface="Consolas" pitchFamily="49" charset="0"/>
              <a:ea typeface="楷体" pitchFamily="49" charset="-122"/>
              <a:cs typeface="Consolas" pitchFamily="49" charset="0"/>
            </a:endParaRPr>
          </a:p>
        </p:txBody>
      </p:sp>
      <p:grpSp>
        <p:nvGrpSpPr>
          <p:cNvPr id="2" name="组合 40"/>
          <p:cNvGrpSpPr/>
          <p:nvPr/>
        </p:nvGrpSpPr>
        <p:grpSpPr>
          <a:xfrm>
            <a:off x="857224" y="4714884"/>
            <a:ext cx="5477287" cy="1785950"/>
            <a:chOff x="857224" y="4714884"/>
            <a:chExt cx="5477287" cy="1785950"/>
          </a:xfrm>
        </p:grpSpPr>
        <p:sp>
          <p:nvSpPr>
            <p:cNvPr id="10" name="Text Box 18" descr="浅色上对角线"/>
            <p:cNvSpPr txBox="1">
              <a:spLocks noChangeArrowheads="1"/>
            </p:cNvSpPr>
            <p:nvPr/>
          </p:nvSpPr>
          <p:spPr bwMode="auto">
            <a:xfrm>
              <a:off x="1532366" y="5738949"/>
              <a:ext cx="432000" cy="325628"/>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1" name="Text Box 17"/>
            <p:cNvSpPr txBox="1">
              <a:spLocks noChangeArrowheads="1"/>
            </p:cNvSpPr>
            <p:nvPr/>
          </p:nvSpPr>
          <p:spPr bwMode="auto">
            <a:xfrm>
              <a:off x="1968734" y="5738949"/>
              <a:ext cx="325710" cy="325628"/>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lvl="0" algn="l">
                <a:lnSpc>
                  <a:spcPts val="2400"/>
                </a:lnSpc>
                <a:spcBef>
                  <a:spcPct val="0"/>
                </a:spcBef>
              </a:pPr>
              <a:r>
                <a:rPr kumimoji="0" lang="zh-CN" altLang="en-US" sz="1600" smtClean="0">
                  <a:solidFill>
                    <a:srgbClr val="0000FF"/>
                  </a:solidFill>
                  <a:latin typeface="Consolas" pitchFamily="49" charset="0"/>
                  <a:ea typeface="仿宋" pitchFamily="49" charset="-122"/>
                  <a:cs typeface="Consolas" pitchFamily="49" charset="0"/>
                </a:rPr>
                <a:t>∧</a:t>
              </a: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2" name="Text Box 16"/>
            <p:cNvSpPr txBox="1">
              <a:spLocks noChangeArrowheads="1"/>
            </p:cNvSpPr>
            <p:nvPr/>
          </p:nvSpPr>
          <p:spPr bwMode="auto">
            <a:xfrm>
              <a:off x="857224" y="5250507"/>
              <a:ext cx="675142" cy="26613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head</a:t>
              </a:r>
            </a:p>
          </p:txBody>
        </p:sp>
        <p:sp>
          <p:nvSpPr>
            <p:cNvPr id="13" name="Arc 15"/>
            <p:cNvSpPr>
              <a:spLocks/>
            </p:cNvSpPr>
            <p:nvPr/>
          </p:nvSpPr>
          <p:spPr bwMode="auto">
            <a:xfrm>
              <a:off x="1532366" y="5413321"/>
              <a:ext cx="187909" cy="32562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 name="Text Box 13"/>
            <p:cNvSpPr txBox="1">
              <a:spLocks noChangeArrowheads="1"/>
            </p:cNvSpPr>
            <p:nvPr/>
          </p:nvSpPr>
          <p:spPr bwMode="auto">
            <a:xfrm>
              <a:off x="3929058" y="5731643"/>
              <a:ext cx="432000"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6" name="Text Box 12"/>
            <p:cNvSpPr txBox="1">
              <a:spLocks noChangeArrowheads="1"/>
            </p:cNvSpPr>
            <p:nvPr/>
          </p:nvSpPr>
          <p:spPr bwMode="auto">
            <a:xfrm>
              <a:off x="4365425" y="5731643"/>
              <a:ext cx="325710"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8" name="Line 10"/>
            <p:cNvSpPr>
              <a:spLocks noChangeShapeType="1"/>
            </p:cNvSpPr>
            <p:nvPr/>
          </p:nvSpPr>
          <p:spPr bwMode="auto">
            <a:xfrm>
              <a:off x="4507401" y="5894457"/>
              <a:ext cx="375819"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9" name="Text Box 9"/>
            <p:cNvSpPr txBox="1">
              <a:spLocks noChangeArrowheads="1"/>
            </p:cNvSpPr>
            <p:nvPr/>
          </p:nvSpPr>
          <p:spPr bwMode="auto">
            <a:xfrm>
              <a:off x="4929190" y="5731643"/>
              <a:ext cx="432000"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0" name="Text Box 8"/>
            <p:cNvSpPr txBox="1">
              <a:spLocks noChangeArrowheads="1"/>
            </p:cNvSpPr>
            <p:nvPr/>
          </p:nvSpPr>
          <p:spPr bwMode="auto">
            <a:xfrm>
              <a:off x="5365558" y="5731643"/>
              <a:ext cx="326754" cy="325628"/>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8" name="Text Box 11"/>
            <p:cNvSpPr txBox="1">
              <a:spLocks noChangeArrowheads="1"/>
            </p:cNvSpPr>
            <p:nvPr/>
          </p:nvSpPr>
          <p:spPr bwMode="auto">
            <a:xfrm>
              <a:off x="5945121" y="5754726"/>
              <a:ext cx="389390" cy="26613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mn-ea"/>
                  <a:ea typeface="+mn-ea"/>
                  <a:cs typeface="Consolas" pitchFamily="49" charset="0"/>
                </a:rPr>
                <a:t>…</a:t>
              </a:r>
            </a:p>
          </p:txBody>
        </p:sp>
        <p:sp>
          <p:nvSpPr>
            <p:cNvPr id="31" name="Text Box 4"/>
            <p:cNvSpPr txBox="1">
              <a:spLocks noChangeArrowheads="1"/>
            </p:cNvSpPr>
            <p:nvPr/>
          </p:nvSpPr>
          <p:spPr bwMode="auto">
            <a:xfrm>
              <a:off x="3786182" y="5226575"/>
              <a:ext cx="201481" cy="26613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smtClean="0">
                  <a:solidFill>
                    <a:srgbClr val="0000FF"/>
                  </a:solidFill>
                  <a:latin typeface="Consolas" pitchFamily="49" charset="0"/>
                  <a:ea typeface="仿宋" pitchFamily="49" charset="-122"/>
                  <a:cs typeface="Consolas" pitchFamily="49" charset="0"/>
                </a:rPr>
                <a:t>p</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2" name="Arc 3"/>
            <p:cNvSpPr>
              <a:spLocks/>
            </p:cNvSpPr>
            <p:nvPr/>
          </p:nvSpPr>
          <p:spPr bwMode="auto">
            <a:xfrm>
              <a:off x="3963976" y="5388345"/>
              <a:ext cx="187909" cy="32667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3" name="Line 10"/>
            <p:cNvSpPr>
              <a:spLocks noChangeShapeType="1"/>
            </p:cNvSpPr>
            <p:nvPr/>
          </p:nvSpPr>
          <p:spPr bwMode="auto">
            <a:xfrm>
              <a:off x="5551326" y="5909234"/>
              <a:ext cx="375819"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4" name="Text Box 4"/>
            <p:cNvSpPr txBox="1">
              <a:spLocks noChangeArrowheads="1"/>
            </p:cNvSpPr>
            <p:nvPr/>
          </p:nvSpPr>
          <p:spPr bwMode="auto">
            <a:xfrm>
              <a:off x="4849239" y="5226575"/>
              <a:ext cx="201481" cy="266138"/>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smtClean="0">
                  <a:solidFill>
                    <a:srgbClr val="0000FF"/>
                  </a:solidFill>
                  <a:latin typeface="Consolas" pitchFamily="49" charset="0"/>
                  <a:ea typeface="仿宋" pitchFamily="49" charset="-122"/>
                  <a:cs typeface="Consolas" pitchFamily="49" charset="0"/>
                </a:rPr>
                <a:t>q</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5" name="Arc 3"/>
            <p:cNvSpPr>
              <a:spLocks/>
            </p:cNvSpPr>
            <p:nvPr/>
          </p:nvSpPr>
          <p:spPr bwMode="auto">
            <a:xfrm>
              <a:off x="5027033" y="5388345"/>
              <a:ext cx="187909" cy="32667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6" name="椭圆 35"/>
            <p:cNvSpPr/>
            <p:nvPr/>
          </p:nvSpPr>
          <p:spPr>
            <a:xfrm>
              <a:off x="3571868" y="5072074"/>
              <a:ext cx="1214446" cy="1428760"/>
            </a:xfrm>
            <a:prstGeom prst="ellipse">
              <a:avLst/>
            </a:prstGeom>
            <a:solidFill>
              <a:schemeClr val="accent1">
                <a:alpha val="0"/>
              </a:schemeClr>
            </a:solidFill>
            <a:ln>
              <a:solidFill>
                <a:srgbClr val="FF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8" name="直接箭头连接符 37"/>
            <p:cNvCxnSpPr>
              <a:stCxn id="36" idx="1"/>
            </p:cNvCxnSpPr>
            <p:nvPr/>
          </p:nvCxnSpPr>
          <p:spPr>
            <a:xfrm rot="16200000" flipH="1" flipV="1">
              <a:off x="3086751" y="4623419"/>
              <a:ext cx="5077" cy="1320860"/>
            </a:xfrm>
            <a:prstGeom prst="straightConnector1">
              <a:avLst/>
            </a:prstGeom>
            <a:ln w="38100">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143108" y="4714884"/>
              <a:ext cx="2143140" cy="403828"/>
            </a:xfrm>
            <a:prstGeom prst="rect">
              <a:avLst/>
            </a:prstGeom>
            <a:noFill/>
          </p:spPr>
          <p:txBody>
            <a:bodyPr wrap="square" rtlCol="0">
              <a:spAutoFit/>
            </a:bodyPr>
            <a:lstStyle/>
            <a:p>
              <a:pPr algn="l">
                <a:lnSpc>
                  <a:spcPts val="2600"/>
                </a:lnSpc>
              </a:pPr>
              <a:r>
                <a:rPr lang="zh-CN" altLang="en-US" sz="2000" smtClean="0">
                  <a:solidFill>
                    <a:srgbClr val="0000FF"/>
                  </a:solidFill>
                  <a:latin typeface="Consolas" pitchFamily="49" charset="0"/>
                  <a:ea typeface="仿宋" pitchFamily="49" charset="-122"/>
                  <a:cs typeface="Consolas" pitchFamily="49" charset="0"/>
                </a:rPr>
                <a:t>插入到表头</a:t>
              </a:r>
            </a:p>
          </p:txBody>
        </p:sp>
      </p:grpSp>
      <p:sp>
        <p:nvSpPr>
          <p:cNvPr id="26" name="灯片编号占位符 25"/>
          <p:cNvSpPr>
            <a:spLocks noGrp="1"/>
          </p:cNvSpPr>
          <p:nvPr>
            <p:ph type="sldNum" sz="quarter" idx="12"/>
          </p:nvPr>
        </p:nvSpPr>
        <p:spPr/>
        <p:txBody>
          <a:bodyPr/>
          <a:lstStyle/>
          <a:p>
            <a:fld id="{7AF016A1-9F15-429F-9EFD-84004B73C732}" type="slidenum">
              <a:rPr lang="en-US" altLang="zh-CN" smtClean="0"/>
              <a:pPr/>
              <a:t>2</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514159"/>
            <a:ext cx="171451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尾</a:t>
            </a:r>
            <a:r>
              <a:rPr lang="zh-CN"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rPr>
              <a:t>插法建表</a:t>
            </a:r>
            <a:endParaRPr lang="zh-CN" altLang="en-US" sz="20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endParaRPr>
          </a:p>
        </p:txBody>
      </p:sp>
      <p:sp>
        <p:nvSpPr>
          <p:cNvPr id="54292"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4" name="TextBox 23"/>
          <p:cNvSpPr txBox="1"/>
          <p:nvPr/>
        </p:nvSpPr>
        <p:spPr>
          <a:xfrm>
            <a:off x="142844" y="1071546"/>
            <a:ext cx="8858312" cy="372394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CreateListR</a:t>
            </a:r>
            <a:r>
              <a:rPr lang="en-US" altLang="zh-CN" sz="1800" smtClean="0">
                <a:solidFill>
                  <a:srgbClr val="0000FF"/>
                </a:solidFill>
                <a:latin typeface="Consolas" pitchFamily="49" charset="0"/>
                <a:ea typeface="仿宋" pitchFamily="49" charset="-122"/>
                <a:cs typeface="Consolas" pitchFamily="49" charset="0"/>
              </a:rPr>
              <a:t>(T a[],int 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尾插法建立双链表</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DLinkNode&lt;T&gt;* s,*r;</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r=dhead;				</a:t>
            </a:r>
            <a:r>
              <a:rPr lang="en-US" altLang="zh-CN" sz="1800" smtClean="0">
                <a:solidFill>
                  <a:srgbClr val="00B0F0"/>
                </a:solidFill>
                <a:latin typeface="Consolas" pitchFamily="49" charset="0"/>
                <a:ea typeface="仿宋" pitchFamily="49" charset="-122"/>
                <a:cs typeface="Consolas" pitchFamily="49" charset="0"/>
              </a:rPr>
              <a:t>//r</a:t>
            </a:r>
            <a:r>
              <a:rPr lang="zh-CN" altLang="zh-CN" sz="1800" smtClean="0">
                <a:solidFill>
                  <a:srgbClr val="00B0F0"/>
                </a:solidFill>
                <a:latin typeface="Consolas" pitchFamily="49" charset="0"/>
                <a:ea typeface="仿宋" pitchFamily="49" charset="-122"/>
                <a:cs typeface="Consolas" pitchFamily="49" charset="0"/>
              </a:rPr>
              <a:t>始终指向尾结点</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开始时指向头结点</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i=0;i&lt;n;i++)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循环建立数据结点</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  s=new DLinkNode&lt;T&gt;(a[i]);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创建数据结点</a:t>
            </a:r>
            <a:r>
              <a:rPr lang="en-US" altLang="zh-CN" sz="1800" smtClean="0">
                <a:solidFill>
                  <a:srgbClr val="00B0F0"/>
                </a:solidFill>
                <a:latin typeface="Consolas" pitchFamily="49" charset="0"/>
                <a:ea typeface="仿宋" pitchFamily="49" charset="-122"/>
                <a:cs typeface="Consolas" pitchFamily="49" charset="0"/>
              </a:rPr>
              <a:t>s</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r-&gt;next=s;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a:t>
            </a:r>
            <a:r>
              <a:rPr lang="en-US" altLang="zh-CN" sz="1800" smtClean="0">
                <a:solidFill>
                  <a:srgbClr val="00B0F0"/>
                </a:solidFill>
                <a:latin typeface="Consolas" pitchFamily="49" charset="0"/>
                <a:ea typeface="仿宋" pitchFamily="49" charset="-122"/>
                <a:cs typeface="Consolas" pitchFamily="49" charset="0"/>
              </a:rPr>
              <a:t>s</a:t>
            </a:r>
            <a:r>
              <a:rPr lang="zh-CN" altLang="zh-CN" sz="1800" smtClean="0">
                <a:solidFill>
                  <a:srgbClr val="00B0F0"/>
                </a:solidFill>
                <a:latin typeface="Consolas" pitchFamily="49" charset="0"/>
                <a:ea typeface="仿宋" pitchFamily="49" charset="-122"/>
                <a:cs typeface="Consolas" pitchFamily="49" charset="0"/>
              </a:rPr>
              <a:t>结点插入</a:t>
            </a:r>
            <a:r>
              <a:rPr lang="en-US" altLang="zh-CN" sz="1800" smtClean="0">
                <a:solidFill>
                  <a:srgbClr val="00B0F0"/>
                </a:solidFill>
                <a:latin typeface="Consolas" pitchFamily="49" charset="0"/>
                <a:ea typeface="仿宋" pitchFamily="49" charset="-122"/>
                <a:cs typeface="Consolas" pitchFamily="49" charset="0"/>
              </a:rPr>
              <a:t>r</a:t>
            </a:r>
            <a:r>
              <a:rPr lang="zh-CN" altLang="zh-CN" sz="1800" smtClean="0">
                <a:solidFill>
                  <a:srgbClr val="00B0F0"/>
                </a:solidFill>
                <a:latin typeface="Consolas" pitchFamily="49" charset="0"/>
                <a:ea typeface="仿宋" pitchFamily="49" charset="-122"/>
                <a:cs typeface="Consolas" pitchFamily="49" charset="0"/>
              </a:rPr>
              <a:t>结点之后</a:t>
            </a: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s-&gt;prior=r;</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r=s;</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   r-&gt;next=NULL;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将尾结点的</a:t>
            </a:r>
            <a:r>
              <a:rPr lang="en-US" altLang="zh-CN" sz="1800" smtClean="0">
                <a:solidFill>
                  <a:srgbClr val="00B0F0"/>
                </a:solidFill>
                <a:latin typeface="Consolas" pitchFamily="49" charset="0"/>
                <a:ea typeface="仿宋" pitchFamily="49" charset="-122"/>
                <a:cs typeface="Consolas" pitchFamily="49" charset="0"/>
              </a:rPr>
              <a:t>next</a:t>
            </a:r>
            <a:r>
              <a:rPr lang="zh-CN" altLang="zh-CN" sz="1800" smtClean="0">
                <a:solidFill>
                  <a:srgbClr val="00B0F0"/>
                </a:solidFill>
                <a:latin typeface="Consolas" pitchFamily="49" charset="0"/>
                <a:ea typeface="仿宋" pitchFamily="49" charset="-122"/>
                <a:cs typeface="Consolas" pitchFamily="49" charset="0"/>
              </a:rPr>
              <a:t>域置为</a:t>
            </a:r>
            <a:r>
              <a:rPr lang="en-US" altLang="zh-CN" sz="1800" smtClean="0">
                <a:solidFill>
                  <a:srgbClr val="00B0F0"/>
                </a:solidFill>
                <a:latin typeface="Consolas" pitchFamily="49" charset="0"/>
                <a:ea typeface="仿宋" pitchFamily="49" charset="-122"/>
                <a:cs typeface="Consolas" pitchFamily="49" charset="0"/>
              </a:rPr>
              <a:t>NULL</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5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80" name="组合 79"/>
          <p:cNvGrpSpPr/>
          <p:nvPr/>
        </p:nvGrpSpPr>
        <p:grpSpPr>
          <a:xfrm>
            <a:off x="928662" y="4500570"/>
            <a:ext cx="6873552" cy="1378413"/>
            <a:chOff x="1050841" y="4908107"/>
            <a:chExt cx="6873552" cy="1378413"/>
          </a:xfrm>
        </p:grpSpPr>
        <p:sp>
          <p:nvSpPr>
            <p:cNvPr id="53" name="Text Box 27"/>
            <p:cNvSpPr txBox="1">
              <a:spLocks noChangeArrowheads="1"/>
            </p:cNvSpPr>
            <p:nvPr/>
          </p:nvSpPr>
          <p:spPr bwMode="auto">
            <a:xfrm>
              <a:off x="7424327" y="4908107"/>
              <a:ext cx="320875"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s</a:t>
              </a:r>
              <a:endParaRPr kumimoji="0" 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4" name="Text Box 26"/>
            <p:cNvSpPr txBox="1">
              <a:spLocks noChangeArrowheads="1"/>
            </p:cNvSpPr>
            <p:nvPr/>
          </p:nvSpPr>
          <p:spPr bwMode="auto">
            <a:xfrm>
              <a:off x="2181363" y="5614906"/>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头结点</a:t>
              </a:r>
            </a:p>
          </p:txBody>
        </p:sp>
        <p:sp>
          <p:nvSpPr>
            <p:cNvPr id="55" name="Text Box 25" descr="60%"/>
            <p:cNvSpPr txBox="1">
              <a:spLocks noChangeArrowheads="1"/>
            </p:cNvSpPr>
            <p:nvPr/>
          </p:nvSpPr>
          <p:spPr bwMode="auto">
            <a:xfrm>
              <a:off x="2299960" y="5983273"/>
              <a:ext cx="393956"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6" name="Text Box 24"/>
            <p:cNvSpPr txBox="1">
              <a:spLocks noChangeArrowheads="1"/>
            </p:cNvSpPr>
            <p:nvPr/>
          </p:nvSpPr>
          <p:spPr bwMode="auto">
            <a:xfrm>
              <a:off x="2706293" y="5983273"/>
              <a:ext cx="303293"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7" name="Text Box 23" descr="浅色上对角线"/>
            <p:cNvSpPr txBox="1">
              <a:spLocks noChangeArrowheads="1"/>
            </p:cNvSpPr>
            <p:nvPr/>
          </p:nvSpPr>
          <p:spPr bwMode="auto">
            <a:xfrm>
              <a:off x="2006387" y="5983273"/>
              <a:ext cx="302321"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8" name="Text Box 22"/>
            <p:cNvSpPr txBox="1">
              <a:spLocks noChangeArrowheads="1"/>
            </p:cNvSpPr>
            <p:nvPr/>
          </p:nvSpPr>
          <p:spPr bwMode="auto">
            <a:xfrm>
              <a:off x="1050841" y="5983273"/>
              <a:ext cx="776681" cy="303247"/>
            </a:xfrm>
            <a:prstGeom prst="rect">
              <a:avLst/>
            </a:prstGeom>
            <a:solidFill>
              <a:srgbClr val="FFFFFF"/>
            </a:solidFill>
            <a:ln w="9525">
              <a:noFill/>
              <a:miter lim="800000"/>
              <a:headEnd/>
              <a:tailEnd type="none" w="sm" len="sm"/>
            </a:ln>
          </p:spPr>
          <p:txBody>
            <a:bodyPr vert="horz" wrap="square" lIns="1800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dhead</a:t>
              </a:r>
            </a:p>
          </p:txBody>
        </p:sp>
        <p:sp>
          <p:nvSpPr>
            <p:cNvPr id="59" name="Line 21"/>
            <p:cNvSpPr>
              <a:spLocks noChangeShapeType="1"/>
            </p:cNvSpPr>
            <p:nvPr/>
          </p:nvSpPr>
          <p:spPr bwMode="auto">
            <a:xfrm>
              <a:off x="1708926" y="6119346"/>
              <a:ext cx="287739" cy="972"/>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0" name="Text Box 20"/>
            <p:cNvSpPr txBox="1">
              <a:spLocks noChangeArrowheads="1"/>
            </p:cNvSpPr>
            <p:nvPr/>
          </p:nvSpPr>
          <p:spPr bwMode="auto">
            <a:xfrm>
              <a:off x="3571456" y="5983273"/>
              <a:ext cx="40834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61" name="Text Box 19"/>
            <p:cNvSpPr txBox="1">
              <a:spLocks noChangeArrowheads="1"/>
            </p:cNvSpPr>
            <p:nvPr/>
          </p:nvSpPr>
          <p:spPr bwMode="auto">
            <a:xfrm>
              <a:off x="3977791" y="598327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62" name="Text Box 18"/>
            <p:cNvSpPr txBox="1">
              <a:spLocks noChangeArrowheads="1"/>
            </p:cNvSpPr>
            <p:nvPr/>
          </p:nvSpPr>
          <p:spPr bwMode="auto">
            <a:xfrm>
              <a:off x="3277884" y="598327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63" name="Line 17"/>
            <p:cNvSpPr>
              <a:spLocks noChangeShapeType="1"/>
            </p:cNvSpPr>
            <p:nvPr/>
          </p:nvSpPr>
          <p:spPr bwMode="auto">
            <a:xfrm>
              <a:off x="2910433" y="6076580"/>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4" name="Line 16"/>
            <p:cNvSpPr>
              <a:spLocks noChangeShapeType="1"/>
            </p:cNvSpPr>
            <p:nvPr/>
          </p:nvSpPr>
          <p:spPr bwMode="auto">
            <a:xfrm flipH="1">
              <a:off x="3027084" y="617863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5" name="Text Box 15"/>
            <p:cNvSpPr txBox="1">
              <a:spLocks noChangeArrowheads="1"/>
            </p:cNvSpPr>
            <p:nvPr/>
          </p:nvSpPr>
          <p:spPr bwMode="auto">
            <a:xfrm>
              <a:off x="5637671" y="5983273"/>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66" name="Text Box 14"/>
            <p:cNvSpPr txBox="1">
              <a:spLocks noChangeArrowheads="1"/>
            </p:cNvSpPr>
            <p:nvPr/>
          </p:nvSpPr>
          <p:spPr bwMode="auto">
            <a:xfrm>
              <a:off x="6044005" y="598327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67" name="Text Box 13"/>
            <p:cNvSpPr txBox="1">
              <a:spLocks noChangeArrowheads="1"/>
            </p:cNvSpPr>
            <p:nvPr/>
          </p:nvSpPr>
          <p:spPr bwMode="auto">
            <a:xfrm>
              <a:off x="5344098" y="598327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68" name="Text Box 12"/>
            <p:cNvSpPr txBox="1">
              <a:spLocks noChangeArrowheads="1"/>
            </p:cNvSpPr>
            <p:nvPr/>
          </p:nvSpPr>
          <p:spPr bwMode="auto">
            <a:xfrm>
              <a:off x="7214765" y="5436845"/>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r>
                <a:rPr kumimoji="0" lang="en-US" altLang="zh-CN" sz="1600" i="1" baseline="-30000" smtClean="0">
                  <a:solidFill>
                    <a:srgbClr val="0000FF"/>
                  </a:solidFill>
                  <a:latin typeface="Consolas" pitchFamily="49" charset="0"/>
                  <a:ea typeface="仿宋" pitchFamily="49" charset="-122"/>
                  <a:cs typeface="Consolas" pitchFamily="49" charset="0"/>
                </a:rPr>
                <a:t>i</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69" name="Text Box 11"/>
            <p:cNvSpPr txBox="1">
              <a:spLocks noChangeArrowheads="1"/>
            </p:cNvSpPr>
            <p:nvPr/>
          </p:nvSpPr>
          <p:spPr bwMode="auto">
            <a:xfrm>
              <a:off x="6921193" y="5436845"/>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70" name="Line 10"/>
            <p:cNvSpPr>
              <a:spLocks noChangeShapeType="1"/>
            </p:cNvSpPr>
            <p:nvPr/>
          </p:nvSpPr>
          <p:spPr bwMode="auto">
            <a:xfrm>
              <a:off x="4193595" y="6076580"/>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71" name="Line 9"/>
            <p:cNvSpPr>
              <a:spLocks noChangeShapeType="1"/>
            </p:cNvSpPr>
            <p:nvPr/>
          </p:nvSpPr>
          <p:spPr bwMode="auto">
            <a:xfrm flipH="1">
              <a:off x="4310247" y="617863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72" name="Text Box 8"/>
            <p:cNvSpPr txBox="1">
              <a:spLocks noChangeArrowheads="1"/>
            </p:cNvSpPr>
            <p:nvPr/>
          </p:nvSpPr>
          <p:spPr bwMode="auto">
            <a:xfrm>
              <a:off x="4560850" y="5983273"/>
              <a:ext cx="468549" cy="303247"/>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mj-ea"/>
                  <a:ea typeface="+mj-ea"/>
                  <a:cs typeface="Consolas" pitchFamily="49" charset="0"/>
                </a:rPr>
                <a:t>…</a:t>
              </a:r>
            </a:p>
          </p:txBody>
        </p:sp>
        <p:sp>
          <p:nvSpPr>
            <p:cNvPr id="73" name="Line 7"/>
            <p:cNvSpPr>
              <a:spLocks noChangeShapeType="1"/>
            </p:cNvSpPr>
            <p:nvPr/>
          </p:nvSpPr>
          <p:spPr bwMode="auto">
            <a:xfrm>
              <a:off x="4978057" y="6076580"/>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74" name="Line 6"/>
            <p:cNvSpPr>
              <a:spLocks noChangeShapeType="1"/>
            </p:cNvSpPr>
            <p:nvPr/>
          </p:nvSpPr>
          <p:spPr bwMode="auto">
            <a:xfrm flipH="1">
              <a:off x="5094708" y="617863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75" name="Text Box 3"/>
            <p:cNvSpPr txBox="1">
              <a:spLocks noChangeArrowheads="1"/>
            </p:cNvSpPr>
            <p:nvPr/>
          </p:nvSpPr>
          <p:spPr bwMode="auto">
            <a:xfrm>
              <a:off x="7621100" y="5436845"/>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76" name="直接箭头连接符 75"/>
            <p:cNvCxnSpPr>
              <a:endCxn id="68" idx="0"/>
            </p:cNvCxnSpPr>
            <p:nvPr/>
          </p:nvCxnSpPr>
          <p:spPr>
            <a:xfrm rot="5400000">
              <a:off x="7210992" y="5206013"/>
              <a:ext cx="439805" cy="2185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77" name="任意多边形 76"/>
            <p:cNvSpPr/>
            <p:nvPr/>
          </p:nvSpPr>
          <p:spPr>
            <a:xfrm>
              <a:off x="6429388" y="5568544"/>
              <a:ext cx="494873" cy="503662"/>
            </a:xfrm>
            <a:custGeom>
              <a:avLst/>
              <a:gdLst>
                <a:gd name="connsiteX0" fmla="*/ 311499 w 311499"/>
                <a:gd name="connsiteY0" fmla="*/ 0 h 492370"/>
                <a:gd name="connsiteX1" fmla="*/ 110532 w 311499"/>
                <a:gd name="connsiteY1" fmla="*/ 130629 h 492370"/>
                <a:gd name="connsiteX2" fmla="*/ 0 w 311499"/>
                <a:gd name="connsiteY2" fmla="*/ 492370 h 492370"/>
                <a:gd name="connsiteX0" fmla="*/ 494873 w 494873"/>
                <a:gd name="connsiteY0" fmla="*/ 0 h 503662"/>
                <a:gd name="connsiteX1" fmla="*/ 110532 w 494873"/>
                <a:gd name="connsiteY1" fmla="*/ 141921 h 503662"/>
                <a:gd name="connsiteX2" fmla="*/ 0 w 494873"/>
                <a:gd name="connsiteY2" fmla="*/ 503662 h 503662"/>
              </a:gdLst>
              <a:ahLst/>
              <a:cxnLst>
                <a:cxn ang="0">
                  <a:pos x="connsiteX0" y="connsiteY0"/>
                </a:cxn>
                <a:cxn ang="0">
                  <a:pos x="connsiteX1" y="connsiteY1"/>
                </a:cxn>
                <a:cxn ang="0">
                  <a:pos x="connsiteX2" y="connsiteY2"/>
                </a:cxn>
              </a:cxnLst>
              <a:rect l="l" t="t" r="r" b="b"/>
              <a:pathLst>
                <a:path w="494873" h="503662">
                  <a:moveTo>
                    <a:pt x="494873" y="0"/>
                  </a:moveTo>
                  <a:cubicBezTo>
                    <a:pt x="420347" y="24283"/>
                    <a:pt x="193011" y="57977"/>
                    <a:pt x="110532" y="141921"/>
                  </a:cubicBezTo>
                  <a:cubicBezTo>
                    <a:pt x="28053" y="225865"/>
                    <a:pt x="29308" y="363822"/>
                    <a:pt x="0" y="503662"/>
                  </a:cubicBezTo>
                </a:path>
              </a:pathLst>
            </a:custGeom>
            <a:ln>
              <a:tailEnd type="arrow"/>
            </a:ln>
          </p:spPr>
          <p:style>
            <a:lnRef idx="2">
              <a:schemeClr val="accent4"/>
            </a:lnRef>
            <a:fillRef idx="0">
              <a:schemeClr val="accent4"/>
            </a:fillRef>
            <a:effectRef idx="1">
              <a:schemeClr val="accent4"/>
            </a:effectRef>
            <a:fontRef idx="minor">
              <a:schemeClr val="tx1"/>
            </a:fontRef>
          </p:style>
          <p:txBody>
            <a:bodyPr rtlCol="0" anchor="ctr"/>
            <a:lstStyle/>
            <a:p>
              <a:pPr algn="ctr"/>
              <a:endParaRPr lang="zh-CN" altLang="en-US"/>
            </a:p>
          </p:txBody>
        </p:sp>
        <p:sp>
          <p:nvSpPr>
            <p:cNvPr id="78" name="Text Box 27"/>
            <p:cNvSpPr txBox="1">
              <a:spLocks noChangeArrowheads="1"/>
            </p:cNvSpPr>
            <p:nvPr/>
          </p:nvSpPr>
          <p:spPr bwMode="auto">
            <a:xfrm>
              <a:off x="5822761" y="5472030"/>
              <a:ext cx="320875"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1" smtClean="0">
                  <a:solidFill>
                    <a:srgbClr val="0000FF"/>
                  </a:solidFill>
                  <a:latin typeface="Consolas" pitchFamily="49" charset="0"/>
                  <a:ea typeface="仿宋" pitchFamily="49" charset="-122"/>
                  <a:cs typeface="Consolas" pitchFamily="49" charset="0"/>
                </a:rPr>
                <a:t>r</a:t>
              </a:r>
              <a:endParaRPr kumimoji="0" 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cxnSp>
          <p:nvCxnSpPr>
            <p:cNvPr id="79" name="直接箭头连接符 78"/>
            <p:cNvCxnSpPr/>
            <p:nvPr/>
          </p:nvCxnSpPr>
          <p:spPr>
            <a:xfrm rot="5400000">
              <a:off x="5609426" y="5769936"/>
              <a:ext cx="439805" cy="2185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37" name="灯片编号占位符 36"/>
          <p:cNvSpPr>
            <a:spLocks noGrp="1"/>
          </p:cNvSpPr>
          <p:nvPr>
            <p:ph type="sldNum" sz="quarter" idx="12"/>
          </p:nvPr>
        </p:nvSpPr>
        <p:spPr/>
        <p:txBody>
          <a:bodyPr/>
          <a:lstStyle/>
          <a:p>
            <a:fld id="{7AF016A1-9F15-429F-9EFD-84004B73C732}" type="slidenum">
              <a:rPr lang="en-US" altLang="zh-CN" smtClean="0"/>
              <a:pPr/>
              <a:t>20</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357166"/>
            <a:ext cx="500066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200" smtClean="0">
                <a:latin typeface="Consolas" pitchFamily="49" charset="0"/>
                <a:ea typeface="微软雅黑" pitchFamily="34" charset="-122"/>
                <a:cs typeface="Consolas" pitchFamily="49" charset="0"/>
              </a:rPr>
              <a:t>3.</a:t>
            </a:r>
            <a:r>
              <a:rPr lang="zh-CN" altLang="zh-CN" sz="2200" smtClean="0">
                <a:latin typeface="Consolas" pitchFamily="49" charset="0"/>
                <a:ea typeface="微软雅黑" pitchFamily="34" charset="-122"/>
                <a:cs typeface="Consolas" pitchFamily="49" charset="0"/>
              </a:rPr>
              <a:t>线性表基本运算在双链表中的实现</a:t>
            </a:r>
            <a:endParaRPr lang="zh-CN" altLang="zh-CN" sz="2200">
              <a:latin typeface="Consolas" pitchFamily="49" charset="0"/>
              <a:ea typeface="微软雅黑" pitchFamily="34" charset="-122"/>
              <a:cs typeface="Consolas" pitchFamily="49" charset="0"/>
            </a:endParaRPr>
          </a:p>
        </p:txBody>
      </p:sp>
      <p:sp>
        <p:nvSpPr>
          <p:cNvPr id="6" name="TextBox 5"/>
          <p:cNvSpPr txBox="1"/>
          <p:nvPr/>
        </p:nvSpPr>
        <p:spPr>
          <a:xfrm>
            <a:off x="785786" y="1357298"/>
            <a:ext cx="7358114" cy="1910880"/>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许多运算算法（如求长度、取元素值和查找元素等）与单链表中相应算法是相同的</a:t>
            </a:r>
            <a:r>
              <a:rPr lang="en-US" altLang="zh-CN" sz="2000" smtClean="0">
                <a:solidFill>
                  <a:srgbClr val="0000FF"/>
                </a:solidFill>
                <a:latin typeface="Consolas" pitchFamily="49" charset="0"/>
                <a:ea typeface="仿宋" pitchFamily="49" charset="-122"/>
                <a:cs typeface="Consolas" pitchFamily="49" charset="0"/>
              </a:rPr>
              <a:t>.</a:t>
            </a:r>
          </a:p>
          <a:p>
            <a:pPr marL="342900" indent="-342900" algn="l">
              <a:lnSpc>
                <a:spcPts val="30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涉及结点插入和删除操作的算法需要改为按双链表的方式进行结点插入和删除。</a:t>
            </a:r>
            <a:endParaRPr lang="zh-CN" altLang="en-US" sz="2000">
              <a:solidFill>
                <a:srgbClr val="0000FF"/>
              </a:solidFill>
              <a:latin typeface="Consolas" pitchFamily="49" charset="0"/>
              <a:ea typeface="仿宋" pitchFamily="49" charset="-122"/>
              <a:cs typeface="Consolas" pitchFamily="49" charset="0"/>
            </a:endParaRPr>
          </a:p>
        </p:txBody>
      </p:sp>
      <p:sp>
        <p:nvSpPr>
          <p:cNvPr id="10" name="灯片编号占位符 9"/>
          <p:cNvSpPr>
            <a:spLocks noGrp="1"/>
          </p:cNvSpPr>
          <p:nvPr>
            <p:ph type="sldNum" sz="quarter" idx="12"/>
          </p:nvPr>
        </p:nvSpPr>
        <p:spPr/>
        <p:txBody>
          <a:bodyPr/>
          <a:lstStyle/>
          <a:p>
            <a:fld id="{7AF016A1-9F15-429F-9EFD-84004B73C732}" type="slidenum">
              <a:rPr lang="en-US" altLang="zh-CN" smtClean="0"/>
              <a:pPr/>
              <a:t>21</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928670"/>
            <a:ext cx="8643998" cy="398837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bool </a:t>
            </a:r>
            <a:r>
              <a:rPr lang="en-US" altLang="zh-CN" sz="1800" smtClean="0">
                <a:solidFill>
                  <a:srgbClr val="FF0000"/>
                </a:solidFill>
                <a:latin typeface="Consolas" pitchFamily="49" charset="0"/>
                <a:ea typeface="仿宋" pitchFamily="49" charset="-122"/>
                <a:cs typeface="Consolas" pitchFamily="49" charset="0"/>
              </a:rPr>
              <a:t>Insert</a:t>
            </a:r>
            <a:r>
              <a:rPr lang="en-US" altLang="zh-CN" sz="1800" smtClean="0">
                <a:solidFill>
                  <a:srgbClr val="0000FF"/>
                </a:solidFill>
                <a:latin typeface="Consolas" pitchFamily="49" charset="0"/>
                <a:ea typeface="仿宋" pitchFamily="49" charset="-122"/>
                <a:cs typeface="Consolas" pitchFamily="49" charset="0"/>
              </a:rPr>
              <a:t>(int i,T 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在双链表中序号</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位置插入值为</a:t>
            </a:r>
            <a:r>
              <a:rPr lang="en-US" altLang="zh-CN" sz="1800" smtClean="0">
                <a:solidFill>
                  <a:srgbClr val="00B0F0"/>
                </a:solidFill>
                <a:latin typeface="Consolas" pitchFamily="49" charset="0"/>
                <a:ea typeface="仿宋" pitchFamily="49" charset="-122"/>
                <a:cs typeface="Consolas" pitchFamily="49" charset="0"/>
              </a:rPr>
              <a:t>e</a:t>
            </a:r>
            <a:r>
              <a:rPr lang="zh-CN" altLang="zh-CN" sz="1800" smtClean="0">
                <a:solidFill>
                  <a:srgbClr val="00B0F0"/>
                </a:solidFill>
                <a:latin typeface="Consolas" pitchFamily="49" charset="0"/>
                <a:ea typeface="仿宋" pitchFamily="49" charset="-122"/>
                <a:cs typeface="Consolas" pitchFamily="49" charset="0"/>
              </a:rPr>
              <a:t>的结点</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if (i&lt;0) return false;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参数</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错误返回</a:t>
            </a:r>
            <a:r>
              <a:rPr lang="en-US" altLang="zh-CN" sz="1800" smtClean="0">
                <a:solidFill>
                  <a:srgbClr val="00B0F0"/>
                </a:solidFill>
                <a:latin typeface="Consolas" pitchFamily="49" charset="0"/>
                <a:ea typeface="仿宋" pitchFamily="49" charset="-122"/>
                <a:cs typeface="Consolas" pitchFamily="49" charset="0"/>
              </a:rPr>
              <a:t>false</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DLinkNode&lt;T&gt;* s=new DLinkNode&lt;T&gt;(e);</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建立新结点</a:t>
            </a:r>
            <a:r>
              <a:rPr lang="en-US" altLang="zh-CN" sz="1800" smtClean="0">
                <a:solidFill>
                  <a:srgbClr val="00B0F0"/>
                </a:solidFill>
                <a:latin typeface="Consolas" pitchFamily="49" charset="0"/>
                <a:ea typeface="仿宋" pitchFamily="49" charset="-122"/>
                <a:cs typeface="Consolas" pitchFamily="49" charset="0"/>
              </a:rPr>
              <a:t>s</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DLinkNode&lt;T&gt;* p=</a:t>
            </a:r>
            <a:r>
              <a:rPr lang="en-US" altLang="zh-CN" sz="1800" smtClean="0">
                <a:solidFill>
                  <a:srgbClr val="FF0000"/>
                </a:solidFill>
                <a:latin typeface="Consolas" pitchFamily="49" charset="0"/>
                <a:ea typeface="仿宋" pitchFamily="49" charset="-122"/>
                <a:cs typeface="Consolas" pitchFamily="49" charset="0"/>
              </a:rPr>
              <a:t>geti</a:t>
            </a:r>
            <a:r>
              <a:rPr lang="en-US" altLang="zh-CN" sz="1800" smtClean="0">
                <a:solidFill>
                  <a:srgbClr val="0000FF"/>
                </a:solidFill>
                <a:latin typeface="Consolas" pitchFamily="49" charset="0"/>
                <a:ea typeface="仿宋" pitchFamily="49" charset="-122"/>
                <a:cs typeface="Consolas" pitchFamily="49" charset="0"/>
              </a:rPr>
              <a:t>(i-1);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查找序号</a:t>
            </a:r>
            <a:r>
              <a:rPr lang="en-US" altLang="zh-CN" sz="1800" smtClean="0">
                <a:solidFill>
                  <a:srgbClr val="00B0F0"/>
                </a:solidFill>
                <a:latin typeface="Consolas" pitchFamily="49" charset="0"/>
                <a:ea typeface="仿宋" pitchFamily="49" charset="-122"/>
                <a:cs typeface="Consolas" pitchFamily="49" charset="0"/>
              </a:rPr>
              <a:t>i-1</a:t>
            </a:r>
            <a:r>
              <a:rPr lang="zh-CN" altLang="zh-CN" sz="1800" smtClean="0">
                <a:solidFill>
                  <a:srgbClr val="00B0F0"/>
                </a:solidFill>
                <a:latin typeface="Consolas" pitchFamily="49" charset="0"/>
                <a:ea typeface="仿宋" pitchFamily="49" charset="-122"/>
                <a:cs typeface="Consolas" pitchFamily="49" charset="0"/>
              </a:rPr>
              <a:t>的结点</a:t>
            </a:r>
            <a:r>
              <a:rPr lang="en-US" altLang="zh-CN" sz="1800" smtClean="0">
                <a:solidFill>
                  <a:srgbClr val="00B0F0"/>
                </a:solidFill>
                <a:latin typeface="Consolas" pitchFamily="49" charset="0"/>
                <a:ea typeface="仿宋" pitchFamily="49" charset="-122"/>
                <a:cs typeface="Consolas" pitchFamily="49" charset="0"/>
              </a:rPr>
              <a:t>p</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if (p!=NULL)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找到了序号</a:t>
            </a:r>
            <a:r>
              <a:rPr lang="en-US" altLang="zh-CN" sz="1800" smtClean="0">
                <a:solidFill>
                  <a:srgbClr val="00B0F0"/>
                </a:solidFill>
                <a:latin typeface="Consolas" pitchFamily="49" charset="0"/>
                <a:ea typeface="仿宋" pitchFamily="49" charset="-122"/>
                <a:cs typeface="Consolas" pitchFamily="49" charset="0"/>
              </a:rPr>
              <a:t>i-1</a:t>
            </a:r>
            <a:r>
              <a:rPr lang="zh-CN" altLang="zh-CN" sz="1800" smtClean="0">
                <a:solidFill>
                  <a:srgbClr val="00B0F0"/>
                </a:solidFill>
                <a:latin typeface="Consolas" pitchFamily="49" charset="0"/>
                <a:ea typeface="仿宋" pitchFamily="49" charset="-122"/>
                <a:cs typeface="Consolas" pitchFamily="49" charset="0"/>
              </a:rPr>
              <a:t>的结点 </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006600"/>
                </a:solidFill>
                <a:latin typeface="Consolas" pitchFamily="49" charset="0"/>
                <a:ea typeface="仿宋" pitchFamily="49" charset="-122"/>
                <a:cs typeface="Consolas" pitchFamily="49" charset="0"/>
              </a:rPr>
              <a:t>s-&gt;next=p-&gt;next;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修改</a:t>
            </a:r>
            <a:r>
              <a:rPr lang="en-US" altLang="zh-CN" sz="1800" smtClean="0">
                <a:solidFill>
                  <a:srgbClr val="00B0F0"/>
                </a:solidFill>
                <a:latin typeface="Consolas" pitchFamily="49" charset="0"/>
                <a:ea typeface="仿宋" pitchFamily="49" charset="-122"/>
                <a:cs typeface="Consolas" pitchFamily="49" charset="0"/>
              </a:rPr>
              <a:t>s</a:t>
            </a:r>
            <a:r>
              <a:rPr lang="zh-CN" altLang="zh-CN" sz="1800" smtClean="0">
                <a:solidFill>
                  <a:srgbClr val="00B0F0"/>
                </a:solidFill>
                <a:latin typeface="Consolas" pitchFamily="49" charset="0"/>
                <a:ea typeface="仿宋" pitchFamily="49" charset="-122"/>
                <a:cs typeface="Consolas" pitchFamily="49" charset="0"/>
              </a:rPr>
              <a:t>结点的</a:t>
            </a:r>
            <a:r>
              <a:rPr lang="en-US" altLang="zh-CN" sz="1800" smtClean="0">
                <a:solidFill>
                  <a:srgbClr val="00B0F0"/>
                </a:solidFill>
                <a:latin typeface="Consolas" pitchFamily="49" charset="0"/>
                <a:ea typeface="仿宋" pitchFamily="49" charset="-122"/>
                <a:cs typeface="Consolas" pitchFamily="49" charset="0"/>
              </a:rPr>
              <a:t>next</a:t>
            </a:r>
            <a:r>
              <a:rPr lang="zh-CN" altLang="zh-CN" sz="1800" smtClean="0">
                <a:solidFill>
                  <a:srgbClr val="00B0F0"/>
                </a:solidFill>
                <a:latin typeface="Consolas" pitchFamily="49" charset="0"/>
                <a:ea typeface="仿宋" pitchFamily="49" charset="-122"/>
                <a:cs typeface="Consolas" pitchFamily="49" charset="0"/>
              </a:rPr>
              <a:t>域</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if (p-&gt;next!=NULL)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修改</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结点的非空后继结点的</a:t>
            </a:r>
            <a:r>
              <a:rPr lang="en-US" altLang="zh-CN" sz="1800" smtClean="0">
                <a:solidFill>
                  <a:srgbClr val="00B0F0"/>
                </a:solidFill>
                <a:latin typeface="Consolas" pitchFamily="49" charset="0"/>
                <a:ea typeface="仿宋" pitchFamily="49" charset="-122"/>
                <a:cs typeface="Consolas" pitchFamily="49" charset="0"/>
              </a:rPr>
              <a:t>prior</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p-&gt;next-&gt;prior=s;</a:t>
            </a:r>
            <a:endParaRPr lang="zh-CN" altLang="zh-CN" sz="1800" smtClean="0">
              <a:solidFill>
                <a:srgbClr val="006600"/>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6600"/>
                </a:solidFill>
                <a:latin typeface="Consolas" pitchFamily="49" charset="0"/>
                <a:ea typeface="仿宋" pitchFamily="49" charset="-122"/>
                <a:cs typeface="Consolas" pitchFamily="49" charset="0"/>
              </a:rPr>
              <a:t>      p-&gt;next=s;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修改</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结点的</a:t>
            </a:r>
            <a:r>
              <a:rPr lang="en-US" altLang="zh-CN" sz="1800" smtClean="0">
                <a:solidFill>
                  <a:srgbClr val="00B0F0"/>
                </a:solidFill>
                <a:latin typeface="Consolas" pitchFamily="49" charset="0"/>
                <a:ea typeface="仿宋" pitchFamily="49" charset="-122"/>
                <a:cs typeface="Consolas" pitchFamily="49" charset="0"/>
              </a:rPr>
              <a:t>next</a:t>
            </a:r>
            <a:r>
              <a:rPr lang="zh-CN" altLang="zh-CN" sz="1800" smtClean="0">
                <a:solidFill>
                  <a:srgbClr val="00B0F0"/>
                </a:solidFill>
                <a:latin typeface="Consolas" pitchFamily="49" charset="0"/>
                <a:ea typeface="仿宋" pitchFamily="49" charset="-122"/>
                <a:cs typeface="Consolas" pitchFamily="49" charset="0"/>
              </a:rPr>
              <a:t>域</a:t>
            </a:r>
          </a:p>
          <a:p>
            <a:pPr algn="l">
              <a:lnSpc>
                <a:spcPts val="2100"/>
              </a:lnSpc>
              <a:spcBef>
                <a:spcPts val="0"/>
              </a:spcBef>
            </a:pPr>
            <a:r>
              <a:rPr lang="en-US" altLang="zh-CN" sz="1800" smtClean="0">
                <a:solidFill>
                  <a:srgbClr val="006600"/>
                </a:solidFill>
                <a:latin typeface="Consolas" pitchFamily="49" charset="0"/>
                <a:ea typeface="仿宋" pitchFamily="49" charset="-122"/>
                <a:cs typeface="Consolas" pitchFamily="49" charset="0"/>
              </a:rPr>
              <a:t>      s-&gt;prior=p;</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修改</a:t>
            </a:r>
            <a:r>
              <a:rPr lang="en-US" altLang="zh-CN" sz="1800" smtClean="0">
                <a:solidFill>
                  <a:srgbClr val="00B0F0"/>
                </a:solidFill>
                <a:latin typeface="Consolas" pitchFamily="49" charset="0"/>
                <a:ea typeface="仿宋" pitchFamily="49" charset="-122"/>
                <a:cs typeface="Consolas" pitchFamily="49" charset="0"/>
              </a:rPr>
              <a:t>s</a:t>
            </a:r>
            <a:r>
              <a:rPr lang="zh-CN" altLang="zh-CN" sz="1800" smtClean="0">
                <a:solidFill>
                  <a:srgbClr val="00B0F0"/>
                </a:solidFill>
                <a:latin typeface="Consolas" pitchFamily="49" charset="0"/>
                <a:ea typeface="仿宋" pitchFamily="49" charset="-122"/>
                <a:cs typeface="Consolas" pitchFamily="49" charset="0"/>
              </a:rPr>
              <a:t>结点的</a:t>
            </a:r>
            <a:r>
              <a:rPr lang="en-US" altLang="zh-CN" sz="1800" smtClean="0">
                <a:solidFill>
                  <a:srgbClr val="00B0F0"/>
                </a:solidFill>
                <a:latin typeface="Consolas" pitchFamily="49" charset="0"/>
                <a:ea typeface="仿宋" pitchFamily="49" charset="-122"/>
                <a:cs typeface="Consolas" pitchFamily="49" charset="0"/>
              </a:rPr>
              <a:t>prior</a:t>
            </a:r>
            <a:r>
              <a:rPr lang="zh-CN" altLang="zh-CN" sz="1800" smtClean="0">
                <a:solidFill>
                  <a:srgbClr val="00B0F0"/>
                </a:solidFill>
                <a:latin typeface="Consolas" pitchFamily="49" charset="0"/>
                <a:ea typeface="仿宋" pitchFamily="49" charset="-122"/>
                <a:cs typeface="Consolas" pitchFamily="49" charset="0"/>
              </a:rPr>
              <a:t>域</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true;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插入成功返回</a:t>
            </a:r>
            <a:r>
              <a:rPr lang="en-US" altLang="zh-CN" sz="1800" smtClean="0">
                <a:solidFill>
                  <a:srgbClr val="00B0F0"/>
                </a:solidFill>
                <a:latin typeface="Consolas" pitchFamily="49" charset="0"/>
                <a:ea typeface="仿宋" pitchFamily="49" charset="-122"/>
                <a:cs typeface="Consolas" pitchFamily="49" charset="0"/>
              </a:rPr>
              <a:t>true</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else return false;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没有找到序号</a:t>
            </a:r>
            <a:r>
              <a:rPr lang="en-US" altLang="zh-CN" sz="1800" smtClean="0">
                <a:solidFill>
                  <a:srgbClr val="00B0F0"/>
                </a:solidFill>
                <a:latin typeface="Consolas" pitchFamily="49" charset="0"/>
                <a:ea typeface="仿宋" pitchFamily="49" charset="-122"/>
                <a:cs typeface="Consolas" pitchFamily="49" charset="0"/>
              </a:rPr>
              <a:t>i-1</a:t>
            </a:r>
            <a:r>
              <a:rPr lang="zh-CN" altLang="zh-CN" sz="1800" smtClean="0">
                <a:solidFill>
                  <a:srgbClr val="00B0F0"/>
                </a:solidFill>
                <a:latin typeface="Consolas" pitchFamily="49" charset="0"/>
                <a:ea typeface="仿宋" pitchFamily="49" charset="-122"/>
                <a:cs typeface="Consolas" pitchFamily="49" charset="0"/>
              </a:rPr>
              <a:t>的结点返回</a:t>
            </a:r>
            <a:r>
              <a:rPr lang="en-US" altLang="zh-CN" sz="1800" smtClean="0">
                <a:solidFill>
                  <a:srgbClr val="00B0F0"/>
                </a:solidFill>
                <a:latin typeface="Consolas" pitchFamily="49" charset="0"/>
                <a:ea typeface="仿宋" pitchFamily="49" charset="-122"/>
                <a:cs typeface="Consolas" pitchFamily="49" charset="0"/>
              </a:rPr>
              <a:t>false</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214282" y="357166"/>
            <a:ext cx="7572428" cy="400110"/>
          </a:xfrm>
          <a:prstGeom prst="rect">
            <a:avLst/>
          </a:prstGeom>
          <a:noFill/>
        </p:spPr>
        <p:txBody>
          <a:bodyPr wrap="square" rtlCol="0">
            <a:spAutoFit/>
          </a:bodyPr>
          <a:lstStyle/>
          <a:p>
            <a:pPr algn="l">
              <a:lnSpc>
                <a:spcPct val="100000"/>
              </a:lnSpc>
            </a:pPr>
            <a:r>
              <a:rPr lang="zh-CN" altLang="zh-CN" sz="2000" smtClean="0">
                <a:solidFill>
                  <a:srgbClr val="0000FF"/>
                </a:solidFill>
                <a:latin typeface="Consolas" pitchFamily="49" charset="0"/>
                <a:ea typeface="仿宋" pitchFamily="49" charset="-122"/>
                <a:cs typeface="Consolas" pitchFamily="49" charset="0"/>
              </a:rPr>
              <a:t>在双链表</a:t>
            </a:r>
            <a:r>
              <a:rPr lang="en-US" altLang="zh-CN" sz="2000" smtClean="0">
                <a:solidFill>
                  <a:srgbClr val="0000FF"/>
                </a:solidFill>
                <a:latin typeface="Consolas" pitchFamily="49" charset="0"/>
                <a:ea typeface="仿宋" pitchFamily="49" charset="-122"/>
                <a:cs typeface="Consolas" pitchFamily="49" charset="0"/>
              </a:rPr>
              <a:t>dhead</a:t>
            </a:r>
            <a:r>
              <a:rPr lang="zh-CN" altLang="zh-CN" sz="2000" smtClean="0">
                <a:solidFill>
                  <a:srgbClr val="0000FF"/>
                </a:solidFill>
                <a:latin typeface="Consolas" pitchFamily="49" charset="0"/>
                <a:ea typeface="仿宋" pitchFamily="49" charset="-122"/>
                <a:cs typeface="Consolas" pitchFamily="49" charset="0"/>
              </a:rPr>
              <a:t>中序号为</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的位置上插入值为</a:t>
            </a:r>
            <a:r>
              <a:rPr lang="en-US" altLang="zh-CN" sz="2000" i="1" smtClean="0">
                <a:solidFill>
                  <a:srgbClr val="0000FF"/>
                </a:solidFill>
                <a:latin typeface="Consolas" pitchFamily="49" charset="0"/>
                <a:ea typeface="仿宋" pitchFamily="49" charset="-122"/>
                <a:cs typeface="Consolas" pitchFamily="49" charset="0"/>
              </a:rPr>
              <a:t>e</a:t>
            </a:r>
            <a:r>
              <a:rPr lang="zh-CN" altLang="zh-CN" sz="2000" smtClean="0">
                <a:solidFill>
                  <a:srgbClr val="0000FF"/>
                </a:solidFill>
                <a:latin typeface="Consolas" pitchFamily="49" charset="0"/>
                <a:ea typeface="仿宋" pitchFamily="49" charset="-122"/>
                <a:cs typeface="Consolas" pitchFamily="49" charset="0"/>
              </a:rPr>
              <a:t>的结点的算法</a:t>
            </a:r>
            <a:endParaRPr lang="zh-CN" altLang="en-US" sz="20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1428728" y="5254595"/>
            <a:ext cx="7143800" cy="759182"/>
          </a:xfrm>
          <a:prstGeom prst="rect">
            <a:avLst/>
          </a:prstGeom>
          <a:noFill/>
        </p:spPr>
        <p:txBody>
          <a:bodyPr wrap="square" rtlCol="0">
            <a:spAutoFit/>
          </a:bodyPr>
          <a:lstStyle/>
          <a:p>
            <a:pPr algn="l">
              <a:lnSpc>
                <a:spcPts val="2600"/>
              </a:lnSpc>
              <a:spcBef>
                <a:spcPts val="0"/>
              </a:spcBef>
            </a:pPr>
            <a:r>
              <a:rPr lang="zh-CN" altLang="zh-CN" sz="2000" smtClean="0">
                <a:solidFill>
                  <a:srgbClr val="0000FF"/>
                </a:solidFill>
                <a:latin typeface="Consolas" pitchFamily="49" charset="0"/>
                <a:ea typeface="华文中宋" pitchFamily="2" charset="-122"/>
                <a:cs typeface="Consolas" pitchFamily="49" charset="0"/>
              </a:rPr>
              <a:t>也可以在双链表中找到序号为</a:t>
            </a:r>
            <a:r>
              <a:rPr lang="en-US" altLang="zh-CN" sz="2000" i="1" smtClean="0">
                <a:solidFill>
                  <a:srgbClr val="0000FF"/>
                </a:solidFill>
                <a:latin typeface="Consolas" pitchFamily="49" charset="0"/>
                <a:ea typeface="华文中宋" pitchFamily="2" charset="-122"/>
                <a:cs typeface="Consolas" pitchFamily="49" charset="0"/>
              </a:rPr>
              <a:t>i</a:t>
            </a:r>
            <a:r>
              <a:rPr lang="zh-CN" altLang="zh-CN" sz="2000" smtClean="0">
                <a:solidFill>
                  <a:srgbClr val="0000FF"/>
                </a:solidFill>
                <a:latin typeface="Consolas" pitchFamily="49" charset="0"/>
                <a:ea typeface="华文中宋" pitchFamily="2" charset="-122"/>
                <a:cs typeface="Consolas" pitchFamily="49" charset="0"/>
              </a:rPr>
              <a:t>的结点</a:t>
            </a:r>
            <a:r>
              <a:rPr lang="en-US" altLang="zh-CN" sz="2000" i="1" smtClean="0">
                <a:solidFill>
                  <a:srgbClr val="0000FF"/>
                </a:solidFill>
                <a:latin typeface="Consolas" pitchFamily="49" charset="0"/>
                <a:ea typeface="华文中宋" pitchFamily="2" charset="-122"/>
                <a:cs typeface="Consolas" pitchFamily="49" charset="0"/>
              </a:rPr>
              <a:t>p</a:t>
            </a:r>
            <a:r>
              <a:rPr lang="zh-CN" altLang="zh-CN" sz="2000" smtClean="0">
                <a:solidFill>
                  <a:srgbClr val="0000FF"/>
                </a:solidFill>
                <a:latin typeface="Consolas" pitchFamily="49" charset="0"/>
                <a:ea typeface="华文中宋" pitchFamily="2" charset="-122"/>
                <a:cs typeface="Consolas" pitchFamily="49" charset="0"/>
              </a:rPr>
              <a:t>（找后继结点），再在</a:t>
            </a:r>
            <a:r>
              <a:rPr lang="en-US" altLang="zh-CN" sz="2000" i="1" smtClean="0">
                <a:solidFill>
                  <a:srgbClr val="0000FF"/>
                </a:solidFill>
                <a:latin typeface="Consolas" pitchFamily="49" charset="0"/>
                <a:ea typeface="华文中宋" pitchFamily="2" charset="-122"/>
                <a:cs typeface="Consolas" pitchFamily="49" charset="0"/>
              </a:rPr>
              <a:t>p</a:t>
            </a:r>
            <a:r>
              <a:rPr lang="zh-CN" altLang="zh-CN" sz="2000" smtClean="0">
                <a:solidFill>
                  <a:srgbClr val="0000FF"/>
                </a:solidFill>
                <a:latin typeface="Consolas" pitchFamily="49" charset="0"/>
                <a:ea typeface="华文中宋" pitchFamily="2" charset="-122"/>
                <a:cs typeface="Consolas" pitchFamily="49" charset="0"/>
              </a:rPr>
              <a:t>结点之前插入</a:t>
            </a:r>
            <a:r>
              <a:rPr lang="en-US" altLang="zh-CN" sz="2000" i="1" smtClean="0">
                <a:solidFill>
                  <a:srgbClr val="0000FF"/>
                </a:solidFill>
                <a:latin typeface="Consolas" pitchFamily="49" charset="0"/>
                <a:ea typeface="华文中宋" pitchFamily="2" charset="-122"/>
                <a:cs typeface="Consolas" pitchFamily="49" charset="0"/>
              </a:rPr>
              <a:t>s</a:t>
            </a:r>
            <a:r>
              <a:rPr lang="zh-CN" altLang="zh-CN" sz="2000" smtClean="0">
                <a:solidFill>
                  <a:srgbClr val="0000FF"/>
                </a:solidFill>
                <a:latin typeface="Consolas" pitchFamily="49" charset="0"/>
                <a:ea typeface="华文中宋" pitchFamily="2" charset="-122"/>
                <a:cs typeface="Consolas" pitchFamily="49" charset="0"/>
              </a:rPr>
              <a:t>结点（后继仅仅之前插入新结点）。</a:t>
            </a:r>
            <a:endParaRPr lang="zh-CN" altLang="en-US" sz="2000">
              <a:solidFill>
                <a:srgbClr val="0000FF"/>
              </a:solidFill>
              <a:latin typeface="Consolas" pitchFamily="49" charset="0"/>
              <a:ea typeface="华文中宋" pitchFamily="2" charset="-122"/>
              <a:cs typeface="Consolas" pitchFamily="49" charset="0"/>
            </a:endParaRPr>
          </a:p>
        </p:txBody>
      </p:sp>
      <p:grpSp>
        <p:nvGrpSpPr>
          <p:cNvPr id="7" name="组合 6"/>
          <p:cNvGrpSpPr/>
          <p:nvPr/>
        </p:nvGrpSpPr>
        <p:grpSpPr>
          <a:xfrm>
            <a:off x="428596" y="5143512"/>
            <a:ext cx="896901" cy="896901"/>
            <a:chOff x="388951" y="5103867"/>
            <a:chExt cx="896901" cy="896901"/>
          </a:xfrm>
        </p:grpSpPr>
        <p:sp>
          <p:nvSpPr>
            <p:cNvPr id="8" name="椭圆 7"/>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椭圆 8"/>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 name="文本框 14"/>
            <p:cNvSpPr txBox="1"/>
            <p:nvPr/>
          </p:nvSpPr>
          <p:spPr>
            <a:xfrm>
              <a:off x="525185" y="5431228"/>
              <a:ext cx="646332" cy="313932"/>
            </a:xfrm>
            <a:prstGeom prst="rect">
              <a:avLst/>
            </a:prstGeom>
            <a:noFill/>
          </p:spPr>
          <p:txBody>
            <a:bodyPr wrap="none" rtlCol="0">
              <a:spAutoFit/>
            </a:bodyPr>
            <a:lstStyle/>
            <a:p>
              <a:r>
                <a:rPr lang="zh-CN" altLang="en-US" sz="1800" b="1" smtClean="0">
                  <a:solidFill>
                    <a:srgbClr val="FF0000"/>
                  </a:solidFill>
                  <a:latin typeface="微软雅黑" pitchFamily="34" charset="-122"/>
                  <a:ea typeface="微软雅黑" pitchFamily="34" charset="-122"/>
                </a:rPr>
                <a:t>说明</a:t>
              </a:r>
              <a:endParaRPr lang="zh-CN" altLang="en-US" sz="1800" b="1" dirty="0">
                <a:solidFill>
                  <a:srgbClr val="FF0000"/>
                </a:solidFill>
                <a:latin typeface="微软雅黑" pitchFamily="34" charset="-122"/>
                <a:ea typeface="微软雅黑" pitchFamily="34" charset="-122"/>
              </a:endParaRPr>
            </a:p>
          </p:txBody>
        </p:sp>
      </p:grpSp>
      <p:sp>
        <p:nvSpPr>
          <p:cNvPr id="14" name="灯片编号占位符 13"/>
          <p:cNvSpPr>
            <a:spLocks noGrp="1"/>
          </p:cNvSpPr>
          <p:nvPr>
            <p:ph type="sldNum" sz="quarter" idx="12"/>
          </p:nvPr>
        </p:nvSpPr>
        <p:spPr/>
        <p:txBody>
          <a:bodyPr/>
          <a:lstStyle/>
          <a:p>
            <a:fld id="{7AF016A1-9F15-429F-9EFD-84004B73C732}" type="slidenum">
              <a:rPr lang="en-US" altLang="zh-CN" smtClean="0"/>
              <a:pPr/>
              <a:t>22</a:t>
            </a:fld>
            <a:r>
              <a:rPr lang="en-US" altLang="zh-CN" smtClean="0"/>
              <a:t>/65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857232"/>
            <a:ext cx="8643998" cy="374317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bool </a:t>
            </a:r>
            <a:r>
              <a:rPr lang="en-US" altLang="zh-CN" sz="1800" smtClean="0">
                <a:solidFill>
                  <a:srgbClr val="FF0000"/>
                </a:solidFill>
                <a:latin typeface="Consolas" pitchFamily="49" charset="0"/>
                <a:ea typeface="仿宋" pitchFamily="49" charset="-122"/>
                <a:cs typeface="Consolas" pitchFamily="49" charset="0"/>
              </a:rPr>
              <a:t>Delete</a:t>
            </a:r>
            <a:r>
              <a:rPr lang="en-US" altLang="zh-CN" sz="1800" smtClean="0">
                <a:solidFill>
                  <a:srgbClr val="0000FF"/>
                </a:solidFill>
                <a:latin typeface="Consolas" pitchFamily="49" charset="0"/>
                <a:ea typeface="仿宋" pitchFamily="49" charset="-122"/>
                <a:cs typeface="Consolas" pitchFamily="49" charset="0"/>
              </a:rPr>
              <a:t>(int 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在双链表中删除序号</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位置的结点</a:t>
            </a: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if (i&lt;0) return false;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参数</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错误返回</a:t>
            </a:r>
            <a:r>
              <a:rPr lang="en-US" altLang="zh-CN" sz="1800" smtClean="0">
                <a:solidFill>
                  <a:srgbClr val="00B0F0"/>
                </a:solidFill>
                <a:latin typeface="Consolas" pitchFamily="49" charset="0"/>
                <a:ea typeface="仿宋" pitchFamily="49" charset="-122"/>
                <a:cs typeface="Consolas" pitchFamily="49" charset="0"/>
              </a:rPr>
              <a:t>false</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DLinkNode&lt;T&gt;* p=</a:t>
            </a:r>
            <a:r>
              <a:rPr lang="en-US" altLang="zh-CN" sz="1800" smtClean="0">
                <a:solidFill>
                  <a:srgbClr val="FF0000"/>
                </a:solidFill>
                <a:latin typeface="Consolas" pitchFamily="49" charset="0"/>
                <a:ea typeface="仿宋" pitchFamily="49" charset="-122"/>
                <a:cs typeface="Consolas" pitchFamily="49" charset="0"/>
              </a:rPr>
              <a:t>geti</a:t>
            </a:r>
            <a:r>
              <a:rPr lang="en-US" altLang="zh-CN" sz="1800" smtClean="0">
                <a:solidFill>
                  <a:srgbClr val="0000FF"/>
                </a:solidFill>
                <a:latin typeface="Consolas" pitchFamily="49" charset="0"/>
                <a:ea typeface="仿宋" pitchFamily="49" charset="-122"/>
                <a:cs typeface="Consolas" pitchFamily="49" charset="0"/>
              </a:rPr>
              <a:t>(i);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查找序号</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的结点</a:t>
            </a: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if (p!=NULL)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找到了序号</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的结点</a:t>
            </a:r>
            <a:r>
              <a:rPr lang="en-US" altLang="zh-CN" sz="1800" smtClean="0">
                <a:solidFill>
                  <a:srgbClr val="00B0F0"/>
                </a:solidFill>
                <a:latin typeface="Consolas" pitchFamily="49" charset="0"/>
                <a:ea typeface="仿宋" pitchFamily="49" charset="-122"/>
                <a:cs typeface="Consolas" pitchFamily="49" charset="0"/>
              </a:rPr>
              <a:t>p</a:t>
            </a: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006600"/>
                </a:solidFill>
                <a:latin typeface="Consolas" pitchFamily="49" charset="0"/>
                <a:ea typeface="仿宋" pitchFamily="49" charset="-122"/>
                <a:cs typeface="Consolas" pitchFamily="49" charset="0"/>
              </a:rPr>
              <a:t>p-&gt;prior-&gt;next=p-&gt;next;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修改</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结点的前驱结点的</a:t>
            </a:r>
            <a:r>
              <a:rPr lang="en-US" altLang="zh-CN" sz="1800" smtClean="0">
                <a:solidFill>
                  <a:srgbClr val="00B0F0"/>
                </a:solidFill>
                <a:latin typeface="Consolas" pitchFamily="49" charset="0"/>
                <a:ea typeface="仿宋" pitchFamily="49" charset="-122"/>
                <a:cs typeface="Consolas" pitchFamily="49" charset="0"/>
              </a:rPr>
              <a:t>next</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if (p-&gt;next!=NULL)</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修改</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结点非空后继结点的</a:t>
            </a:r>
            <a:r>
              <a:rPr lang="en-US" altLang="zh-CN" sz="1800" smtClean="0">
                <a:solidFill>
                  <a:srgbClr val="00B0F0"/>
                </a:solidFill>
                <a:latin typeface="Consolas" pitchFamily="49" charset="0"/>
                <a:ea typeface="仿宋" pitchFamily="49" charset="-122"/>
                <a:cs typeface="Consolas" pitchFamily="49" charset="0"/>
              </a:rPr>
              <a:t>prior</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p-&gt;next-&gt;prior=p-&gt;prior;</a:t>
            </a:r>
            <a:endParaRPr lang="zh-CN" altLang="zh-CN" sz="1800" smtClean="0">
              <a:solidFill>
                <a:srgbClr val="006600"/>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delete 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释放空间</a:t>
            </a:r>
            <a:r>
              <a:rPr lang="zh-CN" altLang="zh-CN" sz="1800" smtClean="0">
                <a:solidFill>
                  <a:srgbClr val="0000FF"/>
                </a:solidFill>
                <a:latin typeface="Consolas" pitchFamily="49" charset="0"/>
                <a:ea typeface="仿宋" pitchFamily="49" charset="-122"/>
                <a:cs typeface="Consolas" pitchFamily="49" charset="0"/>
              </a:rPr>
              <a:t> </a:t>
            </a: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true;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删除成功返回</a:t>
            </a:r>
            <a:r>
              <a:rPr lang="en-US" altLang="zh-CN" sz="1800" smtClean="0">
                <a:solidFill>
                  <a:srgbClr val="00B0F0"/>
                </a:solidFill>
                <a:latin typeface="Consolas" pitchFamily="49" charset="0"/>
                <a:ea typeface="仿宋" pitchFamily="49" charset="-122"/>
                <a:cs typeface="Consolas" pitchFamily="49" charset="0"/>
              </a:rPr>
              <a:t>true </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else return false;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没有找到序号</a:t>
            </a:r>
            <a:r>
              <a:rPr lang="en-US" altLang="zh-CN" sz="1800" smtClean="0">
                <a:solidFill>
                  <a:srgbClr val="00B0F0"/>
                </a:solidFill>
                <a:latin typeface="Consolas" pitchFamily="49" charset="0"/>
                <a:ea typeface="仿宋" pitchFamily="49" charset="-122"/>
                <a:cs typeface="Consolas" pitchFamily="49" charset="0"/>
              </a:rPr>
              <a:t>i-1</a:t>
            </a:r>
            <a:r>
              <a:rPr lang="zh-CN" altLang="zh-CN" sz="1800" smtClean="0">
                <a:solidFill>
                  <a:srgbClr val="00B0F0"/>
                </a:solidFill>
                <a:latin typeface="Consolas" pitchFamily="49" charset="0"/>
                <a:ea typeface="仿宋" pitchFamily="49" charset="-122"/>
                <a:cs typeface="Consolas" pitchFamily="49" charset="0"/>
              </a:rPr>
              <a:t>的结点返回</a:t>
            </a:r>
            <a:r>
              <a:rPr lang="en-US" altLang="zh-CN" sz="1800" smtClean="0">
                <a:solidFill>
                  <a:srgbClr val="00B0F0"/>
                </a:solidFill>
                <a:latin typeface="Consolas" pitchFamily="49" charset="0"/>
                <a:ea typeface="仿宋" pitchFamily="49" charset="-122"/>
                <a:cs typeface="Consolas" pitchFamily="49" charset="0"/>
              </a:rPr>
              <a:t>false</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214282" y="285728"/>
            <a:ext cx="7572428" cy="400110"/>
          </a:xfrm>
          <a:prstGeom prst="rect">
            <a:avLst/>
          </a:prstGeom>
          <a:noFill/>
        </p:spPr>
        <p:txBody>
          <a:bodyPr wrap="square" rtlCol="0">
            <a:spAutoFit/>
          </a:bodyPr>
          <a:lstStyle/>
          <a:p>
            <a:pPr algn="l">
              <a:lnSpc>
                <a:spcPct val="100000"/>
              </a:lnSpc>
            </a:pPr>
            <a:r>
              <a:rPr lang="zh-CN" altLang="zh-CN" sz="2000" smtClean="0">
                <a:solidFill>
                  <a:srgbClr val="0000FF"/>
                </a:solidFill>
                <a:latin typeface="Consolas" pitchFamily="49" charset="0"/>
                <a:ea typeface="仿宋" pitchFamily="49" charset="-122"/>
                <a:cs typeface="Consolas" pitchFamily="49" charset="0"/>
              </a:rPr>
              <a:t>在双链表</a:t>
            </a:r>
            <a:r>
              <a:rPr lang="en-US" altLang="zh-CN" sz="2000" smtClean="0">
                <a:solidFill>
                  <a:srgbClr val="0000FF"/>
                </a:solidFill>
                <a:latin typeface="Consolas" pitchFamily="49" charset="0"/>
                <a:ea typeface="仿宋" pitchFamily="49" charset="-122"/>
                <a:cs typeface="Consolas" pitchFamily="49" charset="0"/>
              </a:rPr>
              <a:t>dhead</a:t>
            </a:r>
            <a:r>
              <a:rPr lang="zh-CN" altLang="zh-CN" sz="2000" smtClean="0">
                <a:solidFill>
                  <a:srgbClr val="0000FF"/>
                </a:solidFill>
                <a:latin typeface="Consolas" pitchFamily="49" charset="0"/>
                <a:ea typeface="仿宋" pitchFamily="49" charset="-122"/>
                <a:cs typeface="Consolas" pitchFamily="49" charset="0"/>
              </a:rPr>
              <a:t>中删除序号为</a:t>
            </a:r>
            <a:r>
              <a:rPr lang="en-US" altLang="zh-CN" sz="2000" i="1"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的结点的算法</a:t>
            </a:r>
            <a:endParaRPr lang="zh-CN" altLang="en-US" sz="20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1214414" y="5175305"/>
            <a:ext cx="7715272" cy="425758"/>
          </a:xfrm>
          <a:prstGeom prst="rect">
            <a:avLst/>
          </a:prstGeom>
          <a:noFill/>
        </p:spPr>
        <p:txBody>
          <a:bodyPr wrap="square" rtlCol="0">
            <a:spAutoFit/>
          </a:bodyPr>
          <a:lstStyle/>
          <a:p>
            <a:pPr algn="l">
              <a:lnSpc>
                <a:spcPts val="2600"/>
              </a:lnSpc>
              <a:spcBef>
                <a:spcPts val="0"/>
              </a:spcBef>
            </a:pPr>
            <a:r>
              <a:rPr lang="zh-CN" altLang="zh-CN" sz="2000" smtClean="0">
                <a:solidFill>
                  <a:srgbClr val="0000FF"/>
                </a:solidFill>
                <a:latin typeface="Consolas" pitchFamily="49" charset="0"/>
                <a:ea typeface="华文中宋" pitchFamily="2" charset="-122"/>
                <a:cs typeface="Consolas" pitchFamily="49" charset="0"/>
              </a:rPr>
              <a:t>也可以找到序号为</a:t>
            </a:r>
            <a:r>
              <a:rPr lang="en-US" altLang="zh-CN" sz="2000" i="1" smtClean="0">
                <a:solidFill>
                  <a:srgbClr val="0000FF"/>
                </a:solidFill>
                <a:latin typeface="Consolas" pitchFamily="49" charset="0"/>
                <a:ea typeface="华文中宋" pitchFamily="2" charset="-122"/>
                <a:cs typeface="Consolas" pitchFamily="49" charset="0"/>
              </a:rPr>
              <a:t>i</a:t>
            </a:r>
            <a:r>
              <a:rPr lang="en-US" altLang="zh-CN" sz="2000" smtClean="0">
                <a:solidFill>
                  <a:srgbClr val="0000FF"/>
                </a:solidFill>
                <a:latin typeface="Consolas" pitchFamily="49" charset="0"/>
                <a:ea typeface="华文中宋" pitchFamily="2" charset="-122"/>
                <a:cs typeface="Consolas" pitchFamily="49" charset="0"/>
              </a:rPr>
              <a:t>-1</a:t>
            </a:r>
            <a:r>
              <a:rPr lang="zh-CN" altLang="zh-CN" sz="2000" smtClean="0">
                <a:solidFill>
                  <a:srgbClr val="0000FF"/>
                </a:solidFill>
                <a:latin typeface="Consolas" pitchFamily="49" charset="0"/>
                <a:ea typeface="华文中宋" pitchFamily="2" charset="-122"/>
                <a:cs typeface="Consolas" pitchFamily="49" charset="0"/>
              </a:rPr>
              <a:t>的结点</a:t>
            </a:r>
            <a:r>
              <a:rPr lang="en-US" altLang="zh-CN" sz="2000" i="1" smtClean="0">
                <a:solidFill>
                  <a:srgbClr val="0000FF"/>
                </a:solidFill>
                <a:latin typeface="Consolas" pitchFamily="49" charset="0"/>
                <a:ea typeface="华文中宋" pitchFamily="2" charset="-122"/>
                <a:cs typeface="Consolas" pitchFamily="49" charset="0"/>
              </a:rPr>
              <a:t>p</a:t>
            </a:r>
            <a:r>
              <a:rPr lang="zh-CN" altLang="zh-CN" sz="2000" smtClean="0">
                <a:solidFill>
                  <a:srgbClr val="0000FF"/>
                </a:solidFill>
                <a:latin typeface="Consolas" pitchFamily="49" charset="0"/>
                <a:ea typeface="华文中宋" pitchFamily="2" charset="-122"/>
                <a:cs typeface="Consolas" pitchFamily="49" charset="0"/>
              </a:rPr>
              <a:t>（找前驱结点），再删除其后继结点。</a:t>
            </a:r>
            <a:endParaRPr lang="zh-CN" altLang="en-US" sz="2000">
              <a:solidFill>
                <a:srgbClr val="0000FF"/>
              </a:solidFill>
              <a:latin typeface="Consolas" pitchFamily="49" charset="0"/>
              <a:ea typeface="华文中宋" pitchFamily="2" charset="-122"/>
              <a:cs typeface="Consolas" pitchFamily="49" charset="0"/>
            </a:endParaRPr>
          </a:p>
        </p:txBody>
      </p:sp>
      <p:grpSp>
        <p:nvGrpSpPr>
          <p:cNvPr id="2" name="组合 6"/>
          <p:cNvGrpSpPr/>
          <p:nvPr/>
        </p:nvGrpSpPr>
        <p:grpSpPr>
          <a:xfrm>
            <a:off x="214282" y="4960991"/>
            <a:ext cx="896901" cy="896901"/>
            <a:chOff x="388951" y="5103867"/>
            <a:chExt cx="896901" cy="896901"/>
          </a:xfrm>
        </p:grpSpPr>
        <p:sp>
          <p:nvSpPr>
            <p:cNvPr id="8" name="椭圆 7"/>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9" name="椭圆 8"/>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0" name="文本框 14"/>
            <p:cNvSpPr txBox="1"/>
            <p:nvPr/>
          </p:nvSpPr>
          <p:spPr>
            <a:xfrm>
              <a:off x="525185" y="5431228"/>
              <a:ext cx="646332" cy="313932"/>
            </a:xfrm>
            <a:prstGeom prst="rect">
              <a:avLst/>
            </a:prstGeom>
            <a:noFill/>
          </p:spPr>
          <p:txBody>
            <a:bodyPr wrap="none" rtlCol="0">
              <a:spAutoFit/>
            </a:bodyPr>
            <a:lstStyle/>
            <a:p>
              <a:r>
                <a:rPr lang="zh-CN" altLang="en-US" sz="1800" b="1" smtClean="0">
                  <a:solidFill>
                    <a:srgbClr val="FF0000"/>
                  </a:solidFill>
                  <a:latin typeface="微软雅黑" pitchFamily="34" charset="-122"/>
                  <a:ea typeface="微软雅黑" pitchFamily="34" charset="-122"/>
                </a:rPr>
                <a:t>说明</a:t>
              </a:r>
              <a:endParaRPr lang="zh-CN" altLang="en-US" sz="1800" b="1" dirty="0">
                <a:solidFill>
                  <a:srgbClr val="FF0000"/>
                </a:solidFill>
                <a:latin typeface="微软雅黑" pitchFamily="34" charset="-122"/>
                <a:ea typeface="微软雅黑" pitchFamily="34" charset="-122"/>
              </a:endParaRPr>
            </a:p>
          </p:txBody>
        </p:sp>
      </p:grpSp>
      <p:sp>
        <p:nvSpPr>
          <p:cNvPr id="14" name="灯片编号占位符 13"/>
          <p:cNvSpPr>
            <a:spLocks noGrp="1"/>
          </p:cNvSpPr>
          <p:nvPr>
            <p:ph type="sldNum" sz="quarter" idx="12"/>
          </p:nvPr>
        </p:nvSpPr>
        <p:spPr/>
        <p:txBody>
          <a:bodyPr/>
          <a:lstStyle/>
          <a:p>
            <a:fld id="{7AF016A1-9F15-429F-9EFD-84004B73C732}" type="slidenum">
              <a:rPr lang="en-US" altLang="zh-CN" smtClean="0"/>
              <a:pPr/>
              <a:t>23</a:t>
            </a:fld>
            <a:r>
              <a:rPr lang="en-US" altLang="zh-CN" smtClean="0"/>
              <a:t>/65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28604"/>
            <a:ext cx="5143536"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2.3.5 </a:t>
            </a:r>
            <a:r>
              <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双链表的应用算法设计示例</a:t>
            </a:r>
          </a:p>
        </p:txBody>
      </p:sp>
      <p:sp>
        <p:nvSpPr>
          <p:cNvPr id="4" name="TextBox 3"/>
          <p:cNvSpPr txBox="1"/>
          <p:nvPr/>
        </p:nvSpPr>
        <p:spPr>
          <a:xfrm>
            <a:off x="571472" y="1214422"/>
            <a:ext cx="7929618" cy="820866"/>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2.13</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设计一个算法，删除整数双链表</a:t>
            </a:r>
            <a:r>
              <a:rPr lang="en-US" altLang="zh-CN" sz="2000" smtClean="0">
                <a:solidFill>
                  <a:srgbClr val="0000FF"/>
                </a:solidFill>
                <a:latin typeface="Consolas" pitchFamily="49" charset="0"/>
                <a:ea typeface="楷体" pitchFamily="49" charset="-122"/>
                <a:cs typeface="Consolas" pitchFamily="49" charset="0"/>
              </a:rPr>
              <a:t>L</a:t>
            </a:r>
            <a:r>
              <a:rPr lang="zh-CN" altLang="zh-CN" sz="2000" smtClean="0">
                <a:solidFill>
                  <a:srgbClr val="0000FF"/>
                </a:solidFill>
                <a:latin typeface="Consolas" pitchFamily="49" charset="0"/>
                <a:ea typeface="楷体" pitchFamily="49" charset="-122"/>
                <a:cs typeface="Consolas" pitchFamily="49" charset="0"/>
              </a:rPr>
              <a:t>中第一个值为</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的结点，若不存在值为</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的结点，则不做任何改变。</a:t>
            </a:r>
            <a:endParaRPr lang="zh-CN" altLang="en-US" sz="2000">
              <a:solidFill>
                <a:srgbClr val="0000FF"/>
              </a:solidFill>
              <a:latin typeface="Consolas" pitchFamily="49" charset="0"/>
              <a:ea typeface="楷体" pitchFamily="49" charset="-122"/>
              <a:cs typeface="Consolas" pitchFamily="49" charset="0"/>
            </a:endParaRPr>
          </a:p>
        </p:txBody>
      </p:sp>
      <p:pic>
        <p:nvPicPr>
          <p:cNvPr id="37889" name="Picture 1"/>
          <p:cNvPicPr>
            <a:picLocks noChangeAspect="1" noChangeArrowheads="1"/>
          </p:cNvPicPr>
          <p:nvPr/>
        </p:nvPicPr>
        <p:blipFill>
          <a:blip r:embed="rId3" cstate="print"/>
          <a:srcRect/>
          <a:stretch>
            <a:fillRect/>
          </a:stretch>
        </p:blipFill>
        <p:spPr bwMode="auto">
          <a:xfrm>
            <a:off x="2143108" y="2357430"/>
            <a:ext cx="3262176" cy="1500198"/>
          </a:xfrm>
          <a:prstGeom prst="rect">
            <a:avLst/>
          </a:prstGeom>
          <a:noFill/>
          <a:ln w="9525">
            <a:noFill/>
            <a:miter lim="800000"/>
            <a:headEnd/>
            <a:tailEnd/>
          </a:ln>
        </p:spPr>
      </p:pic>
      <p:sp>
        <p:nvSpPr>
          <p:cNvPr id="9" name="灯片编号占位符 8"/>
          <p:cNvSpPr>
            <a:spLocks noGrp="1"/>
          </p:cNvSpPr>
          <p:nvPr>
            <p:ph type="sldNum" sz="quarter" idx="12"/>
          </p:nvPr>
        </p:nvSpPr>
        <p:spPr/>
        <p:txBody>
          <a:bodyPr/>
          <a:lstStyle/>
          <a:p>
            <a:fld id="{7AF016A1-9F15-429F-9EFD-84004B73C732}" type="slidenum">
              <a:rPr lang="en-US" altLang="zh-CN" smtClean="0"/>
              <a:pPr/>
              <a:t>24</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42844" y="1829612"/>
            <a:ext cx="8501122" cy="387552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template &lt;typename T&gt;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Delx</a:t>
            </a:r>
            <a:r>
              <a:rPr lang="en-US" altLang="zh-CN" sz="1800" smtClean="0">
                <a:solidFill>
                  <a:srgbClr val="0000FF"/>
                </a:solidFill>
                <a:latin typeface="Consolas" pitchFamily="49" charset="0"/>
                <a:ea typeface="仿宋" pitchFamily="49" charset="-122"/>
                <a:cs typeface="Consolas" pitchFamily="49" charset="0"/>
              </a:rPr>
              <a:t>(DLinkList&lt;T&gt;&amp; L,T x)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求解算法</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DLinkNode&lt;T&gt;* p=L.dhead-&gt;next;		</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指向首结点</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(p!=NULL &amp;&amp; p-&gt;data!=x)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查找第一个值为</a:t>
            </a:r>
            <a:r>
              <a:rPr lang="en-US" altLang="zh-CN" sz="1800" smtClean="0">
                <a:solidFill>
                  <a:srgbClr val="00B0F0"/>
                </a:solidFill>
                <a:latin typeface="Consolas" pitchFamily="49" charset="0"/>
                <a:ea typeface="仿宋" pitchFamily="49" charset="-122"/>
                <a:cs typeface="Consolas" pitchFamily="49" charset="0"/>
              </a:rPr>
              <a:t>x</a:t>
            </a:r>
            <a:r>
              <a:rPr lang="zh-CN" altLang="zh-CN" sz="1800" smtClean="0">
                <a:solidFill>
                  <a:srgbClr val="00B0F0"/>
                </a:solidFill>
                <a:latin typeface="Consolas" pitchFamily="49" charset="0"/>
                <a:ea typeface="仿宋" pitchFamily="49" charset="-122"/>
                <a:cs typeface="Consolas" pitchFamily="49" charset="0"/>
              </a:rPr>
              <a:t>的结点</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p=p-&gt;next;</a:t>
            </a:r>
            <a:endParaRPr lang="zh-CN" altLang="zh-CN" sz="1800" smtClean="0">
              <a:solidFill>
                <a:srgbClr val="0000FF"/>
              </a:solidFill>
              <a:latin typeface="Consolas" pitchFamily="49" charset="0"/>
              <a:ea typeface="仿宋" pitchFamily="49" charset="-122"/>
              <a:cs typeface="Consolas" pitchFamily="49" charset="0"/>
            </a:endParaRPr>
          </a:p>
          <a:p>
            <a:pPr algn="l">
              <a:lnSpc>
                <a:spcPct val="200000"/>
              </a:lnSpc>
              <a:spcBef>
                <a:spcPts val="0"/>
              </a:spcBef>
            </a:pPr>
            <a:r>
              <a:rPr lang="en-US" altLang="zh-CN" sz="1800" smtClean="0">
                <a:solidFill>
                  <a:srgbClr val="0000FF"/>
                </a:solidFill>
                <a:latin typeface="Consolas" pitchFamily="49" charset="0"/>
                <a:ea typeface="仿宋" pitchFamily="49" charset="-122"/>
                <a:cs typeface="Consolas" pitchFamily="49" charset="0"/>
              </a:rPr>
              <a:t>   if (p!=NULL)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找到值为</a:t>
            </a:r>
            <a:r>
              <a:rPr lang="en-US" altLang="zh-CN" sz="1800" smtClean="0">
                <a:solidFill>
                  <a:srgbClr val="00B0F0"/>
                </a:solidFill>
                <a:latin typeface="Consolas" pitchFamily="49" charset="0"/>
                <a:ea typeface="仿宋" pitchFamily="49" charset="-122"/>
                <a:cs typeface="Consolas" pitchFamily="49" charset="0"/>
              </a:rPr>
              <a:t>x</a:t>
            </a:r>
            <a:r>
              <a:rPr lang="zh-CN" altLang="zh-CN" sz="1800" smtClean="0">
                <a:solidFill>
                  <a:srgbClr val="00B0F0"/>
                </a:solidFill>
                <a:latin typeface="Consolas" pitchFamily="49" charset="0"/>
                <a:ea typeface="仿宋" pitchFamily="49" charset="-122"/>
                <a:cs typeface="Consolas" pitchFamily="49" charset="0"/>
              </a:rPr>
              <a:t>的结点</a:t>
            </a:r>
            <a:r>
              <a:rPr lang="en-US" altLang="zh-CN" sz="1800" smtClean="0">
                <a:solidFill>
                  <a:srgbClr val="00B0F0"/>
                </a:solidFill>
                <a:latin typeface="Consolas" pitchFamily="49" charset="0"/>
                <a:ea typeface="仿宋" pitchFamily="49" charset="-122"/>
                <a:cs typeface="Consolas" pitchFamily="49" charset="0"/>
              </a:rPr>
              <a:t>p</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  </a:t>
            </a:r>
            <a:r>
              <a:rPr lang="en-US" altLang="zh-CN" sz="1800" smtClean="0">
                <a:solidFill>
                  <a:srgbClr val="006600"/>
                </a:solidFill>
                <a:latin typeface="Consolas" pitchFamily="49" charset="0"/>
                <a:ea typeface="仿宋" pitchFamily="49" charset="-122"/>
                <a:cs typeface="Consolas" pitchFamily="49" charset="0"/>
              </a:rPr>
              <a:t>p-&gt;prior-&gt;next=p-&gt;next;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删除</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结点</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if (p-&gt;next!=NULL)</a:t>
            </a:r>
            <a:endParaRPr lang="zh-CN" altLang="zh-CN" sz="1800" smtClean="0">
              <a:solidFill>
                <a:srgbClr val="006600"/>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6600"/>
                </a:solidFill>
                <a:latin typeface="Consolas" pitchFamily="49" charset="0"/>
                <a:ea typeface="仿宋" pitchFamily="49" charset="-122"/>
                <a:cs typeface="Consolas" pitchFamily="49" charset="0"/>
              </a:rPr>
              <a:t>         p-&gt;next-&gt;prior=p-&gt;prior; </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delete 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释放空间</a:t>
            </a:r>
            <a:r>
              <a:rPr lang="zh-CN" altLang="zh-CN" sz="1800" smtClean="0">
                <a:solidFill>
                  <a:srgbClr val="0000FF"/>
                </a:solidFill>
                <a:latin typeface="Consolas" pitchFamily="49" charset="0"/>
                <a:ea typeface="仿宋" pitchFamily="49" charset="-122"/>
                <a:cs typeface="Consolas" pitchFamily="49" charset="0"/>
              </a:rPr>
              <a:t> </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500034" y="1186670"/>
            <a:ext cx="5143536"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itchFamily="49" charset="0"/>
                <a:ea typeface="楷体" pitchFamily="49" charset="-122"/>
                <a:cs typeface="Consolas" pitchFamily="49" charset="0"/>
              </a:rPr>
              <a:t>删除整数双链表</a:t>
            </a:r>
            <a:r>
              <a:rPr lang="en-US" altLang="zh-CN" sz="2000" smtClean="0">
                <a:solidFill>
                  <a:srgbClr val="0000FF"/>
                </a:solidFill>
                <a:latin typeface="Consolas" pitchFamily="49" charset="0"/>
                <a:ea typeface="楷体" pitchFamily="49" charset="-122"/>
                <a:cs typeface="Consolas" pitchFamily="49" charset="0"/>
              </a:rPr>
              <a:t>L</a:t>
            </a:r>
            <a:r>
              <a:rPr lang="zh-CN" altLang="zh-CN" sz="2000" smtClean="0">
                <a:solidFill>
                  <a:srgbClr val="0000FF"/>
                </a:solidFill>
                <a:latin typeface="Consolas" pitchFamily="49" charset="0"/>
                <a:ea typeface="楷体" pitchFamily="49" charset="-122"/>
                <a:cs typeface="Consolas" pitchFamily="49" charset="0"/>
              </a:rPr>
              <a:t>中第一个值为</a:t>
            </a:r>
            <a:r>
              <a:rPr lang="en-US" altLang="zh-CN" sz="2000" i="1" smtClean="0">
                <a:solidFill>
                  <a:srgbClr val="0000FF"/>
                </a:solidFill>
                <a:latin typeface="Consolas" pitchFamily="49" charset="0"/>
                <a:ea typeface="楷体" pitchFamily="49" charset="-122"/>
                <a:cs typeface="Consolas" pitchFamily="49" charset="0"/>
              </a:rPr>
              <a:t>x</a:t>
            </a:r>
            <a:r>
              <a:rPr lang="zh-CN" altLang="zh-CN" sz="2000" smtClean="0">
                <a:solidFill>
                  <a:srgbClr val="0000FF"/>
                </a:solidFill>
                <a:latin typeface="Consolas" pitchFamily="49" charset="0"/>
                <a:ea typeface="楷体" pitchFamily="49" charset="-122"/>
                <a:cs typeface="Consolas" pitchFamily="49" charset="0"/>
              </a:rPr>
              <a:t>的结点</a:t>
            </a:r>
            <a:endParaRPr lang="zh-CN" altLang="en-US" sz="2000">
              <a:solidFill>
                <a:srgbClr val="0000FF"/>
              </a:solidFill>
              <a:latin typeface="Consolas" pitchFamily="49" charset="0"/>
              <a:ea typeface="楷体" pitchFamily="49" charset="-122"/>
              <a:cs typeface="Consolas" pitchFamily="49" charset="0"/>
            </a:endParaRPr>
          </a:p>
        </p:txBody>
      </p:sp>
      <p:pic>
        <p:nvPicPr>
          <p:cNvPr id="5" name="Picture 2"/>
          <p:cNvPicPr>
            <a:picLocks noChangeAspect="1" noChangeArrowheads="1"/>
          </p:cNvPicPr>
          <p:nvPr/>
        </p:nvPicPr>
        <p:blipFill>
          <a:blip r:embed="rId3" cstate="print"/>
          <a:srcRect/>
          <a:stretch>
            <a:fillRect/>
          </a:stretch>
        </p:blipFill>
        <p:spPr bwMode="auto">
          <a:xfrm>
            <a:off x="214282" y="214290"/>
            <a:ext cx="1643074" cy="796023"/>
          </a:xfrm>
          <a:prstGeom prst="rect">
            <a:avLst/>
          </a:prstGeom>
          <a:noFill/>
          <a:ln w="9525">
            <a:noFill/>
            <a:miter lim="800000"/>
            <a:headEnd/>
            <a:tailEnd/>
          </a:ln>
        </p:spPr>
      </p:pic>
      <p:sp>
        <p:nvSpPr>
          <p:cNvPr id="11" name="灯片编号占位符 10"/>
          <p:cNvSpPr>
            <a:spLocks noGrp="1"/>
          </p:cNvSpPr>
          <p:nvPr>
            <p:ph type="sldNum" sz="quarter" idx="12"/>
          </p:nvPr>
        </p:nvSpPr>
        <p:spPr/>
        <p:txBody>
          <a:bodyPr/>
          <a:lstStyle/>
          <a:p>
            <a:fld id="{7AF016A1-9F15-429F-9EFD-84004B73C732}" type="slidenum">
              <a:rPr lang="en-US" altLang="zh-CN" smtClean="0"/>
              <a:pPr/>
              <a:t>25</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28604"/>
            <a:ext cx="3071834"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2.3.6 </a:t>
            </a:r>
            <a:r>
              <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循环链表</a:t>
            </a:r>
          </a:p>
        </p:txBody>
      </p:sp>
      <p:sp>
        <p:nvSpPr>
          <p:cNvPr id="4" name="TextBox 3"/>
          <p:cNvSpPr txBox="1"/>
          <p:nvPr/>
        </p:nvSpPr>
        <p:spPr>
          <a:xfrm>
            <a:off x="500034" y="1357298"/>
            <a:ext cx="2143140"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1. </a:t>
            </a:r>
            <a:r>
              <a:rPr lang="zh-CN" altLang="zh-CN" sz="2200" smtClean="0">
                <a:latin typeface="Consolas" pitchFamily="49" charset="0"/>
                <a:ea typeface="微软雅黑" pitchFamily="34" charset="-122"/>
                <a:cs typeface="Consolas" pitchFamily="49" charset="0"/>
              </a:rPr>
              <a:t>循环单链表</a:t>
            </a:r>
            <a:endParaRPr lang="zh-CN" altLang="zh-CN" sz="2200">
              <a:latin typeface="Consolas" pitchFamily="49" charset="0"/>
              <a:ea typeface="微软雅黑" pitchFamily="34" charset="-122"/>
              <a:cs typeface="Consolas" pitchFamily="49" charset="0"/>
            </a:endParaRPr>
          </a:p>
        </p:txBody>
      </p:sp>
      <p:grpSp>
        <p:nvGrpSpPr>
          <p:cNvPr id="28" name="组合 27"/>
          <p:cNvGrpSpPr/>
          <p:nvPr/>
        </p:nvGrpSpPr>
        <p:grpSpPr>
          <a:xfrm>
            <a:off x="1285852" y="2428868"/>
            <a:ext cx="5179311" cy="1166821"/>
            <a:chOff x="1285852" y="2428868"/>
            <a:chExt cx="5179311" cy="1166821"/>
          </a:xfrm>
        </p:grpSpPr>
        <p:sp>
          <p:nvSpPr>
            <p:cNvPr id="7" name="Text Box 47"/>
            <p:cNvSpPr txBox="1">
              <a:spLocks noChangeArrowheads="1"/>
            </p:cNvSpPr>
            <p:nvPr/>
          </p:nvSpPr>
          <p:spPr bwMode="auto">
            <a:xfrm>
              <a:off x="3096861" y="2428868"/>
              <a:ext cx="831657"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开始结点</a:t>
              </a:r>
            </a:p>
          </p:txBody>
        </p:sp>
        <p:sp>
          <p:nvSpPr>
            <p:cNvPr id="8" name="Text Box 46"/>
            <p:cNvSpPr txBox="1">
              <a:spLocks noChangeArrowheads="1"/>
            </p:cNvSpPr>
            <p:nvPr/>
          </p:nvSpPr>
          <p:spPr bwMode="auto">
            <a:xfrm>
              <a:off x="5721512" y="2428868"/>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尾结点</a:t>
              </a:r>
            </a:p>
          </p:txBody>
        </p:sp>
        <p:sp>
          <p:nvSpPr>
            <p:cNvPr id="9" name="Text Box 45"/>
            <p:cNvSpPr txBox="1">
              <a:spLocks noChangeArrowheads="1"/>
            </p:cNvSpPr>
            <p:nvPr/>
          </p:nvSpPr>
          <p:spPr bwMode="auto">
            <a:xfrm>
              <a:off x="1915768" y="2428868"/>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头结点</a:t>
              </a:r>
            </a:p>
          </p:txBody>
        </p:sp>
        <p:sp>
          <p:nvSpPr>
            <p:cNvPr id="10" name="Text Box 44" descr="浅色上对角线"/>
            <p:cNvSpPr txBox="1">
              <a:spLocks noChangeArrowheads="1"/>
            </p:cNvSpPr>
            <p:nvPr/>
          </p:nvSpPr>
          <p:spPr bwMode="auto">
            <a:xfrm>
              <a:off x="2017839" y="2806370"/>
              <a:ext cx="410482" cy="32400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    </a:t>
              </a:r>
            </a:p>
          </p:txBody>
        </p:sp>
        <p:sp>
          <p:nvSpPr>
            <p:cNvPr id="11" name="Text Box 43"/>
            <p:cNvSpPr txBox="1">
              <a:spLocks noChangeArrowheads="1"/>
            </p:cNvSpPr>
            <p:nvPr/>
          </p:nvSpPr>
          <p:spPr bwMode="auto">
            <a:xfrm>
              <a:off x="2424173" y="2806370"/>
              <a:ext cx="303293" cy="324000"/>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2" name="Text Box 42"/>
            <p:cNvSpPr txBox="1">
              <a:spLocks noChangeArrowheads="1"/>
            </p:cNvSpPr>
            <p:nvPr/>
          </p:nvSpPr>
          <p:spPr bwMode="auto">
            <a:xfrm>
              <a:off x="3057976" y="2806370"/>
              <a:ext cx="410400"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r>
                <a:rPr kumimoji="0" lang="en-US" altLang="zh-CN" sz="1600" baseline="-30000" smtClean="0">
                  <a:solidFill>
                    <a:srgbClr val="0000FF"/>
                  </a:solidFill>
                  <a:latin typeface="Consolas" pitchFamily="49" charset="0"/>
                  <a:ea typeface="仿宋" pitchFamily="49" charset="-122"/>
                  <a:cs typeface="Consolas" pitchFamily="49" charset="0"/>
                </a:rPr>
                <a:t>0</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3" name="Text Box 41"/>
            <p:cNvSpPr txBox="1">
              <a:spLocks noChangeArrowheads="1"/>
            </p:cNvSpPr>
            <p:nvPr/>
          </p:nvSpPr>
          <p:spPr bwMode="auto">
            <a:xfrm>
              <a:off x="3464312" y="2806370"/>
              <a:ext cx="303293"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 name="Text Box 40"/>
            <p:cNvSpPr txBox="1">
              <a:spLocks noChangeArrowheads="1"/>
            </p:cNvSpPr>
            <p:nvPr/>
          </p:nvSpPr>
          <p:spPr bwMode="auto">
            <a:xfrm>
              <a:off x="5651185" y="2806370"/>
              <a:ext cx="468549"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smtClean="0">
                  <a:ln>
                    <a:noFill/>
                  </a:ln>
                  <a:solidFill>
                    <a:srgbClr val="0000FF"/>
                  </a:solidFill>
                  <a:effectLst/>
                  <a:latin typeface="Consolas" pitchFamily="49" charset="0"/>
                  <a:ea typeface="仿宋" pitchFamily="49" charset="-122"/>
                  <a:cs typeface="Consolas" pitchFamily="49" charset="0"/>
                </a:rPr>
                <a:t>n</a:t>
              </a:r>
              <a:r>
                <a:rPr kumimoji="0" lang="en-US" altLang="zh-CN" sz="1600" u="none" strike="noStrike" cap="none" normalizeH="0" baseline="-30000" smtClean="0">
                  <a:ln>
                    <a:noFill/>
                  </a:ln>
                  <a:solidFill>
                    <a:srgbClr val="0000FF"/>
                  </a:solidFill>
                  <a:effectLst/>
                  <a:latin typeface="Consolas" pitchFamily="49" charset="0"/>
                  <a:ea typeface="仿宋" pitchFamily="49" charset="-122"/>
                  <a:cs typeface="Consolas" pitchFamily="49" charset="0"/>
                </a:rPr>
                <a:t>-1</a:t>
              </a:r>
              <a:endParaRPr kumimoji="0" lang="en-US" altLang="zh-CN" sz="160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5" name="Text Box 39"/>
            <p:cNvSpPr txBox="1">
              <a:spLocks noChangeArrowheads="1"/>
            </p:cNvSpPr>
            <p:nvPr/>
          </p:nvSpPr>
          <p:spPr bwMode="auto">
            <a:xfrm>
              <a:off x="6107237" y="2806370"/>
              <a:ext cx="304265"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6" name="Line 38"/>
            <p:cNvSpPr>
              <a:spLocks noChangeShapeType="1"/>
            </p:cNvSpPr>
            <p:nvPr/>
          </p:nvSpPr>
          <p:spPr bwMode="auto">
            <a:xfrm>
              <a:off x="2542768" y="2957023"/>
              <a:ext cx="524930"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7" name="Text Box 37"/>
            <p:cNvSpPr txBox="1">
              <a:spLocks noChangeArrowheads="1"/>
            </p:cNvSpPr>
            <p:nvPr/>
          </p:nvSpPr>
          <p:spPr bwMode="auto">
            <a:xfrm>
              <a:off x="3942582" y="2806370"/>
              <a:ext cx="410400"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r>
                <a:rPr kumimoji="0" lang="en-US" altLang="zh-CN" sz="1600" baseline="-30000" smtClean="0">
                  <a:solidFill>
                    <a:srgbClr val="0000FF"/>
                  </a:solidFill>
                  <a:latin typeface="Consolas" pitchFamily="49" charset="0"/>
                  <a:ea typeface="仿宋" pitchFamily="49" charset="-122"/>
                  <a:cs typeface="Consolas" pitchFamily="49" charset="0"/>
                </a:rPr>
                <a:t>1</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8" name="Text Box 36"/>
            <p:cNvSpPr txBox="1">
              <a:spLocks noChangeArrowheads="1"/>
            </p:cNvSpPr>
            <p:nvPr/>
          </p:nvSpPr>
          <p:spPr bwMode="auto">
            <a:xfrm>
              <a:off x="4348917" y="2806370"/>
              <a:ext cx="303293" cy="324000"/>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9" name="Line 35"/>
            <p:cNvSpPr>
              <a:spLocks noChangeShapeType="1"/>
            </p:cNvSpPr>
            <p:nvPr/>
          </p:nvSpPr>
          <p:spPr bwMode="auto">
            <a:xfrm>
              <a:off x="4467512" y="2957023"/>
              <a:ext cx="524930"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0" name="Line 34"/>
            <p:cNvSpPr>
              <a:spLocks noChangeShapeType="1"/>
            </p:cNvSpPr>
            <p:nvPr/>
          </p:nvSpPr>
          <p:spPr bwMode="auto">
            <a:xfrm>
              <a:off x="3592628" y="2957023"/>
              <a:ext cx="349953"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1" name="Text Box 33"/>
            <p:cNvSpPr txBox="1">
              <a:spLocks noChangeArrowheads="1"/>
            </p:cNvSpPr>
            <p:nvPr/>
          </p:nvSpPr>
          <p:spPr bwMode="auto">
            <a:xfrm>
              <a:off x="4992442" y="2806371"/>
              <a:ext cx="468549" cy="302275"/>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mj-ea"/>
                  <a:ea typeface="+mj-ea"/>
                  <a:cs typeface="Consolas" pitchFamily="49" charset="0"/>
                </a:rPr>
                <a:t>…</a:t>
              </a:r>
            </a:p>
          </p:txBody>
        </p:sp>
        <p:sp>
          <p:nvSpPr>
            <p:cNvPr id="22" name="Line 32"/>
            <p:cNvSpPr>
              <a:spLocks noChangeShapeType="1"/>
            </p:cNvSpPr>
            <p:nvPr/>
          </p:nvSpPr>
          <p:spPr bwMode="auto">
            <a:xfrm>
              <a:off x="5365390" y="2957023"/>
              <a:ext cx="285795"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3" name="Text Box 31"/>
            <p:cNvSpPr txBox="1">
              <a:spLocks noChangeArrowheads="1"/>
            </p:cNvSpPr>
            <p:nvPr/>
          </p:nvSpPr>
          <p:spPr bwMode="auto">
            <a:xfrm>
              <a:off x="1285852" y="2806371"/>
              <a:ext cx="528818"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head</a:t>
              </a:r>
            </a:p>
          </p:txBody>
        </p:sp>
        <p:sp>
          <p:nvSpPr>
            <p:cNvPr id="24" name="Line 30"/>
            <p:cNvSpPr>
              <a:spLocks noChangeShapeType="1"/>
            </p:cNvSpPr>
            <p:nvPr/>
          </p:nvSpPr>
          <p:spPr bwMode="auto">
            <a:xfrm>
              <a:off x="1731071" y="2957023"/>
              <a:ext cx="286767" cy="0"/>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6" name="任意多边形 55"/>
            <p:cNvSpPr/>
            <p:nvPr/>
          </p:nvSpPr>
          <p:spPr>
            <a:xfrm>
              <a:off x="2502041" y="3004456"/>
              <a:ext cx="3714540" cy="591233"/>
            </a:xfrm>
            <a:custGeom>
              <a:avLst/>
              <a:gdLst>
                <a:gd name="connsiteX0" fmla="*/ 3707841 w 3721239"/>
                <a:gd name="connsiteY0" fmla="*/ 0 h 509116"/>
                <a:gd name="connsiteX1" fmla="*/ 3687745 w 3721239"/>
                <a:gd name="connsiteY1" fmla="*/ 301451 h 509116"/>
                <a:gd name="connsiteX2" fmla="*/ 3506874 w 3721239"/>
                <a:gd name="connsiteY2" fmla="*/ 391886 h 509116"/>
                <a:gd name="connsiteX3" fmla="*/ 2562329 w 3721239"/>
                <a:gd name="connsiteY3" fmla="*/ 492369 h 509116"/>
                <a:gd name="connsiteX4" fmla="*/ 964641 w 3721239"/>
                <a:gd name="connsiteY4" fmla="*/ 492369 h 509116"/>
                <a:gd name="connsiteX5" fmla="*/ 452175 w 3721239"/>
                <a:gd name="connsiteY5" fmla="*/ 411983 h 509116"/>
                <a:gd name="connsiteX6" fmla="*/ 0 w 3721239"/>
                <a:gd name="connsiteY6" fmla="*/ 130629 h 509116"/>
                <a:gd name="connsiteX0" fmla="*/ 3707841 w 3770224"/>
                <a:gd name="connsiteY0" fmla="*/ 0 h 505767"/>
                <a:gd name="connsiteX1" fmla="*/ 3687745 w 3770224"/>
                <a:gd name="connsiteY1" fmla="*/ 301451 h 505767"/>
                <a:gd name="connsiteX2" fmla="*/ 3212968 w 3770224"/>
                <a:gd name="connsiteY2" fmla="*/ 424543 h 505767"/>
                <a:gd name="connsiteX3" fmla="*/ 2562329 w 3770224"/>
                <a:gd name="connsiteY3" fmla="*/ 492369 h 505767"/>
                <a:gd name="connsiteX4" fmla="*/ 964641 w 3770224"/>
                <a:gd name="connsiteY4" fmla="*/ 492369 h 505767"/>
                <a:gd name="connsiteX5" fmla="*/ 452175 w 3770224"/>
                <a:gd name="connsiteY5" fmla="*/ 411983 h 505767"/>
                <a:gd name="connsiteX6" fmla="*/ 0 w 3770224"/>
                <a:gd name="connsiteY6" fmla="*/ 130629 h 505767"/>
                <a:gd name="connsiteX0" fmla="*/ 3707841 w 3714540"/>
                <a:gd name="connsiteY0" fmla="*/ 0 h 505767"/>
                <a:gd name="connsiteX1" fmla="*/ 3570157 w 3714540"/>
                <a:gd name="connsiteY1" fmla="*/ 353106 h 505767"/>
                <a:gd name="connsiteX2" fmla="*/ 3212968 w 3714540"/>
                <a:gd name="connsiteY2" fmla="*/ 424543 h 505767"/>
                <a:gd name="connsiteX3" fmla="*/ 2562329 w 3714540"/>
                <a:gd name="connsiteY3" fmla="*/ 492369 h 505767"/>
                <a:gd name="connsiteX4" fmla="*/ 964641 w 3714540"/>
                <a:gd name="connsiteY4" fmla="*/ 492369 h 505767"/>
                <a:gd name="connsiteX5" fmla="*/ 452175 w 3714540"/>
                <a:gd name="connsiteY5" fmla="*/ 411983 h 505767"/>
                <a:gd name="connsiteX6" fmla="*/ 0 w 3714540"/>
                <a:gd name="connsiteY6" fmla="*/ 130629 h 505767"/>
                <a:gd name="connsiteX0" fmla="*/ 3707841 w 3714540"/>
                <a:gd name="connsiteY0" fmla="*/ 0 h 519193"/>
                <a:gd name="connsiteX1" fmla="*/ 3570157 w 3714540"/>
                <a:gd name="connsiteY1" fmla="*/ 353106 h 519193"/>
                <a:gd name="connsiteX2" fmla="*/ 3070091 w 3714540"/>
                <a:gd name="connsiteY2" fmla="*/ 495982 h 519193"/>
                <a:gd name="connsiteX3" fmla="*/ 2562329 w 3714540"/>
                <a:gd name="connsiteY3" fmla="*/ 492369 h 519193"/>
                <a:gd name="connsiteX4" fmla="*/ 964641 w 3714540"/>
                <a:gd name="connsiteY4" fmla="*/ 492369 h 519193"/>
                <a:gd name="connsiteX5" fmla="*/ 452175 w 3714540"/>
                <a:gd name="connsiteY5" fmla="*/ 411983 h 519193"/>
                <a:gd name="connsiteX6" fmla="*/ 0 w 3714540"/>
                <a:gd name="connsiteY6" fmla="*/ 130629 h 519193"/>
                <a:gd name="connsiteX0" fmla="*/ 3707841 w 3714540"/>
                <a:gd name="connsiteY0" fmla="*/ 0 h 568022"/>
                <a:gd name="connsiteX1" fmla="*/ 3570157 w 3714540"/>
                <a:gd name="connsiteY1" fmla="*/ 353106 h 568022"/>
                <a:gd name="connsiteX2" fmla="*/ 3070091 w 3714540"/>
                <a:gd name="connsiteY2" fmla="*/ 495982 h 568022"/>
                <a:gd name="connsiteX3" fmla="*/ 2355711 w 3714540"/>
                <a:gd name="connsiteY3" fmla="*/ 567420 h 568022"/>
                <a:gd name="connsiteX4" fmla="*/ 964641 w 3714540"/>
                <a:gd name="connsiteY4" fmla="*/ 492369 h 568022"/>
                <a:gd name="connsiteX5" fmla="*/ 452175 w 3714540"/>
                <a:gd name="connsiteY5" fmla="*/ 411983 h 568022"/>
                <a:gd name="connsiteX6" fmla="*/ 0 w 3714540"/>
                <a:gd name="connsiteY6" fmla="*/ 130629 h 568022"/>
                <a:gd name="connsiteX0" fmla="*/ 3707841 w 3714540"/>
                <a:gd name="connsiteY0" fmla="*/ 0 h 568022"/>
                <a:gd name="connsiteX1" fmla="*/ 3570157 w 3714540"/>
                <a:gd name="connsiteY1" fmla="*/ 353106 h 568022"/>
                <a:gd name="connsiteX2" fmla="*/ 3070091 w 3714540"/>
                <a:gd name="connsiteY2" fmla="*/ 495982 h 568022"/>
                <a:gd name="connsiteX3" fmla="*/ 2355711 w 3714540"/>
                <a:gd name="connsiteY3" fmla="*/ 567420 h 568022"/>
                <a:gd name="connsiteX4" fmla="*/ 964641 w 3714540"/>
                <a:gd name="connsiteY4" fmla="*/ 492369 h 568022"/>
                <a:gd name="connsiteX5" fmla="*/ 212571 w 3714540"/>
                <a:gd name="connsiteY5" fmla="*/ 424543 h 568022"/>
                <a:gd name="connsiteX6" fmla="*/ 0 w 3714540"/>
                <a:gd name="connsiteY6" fmla="*/ 130629 h 568022"/>
                <a:gd name="connsiteX0" fmla="*/ 3707841 w 3714540"/>
                <a:gd name="connsiteY0" fmla="*/ 0 h 568022"/>
                <a:gd name="connsiteX1" fmla="*/ 3570157 w 3714540"/>
                <a:gd name="connsiteY1" fmla="*/ 353106 h 568022"/>
                <a:gd name="connsiteX2" fmla="*/ 3070091 w 3714540"/>
                <a:gd name="connsiteY2" fmla="*/ 495982 h 568022"/>
                <a:gd name="connsiteX3" fmla="*/ 2355711 w 3714540"/>
                <a:gd name="connsiteY3" fmla="*/ 567420 h 568022"/>
                <a:gd name="connsiteX4" fmla="*/ 964641 w 3714540"/>
                <a:gd name="connsiteY4" fmla="*/ 492369 h 568022"/>
                <a:gd name="connsiteX5" fmla="*/ 355447 w 3714540"/>
                <a:gd name="connsiteY5" fmla="*/ 424543 h 568022"/>
                <a:gd name="connsiteX6" fmla="*/ 0 w 3714540"/>
                <a:gd name="connsiteY6" fmla="*/ 130629 h 568022"/>
                <a:gd name="connsiteX0" fmla="*/ 3707841 w 3714540"/>
                <a:gd name="connsiteY0" fmla="*/ 0 h 568021"/>
                <a:gd name="connsiteX1" fmla="*/ 3570157 w 3714540"/>
                <a:gd name="connsiteY1" fmla="*/ 353106 h 568021"/>
                <a:gd name="connsiteX2" fmla="*/ 3070091 w 3714540"/>
                <a:gd name="connsiteY2" fmla="*/ 495982 h 568021"/>
                <a:gd name="connsiteX3" fmla="*/ 2355711 w 3714540"/>
                <a:gd name="connsiteY3" fmla="*/ 567419 h 568021"/>
                <a:gd name="connsiteX4" fmla="*/ 964641 w 3714540"/>
                <a:gd name="connsiteY4" fmla="*/ 492369 h 568021"/>
                <a:gd name="connsiteX5" fmla="*/ 355447 w 3714540"/>
                <a:gd name="connsiteY5" fmla="*/ 424543 h 568021"/>
                <a:gd name="connsiteX6" fmla="*/ 0 w 3714540"/>
                <a:gd name="connsiteY6" fmla="*/ 130629 h 568021"/>
                <a:gd name="connsiteX0" fmla="*/ 3707841 w 3714540"/>
                <a:gd name="connsiteY0" fmla="*/ 0 h 591233"/>
                <a:gd name="connsiteX1" fmla="*/ 3570157 w 3714540"/>
                <a:gd name="connsiteY1" fmla="*/ 353106 h 591233"/>
                <a:gd name="connsiteX2" fmla="*/ 3070091 w 3714540"/>
                <a:gd name="connsiteY2" fmla="*/ 495982 h 591233"/>
                <a:gd name="connsiteX3" fmla="*/ 2355711 w 3714540"/>
                <a:gd name="connsiteY3" fmla="*/ 567419 h 591233"/>
                <a:gd name="connsiteX4" fmla="*/ 998389 w 3714540"/>
                <a:gd name="connsiteY4" fmla="*/ 567420 h 591233"/>
                <a:gd name="connsiteX5" fmla="*/ 355447 w 3714540"/>
                <a:gd name="connsiteY5" fmla="*/ 424543 h 591233"/>
                <a:gd name="connsiteX6" fmla="*/ 0 w 3714540"/>
                <a:gd name="connsiteY6" fmla="*/ 130629 h 59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14540" h="591233">
                  <a:moveTo>
                    <a:pt x="3707841" y="0"/>
                  </a:moveTo>
                  <a:cubicBezTo>
                    <a:pt x="3714540" y="118068"/>
                    <a:pt x="3676449" y="270442"/>
                    <a:pt x="3570157" y="353106"/>
                  </a:cubicBezTo>
                  <a:cubicBezTo>
                    <a:pt x="3463865" y="435770"/>
                    <a:pt x="3272499" y="460263"/>
                    <a:pt x="3070091" y="495982"/>
                  </a:cubicBezTo>
                  <a:cubicBezTo>
                    <a:pt x="2867683" y="531701"/>
                    <a:pt x="2700995" y="555513"/>
                    <a:pt x="2355711" y="567419"/>
                  </a:cubicBezTo>
                  <a:cubicBezTo>
                    <a:pt x="2010427" y="579325"/>
                    <a:pt x="1331766" y="591233"/>
                    <a:pt x="998389" y="567420"/>
                  </a:cubicBezTo>
                  <a:cubicBezTo>
                    <a:pt x="665012" y="543607"/>
                    <a:pt x="521845" y="497342"/>
                    <a:pt x="355447" y="424543"/>
                  </a:cubicBezTo>
                  <a:cubicBezTo>
                    <a:pt x="189049" y="351745"/>
                    <a:pt x="145701" y="241161"/>
                    <a:pt x="0" y="130629"/>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25" name="TextBox 24"/>
          <p:cNvSpPr txBox="1"/>
          <p:nvPr/>
        </p:nvSpPr>
        <p:spPr>
          <a:xfrm>
            <a:off x="3500430" y="4071942"/>
            <a:ext cx="1571636" cy="400110"/>
          </a:xfrm>
          <a:prstGeom prst="rect">
            <a:avLst/>
          </a:prstGeom>
          <a:noFill/>
        </p:spPr>
        <p:txBody>
          <a:bodyPr wrap="square" rtlCol="0">
            <a:spAutoFit/>
          </a:bodyPr>
          <a:lstStyle/>
          <a:p>
            <a:pPr marL="342900" indent="-342900" algn="l">
              <a:lnSpc>
                <a:spcPct val="100000"/>
              </a:lnSpc>
              <a:spcBef>
                <a:spcPts val="0"/>
              </a:spcBef>
            </a:pPr>
            <a:r>
              <a:rPr lang="zh-CN" altLang="en-US" sz="2000" smtClean="0">
                <a:solidFill>
                  <a:srgbClr val="0000FF"/>
                </a:solidFill>
                <a:latin typeface="Consolas" pitchFamily="49" charset="0"/>
                <a:ea typeface="仿宋" pitchFamily="49" charset="-122"/>
                <a:cs typeface="Consolas" pitchFamily="49" charset="0"/>
              </a:rPr>
              <a:t>形成一个环</a:t>
            </a:r>
            <a:endParaRPr lang="en-US" altLang="zh-CN" sz="2000" smtClean="0">
              <a:solidFill>
                <a:srgbClr val="0000FF"/>
              </a:solidFill>
              <a:latin typeface="Consolas" pitchFamily="49" charset="0"/>
              <a:ea typeface="仿宋" pitchFamily="49" charset="-122"/>
              <a:cs typeface="Consolas" pitchFamily="49" charset="0"/>
            </a:endParaRPr>
          </a:p>
        </p:txBody>
      </p:sp>
      <p:sp>
        <p:nvSpPr>
          <p:cNvPr id="26" name="下箭头 25"/>
          <p:cNvSpPr/>
          <p:nvPr/>
        </p:nvSpPr>
        <p:spPr>
          <a:xfrm>
            <a:off x="4000496" y="3643314"/>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1" name="灯片编号占位符 30"/>
          <p:cNvSpPr>
            <a:spLocks noGrp="1"/>
          </p:cNvSpPr>
          <p:nvPr>
            <p:ph type="sldNum" sz="quarter" idx="12"/>
          </p:nvPr>
        </p:nvSpPr>
        <p:spPr/>
        <p:txBody>
          <a:bodyPr/>
          <a:lstStyle/>
          <a:p>
            <a:fld id="{7AF016A1-9F15-429F-9EFD-84004B73C732}" type="slidenum">
              <a:rPr lang="en-US" altLang="zh-CN" smtClean="0"/>
              <a:pPr/>
              <a:t>26</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428604"/>
            <a:ext cx="4500594" cy="400110"/>
          </a:xfrm>
          <a:prstGeom prst="rect">
            <a:avLst/>
          </a:prstGeom>
          <a:noFill/>
        </p:spPr>
        <p:txBody>
          <a:bodyPr wrap="square" rtlCol="0">
            <a:spAutoFit/>
          </a:bodyPr>
          <a:lstStyle/>
          <a:p>
            <a:pPr algn="l">
              <a:lnSpc>
                <a:spcPct val="100000"/>
              </a:lnSpc>
            </a:pPr>
            <a:r>
              <a:rPr lang="zh-CN" altLang="en-US" sz="2000" smtClean="0">
                <a:solidFill>
                  <a:srgbClr val="0000FF"/>
                </a:solidFill>
                <a:latin typeface="Consolas" pitchFamily="49" charset="0"/>
                <a:ea typeface="华文中宋" pitchFamily="2" charset="-122"/>
                <a:cs typeface="Consolas" pitchFamily="49" charset="0"/>
              </a:rPr>
              <a:t>循环</a:t>
            </a:r>
            <a:r>
              <a:rPr lang="zh-CN" altLang="zh-CN" sz="2000" smtClean="0">
                <a:solidFill>
                  <a:srgbClr val="0000FF"/>
                </a:solidFill>
                <a:latin typeface="Consolas" pitchFamily="49" charset="0"/>
                <a:ea typeface="华文中宋" pitchFamily="2" charset="-122"/>
                <a:cs typeface="Consolas" pitchFamily="49" charset="0"/>
              </a:rPr>
              <a:t>单链表类</a:t>
            </a:r>
            <a:r>
              <a:rPr lang="zh-CN" altLang="en-US" sz="2000" smtClean="0">
                <a:solidFill>
                  <a:srgbClr val="0000FF"/>
                </a:solidFill>
                <a:latin typeface="Consolas" pitchFamily="49" charset="0"/>
                <a:ea typeface="华文中宋" pitchFamily="2" charset="-122"/>
                <a:cs typeface="Consolas" pitchFamily="49" charset="0"/>
              </a:rPr>
              <a:t>模板</a:t>
            </a:r>
            <a:r>
              <a:rPr lang="en-US" altLang="zh-CN" sz="2000" smtClean="0">
                <a:solidFill>
                  <a:srgbClr val="0000FF"/>
                </a:solidFill>
                <a:latin typeface="Consolas" pitchFamily="49" charset="0"/>
                <a:ea typeface="华文中宋" pitchFamily="2" charset="-122"/>
                <a:cs typeface="Consolas" pitchFamily="49" charset="0"/>
              </a:rPr>
              <a:t>CLinkList</a:t>
            </a:r>
            <a:endParaRPr lang="zh-CN" altLang="en-US" sz="2000">
              <a:solidFill>
                <a:srgbClr val="0000FF"/>
              </a:solidFill>
              <a:latin typeface="Consolas" pitchFamily="49" charset="0"/>
              <a:ea typeface="华文中宋" pitchFamily="2" charset="-122"/>
              <a:cs typeface="Consolas" pitchFamily="49" charset="0"/>
            </a:endParaRPr>
          </a:p>
        </p:txBody>
      </p:sp>
      <p:sp>
        <p:nvSpPr>
          <p:cNvPr id="4" name="TextBox 3"/>
          <p:cNvSpPr txBox="1"/>
          <p:nvPr/>
        </p:nvSpPr>
        <p:spPr>
          <a:xfrm>
            <a:off x="214282" y="1071546"/>
            <a:ext cx="7000924" cy="534771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template &lt;typename T&gt;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class </a:t>
            </a:r>
            <a:r>
              <a:rPr lang="en-US" altLang="zh-CN" sz="1800" smtClean="0">
                <a:solidFill>
                  <a:srgbClr val="FF0000"/>
                </a:solidFill>
                <a:latin typeface="Consolas" pitchFamily="49" charset="0"/>
                <a:ea typeface="仿宋" pitchFamily="49" charset="-122"/>
                <a:cs typeface="Consolas" pitchFamily="49" charset="0"/>
              </a:rPr>
              <a:t>CLinkList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循环单链表类</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public:</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LinkNode&lt;T&gt;* </a:t>
            </a:r>
            <a:r>
              <a:rPr lang="en-US" altLang="zh-CN" sz="1800" smtClean="0">
                <a:solidFill>
                  <a:srgbClr val="FF0000"/>
                </a:solidFill>
                <a:latin typeface="Consolas" pitchFamily="49" charset="0"/>
                <a:ea typeface="仿宋" pitchFamily="49" charset="-122"/>
                <a:cs typeface="Consolas" pitchFamily="49" charset="0"/>
              </a:rPr>
              <a:t>head</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循环单链表头结点</a:t>
            </a:r>
          </a:p>
          <a:p>
            <a:pPr algn="l">
              <a:lnSpc>
                <a:spcPts val="2000"/>
              </a:lnSpc>
              <a:spcBef>
                <a:spcPts val="0"/>
              </a:spcBef>
            </a:pPr>
            <a:r>
              <a:rPr lang="en-US" altLang="zh-CN" sz="1800" smtClean="0">
                <a:solidFill>
                  <a:srgbClr val="FF0000"/>
                </a:solidFill>
                <a:latin typeface="Consolas" pitchFamily="49" charset="0"/>
                <a:ea typeface="仿宋" pitchFamily="49" charset="-122"/>
                <a:cs typeface="Consolas" pitchFamily="49" charset="0"/>
              </a:rPr>
              <a:t>  CLinkList()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构造函数</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创建空循环单链表</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head=new LinkNode&lt;T&gt;();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head-&gt;next=head;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构成循环的空链表</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~CLinkList()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析构函数</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销毁循环单链表</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LinkNode&lt;T&gt;* pre,*p;</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pre=head;p=pre-&gt;next;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a:t>
            </a:r>
            <a:r>
              <a:rPr lang="en-US" altLang="zh-CN" sz="1800" smtClean="0">
                <a:solidFill>
                  <a:srgbClr val="FF0000"/>
                </a:solidFill>
                <a:latin typeface="Consolas" pitchFamily="49" charset="0"/>
                <a:ea typeface="仿宋" pitchFamily="49" charset="-122"/>
                <a:cs typeface="Consolas" pitchFamily="49" charset="0"/>
              </a:rPr>
              <a:t>p!=head</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用</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遍历并释放其前驱结点</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delete pre;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释放</a:t>
            </a:r>
            <a:r>
              <a:rPr lang="en-US" altLang="zh-CN" sz="1800" smtClean="0">
                <a:solidFill>
                  <a:srgbClr val="00B0F0"/>
                </a:solidFill>
                <a:latin typeface="Consolas" pitchFamily="49" charset="0"/>
                <a:ea typeface="仿宋" pitchFamily="49" charset="-122"/>
                <a:cs typeface="Consolas" pitchFamily="49" charset="0"/>
              </a:rPr>
              <a:t>pre</a:t>
            </a:r>
            <a:r>
              <a:rPr lang="zh-CN" altLang="zh-CN" sz="1800" smtClean="0">
                <a:solidFill>
                  <a:srgbClr val="00B0F0"/>
                </a:solidFill>
                <a:latin typeface="Consolas" pitchFamily="49" charset="0"/>
                <a:ea typeface="仿宋" pitchFamily="49" charset="-122"/>
                <a:cs typeface="Consolas" pitchFamily="49" charset="0"/>
              </a:rPr>
              <a:t>结点 </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pre=p;p=p-&gt;next;    </a:t>
            </a:r>
            <a:r>
              <a:rPr lang="en-US" altLang="zh-CN" sz="1800" smtClean="0">
                <a:solidFill>
                  <a:srgbClr val="00B0F0"/>
                </a:solidFill>
                <a:latin typeface="Consolas" pitchFamily="49" charset="0"/>
                <a:ea typeface="仿宋" pitchFamily="49" charset="-122"/>
                <a:cs typeface="Consolas" pitchFamily="49" charset="0"/>
              </a:rPr>
              <a:t>//pre,p</a:t>
            </a:r>
            <a:r>
              <a:rPr lang="zh-CN" altLang="zh-CN" sz="1800" smtClean="0">
                <a:solidFill>
                  <a:srgbClr val="00B0F0"/>
                </a:solidFill>
                <a:latin typeface="Consolas" pitchFamily="49" charset="0"/>
                <a:ea typeface="仿宋" pitchFamily="49" charset="-122"/>
                <a:cs typeface="Consolas" pitchFamily="49" charset="0"/>
              </a:rPr>
              <a:t>同步后移一个结点</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delete pre;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释放尾结点</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FF"/>
                </a:solidFill>
                <a:latin typeface="Consolas" pitchFamily="49" charset="0"/>
                <a:ea typeface="仿宋" pitchFamily="49" charset="-122"/>
                <a:cs typeface="Consolas" pitchFamily="49" charset="0"/>
              </a:rPr>
              <a:t>//</a:t>
            </a:r>
            <a:r>
              <a:rPr lang="zh-CN" altLang="zh-CN" sz="1800" smtClean="0">
                <a:solidFill>
                  <a:srgbClr val="FF00FF"/>
                </a:solidFill>
                <a:latin typeface="Consolas" pitchFamily="49" charset="0"/>
                <a:ea typeface="仿宋" pitchFamily="49" charset="-122"/>
                <a:cs typeface="Consolas" pitchFamily="49" charset="0"/>
              </a:rPr>
              <a:t>线性表的基本运算算法</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13" name="组合 12"/>
          <p:cNvGrpSpPr/>
          <p:nvPr/>
        </p:nvGrpSpPr>
        <p:grpSpPr>
          <a:xfrm>
            <a:off x="7286644" y="4572008"/>
            <a:ext cx="1580101" cy="685006"/>
            <a:chOff x="2643174" y="4786322"/>
            <a:chExt cx="1580101" cy="685006"/>
          </a:xfrm>
        </p:grpSpPr>
        <p:sp>
          <p:nvSpPr>
            <p:cNvPr id="7" name="Text Box 40"/>
            <p:cNvSpPr txBox="1">
              <a:spLocks noChangeArrowheads="1"/>
            </p:cNvSpPr>
            <p:nvPr/>
          </p:nvSpPr>
          <p:spPr bwMode="auto">
            <a:xfrm>
              <a:off x="3441760" y="4786322"/>
              <a:ext cx="468549" cy="302275"/>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8" name="Text Box 39"/>
            <p:cNvSpPr txBox="1">
              <a:spLocks noChangeArrowheads="1"/>
            </p:cNvSpPr>
            <p:nvPr/>
          </p:nvSpPr>
          <p:spPr bwMode="auto">
            <a:xfrm>
              <a:off x="3919010" y="4786322"/>
              <a:ext cx="304265" cy="302275"/>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9" name="Line 32"/>
            <p:cNvSpPr>
              <a:spLocks noChangeShapeType="1"/>
            </p:cNvSpPr>
            <p:nvPr/>
          </p:nvSpPr>
          <p:spPr bwMode="auto">
            <a:xfrm>
              <a:off x="3155965" y="4936974"/>
              <a:ext cx="285795"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 name="Text Box 31"/>
            <p:cNvSpPr txBox="1">
              <a:spLocks noChangeArrowheads="1"/>
            </p:cNvSpPr>
            <p:nvPr/>
          </p:nvSpPr>
          <p:spPr bwMode="auto">
            <a:xfrm>
              <a:off x="2643174" y="4786322"/>
              <a:ext cx="528818"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head</a:t>
              </a:r>
            </a:p>
          </p:txBody>
        </p:sp>
        <p:sp>
          <p:nvSpPr>
            <p:cNvPr id="12" name="任意多边形 11"/>
            <p:cNvSpPr/>
            <p:nvPr/>
          </p:nvSpPr>
          <p:spPr>
            <a:xfrm>
              <a:off x="3617407" y="4983982"/>
              <a:ext cx="467247" cy="487346"/>
            </a:xfrm>
            <a:custGeom>
              <a:avLst/>
              <a:gdLst>
                <a:gd name="connsiteX0" fmla="*/ 452175 w 467247"/>
                <a:gd name="connsiteY0" fmla="*/ 0 h 487346"/>
                <a:gd name="connsiteX1" fmla="*/ 452175 w 467247"/>
                <a:gd name="connsiteY1" fmla="*/ 241161 h 487346"/>
                <a:gd name="connsiteX2" fmla="*/ 361740 w 467247"/>
                <a:gd name="connsiteY2" fmla="*/ 452176 h 487346"/>
                <a:gd name="connsiteX3" fmla="*/ 90435 w 467247"/>
                <a:gd name="connsiteY3" fmla="*/ 432080 h 487346"/>
                <a:gd name="connsiteX4" fmla="*/ 0 w 467247"/>
                <a:gd name="connsiteY4" fmla="*/ 120581 h 4873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7247" h="487346">
                  <a:moveTo>
                    <a:pt x="452175" y="0"/>
                  </a:moveTo>
                  <a:cubicBezTo>
                    <a:pt x="459711" y="82899"/>
                    <a:pt x="467247" y="165798"/>
                    <a:pt x="452175" y="241161"/>
                  </a:cubicBezTo>
                  <a:cubicBezTo>
                    <a:pt x="437103" y="316524"/>
                    <a:pt x="422030" y="420356"/>
                    <a:pt x="361740" y="452176"/>
                  </a:cubicBezTo>
                  <a:cubicBezTo>
                    <a:pt x="301450" y="483996"/>
                    <a:pt x="150725" y="487346"/>
                    <a:pt x="90435" y="432080"/>
                  </a:cubicBezTo>
                  <a:cubicBezTo>
                    <a:pt x="30145" y="376814"/>
                    <a:pt x="15072" y="248697"/>
                    <a:pt x="0" y="120581"/>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14" name="TextBox 13"/>
          <p:cNvSpPr txBox="1"/>
          <p:nvPr/>
        </p:nvSpPr>
        <p:spPr>
          <a:xfrm>
            <a:off x="7429520" y="1285860"/>
            <a:ext cx="1357322" cy="1737527"/>
          </a:xfrm>
          <a:prstGeom prst="rect">
            <a:avLst/>
          </a:prstGeom>
          <a:noFill/>
        </p:spPr>
        <p:txBody>
          <a:bodyPr wrap="square" rtlCol="0">
            <a:spAutoFit/>
          </a:bodyPr>
          <a:lstStyle/>
          <a:p>
            <a:pPr>
              <a:lnSpc>
                <a:spcPts val="2600"/>
              </a:lnSpc>
            </a:pPr>
            <a:r>
              <a:rPr lang="zh-CN" altLang="zh-CN" sz="2000" smtClean="0">
                <a:solidFill>
                  <a:srgbClr val="0000FF"/>
                </a:solidFill>
                <a:latin typeface="Consolas" pitchFamily="49" charset="0"/>
                <a:ea typeface="仿宋" pitchFamily="49" charset="-122"/>
                <a:cs typeface="Consolas" pitchFamily="49" charset="0"/>
              </a:rPr>
              <a:t>结点类型与非循环</a:t>
            </a:r>
            <a:r>
              <a:rPr lang="zh-CN" altLang="en-US" sz="2000" smtClean="0">
                <a:solidFill>
                  <a:srgbClr val="0000FF"/>
                </a:solidFill>
                <a:latin typeface="Consolas" pitchFamily="49" charset="0"/>
                <a:ea typeface="仿宋" pitchFamily="49" charset="-122"/>
                <a:cs typeface="Consolas" pitchFamily="49" charset="0"/>
              </a:rPr>
              <a:t>单</a:t>
            </a:r>
            <a:r>
              <a:rPr lang="zh-CN" altLang="zh-CN" sz="2000" smtClean="0">
                <a:solidFill>
                  <a:srgbClr val="0000FF"/>
                </a:solidFill>
                <a:latin typeface="Consolas" pitchFamily="49" charset="0"/>
                <a:ea typeface="仿宋" pitchFamily="49" charset="-122"/>
                <a:cs typeface="Consolas" pitchFamily="49" charset="0"/>
              </a:rPr>
              <a:t>链表中的结点类型相同</a:t>
            </a:r>
            <a:endParaRPr lang="zh-CN" altLang="en-US" sz="2000">
              <a:solidFill>
                <a:srgbClr val="0000FF"/>
              </a:solidFill>
              <a:latin typeface="Consolas" pitchFamily="49" charset="0"/>
              <a:ea typeface="仿宋" pitchFamily="49" charset="-122"/>
              <a:cs typeface="Consolas" pitchFamily="49" charset="0"/>
            </a:endParaRPr>
          </a:p>
        </p:txBody>
      </p:sp>
      <p:sp>
        <p:nvSpPr>
          <p:cNvPr id="15" name="左箭头 14"/>
          <p:cNvSpPr/>
          <p:nvPr/>
        </p:nvSpPr>
        <p:spPr>
          <a:xfrm>
            <a:off x="7215206" y="2000240"/>
            <a:ext cx="357190" cy="214314"/>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9" name="灯片编号占位符 18"/>
          <p:cNvSpPr>
            <a:spLocks noGrp="1"/>
          </p:cNvSpPr>
          <p:nvPr>
            <p:ph type="sldNum" sz="quarter" idx="12"/>
          </p:nvPr>
        </p:nvSpPr>
        <p:spPr/>
        <p:txBody>
          <a:bodyPr/>
          <a:lstStyle/>
          <a:p>
            <a:fld id="{7AF016A1-9F15-429F-9EFD-84004B73C732}" type="slidenum">
              <a:rPr lang="en-US" altLang="zh-CN" smtClean="0"/>
              <a:pPr/>
              <a:t>27</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71480"/>
            <a:ext cx="8143932" cy="827021"/>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循环单链表的插入和删除结点操作与非循环单链表的相同，所以两者的许多基本运算算法是相似的，主要区别如下：</a:t>
            </a:r>
            <a:endParaRPr lang="zh-CN" altLang="en-US" sz="200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571472" y="1643050"/>
            <a:ext cx="7929618" cy="2062076"/>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3"/>
              </a:buBlip>
            </a:pPr>
            <a:r>
              <a:rPr lang="zh-CN" altLang="zh-CN" sz="2000" smtClean="0">
                <a:solidFill>
                  <a:srgbClr val="0000FF"/>
                </a:solidFill>
                <a:latin typeface="Consolas" pitchFamily="49" charset="0"/>
                <a:ea typeface="仿宋" pitchFamily="49" charset="-122"/>
                <a:cs typeface="Consolas" pitchFamily="49" charset="0"/>
              </a:rPr>
              <a:t>初始只有头结点</a:t>
            </a:r>
            <a:r>
              <a:rPr lang="en-US" altLang="zh-CN" sz="2000" smtClean="0">
                <a:solidFill>
                  <a:srgbClr val="0000FF"/>
                </a:solidFill>
                <a:latin typeface="Consolas" pitchFamily="49" charset="0"/>
                <a:ea typeface="仿宋" pitchFamily="49" charset="-122"/>
                <a:cs typeface="Consolas" pitchFamily="49" charset="0"/>
              </a:rPr>
              <a:t>head</a:t>
            </a:r>
            <a:r>
              <a:rPr lang="zh-CN" altLang="zh-CN" sz="2000" smtClean="0">
                <a:solidFill>
                  <a:srgbClr val="0000FF"/>
                </a:solidFill>
                <a:latin typeface="Consolas" pitchFamily="49" charset="0"/>
                <a:ea typeface="仿宋" pitchFamily="49" charset="-122"/>
                <a:cs typeface="Consolas" pitchFamily="49" charset="0"/>
              </a:rPr>
              <a:t>，在循环单链表的构造方法中需要通过</a:t>
            </a:r>
            <a:r>
              <a:rPr lang="en-US" altLang="zh-CN" sz="2000" smtClean="0">
                <a:solidFill>
                  <a:srgbClr val="006600"/>
                </a:solidFill>
                <a:latin typeface="Consolas" pitchFamily="49" charset="0"/>
                <a:ea typeface="仿宋" pitchFamily="49" charset="-122"/>
                <a:cs typeface="Consolas" pitchFamily="49" charset="0"/>
              </a:rPr>
              <a:t>head-&gt;next=head</a:t>
            </a:r>
            <a:r>
              <a:rPr lang="zh-CN" altLang="zh-CN" sz="2000" smtClean="0">
                <a:solidFill>
                  <a:srgbClr val="0000FF"/>
                </a:solidFill>
                <a:latin typeface="Consolas" pitchFamily="49" charset="0"/>
                <a:ea typeface="仿宋" pitchFamily="49" charset="-122"/>
                <a:cs typeface="Consolas" pitchFamily="49" charset="0"/>
              </a:rPr>
              <a:t>语句置为空表。</a:t>
            </a:r>
          </a:p>
          <a:p>
            <a:pPr marL="342900" indent="-342900" algn="l">
              <a:lnSpc>
                <a:spcPts val="2800"/>
              </a:lnSpc>
              <a:spcBef>
                <a:spcPts val="600"/>
              </a:spcBef>
              <a:buBlip>
                <a:blip r:embed="rId3"/>
              </a:buBlip>
            </a:pPr>
            <a:r>
              <a:rPr lang="zh-CN" altLang="zh-CN" sz="2000" smtClean="0">
                <a:solidFill>
                  <a:srgbClr val="0000FF"/>
                </a:solidFill>
                <a:latin typeface="Consolas" pitchFamily="49" charset="0"/>
                <a:ea typeface="仿宋" pitchFamily="49" charset="-122"/>
                <a:cs typeface="Consolas" pitchFamily="49" charset="0"/>
              </a:rPr>
              <a:t>循环单链表中涉及查找操作时需要修改表尾判断的条件，例如，用</a:t>
            </a:r>
            <a:r>
              <a:rPr lang="en-US" altLang="zh-CN" sz="2000" i="1" smtClean="0">
                <a:solidFill>
                  <a:srgbClr val="0000FF"/>
                </a:solidFill>
                <a:latin typeface="Consolas" pitchFamily="49" charset="0"/>
                <a:ea typeface="仿宋" pitchFamily="49" charset="-122"/>
                <a:cs typeface="Consolas" pitchFamily="49" charset="0"/>
              </a:rPr>
              <a:t>p</a:t>
            </a:r>
            <a:r>
              <a:rPr lang="zh-CN" altLang="zh-CN" sz="2000" smtClean="0">
                <a:solidFill>
                  <a:srgbClr val="0000FF"/>
                </a:solidFill>
                <a:latin typeface="Consolas" pitchFamily="49" charset="0"/>
                <a:ea typeface="仿宋" pitchFamily="49" charset="-122"/>
                <a:cs typeface="Consolas" pitchFamily="49" charset="0"/>
              </a:rPr>
              <a:t>遍历时，尾结点满足的条件是</a:t>
            </a:r>
            <a:r>
              <a:rPr lang="en-US" altLang="zh-CN" sz="2000" smtClean="0">
                <a:solidFill>
                  <a:srgbClr val="006600"/>
                </a:solidFill>
                <a:latin typeface="Consolas" pitchFamily="49" charset="0"/>
                <a:ea typeface="仿宋" pitchFamily="49" charset="-122"/>
                <a:cs typeface="Consolas" pitchFamily="49" charset="0"/>
              </a:rPr>
              <a:t>p-&gt;next==head</a:t>
            </a:r>
            <a:r>
              <a:rPr lang="zh-CN" altLang="zh-CN" sz="2000" smtClean="0">
                <a:solidFill>
                  <a:srgbClr val="0000FF"/>
                </a:solidFill>
                <a:latin typeface="Consolas" pitchFamily="49" charset="0"/>
                <a:ea typeface="仿宋" pitchFamily="49" charset="-122"/>
                <a:cs typeface="Consolas" pitchFamily="49" charset="0"/>
              </a:rPr>
              <a:t>而不是</a:t>
            </a:r>
            <a:r>
              <a:rPr lang="en-US" altLang="zh-CN" sz="2000" smtClean="0">
                <a:solidFill>
                  <a:srgbClr val="0000FF"/>
                </a:solidFill>
                <a:latin typeface="Consolas" pitchFamily="49" charset="0"/>
                <a:ea typeface="仿宋" pitchFamily="49" charset="-122"/>
                <a:cs typeface="Consolas" pitchFamily="49" charset="0"/>
              </a:rPr>
              <a:t>p-&gt;next==NULL</a:t>
            </a:r>
            <a:r>
              <a:rPr lang="zh-CN" altLang="zh-CN" sz="2000" smtClean="0">
                <a:solidFill>
                  <a:srgbClr val="0000FF"/>
                </a:solidFill>
                <a:latin typeface="Consolas" pitchFamily="49" charset="0"/>
                <a:ea typeface="仿宋" pitchFamily="49" charset="-122"/>
                <a:cs typeface="Consolas" pitchFamily="49" charset="0"/>
              </a:rPr>
              <a:t>。</a:t>
            </a: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28</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857232"/>
            <a:ext cx="8358246" cy="264132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3000"/>
              </a:lnSpc>
              <a:spcBef>
                <a:spcPts val="60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2.16</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编写一个程序求解约瑟夫（</a:t>
            </a:r>
            <a:r>
              <a:rPr lang="en-US" altLang="zh-CN" sz="2000" smtClean="0">
                <a:solidFill>
                  <a:srgbClr val="0000FF"/>
                </a:solidFill>
                <a:latin typeface="Consolas" pitchFamily="49" charset="0"/>
                <a:ea typeface="楷体" pitchFamily="49" charset="-122"/>
                <a:cs typeface="Consolas" pitchFamily="49" charset="0"/>
              </a:rPr>
              <a:t>Joseph</a:t>
            </a:r>
            <a:r>
              <a:rPr lang="zh-CN" altLang="zh-CN" sz="2000" smtClean="0">
                <a:solidFill>
                  <a:srgbClr val="0000FF"/>
                </a:solidFill>
                <a:latin typeface="Consolas" pitchFamily="49" charset="0"/>
                <a:ea typeface="楷体" pitchFamily="49" charset="-122"/>
                <a:cs typeface="Consolas" pitchFamily="49" charset="0"/>
              </a:rPr>
              <a:t>）问题。有</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个小孩围成一圈，给他们从</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开始依次编号，从编号为</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的小孩开始报数，数到第</a:t>
            </a:r>
            <a:r>
              <a:rPr lang="en-US" altLang="zh-CN" sz="2000" i="1" smtClean="0">
                <a:solidFill>
                  <a:srgbClr val="0000FF"/>
                </a:solidFill>
                <a:latin typeface="Consolas" pitchFamily="49" charset="0"/>
                <a:ea typeface="楷体" pitchFamily="49" charset="-122"/>
                <a:cs typeface="Consolas" pitchFamily="49" charset="0"/>
              </a:rPr>
              <a:t>m</a:t>
            </a:r>
            <a:r>
              <a:rPr lang="zh-CN" altLang="en-US"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0&lt;</a:t>
            </a:r>
            <a:r>
              <a:rPr lang="en-US" altLang="zh-CN" sz="2000" i="1" smtClean="0">
                <a:solidFill>
                  <a:srgbClr val="0000FF"/>
                </a:solidFill>
                <a:latin typeface="Consolas" pitchFamily="49" charset="0"/>
                <a:ea typeface="楷体" pitchFamily="49" charset="-122"/>
                <a:cs typeface="Consolas" pitchFamily="49" charset="0"/>
              </a:rPr>
              <a:t>m</a:t>
            </a:r>
            <a:r>
              <a:rPr lang="en-US" altLang="zh-CN" sz="2000" smtClean="0">
                <a:solidFill>
                  <a:srgbClr val="0000FF"/>
                </a:solidFill>
                <a:latin typeface="Consolas" pitchFamily="49" charset="0"/>
                <a:ea typeface="楷体" pitchFamily="49" charset="-122"/>
                <a:cs typeface="Consolas" pitchFamily="49" charset="0"/>
              </a:rPr>
              <a:t>&lt;</a:t>
            </a:r>
            <a:r>
              <a:rPr lang="en-US" altLang="zh-CN" sz="2000" i="1" smtClean="0">
                <a:solidFill>
                  <a:srgbClr val="0000FF"/>
                </a:solidFill>
                <a:latin typeface="Consolas" pitchFamily="49" charset="0"/>
                <a:ea typeface="楷体" pitchFamily="49" charset="-122"/>
                <a:cs typeface="Consolas" pitchFamily="49" charset="0"/>
              </a:rPr>
              <a:t>n</a:t>
            </a:r>
            <a:r>
              <a:rPr lang="zh-CN" altLang="en-US"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个小孩出列，然后从出列的下一个小孩重新开始报数，数到第</a:t>
            </a:r>
            <a:r>
              <a:rPr lang="en-US" altLang="zh-CN" sz="2000" i="1" smtClean="0">
                <a:solidFill>
                  <a:srgbClr val="0000FF"/>
                </a:solidFill>
                <a:latin typeface="Consolas" pitchFamily="49" charset="0"/>
                <a:ea typeface="楷体" pitchFamily="49" charset="-122"/>
                <a:cs typeface="Consolas" pitchFamily="49" charset="0"/>
              </a:rPr>
              <a:t>m</a:t>
            </a:r>
            <a:r>
              <a:rPr lang="zh-CN" altLang="zh-CN" sz="2000" smtClean="0">
                <a:solidFill>
                  <a:srgbClr val="0000FF"/>
                </a:solidFill>
                <a:latin typeface="Consolas" pitchFamily="49" charset="0"/>
                <a:ea typeface="楷体" pitchFamily="49" charset="-122"/>
                <a:cs typeface="Consolas" pitchFamily="49" charset="0"/>
              </a:rPr>
              <a:t>个小孩又出列，</a:t>
            </a:r>
            <a:r>
              <a:rPr lang="en-US" altLang="zh-CN" sz="2000" smtClean="0">
                <a:solidFill>
                  <a:srgbClr val="0000FF"/>
                </a:solidFill>
                <a:latin typeface="+mn-ea"/>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，如此反复直到所有的小孩全部出列为止，求整个出列序列。</a:t>
            </a:r>
            <a:endParaRPr lang="en-US" altLang="zh-CN" sz="2000" smtClean="0">
              <a:solidFill>
                <a:srgbClr val="0000FF"/>
              </a:solidFill>
              <a:latin typeface="Consolas" pitchFamily="49" charset="0"/>
              <a:ea typeface="楷体" pitchFamily="49" charset="-122"/>
              <a:cs typeface="Consolas" pitchFamily="49" charset="0"/>
            </a:endParaRPr>
          </a:p>
          <a:p>
            <a:pPr algn="l">
              <a:lnSpc>
                <a:spcPts val="3000"/>
              </a:lnSpc>
              <a:spcBef>
                <a:spcPts val="60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如当</a:t>
            </a:r>
            <a:r>
              <a:rPr lang="en-US" altLang="zh-CN" sz="2000" i="1" smtClean="0">
                <a:solidFill>
                  <a:srgbClr val="0000FF"/>
                </a:solidFill>
                <a:latin typeface="Consolas" pitchFamily="49" charset="0"/>
                <a:ea typeface="楷体" pitchFamily="49" charset="-122"/>
                <a:cs typeface="Consolas" pitchFamily="49" charset="0"/>
              </a:rPr>
              <a:t>n</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m</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时的出列序列是</a:t>
            </a:r>
            <a:r>
              <a:rPr lang="en-US" altLang="zh-CN" sz="2000" smtClean="0">
                <a:solidFill>
                  <a:srgbClr val="0000FF"/>
                </a:solidFill>
                <a:latin typeface="Consolas" pitchFamily="49" charset="0"/>
                <a:ea typeface="楷体" pitchFamily="49" charset="-122"/>
                <a:cs typeface="Consolas" pitchFamily="49" charset="0"/>
              </a:rPr>
              <a:t>5</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4</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6</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3</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29</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28596" y="571480"/>
            <a:ext cx="2928958" cy="400110"/>
          </a:xfrm>
          <a:prstGeom prst="rect">
            <a:avLst/>
          </a:prstGeom>
          <a:noFill/>
        </p:spPr>
        <p:txBody>
          <a:bodyPr wrap="square" rtlCol="0">
            <a:spAutoFit/>
          </a:bodyPr>
          <a:lstStyle/>
          <a:p>
            <a:pPr algn="l">
              <a:lnSpc>
                <a:spcPct val="100000"/>
              </a:lnSpc>
            </a:pPr>
            <a:r>
              <a:rPr lang="zh-CN" altLang="zh-CN" sz="2000" smtClean="0">
                <a:solidFill>
                  <a:srgbClr val="FF0000"/>
                </a:solidFill>
                <a:latin typeface="Consolas" pitchFamily="49" charset="0"/>
                <a:ea typeface="微软雅黑" pitchFamily="34" charset="-122"/>
                <a:cs typeface="Consolas" pitchFamily="49" charset="0"/>
              </a:rPr>
              <a:t>解法</a:t>
            </a:r>
            <a:r>
              <a:rPr lang="en-US" altLang="zh-CN" sz="2000" smtClean="0">
                <a:solidFill>
                  <a:srgbClr val="FF0000"/>
                </a:solidFill>
                <a:latin typeface="Consolas" pitchFamily="49" charset="0"/>
                <a:ea typeface="微软雅黑" pitchFamily="34" charset="-122"/>
                <a:cs typeface="Consolas" pitchFamily="49" charset="0"/>
              </a:rPr>
              <a:t>2</a:t>
            </a:r>
            <a:r>
              <a:rPr lang="zh-CN" altLang="zh-CN" sz="2000" smtClean="0">
                <a:solidFill>
                  <a:srgbClr val="FF0000"/>
                </a:solidFill>
                <a:latin typeface="Consolas" pitchFamily="49" charset="0"/>
                <a:ea typeface="微软雅黑" pitchFamily="34" charset="-122"/>
                <a:cs typeface="Consolas" pitchFamily="49" charset="0"/>
              </a:rPr>
              <a:t>：</a:t>
            </a:r>
            <a:r>
              <a:rPr lang="en-US" altLang="zh-CN" sz="2000" smtClean="0">
                <a:solidFill>
                  <a:srgbClr val="006600"/>
                </a:solidFill>
                <a:latin typeface="Consolas" pitchFamily="49" charset="0"/>
                <a:ea typeface="楷体" pitchFamily="49" charset="-122"/>
                <a:cs typeface="Consolas" pitchFamily="49" charset="0"/>
              </a:rPr>
              <a:t>3</a:t>
            </a:r>
            <a:r>
              <a:rPr lang="zh-CN" altLang="en-US" sz="2000" smtClean="0">
                <a:solidFill>
                  <a:srgbClr val="006600"/>
                </a:solidFill>
                <a:latin typeface="Consolas" pitchFamily="49" charset="0"/>
                <a:ea typeface="楷体" pitchFamily="49" charset="-122"/>
                <a:cs typeface="Consolas" pitchFamily="49" charset="0"/>
              </a:rPr>
              <a:t>指针方法</a:t>
            </a:r>
            <a:endParaRPr lang="zh-CN" altLang="en-US" sz="2000">
              <a:solidFill>
                <a:srgbClr val="006600"/>
              </a:solidFill>
              <a:latin typeface="Consolas" pitchFamily="49" charset="0"/>
              <a:ea typeface="楷体" pitchFamily="49" charset="-122"/>
              <a:cs typeface="Consolas" pitchFamily="49" charset="0"/>
            </a:endParaRPr>
          </a:p>
        </p:txBody>
      </p:sp>
      <p:sp>
        <p:nvSpPr>
          <p:cNvPr id="148531" name="Rectangle 5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8529" name="Text Box 49"/>
          <p:cNvSpPr txBox="1">
            <a:spLocks noChangeArrowheads="1"/>
          </p:cNvSpPr>
          <p:nvPr/>
        </p:nvSpPr>
        <p:spPr bwMode="auto">
          <a:xfrm>
            <a:off x="4651027" y="2660954"/>
            <a:ext cx="1126282" cy="26798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q-&gt;next=p</a:t>
            </a:r>
          </a:p>
        </p:txBody>
      </p:sp>
      <p:sp>
        <p:nvSpPr>
          <p:cNvPr id="148528" name="Text Box 48"/>
          <p:cNvSpPr txBox="1">
            <a:spLocks noChangeArrowheads="1"/>
          </p:cNvSpPr>
          <p:nvPr/>
        </p:nvSpPr>
        <p:spPr bwMode="auto">
          <a:xfrm>
            <a:off x="6299544" y="4826116"/>
            <a:ext cx="2130108" cy="26798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L.head-&gt;next=q</a:t>
            </a:r>
          </a:p>
        </p:txBody>
      </p:sp>
      <p:sp>
        <p:nvSpPr>
          <p:cNvPr id="148527" name="Text Box 47"/>
          <p:cNvSpPr txBox="1">
            <a:spLocks noChangeArrowheads="1"/>
          </p:cNvSpPr>
          <p:nvPr/>
        </p:nvSpPr>
        <p:spPr bwMode="auto">
          <a:xfrm>
            <a:off x="4509821" y="4946970"/>
            <a:ext cx="1126282" cy="26798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q-&gt;next=p</a:t>
            </a:r>
          </a:p>
        </p:txBody>
      </p:sp>
      <p:sp>
        <p:nvSpPr>
          <p:cNvPr id="148526" name="Text Box 46" descr="浅色上对角线"/>
          <p:cNvSpPr txBox="1">
            <a:spLocks noChangeArrowheads="1"/>
          </p:cNvSpPr>
          <p:nvPr/>
        </p:nvSpPr>
        <p:spPr bwMode="auto">
          <a:xfrm>
            <a:off x="2163121" y="2093910"/>
            <a:ext cx="508788" cy="328932"/>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8525" name="Text Box 45"/>
          <p:cNvSpPr txBox="1">
            <a:spLocks noChangeArrowheads="1"/>
          </p:cNvSpPr>
          <p:nvPr/>
        </p:nvSpPr>
        <p:spPr bwMode="auto">
          <a:xfrm>
            <a:off x="2631564" y="2093910"/>
            <a:ext cx="350772" cy="32893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8524" name="Text Box 44"/>
          <p:cNvSpPr txBox="1">
            <a:spLocks noChangeArrowheads="1"/>
          </p:cNvSpPr>
          <p:nvPr/>
        </p:nvSpPr>
        <p:spPr bwMode="auto">
          <a:xfrm>
            <a:off x="1715970" y="1603139"/>
            <a:ext cx="570014" cy="26798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head</a:t>
            </a:r>
          </a:p>
        </p:txBody>
      </p:sp>
      <p:sp>
        <p:nvSpPr>
          <p:cNvPr id="148523" name="Arc 43"/>
          <p:cNvSpPr>
            <a:spLocks/>
          </p:cNvSpPr>
          <p:nvPr/>
        </p:nvSpPr>
        <p:spPr bwMode="auto">
          <a:xfrm>
            <a:off x="2163121" y="1767080"/>
            <a:ext cx="201722" cy="32683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8522" name="Line 42"/>
          <p:cNvSpPr>
            <a:spLocks noChangeShapeType="1"/>
          </p:cNvSpPr>
          <p:nvPr/>
        </p:nvSpPr>
        <p:spPr bwMode="auto">
          <a:xfrm>
            <a:off x="2789580" y="2251546"/>
            <a:ext cx="403444" cy="0"/>
          </a:xfrm>
          <a:prstGeom prst="line">
            <a:avLst/>
          </a:prstGeom>
          <a:noFill/>
          <a:ln w="9525">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8521" name="Text Box 41"/>
          <p:cNvSpPr txBox="1">
            <a:spLocks noChangeArrowheads="1"/>
          </p:cNvSpPr>
          <p:nvPr/>
        </p:nvSpPr>
        <p:spPr bwMode="auto">
          <a:xfrm>
            <a:off x="3195265" y="2087605"/>
            <a:ext cx="508788" cy="32893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8520" name="Text Box 40"/>
          <p:cNvSpPr txBox="1">
            <a:spLocks noChangeArrowheads="1"/>
          </p:cNvSpPr>
          <p:nvPr/>
        </p:nvSpPr>
        <p:spPr bwMode="auto">
          <a:xfrm>
            <a:off x="3663709" y="2087605"/>
            <a:ext cx="349652" cy="32893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8519" name="Text Box 39"/>
          <p:cNvSpPr txBox="1">
            <a:spLocks noChangeArrowheads="1"/>
          </p:cNvSpPr>
          <p:nvPr/>
        </p:nvSpPr>
        <p:spPr bwMode="auto">
          <a:xfrm>
            <a:off x="6492301" y="2112492"/>
            <a:ext cx="418013" cy="26798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mj-ea"/>
                <a:ea typeface="+mj-ea"/>
                <a:cs typeface="Consolas" pitchFamily="49" charset="0"/>
              </a:rPr>
              <a:t>…</a:t>
            </a:r>
          </a:p>
        </p:txBody>
      </p:sp>
      <p:sp>
        <p:nvSpPr>
          <p:cNvPr id="148518" name="Line 38"/>
          <p:cNvSpPr>
            <a:spLocks noChangeShapeType="1"/>
          </p:cNvSpPr>
          <p:nvPr/>
        </p:nvSpPr>
        <p:spPr bwMode="auto">
          <a:xfrm>
            <a:off x="3816121" y="2251546"/>
            <a:ext cx="444909" cy="1051"/>
          </a:xfrm>
          <a:prstGeom prst="line">
            <a:avLst/>
          </a:prstGeom>
          <a:noFill/>
          <a:ln w="9525">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8517" name="Text Box 37"/>
          <p:cNvSpPr txBox="1">
            <a:spLocks noChangeArrowheads="1"/>
          </p:cNvSpPr>
          <p:nvPr/>
        </p:nvSpPr>
        <p:spPr bwMode="auto">
          <a:xfrm>
            <a:off x="7274535" y="2087605"/>
            <a:ext cx="509909" cy="32893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8516" name="Text Box 36"/>
          <p:cNvSpPr txBox="1">
            <a:spLocks noChangeArrowheads="1"/>
          </p:cNvSpPr>
          <p:nvPr/>
        </p:nvSpPr>
        <p:spPr bwMode="auto">
          <a:xfrm>
            <a:off x="7742978" y="2087605"/>
            <a:ext cx="349652" cy="32893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288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148515" name="Line 35"/>
          <p:cNvSpPr>
            <a:spLocks noChangeShapeType="1"/>
          </p:cNvSpPr>
          <p:nvPr/>
        </p:nvSpPr>
        <p:spPr bwMode="auto">
          <a:xfrm>
            <a:off x="6880056" y="2251546"/>
            <a:ext cx="403444" cy="1051"/>
          </a:xfrm>
          <a:prstGeom prst="line">
            <a:avLst/>
          </a:prstGeom>
          <a:noFill/>
          <a:ln w="9525">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8514" name="Text Box 34"/>
          <p:cNvSpPr txBox="1">
            <a:spLocks noChangeArrowheads="1"/>
          </p:cNvSpPr>
          <p:nvPr/>
        </p:nvSpPr>
        <p:spPr bwMode="auto">
          <a:xfrm>
            <a:off x="4250944" y="2087605"/>
            <a:ext cx="508788" cy="32893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8513" name="Text Box 33"/>
          <p:cNvSpPr txBox="1">
            <a:spLocks noChangeArrowheads="1"/>
          </p:cNvSpPr>
          <p:nvPr/>
        </p:nvSpPr>
        <p:spPr bwMode="auto">
          <a:xfrm>
            <a:off x="4719388" y="2087605"/>
            <a:ext cx="349652" cy="32893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8512" name="Line 32"/>
          <p:cNvSpPr>
            <a:spLocks noChangeShapeType="1"/>
          </p:cNvSpPr>
          <p:nvPr/>
        </p:nvSpPr>
        <p:spPr bwMode="auto">
          <a:xfrm>
            <a:off x="4902059" y="2251546"/>
            <a:ext cx="571546" cy="1051"/>
          </a:xfrm>
          <a:prstGeom prst="line">
            <a:avLst/>
          </a:prstGeom>
          <a:noFill/>
          <a:ln w="9525">
            <a:solidFill>
              <a:srgbClr val="000000"/>
            </a:solidFill>
            <a:prstDash val="dash"/>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8511" name="Text Box 31"/>
          <p:cNvSpPr txBox="1">
            <a:spLocks noChangeArrowheads="1"/>
          </p:cNvSpPr>
          <p:nvPr/>
        </p:nvSpPr>
        <p:spPr bwMode="auto">
          <a:xfrm>
            <a:off x="3212076" y="1571612"/>
            <a:ext cx="330600" cy="26798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p</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8510" name="AutoShape 30"/>
          <p:cNvSpPr>
            <a:spLocks noChangeShapeType="1"/>
          </p:cNvSpPr>
          <p:nvPr/>
        </p:nvSpPr>
        <p:spPr bwMode="auto">
          <a:xfrm>
            <a:off x="3467590" y="1735553"/>
            <a:ext cx="93016" cy="326831"/>
          </a:xfrm>
          <a:prstGeom prst="straightConnector1">
            <a:avLst/>
          </a:prstGeom>
          <a:noFill/>
          <a:ln w="9525">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8509" name="Text Box 29"/>
          <p:cNvSpPr txBox="1">
            <a:spLocks noChangeArrowheads="1"/>
          </p:cNvSpPr>
          <p:nvPr/>
        </p:nvSpPr>
        <p:spPr bwMode="auto">
          <a:xfrm>
            <a:off x="4207238" y="1587376"/>
            <a:ext cx="330600" cy="26798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q</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8508" name="AutoShape 28"/>
          <p:cNvSpPr>
            <a:spLocks noChangeShapeType="1"/>
          </p:cNvSpPr>
          <p:nvPr/>
        </p:nvSpPr>
        <p:spPr bwMode="auto">
          <a:xfrm>
            <a:off x="4462753" y="1751316"/>
            <a:ext cx="93016" cy="326831"/>
          </a:xfrm>
          <a:prstGeom prst="straightConnector1">
            <a:avLst/>
          </a:prstGeom>
          <a:noFill/>
          <a:ln w="9525">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8507" name="Text Box 27"/>
          <p:cNvSpPr txBox="1">
            <a:spLocks noChangeArrowheads="1"/>
          </p:cNvSpPr>
          <p:nvPr/>
        </p:nvSpPr>
        <p:spPr bwMode="auto">
          <a:xfrm>
            <a:off x="5488173" y="2084452"/>
            <a:ext cx="508788" cy="32893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8506" name="Text Box 26"/>
          <p:cNvSpPr txBox="1">
            <a:spLocks noChangeArrowheads="1"/>
          </p:cNvSpPr>
          <p:nvPr/>
        </p:nvSpPr>
        <p:spPr bwMode="auto">
          <a:xfrm>
            <a:off x="5956617" y="2084452"/>
            <a:ext cx="349652" cy="32893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8505" name="Line 25"/>
          <p:cNvSpPr>
            <a:spLocks noChangeShapeType="1"/>
          </p:cNvSpPr>
          <p:nvPr/>
        </p:nvSpPr>
        <p:spPr bwMode="auto">
          <a:xfrm>
            <a:off x="6109029" y="2248393"/>
            <a:ext cx="403444" cy="1051"/>
          </a:xfrm>
          <a:prstGeom prst="line">
            <a:avLst/>
          </a:prstGeom>
          <a:noFill/>
          <a:ln w="9525">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8504" name="Text Box 24"/>
          <p:cNvSpPr txBox="1">
            <a:spLocks noChangeArrowheads="1"/>
          </p:cNvSpPr>
          <p:nvPr/>
        </p:nvSpPr>
        <p:spPr bwMode="auto">
          <a:xfrm>
            <a:off x="5444467" y="1584223"/>
            <a:ext cx="330600" cy="26798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r</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8503" name="AutoShape 23"/>
          <p:cNvSpPr>
            <a:spLocks noChangeShapeType="1"/>
          </p:cNvSpPr>
          <p:nvPr/>
        </p:nvSpPr>
        <p:spPr bwMode="auto">
          <a:xfrm>
            <a:off x="5699981" y="1748164"/>
            <a:ext cx="93016" cy="326831"/>
          </a:xfrm>
          <a:prstGeom prst="straightConnector1">
            <a:avLst/>
          </a:prstGeom>
          <a:noFill/>
          <a:ln w="9525">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8502" name="Text Box 22"/>
          <p:cNvSpPr txBox="1">
            <a:spLocks noChangeArrowheads="1"/>
          </p:cNvSpPr>
          <p:nvPr/>
        </p:nvSpPr>
        <p:spPr bwMode="auto">
          <a:xfrm>
            <a:off x="503396" y="2160117"/>
            <a:ext cx="1542053" cy="26798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r!=NULL</a:t>
            </a:r>
            <a:r>
              <a:rPr kumimoji="0" lang="zh-CN" altLang="en-US"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时循环：</a:t>
            </a:r>
          </a:p>
        </p:txBody>
      </p:sp>
      <p:sp>
        <p:nvSpPr>
          <p:cNvPr id="148501" name="Freeform 21"/>
          <p:cNvSpPr>
            <a:spLocks/>
          </p:cNvSpPr>
          <p:nvPr/>
        </p:nvSpPr>
        <p:spPr bwMode="auto">
          <a:xfrm>
            <a:off x="3724226" y="2243139"/>
            <a:ext cx="1174471" cy="545418"/>
          </a:xfrm>
          <a:custGeom>
            <a:avLst/>
            <a:gdLst/>
            <a:ahLst/>
            <a:cxnLst>
              <a:cxn ang="0">
                <a:pos x="1048" y="0"/>
              </a:cxn>
              <a:cxn ang="0">
                <a:pos x="962" y="262"/>
              </a:cxn>
              <a:cxn ang="0">
                <a:pos x="732" y="486"/>
              </a:cxn>
              <a:cxn ang="0">
                <a:pos x="145" y="458"/>
              </a:cxn>
              <a:cxn ang="0">
                <a:pos x="0" y="167"/>
              </a:cxn>
            </a:cxnLst>
            <a:rect l="0" t="0" r="r" b="b"/>
            <a:pathLst>
              <a:path w="1048" h="519">
                <a:moveTo>
                  <a:pt x="1048" y="0"/>
                </a:moveTo>
                <a:cubicBezTo>
                  <a:pt x="1031" y="90"/>
                  <a:pt x="1015" y="181"/>
                  <a:pt x="962" y="262"/>
                </a:cubicBezTo>
                <a:cubicBezTo>
                  <a:pt x="909" y="343"/>
                  <a:pt x="868" y="453"/>
                  <a:pt x="732" y="486"/>
                </a:cubicBezTo>
                <a:cubicBezTo>
                  <a:pt x="596" y="519"/>
                  <a:pt x="267" y="511"/>
                  <a:pt x="145" y="458"/>
                </a:cubicBezTo>
                <a:cubicBezTo>
                  <a:pt x="23" y="405"/>
                  <a:pt x="11" y="286"/>
                  <a:pt x="0" y="167"/>
                </a:cubicBezTo>
              </a:path>
            </a:pathLst>
          </a:custGeom>
          <a:noFill/>
          <a:ln w="19050">
            <a:solidFill>
              <a:srgbClr val="FF00FF"/>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8500" name="Text Box 20" descr="浅色上对角线"/>
          <p:cNvSpPr txBox="1">
            <a:spLocks noChangeArrowheads="1"/>
          </p:cNvSpPr>
          <p:nvPr/>
        </p:nvSpPr>
        <p:spPr bwMode="auto">
          <a:xfrm>
            <a:off x="5930841" y="4312225"/>
            <a:ext cx="508788" cy="32893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8499" name="Text Box 19"/>
          <p:cNvSpPr txBox="1">
            <a:spLocks noChangeArrowheads="1"/>
          </p:cNvSpPr>
          <p:nvPr/>
        </p:nvSpPr>
        <p:spPr bwMode="auto">
          <a:xfrm>
            <a:off x="6399285" y="4312225"/>
            <a:ext cx="350772" cy="32893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8498" name="Text Box 18"/>
          <p:cNvSpPr txBox="1">
            <a:spLocks noChangeArrowheads="1"/>
          </p:cNvSpPr>
          <p:nvPr/>
        </p:nvSpPr>
        <p:spPr bwMode="auto">
          <a:xfrm>
            <a:off x="5315119" y="3875400"/>
            <a:ext cx="614203" cy="26798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head</a:t>
            </a:r>
          </a:p>
        </p:txBody>
      </p:sp>
      <p:sp>
        <p:nvSpPr>
          <p:cNvPr id="148497" name="Arc 17"/>
          <p:cNvSpPr>
            <a:spLocks/>
          </p:cNvSpPr>
          <p:nvPr/>
        </p:nvSpPr>
        <p:spPr bwMode="auto">
          <a:xfrm>
            <a:off x="5930841" y="3985394"/>
            <a:ext cx="201722" cy="32683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8496" name="Text Box 16"/>
          <p:cNvSpPr txBox="1">
            <a:spLocks noChangeArrowheads="1"/>
          </p:cNvSpPr>
          <p:nvPr/>
        </p:nvSpPr>
        <p:spPr bwMode="auto">
          <a:xfrm>
            <a:off x="3030526" y="4338498"/>
            <a:ext cx="508788" cy="32893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8495" name="Text Box 15"/>
          <p:cNvSpPr txBox="1">
            <a:spLocks noChangeArrowheads="1"/>
          </p:cNvSpPr>
          <p:nvPr/>
        </p:nvSpPr>
        <p:spPr bwMode="auto">
          <a:xfrm>
            <a:off x="3498969" y="4338498"/>
            <a:ext cx="349652" cy="32893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8494" name="Text Box 14"/>
          <p:cNvSpPr txBox="1">
            <a:spLocks noChangeArrowheads="1"/>
          </p:cNvSpPr>
          <p:nvPr/>
        </p:nvSpPr>
        <p:spPr bwMode="auto">
          <a:xfrm>
            <a:off x="2163121" y="4399450"/>
            <a:ext cx="418013" cy="26798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mj-ea"/>
                <a:ea typeface="+mj-ea"/>
                <a:cs typeface="Consolas" pitchFamily="49" charset="0"/>
              </a:rPr>
              <a:t>…</a:t>
            </a:r>
          </a:p>
        </p:txBody>
      </p:sp>
      <p:sp>
        <p:nvSpPr>
          <p:cNvPr id="148493" name="Text Box 13"/>
          <p:cNvSpPr txBox="1">
            <a:spLocks noChangeArrowheads="1"/>
          </p:cNvSpPr>
          <p:nvPr/>
        </p:nvSpPr>
        <p:spPr bwMode="auto">
          <a:xfrm>
            <a:off x="4247582" y="4338498"/>
            <a:ext cx="508788" cy="32893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8492" name="Text Box 12"/>
          <p:cNvSpPr txBox="1">
            <a:spLocks noChangeArrowheads="1"/>
          </p:cNvSpPr>
          <p:nvPr/>
        </p:nvSpPr>
        <p:spPr bwMode="auto">
          <a:xfrm>
            <a:off x="4716026" y="4338498"/>
            <a:ext cx="349652" cy="328932"/>
          </a:xfrm>
          <a:prstGeom prst="rect">
            <a:avLst/>
          </a:prstGeom>
          <a:ln>
            <a:headEnd/>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8491" name="Text Box 11"/>
          <p:cNvSpPr txBox="1">
            <a:spLocks noChangeArrowheads="1"/>
          </p:cNvSpPr>
          <p:nvPr/>
        </p:nvSpPr>
        <p:spPr bwMode="auto">
          <a:xfrm>
            <a:off x="3047336" y="3822505"/>
            <a:ext cx="330600" cy="26798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p</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8490" name="AutoShape 10"/>
          <p:cNvSpPr>
            <a:spLocks noChangeShapeType="1"/>
          </p:cNvSpPr>
          <p:nvPr/>
        </p:nvSpPr>
        <p:spPr bwMode="auto">
          <a:xfrm>
            <a:off x="3302851" y="3986445"/>
            <a:ext cx="93016" cy="326831"/>
          </a:xfrm>
          <a:prstGeom prst="straightConnector1">
            <a:avLst/>
          </a:prstGeom>
          <a:noFill/>
          <a:ln w="9525">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8489" name="Text Box 9"/>
          <p:cNvSpPr txBox="1">
            <a:spLocks noChangeArrowheads="1"/>
          </p:cNvSpPr>
          <p:nvPr/>
        </p:nvSpPr>
        <p:spPr bwMode="auto">
          <a:xfrm>
            <a:off x="4203876" y="3838268"/>
            <a:ext cx="330600" cy="26798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q</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8488" name="AutoShape 8"/>
          <p:cNvSpPr>
            <a:spLocks noChangeShapeType="1"/>
          </p:cNvSpPr>
          <p:nvPr/>
        </p:nvSpPr>
        <p:spPr bwMode="auto">
          <a:xfrm>
            <a:off x="4459391" y="4002209"/>
            <a:ext cx="93016" cy="326831"/>
          </a:xfrm>
          <a:prstGeom prst="straightConnector1">
            <a:avLst/>
          </a:prstGeom>
          <a:noFill/>
          <a:ln w="9525">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8487" name="Text Box 7"/>
          <p:cNvSpPr txBox="1">
            <a:spLocks noChangeArrowheads="1"/>
          </p:cNvSpPr>
          <p:nvPr/>
        </p:nvSpPr>
        <p:spPr bwMode="auto">
          <a:xfrm>
            <a:off x="500034" y="4411010"/>
            <a:ext cx="1218177" cy="26798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r</a:t>
            </a:r>
            <a:r>
              <a:rPr kumimoji="0" lang="en-US" altLang="zh-CN" sz="20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=NULL</a:t>
            </a:r>
            <a:r>
              <a:rPr kumimoji="0" lang="zh-CN" altLang="en-US" sz="20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时：</a:t>
            </a:r>
          </a:p>
        </p:txBody>
      </p:sp>
      <p:sp>
        <p:nvSpPr>
          <p:cNvPr id="148486" name="Freeform 6"/>
          <p:cNvSpPr>
            <a:spLocks/>
          </p:cNvSpPr>
          <p:nvPr/>
        </p:nvSpPr>
        <p:spPr bwMode="auto">
          <a:xfrm>
            <a:off x="3802673" y="4494031"/>
            <a:ext cx="1092661" cy="541215"/>
          </a:xfrm>
          <a:custGeom>
            <a:avLst/>
            <a:gdLst/>
            <a:ahLst/>
            <a:cxnLst>
              <a:cxn ang="0">
                <a:pos x="975" y="0"/>
              </a:cxn>
              <a:cxn ang="0">
                <a:pos x="889" y="262"/>
              </a:cxn>
              <a:cxn ang="0">
                <a:pos x="659" y="486"/>
              </a:cxn>
              <a:cxn ang="0">
                <a:pos x="243" y="439"/>
              </a:cxn>
              <a:cxn ang="0">
                <a:pos x="0" y="168"/>
              </a:cxn>
            </a:cxnLst>
            <a:rect l="0" t="0" r="r" b="b"/>
            <a:pathLst>
              <a:path w="975" h="515">
                <a:moveTo>
                  <a:pt x="975" y="0"/>
                </a:moveTo>
                <a:cubicBezTo>
                  <a:pt x="958" y="90"/>
                  <a:pt x="942" y="181"/>
                  <a:pt x="889" y="262"/>
                </a:cubicBezTo>
                <a:cubicBezTo>
                  <a:pt x="836" y="343"/>
                  <a:pt x="767" y="457"/>
                  <a:pt x="659" y="486"/>
                </a:cubicBezTo>
                <a:cubicBezTo>
                  <a:pt x="551" y="515"/>
                  <a:pt x="353" y="492"/>
                  <a:pt x="243" y="439"/>
                </a:cubicBezTo>
                <a:cubicBezTo>
                  <a:pt x="133" y="386"/>
                  <a:pt x="51" y="224"/>
                  <a:pt x="0" y="168"/>
                </a:cubicBezTo>
              </a:path>
            </a:pathLst>
          </a:custGeom>
          <a:noFill/>
          <a:ln w="19050">
            <a:solidFill>
              <a:srgbClr val="FF00FF"/>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8485" name="Freeform 5"/>
          <p:cNvSpPr>
            <a:spLocks/>
          </p:cNvSpPr>
          <p:nvPr/>
        </p:nvSpPr>
        <p:spPr bwMode="auto">
          <a:xfrm>
            <a:off x="5056712" y="4479318"/>
            <a:ext cx="1480416" cy="403546"/>
          </a:xfrm>
          <a:custGeom>
            <a:avLst/>
            <a:gdLst/>
            <a:ahLst/>
            <a:cxnLst>
              <a:cxn ang="0">
                <a:pos x="1299" y="0"/>
              </a:cxn>
              <a:cxn ang="0">
                <a:pos x="1198" y="329"/>
              </a:cxn>
              <a:cxn ang="0">
                <a:pos x="562" y="329"/>
              </a:cxn>
              <a:cxn ang="0">
                <a:pos x="0" y="143"/>
              </a:cxn>
            </a:cxnLst>
            <a:rect l="0" t="0" r="r" b="b"/>
            <a:pathLst>
              <a:path w="1321" h="384">
                <a:moveTo>
                  <a:pt x="1299" y="0"/>
                </a:moveTo>
                <a:cubicBezTo>
                  <a:pt x="1310" y="137"/>
                  <a:pt x="1321" y="274"/>
                  <a:pt x="1198" y="329"/>
                </a:cubicBezTo>
                <a:cubicBezTo>
                  <a:pt x="1075" y="384"/>
                  <a:pt x="762" y="360"/>
                  <a:pt x="562" y="329"/>
                </a:cubicBezTo>
                <a:cubicBezTo>
                  <a:pt x="362" y="298"/>
                  <a:pt x="181" y="220"/>
                  <a:pt x="0" y="143"/>
                </a:cubicBezTo>
              </a:path>
            </a:pathLst>
          </a:custGeom>
          <a:noFill/>
          <a:ln w="19050">
            <a:solidFill>
              <a:srgbClr val="FF00FF"/>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8484" name="AutoShape 4"/>
          <p:cNvSpPr>
            <a:spLocks noChangeArrowheads="1"/>
          </p:cNvSpPr>
          <p:nvPr/>
        </p:nvSpPr>
        <p:spPr bwMode="auto">
          <a:xfrm>
            <a:off x="4459391" y="3339089"/>
            <a:ext cx="259997" cy="432972"/>
          </a:xfrm>
          <a:prstGeom prst="downArrow">
            <a:avLst>
              <a:gd name="adj1" fmla="val 50000"/>
              <a:gd name="adj2" fmla="val 44397"/>
            </a:avLst>
          </a:prstGeom>
          <a:ln>
            <a:headEnd/>
            <a:tailEnd type="none" w="sm" len="sm"/>
          </a:ln>
        </p:spPr>
        <p:style>
          <a:lnRef idx="1">
            <a:schemeClr val="accent2"/>
          </a:lnRef>
          <a:fillRef idx="3">
            <a:schemeClr val="accent2"/>
          </a:fillRef>
          <a:effectRef idx="2">
            <a:schemeClr val="accent2"/>
          </a:effectRef>
          <a:fontRef idx="minor">
            <a:schemeClr val="lt1"/>
          </a:fontRef>
        </p:style>
        <p:txBody>
          <a:bodyPr vert="eaVert"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148483" name="Text Box 3"/>
          <p:cNvSpPr txBox="1">
            <a:spLocks noChangeArrowheads="1"/>
          </p:cNvSpPr>
          <p:nvPr/>
        </p:nvSpPr>
        <p:spPr bwMode="auto">
          <a:xfrm>
            <a:off x="4774301" y="3395838"/>
            <a:ext cx="1797964" cy="267980"/>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循环直到</a:t>
            </a:r>
            <a:r>
              <a:rPr kumimoji="0" lang="en-US" altLang="zh-CN" sz="18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r</a:t>
            </a:r>
            <a:r>
              <a:rPr kumimoji="0" lang="zh-CN" altLang="en-US" sz="18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为空</a:t>
            </a:r>
          </a:p>
        </p:txBody>
      </p:sp>
      <p:sp>
        <p:nvSpPr>
          <p:cNvPr id="148482" name="Freeform 2"/>
          <p:cNvSpPr>
            <a:spLocks/>
          </p:cNvSpPr>
          <p:nvPr/>
        </p:nvSpPr>
        <p:spPr bwMode="auto">
          <a:xfrm>
            <a:off x="2540789" y="4542373"/>
            <a:ext cx="1122920" cy="395139"/>
          </a:xfrm>
          <a:custGeom>
            <a:avLst/>
            <a:gdLst/>
            <a:ahLst/>
            <a:cxnLst>
              <a:cxn ang="0">
                <a:pos x="1002" y="0"/>
              </a:cxn>
              <a:cxn ang="0">
                <a:pos x="874" y="261"/>
              </a:cxn>
              <a:cxn ang="0">
                <a:pos x="492" y="376"/>
              </a:cxn>
              <a:cxn ang="0">
                <a:pos x="186" y="261"/>
              </a:cxn>
              <a:cxn ang="0">
                <a:pos x="0" y="28"/>
              </a:cxn>
            </a:cxnLst>
            <a:rect l="0" t="0" r="r" b="b"/>
            <a:pathLst>
              <a:path w="1002" h="376">
                <a:moveTo>
                  <a:pt x="1002" y="0"/>
                </a:moveTo>
                <a:cubicBezTo>
                  <a:pt x="980" y="99"/>
                  <a:pt x="959" y="198"/>
                  <a:pt x="874" y="261"/>
                </a:cubicBezTo>
                <a:cubicBezTo>
                  <a:pt x="789" y="324"/>
                  <a:pt x="607" y="376"/>
                  <a:pt x="492" y="376"/>
                </a:cubicBezTo>
                <a:cubicBezTo>
                  <a:pt x="377" y="376"/>
                  <a:pt x="268" y="319"/>
                  <a:pt x="186" y="261"/>
                </a:cubicBezTo>
                <a:cubicBezTo>
                  <a:pt x="104" y="203"/>
                  <a:pt x="52" y="115"/>
                  <a:pt x="0" y="28"/>
                </a:cubicBezTo>
              </a:path>
            </a:pathLst>
          </a:custGeom>
          <a:noFill/>
          <a:ln w="9525">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b="0">
              <a:solidFill>
                <a:srgbClr val="0000FF"/>
              </a:solidFill>
              <a:latin typeface="Consolas" pitchFamily="49" charset="0"/>
              <a:ea typeface="仿宋" pitchFamily="49" charset="-122"/>
              <a:cs typeface="Consolas" pitchFamily="49" charset="0"/>
            </a:endParaRPr>
          </a:p>
        </p:txBody>
      </p:sp>
      <p:sp>
        <p:nvSpPr>
          <p:cNvPr id="54" name="TextBox 53"/>
          <p:cNvSpPr txBox="1"/>
          <p:nvPr/>
        </p:nvSpPr>
        <p:spPr>
          <a:xfrm>
            <a:off x="2857488" y="5857892"/>
            <a:ext cx="2357454" cy="425758"/>
          </a:xfrm>
          <a:prstGeom prst="rect">
            <a:avLst/>
          </a:prstGeom>
          <a:noFill/>
        </p:spPr>
        <p:txBody>
          <a:bodyPr wrap="square" rtlCol="0">
            <a:spAutoFit/>
          </a:bodyPr>
          <a:lstStyle/>
          <a:p>
            <a:pPr algn="l">
              <a:lnSpc>
                <a:spcPts val="2600"/>
              </a:lnSpc>
            </a:pPr>
            <a:r>
              <a:rPr lang="zh-CN" altLang="en-US" sz="2000" smtClean="0">
                <a:solidFill>
                  <a:srgbClr val="FF0000"/>
                </a:solidFill>
                <a:latin typeface="微软雅黑" pitchFamily="34" charset="-122"/>
                <a:ea typeface="微软雅黑" pitchFamily="34" charset="-122"/>
                <a:cs typeface="Consolas" pitchFamily="49" charset="0"/>
              </a:rPr>
              <a:t>太复杂，不提倡！</a:t>
            </a:r>
          </a:p>
        </p:txBody>
      </p:sp>
      <p:sp>
        <p:nvSpPr>
          <p:cNvPr id="57" name="灯片编号占位符 56"/>
          <p:cNvSpPr>
            <a:spLocks noGrp="1"/>
          </p:cNvSpPr>
          <p:nvPr>
            <p:ph type="sldNum" sz="quarter" idx="12"/>
          </p:nvPr>
        </p:nvSpPr>
        <p:spPr/>
        <p:txBody>
          <a:bodyPr/>
          <a:lstStyle/>
          <a:p>
            <a:fld id="{7AF016A1-9F15-429F-9EFD-84004B73C732}" type="slidenum">
              <a:rPr lang="en-US" altLang="zh-CN" smtClean="0"/>
              <a:pPr/>
              <a:t>3</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8662" y="1371620"/>
            <a:ext cx="7358114" cy="861774"/>
          </a:xfrm>
          <a:prstGeom prst="rect">
            <a:avLst/>
          </a:prstGeom>
          <a:noFill/>
        </p:spPr>
        <p:txBody>
          <a:bodyPr wrap="square" rtlCol="0">
            <a:spAutoFit/>
          </a:bodyPr>
          <a:lstStyle/>
          <a:p>
            <a:pPr algn="l">
              <a:lnSpc>
                <a:spcPct val="100000"/>
              </a:lnSpc>
            </a:pPr>
            <a:r>
              <a:rPr lang="zh-CN" altLang="zh-CN" sz="2000" smtClean="0">
                <a:solidFill>
                  <a:srgbClr val="FF0000"/>
                </a:solidFill>
                <a:latin typeface="Consolas" pitchFamily="49" charset="0"/>
                <a:ea typeface="微软雅黑" pitchFamily="34" charset="-122"/>
                <a:cs typeface="Consolas" pitchFamily="49" charset="0"/>
              </a:rPr>
              <a:t>（</a:t>
            </a:r>
            <a:r>
              <a:rPr lang="en-US" altLang="zh-CN" sz="2000" smtClean="0">
                <a:solidFill>
                  <a:srgbClr val="FF0000"/>
                </a:solidFill>
                <a:latin typeface="Consolas" pitchFamily="49" charset="0"/>
                <a:ea typeface="微软雅黑" pitchFamily="34" charset="-122"/>
                <a:cs typeface="Consolas" pitchFamily="49" charset="0"/>
              </a:rPr>
              <a:t>1</a:t>
            </a:r>
            <a:r>
              <a:rPr lang="zh-CN" altLang="zh-CN" sz="2000" smtClean="0">
                <a:solidFill>
                  <a:srgbClr val="FF0000"/>
                </a:solidFill>
                <a:latin typeface="Consolas" pitchFamily="49" charset="0"/>
                <a:ea typeface="微软雅黑" pitchFamily="34" charset="-122"/>
                <a:cs typeface="Consolas" pitchFamily="49" charset="0"/>
              </a:rPr>
              <a:t>）设计存储结构</a:t>
            </a:r>
          </a:p>
          <a:p>
            <a:pPr algn="l">
              <a:lnSpc>
                <a:spcPct val="100000"/>
              </a:lnSpc>
            </a:pPr>
            <a:r>
              <a:rPr lang="zh-CN" altLang="zh-CN" sz="2000" smtClean="0">
                <a:solidFill>
                  <a:srgbClr val="0000FF"/>
                </a:solidFill>
                <a:latin typeface="Consolas" pitchFamily="49" charset="0"/>
                <a:ea typeface="仿宋" pitchFamily="49" charset="-122"/>
                <a:cs typeface="Consolas" pitchFamily="49" charset="0"/>
              </a:rPr>
              <a:t>本题采用</a:t>
            </a:r>
            <a:r>
              <a:rPr lang="zh-CN" altLang="en-US" sz="2000" smtClean="0">
                <a:solidFill>
                  <a:srgbClr val="0000FF"/>
                </a:solidFill>
                <a:latin typeface="Consolas" pitchFamily="49" charset="0"/>
                <a:ea typeface="仿宋" pitchFamily="49" charset="-122"/>
                <a:cs typeface="Consolas" pitchFamily="49" charset="0"/>
              </a:rPr>
              <a:t>不带头结点的</a:t>
            </a:r>
            <a:r>
              <a:rPr lang="zh-CN" altLang="zh-CN" sz="2000" smtClean="0">
                <a:solidFill>
                  <a:srgbClr val="0000FF"/>
                </a:solidFill>
                <a:latin typeface="Consolas" pitchFamily="49" charset="0"/>
                <a:ea typeface="仿宋" pitchFamily="49" charset="-122"/>
                <a:cs typeface="Consolas" pitchFamily="49" charset="0"/>
              </a:rPr>
              <a:t>循环单链表存放小孩圈，其结点类如下：</a:t>
            </a:r>
          </a:p>
        </p:txBody>
      </p:sp>
      <p:sp>
        <p:nvSpPr>
          <p:cNvPr id="5" name="TextBox 4"/>
          <p:cNvSpPr txBox="1"/>
          <p:nvPr/>
        </p:nvSpPr>
        <p:spPr>
          <a:xfrm>
            <a:off x="1000100" y="2514628"/>
            <a:ext cx="7000924" cy="162875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struct </a:t>
            </a:r>
            <a:r>
              <a:rPr lang="en-US" altLang="zh-CN" sz="1800" smtClean="0">
                <a:solidFill>
                  <a:srgbClr val="FF0000"/>
                </a:solidFill>
                <a:latin typeface="Consolas" pitchFamily="49" charset="0"/>
                <a:ea typeface="仿宋" pitchFamily="49" charset="-122"/>
                <a:cs typeface="Consolas" pitchFamily="49" charset="0"/>
              </a:rPr>
              <a:t>Child</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小孩结点类型</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int no;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小孩编号</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Child* next;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下一个结点指针</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Child(int d):no(d),next(NULL) {}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构造函数</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pic>
        <p:nvPicPr>
          <p:cNvPr id="6" name="Picture 2"/>
          <p:cNvPicPr>
            <a:picLocks noChangeAspect="1" noChangeArrowheads="1"/>
          </p:cNvPicPr>
          <p:nvPr/>
        </p:nvPicPr>
        <p:blipFill>
          <a:blip r:embed="rId2" cstate="print"/>
          <a:srcRect/>
          <a:stretch>
            <a:fillRect/>
          </a:stretch>
        </p:blipFill>
        <p:spPr bwMode="auto">
          <a:xfrm>
            <a:off x="357158" y="428604"/>
            <a:ext cx="1643074" cy="796023"/>
          </a:xfrm>
          <a:prstGeom prst="rect">
            <a:avLst/>
          </a:prstGeom>
          <a:noFill/>
          <a:ln w="9525">
            <a:noFill/>
            <a:miter lim="800000"/>
            <a:headEnd/>
            <a:tailEnd/>
          </a:ln>
        </p:spPr>
      </p:pic>
      <p:sp>
        <p:nvSpPr>
          <p:cNvPr id="10" name="灯片编号占位符 9"/>
          <p:cNvSpPr>
            <a:spLocks noGrp="1"/>
          </p:cNvSpPr>
          <p:nvPr>
            <p:ph type="sldNum" sz="quarter" idx="12"/>
          </p:nvPr>
        </p:nvSpPr>
        <p:spPr/>
        <p:txBody>
          <a:bodyPr/>
          <a:lstStyle/>
          <a:p>
            <a:fld id="{7AF016A1-9F15-429F-9EFD-84004B73C732}" type="slidenum">
              <a:rPr lang="en-US" altLang="zh-CN" smtClean="0"/>
              <a:pPr/>
              <a:t>30</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1000108"/>
            <a:ext cx="7643866" cy="827021"/>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例如，</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=6</a:t>
            </a:r>
            <a:r>
              <a:rPr lang="zh-CN" altLang="zh-CN" sz="2000" smtClean="0">
                <a:solidFill>
                  <a:srgbClr val="0000FF"/>
                </a:solidFill>
                <a:latin typeface="Consolas" pitchFamily="49" charset="0"/>
                <a:ea typeface="仿宋" pitchFamily="49" charset="-122"/>
                <a:cs typeface="Consolas" pitchFamily="49" charset="0"/>
              </a:rPr>
              <a:t>时的初始循环单链表如</a:t>
            </a:r>
            <a:r>
              <a:rPr lang="zh-CN" altLang="en-US" sz="2000" smtClean="0">
                <a:solidFill>
                  <a:srgbClr val="0000FF"/>
                </a:solidFill>
                <a:latin typeface="Consolas" pitchFamily="49" charset="0"/>
                <a:ea typeface="仿宋" pitchFamily="49" charset="-122"/>
                <a:cs typeface="Consolas" pitchFamily="49" charset="0"/>
              </a:rPr>
              <a:t>下</a:t>
            </a:r>
            <a:r>
              <a:rPr lang="zh-CN" altLang="zh-CN" sz="2000" smtClean="0">
                <a:solidFill>
                  <a:srgbClr val="0000FF"/>
                </a:solidFill>
                <a:latin typeface="Consolas" pitchFamily="49" charset="0"/>
                <a:ea typeface="仿宋" pitchFamily="49" charset="-122"/>
                <a:cs typeface="Consolas" pitchFamily="49" charset="0"/>
              </a:rPr>
              <a:t>图所示，</a:t>
            </a:r>
            <a:r>
              <a:rPr lang="en-US" altLang="zh-CN" sz="2000" smtClean="0">
                <a:solidFill>
                  <a:srgbClr val="0000FF"/>
                </a:solidFill>
                <a:latin typeface="Consolas" pitchFamily="49" charset="0"/>
                <a:ea typeface="仿宋" pitchFamily="49" charset="-122"/>
                <a:cs typeface="Consolas" pitchFamily="49" charset="0"/>
              </a:rPr>
              <a:t>first</a:t>
            </a:r>
            <a:r>
              <a:rPr lang="zh-CN" altLang="zh-CN" sz="2000" smtClean="0">
                <a:solidFill>
                  <a:srgbClr val="0000FF"/>
                </a:solidFill>
                <a:latin typeface="Consolas" pitchFamily="49" charset="0"/>
                <a:ea typeface="仿宋" pitchFamily="49" charset="-122"/>
                <a:cs typeface="Consolas" pitchFamily="49" charset="0"/>
              </a:rPr>
              <a:t>指向开始报数的小孩结点，初始时指向首结点。</a:t>
            </a:r>
            <a:endParaRPr lang="zh-CN" altLang="en-US" sz="2000">
              <a:solidFill>
                <a:srgbClr val="0000FF"/>
              </a:solidFill>
              <a:latin typeface="Consolas" pitchFamily="49" charset="0"/>
              <a:ea typeface="仿宋" pitchFamily="49" charset="-122"/>
              <a:cs typeface="Consolas" pitchFamily="49" charset="0"/>
            </a:endParaRPr>
          </a:p>
        </p:txBody>
      </p:sp>
      <p:grpSp>
        <p:nvGrpSpPr>
          <p:cNvPr id="38" name="组合 37"/>
          <p:cNvGrpSpPr/>
          <p:nvPr/>
        </p:nvGrpSpPr>
        <p:grpSpPr>
          <a:xfrm>
            <a:off x="1071538" y="2428868"/>
            <a:ext cx="6184962" cy="1233494"/>
            <a:chOff x="1071538" y="2428868"/>
            <a:chExt cx="6184962" cy="1233494"/>
          </a:xfrm>
        </p:grpSpPr>
        <p:sp>
          <p:nvSpPr>
            <p:cNvPr id="8" name="Text Box 45"/>
            <p:cNvSpPr txBox="1">
              <a:spLocks noChangeArrowheads="1"/>
            </p:cNvSpPr>
            <p:nvPr/>
          </p:nvSpPr>
          <p:spPr bwMode="auto">
            <a:xfrm>
              <a:off x="1915768" y="2428868"/>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smtClean="0">
                  <a:solidFill>
                    <a:srgbClr val="0000FF"/>
                  </a:solidFill>
                  <a:latin typeface="Consolas" pitchFamily="49" charset="0"/>
                  <a:ea typeface="仿宋" pitchFamily="49" charset="-122"/>
                  <a:cs typeface="Consolas" pitchFamily="49" charset="0"/>
                </a:rPr>
                <a:t>首</a:t>
              </a: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结点</a:t>
              </a:r>
            </a:p>
          </p:txBody>
        </p:sp>
        <p:sp>
          <p:nvSpPr>
            <p:cNvPr id="11" name="Text Box 42"/>
            <p:cNvSpPr txBox="1">
              <a:spLocks noChangeArrowheads="1"/>
            </p:cNvSpPr>
            <p:nvPr/>
          </p:nvSpPr>
          <p:spPr bwMode="auto">
            <a:xfrm>
              <a:off x="2051883" y="2806371"/>
              <a:ext cx="4104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2" name="Text Box 41"/>
            <p:cNvSpPr txBox="1">
              <a:spLocks noChangeArrowheads="1"/>
            </p:cNvSpPr>
            <p:nvPr/>
          </p:nvSpPr>
          <p:spPr bwMode="auto">
            <a:xfrm>
              <a:off x="2458219" y="2806371"/>
              <a:ext cx="303293"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6" name="Text Box 37"/>
            <p:cNvSpPr txBox="1">
              <a:spLocks noChangeArrowheads="1"/>
            </p:cNvSpPr>
            <p:nvPr/>
          </p:nvSpPr>
          <p:spPr bwMode="auto">
            <a:xfrm>
              <a:off x="2936489" y="2806371"/>
              <a:ext cx="4104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7" name="Text Box 36"/>
            <p:cNvSpPr txBox="1">
              <a:spLocks noChangeArrowheads="1"/>
            </p:cNvSpPr>
            <p:nvPr/>
          </p:nvSpPr>
          <p:spPr bwMode="auto">
            <a:xfrm>
              <a:off x="3342824" y="2806371"/>
              <a:ext cx="303293"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9" name="Line 34"/>
            <p:cNvSpPr>
              <a:spLocks noChangeShapeType="1"/>
            </p:cNvSpPr>
            <p:nvPr/>
          </p:nvSpPr>
          <p:spPr bwMode="auto">
            <a:xfrm>
              <a:off x="2586535" y="2957023"/>
              <a:ext cx="349953"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2" name="Text Box 31"/>
            <p:cNvSpPr txBox="1">
              <a:spLocks noChangeArrowheads="1"/>
            </p:cNvSpPr>
            <p:nvPr/>
          </p:nvSpPr>
          <p:spPr bwMode="auto">
            <a:xfrm>
              <a:off x="1071538" y="2806371"/>
              <a:ext cx="743132"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first</a:t>
              </a:r>
            </a:p>
          </p:txBody>
        </p:sp>
        <p:sp>
          <p:nvSpPr>
            <p:cNvPr id="23" name="Line 30"/>
            <p:cNvSpPr>
              <a:spLocks noChangeShapeType="1"/>
            </p:cNvSpPr>
            <p:nvPr/>
          </p:nvSpPr>
          <p:spPr bwMode="auto">
            <a:xfrm>
              <a:off x="1731071" y="2957023"/>
              <a:ext cx="286767" cy="0"/>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5" name="Line 34"/>
            <p:cNvSpPr>
              <a:spLocks noChangeShapeType="1"/>
            </p:cNvSpPr>
            <p:nvPr/>
          </p:nvSpPr>
          <p:spPr bwMode="auto">
            <a:xfrm>
              <a:off x="3494469" y="2950132"/>
              <a:ext cx="349953"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6" name="Text Box 42"/>
            <p:cNvSpPr txBox="1">
              <a:spLocks noChangeArrowheads="1"/>
            </p:cNvSpPr>
            <p:nvPr/>
          </p:nvSpPr>
          <p:spPr bwMode="auto">
            <a:xfrm>
              <a:off x="3842713" y="2816202"/>
              <a:ext cx="4104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27" name="Text Box 41"/>
            <p:cNvSpPr txBox="1">
              <a:spLocks noChangeArrowheads="1"/>
            </p:cNvSpPr>
            <p:nvPr/>
          </p:nvSpPr>
          <p:spPr bwMode="auto">
            <a:xfrm>
              <a:off x="4249049" y="2816202"/>
              <a:ext cx="303293"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8" name="Text Box 37"/>
            <p:cNvSpPr txBox="1">
              <a:spLocks noChangeArrowheads="1"/>
            </p:cNvSpPr>
            <p:nvPr/>
          </p:nvSpPr>
          <p:spPr bwMode="auto">
            <a:xfrm>
              <a:off x="4727319" y="2816202"/>
              <a:ext cx="4104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smtClean="0">
                  <a:solidFill>
                    <a:srgbClr val="0000FF"/>
                  </a:solidFill>
                  <a:latin typeface="Consolas" pitchFamily="49" charset="0"/>
                  <a:ea typeface="仿宋" pitchFamily="49" charset="-122"/>
                  <a:cs typeface="Consolas" pitchFamily="49" charset="0"/>
                </a:rPr>
                <a:t>4</a:t>
              </a:r>
              <a:endParaRPr kumimoji="0" lang="en-US" altLang="zh-CN" sz="160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9" name="Text Box 36"/>
            <p:cNvSpPr txBox="1">
              <a:spLocks noChangeArrowheads="1"/>
            </p:cNvSpPr>
            <p:nvPr/>
          </p:nvSpPr>
          <p:spPr bwMode="auto">
            <a:xfrm>
              <a:off x="5133654" y="2816202"/>
              <a:ext cx="303293"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0" name="Line 34"/>
            <p:cNvSpPr>
              <a:spLocks noChangeShapeType="1"/>
            </p:cNvSpPr>
            <p:nvPr/>
          </p:nvSpPr>
          <p:spPr bwMode="auto">
            <a:xfrm>
              <a:off x="4377365" y="2966854"/>
              <a:ext cx="349953"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1" name="Line 34"/>
            <p:cNvSpPr>
              <a:spLocks noChangeShapeType="1"/>
            </p:cNvSpPr>
            <p:nvPr/>
          </p:nvSpPr>
          <p:spPr bwMode="auto">
            <a:xfrm>
              <a:off x="5285299" y="2959963"/>
              <a:ext cx="349953"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2" name="Text Box 42"/>
            <p:cNvSpPr txBox="1">
              <a:spLocks noChangeArrowheads="1"/>
            </p:cNvSpPr>
            <p:nvPr/>
          </p:nvSpPr>
          <p:spPr bwMode="auto">
            <a:xfrm>
              <a:off x="5662266" y="2830925"/>
              <a:ext cx="4104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33" name="Text Box 41"/>
            <p:cNvSpPr txBox="1">
              <a:spLocks noChangeArrowheads="1"/>
            </p:cNvSpPr>
            <p:nvPr/>
          </p:nvSpPr>
          <p:spPr bwMode="auto">
            <a:xfrm>
              <a:off x="6068602" y="2830925"/>
              <a:ext cx="303293"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4" name="Text Box 37"/>
            <p:cNvSpPr txBox="1">
              <a:spLocks noChangeArrowheads="1"/>
            </p:cNvSpPr>
            <p:nvPr/>
          </p:nvSpPr>
          <p:spPr bwMode="auto">
            <a:xfrm>
              <a:off x="6546872" y="2830925"/>
              <a:ext cx="410400"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u="none" strike="noStrike" cap="none" normalizeH="0" baseline="0" smtClean="0">
                  <a:ln>
                    <a:noFill/>
                  </a:ln>
                  <a:solidFill>
                    <a:srgbClr val="0000FF"/>
                  </a:solidFill>
                  <a:effectLst/>
                  <a:latin typeface="Consolas" pitchFamily="49" charset="0"/>
                  <a:ea typeface="仿宋" pitchFamily="49" charset="-122"/>
                  <a:cs typeface="Consolas" pitchFamily="49" charset="0"/>
                </a:rPr>
                <a:t>6</a:t>
              </a:r>
            </a:p>
          </p:txBody>
        </p:sp>
        <p:sp>
          <p:nvSpPr>
            <p:cNvPr id="35" name="Text Box 36"/>
            <p:cNvSpPr txBox="1">
              <a:spLocks noChangeArrowheads="1"/>
            </p:cNvSpPr>
            <p:nvPr/>
          </p:nvSpPr>
          <p:spPr bwMode="auto">
            <a:xfrm>
              <a:off x="6953207" y="2830925"/>
              <a:ext cx="303293" cy="302275"/>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6" name="Line 34"/>
            <p:cNvSpPr>
              <a:spLocks noChangeShapeType="1"/>
            </p:cNvSpPr>
            <p:nvPr/>
          </p:nvSpPr>
          <p:spPr bwMode="auto">
            <a:xfrm>
              <a:off x="6196918" y="2981577"/>
              <a:ext cx="349953"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4" name="任意多边形 23"/>
            <p:cNvSpPr/>
            <p:nvPr/>
          </p:nvSpPr>
          <p:spPr>
            <a:xfrm>
              <a:off x="2317229" y="2928934"/>
              <a:ext cx="4761799" cy="733428"/>
            </a:xfrm>
            <a:custGeom>
              <a:avLst/>
              <a:gdLst>
                <a:gd name="connsiteX0" fmla="*/ 3707841 w 3721239"/>
                <a:gd name="connsiteY0" fmla="*/ 0 h 509116"/>
                <a:gd name="connsiteX1" fmla="*/ 3687745 w 3721239"/>
                <a:gd name="connsiteY1" fmla="*/ 301451 h 509116"/>
                <a:gd name="connsiteX2" fmla="*/ 3506874 w 3721239"/>
                <a:gd name="connsiteY2" fmla="*/ 391886 h 509116"/>
                <a:gd name="connsiteX3" fmla="*/ 2562329 w 3721239"/>
                <a:gd name="connsiteY3" fmla="*/ 492369 h 509116"/>
                <a:gd name="connsiteX4" fmla="*/ 964641 w 3721239"/>
                <a:gd name="connsiteY4" fmla="*/ 492369 h 509116"/>
                <a:gd name="connsiteX5" fmla="*/ 452175 w 3721239"/>
                <a:gd name="connsiteY5" fmla="*/ 411983 h 509116"/>
                <a:gd name="connsiteX6" fmla="*/ 0 w 3721239"/>
                <a:gd name="connsiteY6" fmla="*/ 130629 h 509116"/>
                <a:gd name="connsiteX0" fmla="*/ 3707841 w 3770224"/>
                <a:gd name="connsiteY0" fmla="*/ 0 h 505767"/>
                <a:gd name="connsiteX1" fmla="*/ 3687745 w 3770224"/>
                <a:gd name="connsiteY1" fmla="*/ 301451 h 505767"/>
                <a:gd name="connsiteX2" fmla="*/ 3212968 w 3770224"/>
                <a:gd name="connsiteY2" fmla="*/ 424543 h 505767"/>
                <a:gd name="connsiteX3" fmla="*/ 2562329 w 3770224"/>
                <a:gd name="connsiteY3" fmla="*/ 492369 h 505767"/>
                <a:gd name="connsiteX4" fmla="*/ 964641 w 3770224"/>
                <a:gd name="connsiteY4" fmla="*/ 492369 h 505767"/>
                <a:gd name="connsiteX5" fmla="*/ 452175 w 3770224"/>
                <a:gd name="connsiteY5" fmla="*/ 411983 h 505767"/>
                <a:gd name="connsiteX6" fmla="*/ 0 w 3770224"/>
                <a:gd name="connsiteY6" fmla="*/ 130629 h 505767"/>
                <a:gd name="connsiteX0" fmla="*/ 3707841 w 3714540"/>
                <a:gd name="connsiteY0" fmla="*/ 0 h 505767"/>
                <a:gd name="connsiteX1" fmla="*/ 3570157 w 3714540"/>
                <a:gd name="connsiteY1" fmla="*/ 353106 h 505767"/>
                <a:gd name="connsiteX2" fmla="*/ 3212968 w 3714540"/>
                <a:gd name="connsiteY2" fmla="*/ 424543 h 505767"/>
                <a:gd name="connsiteX3" fmla="*/ 2562329 w 3714540"/>
                <a:gd name="connsiteY3" fmla="*/ 492369 h 505767"/>
                <a:gd name="connsiteX4" fmla="*/ 964641 w 3714540"/>
                <a:gd name="connsiteY4" fmla="*/ 492369 h 505767"/>
                <a:gd name="connsiteX5" fmla="*/ 452175 w 3714540"/>
                <a:gd name="connsiteY5" fmla="*/ 411983 h 505767"/>
                <a:gd name="connsiteX6" fmla="*/ 0 w 3714540"/>
                <a:gd name="connsiteY6" fmla="*/ 130629 h 505767"/>
                <a:gd name="connsiteX0" fmla="*/ 3707841 w 3714540"/>
                <a:gd name="connsiteY0" fmla="*/ 0 h 519193"/>
                <a:gd name="connsiteX1" fmla="*/ 3570157 w 3714540"/>
                <a:gd name="connsiteY1" fmla="*/ 353106 h 519193"/>
                <a:gd name="connsiteX2" fmla="*/ 3070091 w 3714540"/>
                <a:gd name="connsiteY2" fmla="*/ 495982 h 519193"/>
                <a:gd name="connsiteX3" fmla="*/ 2562329 w 3714540"/>
                <a:gd name="connsiteY3" fmla="*/ 492369 h 519193"/>
                <a:gd name="connsiteX4" fmla="*/ 964641 w 3714540"/>
                <a:gd name="connsiteY4" fmla="*/ 492369 h 519193"/>
                <a:gd name="connsiteX5" fmla="*/ 452175 w 3714540"/>
                <a:gd name="connsiteY5" fmla="*/ 411983 h 519193"/>
                <a:gd name="connsiteX6" fmla="*/ 0 w 3714540"/>
                <a:gd name="connsiteY6" fmla="*/ 130629 h 519193"/>
                <a:gd name="connsiteX0" fmla="*/ 3707841 w 3714540"/>
                <a:gd name="connsiteY0" fmla="*/ 0 h 568022"/>
                <a:gd name="connsiteX1" fmla="*/ 3570157 w 3714540"/>
                <a:gd name="connsiteY1" fmla="*/ 353106 h 568022"/>
                <a:gd name="connsiteX2" fmla="*/ 3070091 w 3714540"/>
                <a:gd name="connsiteY2" fmla="*/ 495982 h 568022"/>
                <a:gd name="connsiteX3" fmla="*/ 2355711 w 3714540"/>
                <a:gd name="connsiteY3" fmla="*/ 567420 h 568022"/>
                <a:gd name="connsiteX4" fmla="*/ 964641 w 3714540"/>
                <a:gd name="connsiteY4" fmla="*/ 492369 h 568022"/>
                <a:gd name="connsiteX5" fmla="*/ 452175 w 3714540"/>
                <a:gd name="connsiteY5" fmla="*/ 411983 h 568022"/>
                <a:gd name="connsiteX6" fmla="*/ 0 w 3714540"/>
                <a:gd name="connsiteY6" fmla="*/ 130629 h 568022"/>
                <a:gd name="connsiteX0" fmla="*/ 3707841 w 3714540"/>
                <a:gd name="connsiteY0" fmla="*/ 0 h 568022"/>
                <a:gd name="connsiteX1" fmla="*/ 3570157 w 3714540"/>
                <a:gd name="connsiteY1" fmla="*/ 353106 h 568022"/>
                <a:gd name="connsiteX2" fmla="*/ 3070091 w 3714540"/>
                <a:gd name="connsiteY2" fmla="*/ 495982 h 568022"/>
                <a:gd name="connsiteX3" fmla="*/ 2355711 w 3714540"/>
                <a:gd name="connsiteY3" fmla="*/ 567420 h 568022"/>
                <a:gd name="connsiteX4" fmla="*/ 964641 w 3714540"/>
                <a:gd name="connsiteY4" fmla="*/ 492369 h 568022"/>
                <a:gd name="connsiteX5" fmla="*/ 212571 w 3714540"/>
                <a:gd name="connsiteY5" fmla="*/ 424543 h 568022"/>
                <a:gd name="connsiteX6" fmla="*/ 0 w 3714540"/>
                <a:gd name="connsiteY6" fmla="*/ 130629 h 568022"/>
                <a:gd name="connsiteX0" fmla="*/ 3707841 w 3714540"/>
                <a:gd name="connsiteY0" fmla="*/ 0 h 568022"/>
                <a:gd name="connsiteX1" fmla="*/ 3570157 w 3714540"/>
                <a:gd name="connsiteY1" fmla="*/ 353106 h 568022"/>
                <a:gd name="connsiteX2" fmla="*/ 3070091 w 3714540"/>
                <a:gd name="connsiteY2" fmla="*/ 495982 h 568022"/>
                <a:gd name="connsiteX3" fmla="*/ 2355711 w 3714540"/>
                <a:gd name="connsiteY3" fmla="*/ 567420 h 568022"/>
                <a:gd name="connsiteX4" fmla="*/ 964641 w 3714540"/>
                <a:gd name="connsiteY4" fmla="*/ 492369 h 568022"/>
                <a:gd name="connsiteX5" fmla="*/ 355447 w 3714540"/>
                <a:gd name="connsiteY5" fmla="*/ 424543 h 568022"/>
                <a:gd name="connsiteX6" fmla="*/ 0 w 3714540"/>
                <a:gd name="connsiteY6" fmla="*/ 130629 h 568022"/>
                <a:gd name="connsiteX0" fmla="*/ 3707841 w 3714540"/>
                <a:gd name="connsiteY0" fmla="*/ 0 h 568021"/>
                <a:gd name="connsiteX1" fmla="*/ 3570157 w 3714540"/>
                <a:gd name="connsiteY1" fmla="*/ 353106 h 568021"/>
                <a:gd name="connsiteX2" fmla="*/ 3070091 w 3714540"/>
                <a:gd name="connsiteY2" fmla="*/ 495982 h 568021"/>
                <a:gd name="connsiteX3" fmla="*/ 2355711 w 3714540"/>
                <a:gd name="connsiteY3" fmla="*/ 567419 h 568021"/>
                <a:gd name="connsiteX4" fmla="*/ 964641 w 3714540"/>
                <a:gd name="connsiteY4" fmla="*/ 492369 h 568021"/>
                <a:gd name="connsiteX5" fmla="*/ 355447 w 3714540"/>
                <a:gd name="connsiteY5" fmla="*/ 424543 h 568021"/>
                <a:gd name="connsiteX6" fmla="*/ 0 w 3714540"/>
                <a:gd name="connsiteY6" fmla="*/ 130629 h 568021"/>
                <a:gd name="connsiteX0" fmla="*/ 3707841 w 3714540"/>
                <a:gd name="connsiteY0" fmla="*/ 0 h 591233"/>
                <a:gd name="connsiteX1" fmla="*/ 3570157 w 3714540"/>
                <a:gd name="connsiteY1" fmla="*/ 353106 h 591233"/>
                <a:gd name="connsiteX2" fmla="*/ 3070091 w 3714540"/>
                <a:gd name="connsiteY2" fmla="*/ 495982 h 591233"/>
                <a:gd name="connsiteX3" fmla="*/ 2355711 w 3714540"/>
                <a:gd name="connsiteY3" fmla="*/ 567419 h 591233"/>
                <a:gd name="connsiteX4" fmla="*/ 998389 w 3714540"/>
                <a:gd name="connsiteY4" fmla="*/ 567420 h 591233"/>
                <a:gd name="connsiteX5" fmla="*/ 355447 w 3714540"/>
                <a:gd name="connsiteY5" fmla="*/ 424543 h 591233"/>
                <a:gd name="connsiteX6" fmla="*/ 0 w 3714540"/>
                <a:gd name="connsiteY6" fmla="*/ 130629 h 591233"/>
                <a:gd name="connsiteX0" fmla="*/ 4779411 w 4786110"/>
                <a:gd name="connsiteY0" fmla="*/ 0 h 591233"/>
                <a:gd name="connsiteX1" fmla="*/ 4641727 w 4786110"/>
                <a:gd name="connsiteY1" fmla="*/ 353106 h 591233"/>
                <a:gd name="connsiteX2" fmla="*/ 4141661 w 4786110"/>
                <a:gd name="connsiteY2" fmla="*/ 495982 h 591233"/>
                <a:gd name="connsiteX3" fmla="*/ 3427281 w 4786110"/>
                <a:gd name="connsiteY3" fmla="*/ 567419 h 591233"/>
                <a:gd name="connsiteX4" fmla="*/ 2069959 w 4786110"/>
                <a:gd name="connsiteY4" fmla="*/ 567420 h 591233"/>
                <a:gd name="connsiteX5" fmla="*/ 1427017 w 4786110"/>
                <a:gd name="connsiteY5" fmla="*/ 424543 h 591233"/>
                <a:gd name="connsiteX6" fmla="*/ 0 w 4786110"/>
                <a:gd name="connsiteY6" fmla="*/ 0 h 591233"/>
                <a:gd name="connsiteX0" fmla="*/ 4779411 w 4786110"/>
                <a:gd name="connsiteY0" fmla="*/ 0 h 590552"/>
                <a:gd name="connsiteX1" fmla="*/ 4641727 w 4786110"/>
                <a:gd name="connsiteY1" fmla="*/ 353106 h 590552"/>
                <a:gd name="connsiteX2" fmla="*/ 4141661 w 4786110"/>
                <a:gd name="connsiteY2" fmla="*/ 495982 h 590552"/>
                <a:gd name="connsiteX3" fmla="*/ 3427281 w 4786110"/>
                <a:gd name="connsiteY3" fmla="*/ 567419 h 590552"/>
                <a:gd name="connsiteX4" fmla="*/ 2069959 w 4786110"/>
                <a:gd name="connsiteY4" fmla="*/ 567420 h 590552"/>
                <a:gd name="connsiteX5" fmla="*/ 500066 w 4786110"/>
                <a:gd name="connsiteY5" fmla="*/ 428628 h 590552"/>
                <a:gd name="connsiteX6" fmla="*/ 0 w 4786110"/>
                <a:gd name="connsiteY6" fmla="*/ 0 h 590552"/>
                <a:gd name="connsiteX0" fmla="*/ 4779411 w 4786110"/>
                <a:gd name="connsiteY0" fmla="*/ 0 h 590552"/>
                <a:gd name="connsiteX1" fmla="*/ 4641727 w 4786110"/>
                <a:gd name="connsiteY1" fmla="*/ 353106 h 590552"/>
                <a:gd name="connsiteX2" fmla="*/ 4141661 w 4786110"/>
                <a:gd name="connsiteY2" fmla="*/ 495982 h 590552"/>
                <a:gd name="connsiteX3" fmla="*/ 3427281 w 4786110"/>
                <a:gd name="connsiteY3" fmla="*/ 567419 h 590552"/>
                <a:gd name="connsiteX4" fmla="*/ 2069959 w 4786110"/>
                <a:gd name="connsiteY4" fmla="*/ 567420 h 590552"/>
                <a:gd name="connsiteX5" fmla="*/ 500066 w 4786110"/>
                <a:gd name="connsiteY5" fmla="*/ 428628 h 590552"/>
                <a:gd name="connsiteX6" fmla="*/ 0 w 4786110"/>
                <a:gd name="connsiteY6" fmla="*/ 71438 h 590552"/>
                <a:gd name="connsiteX0" fmla="*/ 4755100 w 4761799"/>
                <a:gd name="connsiteY0" fmla="*/ 0 h 733428"/>
                <a:gd name="connsiteX1" fmla="*/ 4641727 w 4761799"/>
                <a:gd name="connsiteY1" fmla="*/ 495982 h 733428"/>
                <a:gd name="connsiteX2" fmla="*/ 4141661 w 4761799"/>
                <a:gd name="connsiteY2" fmla="*/ 638858 h 733428"/>
                <a:gd name="connsiteX3" fmla="*/ 3427281 w 4761799"/>
                <a:gd name="connsiteY3" fmla="*/ 710295 h 733428"/>
                <a:gd name="connsiteX4" fmla="*/ 2069959 w 4761799"/>
                <a:gd name="connsiteY4" fmla="*/ 710296 h 733428"/>
                <a:gd name="connsiteX5" fmla="*/ 500066 w 4761799"/>
                <a:gd name="connsiteY5" fmla="*/ 571504 h 733428"/>
                <a:gd name="connsiteX6" fmla="*/ 0 w 4761799"/>
                <a:gd name="connsiteY6" fmla="*/ 214314 h 733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761799" h="733428">
                  <a:moveTo>
                    <a:pt x="4755100" y="0"/>
                  </a:moveTo>
                  <a:cubicBezTo>
                    <a:pt x="4761799" y="118068"/>
                    <a:pt x="4743967" y="389506"/>
                    <a:pt x="4641727" y="495982"/>
                  </a:cubicBezTo>
                  <a:cubicBezTo>
                    <a:pt x="4539487" y="602458"/>
                    <a:pt x="4344069" y="603139"/>
                    <a:pt x="4141661" y="638858"/>
                  </a:cubicBezTo>
                  <a:cubicBezTo>
                    <a:pt x="3939253" y="674577"/>
                    <a:pt x="3772565" y="698389"/>
                    <a:pt x="3427281" y="710295"/>
                  </a:cubicBezTo>
                  <a:cubicBezTo>
                    <a:pt x="3081997" y="722201"/>
                    <a:pt x="2557828" y="733428"/>
                    <a:pt x="2069959" y="710296"/>
                  </a:cubicBezTo>
                  <a:cubicBezTo>
                    <a:pt x="1582090" y="687164"/>
                    <a:pt x="845059" y="654168"/>
                    <a:pt x="500066" y="571504"/>
                  </a:cubicBezTo>
                  <a:cubicBezTo>
                    <a:pt x="155073" y="488840"/>
                    <a:pt x="145701" y="324846"/>
                    <a:pt x="0" y="214314"/>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41" name="灯片编号占位符 40"/>
          <p:cNvSpPr>
            <a:spLocks noGrp="1"/>
          </p:cNvSpPr>
          <p:nvPr>
            <p:ph type="sldNum" sz="quarter" idx="12"/>
          </p:nvPr>
        </p:nvSpPr>
        <p:spPr/>
        <p:txBody>
          <a:bodyPr/>
          <a:lstStyle/>
          <a:p>
            <a:fld id="{7AF016A1-9F15-429F-9EFD-84004B73C732}" type="slidenum">
              <a:rPr lang="en-US" altLang="zh-CN" smtClean="0"/>
              <a:pPr/>
              <a:t>31</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4348" y="2071678"/>
            <a:ext cx="7358114" cy="190151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44000" bIns="144000" rtlCol="0">
            <a:spAutoFit/>
          </a:bodyPr>
          <a:lstStyle/>
          <a:p>
            <a:pPr marL="457200" indent="-457200" algn="l">
              <a:lnSpc>
                <a:spcPts val="2600"/>
              </a:lnSpc>
              <a:buBlip>
                <a:blip r:embed="rId2"/>
              </a:buBlip>
            </a:pP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m</a:t>
            </a:r>
            <a:r>
              <a:rPr lang="zh-CN" altLang="zh-CN" sz="2000" smtClean="0">
                <a:solidFill>
                  <a:srgbClr val="0000FF"/>
                </a:solidFill>
                <a:latin typeface="Consolas" pitchFamily="49" charset="0"/>
                <a:ea typeface="仿宋" pitchFamily="49" charset="-122"/>
                <a:cs typeface="Consolas" pitchFamily="49" charset="0"/>
              </a:rPr>
              <a:t>整型成员和首结点指针</a:t>
            </a:r>
            <a:r>
              <a:rPr lang="en-US" altLang="zh-CN" sz="2000" smtClean="0">
                <a:solidFill>
                  <a:srgbClr val="0000FF"/>
                </a:solidFill>
                <a:latin typeface="Consolas" pitchFamily="49" charset="0"/>
                <a:ea typeface="仿宋" pitchFamily="49" charset="-122"/>
                <a:cs typeface="Consolas" pitchFamily="49" charset="0"/>
              </a:rPr>
              <a:t>first</a:t>
            </a:r>
            <a:r>
              <a:rPr lang="zh-CN" altLang="zh-CN" sz="2000" smtClean="0">
                <a:solidFill>
                  <a:srgbClr val="0000FF"/>
                </a:solidFill>
                <a:latin typeface="Consolas" pitchFamily="49" charset="0"/>
                <a:ea typeface="仿宋" pitchFamily="49" charset="-122"/>
                <a:cs typeface="Consolas" pitchFamily="49" charset="0"/>
              </a:rPr>
              <a:t>成员。</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600"/>
              </a:lnSpc>
              <a:buBlip>
                <a:blip r:embed="rId2"/>
              </a:buBlip>
            </a:pPr>
            <a:r>
              <a:rPr lang="en-US" altLang="zh-CN" sz="2000" smtClean="0">
                <a:solidFill>
                  <a:srgbClr val="FF0000"/>
                </a:solidFill>
                <a:latin typeface="Consolas" pitchFamily="49" charset="0"/>
                <a:ea typeface="仿宋" pitchFamily="49" charset="-122"/>
                <a:cs typeface="Consolas" pitchFamily="49" charset="0"/>
              </a:rPr>
              <a:t>CreateList</a:t>
            </a:r>
            <a:r>
              <a:rPr lang="zh-CN" altLang="en-US" sz="2000" smtClean="0">
                <a:solidFill>
                  <a:srgbClr val="0000FF"/>
                </a:solidFill>
                <a:latin typeface="Consolas" pitchFamily="49" charset="0"/>
                <a:ea typeface="仿宋" pitchFamily="49" charset="-122"/>
                <a:cs typeface="Consolas" pitchFamily="49" charset="0"/>
              </a:rPr>
              <a:t>函数</a:t>
            </a:r>
            <a:r>
              <a:rPr lang="zh-CN" altLang="zh-CN" sz="2000" smtClean="0">
                <a:solidFill>
                  <a:srgbClr val="0000FF"/>
                </a:solidFill>
                <a:latin typeface="Consolas" pitchFamily="49" charset="0"/>
                <a:ea typeface="仿宋" pitchFamily="49" charset="-122"/>
                <a:cs typeface="Consolas" pitchFamily="49" charset="0"/>
              </a:rPr>
              <a:t>用于建立有</a:t>
            </a:r>
            <a:r>
              <a:rPr lang="en-US" altLang="zh-CN" sz="2000" i="1" smtClean="0">
                <a:solidFill>
                  <a:srgbClr val="0000FF"/>
                </a:solidFill>
                <a:latin typeface="Consolas" pitchFamily="49" charset="0"/>
                <a:ea typeface="仿宋" pitchFamily="49" charset="-122"/>
                <a:cs typeface="Consolas" pitchFamily="49" charset="0"/>
              </a:rPr>
              <a:t>n</a:t>
            </a:r>
            <a:r>
              <a:rPr lang="zh-CN" altLang="zh-CN" sz="2000" smtClean="0">
                <a:solidFill>
                  <a:srgbClr val="0000FF"/>
                </a:solidFill>
                <a:latin typeface="Consolas" pitchFamily="49" charset="0"/>
                <a:ea typeface="仿宋" pitchFamily="49" charset="-122"/>
                <a:cs typeface="Consolas" pitchFamily="49" charset="0"/>
              </a:rPr>
              <a:t>个结点的不带头结点的循环单链表</a:t>
            </a:r>
            <a:r>
              <a:rPr lang="en-US" altLang="zh-CN" sz="2000" smtClean="0">
                <a:solidFill>
                  <a:srgbClr val="0000FF"/>
                </a:solidFill>
                <a:latin typeface="Consolas" pitchFamily="49" charset="0"/>
                <a:ea typeface="仿宋" pitchFamily="49" charset="-122"/>
                <a:cs typeface="Consolas" pitchFamily="49" charset="0"/>
              </a:rPr>
              <a:t>first</a:t>
            </a:r>
            <a:r>
              <a:rPr lang="zh-CN" altLang="en-US" sz="2000" smtClean="0">
                <a:solidFill>
                  <a:srgbClr val="0000FF"/>
                </a:solidFill>
                <a:latin typeface="Consolas" pitchFamily="49" charset="0"/>
                <a:ea typeface="仿宋" pitchFamily="49" charset="-122"/>
                <a:cs typeface="Consolas" pitchFamily="49" charset="0"/>
              </a:rPr>
              <a:t>。</a:t>
            </a:r>
            <a:endParaRPr lang="en-US" altLang="zh-CN" sz="2000" smtClean="0">
              <a:solidFill>
                <a:srgbClr val="0000FF"/>
              </a:solidFill>
              <a:latin typeface="Consolas" pitchFamily="49" charset="0"/>
              <a:ea typeface="仿宋" pitchFamily="49" charset="-122"/>
              <a:cs typeface="Consolas" pitchFamily="49" charset="0"/>
            </a:endParaRPr>
          </a:p>
          <a:p>
            <a:pPr marL="457200" indent="-457200" algn="l">
              <a:lnSpc>
                <a:spcPts val="2600"/>
              </a:lnSpc>
              <a:buBlip>
                <a:blip r:embed="rId2"/>
              </a:buBlip>
            </a:pPr>
            <a:r>
              <a:rPr lang="en-US" altLang="zh-CN" sz="2000" smtClean="0">
                <a:solidFill>
                  <a:srgbClr val="FF0000"/>
                </a:solidFill>
                <a:latin typeface="Consolas" pitchFamily="49" charset="0"/>
                <a:ea typeface="仿宋" pitchFamily="49" charset="-122"/>
                <a:cs typeface="Consolas" pitchFamily="49" charset="0"/>
              </a:rPr>
              <a:t>Jsequence</a:t>
            </a:r>
            <a:r>
              <a:rPr lang="zh-CN" altLang="en-US" sz="2000" smtClean="0">
                <a:solidFill>
                  <a:srgbClr val="0000FF"/>
                </a:solidFill>
                <a:latin typeface="Consolas" pitchFamily="49" charset="0"/>
                <a:ea typeface="仿宋" pitchFamily="49" charset="-122"/>
                <a:cs typeface="Consolas" pitchFamily="49" charset="0"/>
              </a:rPr>
              <a:t>函数</a:t>
            </a:r>
            <a:r>
              <a:rPr lang="zh-CN" altLang="zh-CN" sz="2000" smtClean="0">
                <a:solidFill>
                  <a:srgbClr val="0000FF"/>
                </a:solidFill>
                <a:latin typeface="Consolas" pitchFamily="49" charset="0"/>
                <a:ea typeface="仿宋" pitchFamily="49" charset="-122"/>
                <a:cs typeface="Consolas" pitchFamily="49" charset="0"/>
              </a:rPr>
              <a:t>用于产生约瑟夫序列。</a:t>
            </a:r>
            <a:endParaRPr lang="zh-CN" altLang="en-US" sz="20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571472" y="857232"/>
            <a:ext cx="4000528" cy="400110"/>
          </a:xfrm>
          <a:prstGeom prst="rect">
            <a:avLst/>
          </a:prstGeom>
          <a:noFill/>
        </p:spPr>
        <p:txBody>
          <a:bodyPr wrap="square" rtlCol="0">
            <a:spAutoFit/>
          </a:bodyPr>
          <a:lstStyle/>
          <a:p>
            <a:pPr algn="l">
              <a:lnSpc>
                <a:spcPct val="100000"/>
              </a:lnSpc>
            </a:pPr>
            <a:r>
              <a:rPr lang="zh-CN" altLang="zh-CN" sz="2000" smtClean="0">
                <a:solidFill>
                  <a:srgbClr val="FF0000"/>
                </a:solidFill>
                <a:latin typeface="Consolas" pitchFamily="49" charset="0"/>
                <a:ea typeface="微软雅黑" pitchFamily="34" charset="-122"/>
                <a:cs typeface="Consolas" pitchFamily="49" charset="0"/>
              </a:rPr>
              <a:t>（</a:t>
            </a:r>
            <a:r>
              <a:rPr lang="en-US" altLang="zh-CN" sz="2000" smtClean="0">
                <a:solidFill>
                  <a:srgbClr val="FF0000"/>
                </a:solidFill>
                <a:latin typeface="Consolas" pitchFamily="49" charset="0"/>
                <a:ea typeface="微软雅黑" pitchFamily="34" charset="-122"/>
                <a:cs typeface="Consolas" pitchFamily="49" charset="0"/>
              </a:rPr>
              <a:t>2</a:t>
            </a:r>
            <a:r>
              <a:rPr lang="zh-CN" altLang="zh-CN" sz="2000" smtClean="0">
                <a:solidFill>
                  <a:srgbClr val="FF0000"/>
                </a:solidFill>
                <a:latin typeface="Consolas" pitchFamily="49" charset="0"/>
                <a:ea typeface="微软雅黑" pitchFamily="34" charset="-122"/>
                <a:cs typeface="Consolas" pitchFamily="49" charset="0"/>
              </a:rPr>
              <a:t>）设计基本运算算法</a:t>
            </a:r>
          </a:p>
        </p:txBody>
      </p:sp>
      <p:sp>
        <p:nvSpPr>
          <p:cNvPr id="7" name="TextBox 6"/>
          <p:cNvSpPr txBox="1"/>
          <p:nvPr/>
        </p:nvSpPr>
        <p:spPr>
          <a:xfrm>
            <a:off x="714348" y="1500174"/>
            <a:ext cx="5786478" cy="400110"/>
          </a:xfrm>
          <a:prstGeom prst="rect">
            <a:avLst/>
          </a:prstGeom>
          <a:noFill/>
        </p:spPr>
        <p:txBody>
          <a:bodyPr wrap="square" rtlCol="0">
            <a:spAutoFit/>
          </a:bodyPr>
          <a:lstStyle/>
          <a:p>
            <a:pPr algn="l">
              <a:lnSpc>
                <a:spcPct val="100000"/>
              </a:lnSpc>
            </a:pPr>
            <a:r>
              <a:rPr lang="zh-CN" altLang="zh-CN" sz="2000" smtClean="0">
                <a:solidFill>
                  <a:srgbClr val="0000FF"/>
                </a:solidFill>
                <a:latin typeface="Consolas" pitchFamily="49" charset="0"/>
                <a:ea typeface="楷体" pitchFamily="49" charset="-122"/>
                <a:cs typeface="Consolas" pitchFamily="49" charset="0"/>
              </a:rPr>
              <a:t>设计一个求解约瑟夫问题的</a:t>
            </a:r>
            <a:r>
              <a:rPr lang="en-US" altLang="zh-CN" sz="2000" smtClean="0">
                <a:solidFill>
                  <a:srgbClr val="0000FF"/>
                </a:solidFill>
                <a:latin typeface="Consolas" pitchFamily="49" charset="0"/>
                <a:ea typeface="楷体" pitchFamily="49" charset="-122"/>
                <a:cs typeface="Consolas" pitchFamily="49" charset="0"/>
              </a:rPr>
              <a:t>Joseph</a:t>
            </a:r>
            <a:r>
              <a:rPr lang="zh-CN" altLang="zh-CN" sz="2000" smtClean="0">
                <a:solidFill>
                  <a:srgbClr val="0000FF"/>
                </a:solidFill>
                <a:latin typeface="Consolas" pitchFamily="49" charset="0"/>
                <a:ea typeface="楷体" pitchFamily="49" charset="-122"/>
                <a:cs typeface="Consolas" pitchFamily="49" charset="0"/>
              </a:rPr>
              <a:t>类，其中包含</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latin typeface="Consolas" pitchFamily="49" charset="0"/>
              <a:ea typeface="楷体" pitchFamily="49" charset="-122"/>
              <a:cs typeface="Consolas" pitchFamily="49" charset="0"/>
            </a:endParaRP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pPr/>
              <a:t>32</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2844" y="642918"/>
            <a:ext cx="8786874" cy="455006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class </a:t>
            </a:r>
            <a:r>
              <a:rPr lang="en-US" altLang="zh-CN" sz="1800" smtClean="0">
                <a:solidFill>
                  <a:srgbClr val="FF0000"/>
                </a:solidFill>
                <a:latin typeface="Consolas" pitchFamily="49" charset="0"/>
                <a:ea typeface="仿宋" pitchFamily="49" charset="-122"/>
                <a:cs typeface="Consolas" pitchFamily="49" charset="0"/>
              </a:rPr>
              <a:t>Joseph</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求解约瑟夫问题类</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int n,m;</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Child* first;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小孩循环单链表的首结点</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public:	</a:t>
            </a:r>
            <a:endParaRPr lang="zh-CN" altLang="zh-CN" sz="1800" smtClean="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smtClean="0">
                <a:solidFill>
                  <a:srgbClr val="0000FF"/>
                </a:solidFill>
                <a:latin typeface="Consolas" pitchFamily="49" charset="0"/>
                <a:ea typeface="仿宋" pitchFamily="49" charset="-122"/>
                <a:cs typeface="Consolas" pitchFamily="49" charset="0"/>
              </a:rPr>
              <a:t>   Joseph(int n1,int m1):n(n1),m(m1) {}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构造函数</a:t>
            </a:r>
          </a:p>
          <a:p>
            <a:pPr algn="l">
              <a:lnSpc>
                <a:spcPct val="150000"/>
              </a:lnSpc>
              <a:spcBef>
                <a:spcPts val="0"/>
              </a:spcBef>
            </a:pPr>
            <a:r>
              <a:rPr lang="en-US" altLang="zh-CN" sz="1800" smtClean="0">
                <a:solidFill>
                  <a:srgbClr val="0000FF"/>
                </a:solidFill>
                <a:latin typeface="Consolas" pitchFamily="49" charset="0"/>
                <a:ea typeface="仿宋" pitchFamily="49" charset="-122"/>
                <a:cs typeface="Consolas" pitchFamily="49" charset="0"/>
              </a:rPr>
              <a:t>   void </a:t>
            </a:r>
            <a:r>
              <a:rPr lang="en-US" altLang="zh-CN" sz="1800" smtClean="0">
                <a:solidFill>
                  <a:srgbClr val="FF0000"/>
                </a:solidFill>
                <a:latin typeface="Consolas" pitchFamily="49" charset="0"/>
                <a:ea typeface="仿宋" pitchFamily="49" charset="-122"/>
                <a:cs typeface="Consolas" pitchFamily="49" charset="0"/>
              </a:rPr>
              <a:t>CreateList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创建小孩循环单链表</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first=new Child(1);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循环单链表首结点</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Child* r=first,*p;		</a:t>
            </a:r>
            <a:r>
              <a:rPr lang="en-US" altLang="zh-CN" sz="1800" smtClean="0">
                <a:solidFill>
                  <a:srgbClr val="00B0F0"/>
                </a:solidFill>
                <a:latin typeface="Consolas" pitchFamily="49" charset="0"/>
                <a:ea typeface="仿宋" pitchFamily="49" charset="-122"/>
                <a:cs typeface="Consolas" pitchFamily="49" charset="0"/>
              </a:rPr>
              <a:t>//r</a:t>
            </a:r>
            <a:r>
              <a:rPr lang="zh-CN" altLang="zh-CN" sz="1800" smtClean="0">
                <a:solidFill>
                  <a:srgbClr val="00B0F0"/>
                </a:solidFill>
                <a:latin typeface="Consolas" pitchFamily="49" charset="0"/>
                <a:ea typeface="仿宋" pitchFamily="49" charset="-122"/>
                <a:cs typeface="Consolas" pitchFamily="49" charset="0"/>
              </a:rPr>
              <a:t>为尾结点指针</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i=2;i&lt;=n;i++)</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p=new Child(i);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建立一个编号为</a:t>
            </a:r>
            <a:r>
              <a:rPr lang="en-US" altLang="zh-CN" sz="1800" smtClean="0">
                <a:solidFill>
                  <a:srgbClr val="00B0F0"/>
                </a:solidFill>
                <a:latin typeface="Consolas" pitchFamily="49" charset="0"/>
                <a:ea typeface="仿宋" pitchFamily="49" charset="-122"/>
                <a:cs typeface="Consolas" pitchFamily="49" charset="0"/>
              </a:rPr>
              <a:t>i</a:t>
            </a:r>
            <a:r>
              <a:rPr lang="zh-CN" altLang="zh-CN" sz="1800" smtClean="0">
                <a:solidFill>
                  <a:srgbClr val="00B0F0"/>
                </a:solidFill>
                <a:latin typeface="Consolas" pitchFamily="49" charset="0"/>
                <a:ea typeface="仿宋" pitchFamily="49" charset="-122"/>
                <a:cs typeface="Consolas" pitchFamily="49" charset="0"/>
              </a:rPr>
              <a:t>的新结点</a:t>
            </a:r>
            <a:r>
              <a:rPr lang="en-US" altLang="zh-CN" sz="1800" smtClean="0">
                <a:solidFill>
                  <a:srgbClr val="00B0F0"/>
                </a:solidFill>
                <a:latin typeface="Consolas" pitchFamily="49" charset="0"/>
                <a:ea typeface="仿宋" pitchFamily="49" charset="-122"/>
                <a:cs typeface="Consolas" pitchFamily="49" charset="0"/>
              </a:rPr>
              <a:t>p</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r-&gt;next=p;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结点链到末尾</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r=p;</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r-&gt;next=first;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构成首结点为</a:t>
            </a:r>
            <a:r>
              <a:rPr lang="en-US" altLang="zh-CN" sz="1800" smtClean="0">
                <a:solidFill>
                  <a:srgbClr val="00B0F0"/>
                </a:solidFill>
                <a:latin typeface="Consolas" pitchFamily="49" charset="0"/>
                <a:ea typeface="仿宋" pitchFamily="49" charset="-122"/>
                <a:cs typeface="Consolas" pitchFamily="49" charset="0"/>
              </a:rPr>
              <a:t>first</a:t>
            </a:r>
            <a:r>
              <a:rPr lang="zh-CN" altLang="zh-CN" sz="1800" smtClean="0">
                <a:solidFill>
                  <a:srgbClr val="00B0F0"/>
                </a:solidFill>
                <a:latin typeface="Consolas" pitchFamily="49" charset="0"/>
                <a:ea typeface="仿宋" pitchFamily="49" charset="-122"/>
                <a:cs typeface="Consolas" pitchFamily="49" charset="0"/>
              </a:rPr>
              <a:t>的循环单链表</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33</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357166"/>
            <a:ext cx="8358246" cy="53348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void </a:t>
            </a:r>
            <a:r>
              <a:rPr lang="en-US" altLang="zh-CN" sz="1800" smtClean="0">
                <a:solidFill>
                  <a:srgbClr val="FF0000"/>
                </a:solidFill>
                <a:latin typeface="Consolas" pitchFamily="49" charset="0"/>
                <a:ea typeface="仿宋" pitchFamily="49" charset="-122"/>
                <a:cs typeface="Consolas" pitchFamily="49" charset="0"/>
              </a:rPr>
              <a:t>Jsequence</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输出约瑟夫序列</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Child* p,*q;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for (int i=1;i&lt;=n;i++)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共出列</a:t>
            </a:r>
            <a:r>
              <a:rPr lang="en-US" altLang="zh-CN" sz="1800" smtClean="0">
                <a:solidFill>
                  <a:srgbClr val="00B0F0"/>
                </a:solidFill>
                <a:latin typeface="Consolas" pitchFamily="49" charset="0"/>
                <a:ea typeface="仿宋" pitchFamily="49" charset="-122"/>
                <a:cs typeface="Consolas" pitchFamily="49" charset="0"/>
              </a:rPr>
              <a:t>n</a:t>
            </a:r>
            <a:r>
              <a:rPr lang="zh-CN" altLang="zh-CN" sz="1800" smtClean="0">
                <a:solidFill>
                  <a:srgbClr val="00B0F0"/>
                </a:solidFill>
                <a:latin typeface="Consolas" pitchFamily="49" charset="0"/>
                <a:ea typeface="仿宋" pitchFamily="49" charset="-122"/>
                <a:cs typeface="Consolas" pitchFamily="49" charset="0"/>
              </a:rPr>
              <a:t>个小孩</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p=first;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int j=1;</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(j!=m)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从</a:t>
            </a:r>
            <a:r>
              <a:rPr lang="en-US" altLang="zh-CN" sz="1800" smtClean="0">
                <a:solidFill>
                  <a:srgbClr val="00B0F0"/>
                </a:solidFill>
                <a:latin typeface="Consolas" pitchFamily="49" charset="0"/>
                <a:ea typeface="仿宋" pitchFamily="49" charset="-122"/>
                <a:cs typeface="Consolas" pitchFamily="49" charset="0"/>
              </a:rPr>
              <a:t>first</a:t>
            </a:r>
            <a:r>
              <a:rPr lang="zh-CN" altLang="zh-CN" sz="1800" smtClean="0">
                <a:solidFill>
                  <a:srgbClr val="00B0F0"/>
                </a:solidFill>
                <a:latin typeface="Consolas" pitchFamily="49" charset="0"/>
                <a:ea typeface="仿宋" pitchFamily="49" charset="-122"/>
                <a:cs typeface="Consolas" pitchFamily="49" charset="0"/>
              </a:rPr>
              <a:t>结点开始报数，报到第</a:t>
            </a:r>
            <a:r>
              <a:rPr lang="en-US" altLang="zh-CN" sz="1800" smtClean="0">
                <a:solidFill>
                  <a:srgbClr val="00B0F0"/>
                </a:solidFill>
                <a:latin typeface="Consolas" pitchFamily="49" charset="0"/>
                <a:ea typeface="仿宋" pitchFamily="49" charset="-122"/>
                <a:cs typeface="Consolas" pitchFamily="49" charset="0"/>
              </a:rPr>
              <a:t>m</a:t>
            </a:r>
            <a:r>
              <a:rPr lang="zh-CN" altLang="zh-CN" sz="1800" smtClean="0">
                <a:solidFill>
                  <a:srgbClr val="00B0F0"/>
                </a:solidFill>
                <a:latin typeface="Consolas" pitchFamily="49" charset="0"/>
                <a:ea typeface="仿宋" pitchFamily="49" charset="-122"/>
                <a:cs typeface="Consolas" pitchFamily="49" charset="0"/>
              </a:rPr>
              <a:t>个结点</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j++;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报数递增</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p=p-&gt;next;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移到下一个结点</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cout &lt;&lt; p-&gt;no &lt;&lt; " ";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该结点的小孩出列</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q=p-&gt;next;			</a:t>
            </a:r>
            <a:r>
              <a:rPr lang="en-US" altLang="zh-CN" sz="1800" smtClean="0">
                <a:solidFill>
                  <a:srgbClr val="00B0F0"/>
                </a:solidFill>
                <a:latin typeface="Consolas" pitchFamily="49" charset="0"/>
                <a:ea typeface="仿宋" pitchFamily="49" charset="-122"/>
                <a:cs typeface="Consolas" pitchFamily="49" charset="0"/>
              </a:rPr>
              <a:t>//q</a:t>
            </a:r>
            <a:r>
              <a:rPr lang="zh-CN" altLang="zh-CN" sz="1800" smtClean="0">
                <a:solidFill>
                  <a:srgbClr val="00B0F0"/>
                </a:solidFill>
                <a:latin typeface="Consolas" pitchFamily="49" charset="0"/>
                <a:ea typeface="仿宋" pitchFamily="49" charset="-122"/>
                <a:cs typeface="Consolas" pitchFamily="49" charset="0"/>
              </a:rPr>
              <a:t>指向结点</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的后继结点</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p-&gt;no=q-&gt;no;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将结点</a:t>
            </a:r>
            <a:r>
              <a:rPr lang="en-US" altLang="zh-CN" sz="1800" smtClean="0">
                <a:solidFill>
                  <a:srgbClr val="00B0F0"/>
                </a:solidFill>
                <a:latin typeface="Consolas" pitchFamily="49" charset="0"/>
                <a:ea typeface="仿宋" pitchFamily="49" charset="-122"/>
                <a:cs typeface="Consolas" pitchFamily="49" charset="0"/>
              </a:rPr>
              <a:t>q</a:t>
            </a:r>
            <a:r>
              <a:rPr lang="zh-CN" altLang="zh-CN" sz="1800" smtClean="0">
                <a:solidFill>
                  <a:srgbClr val="00B0F0"/>
                </a:solidFill>
                <a:latin typeface="Consolas" pitchFamily="49" charset="0"/>
                <a:ea typeface="仿宋" pitchFamily="49" charset="-122"/>
                <a:cs typeface="Consolas" pitchFamily="49" charset="0"/>
              </a:rPr>
              <a:t>的值复制到结点</a:t>
            </a:r>
            <a:r>
              <a:rPr lang="en-US" altLang="zh-CN" sz="1800" smtClean="0">
                <a:solidFill>
                  <a:srgbClr val="00B0F0"/>
                </a:solidFill>
                <a:latin typeface="Consolas" pitchFamily="49" charset="0"/>
                <a:ea typeface="仿宋" pitchFamily="49" charset="-122"/>
                <a:cs typeface="Consolas" pitchFamily="49" charset="0"/>
              </a:rPr>
              <a:t>p</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p-&gt;next=q-&gt;next;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删除</a:t>
            </a:r>
            <a:r>
              <a:rPr lang="en-US" altLang="zh-CN" sz="1800" smtClean="0">
                <a:solidFill>
                  <a:srgbClr val="00B0F0"/>
                </a:solidFill>
                <a:latin typeface="Consolas" pitchFamily="49" charset="0"/>
                <a:ea typeface="仿宋" pitchFamily="49" charset="-122"/>
                <a:cs typeface="Consolas" pitchFamily="49" charset="0"/>
              </a:rPr>
              <a:t>q</a:t>
            </a:r>
            <a:r>
              <a:rPr lang="zh-CN" altLang="zh-CN" sz="1800" smtClean="0">
                <a:solidFill>
                  <a:srgbClr val="00B0F0"/>
                </a:solidFill>
                <a:latin typeface="Consolas" pitchFamily="49" charset="0"/>
                <a:ea typeface="仿宋" pitchFamily="49" charset="-122"/>
                <a:cs typeface="Consolas" pitchFamily="49" charset="0"/>
              </a:rPr>
              <a:t>结点</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delete q;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释放结点空间</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first=p;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从结点</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重新开始</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cout &lt;&lt; endl;</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34</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1714488"/>
            <a:ext cx="8143932" cy="257773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int main()</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int n=6,m=3;</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Joseph L(n,m);</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cout &lt;&lt; "n=" &lt;&lt; n &lt;&lt; "</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m=" &lt;&lt; m &lt;&lt; "</a:t>
            </a:r>
            <a:r>
              <a:rPr lang="zh-CN" altLang="zh-CN" sz="1800" smtClean="0">
                <a:solidFill>
                  <a:srgbClr val="0000FF"/>
                </a:solidFill>
                <a:latin typeface="Consolas" pitchFamily="49" charset="0"/>
                <a:ea typeface="仿宋" pitchFamily="49" charset="-122"/>
                <a:cs typeface="Consolas" pitchFamily="49" charset="0"/>
              </a:rPr>
              <a:t>的约瑟夫序列</a:t>
            </a:r>
            <a:r>
              <a:rPr lang="en-US" altLang="zh-CN" sz="1800" smtClean="0">
                <a:solidFill>
                  <a:srgbClr val="0000FF"/>
                </a:solidFill>
                <a:latin typeface="Consolas" pitchFamily="49" charset="0"/>
                <a:ea typeface="仿宋" pitchFamily="49" charset="-122"/>
                <a:cs typeface="Consolas" pitchFamily="49" charset="0"/>
              </a:rPr>
              <a:t>:" &lt;&lt; endl;</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L.</a:t>
            </a:r>
            <a:r>
              <a:rPr lang="en-US" altLang="zh-CN" sz="1800" smtClean="0">
                <a:solidFill>
                  <a:srgbClr val="FF0000"/>
                </a:solidFill>
                <a:latin typeface="Consolas" pitchFamily="49" charset="0"/>
                <a:ea typeface="仿宋" pitchFamily="49" charset="-122"/>
                <a:cs typeface="Consolas" pitchFamily="49" charset="0"/>
              </a:rPr>
              <a:t>CreateList</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L.</a:t>
            </a:r>
            <a:r>
              <a:rPr lang="en-US" altLang="zh-CN" sz="1800" smtClean="0">
                <a:solidFill>
                  <a:srgbClr val="FF0000"/>
                </a:solidFill>
                <a:latin typeface="Consolas" pitchFamily="49" charset="0"/>
                <a:ea typeface="仿宋" pitchFamily="49" charset="-122"/>
                <a:cs typeface="Consolas" pitchFamily="49" charset="0"/>
              </a:rPr>
              <a:t>Jsequence</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0;</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3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428596" y="590555"/>
            <a:ext cx="6929486" cy="1015663"/>
          </a:xfrm>
          <a:prstGeom prst="rect">
            <a:avLst/>
          </a:prstGeom>
          <a:noFill/>
        </p:spPr>
        <p:txBody>
          <a:bodyPr wrap="square" rtlCol="0">
            <a:spAutoFit/>
          </a:bodyPr>
          <a:lstStyle/>
          <a:p>
            <a:pPr algn="l">
              <a:lnSpc>
                <a:spcPts val="3000"/>
              </a:lnSpc>
              <a:spcBef>
                <a:spcPts val="1200"/>
              </a:spcBef>
            </a:pPr>
            <a:r>
              <a:rPr lang="zh-CN" altLang="zh-CN" sz="2000" smtClean="0">
                <a:solidFill>
                  <a:srgbClr val="FF0000"/>
                </a:solidFill>
                <a:latin typeface="Consolas" pitchFamily="49" charset="0"/>
                <a:ea typeface="微软雅黑" pitchFamily="34" charset="-122"/>
                <a:cs typeface="Consolas" pitchFamily="49" charset="0"/>
              </a:rPr>
              <a:t>（</a:t>
            </a:r>
            <a:r>
              <a:rPr lang="en-US" altLang="zh-CN" sz="2000" smtClean="0">
                <a:solidFill>
                  <a:srgbClr val="FF0000"/>
                </a:solidFill>
                <a:latin typeface="Consolas" pitchFamily="49" charset="0"/>
                <a:ea typeface="微软雅黑" pitchFamily="34" charset="-122"/>
                <a:cs typeface="Consolas" pitchFamily="49" charset="0"/>
              </a:rPr>
              <a:t>3</a:t>
            </a:r>
            <a:r>
              <a:rPr lang="zh-CN" altLang="zh-CN" sz="2000" smtClean="0">
                <a:solidFill>
                  <a:srgbClr val="FF0000"/>
                </a:solidFill>
                <a:latin typeface="Consolas" pitchFamily="49" charset="0"/>
                <a:ea typeface="微软雅黑" pitchFamily="34" charset="-122"/>
                <a:cs typeface="Consolas" pitchFamily="49" charset="0"/>
              </a:rPr>
              <a:t>）设计主</a:t>
            </a:r>
            <a:r>
              <a:rPr lang="zh-CN" altLang="en-US" sz="2000" smtClean="0">
                <a:solidFill>
                  <a:srgbClr val="FF0000"/>
                </a:solidFill>
                <a:latin typeface="Consolas" pitchFamily="49" charset="0"/>
                <a:ea typeface="微软雅黑" pitchFamily="34" charset="-122"/>
                <a:cs typeface="Consolas" pitchFamily="49" charset="0"/>
              </a:rPr>
              <a:t>程序</a:t>
            </a:r>
            <a:endParaRPr lang="zh-CN" altLang="zh-CN" sz="2000" smtClean="0">
              <a:solidFill>
                <a:srgbClr val="FF0000"/>
              </a:solidFill>
              <a:latin typeface="Consolas" pitchFamily="49" charset="0"/>
              <a:ea typeface="微软雅黑" pitchFamily="34" charset="-122"/>
              <a:cs typeface="Consolas" pitchFamily="49" charset="0"/>
            </a:endParaRPr>
          </a:p>
          <a:p>
            <a:pPr algn="l">
              <a:lnSpc>
                <a:spcPts val="3000"/>
              </a:lnSpc>
              <a:spcBef>
                <a:spcPts val="1200"/>
              </a:spcBef>
            </a:pPr>
            <a:r>
              <a:rPr lang="zh-CN" altLang="zh-CN" sz="2000" smtClean="0">
                <a:solidFill>
                  <a:srgbClr val="0000FF"/>
                </a:solidFill>
                <a:latin typeface="Consolas" pitchFamily="49" charset="0"/>
                <a:ea typeface="仿宋" pitchFamily="49" charset="-122"/>
                <a:cs typeface="Consolas" pitchFamily="49" charset="0"/>
              </a:rPr>
              <a:t>设计如下主</a:t>
            </a:r>
            <a:r>
              <a:rPr lang="zh-CN" altLang="en-US" sz="2000" smtClean="0">
                <a:solidFill>
                  <a:srgbClr val="0000FF"/>
                </a:solidFill>
                <a:latin typeface="Consolas" pitchFamily="49" charset="0"/>
                <a:ea typeface="仿宋" pitchFamily="49" charset="-122"/>
                <a:cs typeface="Consolas" pitchFamily="49" charset="0"/>
              </a:rPr>
              <a:t>程序</a:t>
            </a:r>
            <a:r>
              <a:rPr lang="zh-CN" altLang="zh-CN" sz="2000" smtClean="0">
                <a:solidFill>
                  <a:srgbClr val="0000FF"/>
                </a:solidFill>
                <a:latin typeface="Consolas" pitchFamily="49" charset="0"/>
                <a:ea typeface="仿宋" pitchFamily="49" charset="-122"/>
                <a:cs typeface="Consolas" pitchFamily="49" charset="0"/>
              </a:rPr>
              <a:t>求解</a:t>
            </a:r>
            <a:r>
              <a:rPr lang="zh-CN" altLang="en-US" sz="2000" smtClean="0">
                <a:solidFill>
                  <a:srgbClr val="0000FF"/>
                </a:solidFill>
                <a:latin typeface="Consolas" pitchFamily="49" charset="0"/>
                <a:ea typeface="仿宋" pitchFamily="49" charset="-122"/>
                <a:cs typeface="Consolas" pitchFamily="49" charset="0"/>
              </a:rPr>
              <a:t>一个</a:t>
            </a:r>
            <a:r>
              <a:rPr lang="zh-CN" altLang="zh-CN" sz="2000" smtClean="0">
                <a:solidFill>
                  <a:srgbClr val="0000FF"/>
                </a:solidFill>
                <a:latin typeface="Consolas" pitchFamily="49" charset="0"/>
                <a:ea typeface="仿宋" pitchFamily="49" charset="-122"/>
                <a:cs typeface="Consolas" pitchFamily="49" charset="0"/>
              </a:rPr>
              <a:t>约瑟夫序列。</a:t>
            </a:r>
            <a:endParaRPr lang="zh-CN" altLang="en-US" sz="2000">
              <a:solidFill>
                <a:srgbClr val="0000FF"/>
              </a:solidFill>
              <a:latin typeface="Consolas" pitchFamily="49" charset="0"/>
              <a:ea typeface="仿宋" pitchFamily="49" charset="-122"/>
              <a:cs typeface="Consolas" pitchFamily="49" charset="0"/>
            </a:endParaRPr>
          </a:p>
        </p:txBody>
      </p:sp>
      <p:sp>
        <p:nvSpPr>
          <p:cNvPr id="10" name="灯片编号占位符 9"/>
          <p:cNvSpPr>
            <a:spLocks noGrp="1"/>
          </p:cNvSpPr>
          <p:nvPr>
            <p:ph type="sldNum" sz="quarter" idx="12"/>
          </p:nvPr>
        </p:nvSpPr>
        <p:spPr/>
        <p:txBody>
          <a:bodyPr/>
          <a:lstStyle/>
          <a:p>
            <a:fld id="{7AF016A1-9F15-429F-9EFD-84004B73C732}" type="slidenum">
              <a:rPr lang="en-US" altLang="zh-CN" smtClean="0"/>
              <a:pPr/>
              <a:t>35</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42910" y="571480"/>
            <a:ext cx="7143800" cy="1015663"/>
          </a:xfrm>
          <a:prstGeom prst="rect">
            <a:avLst/>
          </a:prstGeom>
          <a:noFill/>
        </p:spPr>
        <p:txBody>
          <a:bodyPr wrap="square" rtlCol="0">
            <a:spAutoFit/>
          </a:bodyPr>
          <a:lstStyle/>
          <a:p>
            <a:pPr algn="l">
              <a:lnSpc>
                <a:spcPts val="3000"/>
              </a:lnSpc>
              <a:spcBef>
                <a:spcPts val="1200"/>
              </a:spcBef>
            </a:pPr>
            <a:r>
              <a:rPr lang="zh-CN" altLang="zh-CN" sz="2000" smtClean="0">
                <a:solidFill>
                  <a:srgbClr val="FF0000"/>
                </a:solidFill>
                <a:latin typeface="Consolas" pitchFamily="49" charset="0"/>
                <a:ea typeface="微软雅黑" pitchFamily="34" charset="-122"/>
                <a:cs typeface="Consolas" pitchFamily="49" charset="0"/>
              </a:rPr>
              <a:t>（</a:t>
            </a:r>
            <a:r>
              <a:rPr lang="en-US" altLang="zh-CN" sz="2000" smtClean="0">
                <a:solidFill>
                  <a:srgbClr val="FF0000"/>
                </a:solidFill>
                <a:latin typeface="Consolas" pitchFamily="49" charset="0"/>
                <a:ea typeface="微软雅黑" pitchFamily="34" charset="-122"/>
                <a:cs typeface="Consolas" pitchFamily="49" charset="0"/>
              </a:rPr>
              <a:t>4</a:t>
            </a:r>
            <a:r>
              <a:rPr lang="zh-CN" altLang="zh-CN" sz="2000" smtClean="0">
                <a:solidFill>
                  <a:srgbClr val="FF0000"/>
                </a:solidFill>
                <a:latin typeface="Consolas" pitchFamily="49" charset="0"/>
                <a:ea typeface="微软雅黑" pitchFamily="34" charset="-122"/>
                <a:cs typeface="Consolas" pitchFamily="49" charset="0"/>
              </a:rPr>
              <a:t>）执行结果</a:t>
            </a:r>
          </a:p>
          <a:p>
            <a:pPr algn="l">
              <a:lnSpc>
                <a:spcPts val="3000"/>
              </a:lnSpc>
              <a:spcBef>
                <a:spcPts val="1200"/>
              </a:spcBef>
            </a:pPr>
            <a:r>
              <a:rPr lang="zh-CN" altLang="zh-CN" sz="2000" smtClean="0">
                <a:solidFill>
                  <a:srgbClr val="0000FF"/>
                </a:solidFill>
                <a:latin typeface="Consolas" pitchFamily="49" charset="0"/>
                <a:ea typeface="仿宋" pitchFamily="49" charset="-122"/>
                <a:cs typeface="Consolas" pitchFamily="49" charset="0"/>
              </a:rPr>
              <a:t>本程序的执行结果如下：</a:t>
            </a:r>
            <a:endParaRPr lang="zh-CN" altLang="en-US" sz="2000">
              <a:solidFill>
                <a:srgbClr val="0000FF"/>
              </a:solidFill>
              <a:latin typeface="Consolas" pitchFamily="49" charset="0"/>
              <a:ea typeface="仿宋" pitchFamily="49" charset="-122"/>
              <a:cs typeface="Consolas" pitchFamily="49" charset="0"/>
            </a:endParaRPr>
          </a:p>
        </p:txBody>
      </p:sp>
      <p:sp>
        <p:nvSpPr>
          <p:cNvPr id="6" name="TextBox 5"/>
          <p:cNvSpPr txBox="1"/>
          <p:nvPr/>
        </p:nvSpPr>
        <p:spPr>
          <a:xfrm>
            <a:off x="785786" y="1785926"/>
            <a:ext cx="3643338" cy="876486"/>
          </a:xfrm>
          <a:prstGeom prst="rect">
            <a:avLst/>
          </a:prstGeom>
          <a:solidFill>
            <a:schemeClr val="accent6">
              <a:lumMod val="20000"/>
              <a:lumOff val="80000"/>
            </a:schemeClr>
          </a:solidFill>
          <a:effectLst>
            <a:outerShdw blurRad="76200" dir="18900000" sy="23000" kx="-1200000" algn="bl" rotWithShape="0">
              <a:prstClr val="black">
                <a:alpha val="20000"/>
              </a:prstClr>
            </a:outerShdw>
          </a:effectLst>
        </p:spPr>
        <p:style>
          <a:lnRef idx="3">
            <a:schemeClr val="lt1"/>
          </a:lnRef>
          <a:fillRef idx="1">
            <a:schemeClr val="accent3"/>
          </a:fillRef>
          <a:effectRef idx="1">
            <a:schemeClr val="accent3"/>
          </a:effectRef>
          <a:fontRef idx="minor">
            <a:schemeClr val="lt1"/>
          </a:fontRef>
        </p:style>
        <p:txBody>
          <a:bodyPr wrap="square" lIns="216000" tIns="144000" bIns="144000" rtlCol="0">
            <a:spAutoFit/>
          </a:bodyPr>
          <a:lstStyle/>
          <a:p>
            <a:pPr algn="l"/>
            <a:r>
              <a:rPr lang="en-US" altLang="zh-CN" sz="1800" smtClean="0">
                <a:solidFill>
                  <a:srgbClr val="0000FF"/>
                </a:solidFill>
                <a:latin typeface="Consolas" pitchFamily="49" charset="0"/>
                <a:ea typeface="仿宋" pitchFamily="49" charset="-122"/>
                <a:cs typeface="Consolas" pitchFamily="49" charset="0"/>
              </a:rPr>
              <a:t>n=6</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m=3</a:t>
            </a:r>
            <a:r>
              <a:rPr lang="zh-CN" altLang="zh-CN" sz="1800" smtClean="0">
                <a:solidFill>
                  <a:srgbClr val="0000FF"/>
                </a:solidFill>
                <a:latin typeface="Consolas" pitchFamily="49" charset="0"/>
                <a:ea typeface="仿宋" pitchFamily="49" charset="-122"/>
                <a:cs typeface="Consolas" pitchFamily="49" charset="0"/>
              </a:rPr>
              <a:t>的约瑟夫序列</a:t>
            </a: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r>
              <a:rPr lang="en-US" altLang="zh-CN" sz="1800" smtClean="0">
                <a:solidFill>
                  <a:srgbClr val="0000FF"/>
                </a:solidFill>
                <a:latin typeface="Consolas" pitchFamily="49" charset="0"/>
                <a:ea typeface="仿宋" pitchFamily="49" charset="-122"/>
                <a:cs typeface="Consolas" pitchFamily="49" charset="0"/>
              </a:rPr>
              <a:t>3 6 4 2 5 1</a:t>
            </a:r>
            <a:endParaRPr lang="zh-CN" altLang="zh-CN" sz="1800">
              <a:solidFill>
                <a:srgbClr val="0000FF"/>
              </a:solidFill>
              <a:latin typeface="Consolas" pitchFamily="49" charset="0"/>
              <a:ea typeface="仿宋" pitchFamily="49" charset="-122"/>
              <a:cs typeface="Consolas" pitchFamily="49" charset="0"/>
            </a:endParaRPr>
          </a:p>
        </p:txBody>
      </p:sp>
      <p:sp>
        <p:nvSpPr>
          <p:cNvPr id="10" name="灯片编号占位符 9"/>
          <p:cNvSpPr>
            <a:spLocks noGrp="1"/>
          </p:cNvSpPr>
          <p:nvPr>
            <p:ph type="sldNum" sz="quarter" idx="12"/>
          </p:nvPr>
        </p:nvSpPr>
        <p:spPr/>
        <p:txBody>
          <a:bodyPr/>
          <a:lstStyle/>
          <a:p>
            <a:fld id="{7AF016A1-9F15-429F-9EFD-84004B73C732}" type="slidenum">
              <a:rPr lang="en-US" altLang="zh-CN" smtClean="0"/>
              <a:pPr/>
              <a:t>36</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71480"/>
            <a:ext cx="2357454"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2. </a:t>
            </a:r>
            <a:r>
              <a:rPr lang="zh-CN" altLang="zh-CN" sz="2200" smtClean="0">
                <a:latin typeface="Consolas" pitchFamily="49" charset="0"/>
                <a:ea typeface="微软雅黑" pitchFamily="34" charset="-122"/>
                <a:cs typeface="Consolas" pitchFamily="49" charset="0"/>
              </a:rPr>
              <a:t>循环</a:t>
            </a:r>
            <a:r>
              <a:rPr lang="zh-CN" altLang="en-US" sz="2200" smtClean="0">
                <a:latin typeface="Consolas" pitchFamily="49" charset="0"/>
                <a:ea typeface="微软雅黑" pitchFamily="34" charset="-122"/>
                <a:cs typeface="Consolas" pitchFamily="49" charset="0"/>
              </a:rPr>
              <a:t>双</a:t>
            </a:r>
            <a:r>
              <a:rPr lang="zh-CN" altLang="zh-CN" sz="2200" smtClean="0">
                <a:latin typeface="Consolas" pitchFamily="49" charset="0"/>
                <a:ea typeface="微软雅黑" pitchFamily="34" charset="-122"/>
                <a:cs typeface="Consolas" pitchFamily="49" charset="0"/>
              </a:rPr>
              <a:t>链表</a:t>
            </a:r>
            <a:endParaRPr lang="zh-CN" altLang="zh-CN" sz="2200">
              <a:latin typeface="Consolas" pitchFamily="49" charset="0"/>
              <a:ea typeface="微软雅黑" pitchFamily="34" charset="-122"/>
              <a:cs typeface="Consolas" pitchFamily="49" charset="0"/>
            </a:endParaRPr>
          </a:p>
        </p:txBody>
      </p:sp>
      <p:grpSp>
        <p:nvGrpSpPr>
          <p:cNvPr id="58" name="组合 57"/>
          <p:cNvGrpSpPr/>
          <p:nvPr/>
        </p:nvGrpSpPr>
        <p:grpSpPr>
          <a:xfrm>
            <a:off x="1142976" y="1699923"/>
            <a:ext cx="6554800" cy="1514763"/>
            <a:chOff x="1142976" y="1302569"/>
            <a:chExt cx="6554800" cy="1514763"/>
          </a:xfrm>
        </p:grpSpPr>
        <p:sp>
          <p:nvSpPr>
            <p:cNvPr id="29" name="Text Box 28"/>
            <p:cNvSpPr txBox="1">
              <a:spLocks noChangeArrowheads="1"/>
            </p:cNvSpPr>
            <p:nvPr/>
          </p:nvSpPr>
          <p:spPr bwMode="auto">
            <a:xfrm>
              <a:off x="3454591" y="1643050"/>
              <a:ext cx="903095"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开始结点</a:t>
              </a:r>
            </a:p>
          </p:txBody>
        </p:sp>
        <p:sp>
          <p:nvSpPr>
            <p:cNvPr id="30" name="Text Box 27"/>
            <p:cNvSpPr txBox="1">
              <a:spLocks noChangeArrowheads="1"/>
            </p:cNvSpPr>
            <p:nvPr/>
          </p:nvSpPr>
          <p:spPr bwMode="auto">
            <a:xfrm>
              <a:off x="6822893" y="1643050"/>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尾结点</a:t>
              </a:r>
            </a:p>
          </p:txBody>
        </p:sp>
        <p:sp>
          <p:nvSpPr>
            <p:cNvPr id="31" name="Text Box 26"/>
            <p:cNvSpPr txBox="1">
              <a:spLocks noChangeArrowheads="1"/>
            </p:cNvSpPr>
            <p:nvPr/>
          </p:nvSpPr>
          <p:spPr bwMode="auto">
            <a:xfrm>
              <a:off x="2428860" y="1643050"/>
              <a:ext cx="743651" cy="303247"/>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头结点</a:t>
              </a:r>
            </a:p>
          </p:txBody>
        </p:sp>
        <p:sp>
          <p:nvSpPr>
            <p:cNvPr id="32" name="Text Box 25" descr="60%"/>
            <p:cNvSpPr txBox="1">
              <a:spLocks noChangeArrowheads="1"/>
            </p:cNvSpPr>
            <p:nvPr/>
          </p:nvSpPr>
          <p:spPr bwMode="auto">
            <a:xfrm>
              <a:off x="2392095" y="2011417"/>
              <a:ext cx="393956"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3" name="Text Box 24"/>
            <p:cNvSpPr txBox="1">
              <a:spLocks noChangeArrowheads="1"/>
            </p:cNvSpPr>
            <p:nvPr/>
          </p:nvSpPr>
          <p:spPr bwMode="auto">
            <a:xfrm>
              <a:off x="2788380" y="2011417"/>
              <a:ext cx="303293"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4" name="Text Box 23" descr="浅色上对角线"/>
            <p:cNvSpPr txBox="1">
              <a:spLocks noChangeArrowheads="1"/>
            </p:cNvSpPr>
            <p:nvPr/>
          </p:nvSpPr>
          <p:spPr bwMode="auto">
            <a:xfrm>
              <a:off x="2098522" y="2011417"/>
              <a:ext cx="302321"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5" name="Text Box 22"/>
            <p:cNvSpPr txBox="1">
              <a:spLocks noChangeArrowheads="1"/>
            </p:cNvSpPr>
            <p:nvPr/>
          </p:nvSpPr>
          <p:spPr bwMode="auto">
            <a:xfrm>
              <a:off x="1142976" y="2011417"/>
              <a:ext cx="776681" cy="303247"/>
            </a:xfrm>
            <a:prstGeom prst="rect">
              <a:avLst/>
            </a:prstGeom>
            <a:solidFill>
              <a:srgbClr val="FFFFFF"/>
            </a:solidFill>
            <a:ln w="9525">
              <a:noFill/>
              <a:miter lim="800000"/>
              <a:headEnd/>
              <a:tailEnd type="none" w="sm" len="sm"/>
            </a:ln>
          </p:spPr>
          <p:txBody>
            <a:bodyPr vert="horz" wrap="square" lIns="1800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dhead</a:t>
              </a:r>
            </a:p>
          </p:txBody>
        </p:sp>
        <p:sp>
          <p:nvSpPr>
            <p:cNvPr id="36" name="Line 21"/>
            <p:cNvSpPr>
              <a:spLocks noChangeShapeType="1"/>
            </p:cNvSpPr>
            <p:nvPr/>
          </p:nvSpPr>
          <p:spPr bwMode="auto">
            <a:xfrm>
              <a:off x="1801061" y="2147490"/>
              <a:ext cx="287739" cy="972"/>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7" name="Text Box 20"/>
            <p:cNvSpPr txBox="1">
              <a:spLocks noChangeArrowheads="1"/>
            </p:cNvSpPr>
            <p:nvPr/>
          </p:nvSpPr>
          <p:spPr bwMode="auto">
            <a:xfrm>
              <a:off x="3663591" y="2011417"/>
              <a:ext cx="40834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r>
                <a:rPr kumimoji="0" lang="en-US" altLang="zh-CN" sz="1600" baseline="-30000" smtClean="0">
                  <a:solidFill>
                    <a:srgbClr val="0000FF"/>
                  </a:solidFill>
                  <a:latin typeface="Consolas" pitchFamily="49" charset="0"/>
                  <a:ea typeface="仿宋" pitchFamily="49" charset="-122"/>
                  <a:cs typeface="Consolas" pitchFamily="49" charset="0"/>
                </a:rPr>
                <a:t>0</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8" name="Text Box 19"/>
            <p:cNvSpPr txBox="1">
              <a:spLocks noChangeArrowheads="1"/>
            </p:cNvSpPr>
            <p:nvPr/>
          </p:nvSpPr>
          <p:spPr bwMode="auto">
            <a:xfrm>
              <a:off x="4069926" y="2011417"/>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9" name="Text Box 18"/>
            <p:cNvSpPr txBox="1">
              <a:spLocks noChangeArrowheads="1"/>
            </p:cNvSpPr>
            <p:nvPr/>
          </p:nvSpPr>
          <p:spPr bwMode="auto">
            <a:xfrm>
              <a:off x="3370019" y="2011417"/>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0" name="Line 17"/>
            <p:cNvSpPr>
              <a:spLocks noChangeShapeType="1"/>
            </p:cNvSpPr>
            <p:nvPr/>
          </p:nvSpPr>
          <p:spPr bwMode="auto">
            <a:xfrm>
              <a:off x="3002568" y="210472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1" name="Line 16"/>
            <p:cNvSpPr>
              <a:spLocks noChangeShapeType="1"/>
            </p:cNvSpPr>
            <p:nvPr/>
          </p:nvSpPr>
          <p:spPr bwMode="auto">
            <a:xfrm flipH="1">
              <a:off x="3119219" y="220677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2" name="Text Box 15"/>
            <p:cNvSpPr txBox="1">
              <a:spLocks noChangeArrowheads="1"/>
            </p:cNvSpPr>
            <p:nvPr/>
          </p:nvSpPr>
          <p:spPr bwMode="auto">
            <a:xfrm>
              <a:off x="4929257" y="2011417"/>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r>
                <a:rPr kumimoji="0" lang="en-US" altLang="zh-CN" sz="1600" baseline="-30000" smtClean="0">
                  <a:solidFill>
                    <a:srgbClr val="0000FF"/>
                  </a:solidFill>
                  <a:latin typeface="Consolas" pitchFamily="49" charset="0"/>
                  <a:ea typeface="仿宋" pitchFamily="49" charset="-122"/>
                  <a:cs typeface="Consolas" pitchFamily="49" charset="0"/>
                </a:rPr>
                <a:t>1</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3" name="Text Box 14"/>
            <p:cNvSpPr txBox="1">
              <a:spLocks noChangeArrowheads="1"/>
            </p:cNvSpPr>
            <p:nvPr/>
          </p:nvSpPr>
          <p:spPr bwMode="auto">
            <a:xfrm>
              <a:off x="5335591" y="2011417"/>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4" name="Text Box 13"/>
            <p:cNvSpPr txBox="1">
              <a:spLocks noChangeArrowheads="1"/>
            </p:cNvSpPr>
            <p:nvPr/>
          </p:nvSpPr>
          <p:spPr bwMode="auto">
            <a:xfrm>
              <a:off x="4635684" y="2011417"/>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5" name="Text Box 12"/>
            <p:cNvSpPr txBox="1">
              <a:spLocks noChangeArrowheads="1"/>
            </p:cNvSpPr>
            <p:nvPr/>
          </p:nvSpPr>
          <p:spPr bwMode="auto">
            <a:xfrm>
              <a:off x="6988148" y="2011417"/>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ts val="19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r>
                <a:rPr kumimoji="0" lang="en-US" altLang="zh-CN" sz="1600" i="1" u="none" strike="noStrike" cap="none" normalizeH="0" baseline="-30000" smtClean="0">
                  <a:ln>
                    <a:noFill/>
                  </a:ln>
                  <a:solidFill>
                    <a:srgbClr val="0000FF"/>
                  </a:solidFill>
                  <a:effectLst/>
                  <a:latin typeface="Consolas" pitchFamily="49" charset="0"/>
                  <a:ea typeface="仿宋" pitchFamily="49" charset="-122"/>
                  <a:cs typeface="Consolas" pitchFamily="49" charset="0"/>
                </a:rPr>
                <a:t>n</a:t>
              </a:r>
              <a:r>
                <a:rPr kumimoji="0" lang="en-US" altLang="zh-CN" sz="1600" u="none" strike="noStrike" cap="none" normalizeH="0" baseline="-30000" smtClean="0">
                  <a:ln>
                    <a:noFill/>
                  </a:ln>
                  <a:solidFill>
                    <a:srgbClr val="0000FF"/>
                  </a:solidFill>
                  <a:effectLst/>
                  <a:latin typeface="Consolas" pitchFamily="49" charset="0"/>
                  <a:ea typeface="仿宋" pitchFamily="49" charset="-122"/>
                  <a:cs typeface="Consolas" pitchFamily="49" charset="0"/>
                </a:rPr>
                <a:t>-1</a:t>
              </a:r>
              <a:endParaRPr kumimoji="0" lang="en-US" altLang="zh-CN" sz="160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6" name="Text Box 11"/>
            <p:cNvSpPr txBox="1">
              <a:spLocks noChangeArrowheads="1"/>
            </p:cNvSpPr>
            <p:nvPr/>
          </p:nvSpPr>
          <p:spPr bwMode="auto">
            <a:xfrm>
              <a:off x="6694576" y="2011417"/>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7" name="Line 10"/>
            <p:cNvSpPr>
              <a:spLocks noChangeShapeType="1"/>
            </p:cNvSpPr>
            <p:nvPr/>
          </p:nvSpPr>
          <p:spPr bwMode="auto">
            <a:xfrm>
              <a:off x="4285730" y="210472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8" name="Line 9"/>
            <p:cNvSpPr>
              <a:spLocks noChangeShapeType="1"/>
            </p:cNvSpPr>
            <p:nvPr/>
          </p:nvSpPr>
          <p:spPr bwMode="auto">
            <a:xfrm flipH="1">
              <a:off x="4402382" y="220677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9" name="Text Box 8"/>
            <p:cNvSpPr txBox="1">
              <a:spLocks noChangeArrowheads="1"/>
            </p:cNvSpPr>
            <p:nvPr/>
          </p:nvSpPr>
          <p:spPr bwMode="auto">
            <a:xfrm>
              <a:off x="5910098" y="2011417"/>
              <a:ext cx="468549" cy="303247"/>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mj-ea"/>
                  <a:ea typeface="+mj-ea"/>
                  <a:cs typeface="Consolas" pitchFamily="49" charset="0"/>
                </a:rPr>
                <a:t>…</a:t>
              </a:r>
            </a:p>
          </p:txBody>
        </p:sp>
        <p:sp>
          <p:nvSpPr>
            <p:cNvPr id="50" name="Line 7"/>
            <p:cNvSpPr>
              <a:spLocks noChangeShapeType="1"/>
            </p:cNvSpPr>
            <p:nvPr/>
          </p:nvSpPr>
          <p:spPr bwMode="auto">
            <a:xfrm>
              <a:off x="5568893" y="210472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1" name="Line 6"/>
            <p:cNvSpPr>
              <a:spLocks noChangeShapeType="1"/>
            </p:cNvSpPr>
            <p:nvPr/>
          </p:nvSpPr>
          <p:spPr bwMode="auto">
            <a:xfrm flipH="1">
              <a:off x="5685544" y="220677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2" name="Line 5"/>
            <p:cNvSpPr>
              <a:spLocks noChangeShapeType="1"/>
            </p:cNvSpPr>
            <p:nvPr/>
          </p:nvSpPr>
          <p:spPr bwMode="auto">
            <a:xfrm>
              <a:off x="6312544" y="210472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3" name="Line 4"/>
            <p:cNvSpPr>
              <a:spLocks noChangeShapeType="1"/>
            </p:cNvSpPr>
            <p:nvPr/>
          </p:nvSpPr>
          <p:spPr bwMode="auto">
            <a:xfrm flipH="1">
              <a:off x="6429195" y="220677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4" name="Text Box 3"/>
            <p:cNvSpPr txBox="1">
              <a:spLocks noChangeArrowheads="1"/>
            </p:cNvSpPr>
            <p:nvPr/>
          </p:nvSpPr>
          <p:spPr bwMode="auto">
            <a:xfrm>
              <a:off x="7394483" y="2011417"/>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6" name="任意多边形 55"/>
            <p:cNvSpPr/>
            <p:nvPr/>
          </p:nvSpPr>
          <p:spPr>
            <a:xfrm>
              <a:off x="2662813" y="2200589"/>
              <a:ext cx="4866853" cy="616743"/>
            </a:xfrm>
            <a:custGeom>
              <a:avLst/>
              <a:gdLst>
                <a:gd name="connsiteX0" fmla="*/ 4863402 w 4896897"/>
                <a:gd name="connsiteY0" fmla="*/ 0 h 599552"/>
                <a:gd name="connsiteX1" fmla="*/ 4803112 w 4896897"/>
                <a:gd name="connsiteY1" fmla="*/ 251209 h 599552"/>
                <a:gd name="connsiteX2" fmla="*/ 4702629 w 4896897"/>
                <a:gd name="connsiteY2" fmla="*/ 361741 h 599552"/>
                <a:gd name="connsiteX3" fmla="*/ 3637503 w 4896897"/>
                <a:gd name="connsiteY3" fmla="*/ 482321 h 599552"/>
                <a:gd name="connsiteX4" fmla="*/ 823965 w 4896897"/>
                <a:gd name="connsiteY4" fmla="*/ 542611 h 599552"/>
                <a:gd name="connsiteX5" fmla="*/ 0 w 4896897"/>
                <a:gd name="connsiteY5" fmla="*/ 140677 h 599552"/>
                <a:gd name="connsiteX0" fmla="*/ 4863402 w 4866853"/>
                <a:gd name="connsiteY0" fmla="*/ 0 h 599552"/>
                <a:gd name="connsiteX1" fmla="*/ 4803112 w 4866853"/>
                <a:gd name="connsiteY1" fmla="*/ 251209 h 599552"/>
                <a:gd name="connsiteX2" fmla="*/ 4480955 w 4866853"/>
                <a:gd name="connsiteY2" fmla="*/ 442593 h 599552"/>
                <a:gd name="connsiteX3" fmla="*/ 3637503 w 4866853"/>
                <a:gd name="connsiteY3" fmla="*/ 482321 h 599552"/>
                <a:gd name="connsiteX4" fmla="*/ 823965 w 4866853"/>
                <a:gd name="connsiteY4" fmla="*/ 542611 h 599552"/>
                <a:gd name="connsiteX5" fmla="*/ 0 w 4866853"/>
                <a:gd name="connsiteY5" fmla="*/ 140677 h 599552"/>
                <a:gd name="connsiteX0" fmla="*/ 4863402 w 4866853"/>
                <a:gd name="connsiteY0" fmla="*/ 0 h 616743"/>
                <a:gd name="connsiteX1" fmla="*/ 4803112 w 4866853"/>
                <a:gd name="connsiteY1" fmla="*/ 251209 h 616743"/>
                <a:gd name="connsiteX2" fmla="*/ 4480955 w 4866853"/>
                <a:gd name="connsiteY2" fmla="*/ 442593 h 616743"/>
                <a:gd name="connsiteX3" fmla="*/ 3552261 w 4866853"/>
                <a:gd name="connsiteY3" fmla="*/ 585469 h 616743"/>
                <a:gd name="connsiteX4" fmla="*/ 823965 w 4866853"/>
                <a:gd name="connsiteY4" fmla="*/ 542611 h 616743"/>
                <a:gd name="connsiteX5" fmla="*/ 0 w 4866853"/>
                <a:gd name="connsiteY5" fmla="*/ 140677 h 616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6853" h="616743">
                  <a:moveTo>
                    <a:pt x="4863402" y="0"/>
                  </a:moveTo>
                  <a:cubicBezTo>
                    <a:pt x="4846655" y="95459"/>
                    <a:pt x="4866853" y="177444"/>
                    <a:pt x="4803112" y="251209"/>
                  </a:cubicBezTo>
                  <a:cubicBezTo>
                    <a:pt x="4739371" y="324974"/>
                    <a:pt x="4689430" y="386883"/>
                    <a:pt x="4480955" y="442593"/>
                  </a:cubicBezTo>
                  <a:cubicBezTo>
                    <a:pt x="4272480" y="498303"/>
                    <a:pt x="4161759" y="568799"/>
                    <a:pt x="3552261" y="585469"/>
                  </a:cubicBezTo>
                  <a:cubicBezTo>
                    <a:pt x="2942763" y="602139"/>
                    <a:pt x="1416008" y="616743"/>
                    <a:pt x="823965" y="542611"/>
                  </a:cubicBezTo>
                  <a:cubicBezTo>
                    <a:pt x="231922" y="468479"/>
                    <a:pt x="108857" y="313173"/>
                    <a:pt x="0" y="140677"/>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55" name="任意多边形 54"/>
            <p:cNvSpPr/>
            <p:nvPr/>
          </p:nvSpPr>
          <p:spPr>
            <a:xfrm>
              <a:off x="2247589" y="1302569"/>
              <a:ext cx="4595338" cy="867875"/>
            </a:xfrm>
            <a:custGeom>
              <a:avLst/>
              <a:gdLst>
                <a:gd name="connsiteX0" fmla="*/ 0 w 4592096"/>
                <a:gd name="connsiteY0" fmla="*/ 914400 h 914400"/>
                <a:gd name="connsiteX1" fmla="*/ 50242 w 4592096"/>
                <a:gd name="connsiteY1" fmla="*/ 602901 h 914400"/>
                <a:gd name="connsiteX2" fmla="*/ 251209 w 4592096"/>
                <a:gd name="connsiteY2" fmla="*/ 301451 h 914400"/>
                <a:gd name="connsiteX3" fmla="*/ 753626 w 4592096"/>
                <a:gd name="connsiteY3" fmla="*/ 150725 h 914400"/>
                <a:gd name="connsiteX4" fmla="*/ 1919235 w 4592096"/>
                <a:gd name="connsiteY4" fmla="*/ 70338 h 914400"/>
                <a:gd name="connsiteX5" fmla="*/ 3557116 w 4592096"/>
                <a:gd name="connsiteY5" fmla="*/ 110532 h 914400"/>
                <a:gd name="connsiteX6" fmla="*/ 4592096 w 4592096"/>
                <a:gd name="connsiteY6" fmla="*/ 733530 h 914400"/>
                <a:gd name="connsiteX0" fmla="*/ 0 w 4592096"/>
                <a:gd name="connsiteY0" fmla="*/ 859629 h 859629"/>
                <a:gd name="connsiteX1" fmla="*/ 50242 w 4592096"/>
                <a:gd name="connsiteY1" fmla="*/ 548130 h 859629"/>
                <a:gd name="connsiteX2" fmla="*/ 251209 w 4592096"/>
                <a:gd name="connsiteY2" fmla="*/ 246680 h 859629"/>
                <a:gd name="connsiteX3" fmla="*/ 753626 w 4592096"/>
                <a:gd name="connsiteY3" fmla="*/ 95954 h 859629"/>
                <a:gd name="connsiteX4" fmla="*/ 1919235 w 4592096"/>
                <a:gd name="connsiteY4" fmla="*/ 15567 h 859629"/>
                <a:gd name="connsiteX5" fmla="*/ 3821367 w 4592096"/>
                <a:gd name="connsiteY5" fmla="*/ 189359 h 859629"/>
                <a:gd name="connsiteX6" fmla="*/ 4592096 w 4592096"/>
                <a:gd name="connsiteY6" fmla="*/ 678759 h 859629"/>
                <a:gd name="connsiteX0" fmla="*/ 0 w 4592096"/>
                <a:gd name="connsiteY0" fmla="*/ 867875 h 867875"/>
                <a:gd name="connsiteX1" fmla="*/ 50242 w 4592096"/>
                <a:gd name="connsiteY1" fmla="*/ 556376 h 867875"/>
                <a:gd name="connsiteX2" fmla="*/ 251209 w 4592096"/>
                <a:gd name="connsiteY2" fmla="*/ 254926 h 867875"/>
                <a:gd name="connsiteX3" fmla="*/ 963847 w 4592096"/>
                <a:gd name="connsiteY3" fmla="*/ 54729 h 867875"/>
                <a:gd name="connsiteX4" fmla="*/ 1919235 w 4592096"/>
                <a:gd name="connsiteY4" fmla="*/ 23813 h 867875"/>
                <a:gd name="connsiteX5" fmla="*/ 3821367 w 4592096"/>
                <a:gd name="connsiteY5" fmla="*/ 197605 h 867875"/>
                <a:gd name="connsiteX6" fmla="*/ 4592096 w 4592096"/>
                <a:gd name="connsiteY6" fmla="*/ 687005 h 867875"/>
                <a:gd name="connsiteX0" fmla="*/ 3242 w 4595338"/>
                <a:gd name="connsiteY0" fmla="*/ 867875 h 867875"/>
                <a:gd name="connsiteX1" fmla="*/ 53484 w 4595338"/>
                <a:gd name="connsiteY1" fmla="*/ 556376 h 867875"/>
                <a:gd name="connsiteX2" fmla="*/ 324147 w 4595338"/>
                <a:gd name="connsiteY2" fmla="*/ 269043 h 867875"/>
                <a:gd name="connsiteX3" fmla="*/ 967089 w 4595338"/>
                <a:gd name="connsiteY3" fmla="*/ 54729 h 867875"/>
                <a:gd name="connsiteX4" fmla="*/ 1922477 w 4595338"/>
                <a:gd name="connsiteY4" fmla="*/ 23813 h 867875"/>
                <a:gd name="connsiteX5" fmla="*/ 3824609 w 4595338"/>
                <a:gd name="connsiteY5" fmla="*/ 197605 h 867875"/>
                <a:gd name="connsiteX6" fmla="*/ 4595338 w 4595338"/>
                <a:gd name="connsiteY6" fmla="*/ 687005 h 867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95338" h="867875">
                  <a:moveTo>
                    <a:pt x="3242" y="867875"/>
                  </a:moveTo>
                  <a:cubicBezTo>
                    <a:pt x="7429" y="763204"/>
                    <a:pt x="0" y="656181"/>
                    <a:pt x="53484" y="556376"/>
                  </a:cubicBezTo>
                  <a:cubicBezTo>
                    <a:pt x="106968" y="456571"/>
                    <a:pt x="171880" y="352651"/>
                    <a:pt x="324147" y="269043"/>
                  </a:cubicBezTo>
                  <a:cubicBezTo>
                    <a:pt x="476415" y="185435"/>
                    <a:pt x="700701" y="95601"/>
                    <a:pt x="967089" y="54729"/>
                  </a:cubicBezTo>
                  <a:cubicBezTo>
                    <a:pt x="1233477" y="13857"/>
                    <a:pt x="1446224" y="0"/>
                    <a:pt x="1922477" y="23813"/>
                  </a:cubicBezTo>
                  <a:cubicBezTo>
                    <a:pt x="2398730" y="47626"/>
                    <a:pt x="3379132" y="87073"/>
                    <a:pt x="3824609" y="197605"/>
                  </a:cubicBezTo>
                  <a:cubicBezTo>
                    <a:pt x="4270086" y="308137"/>
                    <a:pt x="4300586" y="430772"/>
                    <a:pt x="4595338" y="687005"/>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59" name="TextBox 58"/>
          <p:cNvSpPr txBox="1"/>
          <p:nvPr/>
        </p:nvSpPr>
        <p:spPr>
          <a:xfrm>
            <a:off x="3286116" y="3862992"/>
            <a:ext cx="3000396" cy="961674"/>
          </a:xfrm>
          <a:prstGeom prst="rect">
            <a:avLst/>
          </a:prstGeom>
          <a:noFill/>
        </p:spPr>
        <p:txBody>
          <a:bodyPr wrap="square" rtlCol="0">
            <a:spAutoFit/>
          </a:bodyPr>
          <a:lstStyle/>
          <a:p>
            <a:pPr marL="342900" indent="-342900" algn="l">
              <a:lnSpc>
                <a:spcPct val="150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rPr>
              <a:t>形成两个环</a:t>
            </a:r>
            <a:endParaRPr lang="en-US" altLang="zh-CN" sz="2000" smtClean="0">
              <a:solidFill>
                <a:srgbClr val="0000FF"/>
              </a:solidFill>
              <a:latin typeface="Consolas" pitchFamily="49" charset="0"/>
              <a:ea typeface="仿宋" pitchFamily="49" charset="-122"/>
              <a:cs typeface="Consolas" pitchFamily="49" charset="0"/>
            </a:endParaRPr>
          </a:p>
          <a:p>
            <a:pPr marL="342900" indent="-342900" algn="l">
              <a:lnSpc>
                <a:spcPct val="150000"/>
              </a:lnSpc>
              <a:spcBef>
                <a:spcPts val="0"/>
              </a:spcBef>
              <a:buBlip>
                <a:blip r:embed="rId3"/>
              </a:buBlip>
            </a:pPr>
            <a:r>
              <a:rPr lang="zh-CN" altLang="en-US" sz="2000" smtClean="0">
                <a:solidFill>
                  <a:srgbClr val="0000FF"/>
                </a:solidFill>
                <a:latin typeface="Consolas" pitchFamily="49" charset="0"/>
                <a:ea typeface="仿宋" pitchFamily="49" charset="-122"/>
                <a:cs typeface="Consolas" pitchFamily="49" charset="0"/>
              </a:rPr>
              <a:t>可以快速找到尾结点</a:t>
            </a:r>
            <a:endParaRPr lang="zh-CN" altLang="en-US" sz="2000">
              <a:solidFill>
                <a:srgbClr val="0000FF"/>
              </a:solidFill>
              <a:latin typeface="Consolas" pitchFamily="49" charset="0"/>
              <a:ea typeface="仿宋" pitchFamily="49" charset="-122"/>
              <a:cs typeface="Consolas" pitchFamily="49" charset="0"/>
            </a:endParaRPr>
          </a:p>
        </p:txBody>
      </p:sp>
      <p:sp>
        <p:nvSpPr>
          <p:cNvPr id="60" name="下箭头 59"/>
          <p:cNvSpPr/>
          <p:nvPr/>
        </p:nvSpPr>
        <p:spPr>
          <a:xfrm>
            <a:off x="4429124" y="3429000"/>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3" name="灯片编号占位符 62"/>
          <p:cNvSpPr>
            <a:spLocks noGrp="1"/>
          </p:cNvSpPr>
          <p:nvPr>
            <p:ph type="sldNum" sz="quarter" idx="12"/>
          </p:nvPr>
        </p:nvSpPr>
        <p:spPr/>
        <p:txBody>
          <a:bodyPr/>
          <a:lstStyle/>
          <a:p>
            <a:fld id="{7AF016A1-9F15-429F-9EFD-84004B73C732}" type="slidenum">
              <a:rPr lang="en-US" altLang="zh-CN" smtClean="0"/>
              <a:pPr/>
              <a:t>37</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214290"/>
            <a:ext cx="4429156" cy="400110"/>
          </a:xfrm>
          <a:prstGeom prst="rect">
            <a:avLst/>
          </a:prstGeom>
          <a:noFill/>
        </p:spPr>
        <p:txBody>
          <a:bodyPr wrap="square" rtlCol="0">
            <a:spAutoFit/>
          </a:bodyPr>
          <a:lstStyle/>
          <a:p>
            <a:pPr algn="l">
              <a:lnSpc>
                <a:spcPct val="100000"/>
              </a:lnSpc>
            </a:pPr>
            <a:r>
              <a:rPr lang="zh-CN" altLang="en-US" sz="2000" smtClean="0">
                <a:solidFill>
                  <a:srgbClr val="0000FF"/>
                </a:solidFill>
                <a:latin typeface="Consolas" pitchFamily="49" charset="0"/>
                <a:ea typeface="华文中宋" pitchFamily="2" charset="-122"/>
                <a:cs typeface="Consolas" pitchFamily="49" charset="0"/>
              </a:rPr>
              <a:t>循环双</a:t>
            </a:r>
            <a:r>
              <a:rPr lang="zh-CN" altLang="zh-CN" sz="2000" smtClean="0">
                <a:solidFill>
                  <a:srgbClr val="0000FF"/>
                </a:solidFill>
                <a:latin typeface="Consolas" pitchFamily="49" charset="0"/>
                <a:ea typeface="华文中宋" pitchFamily="2" charset="-122"/>
                <a:cs typeface="Consolas" pitchFamily="49" charset="0"/>
              </a:rPr>
              <a:t>链表类</a:t>
            </a:r>
            <a:r>
              <a:rPr lang="zh-CN" altLang="en-US" sz="2000" smtClean="0">
                <a:solidFill>
                  <a:srgbClr val="0000FF"/>
                </a:solidFill>
                <a:latin typeface="Consolas" pitchFamily="49" charset="0"/>
                <a:ea typeface="华文中宋" pitchFamily="2" charset="-122"/>
                <a:cs typeface="Consolas" pitchFamily="49" charset="0"/>
              </a:rPr>
              <a:t>模板</a:t>
            </a:r>
            <a:r>
              <a:rPr lang="en-US" altLang="zh-CN" sz="2000" smtClean="0">
                <a:solidFill>
                  <a:srgbClr val="0000FF"/>
                </a:solidFill>
                <a:latin typeface="Consolas" pitchFamily="49" charset="0"/>
                <a:ea typeface="华文中宋" pitchFamily="2" charset="-122"/>
                <a:cs typeface="Consolas" pitchFamily="49" charset="0"/>
              </a:rPr>
              <a:t>DCLinkList</a:t>
            </a:r>
            <a:endParaRPr lang="zh-CN" altLang="en-US" sz="2000">
              <a:solidFill>
                <a:srgbClr val="0000FF"/>
              </a:solidFill>
              <a:latin typeface="Consolas" pitchFamily="49" charset="0"/>
              <a:ea typeface="华文中宋" pitchFamily="2" charset="-122"/>
              <a:cs typeface="Consolas" pitchFamily="49" charset="0"/>
            </a:endParaRPr>
          </a:p>
        </p:txBody>
      </p:sp>
      <p:sp>
        <p:nvSpPr>
          <p:cNvPr id="4" name="TextBox 3"/>
          <p:cNvSpPr txBox="1"/>
          <p:nvPr/>
        </p:nvSpPr>
        <p:spPr>
          <a:xfrm>
            <a:off x="214282" y="714356"/>
            <a:ext cx="6929486" cy="587350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template &lt;typename T&gt;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class </a:t>
            </a:r>
            <a:r>
              <a:rPr lang="en-US" altLang="zh-CN" sz="1800" smtClean="0">
                <a:solidFill>
                  <a:srgbClr val="FF0000"/>
                </a:solidFill>
                <a:latin typeface="Consolas" pitchFamily="49" charset="0"/>
                <a:ea typeface="仿宋" pitchFamily="49" charset="-122"/>
                <a:cs typeface="Consolas" pitchFamily="49" charset="0"/>
              </a:rPr>
              <a:t>CDLinkList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循环双链表类</a:t>
            </a:r>
            <a:r>
              <a:rPr lang="zh-CN" altLang="en-US" sz="1800" smtClean="0">
                <a:solidFill>
                  <a:srgbClr val="00B0F0"/>
                </a:solidFill>
                <a:latin typeface="Consolas" pitchFamily="49" charset="0"/>
                <a:ea typeface="仿宋" pitchFamily="49" charset="-122"/>
                <a:cs typeface="Consolas" pitchFamily="49" charset="0"/>
              </a:rPr>
              <a:t>模板</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public:</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DLinkNode&lt;T&gt;* </a:t>
            </a:r>
            <a:r>
              <a:rPr lang="en-US" altLang="zh-CN" sz="1800" smtClean="0">
                <a:solidFill>
                  <a:srgbClr val="FF0000"/>
                </a:solidFill>
                <a:latin typeface="Consolas" pitchFamily="49" charset="0"/>
                <a:ea typeface="仿宋" pitchFamily="49" charset="-122"/>
                <a:cs typeface="Consolas" pitchFamily="49" charset="0"/>
              </a:rPr>
              <a:t>dhead</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循环双链表头结点</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CDLinkList()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构造函数</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创建空表</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dhead=new DLinkNode&lt;T&gt;();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dhead-&gt;next=dhead;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构成循环的空链表</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dhead-&gt;prior=dhead;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~CDLinkList()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  	  //</a:t>
            </a:r>
            <a:r>
              <a:rPr lang="zh-CN" altLang="zh-CN" sz="1800" smtClean="0">
                <a:solidFill>
                  <a:srgbClr val="00B0F0"/>
                </a:solidFill>
                <a:latin typeface="Consolas" pitchFamily="49" charset="0"/>
                <a:ea typeface="仿宋" pitchFamily="49" charset="-122"/>
                <a:cs typeface="Consolas" pitchFamily="49" charset="0"/>
              </a:rPr>
              <a:t>析构函数</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销毁</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DLinkNode&lt;T&gt;* pre,*p;</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pre=dhead;p=pre-&gt;next;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(p!=dhead)	</a:t>
            </a:r>
            <a:r>
              <a:rPr lang="en-US" altLang="zh-CN" sz="1800" smtClean="0">
                <a:solidFill>
                  <a:srgbClr val="00B0F0"/>
                </a:solidFill>
                <a:latin typeface="Consolas" pitchFamily="49" charset="0"/>
                <a:ea typeface="仿宋" pitchFamily="49" charset="-122"/>
                <a:cs typeface="Consolas" pitchFamily="49" charset="0"/>
              </a:rPr>
              <a:t>  	  //p</a:t>
            </a:r>
            <a:r>
              <a:rPr lang="zh-CN" altLang="zh-CN" sz="1800" smtClean="0">
                <a:solidFill>
                  <a:srgbClr val="00B0F0"/>
                </a:solidFill>
                <a:latin typeface="Consolas" pitchFamily="49" charset="0"/>
                <a:ea typeface="仿宋" pitchFamily="49" charset="-122"/>
                <a:cs typeface="Consolas" pitchFamily="49" charset="0"/>
              </a:rPr>
              <a:t>遍历并释放前驱结点 </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delete pre;	  </a:t>
            </a:r>
            <a:r>
              <a:rPr lang="en-US" altLang="zh-CN" sz="1800" smtClean="0">
                <a:solidFill>
                  <a:srgbClr val="00B0F0"/>
                </a:solidFill>
                <a:latin typeface="Consolas" pitchFamily="49" charset="0"/>
                <a:ea typeface="仿宋" pitchFamily="49" charset="-122"/>
                <a:cs typeface="Consolas" pitchFamily="49" charset="0"/>
              </a:rPr>
              <a:t>       /</a:t>
            </a:r>
            <a:r>
              <a:rPr lang="zh-CN" altLang="en-US"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释放</a:t>
            </a:r>
            <a:r>
              <a:rPr lang="en-US" altLang="zh-CN" sz="1800" smtClean="0">
                <a:solidFill>
                  <a:srgbClr val="00B0F0"/>
                </a:solidFill>
                <a:latin typeface="Consolas" pitchFamily="49" charset="0"/>
                <a:ea typeface="仿宋" pitchFamily="49" charset="-122"/>
                <a:cs typeface="Consolas" pitchFamily="49" charset="0"/>
              </a:rPr>
              <a:t>pre</a:t>
            </a:r>
            <a:r>
              <a:rPr lang="zh-CN" altLang="zh-CN" sz="1800" smtClean="0">
                <a:solidFill>
                  <a:srgbClr val="00B0F0"/>
                </a:solidFill>
                <a:latin typeface="Consolas" pitchFamily="49" charset="0"/>
                <a:ea typeface="仿宋" pitchFamily="49" charset="-122"/>
                <a:cs typeface="Consolas" pitchFamily="49" charset="0"/>
              </a:rPr>
              <a:t>结点 </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pre=p;p=p-&gt;next;	  </a:t>
            </a:r>
            <a:r>
              <a:rPr lang="en-US" altLang="zh-CN" sz="1800" smtClean="0">
                <a:solidFill>
                  <a:srgbClr val="00B0F0"/>
                </a:solidFill>
                <a:latin typeface="Consolas" pitchFamily="49" charset="0"/>
                <a:ea typeface="仿宋" pitchFamily="49" charset="-122"/>
                <a:cs typeface="Consolas" pitchFamily="49" charset="0"/>
              </a:rPr>
              <a:t>//pre,p</a:t>
            </a:r>
            <a:r>
              <a:rPr lang="zh-CN" altLang="zh-CN" sz="1800" smtClean="0">
                <a:solidFill>
                  <a:srgbClr val="00B0F0"/>
                </a:solidFill>
                <a:latin typeface="Consolas" pitchFamily="49" charset="0"/>
                <a:ea typeface="仿宋" pitchFamily="49" charset="-122"/>
                <a:cs typeface="Consolas" pitchFamily="49" charset="0"/>
              </a:rPr>
              <a:t>同步后移一个结点 </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delete pre;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此时释放尾结点</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FF00FF"/>
                </a:solidFill>
                <a:latin typeface="Consolas" pitchFamily="49" charset="0"/>
                <a:ea typeface="仿宋" pitchFamily="49" charset="-122"/>
                <a:cs typeface="Consolas" pitchFamily="49" charset="0"/>
              </a:rPr>
              <a:t>   //</a:t>
            </a:r>
            <a:r>
              <a:rPr lang="zh-CN" altLang="zh-CN" sz="1800" smtClean="0">
                <a:solidFill>
                  <a:srgbClr val="FF00FF"/>
                </a:solidFill>
                <a:latin typeface="Consolas" pitchFamily="49" charset="0"/>
                <a:ea typeface="仿宋" pitchFamily="49" charset="-122"/>
                <a:cs typeface="Consolas" pitchFamily="49" charset="0"/>
              </a:rPr>
              <a:t>基本运算算法</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grpSp>
        <p:nvGrpSpPr>
          <p:cNvPr id="17" name="组合 16"/>
          <p:cNvGrpSpPr/>
          <p:nvPr/>
        </p:nvGrpSpPr>
        <p:grpSpPr>
          <a:xfrm>
            <a:off x="6715140" y="4929198"/>
            <a:ext cx="2043127" cy="1039806"/>
            <a:chOff x="2528873" y="4635509"/>
            <a:chExt cx="2043127" cy="1039806"/>
          </a:xfrm>
        </p:grpSpPr>
        <p:sp>
          <p:nvSpPr>
            <p:cNvPr id="8" name="Text Box 40"/>
            <p:cNvSpPr txBox="1">
              <a:spLocks noChangeArrowheads="1"/>
            </p:cNvSpPr>
            <p:nvPr/>
          </p:nvSpPr>
          <p:spPr bwMode="auto">
            <a:xfrm>
              <a:off x="3790485" y="4984113"/>
              <a:ext cx="468549" cy="302275"/>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9" name="Text Box 39"/>
            <p:cNvSpPr txBox="1">
              <a:spLocks noChangeArrowheads="1"/>
            </p:cNvSpPr>
            <p:nvPr/>
          </p:nvSpPr>
          <p:spPr bwMode="auto">
            <a:xfrm>
              <a:off x="4267735" y="4984113"/>
              <a:ext cx="304265" cy="302275"/>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0" name="Line 32"/>
            <p:cNvSpPr>
              <a:spLocks noChangeShapeType="1"/>
            </p:cNvSpPr>
            <p:nvPr/>
          </p:nvSpPr>
          <p:spPr bwMode="auto">
            <a:xfrm>
              <a:off x="3184540" y="5144290"/>
              <a:ext cx="285795" cy="0"/>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1" name="Text Box 31"/>
            <p:cNvSpPr txBox="1">
              <a:spLocks noChangeArrowheads="1"/>
            </p:cNvSpPr>
            <p:nvPr/>
          </p:nvSpPr>
          <p:spPr bwMode="auto">
            <a:xfrm>
              <a:off x="2528873" y="4993638"/>
              <a:ext cx="671694" cy="302275"/>
            </a:xfrm>
            <a:prstGeom prst="rect">
              <a:avLst/>
            </a:prstGeom>
            <a:solidFill>
              <a:srgbClr val="FFFFFF"/>
            </a:solidFill>
            <a:ln w="9525">
              <a:noFill/>
              <a:miter lim="800000"/>
              <a:headEnd/>
              <a:tailEnd type="none" w="sm" len="sm"/>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FF0000"/>
                  </a:solidFill>
                  <a:effectLst/>
                  <a:latin typeface="Consolas" pitchFamily="49" charset="0"/>
                  <a:ea typeface="仿宋" pitchFamily="49" charset="-122"/>
                  <a:cs typeface="Consolas" pitchFamily="49" charset="0"/>
                </a:rPr>
                <a:t>dhead</a:t>
              </a:r>
            </a:p>
          </p:txBody>
        </p:sp>
        <p:sp>
          <p:nvSpPr>
            <p:cNvPr id="13" name="Text Box 39"/>
            <p:cNvSpPr txBox="1">
              <a:spLocks noChangeArrowheads="1"/>
            </p:cNvSpPr>
            <p:nvPr/>
          </p:nvSpPr>
          <p:spPr bwMode="auto">
            <a:xfrm>
              <a:off x="3481917" y="4984113"/>
              <a:ext cx="304265" cy="302275"/>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25200" tIns="0" rIns="0" bIns="0" numCol="1" anchor="t" anchorCtr="0" compatLnSpc="1">
              <a:prstTxWarp prst="textNoShape">
                <a:avLst/>
              </a:prstTxWarp>
            </a:bodyPr>
            <a:lstStyle/>
            <a:p>
              <a:pPr lvl="0">
                <a:lnSpc>
                  <a:spcPts val="2300"/>
                </a:lnSpc>
                <a:spcBef>
                  <a:spcPct val="0"/>
                </a:spcBef>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 name="任意多边形 13"/>
            <p:cNvSpPr/>
            <p:nvPr/>
          </p:nvSpPr>
          <p:spPr>
            <a:xfrm>
              <a:off x="3636162" y="5172075"/>
              <a:ext cx="792963" cy="503240"/>
            </a:xfrm>
            <a:custGeom>
              <a:avLst/>
              <a:gdLst>
                <a:gd name="connsiteX0" fmla="*/ 857250 w 857250"/>
                <a:gd name="connsiteY0" fmla="*/ 0 h 495300"/>
                <a:gd name="connsiteX1" fmla="*/ 781050 w 857250"/>
                <a:gd name="connsiteY1" fmla="*/ 238125 h 495300"/>
                <a:gd name="connsiteX2" fmla="*/ 542925 w 857250"/>
                <a:gd name="connsiteY2" fmla="*/ 476250 h 495300"/>
                <a:gd name="connsiteX3" fmla="*/ 114300 w 857250"/>
                <a:gd name="connsiteY3" fmla="*/ 352425 h 495300"/>
                <a:gd name="connsiteX4" fmla="*/ 0 w 857250"/>
                <a:gd name="connsiteY4" fmla="*/ 142875 h 495300"/>
                <a:gd name="connsiteX0" fmla="*/ 857250 w 857250"/>
                <a:gd name="connsiteY0" fmla="*/ 0 h 503240"/>
                <a:gd name="connsiteX1" fmla="*/ 781050 w 857250"/>
                <a:gd name="connsiteY1" fmla="*/ 238125 h 503240"/>
                <a:gd name="connsiteX2" fmla="*/ 542925 w 857250"/>
                <a:gd name="connsiteY2" fmla="*/ 476250 h 503240"/>
                <a:gd name="connsiteX3" fmla="*/ 142869 w 857250"/>
                <a:gd name="connsiteY3" fmla="*/ 400065 h 503240"/>
                <a:gd name="connsiteX4" fmla="*/ 0 w 857250"/>
                <a:gd name="connsiteY4" fmla="*/ 142875 h 503240"/>
                <a:gd name="connsiteX0" fmla="*/ 792963 w 792963"/>
                <a:gd name="connsiteY0" fmla="*/ 0 h 503240"/>
                <a:gd name="connsiteX1" fmla="*/ 716763 w 792963"/>
                <a:gd name="connsiteY1" fmla="*/ 238125 h 503240"/>
                <a:gd name="connsiteX2" fmla="*/ 478638 w 792963"/>
                <a:gd name="connsiteY2" fmla="*/ 476250 h 503240"/>
                <a:gd name="connsiteX3" fmla="*/ 78582 w 792963"/>
                <a:gd name="connsiteY3" fmla="*/ 400065 h 503240"/>
                <a:gd name="connsiteX4" fmla="*/ 7144 w 792963"/>
                <a:gd name="connsiteY4" fmla="*/ 185751 h 503240"/>
                <a:gd name="connsiteX0" fmla="*/ 792963 w 792963"/>
                <a:gd name="connsiteY0" fmla="*/ 0 h 503240"/>
                <a:gd name="connsiteX1" fmla="*/ 716763 w 792963"/>
                <a:gd name="connsiteY1" fmla="*/ 238125 h 503240"/>
                <a:gd name="connsiteX2" fmla="*/ 478638 w 792963"/>
                <a:gd name="connsiteY2" fmla="*/ 476250 h 503240"/>
                <a:gd name="connsiteX3" fmla="*/ 78582 w 792963"/>
                <a:gd name="connsiteY3" fmla="*/ 400065 h 503240"/>
                <a:gd name="connsiteX4" fmla="*/ 7144 w 792963"/>
                <a:gd name="connsiteY4" fmla="*/ 114313 h 503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2963" h="503240">
                  <a:moveTo>
                    <a:pt x="792963" y="0"/>
                  </a:moveTo>
                  <a:cubicBezTo>
                    <a:pt x="781056" y="79375"/>
                    <a:pt x="769150" y="158750"/>
                    <a:pt x="716763" y="238125"/>
                  </a:cubicBezTo>
                  <a:cubicBezTo>
                    <a:pt x="664376" y="317500"/>
                    <a:pt x="585001" y="449260"/>
                    <a:pt x="478638" y="476250"/>
                  </a:cubicBezTo>
                  <a:cubicBezTo>
                    <a:pt x="372275" y="503240"/>
                    <a:pt x="157164" y="460388"/>
                    <a:pt x="78582" y="400065"/>
                  </a:cubicBezTo>
                  <a:cubicBezTo>
                    <a:pt x="0" y="339742"/>
                    <a:pt x="19050" y="191307"/>
                    <a:pt x="7144" y="114313"/>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15" name="任意多边形 14"/>
            <p:cNvSpPr/>
            <p:nvPr/>
          </p:nvSpPr>
          <p:spPr>
            <a:xfrm>
              <a:off x="3606007" y="4635509"/>
              <a:ext cx="756443" cy="536566"/>
            </a:xfrm>
            <a:custGeom>
              <a:avLst/>
              <a:gdLst>
                <a:gd name="connsiteX0" fmla="*/ 15875 w 758825"/>
                <a:gd name="connsiteY0" fmla="*/ 446087 h 446087"/>
                <a:gd name="connsiteX1" fmla="*/ 53975 w 758825"/>
                <a:gd name="connsiteY1" fmla="*/ 103187 h 446087"/>
                <a:gd name="connsiteX2" fmla="*/ 339725 w 758825"/>
                <a:gd name="connsiteY2" fmla="*/ 7937 h 446087"/>
                <a:gd name="connsiteX3" fmla="*/ 673100 w 758825"/>
                <a:gd name="connsiteY3" fmla="*/ 55562 h 446087"/>
                <a:gd name="connsiteX4" fmla="*/ 758825 w 758825"/>
                <a:gd name="connsiteY4" fmla="*/ 274637 h 446087"/>
                <a:gd name="connsiteX0" fmla="*/ 13493 w 756443"/>
                <a:gd name="connsiteY0" fmla="*/ 536566 h 536566"/>
                <a:gd name="connsiteX1" fmla="*/ 51593 w 756443"/>
                <a:gd name="connsiteY1" fmla="*/ 193666 h 536566"/>
                <a:gd name="connsiteX2" fmla="*/ 323051 w 756443"/>
                <a:gd name="connsiteY2" fmla="*/ 7937 h 536566"/>
                <a:gd name="connsiteX3" fmla="*/ 670718 w 756443"/>
                <a:gd name="connsiteY3" fmla="*/ 146041 h 536566"/>
                <a:gd name="connsiteX4" fmla="*/ 756443 w 756443"/>
                <a:gd name="connsiteY4" fmla="*/ 365116 h 536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6443" h="536566">
                  <a:moveTo>
                    <a:pt x="13493" y="536566"/>
                  </a:moveTo>
                  <a:cubicBezTo>
                    <a:pt x="5555" y="401628"/>
                    <a:pt x="0" y="281771"/>
                    <a:pt x="51593" y="193666"/>
                  </a:cubicBezTo>
                  <a:cubicBezTo>
                    <a:pt x="103186" y="105561"/>
                    <a:pt x="219864" y="15874"/>
                    <a:pt x="323051" y="7937"/>
                  </a:cubicBezTo>
                  <a:cubicBezTo>
                    <a:pt x="426238" y="0"/>
                    <a:pt x="598486" y="86511"/>
                    <a:pt x="670718" y="146041"/>
                  </a:cubicBezTo>
                  <a:cubicBezTo>
                    <a:pt x="742950" y="205571"/>
                    <a:pt x="748505" y="277803"/>
                    <a:pt x="756443" y="365116"/>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18" name="TextBox 17"/>
          <p:cNvSpPr txBox="1"/>
          <p:nvPr/>
        </p:nvSpPr>
        <p:spPr>
          <a:xfrm>
            <a:off x="7643834" y="1285860"/>
            <a:ext cx="1357322" cy="1737527"/>
          </a:xfrm>
          <a:prstGeom prst="rect">
            <a:avLst/>
          </a:prstGeom>
          <a:noFill/>
        </p:spPr>
        <p:txBody>
          <a:bodyPr wrap="square" rtlCol="0">
            <a:spAutoFit/>
          </a:bodyPr>
          <a:lstStyle/>
          <a:p>
            <a:pPr>
              <a:lnSpc>
                <a:spcPts val="2600"/>
              </a:lnSpc>
            </a:pPr>
            <a:r>
              <a:rPr lang="zh-CN" altLang="zh-CN" sz="2000" smtClean="0">
                <a:solidFill>
                  <a:srgbClr val="0000FF"/>
                </a:solidFill>
                <a:latin typeface="Consolas" pitchFamily="49" charset="0"/>
                <a:ea typeface="仿宋" pitchFamily="49" charset="-122"/>
                <a:cs typeface="Consolas" pitchFamily="49" charset="0"/>
              </a:rPr>
              <a:t>结点类型与非循环双链表中的结点类型相同</a:t>
            </a:r>
            <a:endParaRPr lang="zh-CN" altLang="en-US" sz="2000">
              <a:solidFill>
                <a:srgbClr val="0000FF"/>
              </a:solidFill>
              <a:latin typeface="Consolas" pitchFamily="49" charset="0"/>
              <a:ea typeface="仿宋" pitchFamily="49" charset="-122"/>
              <a:cs typeface="Consolas" pitchFamily="49" charset="0"/>
            </a:endParaRPr>
          </a:p>
        </p:txBody>
      </p:sp>
      <p:sp>
        <p:nvSpPr>
          <p:cNvPr id="20" name="左箭头 19"/>
          <p:cNvSpPr/>
          <p:nvPr/>
        </p:nvSpPr>
        <p:spPr>
          <a:xfrm>
            <a:off x="7215206" y="1857364"/>
            <a:ext cx="357190" cy="214314"/>
          </a:xfrm>
          <a:prstGeom prst="lef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2" name="灯片编号占位符 21"/>
          <p:cNvSpPr>
            <a:spLocks noGrp="1"/>
          </p:cNvSpPr>
          <p:nvPr>
            <p:ph type="sldNum" sz="quarter" idx="12"/>
          </p:nvPr>
        </p:nvSpPr>
        <p:spPr/>
        <p:txBody>
          <a:bodyPr/>
          <a:lstStyle/>
          <a:p>
            <a:fld id="{7AF016A1-9F15-429F-9EFD-84004B73C732}" type="slidenum">
              <a:rPr lang="en-US" altLang="zh-CN" smtClean="0"/>
              <a:pPr/>
              <a:t>38</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00042"/>
            <a:ext cx="7858180" cy="827021"/>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循环</a:t>
            </a:r>
            <a:r>
              <a:rPr lang="zh-CN" altLang="en-US" sz="2000" smtClean="0">
                <a:solidFill>
                  <a:srgbClr val="0000FF"/>
                </a:solidFill>
                <a:latin typeface="Consolas" pitchFamily="49" charset="0"/>
                <a:ea typeface="仿宋" pitchFamily="49" charset="-122"/>
                <a:cs typeface="Consolas" pitchFamily="49" charset="0"/>
              </a:rPr>
              <a:t>双</a:t>
            </a:r>
            <a:r>
              <a:rPr lang="zh-CN" altLang="zh-CN" sz="2000" smtClean="0">
                <a:solidFill>
                  <a:srgbClr val="0000FF"/>
                </a:solidFill>
                <a:latin typeface="Consolas" pitchFamily="49" charset="0"/>
                <a:ea typeface="仿宋" pitchFamily="49" charset="-122"/>
                <a:cs typeface="Consolas" pitchFamily="49" charset="0"/>
              </a:rPr>
              <a:t>链表的插入和删除结点操作与非循环</a:t>
            </a:r>
            <a:r>
              <a:rPr lang="zh-CN" altLang="en-US" sz="2000" smtClean="0">
                <a:solidFill>
                  <a:srgbClr val="0000FF"/>
                </a:solidFill>
                <a:latin typeface="Consolas" pitchFamily="49" charset="0"/>
                <a:ea typeface="仿宋" pitchFamily="49" charset="-122"/>
                <a:cs typeface="Consolas" pitchFamily="49" charset="0"/>
              </a:rPr>
              <a:t>双</a:t>
            </a:r>
            <a:r>
              <a:rPr lang="zh-CN" altLang="zh-CN" sz="2000" smtClean="0">
                <a:solidFill>
                  <a:srgbClr val="0000FF"/>
                </a:solidFill>
                <a:latin typeface="Consolas" pitchFamily="49" charset="0"/>
                <a:ea typeface="仿宋" pitchFamily="49" charset="-122"/>
                <a:cs typeface="Consolas" pitchFamily="49" charset="0"/>
              </a:rPr>
              <a:t>链表的相同，所以两者的许多基本运算算法是相似的，主要区别如下：</a:t>
            </a:r>
            <a:endParaRPr lang="zh-CN" altLang="en-US" sz="2000">
              <a:solidFill>
                <a:srgbClr val="0000FF"/>
              </a:solidFill>
              <a:latin typeface="Consolas" pitchFamily="49" charset="0"/>
              <a:ea typeface="仿宋" pitchFamily="49" charset="-122"/>
              <a:cs typeface="Consolas" pitchFamily="49" charset="0"/>
            </a:endParaRPr>
          </a:p>
        </p:txBody>
      </p:sp>
      <p:sp>
        <p:nvSpPr>
          <p:cNvPr id="5" name="TextBox 4"/>
          <p:cNvSpPr txBox="1"/>
          <p:nvPr/>
        </p:nvSpPr>
        <p:spPr>
          <a:xfrm>
            <a:off x="428596" y="1571612"/>
            <a:ext cx="8358246" cy="2062076"/>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初始只有头结点</a:t>
            </a:r>
            <a:r>
              <a:rPr lang="en-US" altLang="zh-CN" sz="2000" smtClean="0">
                <a:solidFill>
                  <a:srgbClr val="0000FF"/>
                </a:solidFill>
                <a:latin typeface="Consolas" pitchFamily="49" charset="0"/>
                <a:ea typeface="仿宋" pitchFamily="49" charset="-122"/>
                <a:cs typeface="Consolas" pitchFamily="49" charset="0"/>
              </a:rPr>
              <a:t>dhead</a:t>
            </a:r>
            <a:r>
              <a:rPr lang="zh-CN" altLang="zh-CN" sz="2000" smtClean="0">
                <a:solidFill>
                  <a:srgbClr val="0000FF"/>
                </a:solidFill>
                <a:latin typeface="Consolas" pitchFamily="49" charset="0"/>
                <a:ea typeface="仿宋" pitchFamily="49" charset="-122"/>
                <a:cs typeface="Consolas" pitchFamily="49" charset="0"/>
              </a:rPr>
              <a:t>，在循环</a:t>
            </a:r>
            <a:r>
              <a:rPr lang="zh-CN" altLang="en-US" sz="2000" smtClean="0">
                <a:solidFill>
                  <a:srgbClr val="0000FF"/>
                </a:solidFill>
                <a:latin typeface="Consolas" pitchFamily="49" charset="0"/>
                <a:ea typeface="仿宋" pitchFamily="49" charset="-122"/>
                <a:cs typeface="Consolas" pitchFamily="49" charset="0"/>
              </a:rPr>
              <a:t>双</a:t>
            </a:r>
            <a:r>
              <a:rPr lang="zh-CN" altLang="zh-CN" sz="2000" smtClean="0">
                <a:solidFill>
                  <a:srgbClr val="0000FF"/>
                </a:solidFill>
                <a:latin typeface="Consolas" pitchFamily="49" charset="0"/>
                <a:ea typeface="仿宋" pitchFamily="49" charset="-122"/>
                <a:cs typeface="Consolas" pitchFamily="49" charset="0"/>
              </a:rPr>
              <a:t>链表的构造方法中需要通过</a:t>
            </a:r>
            <a:r>
              <a:rPr lang="en-US" altLang="zh-CN" sz="2000" smtClean="0">
                <a:solidFill>
                  <a:srgbClr val="006600"/>
                </a:solidFill>
                <a:latin typeface="Consolas" pitchFamily="49" charset="0"/>
                <a:ea typeface="仿宋" pitchFamily="49" charset="-122"/>
                <a:cs typeface="Consolas" pitchFamily="49" charset="0"/>
              </a:rPr>
              <a:t>dhead-&gt;prior=dhead</a:t>
            </a:r>
            <a:r>
              <a:rPr lang="zh-CN" altLang="zh-CN" sz="2000" smtClean="0">
                <a:solidFill>
                  <a:srgbClr val="0000FF"/>
                </a:solidFill>
                <a:latin typeface="Consolas" pitchFamily="49" charset="0"/>
                <a:ea typeface="仿宋" pitchFamily="49" charset="-122"/>
                <a:cs typeface="Consolas" pitchFamily="49" charset="0"/>
              </a:rPr>
              <a:t>和</a:t>
            </a:r>
            <a:r>
              <a:rPr lang="en-US" altLang="zh-CN" sz="2000" smtClean="0">
                <a:solidFill>
                  <a:srgbClr val="006600"/>
                </a:solidFill>
                <a:latin typeface="Consolas" pitchFamily="49" charset="0"/>
                <a:ea typeface="仿宋" pitchFamily="49" charset="-122"/>
                <a:cs typeface="Consolas" pitchFamily="49" charset="0"/>
              </a:rPr>
              <a:t>dhead-&gt;next=dhead</a:t>
            </a:r>
            <a:r>
              <a:rPr lang="zh-CN" altLang="zh-CN" sz="2000" smtClean="0">
                <a:solidFill>
                  <a:srgbClr val="0000FF"/>
                </a:solidFill>
                <a:latin typeface="Consolas" pitchFamily="49" charset="0"/>
                <a:ea typeface="仿宋" pitchFamily="49" charset="-122"/>
                <a:cs typeface="Consolas" pitchFamily="49" charset="0"/>
              </a:rPr>
              <a:t>两个语句</a:t>
            </a:r>
            <a:r>
              <a:rPr lang="zh-CN" altLang="en-US" sz="2000" smtClean="0">
                <a:solidFill>
                  <a:srgbClr val="0000FF"/>
                </a:solidFill>
                <a:latin typeface="Consolas" pitchFamily="49" charset="0"/>
                <a:ea typeface="仿宋" pitchFamily="49" charset="-122"/>
                <a:cs typeface="Consolas" pitchFamily="49" charset="0"/>
              </a:rPr>
              <a:t>置</a:t>
            </a:r>
            <a:r>
              <a:rPr lang="zh-CN" altLang="zh-CN" sz="2000" smtClean="0">
                <a:solidFill>
                  <a:srgbClr val="0000FF"/>
                </a:solidFill>
                <a:latin typeface="Consolas" pitchFamily="49" charset="0"/>
                <a:ea typeface="仿宋" pitchFamily="49" charset="-122"/>
                <a:cs typeface="Consolas" pitchFamily="49" charset="0"/>
              </a:rPr>
              <a:t>为空表。</a:t>
            </a:r>
          </a:p>
          <a:p>
            <a:pPr marL="342900" indent="-342900" algn="l">
              <a:lnSpc>
                <a:spcPts val="28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循环双链表中涉及查找操作时需要修改表尾判断的条件，例如，用</a:t>
            </a:r>
            <a:r>
              <a:rPr lang="en-US" altLang="zh-CN" sz="2000" i="1" smtClean="0">
                <a:solidFill>
                  <a:srgbClr val="0000FF"/>
                </a:solidFill>
                <a:latin typeface="Consolas" pitchFamily="49" charset="0"/>
                <a:ea typeface="仿宋" pitchFamily="49" charset="-122"/>
                <a:cs typeface="Consolas" pitchFamily="49" charset="0"/>
              </a:rPr>
              <a:t>p</a:t>
            </a:r>
            <a:r>
              <a:rPr lang="zh-CN" altLang="zh-CN" sz="2000" smtClean="0">
                <a:solidFill>
                  <a:srgbClr val="0000FF"/>
                </a:solidFill>
                <a:latin typeface="Consolas" pitchFamily="49" charset="0"/>
                <a:ea typeface="仿宋" pitchFamily="49" charset="-122"/>
                <a:cs typeface="Consolas" pitchFamily="49" charset="0"/>
              </a:rPr>
              <a:t>遍历时，尾结点满足的条件是</a:t>
            </a:r>
            <a:r>
              <a:rPr lang="en-US" altLang="zh-CN" sz="2000" smtClean="0">
                <a:solidFill>
                  <a:srgbClr val="006600"/>
                </a:solidFill>
                <a:latin typeface="Consolas" pitchFamily="49" charset="0"/>
                <a:ea typeface="仿宋" pitchFamily="49" charset="-122"/>
                <a:cs typeface="Consolas" pitchFamily="49" charset="0"/>
              </a:rPr>
              <a:t>p-&gt;next==dhead</a:t>
            </a:r>
            <a:r>
              <a:rPr lang="zh-CN" altLang="zh-CN" sz="2000" smtClean="0">
                <a:solidFill>
                  <a:srgbClr val="0000FF"/>
                </a:solidFill>
                <a:latin typeface="Consolas" pitchFamily="49" charset="0"/>
                <a:ea typeface="仿宋" pitchFamily="49" charset="-122"/>
                <a:cs typeface="Consolas" pitchFamily="49" charset="0"/>
              </a:rPr>
              <a:t>而不是</a:t>
            </a:r>
            <a:r>
              <a:rPr lang="en-US" altLang="zh-CN" sz="2000" smtClean="0">
                <a:solidFill>
                  <a:srgbClr val="0000FF"/>
                </a:solidFill>
                <a:latin typeface="Consolas" pitchFamily="49" charset="0"/>
                <a:ea typeface="仿宋" pitchFamily="49" charset="-122"/>
                <a:cs typeface="Consolas" pitchFamily="49" charset="0"/>
              </a:rPr>
              <a:t>p-&gt;next==NULL</a:t>
            </a:r>
            <a:r>
              <a:rPr lang="zh-CN" altLang="zh-CN" sz="2000" smtClean="0">
                <a:solidFill>
                  <a:srgbClr val="0000FF"/>
                </a:solidFill>
                <a:latin typeface="Consolas" pitchFamily="49" charset="0"/>
                <a:ea typeface="仿宋" pitchFamily="49" charset="-122"/>
                <a:cs typeface="Consolas" pitchFamily="49" charset="0"/>
              </a:rPr>
              <a:t>。</a:t>
            </a: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39</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00042"/>
            <a:ext cx="8072494" cy="1169551"/>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2.10</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有一个含</a:t>
            </a:r>
            <a:r>
              <a:rPr lang="en-US" altLang="zh-CN" sz="2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n</a:t>
            </a:r>
            <a:r>
              <a:rPr lang="zh-CN" altLang="zh-CN" sz="2000" smtClean="0">
                <a:solidFill>
                  <a:srgbClr val="0000FF"/>
                </a:solidFill>
                <a:latin typeface="Consolas" pitchFamily="49" charset="0"/>
                <a:ea typeface="楷体" pitchFamily="49" charset="-122"/>
                <a:cs typeface="Consolas" pitchFamily="49" charset="0"/>
              </a:rPr>
              <a:t>个整数的单链表</a:t>
            </a:r>
            <a:r>
              <a:rPr lang="en-US" altLang="zh-CN" sz="2000" smtClean="0">
                <a:solidFill>
                  <a:srgbClr val="0000FF"/>
                </a:solidFill>
                <a:latin typeface="Consolas" pitchFamily="49" charset="0"/>
                <a:ea typeface="楷体" pitchFamily="49" charset="-122"/>
                <a:cs typeface="Consolas" pitchFamily="49" charset="0"/>
              </a:rPr>
              <a:t>L=</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baseline="-25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mn-ea"/>
                <a:ea typeface="+mn-ea"/>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），设计一个算法将其拆分成两个带头结点的单链表</a:t>
            </a:r>
            <a:r>
              <a:rPr lang="en-US" altLang="zh-CN" sz="2000"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B</a:t>
            </a:r>
            <a:r>
              <a:rPr lang="zh-CN" altLang="en-US" sz="2000" smtClean="0">
                <a:solidFill>
                  <a:srgbClr val="0000FF"/>
                </a:solidFill>
                <a:latin typeface="Consolas" pitchFamily="49" charset="0"/>
                <a:ea typeface="楷体" pitchFamily="49" charset="-122"/>
                <a:cs typeface="Consolas" pitchFamily="49" charset="0"/>
              </a:rPr>
              <a:t>。</a:t>
            </a:r>
            <a:endParaRPr lang="en-US" altLang="zh-CN" sz="2000" smtClean="0">
              <a:solidFill>
                <a:srgbClr val="0000FF"/>
              </a:solidFill>
              <a:latin typeface="Consolas" pitchFamily="49" charset="0"/>
              <a:ea typeface="楷体" pitchFamily="49" charset="-122"/>
              <a:cs typeface="Consolas" pitchFamily="49" charset="0"/>
            </a:endParaRPr>
          </a:p>
          <a:p>
            <a:pPr algn="l">
              <a:lnSpc>
                <a:spcPts val="28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其中</a:t>
            </a:r>
            <a:r>
              <a:rPr lang="en-US" altLang="zh-CN" sz="2000"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mn-ea"/>
                <a:ea typeface="+mn-ea"/>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a</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B=</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baseline="-25000" smtClean="0">
                <a:solidFill>
                  <a:srgbClr val="0000FF"/>
                </a:solidFill>
                <a:latin typeface="Consolas" pitchFamily="49" charset="0"/>
                <a:ea typeface="楷体" pitchFamily="49" charset="-122"/>
                <a:cs typeface="Consolas" pitchFamily="49" charset="0"/>
              </a:rPr>
              <a:t>-1</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i="1" baseline="-25000" smtClean="0">
                <a:solidFill>
                  <a:srgbClr val="0000FF"/>
                </a:solidFill>
                <a:latin typeface="Consolas" pitchFamily="49" charset="0"/>
                <a:ea typeface="楷体" pitchFamily="49" charset="-122"/>
                <a:cs typeface="Consolas" pitchFamily="49" charset="0"/>
              </a:rPr>
              <a:t>n</a:t>
            </a:r>
            <a:r>
              <a:rPr lang="en-US" altLang="zh-CN" sz="2000" baseline="-25000" smtClean="0">
                <a:solidFill>
                  <a:srgbClr val="0000FF"/>
                </a:solidFill>
                <a:latin typeface="Consolas" pitchFamily="49" charset="0"/>
                <a:ea typeface="楷体" pitchFamily="49" charset="-122"/>
                <a:cs typeface="Consolas" pitchFamily="49" charset="0"/>
              </a:rPr>
              <a:t>-2</a:t>
            </a:r>
            <a:r>
              <a:rPr lang="zh-CN" altLang="zh-CN" sz="2000" smtClean="0">
                <a:solidFill>
                  <a:srgbClr val="0000FF"/>
                </a:solidFill>
                <a:latin typeface="Consolas" pitchFamily="49" charset="0"/>
                <a:ea typeface="楷体" pitchFamily="49" charset="-122"/>
                <a:cs typeface="Consolas" pitchFamily="49" charset="0"/>
              </a:rPr>
              <a:t>，</a:t>
            </a:r>
            <a:r>
              <a:rPr lang="zh-CN" altLang="zh-CN" sz="2000" smtClean="0">
                <a:solidFill>
                  <a:srgbClr val="0000FF"/>
                </a:solidFill>
                <a:latin typeface="+mj-ea"/>
                <a:ea typeface="+mj-ea"/>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b</a:t>
            </a:r>
            <a:r>
              <a:rPr lang="en-US" altLang="zh-CN" sz="2000" baseline="-25000" smtClean="0">
                <a:solidFill>
                  <a:srgbClr val="0000FF"/>
                </a:solidFill>
                <a:latin typeface="Consolas" pitchFamily="49" charset="0"/>
                <a:ea typeface="楷体" pitchFamily="49" charset="-122"/>
                <a:cs typeface="Consolas" pitchFamily="49" charset="0"/>
              </a:rPr>
              <a:t>0</a:t>
            </a:r>
            <a:r>
              <a:rPr lang="zh-CN" altLang="zh-CN"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grpSp>
        <p:nvGrpSpPr>
          <p:cNvPr id="2" name="组合 61"/>
          <p:cNvGrpSpPr/>
          <p:nvPr/>
        </p:nvGrpSpPr>
        <p:grpSpPr>
          <a:xfrm>
            <a:off x="1071538" y="2381239"/>
            <a:ext cx="6786610" cy="2476521"/>
            <a:chOff x="928662" y="2309801"/>
            <a:chExt cx="6786610" cy="2476521"/>
          </a:xfrm>
        </p:grpSpPr>
        <p:sp>
          <p:nvSpPr>
            <p:cNvPr id="5" name="Rectangle 32"/>
            <p:cNvSpPr>
              <a:spLocks noChangeArrowheads="1"/>
            </p:cNvSpPr>
            <p:nvPr/>
          </p:nvSpPr>
          <p:spPr bwMode="auto">
            <a:xfrm>
              <a:off x="1631993" y="2314545"/>
              <a:ext cx="3603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Verdana" pitchFamily="34" charset="0"/>
                <a:ea typeface="宋体" pitchFamily="2" charset="-122"/>
              </a:endParaRPr>
            </a:p>
          </p:txBody>
        </p:sp>
        <p:sp>
          <p:nvSpPr>
            <p:cNvPr id="7" name="Rectangle 33"/>
            <p:cNvSpPr>
              <a:spLocks noChangeArrowheads="1"/>
            </p:cNvSpPr>
            <p:nvPr/>
          </p:nvSpPr>
          <p:spPr bwMode="auto">
            <a:xfrm>
              <a:off x="1992355" y="2314545"/>
              <a:ext cx="3603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8" name="Line 34"/>
            <p:cNvSpPr>
              <a:spLocks noChangeShapeType="1"/>
            </p:cNvSpPr>
            <p:nvPr/>
          </p:nvSpPr>
          <p:spPr bwMode="auto">
            <a:xfrm>
              <a:off x="1284330" y="2493932"/>
              <a:ext cx="360363" cy="0"/>
            </a:xfrm>
            <a:prstGeom prst="line">
              <a:avLst/>
            </a:prstGeom>
            <a:ln w="19050">
              <a:headEn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9" name="Text Box 35"/>
            <p:cNvSpPr txBox="1">
              <a:spLocks noChangeArrowheads="1"/>
            </p:cNvSpPr>
            <p:nvPr/>
          </p:nvSpPr>
          <p:spPr bwMode="auto">
            <a:xfrm>
              <a:off x="1004930" y="2314545"/>
              <a:ext cx="268288" cy="366712"/>
            </a:xfrm>
            <a:prstGeom prst="rect">
              <a:avLst/>
            </a:prstGeom>
            <a:noFill/>
            <a:ln w="9525">
              <a:noFill/>
              <a:miter lim="800000"/>
              <a:headEnd/>
              <a:tailEnd/>
            </a:ln>
            <a:effectLst/>
          </p:spPr>
          <p:txBody>
            <a:bodyPr>
              <a:spAutoFit/>
            </a:bodyPr>
            <a:lstStyle/>
            <a:p>
              <a:pPr algn="l">
                <a:spcBef>
                  <a:spcPct val="50000"/>
                </a:spcBef>
              </a:pPr>
              <a:r>
                <a:rPr lang="en-US" altLang="zh-CN" sz="1800" dirty="0">
                  <a:solidFill>
                    <a:srgbClr val="0000FF"/>
                  </a:solidFill>
                  <a:latin typeface="Consolas" pitchFamily="49" charset="0"/>
                  <a:ea typeface="宋体" pitchFamily="2" charset="-122"/>
                  <a:cs typeface="Consolas" pitchFamily="49" charset="0"/>
                </a:rPr>
                <a:t>L</a:t>
              </a:r>
            </a:p>
          </p:txBody>
        </p:sp>
        <p:sp>
          <p:nvSpPr>
            <p:cNvPr id="10" name="Rectangle 36"/>
            <p:cNvSpPr>
              <a:spLocks noChangeArrowheads="1"/>
            </p:cNvSpPr>
            <p:nvPr/>
          </p:nvSpPr>
          <p:spPr bwMode="auto">
            <a:xfrm>
              <a:off x="2765494" y="2314545"/>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smtClean="0">
                  <a:solidFill>
                    <a:srgbClr val="0000FF"/>
                  </a:solidFill>
                  <a:latin typeface="Consolas" pitchFamily="49" charset="0"/>
                  <a:ea typeface="宋体" pitchFamily="2" charset="-122"/>
                  <a:cs typeface="Consolas" pitchFamily="49" charset="0"/>
                </a:rPr>
                <a:t>a</a:t>
              </a:r>
              <a:r>
                <a:rPr lang="en-US" altLang="zh-CN" sz="1800" baseline="-25000" dirty="0" err="1" smtClean="0">
                  <a:solidFill>
                    <a:srgbClr val="0000FF"/>
                  </a:solidFill>
                  <a:latin typeface="Consolas" pitchFamily="49" charset="0"/>
                  <a:ea typeface="宋体" pitchFamily="2" charset="-122"/>
                  <a:cs typeface="Consolas" pitchFamily="49" charset="0"/>
                </a:rPr>
                <a:t>0</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11" name="Rectangle 37"/>
            <p:cNvSpPr>
              <a:spLocks noChangeArrowheads="1"/>
            </p:cNvSpPr>
            <p:nvPr/>
          </p:nvSpPr>
          <p:spPr bwMode="auto">
            <a:xfrm>
              <a:off x="3125857" y="2314545"/>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12" name="Freeform 38"/>
            <p:cNvSpPr>
              <a:spLocks/>
            </p:cNvSpPr>
            <p:nvPr/>
          </p:nvSpPr>
          <p:spPr bwMode="auto">
            <a:xfrm>
              <a:off x="2171743" y="2489188"/>
              <a:ext cx="552450" cy="3175"/>
            </a:xfrm>
            <a:custGeom>
              <a:avLst/>
              <a:gdLst/>
              <a:ahLst/>
              <a:cxnLst>
                <a:cxn ang="0">
                  <a:pos x="0" y="0"/>
                </a:cxn>
                <a:cxn ang="0">
                  <a:pos x="348" y="2"/>
                </a:cxn>
              </a:cxnLst>
              <a:rect l="0" t="0" r="r" b="b"/>
              <a:pathLst>
                <a:path w="348" h="2">
                  <a:moveTo>
                    <a:pt x="0" y="0"/>
                  </a:moveTo>
                  <a:lnTo>
                    <a:pt x="348"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13" name="Rectangle 39"/>
            <p:cNvSpPr>
              <a:spLocks noChangeArrowheads="1"/>
            </p:cNvSpPr>
            <p:nvPr/>
          </p:nvSpPr>
          <p:spPr bwMode="auto">
            <a:xfrm>
              <a:off x="3833882" y="2314545"/>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smtClean="0">
                  <a:solidFill>
                    <a:srgbClr val="0000FF"/>
                  </a:solidFill>
                  <a:latin typeface="Consolas" pitchFamily="49" charset="0"/>
                  <a:ea typeface="宋体" pitchFamily="2" charset="-122"/>
                  <a:cs typeface="Consolas" pitchFamily="49" charset="0"/>
                </a:rPr>
                <a:t>b</a:t>
              </a:r>
              <a:r>
                <a:rPr lang="en-US" altLang="zh-CN" sz="1800" baseline="-25000" dirty="0" err="1" smtClean="0">
                  <a:solidFill>
                    <a:srgbClr val="0000FF"/>
                  </a:solidFill>
                  <a:latin typeface="Consolas" pitchFamily="49" charset="0"/>
                  <a:ea typeface="宋体" pitchFamily="2" charset="-122"/>
                  <a:cs typeface="Consolas" pitchFamily="49" charset="0"/>
                </a:rPr>
                <a:t>0</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14" name="Rectangle 40"/>
            <p:cNvSpPr>
              <a:spLocks noChangeArrowheads="1"/>
            </p:cNvSpPr>
            <p:nvPr/>
          </p:nvSpPr>
          <p:spPr bwMode="auto">
            <a:xfrm>
              <a:off x="4194244" y="2314545"/>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15" name="Line 41"/>
            <p:cNvSpPr>
              <a:spLocks noChangeShapeType="1"/>
            </p:cNvSpPr>
            <p:nvPr/>
          </p:nvSpPr>
          <p:spPr bwMode="auto">
            <a:xfrm>
              <a:off x="3418810" y="2489188"/>
              <a:ext cx="432000" cy="0"/>
            </a:xfrm>
            <a:prstGeom prst="line">
              <a:avLst/>
            </a:prstGeom>
            <a:ln w="19050">
              <a:headEn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16" name="Rectangle 42"/>
            <p:cNvSpPr>
              <a:spLocks noChangeArrowheads="1"/>
            </p:cNvSpPr>
            <p:nvPr/>
          </p:nvSpPr>
          <p:spPr bwMode="auto">
            <a:xfrm>
              <a:off x="6874764" y="2314545"/>
              <a:ext cx="468000"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smtClean="0">
                  <a:solidFill>
                    <a:srgbClr val="0000FF"/>
                  </a:solidFill>
                  <a:latin typeface="Consolas" pitchFamily="49" charset="0"/>
                  <a:ea typeface="宋体" pitchFamily="2" charset="-122"/>
                  <a:cs typeface="Consolas" pitchFamily="49" charset="0"/>
                </a:rPr>
                <a:t>b</a:t>
              </a:r>
              <a:r>
                <a:rPr lang="en-US" altLang="zh-CN" sz="1800" i="1" baseline="-25000" smtClean="0">
                  <a:solidFill>
                    <a:srgbClr val="0000FF"/>
                  </a:solidFill>
                  <a:latin typeface="Consolas" pitchFamily="49" charset="0"/>
                  <a:ea typeface="宋体" pitchFamily="2" charset="-122"/>
                  <a:cs typeface="Consolas" pitchFamily="49" charset="0"/>
                </a:rPr>
                <a:t>n</a:t>
              </a:r>
              <a:r>
                <a:rPr lang="en-US" altLang="zh-CN" sz="1800" baseline="-25000" smtClean="0">
                  <a:solidFill>
                    <a:srgbClr val="0000FF"/>
                  </a:solidFill>
                  <a:latin typeface="Consolas" pitchFamily="49" charset="0"/>
                  <a:ea typeface="宋体" pitchFamily="2" charset="-122"/>
                  <a:cs typeface="Consolas" pitchFamily="49" charset="0"/>
                </a:rPr>
                <a:t>-1</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17" name="Rectangle 43"/>
            <p:cNvSpPr>
              <a:spLocks noChangeArrowheads="1"/>
            </p:cNvSpPr>
            <p:nvPr/>
          </p:nvSpPr>
          <p:spPr bwMode="auto">
            <a:xfrm>
              <a:off x="7354909" y="2314545"/>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dirty="0">
                  <a:solidFill>
                    <a:srgbClr val="0000FF"/>
                  </a:solidFill>
                  <a:latin typeface="Times New Roman" pitchFamily="18" charset="0"/>
                  <a:ea typeface="宋体" pitchFamily="2" charset="-122"/>
                  <a:cs typeface="Times New Roman" pitchFamily="18" charset="0"/>
                </a:rPr>
                <a:t>∧</a:t>
              </a:r>
            </a:p>
          </p:txBody>
        </p:sp>
        <p:sp>
          <p:nvSpPr>
            <p:cNvPr id="18" name="Freeform 49"/>
            <p:cNvSpPr>
              <a:spLocks/>
            </p:cNvSpPr>
            <p:nvPr/>
          </p:nvSpPr>
          <p:spPr bwMode="auto">
            <a:xfrm>
              <a:off x="4303782" y="2489188"/>
              <a:ext cx="487362" cy="3175"/>
            </a:xfrm>
            <a:custGeom>
              <a:avLst/>
              <a:gdLst/>
              <a:ahLst/>
              <a:cxnLst>
                <a:cxn ang="0">
                  <a:pos x="0" y="0"/>
                </a:cxn>
                <a:cxn ang="0">
                  <a:pos x="307" y="2"/>
                </a:cxn>
              </a:cxnLst>
              <a:rect l="0" t="0" r="r" b="b"/>
              <a:pathLst>
                <a:path w="307" h="2">
                  <a:moveTo>
                    <a:pt x="0" y="0"/>
                  </a:moveTo>
                  <a:lnTo>
                    <a:pt x="307"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19" name="Text Box 50"/>
            <p:cNvSpPr txBox="1">
              <a:spLocks noChangeArrowheads="1"/>
            </p:cNvSpPr>
            <p:nvPr/>
          </p:nvSpPr>
          <p:spPr bwMode="auto">
            <a:xfrm>
              <a:off x="4867800" y="2316136"/>
              <a:ext cx="393654" cy="387798"/>
            </a:xfrm>
            <a:prstGeom prst="rect">
              <a:avLst/>
            </a:prstGeom>
            <a:noFill/>
            <a:ln w="9525">
              <a:noFill/>
              <a:miter lim="800000"/>
              <a:headEnd/>
              <a:tailEnd/>
            </a:ln>
            <a:effectLst/>
          </p:spPr>
          <p:txBody>
            <a:bodyPr wrap="square">
              <a:spAutoFit/>
            </a:bodyPr>
            <a:lstStyle/>
            <a:p>
              <a:pPr algn="l">
                <a:spcBef>
                  <a:spcPct val="50000"/>
                </a:spcBef>
              </a:pPr>
              <a:r>
                <a:rPr lang="en-US" altLang="zh-CN" b="0" dirty="0">
                  <a:solidFill>
                    <a:srgbClr val="0000FF"/>
                  </a:solidFill>
                  <a:latin typeface="+mj-ea"/>
                  <a:ea typeface="+mj-ea"/>
                </a:rPr>
                <a:t>…</a:t>
              </a:r>
            </a:p>
          </p:txBody>
        </p:sp>
        <p:sp>
          <p:nvSpPr>
            <p:cNvPr id="20" name="Rectangle 39"/>
            <p:cNvSpPr>
              <a:spLocks noChangeArrowheads="1"/>
            </p:cNvSpPr>
            <p:nvPr/>
          </p:nvSpPr>
          <p:spPr bwMode="auto">
            <a:xfrm>
              <a:off x="5745127" y="2309801"/>
              <a:ext cx="468000"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smtClean="0">
                  <a:solidFill>
                    <a:srgbClr val="0000FF"/>
                  </a:solidFill>
                  <a:latin typeface="Consolas" pitchFamily="49" charset="0"/>
                  <a:ea typeface="宋体" pitchFamily="2" charset="-122"/>
                  <a:cs typeface="Consolas" pitchFamily="49" charset="0"/>
                </a:rPr>
                <a:t>a</a:t>
              </a:r>
              <a:r>
                <a:rPr lang="en-US" altLang="zh-CN" sz="1800" i="1" baseline="-25000" smtClean="0">
                  <a:solidFill>
                    <a:srgbClr val="0000FF"/>
                  </a:solidFill>
                  <a:latin typeface="Consolas" pitchFamily="49" charset="0"/>
                  <a:ea typeface="宋体" pitchFamily="2" charset="-122"/>
                  <a:cs typeface="Consolas" pitchFamily="49" charset="0"/>
                </a:rPr>
                <a:t>n</a:t>
              </a:r>
              <a:r>
                <a:rPr lang="en-US" altLang="zh-CN" sz="1800" baseline="-25000" smtClean="0">
                  <a:solidFill>
                    <a:srgbClr val="0000FF"/>
                  </a:solidFill>
                  <a:latin typeface="Consolas" pitchFamily="49" charset="0"/>
                  <a:ea typeface="宋体" pitchFamily="2" charset="-122"/>
                  <a:cs typeface="Consolas" pitchFamily="49" charset="0"/>
                </a:rPr>
                <a:t>-1</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21" name="Rectangle 40"/>
            <p:cNvSpPr>
              <a:spLocks noChangeArrowheads="1"/>
            </p:cNvSpPr>
            <p:nvPr/>
          </p:nvSpPr>
          <p:spPr bwMode="auto">
            <a:xfrm>
              <a:off x="6213549" y="2309801"/>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22" name="Line 41"/>
            <p:cNvSpPr>
              <a:spLocks noChangeShapeType="1"/>
            </p:cNvSpPr>
            <p:nvPr/>
          </p:nvSpPr>
          <p:spPr bwMode="auto">
            <a:xfrm>
              <a:off x="5387937" y="2489188"/>
              <a:ext cx="360363" cy="0"/>
            </a:xfrm>
            <a:prstGeom prst="line">
              <a:avLst/>
            </a:prstGeom>
            <a:ln w="19050">
              <a:headEn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3" name="Freeform 44"/>
            <p:cNvSpPr>
              <a:spLocks/>
            </p:cNvSpPr>
            <p:nvPr/>
          </p:nvSpPr>
          <p:spPr bwMode="auto">
            <a:xfrm>
              <a:off x="6388069" y="2489188"/>
              <a:ext cx="487363" cy="3175"/>
            </a:xfrm>
            <a:custGeom>
              <a:avLst/>
              <a:gdLst/>
              <a:ahLst/>
              <a:cxnLst>
                <a:cxn ang="0">
                  <a:pos x="0" y="0"/>
                </a:cxn>
                <a:cxn ang="0">
                  <a:pos x="307" y="2"/>
                </a:cxn>
              </a:cxnLst>
              <a:rect l="0" t="0" r="r" b="b"/>
              <a:pathLst>
                <a:path w="307" h="2">
                  <a:moveTo>
                    <a:pt x="0" y="0"/>
                  </a:moveTo>
                  <a:lnTo>
                    <a:pt x="307"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4" name="下箭头 23"/>
            <p:cNvSpPr/>
            <p:nvPr/>
          </p:nvSpPr>
          <p:spPr>
            <a:xfrm>
              <a:off x="3898939" y="2919410"/>
              <a:ext cx="214314"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5" name="Rectangle 32"/>
            <p:cNvSpPr>
              <a:spLocks noChangeArrowheads="1"/>
            </p:cNvSpPr>
            <p:nvPr/>
          </p:nvSpPr>
          <p:spPr bwMode="auto">
            <a:xfrm>
              <a:off x="1627163" y="3624268"/>
              <a:ext cx="3603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Verdana" pitchFamily="34" charset="0"/>
                <a:ea typeface="宋体" pitchFamily="2" charset="-122"/>
              </a:endParaRPr>
            </a:p>
          </p:txBody>
        </p:sp>
        <p:sp>
          <p:nvSpPr>
            <p:cNvPr id="26" name="Rectangle 33"/>
            <p:cNvSpPr>
              <a:spLocks noChangeArrowheads="1"/>
            </p:cNvSpPr>
            <p:nvPr/>
          </p:nvSpPr>
          <p:spPr bwMode="auto">
            <a:xfrm>
              <a:off x="1987525" y="3624268"/>
              <a:ext cx="3603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27" name="Line 34"/>
            <p:cNvSpPr>
              <a:spLocks noChangeShapeType="1"/>
            </p:cNvSpPr>
            <p:nvPr/>
          </p:nvSpPr>
          <p:spPr bwMode="auto">
            <a:xfrm>
              <a:off x="1279500" y="3803655"/>
              <a:ext cx="360363" cy="0"/>
            </a:xfrm>
            <a:prstGeom prst="line">
              <a:avLst/>
            </a:prstGeom>
            <a:ln w="19050">
              <a:headEn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8" name="Text Box 35"/>
            <p:cNvSpPr txBox="1">
              <a:spLocks noChangeArrowheads="1"/>
            </p:cNvSpPr>
            <p:nvPr/>
          </p:nvSpPr>
          <p:spPr bwMode="auto">
            <a:xfrm>
              <a:off x="928662" y="3624268"/>
              <a:ext cx="554040" cy="317908"/>
            </a:xfrm>
            <a:prstGeom prst="rect">
              <a:avLst/>
            </a:prstGeom>
            <a:noFill/>
            <a:ln w="9525">
              <a:noFill/>
              <a:miter lim="800000"/>
              <a:headEnd/>
              <a:tailEnd/>
            </a:ln>
            <a:effectLst/>
          </p:spPr>
          <p:txBody>
            <a:bodyPr wrap="square">
              <a:spAutoFit/>
            </a:bodyPr>
            <a:lstStyle/>
            <a:p>
              <a:pPr algn="l">
                <a:spcBef>
                  <a:spcPct val="50000"/>
                </a:spcBef>
              </a:pPr>
              <a:r>
                <a:rPr lang="en-US" altLang="zh-CN" sz="1800" smtClean="0">
                  <a:solidFill>
                    <a:srgbClr val="0000FF"/>
                  </a:solidFill>
                  <a:latin typeface="Consolas" pitchFamily="49" charset="0"/>
                  <a:ea typeface="宋体" pitchFamily="2" charset="-122"/>
                  <a:cs typeface="Consolas" pitchFamily="49" charset="0"/>
                </a:rPr>
                <a:t>A</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29" name="Rectangle 36"/>
            <p:cNvSpPr>
              <a:spLocks noChangeArrowheads="1"/>
            </p:cNvSpPr>
            <p:nvPr/>
          </p:nvSpPr>
          <p:spPr bwMode="auto">
            <a:xfrm>
              <a:off x="2724660" y="362426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smtClean="0">
                  <a:solidFill>
                    <a:srgbClr val="0000FF"/>
                  </a:solidFill>
                  <a:latin typeface="Consolas" pitchFamily="49" charset="0"/>
                  <a:ea typeface="宋体" pitchFamily="2" charset="-122"/>
                  <a:cs typeface="Consolas" pitchFamily="49" charset="0"/>
                </a:rPr>
                <a:t>a</a:t>
              </a:r>
              <a:r>
                <a:rPr lang="en-US" altLang="zh-CN" sz="1800" baseline="-25000" dirty="0" err="1" smtClean="0">
                  <a:solidFill>
                    <a:srgbClr val="0000FF"/>
                  </a:solidFill>
                  <a:latin typeface="Consolas" pitchFamily="49" charset="0"/>
                  <a:ea typeface="宋体" pitchFamily="2" charset="-122"/>
                  <a:cs typeface="Consolas" pitchFamily="49" charset="0"/>
                </a:rPr>
                <a:t>0</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30" name="Rectangle 37"/>
            <p:cNvSpPr>
              <a:spLocks noChangeArrowheads="1"/>
            </p:cNvSpPr>
            <p:nvPr/>
          </p:nvSpPr>
          <p:spPr bwMode="auto">
            <a:xfrm>
              <a:off x="3085023" y="362426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31" name="Freeform 38"/>
            <p:cNvSpPr>
              <a:spLocks/>
            </p:cNvSpPr>
            <p:nvPr/>
          </p:nvSpPr>
          <p:spPr bwMode="auto">
            <a:xfrm>
              <a:off x="2166913" y="3802068"/>
              <a:ext cx="552450" cy="3175"/>
            </a:xfrm>
            <a:custGeom>
              <a:avLst/>
              <a:gdLst/>
              <a:ahLst/>
              <a:cxnLst>
                <a:cxn ang="0">
                  <a:pos x="0" y="0"/>
                </a:cxn>
                <a:cxn ang="0">
                  <a:pos x="348" y="2"/>
                </a:cxn>
              </a:cxnLst>
              <a:rect l="0" t="0" r="r" b="b"/>
              <a:pathLst>
                <a:path w="348" h="2">
                  <a:moveTo>
                    <a:pt x="0" y="0"/>
                  </a:moveTo>
                  <a:lnTo>
                    <a:pt x="348"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32" name="Rectangle 39"/>
            <p:cNvSpPr>
              <a:spLocks noChangeArrowheads="1"/>
            </p:cNvSpPr>
            <p:nvPr/>
          </p:nvSpPr>
          <p:spPr bwMode="auto">
            <a:xfrm>
              <a:off x="3793048" y="3624268"/>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smtClean="0">
                  <a:solidFill>
                    <a:srgbClr val="0000FF"/>
                  </a:solidFill>
                  <a:latin typeface="Consolas" pitchFamily="49" charset="0"/>
                  <a:ea typeface="宋体" pitchFamily="2" charset="-122"/>
                  <a:cs typeface="Consolas" pitchFamily="49" charset="0"/>
                </a:rPr>
                <a:t>a</a:t>
              </a:r>
              <a:r>
                <a:rPr lang="en-US" altLang="zh-CN" sz="1800" baseline="-25000" smtClean="0">
                  <a:solidFill>
                    <a:srgbClr val="0000FF"/>
                  </a:solidFill>
                  <a:latin typeface="Consolas" pitchFamily="49" charset="0"/>
                  <a:ea typeface="宋体" pitchFamily="2" charset="-122"/>
                  <a:cs typeface="Consolas" pitchFamily="49" charset="0"/>
                </a:rPr>
                <a:t>1</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33" name="Rectangle 40"/>
            <p:cNvSpPr>
              <a:spLocks noChangeArrowheads="1"/>
            </p:cNvSpPr>
            <p:nvPr/>
          </p:nvSpPr>
          <p:spPr bwMode="auto">
            <a:xfrm>
              <a:off x="4153410" y="362426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34" name="Line 41"/>
            <p:cNvSpPr>
              <a:spLocks noChangeShapeType="1"/>
            </p:cNvSpPr>
            <p:nvPr/>
          </p:nvSpPr>
          <p:spPr bwMode="auto">
            <a:xfrm>
              <a:off x="3339512" y="3803655"/>
              <a:ext cx="432000" cy="0"/>
            </a:xfrm>
            <a:prstGeom prst="line">
              <a:avLst/>
            </a:prstGeom>
            <a:ln w="19050">
              <a:headEn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35" name="Rectangle 42"/>
            <p:cNvSpPr>
              <a:spLocks noChangeArrowheads="1"/>
            </p:cNvSpPr>
            <p:nvPr/>
          </p:nvSpPr>
          <p:spPr bwMode="auto">
            <a:xfrm>
              <a:off x="6873689" y="3624268"/>
              <a:ext cx="468000"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smtClean="0">
                  <a:solidFill>
                    <a:srgbClr val="0000FF"/>
                  </a:solidFill>
                  <a:latin typeface="Consolas" pitchFamily="49" charset="0"/>
                  <a:ea typeface="宋体" pitchFamily="2" charset="-122"/>
                  <a:cs typeface="Consolas" pitchFamily="49" charset="0"/>
                </a:rPr>
                <a:t>a</a:t>
              </a:r>
              <a:r>
                <a:rPr lang="en-US" altLang="zh-CN" sz="1800" i="1" baseline="-25000" smtClean="0">
                  <a:solidFill>
                    <a:srgbClr val="0000FF"/>
                  </a:solidFill>
                  <a:latin typeface="Consolas" pitchFamily="49" charset="0"/>
                  <a:ea typeface="宋体" pitchFamily="2" charset="-122"/>
                  <a:cs typeface="Consolas" pitchFamily="49" charset="0"/>
                </a:rPr>
                <a:t>n</a:t>
              </a:r>
              <a:r>
                <a:rPr lang="en-US" altLang="zh-CN" sz="1800" baseline="-25000" smtClean="0">
                  <a:solidFill>
                    <a:srgbClr val="0000FF"/>
                  </a:solidFill>
                  <a:latin typeface="Consolas" pitchFamily="49" charset="0"/>
                  <a:ea typeface="宋体" pitchFamily="2" charset="-122"/>
                  <a:cs typeface="Consolas" pitchFamily="49" charset="0"/>
                </a:rPr>
                <a:t>-1</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36" name="Rectangle 43"/>
            <p:cNvSpPr>
              <a:spLocks noChangeArrowheads="1"/>
            </p:cNvSpPr>
            <p:nvPr/>
          </p:nvSpPr>
          <p:spPr bwMode="auto">
            <a:xfrm>
              <a:off x="7354909" y="3624268"/>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dirty="0">
                  <a:solidFill>
                    <a:srgbClr val="0000FF"/>
                  </a:solidFill>
                  <a:latin typeface="Times New Roman" pitchFamily="18" charset="0"/>
                  <a:ea typeface="宋体" pitchFamily="2" charset="-122"/>
                  <a:cs typeface="Times New Roman" pitchFamily="18" charset="0"/>
                </a:rPr>
                <a:t>∧</a:t>
              </a:r>
            </a:p>
          </p:txBody>
        </p:sp>
        <p:sp>
          <p:nvSpPr>
            <p:cNvPr id="37" name="Freeform 49"/>
            <p:cNvSpPr>
              <a:spLocks/>
            </p:cNvSpPr>
            <p:nvPr/>
          </p:nvSpPr>
          <p:spPr bwMode="auto">
            <a:xfrm>
              <a:off x="4262948" y="3803655"/>
              <a:ext cx="487362" cy="3175"/>
            </a:xfrm>
            <a:custGeom>
              <a:avLst/>
              <a:gdLst/>
              <a:ahLst/>
              <a:cxnLst>
                <a:cxn ang="0">
                  <a:pos x="0" y="0"/>
                </a:cxn>
                <a:cxn ang="0">
                  <a:pos x="307" y="2"/>
                </a:cxn>
              </a:cxnLst>
              <a:rect l="0" t="0" r="r" b="b"/>
              <a:pathLst>
                <a:path w="307" h="2">
                  <a:moveTo>
                    <a:pt x="0" y="0"/>
                  </a:moveTo>
                  <a:lnTo>
                    <a:pt x="307"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38" name="Text Box 50"/>
            <p:cNvSpPr txBox="1">
              <a:spLocks noChangeArrowheads="1"/>
            </p:cNvSpPr>
            <p:nvPr/>
          </p:nvSpPr>
          <p:spPr bwMode="auto">
            <a:xfrm>
              <a:off x="4821749" y="3643314"/>
              <a:ext cx="536070" cy="387798"/>
            </a:xfrm>
            <a:prstGeom prst="rect">
              <a:avLst/>
            </a:prstGeom>
            <a:noFill/>
            <a:ln w="9525">
              <a:noFill/>
              <a:miter lim="800000"/>
              <a:headEnd/>
              <a:tailEnd/>
            </a:ln>
            <a:effectLst/>
          </p:spPr>
          <p:txBody>
            <a:bodyPr wrap="square">
              <a:spAutoFit/>
            </a:bodyPr>
            <a:lstStyle/>
            <a:p>
              <a:pPr algn="l">
                <a:spcBef>
                  <a:spcPct val="50000"/>
                </a:spcBef>
              </a:pPr>
              <a:r>
                <a:rPr lang="en-US" altLang="zh-CN" b="0" dirty="0">
                  <a:solidFill>
                    <a:srgbClr val="0000FF"/>
                  </a:solidFill>
                  <a:latin typeface="+mj-ea"/>
                  <a:ea typeface="+mj-ea"/>
                </a:rPr>
                <a:t>…</a:t>
              </a:r>
            </a:p>
          </p:txBody>
        </p:sp>
        <p:sp>
          <p:nvSpPr>
            <p:cNvPr id="39" name="Rectangle 39"/>
            <p:cNvSpPr>
              <a:spLocks noChangeArrowheads="1"/>
            </p:cNvSpPr>
            <p:nvPr/>
          </p:nvSpPr>
          <p:spPr bwMode="auto">
            <a:xfrm>
              <a:off x="5716377" y="3619524"/>
              <a:ext cx="468000"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0" rIns="0" anchor="ctr"/>
            <a:lstStyle/>
            <a:p>
              <a:pPr algn="ctr"/>
              <a:r>
                <a:rPr lang="en-US" altLang="zh-CN" sz="1800" i="1" smtClean="0">
                  <a:solidFill>
                    <a:srgbClr val="0000FF"/>
                  </a:solidFill>
                  <a:latin typeface="Consolas" pitchFamily="49" charset="0"/>
                  <a:ea typeface="宋体" pitchFamily="2" charset="-122"/>
                  <a:cs typeface="Consolas" pitchFamily="49" charset="0"/>
                </a:rPr>
                <a:t>a</a:t>
              </a:r>
              <a:r>
                <a:rPr lang="en-US" altLang="zh-CN" sz="1800" i="1" baseline="-25000" smtClean="0">
                  <a:solidFill>
                    <a:srgbClr val="0000FF"/>
                  </a:solidFill>
                  <a:latin typeface="Consolas" pitchFamily="49" charset="0"/>
                  <a:ea typeface="宋体" pitchFamily="2" charset="-122"/>
                  <a:cs typeface="Consolas" pitchFamily="49" charset="0"/>
                </a:rPr>
                <a:t>n</a:t>
              </a:r>
              <a:r>
                <a:rPr lang="en-US" altLang="zh-CN" sz="1800" baseline="-25000" smtClean="0">
                  <a:solidFill>
                    <a:srgbClr val="0000FF"/>
                  </a:solidFill>
                  <a:latin typeface="Consolas" pitchFamily="49" charset="0"/>
                  <a:ea typeface="宋体" pitchFamily="2" charset="-122"/>
                  <a:cs typeface="Consolas" pitchFamily="49" charset="0"/>
                </a:rPr>
                <a:t>-2</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40" name="Rectangle 40"/>
            <p:cNvSpPr>
              <a:spLocks noChangeArrowheads="1"/>
            </p:cNvSpPr>
            <p:nvPr/>
          </p:nvSpPr>
          <p:spPr bwMode="auto">
            <a:xfrm>
              <a:off x="6200065" y="3619524"/>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41" name="Line 41"/>
            <p:cNvSpPr>
              <a:spLocks noChangeShapeType="1"/>
            </p:cNvSpPr>
            <p:nvPr/>
          </p:nvSpPr>
          <p:spPr bwMode="auto">
            <a:xfrm>
              <a:off x="5344597" y="3798911"/>
              <a:ext cx="360363" cy="0"/>
            </a:xfrm>
            <a:prstGeom prst="line">
              <a:avLst/>
            </a:prstGeom>
            <a:ln w="19050">
              <a:headEn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42" name="Freeform 44"/>
            <p:cNvSpPr>
              <a:spLocks/>
            </p:cNvSpPr>
            <p:nvPr/>
          </p:nvSpPr>
          <p:spPr bwMode="auto">
            <a:xfrm>
              <a:off x="6426016" y="3802068"/>
              <a:ext cx="432000" cy="0"/>
            </a:xfrm>
            <a:custGeom>
              <a:avLst/>
              <a:gdLst/>
              <a:ahLst/>
              <a:cxnLst>
                <a:cxn ang="0">
                  <a:pos x="0" y="0"/>
                </a:cxn>
                <a:cxn ang="0">
                  <a:pos x="307" y="2"/>
                </a:cxn>
              </a:cxnLst>
              <a:rect l="0" t="0" r="r" b="b"/>
              <a:pathLst>
                <a:path w="307" h="2">
                  <a:moveTo>
                    <a:pt x="0" y="0"/>
                  </a:moveTo>
                  <a:lnTo>
                    <a:pt x="307"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43" name="Rectangle 32"/>
            <p:cNvSpPr>
              <a:spLocks noChangeArrowheads="1"/>
            </p:cNvSpPr>
            <p:nvPr/>
          </p:nvSpPr>
          <p:spPr bwMode="auto">
            <a:xfrm>
              <a:off x="1627163" y="4386247"/>
              <a:ext cx="3603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solidFill>
                  <a:schemeClr val="tx1"/>
                </a:solidFill>
                <a:latin typeface="Verdana" pitchFamily="34" charset="0"/>
                <a:ea typeface="宋体" pitchFamily="2" charset="-122"/>
              </a:endParaRPr>
            </a:p>
          </p:txBody>
        </p:sp>
        <p:sp>
          <p:nvSpPr>
            <p:cNvPr id="44" name="Rectangle 33"/>
            <p:cNvSpPr>
              <a:spLocks noChangeArrowheads="1"/>
            </p:cNvSpPr>
            <p:nvPr/>
          </p:nvSpPr>
          <p:spPr bwMode="auto">
            <a:xfrm>
              <a:off x="1987525" y="4386247"/>
              <a:ext cx="3603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45" name="Line 34"/>
            <p:cNvSpPr>
              <a:spLocks noChangeShapeType="1"/>
            </p:cNvSpPr>
            <p:nvPr/>
          </p:nvSpPr>
          <p:spPr bwMode="auto">
            <a:xfrm>
              <a:off x="1279500" y="4565634"/>
              <a:ext cx="360363" cy="0"/>
            </a:xfrm>
            <a:prstGeom prst="line">
              <a:avLst/>
            </a:prstGeom>
            <a:ln w="19050">
              <a:headEn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46" name="Text Box 35"/>
            <p:cNvSpPr txBox="1">
              <a:spLocks noChangeArrowheads="1"/>
            </p:cNvSpPr>
            <p:nvPr/>
          </p:nvSpPr>
          <p:spPr bwMode="auto">
            <a:xfrm>
              <a:off x="928662" y="4386247"/>
              <a:ext cx="554040" cy="317908"/>
            </a:xfrm>
            <a:prstGeom prst="rect">
              <a:avLst/>
            </a:prstGeom>
            <a:noFill/>
            <a:ln w="9525">
              <a:noFill/>
              <a:miter lim="800000"/>
              <a:headEnd/>
              <a:tailEnd/>
            </a:ln>
            <a:effectLst/>
          </p:spPr>
          <p:txBody>
            <a:bodyPr wrap="square">
              <a:spAutoFit/>
            </a:bodyPr>
            <a:lstStyle/>
            <a:p>
              <a:pPr algn="l">
                <a:spcBef>
                  <a:spcPct val="50000"/>
                </a:spcBef>
              </a:pPr>
              <a:r>
                <a:rPr lang="en-US" altLang="zh-CN" sz="1800" smtClean="0">
                  <a:solidFill>
                    <a:srgbClr val="0000FF"/>
                  </a:solidFill>
                  <a:latin typeface="Consolas" pitchFamily="49" charset="0"/>
                  <a:ea typeface="宋体" pitchFamily="2" charset="-122"/>
                  <a:cs typeface="Consolas" pitchFamily="49" charset="0"/>
                </a:rPr>
                <a:t>B</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47" name="Rectangle 36"/>
            <p:cNvSpPr>
              <a:spLocks noChangeArrowheads="1"/>
            </p:cNvSpPr>
            <p:nvPr/>
          </p:nvSpPr>
          <p:spPr bwMode="auto">
            <a:xfrm>
              <a:off x="2714612" y="4386247"/>
              <a:ext cx="468000"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smtClean="0">
                  <a:solidFill>
                    <a:srgbClr val="0000FF"/>
                  </a:solidFill>
                  <a:latin typeface="Consolas" pitchFamily="49" charset="0"/>
                  <a:ea typeface="宋体" pitchFamily="2" charset="-122"/>
                  <a:cs typeface="Consolas" pitchFamily="49" charset="0"/>
                </a:rPr>
                <a:t>b</a:t>
              </a:r>
              <a:r>
                <a:rPr lang="en-US" altLang="zh-CN" sz="1800" i="1" baseline="-25000" smtClean="0">
                  <a:solidFill>
                    <a:srgbClr val="0000FF"/>
                  </a:solidFill>
                  <a:latin typeface="Consolas" pitchFamily="49" charset="0"/>
                  <a:ea typeface="宋体" pitchFamily="2" charset="-122"/>
                  <a:cs typeface="Consolas" pitchFamily="49" charset="0"/>
                </a:rPr>
                <a:t>n</a:t>
              </a:r>
              <a:r>
                <a:rPr lang="en-US" altLang="zh-CN" sz="1800" baseline="-25000" smtClean="0">
                  <a:solidFill>
                    <a:srgbClr val="0000FF"/>
                  </a:solidFill>
                  <a:latin typeface="Consolas" pitchFamily="49" charset="0"/>
                  <a:ea typeface="宋体" pitchFamily="2" charset="-122"/>
                  <a:cs typeface="Consolas" pitchFamily="49" charset="0"/>
                </a:rPr>
                <a:t>-1</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48" name="Rectangle 37"/>
            <p:cNvSpPr>
              <a:spLocks noChangeArrowheads="1"/>
            </p:cNvSpPr>
            <p:nvPr/>
          </p:nvSpPr>
          <p:spPr bwMode="auto">
            <a:xfrm>
              <a:off x="3194582" y="4386247"/>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49" name="Freeform 38"/>
            <p:cNvSpPr>
              <a:spLocks/>
            </p:cNvSpPr>
            <p:nvPr/>
          </p:nvSpPr>
          <p:spPr bwMode="auto">
            <a:xfrm>
              <a:off x="2166913" y="4564047"/>
              <a:ext cx="552450" cy="3175"/>
            </a:xfrm>
            <a:custGeom>
              <a:avLst/>
              <a:gdLst/>
              <a:ahLst/>
              <a:cxnLst>
                <a:cxn ang="0">
                  <a:pos x="0" y="0"/>
                </a:cxn>
                <a:cxn ang="0">
                  <a:pos x="348" y="2"/>
                </a:cxn>
              </a:cxnLst>
              <a:rect l="0" t="0" r="r" b="b"/>
              <a:pathLst>
                <a:path w="348" h="2">
                  <a:moveTo>
                    <a:pt x="0" y="0"/>
                  </a:moveTo>
                  <a:lnTo>
                    <a:pt x="348"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50" name="Rectangle 39"/>
            <p:cNvSpPr>
              <a:spLocks noChangeArrowheads="1"/>
            </p:cNvSpPr>
            <p:nvPr/>
          </p:nvSpPr>
          <p:spPr bwMode="auto">
            <a:xfrm>
              <a:off x="3836422" y="4386247"/>
              <a:ext cx="468000"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gn="ctr"/>
              <a:r>
                <a:rPr lang="en-US" altLang="zh-CN" sz="1800" i="1" smtClean="0">
                  <a:solidFill>
                    <a:srgbClr val="0000FF"/>
                  </a:solidFill>
                  <a:latin typeface="Consolas" pitchFamily="49" charset="0"/>
                  <a:ea typeface="宋体" pitchFamily="2" charset="-122"/>
                  <a:cs typeface="Consolas" pitchFamily="49" charset="0"/>
                </a:rPr>
                <a:t>b</a:t>
              </a:r>
              <a:r>
                <a:rPr lang="en-US" altLang="zh-CN" sz="1800" i="1" baseline="-25000" smtClean="0">
                  <a:solidFill>
                    <a:srgbClr val="0000FF"/>
                  </a:solidFill>
                  <a:latin typeface="Consolas" pitchFamily="49" charset="0"/>
                  <a:ea typeface="宋体" pitchFamily="2" charset="-122"/>
                  <a:cs typeface="Consolas" pitchFamily="49" charset="0"/>
                </a:rPr>
                <a:t>n</a:t>
              </a:r>
              <a:r>
                <a:rPr lang="en-US" altLang="zh-CN" sz="1800" baseline="-25000" smtClean="0">
                  <a:solidFill>
                    <a:srgbClr val="0000FF"/>
                  </a:solidFill>
                  <a:latin typeface="Consolas" pitchFamily="49" charset="0"/>
                  <a:ea typeface="宋体" pitchFamily="2" charset="-122"/>
                  <a:cs typeface="Consolas" pitchFamily="49" charset="0"/>
                </a:rPr>
                <a:t>-2</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51" name="Rectangle 40"/>
            <p:cNvSpPr>
              <a:spLocks noChangeArrowheads="1"/>
            </p:cNvSpPr>
            <p:nvPr/>
          </p:nvSpPr>
          <p:spPr bwMode="auto">
            <a:xfrm>
              <a:off x="4322921" y="4386247"/>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52" name="Line 41"/>
            <p:cNvSpPr>
              <a:spLocks noChangeShapeType="1"/>
            </p:cNvSpPr>
            <p:nvPr/>
          </p:nvSpPr>
          <p:spPr bwMode="auto">
            <a:xfrm>
              <a:off x="3388575" y="4565634"/>
              <a:ext cx="432000" cy="0"/>
            </a:xfrm>
            <a:prstGeom prst="line">
              <a:avLst/>
            </a:prstGeom>
            <a:ln w="19050">
              <a:headEn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53" name="Rectangle 42"/>
            <p:cNvSpPr>
              <a:spLocks noChangeArrowheads="1"/>
            </p:cNvSpPr>
            <p:nvPr/>
          </p:nvSpPr>
          <p:spPr bwMode="auto">
            <a:xfrm>
              <a:off x="6994547" y="4386247"/>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smtClean="0">
                  <a:solidFill>
                    <a:srgbClr val="0000FF"/>
                  </a:solidFill>
                  <a:latin typeface="Consolas" pitchFamily="49" charset="0"/>
                  <a:ea typeface="宋体" pitchFamily="2" charset="-122"/>
                  <a:cs typeface="Consolas" pitchFamily="49" charset="0"/>
                </a:rPr>
                <a:t>b</a:t>
              </a:r>
              <a:r>
                <a:rPr lang="en-US" altLang="zh-CN" sz="1800" baseline="-25000" dirty="0" err="1" smtClean="0">
                  <a:solidFill>
                    <a:srgbClr val="0000FF"/>
                  </a:solidFill>
                  <a:latin typeface="Consolas" pitchFamily="49" charset="0"/>
                  <a:ea typeface="宋体" pitchFamily="2" charset="-122"/>
                  <a:cs typeface="Consolas" pitchFamily="49" charset="0"/>
                </a:rPr>
                <a:t>0</a:t>
              </a:r>
              <a:endParaRPr lang="zh-CN" altLang="zh-CN" sz="1800" baseline="-25000" dirty="0">
                <a:solidFill>
                  <a:srgbClr val="0000FF"/>
                </a:solidFill>
                <a:latin typeface="Consolas" pitchFamily="49" charset="0"/>
                <a:ea typeface="宋体" pitchFamily="2" charset="-122"/>
                <a:cs typeface="Consolas" pitchFamily="49" charset="0"/>
              </a:endParaRPr>
            </a:p>
          </p:txBody>
        </p:sp>
        <p:sp>
          <p:nvSpPr>
            <p:cNvPr id="54" name="Rectangle 43"/>
            <p:cNvSpPr>
              <a:spLocks noChangeArrowheads="1"/>
            </p:cNvSpPr>
            <p:nvPr/>
          </p:nvSpPr>
          <p:spPr bwMode="auto">
            <a:xfrm>
              <a:off x="7354909" y="4386247"/>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dirty="0">
                  <a:solidFill>
                    <a:srgbClr val="0000FF"/>
                  </a:solidFill>
                  <a:latin typeface="Times New Roman" pitchFamily="18" charset="0"/>
                  <a:ea typeface="宋体" pitchFamily="2" charset="-122"/>
                  <a:cs typeface="Times New Roman" pitchFamily="18" charset="0"/>
                </a:rPr>
                <a:t>∧</a:t>
              </a:r>
            </a:p>
          </p:txBody>
        </p:sp>
        <p:sp>
          <p:nvSpPr>
            <p:cNvPr id="55" name="Freeform 49"/>
            <p:cNvSpPr>
              <a:spLocks/>
            </p:cNvSpPr>
            <p:nvPr/>
          </p:nvSpPr>
          <p:spPr bwMode="auto">
            <a:xfrm>
              <a:off x="4557161" y="4565634"/>
              <a:ext cx="487362" cy="3175"/>
            </a:xfrm>
            <a:custGeom>
              <a:avLst/>
              <a:gdLst/>
              <a:ahLst/>
              <a:cxnLst>
                <a:cxn ang="0">
                  <a:pos x="0" y="0"/>
                </a:cxn>
                <a:cxn ang="0">
                  <a:pos x="307" y="2"/>
                </a:cxn>
              </a:cxnLst>
              <a:rect l="0" t="0" r="r" b="b"/>
              <a:pathLst>
                <a:path w="307" h="2">
                  <a:moveTo>
                    <a:pt x="0" y="0"/>
                  </a:moveTo>
                  <a:lnTo>
                    <a:pt x="307"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56" name="Text Box 50"/>
            <p:cNvSpPr txBox="1">
              <a:spLocks noChangeArrowheads="1"/>
            </p:cNvSpPr>
            <p:nvPr/>
          </p:nvSpPr>
          <p:spPr bwMode="auto">
            <a:xfrm>
              <a:off x="5025529" y="4398524"/>
              <a:ext cx="506411" cy="387798"/>
            </a:xfrm>
            <a:prstGeom prst="rect">
              <a:avLst/>
            </a:prstGeom>
            <a:noFill/>
            <a:ln w="9525">
              <a:noFill/>
              <a:miter lim="800000"/>
              <a:headEnd/>
              <a:tailEnd/>
            </a:ln>
            <a:effectLst/>
          </p:spPr>
          <p:txBody>
            <a:bodyPr wrap="square">
              <a:spAutoFit/>
            </a:bodyPr>
            <a:lstStyle/>
            <a:p>
              <a:pPr algn="l">
                <a:spcBef>
                  <a:spcPct val="50000"/>
                </a:spcBef>
              </a:pPr>
              <a:r>
                <a:rPr lang="en-US" altLang="zh-CN" b="0" dirty="0">
                  <a:solidFill>
                    <a:srgbClr val="0000FF"/>
                  </a:solidFill>
                  <a:latin typeface="+mj-ea"/>
                  <a:ea typeface="+mj-ea"/>
                </a:rPr>
                <a:t>…</a:t>
              </a:r>
            </a:p>
          </p:txBody>
        </p:sp>
        <p:sp>
          <p:nvSpPr>
            <p:cNvPr id="57" name="Rectangle 39"/>
            <p:cNvSpPr>
              <a:spLocks noChangeArrowheads="1"/>
            </p:cNvSpPr>
            <p:nvPr/>
          </p:nvSpPr>
          <p:spPr bwMode="auto">
            <a:xfrm>
              <a:off x="5883331" y="4381503"/>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r>
                <a:rPr lang="en-US" altLang="zh-CN" sz="1800" i="1" smtClean="0">
                  <a:solidFill>
                    <a:srgbClr val="0000FF"/>
                  </a:solidFill>
                  <a:latin typeface="Consolas" pitchFamily="49" charset="0"/>
                  <a:ea typeface="宋体" pitchFamily="2" charset="-122"/>
                  <a:cs typeface="Consolas" pitchFamily="49" charset="0"/>
                </a:rPr>
                <a:t>b</a:t>
              </a:r>
              <a:r>
                <a:rPr lang="en-US" altLang="zh-CN" sz="1800" baseline="-25000" dirty="0" err="1" smtClean="0">
                  <a:solidFill>
                    <a:srgbClr val="0000FF"/>
                  </a:solidFill>
                  <a:latin typeface="Consolas" pitchFamily="49" charset="0"/>
                  <a:ea typeface="宋体" pitchFamily="2" charset="-122"/>
                  <a:cs typeface="Consolas" pitchFamily="49" charset="0"/>
                </a:rPr>
                <a:t>1</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58" name="Rectangle 40"/>
            <p:cNvSpPr>
              <a:spLocks noChangeArrowheads="1"/>
            </p:cNvSpPr>
            <p:nvPr/>
          </p:nvSpPr>
          <p:spPr bwMode="auto">
            <a:xfrm>
              <a:off x="6243693" y="4381503"/>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solidFill>
                  <a:schemeClr val="tx1"/>
                </a:solidFill>
                <a:latin typeface="Verdana" pitchFamily="34" charset="0"/>
                <a:ea typeface="宋体" pitchFamily="2" charset="-122"/>
              </a:endParaRPr>
            </a:p>
          </p:txBody>
        </p:sp>
        <p:sp>
          <p:nvSpPr>
            <p:cNvPr id="59" name="Line 41"/>
            <p:cNvSpPr>
              <a:spLocks noChangeShapeType="1"/>
            </p:cNvSpPr>
            <p:nvPr/>
          </p:nvSpPr>
          <p:spPr bwMode="auto">
            <a:xfrm>
              <a:off x="5535668" y="4560890"/>
              <a:ext cx="360363" cy="0"/>
            </a:xfrm>
            <a:prstGeom prst="line">
              <a:avLst/>
            </a:prstGeom>
            <a:ln w="19050">
              <a:headEn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60" name="Freeform 44"/>
            <p:cNvSpPr>
              <a:spLocks/>
            </p:cNvSpPr>
            <p:nvPr/>
          </p:nvSpPr>
          <p:spPr bwMode="auto">
            <a:xfrm>
              <a:off x="6519884" y="4564047"/>
              <a:ext cx="487363" cy="3175"/>
            </a:xfrm>
            <a:custGeom>
              <a:avLst/>
              <a:gdLst/>
              <a:ahLst/>
              <a:cxnLst>
                <a:cxn ang="0">
                  <a:pos x="0" y="0"/>
                </a:cxn>
                <a:cxn ang="0">
                  <a:pos x="307" y="2"/>
                </a:cxn>
              </a:cxnLst>
              <a:rect l="0" t="0" r="r" b="b"/>
              <a:pathLst>
                <a:path w="307" h="2">
                  <a:moveTo>
                    <a:pt x="0" y="0"/>
                  </a:moveTo>
                  <a:lnTo>
                    <a:pt x="307"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grpSp>
      <p:sp>
        <p:nvSpPr>
          <p:cNvPr id="64" name="灯片编号占位符 63"/>
          <p:cNvSpPr>
            <a:spLocks noGrp="1"/>
          </p:cNvSpPr>
          <p:nvPr>
            <p:ph type="sldNum" sz="quarter" idx="12"/>
          </p:nvPr>
        </p:nvSpPr>
        <p:spPr/>
        <p:txBody>
          <a:bodyPr/>
          <a:lstStyle/>
          <a:p>
            <a:fld id="{7AF016A1-9F15-429F-9EFD-84004B73C732}" type="slidenum">
              <a:rPr lang="en-US" altLang="zh-CN" smtClean="0"/>
              <a:pPr/>
              <a:t>4</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714356"/>
            <a:ext cx="7715304" cy="172223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bIns="108000" rtlCol="0">
            <a:spAutoFit/>
          </a:bodyPr>
          <a:lstStyle/>
          <a:p>
            <a:pPr algn="l">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2.18</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有一个带头结点的循环双链表</a:t>
            </a:r>
            <a:r>
              <a:rPr lang="en-US" altLang="zh-CN" sz="2000" smtClean="0">
                <a:solidFill>
                  <a:srgbClr val="0000FF"/>
                </a:solidFill>
                <a:latin typeface="Consolas" pitchFamily="49" charset="0"/>
                <a:ea typeface="楷体" pitchFamily="49" charset="-122"/>
                <a:cs typeface="Consolas" pitchFamily="49" charset="0"/>
              </a:rPr>
              <a:t>L</a:t>
            </a:r>
            <a:r>
              <a:rPr lang="zh-CN" altLang="zh-CN" sz="2000" smtClean="0">
                <a:solidFill>
                  <a:srgbClr val="0000FF"/>
                </a:solidFill>
                <a:latin typeface="Consolas" pitchFamily="49" charset="0"/>
                <a:ea typeface="楷体" pitchFamily="49" charset="-122"/>
                <a:cs typeface="Consolas" pitchFamily="49" charset="0"/>
              </a:rPr>
              <a:t>，其结点</a:t>
            </a:r>
            <a:r>
              <a:rPr lang="en-US" altLang="zh-CN" sz="2000" smtClean="0">
                <a:solidFill>
                  <a:srgbClr val="0000FF"/>
                </a:solidFill>
                <a:latin typeface="Consolas" pitchFamily="49" charset="0"/>
                <a:ea typeface="楷体" pitchFamily="49" charset="-122"/>
                <a:cs typeface="Consolas" pitchFamily="49" charset="0"/>
              </a:rPr>
              <a:t>data</a:t>
            </a:r>
            <a:r>
              <a:rPr lang="zh-CN" altLang="zh-CN" sz="2000" smtClean="0">
                <a:solidFill>
                  <a:srgbClr val="0000FF"/>
                </a:solidFill>
                <a:latin typeface="Consolas" pitchFamily="49" charset="0"/>
                <a:ea typeface="楷体" pitchFamily="49" charset="-122"/>
                <a:cs typeface="Consolas" pitchFamily="49" charset="0"/>
              </a:rPr>
              <a:t>成员值为整数，设计一个算法，判断其所有元素是否对称。如果从前向后读和从后向前读得到的数据序列相同，表示是对称的；否则不是对称的。</a:t>
            </a:r>
          </a:p>
        </p:txBody>
      </p:sp>
      <p:grpSp>
        <p:nvGrpSpPr>
          <p:cNvPr id="41" name="组合 40"/>
          <p:cNvGrpSpPr/>
          <p:nvPr/>
        </p:nvGrpSpPr>
        <p:grpSpPr>
          <a:xfrm>
            <a:off x="3482934" y="3536396"/>
            <a:ext cx="3429024" cy="1356844"/>
            <a:chOff x="3367602" y="1910716"/>
            <a:chExt cx="3429024" cy="1356844"/>
          </a:xfrm>
        </p:grpSpPr>
        <p:sp>
          <p:nvSpPr>
            <p:cNvPr id="33" name="TextBox 32"/>
            <p:cNvSpPr txBox="1"/>
            <p:nvPr/>
          </p:nvSpPr>
          <p:spPr>
            <a:xfrm>
              <a:off x="3367602" y="2625096"/>
              <a:ext cx="500066" cy="317908"/>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p</a:t>
              </a:r>
              <a:endParaRPr lang="zh-CN" altLang="en-US" sz="1800" i="1">
                <a:solidFill>
                  <a:srgbClr val="0000FF"/>
                </a:solidFill>
                <a:latin typeface="Consolas" pitchFamily="49" charset="0"/>
                <a:cs typeface="Consolas" pitchFamily="49" charset="0"/>
              </a:endParaRPr>
            </a:p>
          </p:txBody>
        </p:sp>
        <p:cxnSp>
          <p:nvCxnSpPr>
            <p:cNvPr id="35" name="直接箭头连接符 34"/>
            <p:cNvCxnSpPr/>
            <p:nvPr/>
          </p:nvCxnSpPr>
          <p:spPr>
            <a:xfrm rot="16200000" flipH="1">
              <a:off x="3322565" y="2294307"/>
              <a:ext cx="765721" cy="38732"/>
            </a:xfrm>
            <a:prstGeom prst="straightConnector1">
              <a:avLst/>
            </a:prstGeom>
            <a:ln w="19050">
              <a:solidFill>
                <a:srgbClr val="FF3399"/>
              </a:solidFill>
              <a:headEnd type="arrow"/>
              <a:tailEnd type="none"/>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6367998" y="2625096"/>
              <a:ext cx="428628" cy="317908"/>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q</a:t>
              </a:r>
              <a:endParaRPr lang="zh-CN" altLang="en-US" sz="1800" i="1">
                <a:solidFill>
                  <a:srgbClr val="0000FF"/>
                </a:solidFill>
                <a:latin typeface="Consolas" pitchFamily="49" charset="0"/>
                <a:cs typeface="Consolas" pitchFamily="49" charset="0"/>
              </a:endParaRPr>
            </a:p>
          </p:txBody>
        </p:sp>
        <p:cxnSp>
          <p:nvCxnSpPr>
            <p:cNvPr id="37" name="直接箭头连接符 36"/>
            <p:cNvCxnSpPr/>
            <p:nvPr/>
          </p:nvCxnSpPr>
          <p:spPr>
            <a:xfrm rot="16200000" flipH="1">
              <a:off x="6322961" y="2274211"/>
              <a:ext cx="765721" cy="38732"/>
            </a:xfrm>
            <a:prstGeom prst="straightConnector1">
              <a:avLst/>
            </a:prstGeom>
            <a:ln w="19050">
              <a:solidFill>
                <a:srgbClr val="FF3399"/>
              </a:solidFill>
              <a:headEnd type="arrow"/>
              <a:tailEnd type="none"/>
            </a:ln>
          </p:spPr>
          <p:style>
            <a:lnRef idx="2">
              <a:schemeClr val="dk1"/>
            </a:lnRef>
            <a:fillRef idx="0">
              <a:schemeClr val="dk1"/>
            </a:fillRef>
            <a:effectRef idx="1">
              <a:schemeClr val="dk1"/>
            </a:effectRef>
            <a:fontRef idx="minor">
              <a:schemeClr val="tx1"/>
            </a:fontRef>
          </p:style>
        </p:cxnSp>
        <p:cxnSp>
          <p:nvCxnSpPr>
            <p:cNvPr id="39" name="直接箭头连接符 38"/>
            <p:cNvCxnSpPr/>
            <p:nvPr/>
          </p:nvCxnSpPr>
          <p:spPr>
            <a:xfrm>
              <a:off x="3724792" y="2874890"/>
              <a:ext cx="2714644" cy="1588"/>
            </a:xfrm>
            <a:prstGeom prst="straightConnector1">
              <a:avLst/>
            </a:prstGeom>
            <a:ln w="19050">
              <a:solidFill>
                <a:srgbClr val="FF3399"/>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4439172" y="2898228"/>
              <a:ext cx="1357322" cy="369332"/>
            </a:xfrm>
            <a:prstGeom prst="rect">
              <a:avLst/>
            </a:prstGeom>
            <a:noFill/>
          </p:spPr>
          <p:txBody>
            <a:bodyPr wrap="square" rtlCol="0">
              <a:spAutoFit/>
            </a:bodyPr>
            <a:lstStyle/>
            <a:p>
              <a:pPr>
                <a:lnSpc>
                  <a:spcPct val="100000"/>
                </a:lnSpc>
              </a:pPr>
              <a:r>
                <a:rPr lang="zh-CN" altLang="en-US" sz="1800" smtClean="0">
                  <a:solidFill>
                    <a:srgbClr val="0000FF"/>
                  </a:solidFill>
                  <a:latin typeface="华文中宋" pitchFamily="2" charset="-122"/>
                  <a:ea typeface="华文中宋" pitchFamily="2" charset="-122"/>
                </a:rPr>
                <a:t>结点值相同？</a:t>
              </a:r>
              <a:endParaRPr lang="zh-CN" altLang="en-US" sz="1800">
                <a:solidFill>
                  <a:srgbClr val="0000FF"/>
                </a:solidFill>
                <a:latin typeface="华文中宋" pitchFamily="2" charset="-122"/>
                <a:ea typeface="华文中宋" pitchFamily="2" charset="-122"/>
              </a:endParaRPr>
            </a:p>
          </p:txBody>
        </p:sp>
      </p:grpSp>
      <p:grpSp>
        <p:nvGrpSpPr>
          <p:cNvPr id="43" name="组合 42"/>
          <p:cNvGrpSpPr/>
          <p:nvPr/>
        </p:nvGrpSpPr>
        <p:grpSpPr>
          <a:xfrm>
            <a:off x="1071538" y="2643182"/>
            <a:ext cx="6554800" cy="1393280"/>
            <a:chOff x="1160472" y="3250166"/>
            <a:chExt cx="6554800" cy="1393280"/>
          </a:xfrm>
        </p:grpSpPr>
        <p:sp>
          <p:nvSpPr>
            <p:cNvPr id="9" name="Text Box 25" descr="60%"/>
            <p:cNvSpPr txBox="1">
              <a:spLocks noChangeArrowheads="1"/>
            </p:cNvSpPr>
            <p:nvPr/>
          </p:nvSpPr>
          <p:spPr bwMode="auto">
            <a:xfrm>
              <a:off x="2409591" y="3837531"/>
              <a:ext cx="393956"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0" name="Text Box 24"/>
            <p:cNvSpPr txBox="1">
              <a:spLocks noChangeArrowheads="1"/>
            </p:cNvSpPr>
            <p:nvPr/>
          </p:nvSpPr>
          <p:spPr bwMode="auto">
            <a:xfrm>
              <a:off x="2805876" y="3837531"/>
              <a:ext cx="303293"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1" name="Text Box 23" descr="浅色上对角线"/>
            <p:cNvSpPr txBox="1">
              <a:spLocks noChangeArrowheads="1"/>
            </p:cNvSpPr>
            <p:nvPr/>
          </p:nvSpPr>
          <p:spPr bwMode="auto">
            <a:xfrm>
              <a:off x="2116018" y="3837531"/>
              <a:ext cx="302321"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2" name="Text Box 22"/>
            <p:cNvSpPr txBox="1">
              <a:spLocks noChangeArrowheads="1"/>
            </p:cNvSpPr>
            <p:nvPr/>
          </p:nvSpPr>
          <p:spPr bwMode="auto">
            <a:xfrm>
              <a:off x="1160472" y="3837531"/>
              <a:ext cx="776681" cy="303247"/>
            </a:xfrm>
            <a:prstGeom prst="rect">
              <a:avLst/>
            </a:prstGeom>
            <a:solidFill>
              <a:srgbClr val="FFFFFF"/>
            </a:solidFill>
            <a:ln w="9525">
              <a:noFill/>
              <a:miter lim="800000"/>
              <a:headEnd/>
              <a:tailEnd type="none" w="sm" len="sm"/>
            </a:ln>
          </p:spPr>
          <p:txBody>
            <a:bodyPr vert="horz" wrap="square" lIns="1800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dhead</a:t>
              </a:r>
            </a:p>
          </p:txBody>
        </p:sp>
        <p:sp>
          <p:nvSpPr>
            <p:cNvPr id="13" name="Line 21"/>
            <p:cNvSpPr>
              <a:spLocks noChangeShapeType="1"/>
            </p:cNvSpPr>
            <p:nvPr/>
          </p:nvSpPr>
          <p:spPr bwMode="auto">
            <a:xfrm>
              <a:off x="1818557" y="3973604"/>
              <a:ext cx="287739" cy="972"/>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 name="Text Box 20"/>
            <p:cNvSpPr txBox="1">
              <a:spLocks noChangeArrowheads="1"/>
            </p:cNvSpPr>
            <p:nvPr/>
          </p:nvSpPr>
          <p:spPr bwMode="auto">
            <a:xfrm>
              <a:off x="3681087" y="3837531"/>
              <a:ext cx="40834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r>
                <a:rPr kumimoji="0" lang="en-US" altLang="zh-CN" sz="1600" baseline="-30000" smtClean="0">
                  <a:solidFill>
                    <a:srgbClr val="0000FF"/>
                  </a:solidFill>
                  <a:latin typeface="Consolas" pitchFamily="49" charset="0"/>
                  <a:ea typeface="仿宋" pitchFamily="49" charset="-122"/>
                  <a:cs typeface="Consolas" pitchFamily="49" charset="0"/>
                </a:rPr>
                <a:t>0</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5" name="Text Box 19"/>
            <p:cNvSpPr txBox="1">
              <a:spLocks noChangeArrowheads="1"/>
            </p:cNvSpPr>
            <p:nvPr/>
          </p:nvSpPr>
          <p:spPr bwMode="auto">
            <a:xfrm>
              <a:off x="4087422" y="383753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6" name="Text Box 18"/>
            <p:cNvSpPr txBox="1">
              <a:spLocks noChangeArrowheads="1"/>
            </p:cNvSpPr>
            <p:nvPr/>
          </p:nvSpPr>
          <p:spPr bwMode="auto">
            <a:xfrm>
              <a:off x="3387515" y="383753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7" name="Line 17"/>
            <p:cNvSpPr>
              <a:spLocks noChangeShapeType="1"/>
            </p:cNvSpPr>
            <p:nvPr/>
          </p:nvSpPr>
          <p:spPr bwMode="auto">
            <a:xfrm>
              <a:off x="3020064" y="393083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8" name="Line 16"/>
            <p:cNvSpPr>
              <a:spLocks noChangeShapeType="1"/>
            </p:cNvSpPr>
            <p:nvPr/>
          </p:nvSpPr>
          <p:spPr bwMode="auto">
            <a:xfrm flipH="1">
              <a:off x="3136715" y="4032892"/>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9" name="Text Box 15"/>
            <p:cNvSpPr txBox="1">
              <a:spLocks noChangeArrowheads="1"/>
            </p:cNvSpPr>
            <p:nvPr/>
          </p:nvSpPr>
          <p:spPr bwMode="auto">
            <a:xfrm>
              <a:off x="4946753" y="3837531"/>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a</a:t>
              </a:r>
              <a:r>
                <a:rPr kumimoji="0" lang="en-US" altLang="zh-CN" sz="1600" baseline="-30000" smtClean="0">
                  <a:solidFill>
                    <a:srgbClr val="0000FF"/>
                  </a:solidFill>
                  <a:latin typeface="Consolas" pitchFamily="49" charset="0"/>
                  <a:ea typeface="仿宋" pitchFamily="49" charset="-122"/>
                  <a:cs typeface="Consolas" pitchFamily="49" charset="0"/>
                </a:rPr>
                <a:t>1</a:t>
              </a:r>
              <a:endPar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0" name="Text Box 14"/>
            <p:cNvSpPr txBox="1">
              <a:spLocks noChangeArrowheads="1"/>
            </p:cNvSpPr>
            <p:nvPr/>
          </p:nvSpPr>
          <p:spPr bwMode="auto">
            <a:xfrm>
              <a:off x="5353087" y="383753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1" name="Text Box 13"/>
            <p:cNvSpPr txBox="1">
              <a:spLocks noChangeArrowheads="1"/>
            </p:cNvSpPr>
            <p:nvPr/>
          </p:nvSpPr>
          <p:spPr bwMode="auto">
            <a:xfrm>
              <a:off x="4653180" y="383753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2" name="Text Box 12"/>
            <p:cNvSpPr txBox="1">
              <a:spLocks noChangeArrowheads="1"/>
            </p:cNvSpPr>
            <p:nvPr/>
          </p:nvSpPr>
          <p:spPr bwMode="auto">
            <a:xfrm>
              <a:off x="6946950" y="3837531"/>
              <a:ext cx="571504"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i="1" smtClean="0">
                  <a:solidFill>
                    <a:srgbClr val="0000FF"/>
                  </a:solidFill>
                  <a:latin typeface="Consolas" pitchFamily="49" charset="0"/>
                  <a:ea typeface="仿宋" pitchFamily="49" charset="-122"/>
                  <a:cs typeface="Consolas" pitchFamily="49" charset="0"/>
                </a:rPr>
                <a:t>a</a:t>
              </a:r>
              <a:r>
                <a:rPr kumimoji="0" lang="en-US" altLang="zh-CN" sz="1600" i="1" u="none" strike="noStrike" cap="none" normalizeH="0" baseline="-30000" smtClean="0">
                  <a:ln>
                    <a:noFill/>
                  </a:ln>
                  <a:solidFill>
                    <a:srgbClr val="0000FF"/>
                  </a:solidFill>
                  <a:effectLst/>
                  <a:latin typeface="Consolas" pitchFamily="49" charset="0"/>
                  <a:ea typeface="仿宋" pitchFamily="49" charset="-122"/>
                  <a:cs typeface="Consolas" pitchFamily="49" charset="0"/>
                </a:rPr>
                <a:t>n</a:t>
              </a:r>
              <a:r>
                <a:rPr kumimoji="0" lang="en-US" altLang="zh-CN" sz="1600" u="none" strike="noStrike" cap="none" normalizeH="0" baseline="-30000" smtClean="0">
                  <a:ln>
                    <a:noFill/>
                  </a:ln>
                  <a:solidFill>
                    <a:srgbClr val="0000FF"/>
                  </a:solidFill>
                  <a:effectLst/>
                  <a:latin typeface="Consolas" pitchFamily="49" charset="0"/>
                  <a:ea typeface="仿宋" pitchFamily="49" charset="-122"/>
                  <a:cs typeface="Consolas" pitchFamily="49" charset="0"/>
                </a:rPr>
                <a:t>-1</a:t>
              </a:r>
              <a:endParaRPr kumimoji="0" lang="en-US" altLang="zh-CN" sz="160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3" name="Text Box 11"/>
            <p:cNvSpPr txBox="1">
              <a:spLocks noChangeArrowheads="1"/>
            </p:cNvSpPr>
            <p:nvPr/>
          </p:nvSpPr>
          <p:spPr bwMode="auto">
            <a:xfrm>
              <a:off x="6712072" y="383753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4" name="Line 10"/>
            <p:cNvSpPr>
              <a:spLocks noChangeShapeType="1"/>
            </p:cNvSpPr>
            <p:nvPr/>
          </p:nvSpPr>
          <p:spPr bwMode="auto">
            <a:xfrm>
              <a:off x="4303226" y="393083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5" name="Line 9"/>
            <p:cNvSpPr>
              <a:spLocks noChangeShapeType="1"/>
            </p:cNvSpPr>
            <p:nvPr/>
          </p:nvSpPr>
          <p:spPr bwMode="auto">
            <a:xfrm flipH="1">
              <a:off x="4419878" y="4032892"/>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6" name="Text Box 8"/>
            <p:cNvSpPr txBox="1">
              <a:spLocks noChangeArrowheads="1"/>
            </p:cNvSpPr>
            <p:nvPr/>
          </p:nvSpPr>
          <p:spPr bwMode="auto">
            <a:xfrm>
              <a:off x="5927594" y="3837531"/>
              <a:ext cx="468549" cy="303247"/>
            </a:xfrm>
            <a:prstGeom prst="rect">
              <a:avLst/>
            </a:prstGeom>
            <a:solidFill>
              <a:srgbClr val="FFFFFF"/>
            </a:solidFill>
            <a:ln w="9525">
              <a:noFill/>
              <a:miter lim="800000"/>
              <a:headEnd/>
              <a:tailEnd type="none" w="sm" len="sm"/>
            </a:ln>
          </p:spPr>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i="0" u="none" strike="noStrike" cap="none" normalizeH="0" baseline="0" smtClean="0">
                  <a:ln>
                    <a:noFill/>
                  </a:ln>
                  <a:solidFill>
                    <a:srgbClr val="0000FF"/>
                  </a:solidFill>
                  <a:effectLst/>
                  <a:latin typeface="+mj-ea"/>
                  <a:ea typeface="+mj-ea"/>
                  <a:cs typeface="Consolas" pitchFamily="49" charset="0"/>
                </a:rPr>
                <a:t>…</a:t>
              </a:r>
            </a:p>
          </p:txBody>
        </p:sp>
        <p:sp>
          <p:nvSpPr>
            <p:cNvPr id="27" name="Line 7"/>
            <p:cNvSpPr>
              <a:spLocks noChangeShapeType="1"/>
            </p:cNvSpPr>
            <p:nvPr/>
          </p:nvSpPr>
          <p:spPr bwMode="auto">
            <a:xfrm>
              <a:off x="5586389" y="393083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8" name="Line 6"/>
            <p:cNvSpPr>
              <a:spLocks noChangeShapeType="1"/>
            </p:cNvSpPr>
            <p:nvPr/>
          </p:nvSpPr>
          <p:spPr bwMode="auto">
            <a:xfrm flipH="1">
              <a:off x="5703040" y="4032892"/>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9" name="Line 5"/>
            <p:cNvSpPr>
              <a:spLocks noChangeShapeType="1"/>
            </p:cNvSpPr>
            <p:nvPr/>
          </p:nvSpPr>
          <p:spPr bwMode="auto">
            <a:xfrm>
              <a:off x="6330040" y="393083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0" name="Line 4"/>
            <p:cNvSpPr>
              <a:spLocks noChangeShapeType="1"/>
            </p:cNvSpPr>
            <p:nvPr/>
          </p:nvSpPr>
          <p:spPr bwMode="auto">
            <a:xfrm flipH="1">
              <a:off x="6446691" y="4032892"/>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1" name="Text Box 3"/>
            <p:cNvSpPr txBox="1">
              <a:spLocks noChangeArrowheads="1"/>
            </p:cNvSpPr>
            <p:nvPr/>
          </p:nvSpPr>
          <p:spPr bwMode="auto">
            <a:xfrm>
              <a:off x="7411979" y="383753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2" name="任意多边形 31"/>
            <p:cNvSpPr/>
            <p:nvPr/>
          </p:nvSpPr>
          <p:spPr>
            <a:xfrm>
              <a:off x="2680309" y="4026703"/>
              <a:ext cx="4866853" cy="616743"/>
            </a:xfrm>
            <a:custGeom>
              <a:avLst/>
              <a:gdLst>
                <a:gd name="connsiteX0" fmla="*/ 4863402 w 4896897"/>
                <a:gd name="connsiteY0" fmla="*/ 0 h 599552"/>
                <a:gd name="connsiteX1" fmla="*/ 4803112 w 4896897"/>
                <a:gd name="connsiteY1" fmla="*/ 251209 h 599552"/>
                <a:gd name="connsiteX2" fmla="*/ 4702629 w 4896897"/>
                <a:gd name="connsiteY2" fmla="*/ 361741 h 599552"/>
                <a:gd name="connsiteX3" fmla="*/ 3637503 w 4896897"/>
                <a:gd name="connsiteY3" fmla="*/ 482321 h 599552"/>
                <a:gd name="connsiteX4" fmla="*/ 823965 w 4896897"/>
                <a:gd name="connsiteY4" fmla="*/ 542611 h 599552"/>
                <a:gd name="connsiteX5" fmla="*/ 0 w 4896897"/>
                <a:gd name="connsiteY5" fmla="*/ 140677 h 599552"/>
                <a:gd name="connsiteX0" fmla="*/ 4863402 w 4866853"/>
                <a:gd name="connsiteY0" fmla="*/ 0 h 599552"/>
                <a:gd name="connsiteX1" fmla="*/ 4803112 w 4866853"/>
                <a:gd name="connsiteY1" fmla="*/ 251209 h 599552"/>
                <a:gd name="connsiteX2" fmla="*/ 4480955 w 4866853"/>
                <a:gd name="connsiteY2" fmla="*/ 442593 h 599552"/>
                <a:gd name="connsiteX3" fmla="*/ 3637503 w 4866853"/>
                <a:gd name="connsiteY3" fmla="*/ 482321 h 599552"/>
                <a:gd name="connsiteX4" fmla="*/ 823965 w 4866853"/>
                <a:gd name="connsiteY4" fmla="*/ 542611 h 599552"/>
                <a:gd name="connsiteX5" fmla="*/ 0 w 4866853"/>
                <a:gd name="connsiteY5" fmla="*/ 140677 h 599552"/>
                <a:gd name="connsiteX0" fmla="*/ 4863402 w 4866853"/>
                <a:gd name="connsiteY0" fmla="*/ 0 h 616743"/>
                <a:gd name="connsiteX1" fmla="*/ 4803112 w 4866853"/>
                <a:gd name="connsiteY1" fmla="*/ 251209 h 616743"/>
                <a:gd name="connsiteX2" fmla="*/ 4480955 w 4866853"/>
                <a:gd name="connsiteY2" fmla="*/ 442593 h 616743"/>
                <a:gd name="connsiteX3" fmla="*/ 3552261 w 4866853"/>
                <a:gd name="connsiteY3" fmla="*/ 585469 h 616743"/>
                <a:gd name="connsiteX4" fmla="*/ 823965 w 4866853"/>
                <a:gd name="connsiteY4" fmla="*/ 542611 h 616743"/>
                <a:gd name="connsiteX5" fmla="*/ 0 w 4866853"/>
                <a:gd name="connsiteY5" fmla="*/ 140677 h 616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66853" h="616743">
                  <a:moveTo>
                    <a:pt x="4863402" y="0"/>
                  </a:moveTo>
                  <a:cubicBezTo>
                    <a:pt x="4846655" y="95459"/>
                    <a:pt x="4866853" y="177444"/>
                    <a:pt x="4803112" y="251209"/>
                  </a:cubicBezTo>
                  <a:cubicBezTo>
                    <a:pt x="4739371" y="324974"/>
                    <a:pt x="4689430" y="386883"/>
                    <a:pt x="4480955" y="442593"/>
                  </a:cubicBezTo>
                  <a:cubicBezTo>
                    <a:pt x="4272480" y="498303"/>
                    <a:pt x="4161759" y="568799"/>
                    <a:pt x="3552261" y="585469"/>
                  </a:cubicBezTo>
                  <a:cubicBezTo>
                    <a:pt x="2942763" y="602139"/>
                    <a:pt x="1416008" y="616743"/>
                    <a:pt x="823965" y="542611"/>
                  </a:cubicBezTo>
                  <a:cubicBezTo>
                    <a:pt x="231922" y="468479"/>
                    <a:pt x="108857" y="313173"/>
                    <a:pt x="0" y="140677"/>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42" name="任意多边形 41"/>
            <p:cNvSpPr/>
            <p:nvPr/>
          </p:nvSpPr>
          <p:spPr>
            <a:xfrm>
              <a:off x="2265920" y="3250166"/>
              <a:ext cx="4592096" cy="760958"/>
            </a:xfrm>
            <a:custGeom>
              <a:avLst/>
              <a:gdLst>
                <a:gd name="connsiteX0" fmla="*/ 0 w 4592096"/>
                <a:gd name="connsiteY0" fmla="*/ 914400 h 914400"/>
                <a:gd name="connsiteX1" fmla="*/ 50242 w 4592096"/>
                <a:gd name="connsiteY1" fmla="*/ 602901 h 914400"/>
                <a:gd name="connsiteX2" fmla="*/ 251209 w 4592096"/>
                <a:gd name="connsiteY2" fmla="*/ 301451 h 914400"/>
                <a:gd name="connsiteX3" fmla="*/ 753626 w 4592096"/>
                <a:gd name="connsiteY3" fmla="*/ 150725 h 914400"/>
                <a:gd name="connsiteX4" fmla="*/ 1919235 w 4592096"/>
                <a:gd name="connsiteY4" fmla="*/ 70338 h 914400"/>
                <a:gd name="connsiteX5" fmla="*/ 3557116 w 4592096"/>
                <a:gd name="connsiteY5" fmla="*/ 110532 h 914400"/>
                <a:gd name="connsiteX6" fmla="*/ 4592096 w 4592096"/>
                <a:gd name="connsiteY6" fmla="*/ 733530 h 914400"/>
                <a:gd name="connsiteX0" fmla="*/ 0 w 4592096"/>
                <a:gd name="connsiteY0" fmla="*/ 859629 h 859629"/>
                <a:gd name="connsiteX1" fmla="*/ 50242 w 4592096"/>
                <a:gd name="connsiteY1" fmla="*/ 548130 h 859629"/>
                <a:gd name="connsiteX2" fmla="*/ 251209 w 4592096"/>
                <a:gd name="connsiteY2" fmla="*/ 246680 h 859629"/>
                <a:gd name="connsiteX3" fmla="*/ 753626 w 4592096"/>
                <a:gd name="connsiteY3" fmla="*/ 95954 h 859629"/>
                <a:gd name="connsiteX4" fmla="*/ 1919235 w 4592096"/>
                <a:gd name="connsiteY4" fmla="*/ 15567 h 859629"/>
                <a:gd name="connsiteX5" fmla="*/ 3821367 w 4592096"/>
                <a:gd name="connsiteY5" fmla="*/ 189359 h 859629"/>
                <a:gd name="connsiteX6" fmla="*/ 4592096 w 4592096"/>
                <a:gd name="connsiteY6" fmla="*/ 678759 h 859629"/>
                <a:gd name="connsiteX0" fmla="*/ 0 w 4592096"/>
                <a:gd name="connsiteY0" fmla="*/ 867875 h 867875"/>
                <a:gd name="connsiteX1" fmla="*/ 50242 w 4592096"/>
                <a:gd name="connsiteY1" fmla="*/ 556376 h 867875"/>
                <a:gd name="connsiteX2" fmla="*/ 251209 w 4592096"/>
                <a:gd name="connsiteY2" fmla="*/ 254926 h 867875"/>
                <a:gd name="connsiteX3" fmla="*/ 963847 w 4592096"/>
                <a:gd name="connsiteY3" fmla="*/ 54729 h 867875"/>
                <a:gd name="connsiteX4" fmla="*/ 1919235 w 4592096"/>
                <a:gd name="connsiteY4" fmla="*/ 23813 h 867875"/>
                <a:gd name="connsiteX5" fmla="*/ 3821367 w 4592096"/>
                <a:gd name="connsiteY5" fmla="*/ 197605 h 867875"/>
                <a:gd name="connsiteX6" fmla="*/ 4592096 w 4592096"/>
                <a:gd name="connsiteY6" fmla="*/ 687005 h 867875"/>
                <a:gd name="connsiteX0" fmla="*/ 3242 w 4595338"/>
                <a:gd name="connsiteY0" fmla="*/ 867875 h 867875"/>
                <a:gd name="connsiteX1" fmla="*/ 53484 w 4595338"/>
                <a:gd name="connsiteY1" fmla="*/ 556376 h 867875"/>
                <a:gd name="connsiteX2" fmla="*/ 324147 w 4595338"/>
                <a:gd name="connsiteY2" fmla="*/ 269043 h 867875"/>
                <a:gd name="connsiteX3" fmla="*/ 967089 w 4595338"/>
                <a:gd name="connsiteY3" fmla="*/ 54729 h 867875"/>
                <a:gd name="connsiteX4" fmla="*/ 1922477 w 4595338"/>
                <a:gd name="connsiteY4" fmla="*/ 23813 h 867875"/>
                <a:gd name="connsiteX5" fmla="*/ 3824609 w 4595338"/>
                <a:gd name="connsiteY5" fmla="*/ 197605 h 867875"/>
                <a:gd name="connsiteX6" fmla="*/ 4595338 w 4595338"/>
                <a:gd name="connsiteY6" fmla="*/ 687005 h 867875"/>
                <a:gd name="connsiteX0" fmla="*/ 24540 w 4616636"/>
                <a:gd name="connsiteY0" fmla="*/ 867875 h 867875"/>
                <a:gd name="connsiteX1" fmla="*/ 74782 w 4616636"/>
                <a:gd name="connsiteY1" fmla="*/ 556376 h 867875"/>
                <a:gd name="connsiteX2" fmla="*/ 473232 w 4616636"/>
                <a:gd name="connsiteY2" fmla="*/ 285752 h 867875"/>
                <a:gd name="connsiteX3" fmla="*/ 988387 w 4616636"/>
                <a:gd name="connsiteY3" fmla="*/ 54729 h 867875"/>
                <a:gd name="connsiteX4" fmla="*/ 1943775 w 4616636"/>
                <a:gd name="connsiteY4" fmla="*/ 23813 h 867875"/>
                <a:gd name="connsiteX5" fmla="*/ 3845907 w 4616636"/>
                <a:gd name="connsiteY5" fmla="*/ 197605 h 867875"/>
                <a:gd name="connsiteX6" fmla="*/ 4616636 w 4616636"/>
                <a:gd name="connsiteY6" fmla="*/ 687005 h 867875"/>
                <a:gd name="connsiteX0" fmla="*/ 24540 w 4616636"/>
                <a:gd name="connsiteY0" fmla="*/ 853183 h 853183"/>
                <a:gd name="connsiteX1" fmla="*/ 74782 w 4616636"/>
                <a:gd name="connsiteY1" fmla="*/ 541684 h 853183"/>
                <a:gd name="connsiteX2" fmla="*/ 473232 w 4616636"/>
                <a:gd name="connsiteY2" fmla="*/ 271060 h 853183"/>
                <a:gd name="connsiteX3" fmla="*/ 1044736 w 4616636"/>
                <a:gd name="connsiteY3" fmla="*/ 128184 h 853183"/>
                <a:gd name="connsiteX4" fmla="*/ 1943775 w 4616636"/>
                <a:gd name="connsiteY4" fmla="*/ 9121 h 853183"/>
                <a:gd name="connsiteX5" fmla="*/ 3845907 w 4616636"/>
                <a:gd name="connsiteY5" fmla="*/ 182913 h 853183"/>
                <a:gd name="connsiteX6" fmla="*/ 4616636 w 4616636"/>
                <a:gd name="connsiteY6" fmla="*/ 672313 h 853183"/>
                <a:gd name="connsiteX0" fmla="*/ 24540 w 4616636"/>
                <a:gd name="connsiteY0" fmla="*/ 805558 h 805558"/>
                <a:gd name="connsiteX1" fmla="*/ 74782 w 4616636"/>
                <a:gd name="connsiteY1" fmla="*/ 494059 h 805558"/>
                <a:gd name="connsiteX2" fmla="*/ 473232 w 4616636"/>
                <a:gd name="connsiteY2" fmla="*/ 223435 h 805558"/>
                <a:gd name="connsiteX3" fmla="*/ 1044736 w 4616636"/>
                <a:gd name="connsiteY3" fmla="*/ 80559 h 805558"/>
                <a:gd name="connsiteX4" fmla="*/ 2044868 w 4616636"/>
                <a:gd name="connsiteY4" fmla="*/ 9121 h 805558"/>
                <a:gd name="connsiteX5" fmla="*/ 3845907 w 4616636"/>
                <a:gd name="connsiteY5" fmla="*/ 135288 h 805558"/>
                <a:gd name="connsiteX6" fmla="*/ 4616636 w 4616636"/>
                <a:gd name="connsiteY6" fmla="*/ 624688 h 805558"/>
                <a:gd name="connsiteX0" fmla="*/ 0 w 4592096"/>
                <a:gd name="connsiteY0" fmla="*/ 805558 h 805558"/>
                <a:gd name="connsiteX1" fmla="*/ 162940 w 4592096"/>
                <a:gd name="connsiteY1" fmla="*/ 509186 h 805558"/>
                <a:gd name="connsiteX2" fmla="*/ 448692 w 4592096"/>
                <a:gd name="connsiteY2" fmla="*/ 223435 h 805558"/>
                <a:gd name="connsiteX3" fmla="*/ 1020196 w 4592096"/>
                <a:gd name="connsiteY3" fmla="*/ 80559 h 805558"/>
                <a:gd name="connsiteX4" fmla="*/ 2020328 w 4592096"/>
                <a:gd name="connsiteY4" fmla="*/ 9121 h 805558"/>
                <a:gd name="connsiteX5" fmla="*/ 3821367 w 4592096"/>
                <a:gd name="connsiteY5" fmla="*/ 135288 h 805558"/>
                <a:gd name="connsiteX6" fmla="*/ 4592096 w 4592096"/>
                <a:gd name="connsiteY6" fmla="*/ 624688 h 805558"/>
                <a:gd name="connsiteX0" fmla="*/ 0 w 4592096"/>
                <a:gd name="connsiteY0" fmla="*/ 805558 h 805558"/>
                <a:gd name="connsiteX1" fmla="*/ 162940 w 4592096"/>
                <a:gd name="connsiteY1" fmla="*/ 509186 h 805558"/>
                <a:gd name="connsiteX2" fmla="*/ 591568 w 4592096"/>
                <a:gd name="connsiteY2" fmla="*/ 294872 h 805558"/>
                <a:gd name="connsiteX3" fmla="*/ 1020196 w 4592096"/>
                <a:gd name="connsiteY3" fmla="*/ 80559 h 805558"/>
                <a:gd name="connsiteX4" fmla="*/ 2020328 w 4592096"/>
                <a:gd name="connsiteY4" fmla="*/ 9121 h 805558"/>
                <a:gd name="connsiteX5" fmla="*/ 3821367 w 4592096"/>
                <a:gd name="connsiteY5" fmla="*/ 135288 h 805558"/>
                <a:gd name="connsiteX6" fmla="*/ 4592096 w 4592096"/>
                <a:gd name="connsiteY6" fmla="*/ 624688 h 805558"/>
                <a:gd name="connsiteX0" fmla="*/ 0 w 4592096"/>
                <a:gd name="connsiteY0" fmla="*/ 805558 h 805558"/>
                <a:gd name="connsiteX1" fmla="*/ 162940 w 4592096"/>
                <a:gd name="connsiteY1" fmla="*/ 509186 h 805558"/>
                <a:gd name="connsiteX2" fmla="*/ 591568 w 4592096"/>
                <a:gd name="connsiteY2" fmla="*/ 294872 h 805558"/>
                <a:gd name="connsiteX3" fmla="*/ 1020196 w 4592096"/>
                <a:gd name="connsiteY3" fmla="*/ 80559 h 805558"/>
                <a:gd name="connsiteX4" fmla="*/ 2020328 w 4592096"/>
                <a:gd name="connsiteY4" fmla="*/ 9121 h 805558"/>
                <a:gd name="connsiteX5" fmla="*/ 3821367 w 4592096"/>
                <a:gd name="connsiteY5" fmla="*/ 135288 h 805558"/>
                <a:gd name="connsiteX6" fmla="*/ 4592096 w 4592096"/>
                <a:gd name="connsiteY6" fmla="*/ 624688 h 805558"/>
                <a:gd name="connsiteX0" fmla="*/ 0 w 4592096"/>
                <a:gd name="connsiteY0" fmla="*/ 799222 h 799222"/>
                <a:gd name="connsiteX1" fmla="*/ 162940 w 4592096"/>
                <a:gd name="connsiteY1" fmla="*/ 502850 h 799222"/>
                <a:gd name="connsiteX2" fmla="*/ 591568 w 4592096"/>
                <a:gd name="connsiteY2" fmla="*/ 288536 h 799222"/>
                <a:gd name="connsiteX3" fmla="*/ 1091634 w 4592096"/>
                <a:gd name="connsiteY3" fmla="*/ 145660 h 799222"/>
                <a:gd name="connsiteX4" fmla="*/ 2020328 w 4592096"/>
                <a:gd name="connsiteY4" fmla="*/ 2785 h 799222"/>
                <a:gd name="connsiteX5" fmla="*/ 3821367 w 4592096"/>
                <a:gd name="connsiteY5" fmla="*/ 128952 h 799222"/>
                <a:gd name="connsiteX6" fmla="*/ 4592096 w 4592096"/>
                <a:gd name="connsiteY6" fmla="*/ 618352 h 799222"/>
                <a:gd name="connsiteX0" fmla="*/ 0 w 4592096"/>
                <a:gd name="connsiteY0" fmla="*/ 760958 h 760958"/>
                <a:gd name="connsiteX1" fmla="*/ 162940 w 4592096"/>
                <a:gd name="connsiteY1" fmla="*/ 464586 h 760958"/>
                <a:gd name="connsiteX2" fmla="*/ 591568 w 4592096"/>
                <a:gd name="connsiteY2" fmla="*/ 250272 h 760958"/>
                <a:gd name="connsiteX3" fmla="*/ 1091634 w 4592096"/>
                <a:gd name="connsiteY3" fmla="*/ 107396 h 760958"/>
                <a:gd name="connsiteX4" fmla="*/ 2091766 w 4592096"/>
                <a:gd name="connsiteY4" fmla="*/ 35958 h 760958"/>
                <a:gd name="connsiteX5" fmla="*/ 3821367 w 4592096"/>
                <a:gd name="connsiteY5" fmla="*/ 90688 h 760958"/>
                <a:gd name="connsiteX6" fmla="*/ 4592096 w 4592096"/>
                <a:gd name="connsiteY6" fmla="*/ 580088 h 760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92096" h="760958">
                  <a:moveTo>
                    <a:pt x="0" y="760958"/>
                  </a:moveTo>
                  <a:cubicBezTo>
                    <a:pt x="4187" y="656287"/>
                    <a:pt x="64346" y="549700"/>
                    <a:pt x="162940" y="464586"/>
                  </a:cubicBezTo>
                  <a:cubicBezTo>
                    <a:pt x="261534" y="379472"/>
                    <a:pt x="436786" y="309804"/>
                    <a:pt x="591568" y="250272"/>
                  </a:cubicBezTo>
                  <a:cubicBezTo>
                    <a:pt x="746350" y="190740"/>
                    <a:pt x="841601" y="143115"/>
                    <a:pt x="1091634" y="107396"/>
                  </a:cubicBezTo>
                  <a:cubicBezTo>
                    <a:pt x="1341667" y="71677"/>
                    <a:pt x="1636811" y="38743"/>
                    <a:pt x="2091766" y="35958"/>
                  </a:cubicBezTo>
                  <a:cubicBezTo>
                    <a:pt x="2546721" y="33173"/>
                    <a:pt x="3404645" y="0"/>
                    <a:pt x="3821367" y="90688"/>
                  </a:cubicBezTo>
                  <a:cubicBezTo>
                    <a:pt x="4238089" y="181376"/>
                    <a:pt x="4297344" y="323855"/>
                    <a:pt x="4592096" y="580088"/>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46" name="灯片编号占位符 45"/>
          <p:cNvSpPr>
            <a:spLocks noGrp="1"/>
          </p:cNvSpPr>
          <p:nvPr>
            <p:ph type="sldNum" sz="quarter" idx="12"/>
          </p:nvPr>
        </p:nvSpPr>
        <p:spPr/>
        <p:txBody>
          <a:bodyPr/>
          <a:lstStyle/>
          <a:p>
            <a:fld id="{7AF016A1-9F15-429F-9EFD-84004B73C732}" type="slidenum">
              <a:rPr lang="en-US" altLang="zh-CN" smtClean="0"/>
              <a:pPr/>
              <a:t>40</a:t>
            </a:fld>
            <a:r>
              <a:rPr lang="en-US" altLang="zh-CN" smtClean="0"/>
              <a:t>/65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357158" y="357166"/>
            <a:ext cx="2500330" cy="400110"/>
          </a:xfrm>
          <a:prstGeom prst="rect">
            <a:avLst/>
          </a:prstGeom>
          <a:noFill/>
        </p:spPr>
        <p:txBody>
          <a:bodyPr wrap="square" rtlCol="0">
            <a:spAutoFit/>
          </a:bodyPr>
          <a:lstStyle/>
          <a:p>
            <a:pPr algn="l">
              <a:lnSpc>
                <a:spcPct val="100000"/>
              </a:lnSpc>
            </a:pPr>
            <a:r>
              <a:rPr lang="zh-CN" altLang="en-US" sz="2000" smtClean="0">
                <a:solidFill>
                  <a:srgbClr val="FF0000"/>
                </a:solidFill>
                <a:latin typeface="华文中宋" pitchFamily="2" charset="-122"/>
                <a:ea typeface="华文中宋" pitchFamily="2" charset="-122"/>
              </a:rPr>
              <a:t>循环结束条件？</a:t>
            </a:r>
            <a:endParaRPr lang="zh-CN" altLang="en-US" sz="2000">
              <a:solidFill>
                <a:srgbClr val="FF0000"/>
              </a:solidFill>
              <a:latin typeface="华文中宋" pitchFamily="2" charset="-122"/>
              <a:ea typeface="华文中宋" pitchFamily="2" charset="-122"/>
            </a:endParaRPr>
          </a:p>
        </p:txBody>
      </p:sp>
      <p:sp>
        <p:nvSpPr>
          <p:cNvPr id="31" name="TextBox 30"/>
          <p:cNvSpPr txBox="1"/>
          <p:nvPr/>
        </p:nvSpPr>
        <p:spPr>
          <a:xfrm>
            <a:off x="214282" y="988048"/>
            <a:ext cx="2643206" cy="400110"/>
          </a:xfrm>
          <a:prstGeom prst="rect">
            <a:avLst/>
          </a:prstGeom>
          <a:noFill/>
        </p:spPr>
        <p:txBody>
          <a:bodyPr wrap="square" rtlCol="0">
            <a:spAutoFit/>
          </a:bodyPr>
          <a:lstStyle/>
          <a:p>
            <a:pPr algn="l">
              <a:lnSpc>
                <a:spcPct val="100000"/>
              </a:lnSpc>
            </a:pP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1</a:t>
            </a:r>
            <a:r>
              <a:rPr lang="zh-CN" altLang="en-US" sz="2000" smtClean="0">
                <a:solidFill>
                  <a:srgbClr val="0000FF"/>
                </a:solidFill>
                <a:latin typeface="Consolas" pitchFamily="49" charset="0"/>
                <a:ea typeface="仿宋" pitchFamily="49" charset="-122"/>
                <a:cs typeface="Consolas" pitchFamily="49" charset="0"/>
              </a:rPr>
              <a:t>）结点个数为奇数</a:t>
            </a:r>
            <a:endParaRPr lang="zh-CN" altLang="en-US" sz="2000">
              <a:solidFill>
                <a:srgbClr val="0000FF"/>
              </a:solidFill>
              <a:latin typeface="Consolas" pitchFamily="49" charset="0"/>
              <a:ea typeface="仿宋" pitchFamily="49" charset="-122"/>
              <a:cs typeface="Consolas" pitchFamily="49" charset="0"/>
            </a:endParaRPr>
          </a:p>
        </p:txBody>
      </p:sp>
      <p:grpSp>
        <p:nvGrpSpPr>
          <p:cNvPr id="72" name="组合 71"/>
          <p:cNvGrpSpPr/>
          <p:nvPr/>
        </p:nvGrpSpPr>
        <p:grpSpPr>
          <a:xfrm>
            <a:off x="785786" y="1500174"/>
            <a:ext cx="7429552" cy="1922748"/>
            <a:chOff x="357158" y="1720566"/>
            <a:chExt cx="7429552" cy="1922748"/>
          </a:xfrm>
        </p:grpSpPr>
        <p:sp>
          <p:nvSpPr>
            <p:cNvPr id="5" name="Text Box 25" descr="60%"/>
            <p:cNvSpPr txBox="1">
              <a:spLocks noChangeArrowheads="1"/>
            </p:cNvSpPr>
            <p:nvPr/>
          </p:nvSpPr>
          <p:spPr bwMode="auto">
            <a:xfrm>
              <a:off x="1606277" y="2289793"/>
              <a:ext cx="393956"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6" name="Text Box 24"/>
            <p:cNvSpPr txBox="1">
              <a:spLocks noChangeArrowheads="1"/>
            </p:cNvSpPr>
            <p:nvPr/>
          </p:nvSpPr>
          <p:spPr bwMode="auto">
            <a:xfrm>
              <a:off x="2002562" y="2289793"/>
              <a:ext cx="303293"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7" name="Text Box 23" descr="浅色上对角线"/>
            <p:cNvSpPr txBox="1">
              <a:spLocks noChangeArrowheads="1"/>
            </p:cNvSpPr>
            <p:nvPr/>
          </p:nvSpPr>
          <p:spPr bwMode="auto">
            <a:xfrm>
              <a:off x="1312704" y="2289793"/>
              <a:ext cx="302321"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8" name="Text Box 22"/>
            <p:cNvSpPr txBox="1">
              <a:spLocks noChangeArrowheads="1"/>
            </p:cNvSpPr>
            <p:nvPr/>
          </p:nvSpPr>
          <p:spPr bwMode="auto">
            <a:xfrm>
              <a:off x="357158" y="2289793"/>
              <a:ext cx="776681" cy="303247"/>
            </a:xfrm>
            <a:prstGeom prst="rect">
              <a:avLst/>
            </a:prstGeom>
            <a:solidFill>
              <a:srgbClr val="FFFFFF"/>
            </a:solidFill>
            <a:ln w="9525">
              <a:noFill/>
              <a:miter lim="800000"/>
              <a:headEnd/>
              <a:tailEnd type="none" w="sm" len="sm"/>
            </a:ln>
          </p:spPr>
          <p:txBody>
            <a:bodyPr vert="horz" wrap="square" lIns="1800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dhead</a:t>
              </a:r>
            </a:p>
          </p:txBody>
        </p:sp>
        <p:sp>
          <p:nvSpPr>
            <p:cNvPr id="9" name="Line 21"/>
            <p:cNvSpPr>
              <a:spLocks noChangeShapeType="1"/>
            </p:cNvSpPr>
            <p:nvPr/>
          </p:nvSpPr>
          <p:spPr bwMode="auto">
            <a:xfrm>
              <a:off x="1015243" y="2425866"/>
              <a:ext cx="287739" cy="972"/>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0" name="Text Box 20"/>
            <p:cNvSpPr txBox="1">
              <a:spLocks noChangeArrowheads="1"/>
            </p:cNvSpPr>
            <p:nvPr/>
          </p:nvSpPr>
          <p:spPr bwMode="auto">
            <a:xfrm>
              <a:off x="2877773" y="2289793"/>
              <a:ext cx="40834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1" name="Text Box 19"/>
            <p:cNvSpPr txBox="1">
              <a:spLocks noChangeArrowheads="1"/>
            </p:cNvSpPr>
            <p:nvPr/>
          </p:nvSpPr>
          <p:spPr bwMode="auto">
            <a:xfrm>
              <a:off x="3284108" y="228979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2" name="Text Box 18"/>
            <p:cNvSpPr txBox="1">
              <a:spLocks noChangeArrowheads="1"/>
            </p:cNvSpPr>
            <p:nvPr/>
          </p:nvSpPr>
          <p:spPr bwMode="auto">
            <a:xfrm>
              <a:off x="2584201" y="228979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3" name="Line 17"/>
            <p:cNvSpPr>
              <a:spLocks noChangeShapeType="1"/>
            </p:cNvSpPr>
            <p:nvPr/>
          </p:nvSpPr>
          <p:spPr bwMode="auto">
            <a:xfrm>
              <a:off x="2216750" y="2383100"/>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 name="Line 16"/>
            <p:cNvSpPr>
              <a:spLocks noChangeShapeType="1"/>
            </p:cNvSpPr>
            <p:nvPr/>
          </p:nvSpPr>
          <p:spPr bwMode="auto">
            <a:xfrm flipH="1">
              <a:off x="2333401" y="248515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5" name="Text Box 15"/>
            <p:cNvSpPr txBox="1">
              <a:spLocks noChangeArrowheads="1"/>
            </p:cNvSpPr>
            <p:nvPr/>
          </p:nvSpPr>
          <p:spPr bwMode="auto">
            <a:xfrm>
              <a:off x="4143439" y="2289793"/>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16" name="Text Box 14"/>
            <p:cNvSpPr txBox="1">
              <a:spLocks noChangeArrowheads="1"/>
            </p:cNvSpPr>
            <p:nvPr/>
          </p:nvSpPr>
          <p:spPr bwMode="auto">
            <a:xfrm>
              <a:off x="4549773" y="228979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7" name="Text Box 13"/>
            <p:cNvSpPr txBox="1">
              <a:spLocks noChangeArrowheads="1"/>
            </p:cNvSpPr>
            <p:nvPr/>
          </p:nvSpPr>
          <p:spPr bwMode="auto">
            <a:xfrm>
              <a:off x="3849866" y="228979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8" name="Text Box 12"/>
            <p:cNvSpPr txBox="1">
              <a:spLocks noChangeArrowheads="1"/>
            </p:cNvSpPr>
            <p:nvPr/>
          </p:nvSpPr>
          <p:spPr bwMode="auto">
            <a:xfrm>
              <a:off x="5437076" y="2289793"/>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9" name="Text Box 11"/>
            <p:cNvSpPr txBox="1">
              <a:spLocks noChangeArrowheads="1"/>
            </p:cNvSpPr>
            <p:nvPr/>
          </p:nvSpPr>
          <p:spPr bwMode="auto">
            <a:xfrm>
              <a:off x="5143504" y="228979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0" name="Line 10"/>
            <p:cNvSpPr>
              <a:spLocks noChangeShapeType="1"/>
            </p:cNvSpPr>
            <p:nvPr/>
          </p:nvSpPr>
          <p:spPr bwMode="auto">
            <a:xfrm>
              <a:off x="3499912" y="2383100"/>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1" name="Line 9"/>
            <p:cNvSpPr>
              <a:spLocks noChangeShapeType="1"/>
            </p:cNvSpPr>
            <p:nvPr/>
          </p:nvSpPr>
          <p:spPr bwMode="auto">
            <a:xfrm flipH="1">
              <a:off x="3616564" y="248515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3" name="Line 7"/>
            <p:cNvSpPr>
              <a:spLocks noChangeShapeType="1"/>
            </p:cNvSpPr>
            <p:nvPr/>
          </p:nvSpPr>
          <p:spPr bwMode="auto">
            <a:xfrm>
              <a:off x="4783075" y="2383100"/>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4" name="Line 6"/>
            <p:cNvSpPr>
              <a:spLocks noChangeShapeType="1"/>
            </p:cNvSpPr>
            <p:nvPr/>
          </p:nvSpPr>
          <p:spPr bwMode="auto">
            <a:xfrm flipH="1">
              <a:off x="4899726" y="2485154"/>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7" name="Text Box 3"/>
            <p:cNvSpPr txBox="1">
              <a:spLocks noChangeArrowheads="1"/>
            </p:cNvSpPr>
            <p:nvPr/>
          </p:nvSpPr>
          <p:spPr bwMode="auto">
            <a:xfrm>
              <a:off x="5843411" y="2289793"/>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8" name="任意多边形 27"/>
            <p:cNvSpPr/>
            <p:nvPr/>
          </p:nvSpPr>
          <p:spPr>
            <a:xfrm>
              <a:off x="1714480" y="2488247"/>
              <a:ext cx="4286280" cy="576716"/>
            </a:xfrm>
            <a:custGeom>
              <a:avLst/>
              <a:gdLst>
                <a:gd name="connsiteX0" fmla="*/ 4863402 w 4896897"/>
                <a:gd name="connsiteY0" fmla="*/ 0 h 599552"/>
                <a:gd name="connsiteX1" fmla="*/ 4803112 w 4896897"/>
                <a:gd name="connsiteY1" fmla="*/ 251209 h 599552"/>
                <a:gd name="connsiteX2" fmla="*/ 4702629 w 4896897"/>
                <a:gd name="connsiteY2" fmla="*/ 361741 h 599552"/>
                <a:gd name="connsiteX3" fmla="*/ 3637503 w 4896897"/>
                <a:gd name="connsiteY3" fmla="*/ 482321 h 599552"/>
                <a:gd name="connsiteX4" fmla="*/ 823965 w 4896897"/>
                <a:gd name="connsiteY4" fmla="*/ 542611 h 599552"/>
                <a:gd name="connsiteX5" fmla="*/ 0 w 4896897"/>
                <a:gd name="connsiteY5" fmla="*/ 140677 h 599552"/>
                <a:gd name="connsiteX0" fmla="*/ 4863402 w 4866853"/>
                <a:gd name="connsiteY0" fmla="*/ 0 h 599552"/>
                <a:gd name="connsiteX1" fmla="*/ 4803112 w 4866853"/>
                <a:gd name="connsiteY1" fmla="*/ 251209 h 599552"/>
                <a:gd name="connsiteX2" fmla="*/ 4480955 w 4866853"/>
                <a:gd name="connsiteY2" fmla="*/ 442593 h 599552"/>
                <a:gd name="connsiteX3" fmla="*/ 3637503 w 4866853"/>
                <a:gd name="connsiteY3" fmla="*/ 482321 h 599552"/>
                <a:gd name="connsiteX4" fmla="*/ 823965 w 4866853"/>
                <a:gd name="connsiteY4" fmla="*/ 542611 h 599552"/>
                <a:gd name="connsiteX5" fmla="*/ 0 w 4866853"/>
                <a:gd name="connsiteY5" fmla="*/ 140677 h 599552"/>
                <a:gd name="connsiteX0" fmla="*/ 4863402 w 4866853"/>
                <a:gd name="connsiteY0" fmla="*/ 0 h 616743"/>
                <a:gd name="connsiteX1" fmla="*/ 4803112 w 4866853"/>
                <a:gd name="connsiteY1" fmla="*/ 251209 h 616743"/>
                <a:gd name="connsiteX2" fmla="*/ 4480955 w 4866853"/>
                <a:gd name="connsiteY2" fmla="*/ 442593 h 616743"/>
                <a:gd name="connsiteX3" fmla="*/ 3552261 w 4866853"/>
                <a:gd name="connsiteY3" fmla="*/ 585469 h 616743"/>
                <a:gd name="connsiteX4" fmla="*/ 823965 w 4866853"/>
                <a:gd name="connsiteY4" fmla="*/ 542611 h 616743"/>
                <a:gd name="connsiteX5" fmla="*/ 0 w 4866853"/>
                <a:gd name="connsiteY5" fmla="*/ 140677 h 616743"/>
                <a:gd name="connsiteX0" fmla="*/ 4286280 w 4835558"/>
                <a:gd name="connsiteY0" fmla="*/ 0 h 571504"/>
                <a:gd name="connsiteX1" fmla="*/ 4803112 w 4835558"/>
                <a:gd name="connsiteY1" fmla="*/ 205970 h 571504"/>
                <a:gd name="connsiteX2" fmla="*/ 4480955 w 4835558"/>
                <a:gd name="connsiteY2" fmla="*/ 397354 h 571504"/>
                <a:gd name="connsiteX3" fmla="*/ 3552261 w 4835558"/>
                <a:gd name="connsiteY3" fmla="*/ 540230 h 571504"/>
                <a:gd name="connsiteX4" fmla="*/ 823965 w 4835558"/>
                <a:gd name="connsiteY4" fmla="*/ 497372 h 571504"/>
                <a:gd name="connsiteX5" fmla="*/ 0 w 4835558"/>
                <a:gd name="connsiteY5" fmla="*/ 95438 h 571504"/>
                <a:gd name="connsiteX0" fmla="*/ 4286280 w 4840939"/>
                <a:gd name="connsiteY0" fmla="*/ 0 h 588173"/>
                <a:gd name="connsiteX1" fmla="*/ 4803112 w 4840939"/>
                <a:gd name="connsiteY1" fmla="*/ 205970 h 588173"/>
                <a:gd name="connsiteX2" fmla="*/ 4480955 w 4840939"/>
                <a:gd name="connsiteY2" fmla="*/ 397354 h 588173"/>
                <a:gd name="connsiteX3" fmla="*/ 2643206 w 4840939"/>
                <a:gd name="connsiteY3" fmla="*/ 571503 h 588173"/>
                <a:gd name="connsiteX4" fmla="*/ 823965 w 4840939"/>
                <a:gd name="connsiteY4" fmla="*/ 497372 h 588173"/>
                <a:gd name="connsiteX5" fmla="*/ 0 w 4840939"/>
                <a:gd name="connsiteY5" fmla="*/ 95438 h 588173"/>
                <a:gd name="connsiteX0" fmla="*/ 4286280 w 4910269"/>
                <a:gd name="connsiteY0" fmla="*/ 0 h 576716"/>
                <a:gd name="connsiteX1" fmla="*/ 4803112 w 4910269"/>
                <a:gd name="connsiteY1" fmla="*/ 205970 h 576716"/>
                <a:gd name="connsiteX2" fmla="*/ 3643338 w 4910269"/>
                <a:gd name="connsiteY2" fmla="*/ 500065 h 576716"/>
                <a:gd name="connsiteX3" fmla="*/ 2643206 w 4910269"/>
                <a:gd name="connsiteY3" fmla="*/ 571503 h 576716"/>
                <a:gd name="connsiteX4" fmla="*/ 823965 w 4910269"/>
                <a:gd name="connsiteY4" fmla="*/ 497372 h 576716"/>
                <a:gd name="connsiteX5" fmla="*/ 0 w 4910269"/>
                <a:gd name="connsiteY5" fmla="*/ 95438 h 576716"/>
                <a:gd name="connsiteX0" fmla="*/ 4286280 w 4286280"/>
                <a:gd name="connsiteY0" fmla="*/ 0 h 576716"/>
                <a:gd name="connsiteX1" fmla="*/ 4143404 w 4286280"/>
                <a:gd name="connsiteY1" fmla="*/ 357189 h 576716"/>
                <a:gd name="connsiteX2" fmla="*/ 3643338 w 4286280"/>
                <a:gd name="connsiteY2" fmla="*/ 500065 h 576716"/>
                <a:gd name="connsiteX3" fmla="*/ 2643206 w 4286280"/>
                <a:gd name="connsiteY3" fmla="*/ 571503 h 576716"/>
                <a:gd name="connsiteX4" fmla="*/ 823965 w 4286280"/>
                <a:gd name="connsiteY4" fmla="*/ 497372 h 576716"/>
                <a:gd name="connsiteX5" fmla="*/ 0 w 4286280"/>
                <a:gd name="connsiteY5" fmla="*/ 95438 h 576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6280" h="576716">
                  <a:moveTo>
                    <a:pt x="4286280" y="0"/>
                  </a:moveTo>
                  <a:cubicBezTo>
                    <a:pt x="4269533" y="95459"/>
                    <a:pt x="4250561" y="273845"/>
                    <a:pt x="4143404" y="357189"/>
                  </a:cubicBezTo>
                  <a:cubicBezTo>
                    <a:pt x="4036247" y="440533"/>
                    <a:pt x="3893371" y="464346"/>
                    <a:pt x="3643338" y="500065"/>
                  </a:cubicBezTo>
                  <a:cubicBezTo>
                    <a:pt x="3393305" y="535784"/>
                    <a:pt x="3113101" y="571952"/>
                    <a:pt x="2643206" y="571503"/>
                  </a:cubicBezTo>
                  <a:cubicBezTo>
                    <a:pt x="2173311" y="571054"/>
                    <a:pt x="1264499" y="576716"/>
                    <a:pt x="823965" y="497372"/>
                  </a:cubicBezTo>
                  <a:cubicBezTo>
                    <a:pt x="383431" y="418028"/>
                    <a:pt x="108857" y="267934"/>
                    <a:pt x="0" y="95438"/>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29" name="任意多边形 28"/>
            <p:cNvSpPr/>
            <p:nvPr/>
          </p:nvSpPr>
          <p:spPr>
            <a:xfrm>
              <a:off x="1428728" y="1720566"/>
              <a:ext cx="4286280" cy="742820"/>
            </a:xfrm>
            <a:custGeom>
              <a:avLst/>
              <a:gdLst>
                <a:gd name="connsiteX0" fmla="*/ 0 w 4592096"/>
                <a:gd name="connsiteY0" fmla="*/ 914400 h 914400"/>
                <a:gd name="connsiteX1" fmla="*/ 50242 w 4592096"/>
                <a:gd name="connsiteY1" fmla="*/ 602901 h 914400"/>
                <a:gd name="connsiteX2" fmla="*/ 251209 w 4592096"/>
                <a:gd name="connsiteY2" fmla="*/ 301451 h 914400"/>
                <a:gd name="connsiteX3" fmla="*/ 753626 w 4592096"/>
                <a:gd name="connsiteY3" fmla="*/ 150725 h 914400"/>
                <a:gd name="connsiteX4" fmla="*/ 1919235 w 4592096"/>
                <a:gd name="connsiteY4" fmla="*/ 70338 h 914400"/>
                <a:gd name="connsiteX5" fmla="*/ 3557116 w 4592096"/>
                <a:gd name="connsiteY5" fmla="*/ 110532 h 914400"/>
                <a:gd name="connsiteX6" fmla="*/ 4592096 w 4592096"/>
                <a:gd name="connsiteY6" fmla="*/ 733530 h 914400"/>
                <a:gd name="connsiteX0" fmla="*/ 0 w 4592096"/>
                <a:gd name="connsiteY0" fmla="*/ 859629 h 859629"/>
                <a:gd name="connsiteX1" fmla="*/ 50242 w 4592096"/>
                <a:gd name="connsiteY1" fmla="*/ 548130 h 859629"/>
                <a:gd name="connsiteX2" fmla="*/ 251209 w 4592096"/>
                <a:gd name="connsiteY2" fmla="*/ 246680 h 859629"/>
                <a:gd name="connsiteX3" fmla="*/ 753626 w 4592096"/>
                <a:gd name="connsiteY3" fmla="*/ 95954 h 859629"/>
                <a:gd name="connsiteX4" fmla="*/ 1919235 w 4592096"/>
                <a:gd name="connsiteY4" fmla="*/ 15567 h 859629"/>
                <a:gd name="connsiteX5" fmla="*/ 3821367 w 4592096"/>
                <a:gd name="connsiteY5" fmla="*/ 189359 h 859629"/>
                <a:gd name="connsiteX6" fmla="*/ 4592096 w 4592096"/>
                <a:gd name="connsiteY6" fmla="*/ 678759 h 859629"/>
                <a:gd name="connsiteX0" fmla="*/ 0 w 4592096"/>
                <a:gd name="connsiteY0" fmla="*/ 867875 h 867875"/>
                <a:gd name="connsiteX1" fmla="*/ 50242 w 4592096"/>
                <a:gd name="connsiteY1" fmla="*/ 556376 h 867875"/>
                <a:gd name="connsiteX2" fmla="*/ 251209 w 4592096"/>
                <a:gd name="connsiteY2" fmla="*/ 254926 h 867875"/>
                <a:gd name="connsiteX3" fmla="*/ 963847 w 4592096"/>
                <a:gd name="connsiteY3" fmla="*/ 54729 h 867875"/>
                <a:gd name="connsiteX4" fmla="*/ 1919235 w 4592096"/>
                <a:gd name="connsiteY4" fmla="*/ 23813 h 867875"/>
                <a:gd name="connsiteX5" fmla="*/ 3821367 w 4592096"/>
                <a:gd name="connsiteY5" fmla="*/ 197605 h 867875"/>
                <a:gd name="connsiteX6" fmla="*/ 4592096 w 4592096"/>
                <a:gd name="connsiteY6" fmla="*/ 687005 h 867875"/>
                <a:gd name="connsiteX0" fmla="*/ 3242 w 4595338"/>
                <a:gd name="connsiteY0" fmla="*/ 867875 h 867875"/>
                <a:gd name="connsiteX1" fmla="*/ 53484 w 4595338"/>
                <a:gd name="connsiteY1" fmla="*/ 556376 h 867875"/>
                <a:gd name="connsiteX2" fmla="*/ 324147 w 4595338"/>
                <a:gd name="connsiteY2" fmla="*/ 269043 h 867875"/>
                <a:gd name="connsiteX3" fmla="*/ 967089 w 4595338"/>
                <a:gd name="connsiteY3" fmla="*/ 54729 h 867875"/>
                <a:gd name="connsiteX4" fmla="*/ 1922477 w 4595338"/>
                <a:gd name="connsiteY4" fmla="*/ 23813 h 867875"/>
                <a:gd name="connsiteX5" fmla="*/ 3824609 w 4595338"/>
                <a:gd name="connsiteY5" fmla="*/ 197605 h 867875"/>
                <a:gd name="connsiteX6" fmla="*/ 4595338 w 4595338"/>
                <a:gd name="connsiteY6" fmla="*/ 687005 h 867875"/>
                <a:gd name="connsiteX0" fmla="*/ 24540 w 4616636"/>
                <a:gd name="connsiteY0" fmla="*/ 867875 h 867875"/>
                <a:gd name="connsiteX1" fmla="*/ 74782 w 4616636"/>
                <a:gd name="connsiteY1" fmla="*/ 556376 h 867875"/>
                <a:gd name="connsiteX2" fmla="*/ 473232 w 4616636"/>
                <a:gd name="connsiteY2" fmla="*/ 285752 h 867875"/>
                <a:gd name="connsiteX3" fmla="*/ 988387 w 4616636"/>
                <a:gd name="connsiteY3" fmla="*/ 54729 h 867875"/>
                <a:gd name="connsiteX4" fmla="*/ 1943775 w 4616636"/>
                <a:gd name="connsiteY4" fmla="*/ 23813 h 867875"/>
                <a:gd name="connsiteX5" fmla="*/ 3845907 w 4616636"/>
                <a:gd name="connsiteY5" fmla="*/ 197605 h 867875"/>
                <a:gd name="connsiteX6" fmla="*/ 4616636 w 4616636"/>
                <a:gd name="connsiteY6" fmla="*/ 687005 h 867875"/>
                <a:gd name="connsiteX0" fmla="*/ 24540 w 4616636"/>
                <a:gd name="connsiteY0" fmla="*/ 853183 h 853183"/>
                <a:gd name="connsiteX1" fmla="*/ 74782 w 4616636"/>
                <a:gd name="connsiteY1" fmla="*/ 541684 h 853183"/>
                <a:gd name="connsiteX2" fmla="*/ 473232 w 4616636"/>
                <a:gd name="connsiteY2" fmla="*/ 271060 h 853183"/>
                <a:gd name="connsiteX3" fmla="*/ 1044736 w 4616636"/>
                <a:gd name="connsiteY3" fmla="*/ 128184 h 853183"/>
                <a:gd name="connsiteX4" fmla="*/ 1943775 w 4616636"/>
                <a:gd name="connsiteY4" fmla="*/ 9121 h 853183"/>
                <a:gd name="connsiteX5" fmla="*/ 3845907 w 4616636"/>
                <a:gd name="connsiteY5" fmla="*/ 182913 h 853183"/>
                <a:gd name="connsiteX6" fmla="*/ 4616636 w 4616636"/>
                <a:gd name="connsiteY6" fmla="*/ 672313 h 853183"/>
                <a:gd name="connsiteX0" fmla="*/ 24540 w 4616636"/>
                <a:gd name="connsiteY0" fmla="*/ 805558 h 805558"/>
                <a:gd name="connsiteX1" fmla="*/ 74782 w 4616636"/>
                <a:gd name="connsiteY1" fmla="*/ 494059 h 805558"/>
                <a:gd name="connsiteX2" fmla="*/ 473232 w 4616636"/>
                <a:gd name="connsiteY2" fmla="*/ 223435 h 805558"/>
                <a:gd name="connsiteX3" fmla="*/ 1044736 w 4616636"/>
                <a:gd name="connsiteY3" fmla="*/ 80559 h 805558"/>
                <a:gd name="connsiteX4" fmla="*/ 2044868 w 4616636"/>
                <a:gd name="connsiteY4" fmla="*/ 9121 h 805558"/>
                <a:gd name="connsiteX5" fmla="*/ 3845907 w 4616636"/>
                <a:gd name="connsiteY5" fmla="*/ 135288 h 805558"/>
                <a:gd name="connsiteX6" fmla="*/ 4616636 w 4616636"/>
                <a:gd name="connsiteY6" fmla="*/ 624688 h 805558"/>
                <a:gd name="connsiteX0" fmla="*/ 0 w 4592096"/>
                <a:gd name="connsiteY0" fmla="*/ 805558 h 805558"/>
                <a:gd name="connsiteX1" fmla="*/ 162940 w 4592096"/>
                <a:gd name="connsiteY1" fmla="*/ 509186 h 805558"/>
                <a:gd name="connsiteX2" fmla="*/ 448692 w 4592096"/>
                <a:gd name="connsiteY2" fmla="*/ 223435 h 805558"/>
                <a:gd name="connsiteX3" fmla="*/ 1020196 w 4592096"/>
                <a:gd name="connsiteY3" fmla="*/ 80559 h 805558"/>
                <a:gd name="connsiteX4" fmla="*/ 2020328 w 4592096"/>
                <a:gd name="connsiteY4" fmla="*/ 9121 h 805558"/>
                <a:gd name="connsiteX5" fmla="*/ 3821367 w 4592096"/>
                <a:gd name="connsiteY5" fmla="*/ 135288 h 805558"/>
                <a:gd name="connsiteX6" fmla="*/ 4592096 w 4592096"/>
                <a:gd name="connsiteY6" fmla="*/ 624688 h 805558"/>
                <a:gd name="connsiteX0" fmla="*/ 0 w 4592096"/>
                <a:gd name="connsiteY0" fmla="*/ 805558 h 805558"/>
                <a:gd name="connsiteX1" fmla="*/ 162940 w 4592096"/>
                <a:gd name="connsiteY1" fmla="*/ 509186 h 805558"/>
                <a:gd name="connsiteX2" fmla="*/ 591568 w 4592096"/>
                <a:gd name="connsiteY2" fmla="*/ 294872 h 805558"/>
                <a:gd name="connsiteX3" fmla="*/ 1020196 w 4592096"/>
                <a:gd name="connsiteY3" fmla="*/ 80559 h 805558"/>
                <a:gd name="connsiteX4" fmla="*/ 2020328 w 4592096"/>
                <a:gd name="connsiteY4" fmla="*/ 9121 h 805558"/>
                <a:gd name="connsiteX5" fmla="*/ 3821367 w 4592096"/>
                <a:gd name="connsiteY5" fmla="*/ 135288 h 805558"/>
                <a:gd name="connsiteX6" fmla="*/ 4592096 w 4592096"/>
                <a:gd name="connsiteY6" fmla="*/ 624688 h 805558"/>
                <a:gd name="connsiteX0" fmla="*/ 0 w 4592096"/>
                <a:gd name="connsiteY0" fmla="*/ 805558 h 805558"/>
                <a:gd name="connsiteX1" fmla="*/ 162940 w 4592096"/>
                <a:gd name="connsiteY1" fmla="*/ 509186 h 805558"/>
                <a:gd name="connsiteX2" fmla="*/ 591568 w 4592096"/>
                <a:gd name="connsiteY2" fmla="*/ 294872 h 805558"/>
                <a:gd name="connsiteX3" fmla="*/ 1020196 w 4592096"/>
                <a:gd name="connsiteY3" fmla="*/ 80559 h 805558"/>
                <a:gd name="connsiteX4" fmla="*/ 2020328 w 4592096"/>
                <a:gd name="connsiteY4" fmla="*/ 9121 h 805558"/>
                <a:gd name="connsiteX5" fmla="*/ 3821367 w 4592096"/>
                <a:gd name="connsiteY5" fmla="*/ 135288 h 805558"/>
                <a:gd name="connsiteX6" fmla="*/ 4592096 w 4592096"/>
                <a:gd name="connsiteY6" fmla="*/ 624688 h 805558"/>
                <a:gd name="connsiteX0" fmla="*/ 0 w 4592096"/>
                <a:gd name="connsiteY0" fmla="*/ 799222 h 799222"/>
                <a:gd name="connsiteX1" fmla="*/ 162940 w 4592096"/>
                <a:gd name="connsiteY1" fmla="*/ 502850 h 799222"/>
                <a:gd name="connsiteX2" fmla="*/ 591568 w 4592096"/>
                <a:gd name="connsiteY2" fmla="*/ 288536 h 799222"/>
                <a:gd name="connsiteX3" fmla="*/ 1091634 w 4592096"/>
                <a:gd name="connsiteY3" fmla="*/ 145660 h 799222"/>
                <a:gd name="connsiteX4" fmla="*/ 2020328 w 4592096"/>
                <a:gd name="connsiteY4" fmla="*/ 2785 h 799222"/>
                <a:gd name="connsiteX5" fmla="*/ 3821367 w 4592096"/>
                <a:gd name="connsiteY5" fmla="*/ 128952 h 799222"/>
                <a:gd name="connsiteX6" fmla="*/ 4592096 w 4592096"/>
                <a:gd name="connsiteY6" fmla="*/ 618352 h 799222"/>
                <a:gd name="connsiteX0" fmla="*/ 0 w 4592096"/>
                <a:gd name="connsiteY0" fmla="*/ 760958 h 760958"/>
                <a:gd name="connsiteX1" fmla="*/ 162940 w 4592096"/>
                <a:gd name="connsiteY1" fmla="*/ 464586 h 760958"/>
                <a:gd name="connsiteX2" fmla="*/ 591568 w 4592096"/>
                <a:gd name="connsiteY2" fmla="*/ 250272 h 760958"/>
                <a:gd name="connsiteX3" fmla="*/ 1091634 w 4592096"/>
                <a:gd name="connsiteY3" fmla="*/ 107396 h 760958"/>
                <a:gd name="connsiteX4" fmla="*/ 2091766 w 4592096"/>
                <a:gd name="connsiteY4" fmla="*/ 35958 h 760958"/>
                <a:gd name="connsiteX5" fmla="*/ 3821367 w 4592096"/>
                <a:gd name="connsiteY5" fmla="*/ 90688 h 760958"/>
                <a:gd name="connsiteX6" fmla="*/ 4592096 w 4592096"/>
                <a:gd name="connsiteY6" fmla="*/ 580088 h 760958"/>
                <a:gd name="connsiteX0" fmla="*/ 0 w 4286280"/>
                <a:gd name="connsiteY0" fmla="*/ 759528 h 759528"/>
                <a:gd name="connsiteX1" fmla="*/ 162940 w 4286280"/>
                <a:gd name="connsiteY1" fmla="*/ 463156 h 759528"/>
                <a:gd name="connsiteX2" fmla="*/ 591568 w 4286280"/>
                <a:gd name="connsiteY2" fmla="*/ 248842 h 759528"/>
                <a:gd name="connsiteX3" fmla="*/ 1091634 w 4286280"/>
                <a:gd name="connsiteY3" fmla="*/ 105966 h 759528"/>
                <a:gd name="connsiteX4" fmla="*/ 2091766 w 4286280"/>
                <a:gd name="connsiteY4" fmla="*/ 34528 h 759528"/>
                <a:gd name="connsiteX5" fmla="*/ 3821367 w 4286280"/>
                <a:gd name="connsiteY5" fmla="*/ 89258 h 759528"/>
                <a:gd name="connsiteX6" fmla="*/ 4286280 w 4286280"/>
                <a:gd name="connsiteY6" fmla="*/ 570074 h 759528"/>
                <a:gd name="connsiteX0" fmla="*/ 0 w 4286280"/>
                <a:gd name="connsiteY0" fmla="*/ 742820 h 742820"/>
                <a:gd name="connsiteX1" fmla="*/ 162940 w 4286280"/>
                <a:gd name="connsiteY1" fmla="*/ 446448 h 742820"/>
                <a:gd name="connsiteX2" fmla="*/ 591568 w 4286280"/>
                <a:gd name="connsiteY2" fmla="*/ 232134 h 742820"/>
                <a:gd name="connsiteX3" fmla="*/ 1091634 w 4286280"/>
                <a:gd name="connsiteY3" fmla="*/ 89258 h 742820"/>
                <a:gd name="connsiteX4" fmla="*/ 2091766 w 4286280"/>
                <a:gd name="connsiteY4" fmla="*/ 17820 h 742820"/>
                <a:gd name="connsiteX5" fmla="*/ 3714776 w 4286280"/>
                <a:gd name="connsiteY5" fmla="*/ 196176 h 742820"/>
                <a:gd name="connsiteX6" fmla="*/ 4286280 w 4286280"/>
                <a:gd name="connsiteY6" fmla="*/ 553366 h 742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86280" h="742820">
                  <a:moveTo>
                    <a:pt x="0" y="742820"/>
                  </a:moveTo>
                  <a:cubicBezTo>
                    <a:pt x="4187" y="638149"/>
                    <a:pt x="64346" y="531562"/>
                    <a:pt x="162940" y="446448"/>
                  </a:cubicBezTo>
                  <a:cubicBezTo>
                    <a:pt x="261534" y="361334"/>
                    <a:pt x="436786" y="291666"/>
                    <a:pt x="591568" y="232134"/>
                  </a:cubicBezTo>
                  <a:cubicBezTo>
                    <a:pt x="746350" y="172602"/>
                    <a:pt x="841601" y="124977"/>
                    <a:pt x="1091634" y="89258"/>
                  </a:cubicBezTo>
                  <a:cubicBezTo>
                    <a:pt x="1341667" y="53539"/>
                    <a:pt x="1654576" y="0"/>
                    <a:pt x="2091766" y="17820"/>
                  </a:cubicBezTo>
                  <a:cubicBezTo>
                    <a:pt x="2528956" y="35640"/>
                    <a:pt x="3349024" y="106918"/>
                    <a:pt x="3714776" y="196176"/>
                  </a:cubicBezTo>
                  <a:cubicBezTo>
                    <a:pt x="4080528" y="285434"/>
                    <a:pt x="3991528" y="297133"/>
                    <a:pt x="4286280" y="553366"/>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2" name="TextBox 31"/>
            <p:cNvSpPr txBox="1"/>
            <p:nvPr/>
          </p:nvSpPr>
          <p:spPr>
            <a:xfrm>
              <a:off x="3714744" y="3325406"/>
              <a:ext cx="500066" cy="317908"/>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p</a:t>
              </a:r>
              <a:endParaRPr lang="zh-CN" altLang="en-US" sz="1800" i="1">
                <a:solidFill>
                  <a:srgbClr val="0000FF"/>
                </a:solidFill>
                <a:latin typeface="Consolas" pitchFamily="49" charset="0"/>
                <a:cs typeface="Consolas" pitchFamily="49" charset="0"/>
              </a:endParaRPr>
            </a:p>
          </p:txBody>
        </p:sp>
        <p:cxnSp>
          <p:nvCxnSpPr>
            <p:cNvPr id="33" name="直接箭头连接符 32"/>
            <p:cNvCxnSpPr/>
            <p:nvPr/>
          </p:nvCxnSpPr>
          <p:spPr>
            <a:xfrm rot="16200000" flipH="1">
              <a:off x="3669707" y="2994617"/>
              <a:ext cx="765721" cy="38732"/>
            </a:xfrm>
            <a:prstGeom prst="straightConnector1">
              <a:avLst/>
            </a:prstGeom>
            <a:ln w="19050">
              <a:solidFill>
                <a:srgbClr val="FF3399"/>
              </a:solidFill>
              <a:headEnd type="arrow"/>
              <a:tailEnd type="none"/>
            </a:ln>
          </p:spPr>
          <p:style>
            <a:lnRef idx="2">
              <a:schemeClr val="dk1"/>
            </a:lnRef>
            <a:fillRef idx="0">
              <a:schemeClr val="dk1"/>
            </a:fillRef>
            <a:effectRef idx="1">
              <a:schemeClr val="dk1"/>
            </a:effectRef>
            <a:fontRef idx="minor">
              <a:schemeClr val="tx1"/>
            </a:fontRef>
          </p:style>
        </p:cxnSp>
        <p:sp>
          <p:nvSpPr>
            <p:cNvPr id="34" name="TextBox 33"/>
            <p:cNvSpPr txBox="1"/>
            <p:nvPr/>
          </p:nvSpPr>
          <p:spPr>
            <a:xfrm>
              <a:off x="4357686" y="3313346"/>
              <a:ext cx="500066" cy="317908"/>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q</a:t>
              </a:r>
              <a:endParaRPr lang="zh-CN" altLang="en-US" sz="1800" i="1">
                <a:solidFill>
                  <a:srgbClr val="0000FF"/>
                </a:solidFill>
                <a:latin typeface="Consolas" pitchFamily="49" charset="0"/>
                <a:cs typeface="Consolas" pitchFamily="49" charset="0"/>
              </a:endParaRPr>
            </a:p>
          </p:txBody>
        </p:sp>
        <p:cxnSp>
          <p:nvCxnSpPr>
            <p:cNvPr id="35" name="直接箭头连接符 34"/>
            <p:cNvCxnSpPr/>
            <p:nvPr/>
          </p:nvCxnSpPr>
          <p:spPr>
            <a:xfrm rot="16200000" flipH="1">
              <a:off x="4312649" y="2982557"/>
              <a:ext cx="765721" cy="38732"/>
            </a:xfrm>
            <a:prstGeom prst="straightConnector1">
              <a:avLst/>
            </a:prstGeom>
            <a:ln w="19050">
              <a:solidFill>
                <a:srgbClr val="FF3399"/>
              </a:solidFill>
              <a:headEnd type="arrow"/>
              <a:tailEnd type="none"/>
            </a:ln>
          </p:spPr>
          <p:style>
            <a:lnRef idx="2">
              <a:schemeClr val="dk1"/>
            </a:lnRef>
            <a:fillRef idx="0">
              <a:schemeClr val="dk1"/>
            </a:fillRef>
            <a:effectRef idx="1">
              <a:schemeClr val="dk1"/>
            </a:effectRef>
            <a:fontRef idx="minor">
              <a:schemeClr val="tx1"/>
            </a:fontRef>
          </p:style>
        </p:cxnSp>
        <p:sp>
          <p:nvSpPr>
            <p:cNvPr id="36" name="TextBox 35"/>
            <p:cNvSpPr txBox="1"/>
            <p:nvPr/>
          </p:nvSpPr>
          <p:spPr>
            <a:xfrm>
              <a:off x="6786578" y="2315226"/>
              <a:ext cx="1000132" cy="369332"/>
            </a:xfrm>
            <a:prstGeom prst="rect">
              <a:avLst/>
            </a:prstGeom>
            <a:noFill/>
          </p:spPr>
          <p:txBody>
            <a:bodyPr wrap="square" rtlCol="0">
              <a:spAutoFit/>
            </a:bodyPr>
            <a:lstStyle/>
            <a:p>
              <a:pPr>
                <a:lnSpc>
                  <a:spcPct val="100000"/>
                </a:lnSpc>
              </a:pPr>
              <a:r>
                <a:rPr lang="en-US" altLang="zh-CN" sz="1800" i="1" smtClean="0">
                  <a:solidFill>
                    <a:srgbClr val="0000FF"/>
                  </a:solidFill>
                  <a:latin typeface="Consolas" pitchFamily="49" charset="0"/>
                  <a:cs typeface="Consolas" pitchFamily="49" charset="0"/>
                </a:rPr>
                <a:t>p</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q</a:t>
              </a:r>
              <a:endParaRPr lang="zh-CN" altLang="en-US" sz="1800" i="1">
                <a:solidFill>
                  <a:srgbClr val="0000FF"/>
                </a:solidFill>
                <a:latin typeface="Consolas" pitchFamily="49" charset="0"/>
                <a:cs typeface="Consolas" pitchFamily="49" charset="0"/>
              </a:endParaRPr>
            </a:p>
          </p:txBody>
        </p:sp>
        <p:sp>
          <p:nvSpPr>
            <p:cNvPr id="37" name="右箭头 36"/>
            <p:cNvSpPr/>
            <p:nvPr/>
          </p:nvSpPr>
          <p:spPr>
            <a:xfrm>
              <a:off x="6429388" y="2416808"/>
              <a:ext cx="357190"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grpSp>
        <p:nvGrpSpPr>
          <p:cNvPr id="73" name="组合 72"/>
          <p:cNvGrpSpPr/>
          <p:nvPr/>
        </p:nvGrpSpPr>
        <p:grpSpPr>
          <a:xfrm>
            <a:off x="357158" y="4000504"/>
            <a:ext cx="8572560" cy="1877217"/>
            <a:chOff x="357158" y="4337865"/>
            <a:chExt cx="8572560" cy="1877217"/>
          </a:xfrm>
        </p:grpSpPr>
        <p:sp>
          <p:nvSpPr>
            <p:cNvPr id="38" name="Text Box 25" descr="60%"/>
            <p:cNvSpPr txBox="1">
              <a:spLocks noChangeArrowheads="1"/>
            </p:cNvSpPr>
            <p:nvPr/>
          </p:nvSpPr>
          <p:spPr bwMode="auto">
            <a:xfrm>
              <a:off x="1606277" y="4861561"/>
              <a:ext cx="393956"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39" name="Text Box 24"/>
            <p:cNvSpPr txBox="1">
              <a:spLocks noChangeArrowheads="1"/>
            </p:cNvSpPr>
            <p:nvPr/>
          </p:nvSpPr>
          <p:spPr bwMode="auto">
            <a:xfrm>
              <a:off x="2002562" y="4861561"/>
              <a:ext cx="303293"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0" name="Text Box 23" descr="浅色上对角线"/>
            <p:cNvSpPr txBox="1">
              <a:spLocks noChangeArrowheads="1"/>
            </p:cNvSpPr>
            <p:nvPr/>
          </p:nvSpPr>
          <p:spPr bwMode="auto">
            <a:xfrm>
              <a:off x="1312704" y="4861561"/>
              <a:ext cx="302321" cy="303247"/>
            </a:xfrm>
            <a:prstGeom prst="rect">
              <a:avLst/>
            </a:prstGeom>
            <a:ln>
              <a:headEnd/>
              <a:tailEnd type="none" w="sm" len="sm"/>
            </a:ln>
          </p:spPr>
          <p:style>
            <a:lnRef idx="1">
              <a:schemeClr val="accent2"/>
            </a:lnRef>
            <a:fillRef idx="2">
              <a:schemeClr val="accent2"/>
            </a:fillRef>
            <a:effectRef idx="1">
              <a:schemeClr val="accent2"/>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1" name="Text Box 22"/>
            <p:cNvSpPr txBox="1">
              <a:spLocks noChangeArrowheads="1"/>
            </p:cNvSpPr>
            <p:nvPr/>
          </p:nvSpPr>
          <p:spPr bwMode="auto">
            <a:xfrm>
              <a:off x="357158" y="4861561"/>
              <a:ext cx="776681" cy="303247"/>
            </a:xfrm>
            <a:prstGeom prst="rect">
              <a:avLst/>
            </a:prstGeom>
            <a:solidFill>
              <a:srgbClr val="FFFFFF"/>
            </a:solidFill>
            <a:ln w="9525">
              <a:noFill/>
              <a:miter lim="800000"/>
              <a:headEnd/>
              <a:tailEnd type="none" w="sm" len="sm"/>
            </a:ln>
          </p:spPr>
          <p:txBody>
            <a:bodyPr vert="horz" wrap="square" lIns="18000" tIns="0" rIns="9144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dhead</a:t>
              </a:r>
            </a:p>
          </p:txBody>
        </p:sp>
        <p:sp>
          <p:nvSpPr>
            <p:cNvPr id="42" name="Line 21"/>
            <p:cNvSpPr>
              <a:spLocks noChangeShapeType="1"/>
            </p:cNvSpPr>
            <p:nvPr/>
          </p:nvSpPr>
          <p:spPr bwMode="auto">
            <a:xfrm>
              <a:off x="1015243" y="4997634"/>
              <a:ext cx="287739" cy="972"/>
            </a:xfrm>
            <a:prstGeom prst="line">
              <a:avLst/>
            </a:prstGeom>
            <a:ln w="19050">
              <a:headEnd/>
              <a:tailEnd type="arrow" w="sm" len="med"/>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3" name="Text Box 20"/>
            <p:cNvSpPr txBox="1">
              <a:spLocks noChangeArrowheads="1"/>
            </p:cNvSpPr>
            <p:nvPr/>
          </p:nvSpPr>
          <p:spPr bwMode="auto">
            <a:xfrm>
              <a:off x="2877773" y="4861561"/>
              <a:ext cx="40834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44" name="Text Box 19"/>
            <p:cNvSpPr txBox="1">
              <a:spLocks noChangeArrowheads="1"/>
            </p:cNvSpPr>
            <p:nvPr/>
          </p:nvSpPr>
          <p:spPr bwMode="auto">
            <a:xfrm>
              <a:off x="3284108" y="486156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5" name="Text Box 18"/>
            <p:cNvSpPr txBox="1">
              <a:spLocks noChangeArrowheads="1"/>
            </p:cNvSpPr>
            <p:nvPr/>
          </p:nvSpPr>
          <p:spPr bwMode="auto">
            <a:xfrm>
              <a:off x="2584201" y="486156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46" name="Line 17"/>
            <p:cNvSpPr>
              <a:spLocks noChangeShapeType="1"/>
            </p:cNvSpPr>
            <p:nvPr/>
          </p:nvSpPr>
          <p:spPr bwMode="auto">
            <a:xfrm>
              <a:off x="2216750" y="495486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7" name="Line 16"/>
            <p:cNvSpPr>
              <a:spLocks noChangeShapeType="1"/>
            </p:cNvSpPr>
            <p:nvPr/>
          </p:nvSpPr>
          <p:spPr bwMode="auto">
            <a:xfrm flipH="1">
              <a:off x="2333401" y="5056922"/>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48" name="Text Box 15"/>
            <p:cNvSpPr txBox="1">
              <a:spLocks noChangeArrowheads="1"/>
            </p:cNvSpPr>
            <p:nvPr/>
          </p:nvSpPr>
          <p:spPr bwMode="auto">
            <a:xfrm>
              <a:off x="4143439" y="4861561"/>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49" name="Text Box 14"/>
            <p:cNvSpPr txBox="1">
              <a:spLocks noChangeArrowheads="1"/>
            </p:cNvSpPr>
            <p:nvPr/>
          </p:nvSpPr>
          <p:spPr bwMode="auto">
            <a:xfrm>
              <a:off x="4549773" y="486156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0" name="Text Box 13"/>
            <p:cNvSpPr txBox="1">
              <a:spLocks noChangeArrowheads="1"/>
            </p:cNvSpPr>
            <p:nvPr/>
          </p:nvSpPr>
          <p:spPr bwMode="auto">
            <a:xfrm>
              <a:off x="3849866" y="486156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1" name="Text Box 12"/>
            <p:cNvSpPr txBox="1">
              <a:spLocks noChangeArrowheads="1"/>
            </p:cNvSpPr>
            <p:nvPr/>
          </p:nvSpPr>
          <p:spPr bwMode="auto">
            <a:xfrm>
              <a:off x="5437076" y="4861561"/>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u="none" strike="noStrike" cap="none" normalizeH="0" baseline="0" smtClean="0">
                  <a:ln>
                    <a:noFill/>
                  </a:ln>
                  <a:solidFill>
                    <a:srgbClr val="0000FF"/>
                  </a:solidFill>
                  <a:effectLst/>
                  <a:latin typeface="Consolas" pitchFamily="49" charset="0"/>
                  <a:ea typeface="仿宋" pitchFamily="49" charset="-122"/>
                  <a:cs typeface="Consolas" pitchFamily="49" charset="0"/>
                </a:rPr>
                <a:t>2</a:t>
              </a:r>
            </a:p>
          </p:txBody>
        </p:sp>
        <p:sp>
          <p:nvSpPr>
            <p:cNvPr id="52" name="Text Box 11"/>
            <p:cNvSpPr txBox="1">
              <a:spLocks noChangeArrowheads="1"/>
            </p:cNvSpPr>
            <p:nvPr/>
          </p:nvSpPr>
          <p:spPr bwMode="auto">
            <a:xfrm>
              <a:off x="5143504" y="486156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3" name="Line 10"/>
            <p:cNvSpPr>
              <a:spLocks noChangeShapeType="1"/>
            </p:cNvSpPr>
            <p:nvPr/>
          </p:nvSpPr>
          <p:spPr bwMode="auto">
            <a:xfrm>
              <a:off x="3499912" y="495486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4" name="Line 9"/>
            <p:cNvSpPr>
              <a:spLocks noChangeShapeType="1"/>
            </p:cNvSpPr>
            <p:nvPr/>
          </p:nvSpPr>
          <p:spPr bwMode="auto">
            <a:xfrm flipH="1">
              <a:off x="3616564" y="5056922"/>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5" name="Line 7"/>
            <p:cNvSpPr>
              <a:spLocks noChangeShapeType="1"/>
            </p:cNvSpPr>
            <p:nvPr/>
          </p:nvSpPr>
          <p:spPr bwMode="auto">
            <a:xfrm>
              <a:off x="4783075" y="4954868"/>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6" name="Line 6"/>
            <p:cNvSpPr>
              <a:spLocks noChangeShapeType="1"/>
            </p:cNvSpPr>
            <p:nvPr/>
          </p:nvSpPr>
          <p:spPr bwMode="auto">
            <a:xfrm flipH="1">
              <a:off x="4899726" y="5056922"/>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57" name="Text Box 3"/>
            <p:cNvSpPr txBox="1">
              <a:spLocks noChangeArrowheads="1"/>
            </p:cNvSpPr>
            <p:nvPr/>
          </p:nvSpPr>
          <p:spPr bwMode="auto">
            <a:xfrm>
              <a:off x="5843411" y="4861561"/>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9" name="任意多边形 58"/>
            <p:cNvSpPr/>
            <p:nvPr/>
          </p:nvSpPr>
          <p:spPr>
            <a:xfrm>
              <a:off x="1428728" y="4337865"/>
              <a:ext cx="5214974" cy="697290"/>
            </a:xfrm>
            <a:custGeom>
              <a:avLst/>
              <a:gdLst>
                <a:gd name="connsiteX0" fmla="*/ 0 w 4592096"/>
                <a:gd name="connsiteY0" fmla="*/ 914400 h 914400"/>
                <a:gd name="connsiteX1" fmla="*/ 50242 w 4592096"/>
                <a:gd name="connsiteY1" fmla="*/ 602901 h 914400"/>
                <a:gd name="connsiteX2" fmla="*/ 251209 w 4592096"/>
                <a:gd name="connsiteY2" fmla="*/ 301451 h 914400"/>
                <a:gd name="connsiteX3" fmla="*/ 753626 w 4592096"/>
                <a:gd name="connsiteY3" fmla="*/ 150725 h 914400"/>
                <a:gd name="connsiteX4" fmla="*/ 1919235 w 4592096"/>
                <a:gd name="connsiteY4" fmla="*/ 70338 h 914400"/>
                <a:gd name="connsiteX5" fmla="*/ 3557116 w 4592096"/>
                <a:gd name="connsiteY5" fmla="*/ 110532 h 914400"/>
                <a:gd name="connsiteX6" fmla="*/ 4592096 w 4592096"/>
                <a:gd name="connsiteY6" fmla="*/ 733530 h 914400"/>
                <a:gd name="connsiteX0" fmla="*/ 0 w 4592096"/>
                <a:gd name="connsiteY0" fmla="*/ 859629 h 859629"/>
                <a:gd name="connsiteX1" fmla="*/ 50242 w 4592096"/>
                <a:gd name="connsiteY1" fmla="*/ 548130 h 859629"/>
                <a:gd name="connsiteX2" fmla="*/ 251209 w 4592096"/>
                <a:gd name="connsiteY2" fmla="*/ 246680 h 859629"/>
                <a:gd name="connsiteX3" fmla="*/ 753626 w 4592096"/>
                <a:gd name="connsiteY3" fmla="*/ 95954 h 859629"/>
                <a:gd name="connsiteX4" fmla="*/ 1919235 w 4592096"/>
                <a:gd name="connsiteY4" fmla="*/ 15567 h 859629"/>
                <a:gd name="connsiteX5" fmla="*/ 3821367 w 4592096"/>
                <a:gd name="connsiteY5" fmla="*/ 189359 h 859629"/>
                <a:gd name="connsiteX6" fmla="*/ 4592096 w 4592096"/>
                <a:gd name="connsiteY6" fmla="*/ 678759 h 859629"/>
                <a:gd name="connsiteX0" fmla="*/ 0 w 4592096"/>
                <a:gd name="connsiteY0" fmla="*/ 867875 h 867875"/>
                <a:gd name="connsiteX1" fmla="*/ 50242 w 4592096"/>
                <a:gd name="connsiteY1" fmla="*/ 556376 h 867875"/>
                <a:gd name="connsiteX2" fmla="*/ 251209 w 4592096"/>
                <a:gd name="connsiteY2" fmla="*/ 254926 h 867875"/>
                <a:gd name="connsiteX3" fmla="*/ 963847 w 4592096"/>
                <a:gd name="connsiteY3" fmla="*/ 54729 h 867875"/>
                <a:gd name="connsiteX4" fmla="*/ 1919235 w 4592096"/>
                <a:gd name="connsiteY4" fmla="*/ 23813 h 867875"/>
                <a:gd name="connsiteX5" fmla="*/ 3821367 w 4592096"/>
                <a:gd name="connsiteY5" fmla="*/ 197605 h 867875"/>
                <a:gd name="connsiteX6" fmla="*/ 4592096 w 4592096"/>
                <a:gd name="connsiteY6" fmla="*/ 687005 h 867875"/>
                <a:gd name="connsiteX0" fmla="*/ 3242 w 4595338"/>
                <a:gd name="connsiteY0" fmla="*/ 867875 h 867875"/>
                <a:gd name="connsiteX1" fmla="*/ 53484 w 4595338"/>
                <a:gd name="connsiteY1" fmla="*/ 556376 h 867875"/>
                <a:gd name="connsiteX2" fmla="*/ 324147 w 4595338"/>
                <a:gd name="connsiteY2" fmla="*/ 269043 h 867875"/>
                <a:gd name="connsiteX3" fmla="*/ 967089 w 4595338"/>
                <a:gd name="connsiteY3" fmla="*/ 54729 h 867875"/>
                <a:gd name="connsiteX4" fmla="*/ 1922477 w 4595338"/>
                <a:gd name="connsiteY4" fmla="*/ 23813 h 867875"/>
                <a:gd name="connsiteX5" fmla="*/ 3824609 w 4595338"/>
                <a:gd name="connsiteY5" fmla="*/ 197605 h 867875"/>
                <a:gd name="connsiteX6" fmla="*/ 4595338 w 4595338"/>
                <a:gd name="connsiteY6" fmla="*/ 687005 h 867875"/>
                <a:gd name="connsiteX0" fmla="*/ 24540 w 4616636"/>
                <a:gd name="connsiteY0" fmla="*/ 867875 h 867875"/>
                <a:gd name="connsiteX1" fmla="*/ 74782 w 4616636"/>
                <a:gd name="connsiteY1" fmla="*/ 556376 h 867875"/>
                <a:gd name="connsiteX2" fmla="*/ 473232 w 4616636"/>
                <a:gd name="connsiteY2" fmla="*/ 285752 h 867875"/>
                <a:gd name="connsiteX3" fmla="*/ 988387 w 4616636"/>
                <a:gd name="connsiteY3" fmla="*/ 54729 h 867875"/>
                <a:gd name="connsiteX4" fmla="*/ 1943775 w 4616636"/>
                <a:gd name="connsiteY4" fmla="*/ 23813 h 867875"/>
                <a:gd name="connsiteX5" fmla="*/ 3845907 w 4616636"/>
                <a:gd name="connsiteY5" fmla="*/ 197605 h 867875"/>
                <a:gd name="connsiteX6" fmla="*/ 4616636 w 4616636"/>
                <a:gd name="connsiteY6" fmla="*/ 687005 h 867875"/>
                <a:gd name="connsiteX0" fmla="*/ 24540 w 4616636"/>
                <a:gd name="connsiteY0" fmla="*/ 853183 h 853183"/>
                <a:gd name="connsiteX1" fmla="*/ 74782 w 4616636"/>
                <a:gd name="connsiteY1" fmla="*/ 541684 h 853183"/>
                <a:gd name="connsiteX2" fmla="*/ 473232 w 4616636"/>
                <a:gd name="connsiteY2" fmla="*/ 271060 h 853183"/>
                <a:gd name="connsiteX3" fmla="*/ 1044736 w 4616636"/>
                <a:gd name="connsiteY3" fmla="*/ 128184 h 853183"/>
                <a:gd name="connsiteX4" fmla="*/ 1943775 w 4616636"/>
                <a:gd name="connsiteY4" fmla="*/ 9121 h 853183"/>
                <a:gd name="connsiteX5" fmla="*/ 3845907 w 4616636"/>
                <a:gd name="connsiteY5" fmla="*/ 182913 h 853183"/>
                <a:gd name="connsiteX6" fmla="*/ 4616636 w 4616636"/>
                <a:gd name="connsiteY6" fmla="*/ 672313 h 853183"/>
                <a:gd name="connsiteX0" fmla="*/ 24540 w 4616636"/>
                <a:gd name="connsiteY0" fmla="*/ 805558 h 805558"/>
                <a:gd name="connsiteX1" fmla="*/ 74782 w 4616636"/>
                <a:gd name="connsiteY1" fmla="*/ 494059 h 805558"/>
                <a:gd name="connsiteX2" fmla="*/ 473232 w 4616636"/>
                <a:gd name="connsiteY2" fmla="*/ 223435 h 805558"/>
                <a:gd name="connsiteX3" fmla="*/ 1044736 w 4616636"/>
                <a:gd name="connsiteY3" fmla="*/ 80559 h 805558"/>
                <a:gd name="connsiteX4" fmla="*/ 2044868 w 4616636"/>
                <a:gd name="connsiteY4" fmla="*/ 9121 h 805558"/>
                <a:gd name="connsiteX5" fmla="*/ 3845907 w 4616636"/>
                <a:gd name="connsiteY5" fmla="*/ 135288 h 805558"/>
                <a:gd name="connsiteX6" fmla="*/ 4616636 w 4616636"/>
                <a:gd name="connsiteY6" fmla="*/ 624688 h 805558"/>
                <a:gd name="connsiteX0" fmla="*/ 0 w 4592096"/>
                <a:gd name="connsiteY0" fmla="*/ 805558 h 805558"/>
                <a:gd name="connsiteX1" fmla="*/ 162940 w 4592096"/>
                <a:gd name="connsiteY1" fmla="*/ 509186 h 805558"/>
                <a:gd name="connsiteX2" fmla="*/ 448692 w 4592096"/>
                <a:gd name="connsiteY2" fmla="*/ 223435 h 805558"/>
                <a:gd name="connsiteX3" fmla="*/ 1020196 w 4592096"/>
                <a:gd name="connsiteY3" fmla="*/ 80559 h 805558"/>
                <a:gd name="connsiteX4" fmla="*/ 2020328 w 4592096"/>
                <a:gd name="connsiteY4" fmla="*/ 9121 h 805558"/>
                <a:gd name="connsiteX5" fmla="*/ 3821367 w 4592096"/>
                <a:gd name="connsiteY5" fmla="*/ 135288 h 805558"/>
                <a:gd name="connsiteX6" fmla="*/ 4592096 w 4592096"/>
                <a:gd name="connsiteY6" fmla="*/ 624688 h 805558"/>
                <a:gd name="connsiteX0" fmla="*/ 0 w 4592096"/>
                <a:gd name="connsiteY0" fmla="*/ 805558 h 805558"/>
                <a:gd name="connsiteX1" fmla="*/ 162940 w 4592096"/>
                <a:gd name="connsiteY1" fmla="*/ 509186 h 805558"/>
                <a:gd name="connsiteX2" fmla="*/ 591568 w 4592096"/>
                <a:gd name="connsiteY2" fmla="*/ 294872 h 805558"/>
                <a:gd name="connsiteX3" fmla="*/ 1020196 w 4592096"/>
                <a:gd name="connsiteY3" fmla="*/ 80559 h 805558"/>
                <a:gd name="connsiteX4" fmla="*/ 2020328 w 4592096"/>
                <a:gd name="connsiteY4" fmla="*/ 9121 h 805558"/>
                <a:gd name="connsiteX5" fmla="*/ 3821367 w 4592096"/>
                <a:gd name="connsiteY5" fmla="*/ 135288 h 805558"/>
                <a:gd name="connsiteX6" fmla="*/ 4592096 w 4592096"/>
                <a:gd name="connsiteY6" fmla="*/ 624688 h 805558"/>
                <a:gd name="connsiteX0" fmla="*/ 0 w 4592096"/>
                <a:gd name="connsiteY0" fmla="*/ 805558 h 805558"/>
                <a:gd name="connsiteX1" fmla="*/ 162940 w 4592096"/>
                <a:gd name="connsiteY1" fmla="*/ 509186 h 805558"/>
                <a:gd name="connsiteX2" fmla="*/ 591568 w 4592096"/>
                <a:gd name="connsiteY2" fmla="*/ 294872 h 805558"/>
                <a:gd name="connsiteX3" fmla="*/ 1020196 w 4592096"/>
                <a:gd name="connsiteY3" fmla="*/ 80559 h 805558"/>
                <a:gd name="connsiteX4" fmla="*/ 2020328 w 4592096"/>
                <a:gd name="connsiteY4" fmla="*/ 9121 h 805558"/>
                <a:gd name="connsiteX5" fmla="*/ 3821367 w 4592096"/>
                <a:gd name="connsiteY5" fmla="*/ 135288 h 805558"/>
                <a:gd name="connsiteX6" fmla="*/ 4592096 w 4592096"/>
                <a:gd name="connsiteY6" fmla="*/ 624688 h 805558"/>
                <a:gd name="connsiteX0" fmla="*/ 0 w 4592096"/>
                <a:gd name="connsiteY0" fmla="*/ 799222 h 799222"/>
                <a:gd name="connsiteX1" fmla="*/ 162940 w 4592096"/>
                <a:gd name="connsiteY1" fmla="*/ 502850 h 799222"/>
                <a:gd name="connsiteX2" fmla="*/ 591568 w 4592096"/>
                <a:gd name="connsiteY2" fmla="*/ 288536 h 799222"/>
                <a:gd name="connsiteX3" fmla="*/ 1091634 w 4592096"/>
                <a:gd name="connsiteY3" fmla="*/ 145660 h 799222"/>
                <a:gd name="connsiteX4" fmla="*/ 2020328 w 4592096"/>
                <a:gd name="connsiteY4" fmla="*/ 2785 h 799222"/>
                <a:gd name="connsiteX5" fmla="*/ 3821367 w 4592096"/>
                <a:gd name="connsiteY5" fmla="*/ 128952 h 799222"/>
                <a:gd name="connsiteX6" fmla="*/ 4592096 w 4592096"/>
                <a:gd name="connsiteY6" fmla="*/ 618352 h 799222"/>
                <a:gd name="connsiteX0" fmla="*/ 0 w 4592096"/>
                <a:gd name="connsiteY0" fmla="*/ 760958 h 760958"/>
                <a:gd name="connsiteX1" fmla="*/ 162940 w 4592096"/>
                <a:gd name="connsiteY1" fmla="*/ 464586 h 760958"/>
                <a:gd name="connsiteX2" fmla="*/ 591568 w 4592096"/>
                <a:gd name="connsiteY2" fmla="*/ 250272 h 760958"/>
                <a:gd name="connsiteX3" fmla="*/ 1091634 w 4592096"/>
                <a:gd name="connsiteY3" fmla="*/ 107396 h 760958"/>
                <a:gd name="connsiteX4" fmla="*/ 2091766 w 4592096"/>
                <a:gd name="connsiteY4" fmla="*/ 35958 h 760958"/>
                <a:gd name="connsiteX5" fmla="*/ 3821367 w 4592096"/>
                <a:gd name="connsiteY5" fmla="*/ 90688 h 760958"/>
                <a:gd name="connsiteX6" fmla="*/ 4592096 w 4592096"/>
                <a:gd name="connsiteY6" fmla="*/ 580088 h 760958"/>
                <a:gd name="connsiteX0" fmla="*/ 0 w 4286280"/>
                <a:gd name="connsiteY0" fmla="*/ 759528 h 759528"/>
                <a:gd name="connsiteX1" fmla="*/ 162940 w 4286280"/>
                <a:gd name="connsiteY1" fmla="*/ 463156 h 759528"/>
                <a:gd name="connsiteX2" fmla="*/ 591568 w 4286280"/>
                <a:gd name="connsiteY2" fmla="*/ 248842 h 759528"/>
                <a:gd name="connsiteX3" fmla="*/ 1091634 w 4286280"/>
                <a:gd name="connsiteY3" fmla="*/ 105966 h 759528"/>
                <a:gd name="connsiteX4" fmla="*/ 2091766 w 4286280"/>
                <a:gd name="connsiteY4" fmla="*/ 34528 h 759528"/>
                <a:gd name="connsiteX5" fmla="*/ 3821367 w 4286280"/>
                <a:gd name="connsiteY5" fmla="*/ 89258 h 759528"/>
                <a:gd name="connsiteX6" fmla="*/ 4286280 w 4286280"/>
                <a:gd name="connsiteY6" fmla="*/ 570074 h 759528"/>
                <a:gd name="connsiteX0" fmla="*/ 0 w 4286280"/>
                <a:gd name="connsiteY0" fmla="*/ 742820 h 742820"/>
                <a:gd name="connsiteX1" fmla="*/ 162940 w 4286280"/>
                <a:gd name="connsiteY1" fmla="*/ 446448 h 742820"/>
                <a:gd name="connsiteX2" fmla="*/ 591568 w 4286280"/>
                <a:gd name="connsiteY2" fmla="*/ 232134 h 742820"/>
                <a:gd name="connsiteX3" fmla="*/ 1091634 w 4286280"/>
                <a:gd name="connsiteY3" fmla="*/ 89258 h 742820"/>
                <a:gd name="connsiteX4" fmla="*/ 2091766 w 4286280"/>
                <a:gd name="connsiteY4" fmla="*/ 17820 h 742820"/>
                <a:gd name="connsiteX5" fmla="*/ 3714776 w 4286280"/>
                <a:gd name="connsiteY5" fmla="*/ 196176 h 742820"/>
                <a:gd name="connsiteX6" fmla="*/ 4286280 w 4286280"/>
                <a:gd name="connsiteY6" fmla="*/ 553366 h 742820"/>
                <a:gd name="connsiteX0" fmla="*/ 0 w 5214974"/>
                <a:gd name="connsiteY0" fmla="*/ 742820 h 742820"/>
                <a:gd name="connsiteX1" fmla="*/ 162940 w 5214974"/>
                <a:gd name="connsiteY1" fmla="*/ 446448 h 742820"/>
                <a:gd name="connsiteX2" fmla="*/ 591568 w 5214974"/>
                <a:gd name="connsiteY2" fmla="*/ 232134 h 742820"/>
                <a:gd name="connsiteX3" fmla="*/ 1091634 w 5214974"/>
                <a:gd name="connsiteY3" fmla="*/ 89258 h 742820"/>
                <a:gd name="connsiteX4" fmla="*/ 2091766 w 5214974"/>
                <a:gd name="connsiteY4" fmla="*/ 17820 h 742820"/>
                <a:gd name="connsiteX5" fmla="*/ 3714776 w 5214974"/>
                <a:gd name="connsiteY5" fmla="*/ 196176 h 742820"/>
                <a:gd name="connsiteX6" fmla="*/ 5214974 w 5214974"/>
                <a:gd name="connsiteY6" fmla="*/ 565426 h 742820"/>
                <a:gd name="connsiteX0" fmla="*/ 0 w 5214974"/>
                <a:gd name="connsiteY0" fmla="*/ 742820 h 742820"/>
                <a:gd name="connsiteX1" fmla="*/ 162940 w 5214974"/>
                <a:gd name="connsiteY1" fmla="*/ 446448 h 742820"/>
                <a:gd name="connsiteX2" fmla="*/ 591568 w 5214974"/>
                <a:gd name="connsiteY2" fmla="*/ 232134 h 742820"/>
                <a:gd name="connsiteX3" fmla="*/ 1091634 w 5214974"/>
                <a:gd name="connsiteY3" fmla="*/ 89258 h 742820"/>
                <a:gd name="connsiteX4" fmla="*/ 2091766 w 5214974"/>
                <a:gd name="connsiteY4" fmla="*/ 17820 h 742820"/>
                <a:gd name="connsiteX5" fmla="*/ 3714776 w 5214974"/>
                <a:gd name="connsiteY5" fmla="*/ 196176 h 742820"/>
                <a:gd name="connsiteX6" fmla="*/ 5214974 w 5214974"/>
                <a:gd name="connsiteY6" fmla="*/ 565426 h 742820"/>
                <a:gd name="connsiteX0" fmla="*/ 0 w 5214974"/>
                <a:gd name="connsiteY0" fmla="*/ 732923 h 732923"/>
                <a:gd name="connsiteX1" fmla="*/ 162940 w 5214974"/>
                <a:gd name="connsiteY1" fmla="*/ 436551 h 732923"/>
                <a:gd name="connsiteX2" fmla="*/ 591568 w 5214974"/>
                <a:gd name="connsiteY2" fmla="*/ 222237 h 732923"/>
                <a:gd name="connsiteX3" fmla="*/ 1091634 w 5214974"/>
                <a:gd name="connsiteY3" fmla="*/ 79361 h 732923"/>
                <a:gd name="connsiteX4" fmla="*/ 2091766 w 5214974"/>
                <a:gd name="connsiteY4" fmla="*/ 7923 h 732923"/>
                <a:gd name="connsiteX5" fmla="*/ 3786214 w 5214974"/>
                <a:gd name="connsiteY5" fmla="*/ 126901 h 732923"/>
                <a:gd name="connsiteX6" fmla="*/ 5214974 w 5214974"/>
                <a:gd name="connsiteY6" fmla="*/ 555529 h 732923"/>
                <a:gd name="connsiteX0" fmla="*/ 0 w 5214974"/>
                <a:gd name="connsiteY0" fmla="*/ 697290 h 697290"/>
                <a:gd name="connsiteX1" fmla="*/ 162940 w 5214974"/>
                <a:gd name="connsiteY1" fmla="*/ 400918 h 697290"/>
                <a:gd name="connsiteX2" fmla="*/ 591568 w 5214974"/>
                <a:gd name="connsiteY2" fmla="*/ 186604 h 697290"/>
                <a:gd name="connsiteX3" fmla="*/ 1091634 w 5214974"/>
                <a:gd name="connsiteY3" fmla="*/ 43728 h 697290"/>
                <a:gd name="connsiteX4" fmla="*/ 2071702 w 5214974"/>
                <a:gd name="connsiteY4" fmla="*/ 19830 h 697290"/>
                <a:gd name="connsiteX5" fmla="*/ 3786214 w 5214974"/>
                <a:gd name="connsiteY5" fmla="*/ 91268 h 697290"/>
                <a:gd name="connsiteX6" fmla="*/ 5214974 w 5214974"/>
                <a:gd name="connsiteY6" fmla="*/ 519896 h 697290"/>
                <a:gd name="connsiteX0" fmla="*/ 0 w 5214974"/>
                <a:gd name="connsiteY0" fmla="*/ 697291 h 697291"/>
                <a:gd name="connsiteX1" fmla="*/ 162940 w 5214974"/>
                <a:gd name="connsiteY1" fmla="*/ 400919 h 697291"/>
                <a:gd name="connsiteX2" fmla="*/ 591568 w 5214974"/>
                <a:gd name="connsiteY2" fmla="*/ 186605 h 697291"/>
                <a:gd name="connsiteX3" fmla="*/ 1091634 w 5214974"/>
                <a:gd name="connsiteY3" fmla="*/ 43729 h 697291"/>
                <a:gd name="connsiteX4" fmla="*/ 2071702 w 5214974"/>
                <a:gd name="connsiteY4" fmla="*/ 19831 h 697291"/>
                <a:gd name="connsiteX5" fmla="*/ 4000528 w 5214974"/>
                <a:gd name="connsiteY5" fmla="*/ 91268 h 697291"/>
                <a:gd name="connsiteX6" fmla="*/ 5214974 w 5214974"/>
                <a:gd name="connsiteY6" fmla="*/ 519897 h 697291"/>
                <a:gd name="connsiteX0" fmla="*/ 0 w 5214974"/>
                <a:gd name="connsiteY0" fmla="*/ 697290 h 697290"/>
                <a:gd name="connsiteX1" fmla="*/ 162940 w 5214974"/>
                <a:gd name="connsiteY1" fmla="*/ 400918 h 697290"/>
                <a:gd name="connsiteX2" fmla="*/ 591568 w 5214974"/>
                <a:gd name="connsiteY2" fmla="*/ 186604 h 697290"/>
                <a:gd name="connsiteX3" fmla="*/ 1091634 w 5214974"/>
                <a:gd name="connsiteY3" fmla="*/ 43728 h 697290"/>
                <a:gd name="connsiteX4" fmla="*/ 2071702 w 5214974"/>
                <a:gd name="connsiteY4" fmla="*/ 19830 h 697290"/>
                <a:gd name="connsiteX5" fmla="*/ 4071966 w 5214974"/>
                <a:gd name="connsiteY5" fmla="*/ 91268 h 697290"/>
                <a:gd name="connsiteX6" fmla="*/ 5214974 w 5214974"/>
                <a:gd name="connsiteY6" fmla="*/ 519896 h 69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4974" h="697290">
                  <a:moveTo>
                    <a:pt x="0" y="697290"/>
                  </a:moveTo>
                  <a:cubicBezTo>
                    <a:pt x="4187" y="592619"/>
                    <a:pt x="64346" y="486032"/>
                    <a:pt x="162940" y="400918"/>
                  </a:cubicBezTo>
                  <a:cubicBezTo>
                    <a:pt x="261534" y="315804"/>
                    <a:pt x="436786" y="246136"/>
                    <a:pt x="591568" y="186604"/>
                  </a:cubicBezTo>
                  <a:cubicBezTo>
                    <a:pt x="746350" y="127072"/>
                    <a:pt x="844945" y="71524"/>
                    <a:pt x="1091634" y="43728"/>
                  </a:cubicBezTo>
                  <a:cubicBezTo>
                    <a:pt x="1338323" y="15932"/>
                    <a:pt x="1574980" y="11907"/>
                    <a:pt x="2071702" y="19830"/>
                  </a:cubicBezTo>
                  <a:cubicBezTo>
                    <a:pt x="2568424" y="27753"/>
                    <a:pt x="3551431" y="0"/>
                    <a:pt x="4071966" y="91268"/>
                  </a:cubicBezTo>
                  <a:cubicBezTo>
                    <a:pt x="5058329" y="142335"/>
                    <a:pt x="4920222" y="263663"/>
                    <a:pt x="5214974" y="519896"/>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60" name="TextBox 59"/>
            <p:cNvSpPr txBox="1"/>
            <p:nvPr/>
          </p:nvSpPr>
          <p:spPr>
            <a:xfrm>
              <a:off x="3714744" y="5897174"/>
              <a:ext cx="500066" cy="317908"/>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p</a:t>
              </a:r>
              <a:endParaRPr lang="zh-CN" altLang="en-US" sz="1800" i="1">
                <a:solidFill>
                  <a:srgbClr val="0000FF"/>
                </a:solidFill>
                <a:latin typeface="Consolas" pitchFamily="49" charset="0"/>
                <a:cs typeface="Consolas" pitchFamily="49" charset="0"/>
              </a:endParaRPr>
            </a:p>
          </p:txBody>
        </p:sp>
        <p:cxnSp>
          <p:nvCxnSpPr>
            <p:cNvPr id="61" name="直接箭头连接符 60"/>
            <p:cNvCxnSpPr/>
            <p:nvPr/>
          </p:nvCxnSpPr>
          <p:spPr>
            <a:xfrm rot="16200000" flipH="1">
              <a:off x="3669707" y="5566385"/>
              <a:ext cx="765721" cy="38732"/>
            </a:xfrm>
            <a:prstGeom prst="straightConnector1">
              <a:avLst/>
            </a:prstGeom>
            <a:ln w="19050">
              <a:solidFill>
                <a:srgbClr val="FF3399"/>
              </a:solidFill>
              <a:headEnd type="arrow"/>
              <a:tailEnd type="none"/>
            </a:ln>
          </p:spPr>
          <p:style>
            <a:lnRef idx="2">
              <a:schemeClr val="dk1"/>
            </a:lnRef>
            <a:fillRef idx="0">
              <a:schemeClr val="dk1"/>
            </a:fillRef>
            <a:effectRef idx="1">
              <a:schemeClr val="dk1"/>
            </a:effectRef>
            <a:fontRef idx="minor">
              <a:schemeClr val="tx1"/>
            </a:fontRef>
          </p:style>
        </p:cxnSp>
        <p:sp>
          <p:nvSpPr>
            <p:cNvPr id="62" name="TextBox 61"/>
            <p:cNvSpPr txBox="1"/>
            <p:nvPr/>
          </p:nvSpPr>
          <p:spPr>
            <a:xfrm>
              <a:off x="5357818" y="5885114"/>
              <a:ext cx="500066" cy="317908"/>
            </a:xfrm>
            <a:prstGeom prst="rect">
              <a:avLst/>
            </a:prstGeom>
            <a:noFill/>
          </p:spPr>
          <p:txBody>
            <a:bodyPr wrap="square" rtlCol="0">
              <a:spAutoFit/>
            </a:bodyPr>
            <a:lstStyle/>
            <a:p>
              <a:r>
                <a:rPr lang="en-US" altLang="zh-CN" sz="1800" i="1" smtClean="0">
                  <a:solidFill>
                    <a:srgbClr val="0000FF"/>
                  </a:solidFill>
                  <a:latin typeface="Consolas" pitchFamily="49" charset="0"/>
                  <a:cs typeface="Consolas" pitchFamily="49" charset="0"/>
                </a:rPr>
                <a:t>q</a:t>
              </a:r>
              <a:endParaRPr lang="zh-CN" altLang="en-US" sz="1800" i="1">
                <a:solidFill>
                  <a:srgbClr val="0000FF"/>
                </a:solidFill>
                <a:latin typeface="Consolas" pitchFamily="49" charset="0"/>
                <a:cs typeface="Consolas" pitchFamily="49" charset="0"/>
              </a:endParaRPr>
            </a:p>
          </p:txBody>
        </p:sp>
        <p:cxnSp>
          <p:nvCxnSpPr>
            <p:cNvPr id="63" name="直接箭头连接符 62"/>
            <p:cNvCxnSpPr/>
            <p:nvPr/>
          </p:nvCxnSpPr>
          <p:spPr>
            <a:xfrm rot="16200000" flipH="1">
              <a:off x="5312781" y="5554325"/>
              <a:ext cx="765721" cy="38732"/>
            </a:xfrm>
            <a:prstGeom prst="straightConnector1">
              <a:avLst/>
            </a:prstGeom>
            <a:ln w="19050">
              <a:solidFill>
                <a:srgbClr val="FF3399"/>
              </a:solidFill>
              <a:headEnd type="arrow"/>
              <a:tailEnd type="none"/>
            </a:ln>
          </p:spPr>
          <p:style>
            <a:lnRef idx="2">
              <a:schemeClr val="dk1"/>
            </a:lnRef>
            <a:fillRef idx="0">
              <a:schemeClr val="dk1"/>
            </a:fillRef>
            <a:effectRef idx="1">
              <a:schemeClr val="dk1"/>
            </a:effectRef>
            <a:fontRef idx="minor">
              <a:schemeClr val="tx1"/>
            </a:fontRef>
          </p:style>
        </p:cxnSp>
        <p:sp>
          <p:nvSpPr>
            <p:cNvPr id="64" name="TextBox 63"/>
            <p:cNvSpPr txBox="1"/>
            <p:nvPr/>
          </p:nvSpPr>
          <p:spPr>
            <a:xfrm>
              <a:off x="7358082" y="5429264"/>
              <a:ext cx="1571636" cy="369332"/>
            </a:xfrm>
            <a:prstGeom prst="rect">
              <a:avLst/>
            </a:prstGeom>
            <a:noFill/>
          </p:spPr>
          <p:txBody>
            <a:bodyPr wrap="square" rtlCol="0">
              <a:spAutoFit/>
            </a:bodyPr>
            <a:lstStyle/>
            <a:p>
              <a:pPr>
                <a:lnSpc>
                  <a:spcPct val="100000"/>
                </a:lnSpc>
              </a:pPr>
              <a:r>
                <a:rPr lang="en-US" altLang="zh-CN" sz="1800" i="1" smtClean="0">
                  <a:solidFill>
                    <a:srgbClr val="0000FF"/>
                  </a:solidFill>
                  <a:latin typeface="Consolas" pitchFamily="49" charset="0"/>
                  <a:cs typeface="Consolas" pitchFamily="49" charset="0"/>
                </a:rPr>
                <a:t>p</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q</a:t>
              </a:r>
              <a:r>
                <a:rPr lang="en-US" altLang="zh-CN" sz="1800" smtClean="0">
                  <a:solidFill>
                    <a:srgbClr val="0000FF"/>
                  </a:solidFill>
                  <a:latin typeface="Consolas" pitchFamily="49" charset="0"/>
                  <a:cs typeface="Consolas" pitchFamily="49" charset="0"/>
                </a:rPr>
                <a:t>.prior</a:t>
              </a:r>
              <a:endParaRPr lang="zh-CN" altLang="en-US" sz="1800">
                <a:solidFill>
                  <a:srgbClr val="0000FF"/>
                </a:solidFill>
                <a:latin typeface="Consolas" pitchFamily="49" charset="0"/>
                <a:cs typeface="Consolas" pitchFamily="49" charset="0"/>
              </a:endParaRPr>
            </a:p>
          </p:txBody>
        </p:sp>
        <p:sp>
          <p:nvSpPr>
            <p:cNvPr id="65" name="右箭头 64"/>
            <p:cNvSpPr/>
            <p:nvPr/>
          </p:nvSpPr>
          <p:spPr>
            <a:xfrm>
              <a:off x="7000892" y="5530846"/>
              <a:ext cx="357190"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66" name="Text Box 12"/>
            <p:cNvSpPr txBox="1">
              <a:spLocks noChangeArrowheads="1"/>
            </p:cNvSpPr>
            <p:nvPr/>
          </p:nvSpPr>
          <p:spPr bwMode="auto">
            <a:xfrm>
              <a:off x="6654761" y="4857760"/>
              <a:ext cx="410400"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r>
                <a:rPr kumimoji="0" lang="en-US" altLang="zh-CN" sz="160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67" name="Text Box 11"/>
            <p:cNvSpPr txBox="1">
              <a:spLocks noChangeArrowheads="1"/>
            </p:cNvSpPr>
            <p:nvPr/>
          </p:nvSpPr>
          <p:spPr bwMode="auto">
            <a:xfrm>
              <a:off x="6361189" y="4857760"/>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91440" tIns="0" rIns="9144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68" name="Line 7"/>
            <p:cNvSpPr>
              <a:spLocks noChangeShapeType="1"/>
            </p:cNvSpPr>
            <p:nvPr/>
          </p:nvSpPr>
          <p:spPr bwMode="auto">
            <a:xfrm>
              <a:off x="6000760" y="4951067"/>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69" name="Line 6"/>
            <p:cNvSpPr>
              <a:spLocks noChangeShapeType="1"/>
            </p:cNvSpPr>
            <p:nvPr/>
          </p:nvSpPr>
          <p:spPr bwMode="auto">
            <a:xfrm flipH="1">
              <a:off x="6117411" y="5053121"/>
              <a:ext cx="349953" cy="972"/>
            </a:xfrm>
            <a:prstGeom prst="line">
              <a:avLst/>
            </a:prstGeom>
            <a:ln w="19050">
              <a:headEnd/>
              <a:tailEnd type="arrow" w="sm" len="sm"/>
            </a:ln>
          </p:spPr>
          <p:style>
            <a:lnRef idx="2">
              <a:schemeClr val="dk1"/>
            </a:lnRef>
            <a:fillRef idx="0">
              <a:schemeClr val="dk1"/>
            </a:fillRef>
            <a:effectRef idx="1">
              <a:schemeClr val="dk1"/>
            </a:effectRef>
            <a:fontRef idx="minor">
              <a:schemeClr val="tx1"/>
            </a:fontRef>
          </p:style>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70" name="Text Box 3"/>
            <p:cNvSpPr txBox="1">
              <a:spLocks noChangeArrowheads="1"/>
            </p:cNvSpPr>
            <p:nvPr/>
          </p:nvSpPr>
          <p:spPr bwMode="auto">
            <a:xfrm>
              <a:off x="7061096" y="4857760"/>
              <a:ext cx="303293" cy="303247"/>
            </a:xfrm>
            <a:prstGeom prst="rect">
              <a:avLst/>
            </a:prstGeom>
            <a:ln>
              <a:headEnd/>
              <a:tailEnd type="none" w="sm" len="sm"/>
            </a:ln>
          </p:spPr>
          <p:style>
            <a:lnRef idx="1">
              <a:schemeClr val="accent3"/>
            </a:lnRef>
            <a:fillRef idx="2">
              <a:schemeClr val="accent3"/>
            </a:fillRef>
            <a:effectRef idx="1">
              <a:schemeClr val="accent3"/>
            </a:effectRef>
            <a:fontRef idx="minor">
              <a:schemeClr val="dk1"/>
            </a:fontRef>
          </p:style>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ts val="2300"/>
                </a:lnSpc>
                <a:spcBef>
                  <a:spcPct val="0"/>
                </a:spcBef>
                <a:spcAft>
                  <a:spcPct val="0"/>
                </a:spcAft>
                <a:buClrTx/>
                <a:buSzTx/>
                <a:buFontTx/>
                <a:buNone/>
                <a:tabLst/>
              </a:pPr>
              <a:endParaRPr kumimoji="0" lang="zh-CN" alt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58" name="任意多边形 57"/>
            <p:cNvSpPr/>
            <p:nvPr/>
          </p:nvSpPr>
          <p:spPr>
            <a:xfrm>
              <a:off x="1714480" y="5072074"/>
              <a:ext cx="5500726" cy="564657"/>
            </a:xfrm>
            <a:custGeom>
              <a:avLst/>
              <a:gdLst>
                <a:gd name="connsiteX0" fmla="*/ 4863402 w 4896897"/>
                <a:gd name="connsiteY0" fmla="*/ 0 h 599552"/>
                <a:gd name="connsiteX1" fmla="*/ 4803112 w 4896897"/>
                <a:gd name="connsiteY1" fmla="*/ 251209 h 599552"/>
                <a:gd name="connsiteX2" fmla="*/ 4702629 w 4896897"/>
                <a:gd name="connsiteY2" fmla="*/ 361741 h 599552"/>
                <a:gd name="connsiteX3" fmla="*/ 3637503 w 4896897"/>
                <a:gd name="connsiteY3" fmla="*/ 482321 h 599552"/>
                <a:gd name="connsiteX4" fmla="*/ 823965 w 4896897"/>
                <a:gd name="connsiteY4" fmla="*/ 542611 h 599552"/>
                <a:gd name="connsiteX5" fmla="*/ 0 w 4896897"/>
                <a:gd name="connsiteY5" fmla="*/ 140677 h 599552"/>
                <a:gd name="connsiteX0" fmla="*/ 4863402 w 4866853"/>
                <a:gd name="connsiteY0" fmla="*/ 0 h 599552"/>
                <a:gd name="connsiteX1" fmla="*/ 4803112 w 4866853"/>
                <a:gd name="connsiteY1" fmla="*/ 251209 h 599552"/>
                <a:gd name="connsiteX2" fmla="*/ 4480955 w 4866853"/>
                <a:gd name="connsiteY2" fmla="*/ 442593 h 599552"/>
                <a:gd name="connsiteX3" fmla="*/ 3637503 w 4866853"/>
                <a:gd name="connsiteY3" fmla="*/ 482321 h 599552"/>
                <a:gd name="connsiteX4" fmla="*/ 823965 w 4866853"/>
                <a:gd name="connsiteY4" fmla="*/ 542611 h 599552"/>
                <a:gd name="connsiteX5" fmla="*/ 0 w 4866853"/>
                <a:gd name="connsiteY5" fmla="*/ 140677 h 599552"/>
                <a:gd name="connsiteX0" fmla="*/ 4863402 w 4866853"/>
                <a:gd name="connsiteY0" fmla="*/ 0 h 616743"/>
                <a:gd name="connsiteX1" fmla="*/ 4803112 w 4866853"/>
                <a:gd name="connsiteY1" fmla="*/ 251209 h 616743"/>
                <a:gd name="connsiteX2" fmla="*/ 4480955 w 4866853"/>
                <a:gd name="connsiteY2" fmla="*/ 442593 h 616743"/>
                <a:gd name="connsiteX3" fmla="*/ 3552261 w 4866853"/>
                <a:gd name="connsiteY3" fmla="*/ 585469 h 616743"/>
                <a:gd name="connsiteX4" fmla="*/ 823965 w 4866853"/>
                <a:gd name="connsiteY4" fmla="*/ 542611 h 616743"/>
                <a:gd name="connsiteX5" fmla="*/ 0 w 4866853"/>
                <a:gd name="connsiteY5" fmla="*/ 140677 h 616743"/>
                <a:gd name="connsiteX0" fmla="*/ 4286280 w 4835558"/>
                <a:gd name="connsiteY0" fmla="*/ 0 h 571504"/>
                <a:gd name="connsiteX1" fmla="*/ 4803112 w 4835558"/>
                <a:gd name="connsiteY1" fmla="*/ 205970 h 571504"/>
                <a:gd name="connsiteX2" fmla="*/ 4480955 w 4835558"/>
                <a:gd name="connsiteY2" fmla="*/ 397354 h 571504"/>
                <a:gd name="connsiteX3" fmla="*/ 3552261 w 4835558"/>
                <a:gd name="connsiteY3" fmla="*/ 540230 h 571504"/>
                <a:gd name="connsiteX4" fmla="*/ 823965 w 4835558"/>
                <a:gd name="connsiteY4" fmla="*/ 497372 h 571504"/>
                <a:gd name="connsiteX5" fmla="*/ 0 w 4835558"/>
                <a:gd name="connsiteY5" fmla="*/ 95438 h 571504"/>
                <a:gd name="connsiteX0" fmla="*/ 4286280 w 4840939"/>
                <a:gd name="connsiteY0" fmla="*/ 0 h 588173"/>
                <a:gd name="connsiteX1" fmla="*/ 4803112 w 4840939"/>
                <a:gd name="connsiteY1" fmla="*/ 205970 h 588173"/>
                <a:gd name="connsiteX2" fmla="*/ 4480955 w 4840939"/>
                <a:gd name="connsiteY2" fmla="*/ 397354 h 588173"/>
                <a:gd name="connsiteX3" fmla="*/ 2643206 w 4840939"/>
                <a:gd name="connsiteY3" fmla="*/ 571503 h 588173"/>
                <a:gd name="connsiteX4" fmla="*/ 823965 w 4840939"/>
                <a:gd name="connsiteY4" fmla="*/ 497372 h 588173"/>
                <a:gd name="connsiteX5" fmla="*/ 0 w 4840939"/>
                <a:gd name="connsiteY5" fmla="*/ 95438 h 588173"/>
                <a:gd name="connsiteX0" fmla="*/ 4286280 w 4910269"/>
                <a:gd name="connsiteY0" fmla="*/ 0 h 576716"/>
                <a:gd name="connsiteX1" fmla="*/ 4803112 w 4910269"/>
                <a:gd name="connsiteY1" fmla="*/ 205970 h 576716"/>
                <a:gd name="connsiteX2" fmla="*/ 3643338 w 4910269"/>
                <a:gd name="connsiteY2" fmla="*/ 500065 h 576716"/>
                <a:gd name="connsiteX3" fmla="*/ 2643206 w 4910269"/>
                <a:gd name="connsiteY3" fmla="*/ 571503 h 576716"/>
                <a:gd name="connsiteX4" fmla="*/ 823965 w 4910269"/>
                <a:gd name="connsiteY4" fmla="*/ 497372 h 576716"/>
                <a:gd name="connsiteX5" fmla="*/ 0 w 4910269"/>
                <a:gd name="connsiteY5" fmla="*/ 95438 h 576716"/>
                <a:gd name="connsiteX0" fmla="*/ 4286280 w 4286280"/>
                <a:gd name="connsiteY0" fmla="*/ 0 h 576716"/>
                <a:gd name="connsiteX1" fmla="*/ 4143404 w 4286280"/>
                <a:gd name="connsiteY1" fmla="*/ 357189 h 576716"/>
                <a:gd name="connsiteX2" fmla="*/ 3643338 w 4286280"/>
                <a:gd name="connsiteY2" fmla="*/ 500065 h 576716"/>
                <a:gd name="connsiteX3" fmla="*/ 2643206 w 4286280"/>
                <a:gd name="connsiteY3" fmla="*/ 571503 h 576716"/>
                <a:gd name="connsiteX4" fmla="*/ 823965 w 4286280"/>
                <a:gd name="connsiteY4" fmla="*/ 497372 h 576716"/>
                <a:gd name="connsiteX5" fmla="*/ 0 w 4286280"/>
                <a:gd name="connsiteY5" fmla="*/ 95438 h 576716"/>
                <a:gd name="connsiteX0" fmla="*/ 5500726 w 5500726"/>
                <a:gd name="connsiteY0" fmla="*/ 0 h 564657"/>
                <a:gd name="connsiteX1" fmla="*/ 4143404 w 5500726"/>
                <a:gd name="connsiteY1" fmla="*/ 345130 h 564657"/>
                <a:gd name="connsiteX2" fmla="*/ 3643338 w 5500726"/>
                <a:gd name="connsiteY2" fmla="*/ 488006 h 564657"/>
                <a:gd name="connsiteX3" fmla="*/ 2643206 w 5500726"/>
                <a:gd name="connsiteY3" fmla="*/ 559444 h 564657"/>
                <a:gd name="connsiteX4" fmla="*/ 823965 w 5500726"/>
                <a:gd name="connsiteY4" fmla="*/ 485313 h 564657"/>
                <a:gd name="connsiteX5" fmla="*/ 0 w 5500726"/>
                <a:gd name="connsiteY5" fmla="*/ 83379 h 564657"/>
                <a:gd name="connsiteX0" fmla="*/ 5500726 w 5500726"/>
                <a:gd name="connsiteY0" fmla="*/ 0 h 564657"/>
                <a:gd name="connsiteX1" fmla="*/ 4857784 w 5500726"/>
                <a:gd name="connsiteY1" fmla="*/ 357190 h 564657"/>
                <a:gd name="connsiteX2" fmla="*/ 3643338 w 5500726"/>
                <a:gd name="connsiteY2" fmla="*/ 488006 h 564657"/>
                <a:gd name="connsiteX3" fmla="*/ 2643206 w 5500726"/>
                <a:gd name="connsiteY3" fmla="*/ 559444 h 564657"/>
                <a:gd name="connsiteX4" fmla="*/ 823965 w 5500726"/>
                <a:gd name="connsiteY4" fmla="*/ 485313 h 564657"/>
                <a:gd name="connsiteX5" fmla="*/ 0 w 5500726"/>
                <a:gd name="connsiteY5" fmla="*/ 83379 h 564657"/>
                <a:gd name="connsiteX0" fmla="*/ 5500726 w 5500726"/>
                <a:gd name="connsiteY0" fmla="*/ 0 h 564657"/>
                <a:gd name="connsiteX1" fmla="*/ 4857784 w 5500726"/>
                <a:gd name="connsiteY1" fmla="*/ 357190 h 564657"/>
                <a:gd name="connsiteX2" fmla="*/ 3714776 w 5500726"/>
                <a:gd name="connsiteY2" fmla="*/ 500066 h 564657"/>
                <a:gd name="connsiteX3" fmla="*/ 2643206 w 5500726"/>
                <a:gd name="connsiteY3" fmla="*/ 559444 h 564657"/>
                <a:gd name="connsiteX4" fmla="*/ 823965 w 5500726"/>
                <a:gd name="connsiteY4" fmla="*/ 485313 h 564657"/>
                <a:gd name="connsiteX5" fmla="*/ 0 w 5500726"/>
                <a:gd name="connsiteY5" fmla="*/ 83379 h 564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500726" h="564657">
                  <a:moveTo>
                    <a:pt x="5500726" y="0"/>
                  </a:moveTo>
                  <a:cubicBezTo>
                    <a:pt x="5483979" y="95459"/>
                    <a:pt x="5155442" y="273846"/>
                    <a:pt x="4857784" y="357190"/>
                  </a:cubicBezTo>
                  <a:cubicBezTo>
                    <a:pt x="4560126" y="440534"/>
                    <a:pt x="4083872" y="466357"/>
                    <a:pt x="3714776" y="500066"/>
                  </a:cubicBezTo>
                  <a:cubicBezTo>
                    <a:pt x="3345680" y="533775"/>
                    <a:pt x="3125008" y="561903"/>
                    <a:pt x="2643206" y="559444"/>
                  </a:cubicBezTo>
                  <a:cubicBezTo>
                    <a:pt x="2161404" y="556985"/>
                    <a:pt x="1264499" y="564657"/>
                    <a:pt x="823965" y="485313"/>
                  </a:cubicBezTo>
                  <a:cubicBezTo>
                    <a:pt x="383431" y="405969"/>
                    <a:pt x="108857" y="255875"/>
                    <a:pt x="0" y="83379"/>
                  </a:cubicBezTo>
                </a:path>
              </a:pathLst>
            </a:custGeom>
            <a:ln w="19050">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71" name="TextBox 70"/>
          <p:cNvSpPr txBox="1"/>
          <p:nvPr/>
        </p:nvSpPr>
        <p:spPr>
          <a:xfrm>
            <a:off x="214282" y="3559734"/>
            <a:ext cx="2643206" cy="400110"/>
          </a:xfrm>
          <a:prstGeom prst="rect">
            <a:avLst/>
          </a:prstGeom>
          <a:noFill/>
        </p:spPr>
        <p:txBody>
          <a:bodyPr wrap="square" rtlCol="0">
            <a:spAutoFit/>
          </a:bodyPr>
          <a:lstStyle/>
          <a:p>
            <a:pPr algn="l">
              <a:lnSpc>
                <a:spcPct val="100000"/>
              </a:lnSpc>
            </a:pPr>
            <a:r>
              <a:rPr lang="zh-CN" altLang="en-US"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2</a:t>
            </a:r>
            <a:r>
              <a:rPr lang="zh-CN" altLang="en-US" sz="2000" smtClean="0">
                <a:solidFill>
                  <a:srgbClr val="0000FF"/>
                </a:solidFill>
                <a:latin typeface="Consolas" pitchFamily="49" charset="0"/>
                <a:ea typeface="仿宋" pitchFamily="49" charset="-122"/>
                <a:cs typeface="Consolas" pitchFamily="49" charset="0"/>
              </a:rPr>
              <a:t>）结点个数为偶数</a:t>
            </a:r>
            <a:endParaRPr lang="zh-CN" altLang="en-US" sz="2000">
              <a:solidFill>
                <a:srgbClr val="0000FF"/>
              </a:solidFill>
              <a:latin typeface="Consolas" pitchFamily="49" charset="0"/>
              <a:ea typeface="仿宋" pitchFamily="49" charset="-122"/>
              <a:cs typeface="Consolas" pitchFamily="49" charset="0"/>
            </a:endParaRPr>
          </a:p>
        </p:txBody>
      </p:sp>
      <p:sp>
        <p:nvSpPr>
          <p:cNvPr id="77" name="灯片编号占位符 76"/>
          <p:cNvSpPr>
            <a:spLocks noGrp="1"/>
          </p:cNvSpPr>
          <p:nvPr>
            <p:ph type="sldNum" sz="quarter" idx="12"/>
          </p:nvPr>
        </p:nvSpPr>
        <p:spPr/>
        <p:txBody>
          <a:bodyPr/>
          <a:lstStyle/>
          <a:p>
            <a:fld id="{7AF016A1-9F15-429F-9EFD-84004B73C732}" type="slidenum">
              <a:rPr lang="en-US" altLang="zh-CN" smtClean="0"/>
              <a:pPr/>
              <a:t>41</a:t>
            </a:fld>
            <a:r>
              <a:rPr lang="en-US" altLang="zh-CN" smtClean="0"/>
              <a:t>/65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7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714356"/>
            <a:ext cx="8572528" cy="495017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template &lt;typename T&gt;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bool </a:t>
            </a:r>
            <a:r>
              <a:rPr lang="en-US" altLang="zh-CN" sz="1800" smtClean="0">
                <a:solidFill>
                  <a:srgbClr val="FF0000"/>
                </a:solidFill>
                <a:latin typeface="Consolas" pitchFamily="49" charset="0"/>
                <a:ea typeface="仿宋" pitchFamily="49" charset="-122"/>
                <a:cs typeface="Consolas" pitchFamily="49" charset="0"/>
              </a:rPr>
              <a:t>Symm</a:t>
            </a:r>
            <a:r>
              <a:rPr lang="en-US" altLang="zh-CN" sz="1800" smtClean="0">
                <a:solidFill>
                  <a:srgbClr val="0000FF"/>
                </a:solidFill>
                <a:latin typeface="Consolas" pitchFamily="49" charset="0"/>
                <a:ea typeface="仿宋" pitchFamily="49" charset="-122"/>
                <a:cs typeface="Consolas" pitchFamily="49" charset="0"/>
              </a:rPr>
              <a:t>(CDLinkList&lt;T&gt;&amp; L)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求解算法</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bool flag=true;			</a:t>
            </a:r>
            <a:r>
              <a:rPr lang="en-US" altLang="zh-CN" sz="1800" smtClean="0">
                <a:solidFill>
                  <a:srgbClr val="00B0F0"/>
                </a:solidFill>
                <a:latin typeface="Consolas" pitchFamily="49" charset="0"/>
                <a:ea typeface="仿宋" pitchFamily="49" charset="-122"/>
                <a:cs typeface="Consolas" pitchFamily="49" charset="0"/>
              </a:rPr>
              <a:t>//flag</a:t>
            </a:r>
            <a:r>
              <a:rPr lang="zh-CN" altLang="zh-CN" sz="1800" smtClean="0">
                <a:solidFill>
                  <a:srgbClr val="00B0F0"/>
                </a:solidFill>
                <a:latin typeface="Consolas" pitchFamily="49" charset="0"/>
                <a:ea typeface="仿宋" pitchFamily="49" charset="-122"/>
                <a:cs typeface="Consolas" pitchFamily="49" charset="0"/>
              </a:rPr>
              <a:t>表示</a:t>
            </a:r>
            <a:r>
              <a:rPr lang="en-US" altLang="zh-CN" sz="1800" smtClean="0">
                <a:solidFill>
                  <a:srgbClr val="00B0F0"/>
                </a:solidFill>
                <a:latin typeface="Consolas" pitchFamily="49" charset="0"/>
                <a:ea typeface="仿宋" pitchFamily="49" charset="-122"/>
                <a:cs typeface="Consolas" pitchFamily="49" charset="0"/>
              </a:rPr>
              <a:t>L</a:t>
            </a:r>
            <a:r>
              <a:rPr lang="zh-CN" altLang="zh-CN" sz="1800" smtClean="0">
                <a:solidFill>
                  <a:srgbClr val="00B0F0"/>
                </a:solidFill>
                <a:latin typeface="Consolas" pitchFamily="49" charset="0"/>
                <a:ea typeface="仿宋" pitchFamily="49" charset="-122"/>
                <a:cs typeface="Consolas" pitchFamily="49" charset="0"/>
              </a:rPr>
              <a:t>是否对称，初始时为真</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DLinkNode&lt;T&gt;* p=L.dhead-&gt;next;	</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指向首结点</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DLinkNode&lt;T&gt;* q=L.dhead-&gt;prior;	</a:t>
            </a:r>
            <a:r>
              <a:rPr lang="en-US" altLang="zh-CN" sz="1800" smtClean="0">
                <a:solidFill>
                  <a:srgbClr val="00B0F0"/>
                </a:solidFill>
                <a:latin typeface="Consolas" pitchFamily="49" charset="0"/>
                <a:ea typeface="仿宋" pitchFamily="49" charset="-122"/>
                <a:cs typeface="Consolas" pitchFamily="49" charset="0"/>
              </a:rPr>
              <a:t>//q</a:t>
            </a:r>
            <a:r>
              <a:rPr lang="zh-CN" altLang="zh-CN" sz="1800" smtClean="0">
                <a:solidFill>
                  <a:srgbClr val="00B0F0"/>
                </a:solidFill>
                <a:latin typeface="Consolas" pitchFamily="49" charset="0"/>
                <a:ea typeface="仿宋" pitchFamily="49" charset="-122"/>
                <a:cs typeface="Consolas" pitchFamily="49" charset="0"/>
              </a:rPr>
              <a:t>指向尾结点</a:t>
            </a:r>
          </a:p>
          <a:p>
            <a:pPr algn="l">
              <a:lnSpc>
                <a:spcPts val="2100"/>
              </a:lnSpc>
              <a:spcBef>
                <a:spcPts val="1200"/>
              </a:spcBef>
            </a:pPr>
            <a:r>
              <a:rPr lang="en-US" altLang="zh-CN" sz="1800" smtClean="0">
                <a:solidFill>
                  <a:srgbClr val="0000FF"/>
                </a:solidFill>
                <a:latin typeface="Consolas" pitchFamily="49" charset="0"/>
                <a:ea typeface="仿宋" pitchFamily="49" charset="-122"/>
                <a:cs typeface="Consolas" pitchFamily="49" charset="0"/>
              </a:rPr>
              <a:t>   while (flag)</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if (p-&gt;data!=q-&gt;data)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对应结点值不相同，置</a:t>
            </a:r>
            <a:r>
              <a:rPr lang="en-US" altLang="zh-CN" sz="1800" smtClean="0">
                <a:solidFill>
                  <a:srgbClr val="00B0F0"/>
                </a:solidFill>
                <a:latin typeface="Consolas" pitchFamily="49" charset="0"/>
                <a:ea typeface="仿宋" pitchFamily="49" charset="-122"/>
                <a:cs typeface="Consolas" pitchFamily="49" charset="0"/>
              </a:rPr>
              <a:t>flag</a:t>
            </a:r>
            <a:r>
              <a:rPr lang="zh-CN" altLang="zh-CN" sz="1800" smtClean="0">
                <a:solidFill>
                  <a:srgbClr val="00B0F0"/>
                </a:solidFill>
                <a:latin typeface="Consolas" pitchFamily="49" charset="0"/>
                <a:ea typeface="仿宋" pitchFamily="49" charset="-122"/>
                <a:cs typeface="Consolas" pitchFamily="49" charset="0"/>
              </a:rPr>
              <a:t>为假</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flag=false;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else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if (</a:t>
            </a:r>
            <a:r>
              <a:rPr lang="en-US" altLang="zh-CN" sz="1800" smtClean="0">
                <a:solidFill>
                  <a:srgbClr val="FF00FF"/>
                </a:solidFill>
                <a:latin typeface="Consolas" pitchFamily="49" charset="0"/>
                <a:ea typeface="仿宋" pitchFamily="49" charset="-122"/>
                <a:cs typeface="Consolas" pitchFamily="49" charset="0"/>
              </a:rPr>
              <a:t>p==q || p==q-&gt;prior</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满足结束条件退出循环</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break;</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q=q-&gt;prior;			</a:t>
            </a:r>
            <a:r>
              <a:rPr lang="en-US" altLang="zh-CN" sz="1800" smtClean="0">
                <a:solidFill>
                  <a:srgbClr val="00B0F0"/>
                </a:solidFill>
                <a:latin typeface="Consolas" pitchFamily="49" charset="0"/>
                <a:ea typeface="仿宋" pitchFamily="49" charset="-122"/>
                <a:cs typeface="Consolas" pitchFamily="49" charset="0"/>
              </a:rPr>
              <a:t>//q</a:t>
            </a:r>
            <a:r>
              <a:rPr lang="zh-CN" altLang="zh-CN" sz="1800" smtClean="0">
                <a:solidFill>
                  <a:srgbClr val="00B0F0"/>
                </a:solidFill>
                <a:latin typeface="Consolas" pitchFamily="49" charset="0"/>
                <a:ea typeface="仿宋" pitchFamily="49" charset="-122"/>
                <a:cs typeface="Consolas" pitchFamily="49" charset="0"/>
              </a:rPr>
              <a:t>前移一个结点</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p=p-&gt;next;			</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后移一个结点</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flag;</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42</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hlinkClick r:id="" action="ppaction://noaction"/>
          </p:cNvPr>
          <p:cNvSpPr txBox="1"/>
          <p:nvPr/>
        </p:nvSpPr>
        <p:spPr>
          <a:xfrm>
            <a:off x="2000232" y="428604"/>
            <a:ext cx="4857784" cy="576293"/>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2.4 </a:t>
            </a:r>
            <a:r>
              <a:rPr lang="zh-CN" altLang="zh-CN" sz="28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顺序表和链表的比较</a:t>
            </a:r>
            <a:endParaRPr lang="zh-CN" altLang="en-US" sz="28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7" name="TextBox 6"/>
          <p:cNvSpPr txBox="1"/>
          <p:nvPr/>
        </p:nvSpPr>
        <p:spPr>
          <a:xfrm>
            <a:off x="428596" y="1571612"/>
            <a:ext cx="2786082"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200" smtClean="0">
                <a:latin typeface="Consolas" pitchFamily="49" charset="0"/>
                <a:ea typeface="微软雅黑" pitchFamily="34" charset="-122"/>
                <a:cs typeface="Consolas" pitchFamily="49" charset="0"/>
              </a:rPr>
              <a:t>1. </a:t>
            </a:r>
            <a:r>
              <a:rPr lang="zh-CN" altLang="zh-CN" sz="2200" smtClean="0">
                <a:latin typeface="Consolas" pitchFamily="49" charset="0"/>
                <a:ea typeface="微软雅黑" pitchFamily="34" charset="-122"/>
                <a:cs typeface="Consolas" pitchFamily="49" charset="0"/>
              </a:rPr>
              <a:t>基于空间的考虑</a:t>
            </a:r>
            <a:endParaRPr lang="zh-CN" altLang="zh-CN" sz="2200">
              <a:latin typeface="Consolas" pitchFamily="49" charset="0"/>
              <a:ea typeface="微软雅黑" pitchFamily="34" charset="-122"/>
              <a:cs typeface="Consolas" pitchFamily="49" charset="0"/>
            </a:endParaRPr>
          </a:p>
        </p:txBody>
      </p:sp>
      <p:sp>
        <p:nvSpPr>
          <p:cNvPr id="4098" name="Rectangle 2"/>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670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grpSp>
        <p:nvGrpSpPr>
          <p:cNvPr id="15" name="组合 14"/>
          <p:cNvGrpSpPr/>
          <p:nvPr/>
        </p:nvGrpSpPr>
        <p:grpSpPr>
          <a:xfrm>
            <a:off x="2000232" y="2479108"/>
            <a:ext cx="4740198" cy="929796"/>
            <a:chOff x="2000232" y="2479108"/>
            <a:chExt cx="4740198" cy="929796"/>
          </a:xfrm>
        </p:grpSpPr>
        <p:sp>
          <p:nvSpPr>
            <p:cNvPr id="10" name="TextBox 9"/>
            <p:cNvSpPr txBox="1"/>
            <p:nvPr/>
          </p:nvSpPr>
          <p:spPr>
            <a:xfrm>
              <a:off x="2000232" y="2786058"/>
              <a:ext cx="1357322" cy="313932"/>
            </a:xfrm>
            <a:prstGeom prst="rect">
              <a:avLst/>
            </a:prstGeom>
            <a:noFill/>
          </p:spPr>
          <p:txBody>
            <a:bodyPr wrap="square" rtlCol="0">
              <a:spAutoFit/>
            </a:bodyPr>
            <a:lstStyle/>
            <a:p>
              <a:pPr algn="l"/>
              <a:r>
                <a:rPr lang="zh-CN" altLang="en-US" sz="1800" smtClean="0">
                  <a:solidFill>
                    <a:srgbClr val="0000FF"/>
                  </a:solidFill>
                  <a:latin typeface="仿宋" pitchFamily="49" charset="-122"/>
                  <a:ea typeface="仿宋" pitchFamily="49" charset="-122"/>
                </a:rPr>
                <a:t>存储密度 </a:t>
              </a:r>
              <a:r>
                <a:rPr lang="en-US" altLang="zh-CN" sz="1800" smtClean="0">
                  <a:solidFill>
                    <a:srgbClr val="0000FF"/>
                  </a:solidFill>
                  <a:latin typeface="仿宋" pitchFamily="49" charset="-122"/>
                  <a:ea typeface="仿宋" pitchFamily="49" charset="-122"/>
                </a:rPr>
                <a:t>=</a:t>
              </a:r>
              <a:endParaRPr lang="zh-CN" altLang="en-US" sz="1800">
                <a:solidFill>
                  <a:srgbClr val="0000FF"/>
                </a:solidFill>
                <a:latin typeface="仿宋" pitchFamily="49" charset="-122"/>
                <a:ea typeface="仿宋" pitchFamily="49" charset="-122"/>
              </a:endParaRPr>
            </a:p>
          </p:txBody>
        </p:sp>
        <p:sp>
          <p:nvSpPr>
            <p:cNvPr id="11" name="TextBox 10"/>
            <p:cNvSpPr txBox="1"/>
            <p:nvPr/>
          </p:nvSpPr>
          <p:spPr>
            <a:xfrm>
              <a:off x="3500430" y="2479108"/>
              <a:ext cx="3214710" cy="369332"/>
            </a:xfrm>
            <a:prstGeom prst="rect">
              <a:avLst/>
            </a:prstGeom>
            <a:noFill/>
          </p:spPr>
          <p:txBody>
            <a:bodyPr wrap="square" rtlCol="0">
              <a:spAutoFit/>
            </a:bodyPr>
            <a:lstStyle/>
            <a:p>
              <a:pPr algn="l">
                <a:lnSpc>
                  <a:spcPct val="100000"/>
                </a:lnSpc>
              </a:pPr>
              <a:r>
                <a:rPr lang="zh-CN" altLang="en-US" sz="1800" smtClean="0">
                  <a:solidFill>
                    <a:srgbClr val="0000FF"/>
                  </a:solidFill>
                  <a:latin typeface="仿宋" pitchFamily="49" charset="-122"/>
                  <a:ea typeface="仿宋" pitchFamily="49" charset="-122"/>
                </a:rPr>
                <a:t>结点中数据本身占用的存储量</a:t>
              </a:r>
              <a:endParaRPr lang="zh-CN" altLang="en-US" sz="1800">
                <a:solidFill>
                  <a:srgbClr val="0000FF"/>
                </a:solidFill>
                <a:latin typeface="仿宋" pitchFamily="49" charset="-122"/>
                <a:ea typeface="仿宋" pitchFamily="49" charset="-122"/>
              </a:endParaRPr>
            </a:p>
          </p:txBody>
        </p:sp>
        <p:sp>
          <p:nvSpPr>
            <p:cNvPr id="12" name="TextBox 11"/>
            <p:cNvSpPr txBox="1"/>
            <p:nvPr/>
          </p:nvSpPr>
          <p:spPr>
            <a:xfrm>
              <a:off x="3857620" y="3039572"/>
              <a:ext cx="2500330" cy="369332"/>
            </a:xfrm>
            <a:prstGeom prst="rect">
              <a:avLst/>
            </a:prstGeom>
            <a:noFill/>
          </p:spPr>
          <p:txBody>
            <a:bodyPr wrap="square" rtlCol="0">
              <a:spAutoFit/>
            </a:bodyPr>
            <a:lstStyle/>
            <a:p>
              <a:pPr algn="l">
                <a:lnSpc>
                  <a:spcPct val="100000"/>
                </a:lnSpc>
              </a:pPr>
              <a:r>
                <a:rPr lang="zh-CN" altLang="en-US" sz="1800" smtClean="0">
                  <a:solidFill>
                    <a:srgbClr val="0000FF"/>
                  </a:solidFill>
                  <a:latin typeface="仿宋" pitchFamily="49" charset="-122"/>
                  <a:ea typeface="仿宋" pitchFamily="49" charset="-122"/>
                </a:rPr>
                <a:t>整个结点占用的存储量</a:t>
              </a:r>
              <a:endParaRPr lang="zh-CN" altLang="en-US" sz="1800">
                <a:solidFill>
                  <a:srgbClr val="0000FF"/>
                </a:solidFill>
                <a:latin typeface="仿宋" pitchFamily="49" charset="-122"/>
                <a:ea typeface="仿宋" pitchFamily="49" charset="-122"/>
              </a:endParaRPr>
            </a:p>
          </p:txBody>
        </p:sp>
        <p:cxnSp>
          <p:nvCxnSpPr>
            <p:cNvPr id="14" name="直接连接符 13"/>
            <p:cNvCxnSpPr/>
            <p:nvPr/>
          </p:nvCxnSpPr>
          <p:spPr>
            <a:xfrm>
              <a:off x="3500430" y="2950132"/>
              <a:ext cx="3240000" cy="0"/>
            </a:xfrm>
            <a:prstGeom prst="line">
              <a:avLst/>
            </a:prstGeom>
            <a:ln>
              <a:tailEnd type="none"/>
            </a:ln>
          </p:spPr>
          <p:style>
            <a:lnRef idx="2">
              <a:schemeClr val="dk1"/>
            </a:lnRef>
            <a:fillRef idx="0">
              <a:schemeClr val="dk1"/>
            </a:fillRef>
            <a:effectRef idx="1">
              <a:schemeClr val="dk1"/>
            </a:effectRef>
            <a:fontRef idx="minor">
              <a:schemeClr val="tx1"/>
            </a:fontRef>
          </p:style>
        </p:cxnSp>
      </p:grpSp>
      <p:sp>
        <p:nvSpPr>
          <p:cNvPr id="16" name="TextBox 15"/>
          <p:cNvSpPr txBox="1"/>
          <p:nvPr/>
        </p:nvSpPr>
        <p:spPr>
          <a:xfrm>
            <a:off x="1857356" y="3929066"/>
            <a:ext cx="5929354" cy="338554"/>
          </a:xfrm>
          <a:prstGeom prst="rect">
            <a:avLst/>
          </a:prstGeom>
          <a:noFill/>
        </p:spPr>
        <p:txBody>
          <a:bodyPr wrap="square" rtlCol="0">
            <a:spAutoFit/>
          </a:bodyPr>
          <a:lstStyle/>
          <a:p>
            <a:pPr algn="l"/>
            <a:r>
              <a:rPr lang="zh-CN" altLang="zh-CN" sz="2000" smtClean="0">
                <a:solidFill>
                  <a:srgbClr val="0000FF"/>
                </a:solidFill>
                <a:latin typeface="Consolas" pitchFamily="49" charset="0"/>
                <a:ea typeface="华文中宋" pitchFamily="2" charset="-122"/>
                <a:cs typeface="Consolas" pitchFamily="49" charset="0"/>
              </a:rPr>
              <a:t>一般地，存储密度越大，存储空间的利用率就越高。</a:t>
            </a:r>
            <a:endParaRPr lang="zh-CN" altLang="en-US" sz="2000">
              <a:solidFill>
                <a:srgbClr val="0000FF"/>
              </a:solidFill>
              <a:latin typeface="Consolas" pitchFamily="49" charset="0"/>
              <a:ea typeface="华文中宋" pitchFamily="2" charset="-122"/>
              <a:cs typeface="Consolas" pitchFamily="49" charset="0"/>
            </a:endParaRPr>
          </a:p>
        </p:txBody>
      </p:sp>
      <p:sp>
        <p:nvSpPr>
          <p:cNvPr id="19" name="灯片编号占位符 18"/>
          <p:cNvSpPr>
            <a:spLocks noGrp="1"/>
          </p:cNvSpPr>
          <p:nvPr>
            <p:ph type="sldNum" sz="quarter" idx="12"/>
          </p:nvPr>
        </p:nvSpPr>
        <p:spPr/>
        <p:txBody>
          <a:bodyPr/>
          <a:lstStyle/>
          <a:p>
            <a:fld id="{7AF016A1-9F15-429F-9EFD-84004B73C732}" type="slidenum">
              <a:rPr lang="en-US" altLang="zh-CN" smtClean="0"/>
              <a:pPr/>
              <a:t>43</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14348" y="785794"/>
            <a:ext cx="7858180" cy="452004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顺序表的存储密度为</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，而链表的存储密度小于</a:t>
            </a:r>
            <a:r>
              <a:rPr lang="en-US" altLang="zh-CN" sz="2000" smtClean="0">
                <a:solidFill>
                  <a:srgbClr val="0000FF"/>
                </a:solidFill>
                <a:latin typeface="Consolas" pitchFamily="49" charset="0"/>
                <a:ea typeface="仿宋" pitchFamily="49" charset="-122"/>
                <a:cs typeface="Consolas" pitchFamily="49" charset="0"/>
              </a:rPr>
              <a:t>1</a:t>
            </a:r>
            <a:r>
              <a:rPr lang="zh-CN" altLang="zh-CN" sz="2000" smtClean="0">
                <a:solidFill>
                  <a:srgbClr val="0000FF"/>
                </a:solidFill>
                <a:latin typeface="Consolas" pitchFamily="49" charset="0"/>
                <a:ea typeface="仿宋" pitchFamily="49" charset="-122"/>
                <a:cs typeface="Consolas" pitchFamily="49" charset="0"/>
              </a:rPr>
              <a:t>。仅从存储密度看，顺序表的存储空间利用率高。</a:t>
            </a:r>
          </a:p>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顺序表需要预先分配</a:t>
            </a:r>
            <a:r>
              <a:rPr lang="zh-CN" altLang="en-US" sz="2000" smtClean="0">
                <a:solidFill>
                  <a:srgbClr val="0000FF"/>
                </a:solidFill>
                <a:latin typeface="Consolas" pitchFamily="49" charset="0"/>
                <a:ea typeface="仿宋" pitchFamily="49" charset="-122"/>
                <a:cs typeface="Consolas" pitchFamily="49" charset="0"/>
              </a:rPr>
              <a:t>初始</a:t>
            </a:r>
            <a:r>
              <a:rPr lang="zh-CN" altLang="zh-CN" sz="2000" smtClean="0">
                <a:solidFill>
                  <a:srgbClr val="0000FF"/>
                </a:solidFill>
                <a:latin typeface="Consolas" pitchFamily="49" charset="0"/>
                <a:ea typeface="仿宋" pitchFamily="49" charset="-122"/>
                <a:cs typeface="Consolas" pitchFamily="49" charset="0"/>
              </a:rPr>
              <a:t>空间，所</a:t>
            </a:r>
            <a:r>
              <a:rPr lang="zh-CN" altLang="en-US" sz="2000" smtClean="0">
                <a:solidFill>
                  <a:srgbClr val="0000FF"/>
                </a:solidFill>
                <a:latin typeface="Consolas" pitchFamily="49" charset="0"/>
                <a:ea typeface="仿宋" pitchFamily="49" charset="-122"/>
                <a:cs typeface="Consolas" pitchFamily="49" charset="0"/>
              </a:rPr>
              <a:t>有</a:t>
            </a:r>
            <a:r>
              <a:rPr lang="zh-CN" altLang="zh-CN" sz="2000" smtClean="0">
                <a:solidFill>
                  <a:srgbClr val="0000FF"/>
                </a:solidFill>
                <a:latin typeface="Consolas" pitchFamily="49" charset="0"/>
                <a:ea typeface="仿宋" pitchFamily="49" charset="-122"/>
                <a:cs typeface="Consolas" pitchFamily="49" charset="0"/>
              </a:rPr>
              <a:t>数据占用一整片地址连续的内存空间，如果分配的空间过小，易出现上溢出，需要扩展空间导致大量元素移动而降低效率；如果分配的空间过大，会导致空间空闲而浪费。而链表的存储空间是动态分配的，只要内存有空闲，就不会出现上溢出。</a:t>
            </a:r>
          </a:p>
          <a:p>
            <a:pPr marL="342900" indent="-342900" algn="l">
              <a:lnSpc>
                <a:spcPts val="2800"/>
              </a:lnSpc>
              <a:spcBef>
                <a:spcPts val="1200"/>
              </a:spcBef>
              <a:buBlip>
                <a:blip r:embed="rId2"/>
              </a:buBlip>
            </a:pPr>
            <a:r>
              <a:rPr lang="zh-CN" altLang="en-US" sz="2000" smtClean="0">
                <a:solidFill>
                  <a:srgbClr val="FF0000"/>
                </a:solidFill>
                <a:latin typeface="微软雅黑" pitchFamily="34" charset="-122"/>
                <a:ea typeface="微软雅黑" pitchFamily="34" charset="-122"/>
                <a:cs typeface="Consolas" pitchFamily="49" charset="0"/>
              </a:rPr>
              <a:t>结论：</a:t>
            </a:r>
            <a:r>
              <a:rPr lang="zh-CN" altLang="zh-CN" sz="2000" smtClean="0">
                <a:solidFill>
                  <a:srgbClr val="0000FF"/>
                </a:solidFill>
                <a:latin typeface="Consolas" pitchFamily="49" charset="0"/>
                <a:ea typeface="仿宋" pitchFamily="49" charset="-122"/>
                <a:cs typeface="Consolas" pitchFamily="49" charset="0"/>
              </a:rPr>
              <a:t>当线性表的长度变化不大，易于事先确定的情况下，为了节省存储空间，宜采用顺序表作为存储结构。当线性表的长度变化较大，难以估计其存储大小时，为了节省存储空间，宜采用链表作为存储结构。</a:t>
            </a:r>
            <a:endParaRPr lang="zh-CN" altLang="en-US" sz="2000">
              <a:solidFill>
                <a:srgbClr val="0000FF"/>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44</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2910" y="500042"/>
            <a:ext cx="2786082"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200" smtClean="0">
                <a:latin typeface="Consolas" pitchFamily="49" charset="0"/>
                <a:ea typeface="微软雅黑" pitchFamily="34" charset="-122"/>
                <a:cs typeface="Consolas" pitchFamily="49" charset="0"/>
              </a:rPr>
              <a:t>2. </a:t>
            </a:r>
            <a:r>
              <a:rPr lang="zh-CN" altLang="zh-CN" sz="2200" smtClean="0">
                <a:latin typeface="Consolas" pitchFamily="49" charset="0"/>
                <a:ea typeface="微软雅黑" pitchFamily="34" charset="-122"/>
                <a:cs typeface="Consolas" pitchFamily="49" charset="0"/>
              </a:rPr>
              <a:t>基于</a:t>
            </a:r>
            <a:r>
              <a:rPr lang="zh-CN" altLang="en-US" sz="2200" smtClean="0">
                <a:latin typeface="Consolas" pitchFamily="49" charset="0"/>
                <a:ea typeface="微软雅黑" pitchFamily="34" charset="-122"/>
                <a:cs typeface="Consolas" pitchFamily="49" charset="0"/>
              </a:rPr>
              <a:t>时间</a:t>
            </a:r>
            <a:r>
              <a:rPr lang="zh-CN" altLang="zh-CN" sz="2200" smtClean="0">
                <a:latin typeface="Consolas" pitchFamily="49" charset="0"/>
                <a:ea typeface="微软雅黑" pitchFamily="34" charset="-122"/>
                <a:cs typeface="Consolas" pitchFamily="49" charset="0"/>
              </a:rPr>
              <a:t>的考虑</a:t>
            </a:r>
            <a:endParaRPr lang="zh-CN" altLang="zh-CN" sz="2200">
              <a:latin typeface="Consolas" pitchFamily="49" charset="0"/>
              <a:ea typeface="微软雅黑" pitchFamily="34" charset="-122"/>
              <a:cs typeface="Consolas" pitchFamily="49" charset="0"/>
            </a:endParaRPr>
          </a:p>
        </p:txBody>
      </p:sp>
      <p:sp>
        <p:nvSpPr>
          <p:cNvPr id="5" name="TextBox 4"/>
          <p:cNvSpPr txBox="1"/>
          <p:nvPr/>
        </p:nvSpPr>
        <p:spPr>
          <a:xfrm>
            <a:off x="785786" y="1357298"/>
            <a:ext cx="7572428" cy="383024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44000" bIns="144000" rtlCol="0">
            <a:spAutoFit/>
          </a:bodyPr>
          <a:lstStyle/>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顺序表具有随机存取特性，给定序号查找对应的元素值的时间为</a:t>
            </a:r>
            <a:r>
              <a:rPr lang="en-US" altLang="zh-CN" sz="2000" smtClean="0">
                <a:solidFill>
                  <a:srgbClr val="0000FF"/>
                </a:solidFill>
                <a:latin typeface="Consolas" pitchFamily="49" charset="0"/>
                <a:ea typeface="仿宋" pitchFamily="49" charset="-122"/>
                <a:cs typeface="Consolas" pitchFamily="49" charset="0"/>
              </a:rPr>
              <a:t>O(1)</a:t>
            </a:r>
            <a:r>
              <a:rPr lang="zh-CN" altLang="zh-CN" sz="2000" smtClean="0">
                <a:solidFill>
                  <a:srgbClr val="0000FF"/>
                </a:solidFill>
                <a:latin typeface="Consolas" pitchFamily="49" charset="0"/>
                <a:ea typeface="仿宋" pitchFamily="49" charset="-122"/>
                <a:cs typeface="Consolas" pitchFamily="49" charset="0"/>
              </a:rPr>
              <a:t>，而链表不具有随机存取特性，只能顺序访问，给定序号查找对应的元素值的时间为</a:t>
            </a:r>
            <a:r>
              <a:rPr lang="en-US" altLang="zh-CN" sz="2000" smtClean="0">
                <a:solidFill>
                  <a:srgbClr val="0000FF"/>
                </a:solidFill>
                <a:latin typeface="Consolas" pitchFamily="49" charset="0"/>
                <a:ea typeface="仿宋" pitchFamily="49" charset="-122"/>
                <a:cs typeface="Consolas" pitchFamily="49" charset="0"/>
              </a:rPr>
              <a:t>O(</a:t>
            </a:r>
            <a:r>
              <a:rPr lang="en-US" altLang="zh-CN" sz="2000" i="1" smtClean="0">
                <a:solidFill>
                  <a:srgbClr val="0000FF"/>
                </a:solidFill>
                <a:latin typeface="Consolas" pitchFamily="49" charset="0"/>
                <a:ea typeface="仿宋" pitchFamily="49" charset="-122"/>
                <a:cs typeface="Consolas" pitchFamily="49" charset="0"/>
              </a:rPr>
              <a:t>n</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a:t>
            </a:r>
          </a:p>
          <a:p>
            <a:pPr marL="342900" indent="-342900" algn="l">
              <a:lnSpc>
                <a:spcPts val="2800"/>
              </a:lnSpc>
              <a:spcBef>
                <a:spcPts val="1200"/>
              </a:spcBef>
              <a:buBlip>
                <a:blip r:embed="rId2"/>
              </a:buBlip>
            </a:pPr>
            <a:r>
              <a:rPr lang="zh-CN" altLang="zh-CN" sz="2000" smtClean="0">
                <a:solidFill>
                  <a:srgbClr val="0000FF"/>
                </a:solidFill>
                <a:latin typeface="Consolas" pitchFamily="49" charset="0"/>
                <a:ea typeface="仿宋" pitchFamily="49" charset="-122"/>
                <a:cs typeface="Consolas" pitchFamily="49" charset="0"/>
              </a:rPr>
              <a:t>在顺序表中插入和删除操作时，通常需要平均移动半个表的元素。而在链表中插入和删除操作仅仅需要修改相关结点的指针成员，不必移动结点。</a:t>
            </a:r>
          </a:p>
          <a:p>
            <a:pPr marL="342900" indent="-342900" algn="l">
              <a:lnSpc>
                <a:spcPts val="2800"/>
              </a:lnSpc>
              <a:spcBef>
                <a:spcPts val="1200"/>
              </a:spcBef>
              <a:buBlip>
                <a:blip r:embed="rId2"/>
              </a:buBlip>
            </a:pPr>
            <a:r>
              <a:rPr lang="zh-CN" altLang="en-US" sz="2000" smtClean="0">
                <a:solidFill>
                  <a:srgbClr val="FF0000"/>
                </a:solidFill>
                <a:latin typeface="微软雅黑" pitchFamily="34" charset="-122"/>
                <a:ea typeface="微软雅黑" pitchFamily="34" charset="-122"/>
                <a:cs typeface="Consolas" pitchFamily="49" charset="0"/>
              </a:rPr>
              <a:t>结论：</a:t>
            </a:r>
            <a:r>
              <a:rPr lang="zh-CN" altLang="zh-CN" sz="2000" smtClean="0">
                <a:solidFill>
                  <a:srgbClr val="0000FF"/>
                </a:solidFill>
                <a:latin typeface="Consolas" pitchFamily="49" charset="0"/>
                <a:ea typeface="仿宋" pitchFamily="49" charset="-122"/>
                <a:cs typeface="Consolas" pitchFamily="49" charset="0"/>
              </a:rPr>
              <a:t>若线性表的运算主要是查找，很少做插入和删除操作，宜采用顺序表作为存储结构。若频繁地做插入和删除操作，宜采用链表作为存储结构。</a:t>
            </a:r>
            <a:endParaRPr lang="zh-CN" altLang="en-US" sz="2000">
              <a:solidFill>
                <a:srgbClr val="0000FF"/>
              </a:solidFill>
              <a:latin typeface="Consolas" pitchFamily="49" charset="0"/>
              <a:ea typeface="仿宋" pitchFamily="49" charset="-122"/>
              <a:cs typeface="Consolas" pitchFamily="49"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pPr/>
              <a:t>45</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hlinkClick r:id="" action="ppaction://noaction"/>
          </p:cNvPr>
          <p:cNvSpPr txBox="1"/>
          <p:nvPr/>
        </p:nvSpPr>
        <p:spPr>
          <a:xfrm>
            <a:off x="1500166" y="428604"/>
            <a:ext cx="6072230" cy="545516"/>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600" spc="50" smtClean="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2.5 </a:t>
            </a:r>
            <a:r>
              <a:rPr lang="zh-CN" altLang="zh-CN" sz="2600" smtClean="0">
                <a:solidFill>
                  <a:srgbClr val="FF0000"/>
                </a:solidFill>
                <a:latin typeface="Consolas" pitchFamily="49" charset="0"/>
                <a:ea typeface="微软雅黑" pitchFamily="34" charset="-122"/>
                <a:cs typeface="Consolas" pitchFamily="49" charset="0"/>
              </a:rPr>
              <a:t>线性表的应用—两个多项式相加</a:t>
            </a:r>
            <a:endParaRPr lang="zh-CN" altLang="en-US" sz="2600" spc="50">
              <a:ln w="11430"/>
              <a:solidFill>
                <a:srgbClr val="FF0000"/>
              </a:soli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428596" y="1428736"/>
            <a:ext cx="2928958"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2.5.1 </a:t>
            </a:r>
            <a:r>
              <a:rPr lang="zh-CN"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问题描述</a:t>
            </a:r>
          </a:p>
        </p:txBody>
      </p:sp>
      <p:pic>
        <p:nvPicPr>
          <p:cNvPr id="24577" name="Picture 1"/>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2114533" y="2419343"/>
            <a:ext cx="3537882" cy="357190"/>
          </a:xfrm>
          <a:prstGeom prst="rect">
            <a:avLst/>
          </a:prstGeom>
          <a:noFill/>
        </p:spPr>
      </p:pic>
      <p:sp>
        <p:nvSpPr>
          <p:cNvPr id="14" name="TextBox 13"/>
          <p:cNvSpPr txBox="1"/>
          <p:nvPr/>
        </p:nvSpPr>
        <p:spPr>
          <a:xfrm>
            <a:off x="857224" y="2428868"/>
            <a:ext cx="1214446" cy="400110"/>
          </a:xfrm>
          <a:prstGeom prst="rect">
            <a:avLst/>
          </a:prstGeom>
          <a:noFill/>
        </p:spPr>
        <p:txBody>
          <a:bodyPr wrap="square" rtlCol="0">
            <a:spAutoFit/>
          </a:bodyPr>
          <a:lstStyle/>
          <a:p>
            <a:pPr algn="l">
              <a:lnSpc>
                <a:spcPct val="100000"/>
              </a:lnSpc>
            </a:pPr>
            <a:r>
              <a:rPr lang="zh-CN" altLang="en-US" sz="2000" smtClean="0">
                <a:solidFill>
                  <a:srgbClr val="0000FF"/>
                </a:solidFill>
                <a:latin typeface="Consolas" pitchFamily="49" charset="0"/>
                <a:ea typeface="仿宋" pitchFamily="49" charset="-122"/>
                <a:cs typeface="Consolas" pitchFamily="49" charset="0"/>
              </a:rPr>
              <a:t>多项式</a:t>
            </a:r>
            <a:endParaRPr lang="zh-CN" altLang="en-US" sz="2000">
              <a:solidFill>
                <a:srgbClr val="0000FF"/>
              </a:solidFill>
              <a:latin typeface="Consolas" pitchFamily="49" charset="0"/>
              <a:ea typeface="仿宋" pitchFamily="49" charset="-122"/>
              <a:cs typeface="Consolas" pitchFamily="49" charset="0"/>
            </a:endParaRPr>
          </a:p>
        </p:txBody>
      </p:sp>
      <p:sp>
        <p:nvSpPr>
          <p:cNvPr id="15" name="TextBox 14"/>
          <p:cNvSpPr txBox="1"/>
          <p:nvPr/>
        </p:nvSpPr>
        <p:spPr>
          <a:xfrm>
            <a:off x="2071670" y="3357562"/>
            <a:ext cx="3357586" cy="400110"/>
          </a:xfrm>
          <a:prstGeom prst="rect">
            <a:avLst/>
          </a:prstGeom>
          <a:noFill/>
        </p:spPr>
        <p:txBody>
          <a:bodyPr wrap="square" rtlCol="0">
            <a:spAutoFit/>
          </a:bodyPr>
          <a:lstStyle/>
          <a:p>
            <a:pPr algn="l">
              <a:lnSpc>
                <a:spcPct val="100000"/>
              </a:lnSpc>
            </a:pPr>
            <a:r>
              <a:rPr lang="zh-CN" altLang="zh-CN" sz="2000" smtClean="0">
                <a:solidFill>
                  <a:srgbClr val="0000FF"/>
                </a:solidFill>
                <a:latin typeface="仿宋" pitchFamily="49" charset="-122"/>
                <a:ea typeface="仿宋" pitchFamily="49" charset="-122"/>
              </a:rPr>
              <a:t>求两个多项式相加的程序</a:t>
            </a:r>
          </a:p>
        </p:txBody>
      </p:sp>
      <p:sp>
        <p:nvSpPr>
          <p:cNvPr id="16" name="下箭头 15"/>
          <p:cNvSpPr/>
          <p:nvPr/>
        </p:nvSpPr>
        <p:spPr>
          <a:xfrm>
            <a:off x="3286116" y="2928934"/>
            <a:ext cx="214314"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2" name="组合 20"/>
          <p:cNvGrpSpPr/>
          <p:nvPr/>
        </p:nvGrpSpPr>
        <p:grpSpPr>
          <a:xfrm>
            <a:off x="785786" y="4059800"/>
            <a:ext cx="7858180" cy="1543118"/>
            <a:chOff x="928662" y="4000504"/>
            <a:chExt cx="7858180" cy="1543118"/>
          </a:xfrm>
        </p:grpSpPr>
        <p:sp>
          <p:nvSpPr>
            <p:cNvPr id="17" name="TextBox 16"/>
            <p:cNvSpPr txBox="1"/>
            <p:nvPr/>
          </p:nvSpPr>
          <p:spPr>
            <a:xfrm>
              <a:off x="928662" y="4000504"/>
              <a:ext cx="7858180" cy="400110"/>
            </a:xfrm>
            <a:prstGeom prst="rect">
              <a:avLst/>
            </a:prstGeom>
            <a:noFill/>
          </p:spPr>
          <p:txBody>
            <a:bodyPr wrap="square" rtlCol="0">
              <a:spAutoFit/>
            </a:bodyPr>
            <a:lstStyle/>
            <a:p>
              <a:pPr algn="l">
                <a:lnSpc>
                  <a:spcPct val="100000"/>
                </a:lnSpc>
              </a:pPr>
              <a:r>
                <a:rPr lang="zh-CN" altLang="zh-CN" sz="2000" smtClean="0">
                  <a:solidFill>
                    <a:srgbClr val="0000FF"/>
                  </a:solidFill>
                  <a:latin typeface="Consolas" pitchFamily="49" charset="0"/>
                  <a:ea typeface="仿宋" pitchFamily="49" charset="-122"/>
                  <a:cs typeface="Consolas" pitchFamily="49" charset="0"/>
                </a:rPr>
                <a:t>例如，</a:t>
              </a:r>
              <a:r>
                <a:rPr lang="en-US" altLang="zh-CN" sz="2000" i="1" smtClean="0">
                  <a:solidFill>
                    <a:srgbClr val="0000FF"/>
                  </a:solidFill>
                  <a:latin typeface="Consolas" pitchFamily="49" charset="0"/>
                  <a:ea typeface="仿宋" pitchFamily="49" charset="-122"/>
                  <a:cs typeface="Consolas" pitchFamily="49" charset="0"/>
                </a:rPr>
                <a:t>p</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smtClean="0">
                  <a:solidFill>
                    <a:srgbClr val="0000FF"/>
                  </a:solidFill>
                  <a:latin typeface="Consolas" pitchFamily="49" charset="0"/>
                  <a:ea typeface="仿宋" pitchFamily="49" charset="-122"/>
                  <a:cs typeface="Consolas" pitchFamily="49" charset="0"/>
                </a:rPr>
                <a:t>)=2</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baseline="30000" smtClean="0">
                  <a:solidFill>
                    <a:srgbClr val="0000FF"/>
                  </a:solidFill>
                  <a:latin typeface="Consolas" pitchFamily="49" charset="0"/>
                  <a:ea typeface="仿宋" pitchFamily="49" charset="-122"/>
                  <a:cs typeface="Consolas" pitchFamily="49" charset="0"/>
                </a:rPr>
                <a:t>3</a:t>
              </a:r>
              <a:r>
                <a:rPr lang="en-US" altLang="zh-CN" sz="2000" smtClean="0">
                  <a:solidFill>
                    <a:srgbClr val="0000FF"/>
                  </a:solidFill>
                  <a:latin typeface="Consolas" pitchFamily="49" charset="0"/>
                  <a:ea typeface="仿宋" pitchFamily="49" charset="-122"/>
                  <a:cs typeface="Consolas" pitchFamily="49" charset="0"/>
                </a:rPr>
                <a:t>+3.2</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baseline="30000" smtClean="0">
                  <a:solidFill>
                    <a:srgbClr val="0000FF"/>
                  </a:solidFill>
                  <a:latin typeface="Consolas" pitchFamily="49" charset="0"/>
                  <a:ea typeface="仿宋" pitchFamily="49" charset="-122"/>
                  <a:cs typeface="Consolas" pitchFamily="49" charset="0"/>
                </a:rPr>
                <a:t>5</a:t>
              </a:r>
              <a:r>
                <a:rPr lang="en-US" altLang="zh-CN" sz="2000" smtClean="0">
                  <a:solidFill>
                    <a:srgbClr val="0000FF"/>
                  </a:solidFill>
                  <a:latin typeface="Consolas" pitchFamily="49" charset="0"/>
                  <a:ea typeface="仿宋" pitchFamily="49" charset="-122"/>
                  <a:cs typeface="Consolas" pitchFamily="49" charset="0"/>
                </a:rPr>
                <a:t>-6</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smtClean="0">
                  <a:solidFill>
                    <a:srgbClr val="0000FF"/>
                  </a:solidFill>
                  <a:latin typeface="Consolas" pitchFamily="49" charset="0"/>
                  <a:ea typeface="仿宋" pitchFamily="49" charset="-122"/>
                  <a:cs typeface="Consolas" pitchFamily="49" charset="0"/>
                </a:rPr>
                <a:t>+10</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q</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smtClean="0">
                  <a:solidFill>
                    <a:srgbClr val="0000FF"/>
                  </a:solidFill>
                  <a:latin typeface="Consolas" pitchFamily="49" charset="0"/>
                  <a:ea typeface="仿宋" pitchFamily="49" charset="-122"/>
                  <a:cs typeface="Consolas" pitchFamily="49" charset="0"/>
                </a:rPr>
                <a:t>)=6</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smtClean="0">
                  <a:solidFill>
                    <a:srgbClr val="0000FF"/>
                  </a:solidFill>
                  <a:latin typeface="Consolas" pitchFamily="49" charset="0"/>
                  <a:ea typeface="仿宋" pitchFamily="49" charset="-122"/>
                  <a:cs typeface="Consolas" pitchFamily="49" charset="0"/>
                </a:rPr>
                <a:t>+1.8</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baseline="30000" smtClean="0">
                  <a:solidFill>
                    <a:srgbClr val="0000FF"/>
                  </a:solidFill>
                  <a:latin typeface="Consolas" pitchFamily="49" charset="0"/>
                  <a:ea typeface="仿宋" pitchFamily="49" charset="-122"/>
                  <a:cs typeface="Consolas" pitchFamily="49" charset="0"/>
                </a:rPr>
                <a:t>5</a:t>
              </a:r>
              <a:r>
                <a:rPr lang="en-US" altLang="zh-CN" sz="2000" smtClean="0">
                  <a:solidFill>
                    <a:srgbClr val="0000FF"/>
                  </a:solidFill>
                  <a:latin typeface="Consolas" pitchFamily="49" charset="0"/>
                  <a:ea typeface="仿宋" pitchFamily="49" charset="-122"/>
                  <a:cs typeface="Consolas" pitchFamily="49" charset="0"/>
                </a:rPr>
                <a:t>-2</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baseline="30000" smtClean="0">
                  <a:solidFill>
                    <a:srgbClr val="0000FF"/>
                  </a:solidFill>
                  <a:latin typeface="Consolas" pitchFamily="49" charset="0"/>
                  <a:ea typeface="仿宋" pitchFamily="49" charset="-122"/>
                  <a:cs typeface="Consolas" pitchFamily="49" charset="0"/>
                </a:rPr>
                <a:t>3</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baseline="30000" smtClean="0">
                  <a:solidFill>
                    <a:srgbClr val="0000FF"/>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-2.5</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baseline="30000" smtClean="0">
                  <a:solidFill>
                    <a:srgbClr val="0000FF"/>
                  </a:solidFill>
                  <a:latin typeface="Consolas" pitchFamily="49" charset="0"/>
                  <a:ea typeface="仿宋" pitchFamily="49" charset="-122"/>
                  <a:cs typeface="Consolas" pitchFamily="49" charset="0"/>
                </a:rPr>
                <a:t>4</a:t>
              </a:r>
              <a:r>
                <a:rPr lang="en-US" altLang="zh-CN" sz="2000" smtClean="0">
                  <a:solidFill>
                    <a:srgbClr val="0000FF"/>
                  </a:solidFill>
                  <a:latin typeface="Consolas" pitchFamily="49" charset="0"/>
                  <a:ea typeface="仿宋" pitchFamily="49" charset="-122"/>
                  <a:cs typeface="Consolas" pitchFamily="49" charset="0"/>
                </a:rPr>
                <a:t>-5</a:t>
              </a:r>
              <a:endParaRPr lang="zh-CN" altLang="en-US" sz="2000">
                <a:solidFill>
                  <a:srgbClr val="0000FF"/>
                </a:solidFill>
                <a:latin typeface="Consolas" pitchFamily="49" charset="0"/>
                <a:ea typeface="仿宋" pitchFamily="49" charset="-122"/>
                <a:cs typeface="Consolas" pitchFamily="49" charset="0"/>
              </a:endParaRPr>
            </a:p>
          </p:txBody>
        </p:sp>
        <p:sp>
          <p:nvSpPr>
            <p:cNvPr id="18" name="TextBox 17"/>
            <p:cNvSpPr txBox="1"/>
            <p:nvPr/>
          </p:nvSpPr>
          <p:spPr>
            <a:xfrm>
              <a:off x="2428860" y="5143512"/>
              <a:ext cx="3500462" cy="400110"/>
            </a:xfrm>
            <a:prstGeom prst="rect">
              <a:avLst/>
            </a:prstGeom>
            <a:noFill/>
          </p:spPr>
          <p:txBody>
            <a:bodyPr wrap="square" rtlCol="0">
              <a:spAutoFit/>
            </a:bodyPr>
            <a:lstStyle/>
            <a:p>
              <a:pPr algn="l">
                <a:lnSpc>
                  <a:spcPct val="100000"/>
                </a:lnSpc>
              </a:pPr>
              <a:r>
                <a:rPr lang="en-US" altLang="zh-CN" sz="2000" i="1" smtClean="0">
                  <a:solidFill>
                    <a:srgbClr val="0000FF"/>
                  </a:solidFill>
                  <a:latin typeface="Consolas" pitchFamily="49" charset="0"/>
                  <a:ea typeface="仿宋" pitchFamily="49" charset="-122"/>
                  <a:cs typeface="Consolas" pitchFamily="49" charset="0"/>
                </a:rPr>
                <a:t>r</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smtClean="0">
                  <a:solidFill>
                    <a:srgbClr val="0000FF"/>
                  </a:solidFill>
                  <a:latin typeface="Consolas" pitchFamily="49" charset="0"/>
                  <a:ea typeface="仿宋" pitchFamily="49" charset="-122"/>
                  <a:cs typeface="Consolas" pitchFamily="49" charset="0"/>
                </a:rPr>
                <a:t>)=5</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baseline="30000" smtClean="0">
                  <a:solidFill>
                    <a:srgbClr val="0000FF"/>
                  </a:solidFill>
                  <a:latin typeface="Consolas" pitchFamily="49" charset="0"/>
                  <a:ea typeface="仿宋" pitchFamily="49" charset="-122"/>
                  <a:cs typeface="Consolas" pitchFamily="49" charset="0"/>
                </a:rPr>
                <a:t>5</a:t>
              </a:r>
              <a:r>
                <a:rPr lang="en-US" altLang="zh-CN" sz="2000" smtClean="0">
                  <a:solidFill>
                    <a:srgbClr val="0000FF"/>
                  </a:solidFill>
                  <a:latin typeface="Consolas" pitchFamily="49" charset="0"/>
                  <a:ea typeface="仿宋" pitchFamily="49" charset="-122"/>
                  <a:cs typeface="Consolas" pitchFamily="49" charset="0"/>
                </a:rPr>
                <a:t>-2.5</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baseline="30000" smtClean="0">
                  <a:solidFill>
                    <a:srgbClr val="0000FF"/>
                  </a:solidFill>
                  <a:latin typeface="Consolas" pitchFamily="49" charset="0"/>
                  <a:ea typeface="仿宋" pitchFamily="49" charset="-122"/>
                  <a:cs typeface="Consolas" pitchFamily="49" charset="0"/>
                </a:rPr>
                <a:t>4</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x</a:t>
              </a:r>
              <a:r>
                <a:rPr lang="en-US" altLang="zh-CN" sz="2000" baseline="30000" smtClean="0">
                  <a:solidFill>
                    <a:srgbClr val="0000FF"/>
                  </a:solidFill>
                  <a:latin typeface="Consolas" pitchFamily="49" charset="0"/>
                  <a:ea typeface="仿宋" pitchFamily="49" charset="-122"/>
                  <a:cs typeface="Consolas" pitchFamily="49" charset="0"/>
                </a:rPr>
                <a:t>2</a:t>
              </a:r>
              <a:r>
                <a:rPr lang="en-US" altLang="zh-CN" sz="2000" smtClean="0">
                  <a:solidFill>
                    <a:srgbClr val="0000FF"/>
                  </a:solidFill>
                  <a:latin typeface="Consolas" pitchFamily="49" charset="0"/>
                  <a:ea typeface="仿宋" pitchFamily="49" charset="-122"/>
                  <a:cs typeface="Consolas" pitchFamily="49" charset="0"/>
                </a:rPr>
                <a:t>+5</a:t>
              </a:r>
              <a:endParaRPr lang="zh-CN" altLang="en-US" sz="2000">
                <a:solidFill>
                  <a:srgbClr val="0000FF"/>
                </a:solidFill>
                <a:latin typeface="Consolas" pitchFamily="49" charset="0"/>
                <a:ea typeface="仿宋" pitchFamily="49" charset="-122"/>
                <a:cs typeface="Consolas" pitchFamily="49" charset="0"/>
              </a:endParaRPr>
            </a:p>
          </p:txBody>
        </p:sp>
        <p:sp>
          <p:nvSpPr>
            <p:cNvPr id="19" name="TextBox 18"/>
            <p:cNvSpPr txBox="1"/>
            <p:nvPr/>
          </p:nvSpPr>
          <p:spPr>
            <a:xfrm>
              <a:off x="3657594" y="4572008"/>
              <a:ext cx="2000264" cy="338554"/>
            </a:xfrm>
            <a:prstGeom prst="rect">
              <a:avLst/>
            </a:prstGeom>
            <a:noFill/>
          </p:spPr>
          <p:txBody>
            <a:bodyPr wrap="square" rtlCol="0">
              <a:spAutoFit/>
            </a:bodyPr>
            <a:lstStyle/>
            <a:p>
              <a:pPr algn="l"/>
              <a:r>
                <a:rPr lang="en-US" altLang="zh-CN" sz="2000" i="1" smtClean="0">
                  <a:solidFill>
                    <a:srgbClr val="C00000"/>
                  </a:solidFill>
                  <a:latin typeface="Consolas" pitchFamily="49" charset="0"/>
                  <a:ea typeface="仿宋" pitchFamily="49" charset="-122"/>
                  <a:cs typeface="Consolas" pitchFamily="49" charset="0"/>
                </a:rPr>
                <a:t>r</a:t>
              </a:r>
              <a:r>
                <a:rPr lang="en-US" altLang="zh-CN" sz="2000" smtClean="0">
                  <a:solidFill>
                    <a:srgbClr val="C00000"/>
                  </a:solidFill>
                  <a:latin typeface="Consolas" pitchFamily="49" charset="0"/>
                  <a:ea typeface="仿宋" pitchFamily="49" charset="-122"/>
                  <a:cs typeface="Consolas" pitchFamily="49" charset="0"/>
                </a:rPr>
                <a:t>(</a:t>
              </a:r>
              <a:r>
                <a:rPr lang="en-US" altLang="zh-CN" sz="2000" i="1" smtClean="0">
                  <a:solidFill>
                    <a:srgbClr val="C00000"/>
                  </a:solidFill>
                  <a:latin typeface="Consolas" pitchFamily="49" charset="0"/>
                  <a:ea typeface="仿宋" pitchFamily="49" charset="-122"/>
                  <a:cs typeface="Consolas" pitchFamily="49" charset="0"/>
                </a:rPr>
                <a:t>x</a:t>
              </a:r>
              <a:r>
                <a:rPr lang="en-US" altLang="zh-CN" sz="2000" smtClean="0">
                  <a:solidFill>
                    <a:srgbClr val="C00000"/>
                  </a:solidFill>
                  <a:latin typeface="Consolas" pitchFamily="49" charset="0"/>
                  <a:ea typeface="仿宋" pitchFamily="49" charset="-122"/>
                  <a:cs typeface="Consolas" pitchFamily="49" charset="0"/>
                </a:rPr>
                <a:t>)=</a:t>
              </a:r>
              <a:r>
                <a:rPr lang="en-US" altLang="zh-CN" sz="2000" i="1" smtClean="0">
                  <a:solidFill>
                    <a:srgbClr val="C00000"/>
                  </a:solidFill>
                  <a:latin typeface="Consolas" pitchFamily="49" charset="0"/>
                  <a:ea typeface="仿宋" pitchFamily="49" charset="-122"/>
                  <a:cs typeface="Consolas" pitchFamily="49" charset="0"/>
                </a:rPr>
                <a:t>p</a:t>
              </a:r>
              <a:r>
                <a:rPr lang="en-US" altLang="zh-CN" sz="2000" smtClean="0">
                  <a:solidFill>
                    <a:srgbClr val="C00000"/>
                  </a:solidFill>
                  <a:latin typeface="Consolas" pitchFamily="49" charset="0"/>
                  <a:ea typeface="仿宋" pitchFamily="49" charset="-122"/>
                  <a:cs typeface="Consolas" pitchFamily="49" charset="0"/>
                </a:rPr>
                <a:t>(</a:t>
              </a:r>
              <a:r>
                <a:rPr lang="en-US" altLang="zh-CN" sz="2000" i="1" smtClean="0">
                  <a:solidFill>
                    <a:srgbClr val="C00000"/>
                  </a:solidFill>
                  <a:latin typeface="Consolas" pitchFamily="49" charset="0"/>
                  <a:ea typeface="仿宋" pitchFamily="49" charset="-122"/>
                  <a:cs typeface="Consolas" pitchFamily="49" charset="0"/>
                </a:rPr>
                <a:t>x</a:t>
              </a:r>
              <a:r>
                <a:rPr lang="en-US" altLang="zh-CN" sz="2000" smtClean="0">
                  <a:solidFill>
                    <a:srgbClr val="C00000"/>
                  </a:solidFill>
                  <a:latin typeface="Consolas" pitchFamily="49" charset="0"/>
                  <a:ea typeface="仿宋" pitchFamily="49" charset="-122"/>
                  <a:cs typeface="Consolas" pitchFamily="49" charset="0"/>
                </a:rPr>
                <a:t>)+</a:t>
              </a:r>
              <a:r>
                <a:rPr lang="en-US" altLang="zh-CN" sz="2000" i="1" smtClean="0">
                  <a:solidFill>
                    <a:srgbClr val="C00000"/>
                  </a:solidFill>
                  <a:latin typeface="Consolas" pitchFamily="49" charset="0"/>
                  <a:ea typeface="仿宋" pitchFamily="49" charset="-122"/>
                  <a:cs typeface="Consolas" pitchFamily="49" charset="0"/>
                </a:rPr>
                <a:t>q</a:t>
              </a:r>
              <a:r>
                <a:rPr lang="en-US" altLang="zh-CN" sz="2000" smtClean="0">
                  <a:solidFill>
                    <a:srgbClr val="C00000"/>
                  </a:solidFill>
                  <a:latin typeface="Consolas" pitchFamily="49" charset="0"/>
                  <a:ea typeface="仿宋" pitchFamily="49" charset="-122"/>
                  <a:cs typeface="Consolas" pitchFamily="49" charset="0"/>
                </a:rPr>
                <a:t>(</a:t>
              </a:r>
              <a:r>
                <a:rPr lang="en-US" altLang="zh-CN" sz="2000" i="1" smtClean="0">
                  <a:solidFill>
                    <a:srgbClr val="C00000"/>
                  </a:solidFill>
                  <a:latin typeface="Consolas" pitchFamily="49" charset="0"/>
                  <a:ea typeface="仿宋" pitchFamily="49" charset="-122"/>
                  <a:cs typeface="Consolas" pitchFamily="49" charset="0"/>
                </a:rPr>
                <a:t>x</a:t>
              </a:r>
              <a:r>
                <a:rPr lang="en-US" altLang="zh-CN" sz="2000" smtClean="0">
                  <a:solidFill>
                    <a:srgbClr val="C00000"/>
                  </a:solidFill>
                  <a:latin typeface="Consolas" pitchFamily="49" charset="0"/>
                  <a:ea typeface="仿宋" pitchFamily="49" charset="-122"/>
                  <a:cs typeface="Consolas" pitchFamily="49" charset="0"/>
                </a:rPr>
                <a:t>)</a:t>
              </a:r>
              <a:endParaRPr lang="zh-CN" altLang="en-US" sz="2000">
                <a:solidFill>
                  <a:srgbClr val="C00000"/>
                </a:solidFill>
              </a:endParaRPr>
            </a:p>
          </p:txBody>
        </p:sp>
        <p:sp>
          <p:nvSpPr>
            <p:cNvPr id="20" name="下箭头 19"/>
            <p:cNvSpPr/>
            <p:nvPr/>
          </p:nvSpPr>
          <p:spPr>
            <a:xfrm>
              <a:off x="3428992" y="4429132"/>
              <a:ext cx="214314" cy="642942"/>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grpSp>
      <p:sp>
        <p:nvSpPr>
          <p:cNvPr id="24" name="灯片编号占位符 23"/>
          <p:cNvSpPr>
            <a:spLocks noGrp="1"/>
          </p:cNvSpPr>
          <p:nvPr>
            <p:ph type="sldNum" sz="quarter" idx="12"/>
          </p:nvPr>
        </p:nvSpPr>
        <p:spPr/>
        <p:txBody>
          <a:bodyPr/>
          <a:lstStyle/>
          <a:p>
            <a:fld id="{7AF016A1-9F15-429F-9EFD-84004B73C732}" type="slidenum">
              <a:rPr lang="en-US" altLang="zh-CN" smtClean="0"/>
              <a:pPr/>
              <a:t>46</a:t>
            </a:fld>
            <a:r>
              <a:rPr lang="en-US" altLang="zh-CN" smtClean="0"/>
              <a:t>/65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428596" y="214290"/>
            <a:ext cx="8358246" cy="784830"/>
          </a:xfrm>
          <a:prstGeom prst="rect">
            <a:avLst/>
          </a:prstGeom>
          <a:noFill/>
        </p:spPr>
        <p:txBody>
          <a:bodyPr wrap="square" rtlCol="0">
            <a:spAutoFit/>
          </a:bodyPr>
          <a:lstStyle/>
          <a:p>
            <a:pPr algn="l">
              <a:lnSpc>
                <a:spcPts val="2700"/>
              </a:lnSpc>
              <a:spcBef>
                <a:spcPts val="0"/>
              </a:spcBef>
            </a:pPr>
            <a:r>
              <a:rPr lang="en-US" altLang="zh-CN" sz="2000" smtClean="0">
                <a:solidFill>
                  <a:srgbClr val="0000FF"/>
                </a:solidFill>
                <a:latin typeface="Consolas" pitchFamily="49" charset="0"/>
                <a:ea typeface="仿宋" pitchFamily="49" charset="-122"/>
                <a:cs typeface="Consolas" pitchFamily="49" charset="0"/>
              </a:rPr>
              <a:t>   </a:t>
            </a:r>
            <a:r>
              <a:rPr lang="zh-CN" altLang="zh-CN" sz="2000" smtClean="0">
                <a:solidFill>
                  <a:srgbClr val="0000FF"/>
                </a:solidFill>
                <a:latin typeface="Consolas" pitchFamily="49" charset="0"/>
                <a:ea typeface="仿宋" pitchFamily="49" charset="-122"/>
                <a:cs typeface="Consolas" pitchFamily="49" charset="0"/>
              </a:rPr>
              <a:t>两个多项式的数据分别存放在</a:t>
            </a:r>
            <a:r>
              <a:rPr lang="en-US" altLang="zh-CN" sz="2000" smtClean="0">
                <a:solidFill>
                  <a:srgbClr val="0000FF"/>
                </a:solidFill>
                <a:latin typeface="Consolas" pitchFamily="49" charset="0"/>
                <a:ea typeface="仿宋" pitchFamily="49" charset="-122"/>
                <a:cs typeface="Consolas" pitchFamily="49" charset="0"/>
              </a:rPr>
              <a:t>abc1.in</a:t>
            </a:r>
            <a:r>
              <a:rPr lang="zh-CN" altLang="zh-CN" sz="2000" smtClean="0">
                <a:solidFill>
                  <a:srgbClr val="0000FF"/>
                </a:solidFill>
                <a:latin typeface="Consolas" pitchFamily="49" charset="0"/>
                <a:ea typeface="仿宋" pitchFamily="49" charset="-122"/>
                <a:cs typeface="Consolas" pitchFamily="49" charset="0"/>
              </a:rPr>
              <a:t>和</a:t>
            </a:r>
            <a:r>
              <a:rPr lang="en-US" altLang="zh-CN" sz="2000" smtClean="0">
                <a:solidFill>
                  <a:srgbClr val="0000FF"/>
                </a:solidFill>
                <a:latin typeface="Consolas" pitchFamily="49" charset="0"/>
                <a:ea typeface="仿宋" pitchFamily="49" charset="-122"/>
                <a:cs typeface="Consolas" pitchFamily="49" charset="0"/>
              </a:rPr>
              <a:t>abc2.in</a:t>
            </a:r>
            <a:r>
              <a:rPr lang="zh-CN" altLang="zh-CN" sz="2000" smtClean="0">
                <a:solidFill>
                  <a:srgbClr val="0000FF"/>
                </a:solidFill>
                <a:latin typeface="Consolas" pitchFamily="49" charset="0"/>
                <a:ea typeface="仿宋" pitchFamily="49" charset="-122"/>
                <a:cs typeface="Consolas" pitchFamily="49" charset="0"/>
              </a:rPr>
              <a:t>文本文件中，要求相加的结果多项式的数据存放在</a:t>
            </a:r>
            <a:r>
              <a:rPr lang="en-US" altLang="zh-CN" sz="2000" smtClean="0">
                <a:solidFill>
                  <a:srgbClr val="0000FF"/>
                </a:solidFill>
                <a:latin typeface="Consolas" pitchFamily="49" charset="0"/>
                <a:ea typeface="仿宋" pitchFamily="49" charset="-122"/>
                <a:cs typeface="Consolas" pitchFamily="49" charset="0"/>
              </a:rPr>
              <a:t>abc.out</a:t>
            </a:r>
            <a:r>
              <a:rPr lang="zh-CN" altLang="zh-CN" sz="2000" smtClean="0">
                <a:solidFill>
                  <a:srgbClr val="0000FF"/>
                </a:solidFill>
                <a:latin typeface="Consolas" pitchFamily="49" charset="0"/>
                <a:ea typeface="仿宋" pitchFamily="49" charset="-122"/>
                <a:cs typeface="Consolas" pitchFamily="49" charset="0"/>
              </a:rPr>
              <a:t>文本文件中</a:t>
            </a:r>
            <a:r>
              <a:rPr lang="zh-CN" altLang="en-US" sz="2000" smtClean="0">
                <a:solidFill>
                  <a:srgbClr val="0000FF"/>
                </a:solidFill>
                <a:latin typeface="Consolas" pitchFamily="49" charset="0"/>
                <a:ea typeface="仿宋" pitchFamily="49" charset="-122"/>
                <a:cs typeface="Consolas" pitchFamily="49" charset="0"/>
              </a:rPr>
              <a:t>。</a:t>
            </a:r>
            <a:endParaRPr lang="zh-CN" altLang="en-US" sz="2000">
              <a:solidFill>
                <a:srgbClr val="0000FF"/>
              </a:solidFill>
              <a:latin typeface="Consolas" pitchFamily="49" charset="0"/>
              <a:ea typeface="仿宋" pitchFamily="49" charset="-122"/>
              <a:cs typeface="Consolas" pitchFamily="49" charset="0"/>
            </a:endParaRPr>
          </a:p>
        </p:txBody>
      </p:sp>
      <p:sp>
        <p:nvSpPr>
          <p:cNvPr id="15" name="TextBox 14"/>
          <p:cNvSpPr txBox="1"/>
          <p:nvPr/>
        </p:nvSpPr>
        <p:spPr>
          <a:xfrm>
            <a:off x="1285852" y="1643050"/>
            <a:ext cx="1714512" cy="1695437"/>
          </a:xfrm>
          <a:prstGeom prst="rect">
            <a:avLst/>
          </a:prstGeom>
        </p:spPr>
        <p:style>
          <a:lnRef idx="2">
            <a:schemeClr val="accent5"/>
          </a:lnRef>
          <a:fillRef idx="1">
            <a:schemeClr val="lt1"/>
          </a:fillRef>
          <a:effectRef idx="0">
            <a:schemeClr val="accent5"/>
          </a:effectRef>
          <a:fontRef idx="minor">
            <a:schemeClr val="dk1"/>
          </a:fontRef>
        </p:style>
        <p:txBody>
          <a:bodyPr wrap="square" lIns="252000" tIns="108000" bIns="108000" rtlCol="0">
            <a:spAutoFit/>
          </a:bodyPr>
          <a:lstStyle/>
          <a:p>
            <a:pPr algn="l"/>
            <a:r>
              <a:rPr lang="en-US" altLang="zh-CN" sz="1600" smtClean="0">
                <a:solidFill>
                  <a:srgbClr val="0000FF"/>
                </a:solidFill>
                <a:latin typeface="Consolas" pitchFamily="49" charset="0"/>
                <a:cs typeface="Consolas" pitchFamily="49" charset="0"/>
              </a:rPr>
              <a:t>4</a:t>
            </a:r>
            <a:endParaRPr lang="zh-CN" altLang="zh-CN" sz="1600" smtClean="0">
              <a:solidFill>
                <a:srgbClr val="0000FF"/>
              </a:solidFill>
              <a:latin typeface="Consolas" pitchFamily="49" charset="0"/>
              <a:cs typeface="Consolas" pitchFamily="49" charset="0"/>
            </a:endParaRPr>
          </a:p>
          <a:p>
            <a:pPr algn="l"/>
            <a:r>
              <a:rPr lang="en-US" altLang="zh-CN" sz="1600" smtClean="0">
                <a:solidFill>
                  <a:srgbClr val="0000FF"/>
                </a:solidFill>
                <a:latin typeface="Consolas" pitchFamily="49" charset="0"/>
                <a:cs typeface="Consolas" pitchFamily="49" charset="0"/>
              </a:rPr>
              <a:t>2 3</a:t>
            </a:r>
            <a:endParaRPr lang="zh-CN" altLang="zh-CN" sz="1600" smtClean="0">
              <a:solidFill>
                <a:srgbClr val="0000FF"/>
              </a:solidFill>
              <a:latin typeface="Consolas" pitchFamily="49" charset="0"/>
              <a:cs typeface="Consolas" pitchFamily="49" charset="0"/>
            </a:endParaRPr>
          </a:p>
          <a:p>
            <a:pPr algn="l"/>
            <a:r>
              <a:rPr lang="en-US" altLang="zh-CN" sz="1600" smtClean="0">
                <a:solidFill>
                  <a:srgbClr val="0000FF"/>
                </a:solidFill>
                <a:latin typeface="Consolas" pitchFamily="49" charset="0"/>
                <a:cs typeface="Consolas" pitchFamily="49" charset="0"/>
              </a:rPr>
              <a:t>3.2 5</a:t>
            </a:r>
            <a:endParaRPr lang="zh-CN" altLang="zh-CN" sz="1600" smtClean="0">
              <a:solidFill>
                <a:srgbClr val="0000FF"/>
              </a:solidFill>
              <a:latin typeface="Consolas" pitchFamily="49" charset="0"/>
              <a:cs typeface="Consolas" pitchFamily="49" charset="0"/>
            </a:endParaRPr>
          </a:p>
          <a:p>
            <a:pPr algn="l"/>
            <a:r>
              <a:rPr lang="en-US" altLang="zh-CN" sz="1600" smtClean="0">
                <a:solidFill>
                  <a:srgbClr val="0000FF"/>
                </a:solidFill>
                <a:latin typeface="Consolas" pitchFamily="49" charset="0"/>
                <a:cs typeface="Consolas" pitchFamily="49" charset="0"/>
              </a:rPr>
              <a:t>-6 1</a:t>
            </a:r>
            <a:endParaRPr lang="zh-CN" altLang="zh-CN" sz="1600" smtClean="0">
              <a:solidFill>
                <a:srgbClr val="0000FF"/>
              </a:solidFill>
              <a:latin typeface="Consolas" pitchFamily="49" charset="0"/>
              <a:cs typeface="Consolas" pitchFamily="49" charset="0"/>
            </a:endParaRPr>
          </a:p>
          <a:p>
            <a:pPr algn="l"/>
            <a:r>
              <a:rPr lang="en-US" altLang="zh-CN" sz="1600" smtClean="0">
                <a:solidFill>
                  <a:srgbClr val="0000FF"/>
                </a:solidFill>
                <a:latin typeface="Consolas" pitchFamily="49" charset="0"/>
                <a:cs typeface="Consolas" pitchFamily="49" charset="0"/>
              </a:rPr>
              <a:t>10 0</a:t>
            </a:r>
            <a:endParaRPr lang="zh-CN" altLang="zh-CN" sz="1600" smtClean="0">
              <a:solidFill>
                <a:srgbClr val="0000FF"/>
              </a:solidFill>
              <a:latin typeface="Consolas" pitchFamily="49" charset="0"/>
              <a:cs typeface="Consolas" pitchFamily="49" charset="0"/>
            </a:endParaRPr>
          </a:p>
        </p:txBody>
      </p:sp>
      <p:sp>
        <p:nvSpPr>
          <p:cNvPr id="16" name="TextBox 15"/>
          <p:cNvSpPr txBox="1"/>
          <p:nvPr/>
        </p:nvSpPr>
        <p:spPr>
          <a:xfrm>
            <a:off x="1357290" y="1142984"/>
            <a:ext cx="2071702" cy="369332"/>
          </a:xfrm>
          <a:prstGeom prst="rect">
            <a:avLst/>
          </a:prstGeom>
          <a:noFill/>
        </p:spPr>
        <p:txBody>
          <a:bodyPr wrap="square" rtlCol="0">
            <a:spAutoFit/>
          </a:bodyPr>
          <a:lstStyle/>
          <a:p>
            <a:pPr algn="l">
              <a:lnSpc>
                <a:spcPct val="100000"/>
              </a:lnSpc>
            </a:pPr>
            <a:r>
              <a:rPr lang="en-US" altLang="zh-CN" sz="1800" smtClean="0">
                <a:solidFill>
                  <a:srgbClr val="006600"/>
                </a:solidFill>
                <a:latin typeface="Consolas" pitchFamily="49" charset="0"/>
                <a:ea typeface="仿宋" pitchFamily="49" charset="-122"/>
                <a:cs typeface="Consolas" pitchFamily="49" charset="0"/>
              </a:rPr>
              <a:t>abc1.in</a:t>
            </a:r>
            <a:r>
              <a:rPr lang="zh-CN" altLang="zh-CN" sz="1800" smtClean="0">
                <a:solidFill>
                  <a:srgbClr val="006600"/>
                </a:solidFill>
                <a:latin typeface="Consolas" pitchFamily="49" charset="0"/>
                <a:ea typeface="仿宋" pitchFamily="49" charset="-122"/>
                <a:cs typeface="Consolas" pitchFamily="49" charset="0"/>
              </a:rPr>
              <a:t>文件</a:t>
            </a:r>
            <a:endParaRPr lang="zh-CN" altLang="en-US" sz="1800">
              <a:solidFill>
                <a:srgbClr val="006600"/>
              </a:solidFill>
              <a:latin typeface="Consolas" pitchFamily="49" charset="0"/>
              <a:ea typeface="仿宋" pitchFamily="49" charset="-122"/>
              <a:cs typeface="Consolas" pitchFamily="49" charset="0"/>
            </a:endParaRPr>
          </a:p>
        </p:txBody>
      </p:sp>
      <p:sp>
        <p:nvSpPr>
          <p:cNvPr id="17" name="TextBox 16"/>
          <p:cNvSpPr txBox="1"/>
          <p:nvPr/>
        </p:nvSpPr>
        <p:spPr>
          <a:xfrm>
            <a:off x="857224" y="3500438"/>
            <a:ext cx="2928958" cy="369332"/>
          </a:xfrm>
          <a:prstGeom prst="rect">
            <a:avLst/>
          </a:prstGeom>
          <a:noFill/>
        </p:spPr>
        <p:txBody>
          <a:bodyPr wrap="square" rtlCol="0">
            <a:spAutoFit/>
          </a:bodyPr>
          <a:lstStyle/>
          <a:p>
            <a:pPr>
              <a:lnSpc>
                <a:spcPct val="100000"/>
              </a:lnSpc>
            </a:pPr>
            <a:r>
              <a:rPr lang="en-US" altLang="zh-CN" sz="1800" i="1" smtClean="0">
                <a:solidFill>
                  <a:srgbClr val="0000FF"/>
                </a:solidFill>
                <a:latin typeface="Consolas" pitchFamily="49" charset="0"/>
                <a:cs typeface="Consolas" pitchFamily="49" charset="0"/>
              </a:rPr>
              <a:t>p</a:t>
            </a:r>
            <a:r>
              <a:rPr lang="en-US" altLang="zh-CN" sz="1800" smtClean="0">
                <a:solidFill>
                  <a:srgbClr val="0000FF"/>
                </a:solidFill>
                <a:latin typeface="Consolas" pitchFamily="49" charset="0"/>
                <a:cs typeface="Consolas" pitchFamily="49" charset="0"/>
              </a:rPr>
              <a:t>(</a:t>
            </a:r>
            <a:r>
              <a:rPr lang="en-US" altLang="zh-CN" sz="1800" i="1" smtClean="0">
                <a:solidFill>
                  <a:srgbClr val="0000FF"/>
                </a:solidFill>
                <a:latin typeface="Consolas" pitchFamily="49" charset="0"/>
                <a:cs typeface="Consolas" pitchFamily="49" charset="0"/>
              </a:rPr>
              <a:t>x</a:t>
            </a:r>
            <a:r>
              <a:rPr lang="en-US" altLang="zh-CN" sz="1800" smtClean="0">
                <a:solidFill>
                  <a:srgbClr val="0000FF"/>
                </a:solidFill>
                <a:latin typeface="Consolas" pitchFamily="49" charset="0"/>
                <a:cs typeface="Consolas" pitchFamily="49" charset="0"/>
              </a:rPr>
              <a:t>)=2</a:t>
            </a:r>
            <a:r>
              <a:rPr lang="en-US" altLang="zh-CN" sz="1800" i="1" smtClean="0">
                <a:solidFill>
                  <a:srgbClr val="0000FF"/>
                </a:solidFill>
                <a:latin typeface="Consolas" pitchFamily="49" charset="0"/>
                <a:cs typeface="Consolas" pitchFamily="49" charset="0"/>
              </a:rPr>
              <a:t>x</a:t>
            </a:r>
            <a:r>
              <a:rPr lang="en-US" altLang="zh-CN" sz="1800" baseline="30000" smtClean="0">
                <a:solidFill>
                  <a:srgbClr val="0000FF"/>
                </a:solidFill>
                <a:latin typeface="Consolas" pitchFamily="49" charset="0"/>
                <a:cs typeface="Consolas" pitchFamily="49" charset="0"/>
              </a:rPr>
              <a:t>3</a:t>
            </a:r>
            <a:r>
              <a:rPr lang="en-US" altLang="zh-CN" sz="1800" smtClean="0">
                <a:solidFill>
                  <a:srgbClr val="0000FF"/>
                </a:solidFill>
                <a:latin typeface="Consolas" pitchFamily="49" charset="0"/>
                <a:cs typeface="Consolas" pitchFamily="49" charset="0"/>
              </a:rPr>
              <a:t>+3.2</a:t>
            </a:r>
            <a:r>
              <a:rPr lang="en-US" altLang="zh-CN" sz="1800" i="1" smtClean="0">
                <a:solidFill>
                  <a:srgbClr val="0000FF"/>
                </a:solidFill>
                <a:latin typeface="Consolas" pitchFamily="49" charset="0"/>
                <a:cs typeface="Consolas" pitchFamily="49" charset="0"/>
              </a:rPr>
              <a:t>x</a:t>
            </a:r>
            <a:r>
              <a:rPr lang="en-US" altLang="zh-CN" sz="1800" baseline="30000" smtClean="0">
                <a:solidFill>
                  <a:srgbClr val="0000FF"/>
                </a:solidFill>
                <a:latin typeface="Consolas" pitchFamily="49" charset="0"/>
                <a:cs typeface="Consolas" pitchFamily="49" charset="0"/>
              </a:rPr>
              <a:t>5</a:t>
            </a:r>
            <a:r>
              <a:rPr lang="en-US" altLang="zh-CN" sz="1800" smtClean="0">
                <a:solidFill>
                  <a:srgbClr val="0000FF"/>
                </a:solidFill>
                <a:latin typeface="Consolas" pitchFamily="49" charset="0"/>
                <a:cs typeface="Consolas" pitchFamily="49" charset="0"/>
              </a:rPr>
              <a:t>-6</a:t>
            </a:r>
            <a:r>
              <a:rPr lang="en-US" altLang="zh-CN" sz="1800" i="1" smtClean="0">
                <a:solidFill>
                  <a:srgbClr val="0000FF"/>
                </a:solidFill>
                <a:latin typeface="Consolas" pitchFamily="49" charset="0"/>
                <a:cs typeface="Consolas" pitchFamily="49" charset="0"/>
              </a:rPr>
              <a:t>x</a:t>
            </a:r>
            <a:r>
              <a:rPr lang="en-US" altLang="zh-CN" sz="1800" smtClean="0">
                <a:solidFill>
                  <a:srgbClr val="0000FF"/>
                </a:solidFill>
                <a:latin typeface="Consolas" pitchFamily="49" charset="0"/>
                <a:cs typeface="Consolas" pitchFamily="49" charset="0"/>
              </a:rPr>
              <a:t>+10</a:t>
            </a:r>
            <a:endParaRPr lang="zh-CN" altLang="en-US" sz="1800">
              <a:solidFill>
                <a:srgbClr val="0000FF"/>
              </a:solidFill>
              <a:latin typeface="Consolas" pitchFamily="49" charset="0"/>
              <a:cs typeface="Consolas" pitchFamily="49" charset="0"/>
            </a:endParaRPr>
          </a:p>
        </p:txBody>
      </p:sp>
      <p:sp>
        <p:nvSpPr>
          <p:cNvPr id="18" name="TextBox 17"/>
          <p:cNvSpPr txBox="1"/>
          <p:nvPr/>
        </p:nvSpPr>
        <p:spPr>
          <a:xfrm>
            <a:off x="4786314" y="1447372"/>
            <a:ext cx="1714512" cy="2015525"/>
          </a:xfrm>
          <a:prstGeom prst="rect">
            <a:avLst/>
          </a:prstGeom>
        </p:spPr>
        <p:style>
          <a:lnRef idx="2">
            <a:schemeClr val="accent5"/>
          </a:lnRef>
          <a:fillRef idx="1">
            <a:schemeClr val="lt1"/>
          </a:fillRef>
          <a:effectRef idx="0">
            <a:schemeClr val="accent5"/>
          </a:effectRef>
          <a:fontRef idx="minor">
            <a:schemeClr val="dk1"/>
          </a:fontRef>
        </p:style>
        <p:txBody>
          <a:bodyPr wrap="square" lIns="252000" tIns="108000" bIns="108000" rtlCol="0">
            <a:spAutoFit/>
          </a:bodyPr>
          <a:lstStyle/>
          <a:p>
            <a:pPr algn="l"/>
            <a:r>
              <a:rPr lang="en-US" altLang="zh-CN" sz="1600" smtClean="0">
                <a:solidFill>
                  <a:srgbClr val="0000FF"/>
                </a:solidFill>
                <a:latin typeface="Consolas" pitchFamily="49" charset="0"/>
                <a:cs typeface="Consolas" pitchFamily="49" charset="0"/>
              </a:rPr>
              <a:t>6</a:t>
            </a:r>
            <a:endParaRPr lang="zh-CN" altLang="zh-CN" sz="1600" smtClean="0">
              <a:solidFill>
                <a:srgbClr val="0000FF"/>
              </a:solidFill>
              <a:latin typeface="Consolas" pitchFamily="49" charset="0"/>
              <a:cs typeface="Consolas" pitchFamily="49" charset="0"/>
            </a:endParaRPr>
          </a:p>
          <a:p>
            <a:pPr algn="l"/>
            <a:r>
              <a:rPr lang="en-US" altLang="zh-CN" sz="1600" smtClean="0">
                <a:solidFill>
                  <a:srgbClr val="0000FF"/>
                </a:solidFill>
                <a:latin typeface="Consolas" pitchFamily="49" charset="0"/>
                <a:cs typeface="Consolas" pitchFamily="49" charset="0"/>
              </a:rPr>
              <a:t>6 1</a:t>
            </a:r>
            <a:endParaRPr lang="zh-CN" altLang="zh-CN" sz="1600" smtClean="0">
              <a:solidFill>
                <a:srgbClr val="0000FF"/>
              </a:solidFill>
              <a:latin typeface="Consolas" pitchFamily="49" charset="0"/>
              <a:cs typeface="Consolas" pitchFamily="49" charset="0"/>
            </a:endParaRPr>
          </a:p>
          <a:p>
            <a:pPr algn="l"/>
            <a:r>
              <a:rPr lang="en-US" altLang="zh-CN" sz="1600" smtClean="0">
                <a:solidFill>
                  <a:srgbClr val="0000FF"/>
                </a:solidFill>
                <a:latin typeface="Consolas" pitchFamily="49" charset="0"/>
                <a:cs typeface="Consolas" pitchFamily="49" charset="0"/>
              </a:rPr>
              <a:t>1.8 5</a:t>
            </a:r>
            <a:endParaRPr lang="zh-CN" altLang="zh-CN" sz="1600" smtClean="0">
              <a:solidFill>
                <a:srgbClr val="0000FF"/>
              </a:solidFill>
              <a:latin typeface="Consolas" pitchFamily="49" charset="0"/>
              <a:cs typeface="Consolas" pitchFamily="49" charset="0"/>
            </a:endParaRPr>
          </a:p>
          <a:p>
            <a:pPr algn="l"/>
            <a:r>
              <a:rPr lang="en-US" altLang="zh-CN" sz="1600" smtClean="0">
                <a:solidFill>
                  <a:srgbClr val="0000FF"/>
                </a:solidFill>
                <a:latin typeface="Consolas" pitchFamily="49" charset="0"/>
                <a:cs typeface="Consolas" pitchFamily="49" charset="0"/>
              </a:rPr>
              <a:t>-2 3</a:t>
            </a:r>
            <a:endParaRPr lang="zh-CN" altLang="zh-CN" sz="1600" smtClean="0">
              <a:solidFill>
                <a:srgbClr val="0000FF"/>
              </a:solidFill>
              <a:latin typeface="Consolas" pitchFamily="49" charset="0"/>
              <a:cs typeface="Consolas" pitchFamily="49" charset="0"/>
            </a:endParaRPr>
          </a:p>
          <a:p>
            <a:pPr algn="l"/>
            <a:r>
              <a:rPr lang="en-US" altLang="zh-CN" sz="1600" smtClean="0">
                <a:solidFill>
                  <a:srgbClr val="0000FF"/>
                </a:solidFill>
                <a:latin typeface="Consolas" pitchFamily="49" charset="0"/>
                <a:cs typeface="Consolas" pitchFamily="49" charset="0"/>
              </a:rPr>
              <a:t>1 2</a:t>
            </a:r>
            <a:endParaRPr lang="zh-CN" altLang="zh-CN" sz="1600" smtClean="0">
              <a:solidFill>
                <a:srgbClr val="0000FF"/>
              </a:solidFill>
              <a:latin typeface="Consolas" pitchFamily="49" charset="0"/>
              <a:cs typeface="Consolas" pitchFamily="49" charset="0"/>
            </a:endParaRPr>
          </a:p>
          <a:p>
            <a:pPr algn="l"/>
            <a:r>
              <a:rPr lang="en-US" altLang="zh-CN" sz="1600" smtClean="0">
                <a:solidFill>
                  <a:srgbClr val="0000FF"/>
                </a:solidFill>
                <a:latin typeface="Consolas" pitchFamily="49" charset="0"/>
                <a:cs typeface="Consolas" pitchFamily="49" charset="0"/>
              </a:rPr>
              <a:t>-2.5 4</a:t>
            </a:r>
            <a:endParaRPr lang="zh-CN" altLang="zh-CN" sz="1600">
              <a:solidFill>
                <a:srgbClr val="0000FF"/>
              </a:solidFill>
              <a:latin typeface="Consolas" pitchFamily="49" charset="0"/>
              <a:cs typeface="Consolas" pitchFamily="49" charset="0"/>
            </a:endParaRPr>
          </a:p>
        </p:txBody>
      </p:sp>
      <p:sp>
        <p:nvSpPr>
          <p:cNvPr id="19" name="TextBox 18"/>
          <p:cNvSpPr txBox="1"/>
          <p:nvPr/>
        </p:nvSpPr>
        <p:spPr>
          <a:xfrm>
            <a:off x="4857752" y="1090182"/>
            <a:ext cx="2071702" cy="369332"/>
          </a:xfrm>
          <a:prstGeom prst="rect">
            <a:avLst/>
          </a:prstGeom>
          <a:noFill/>
        </p:spPr>
        <p:txBody>
          <a:bodyPr wrap="square" rtlCol="0">
            <a:spAutoFit/>
          </a:bodyPr>
          <a:lstStyle/>
          <a:p>
            <a:pPr algn="l">
              <a:lnSpc>
                <a:spcPct val="100000"/>
              </a:lnSpc>
            </a:pPr>
            <a:r>
              <a:rPr lang="en-US" altLang="zh-CN" sz="1800" smtClean="0">
                <a:solidFill>
                  <a:srgbClr val="006600"/>
                </a:solidFill>
                <a:latin typeface="Consolas" pitchFamily="49" charset="0"/>
                <a:ea typeface="仿宋" pitchFamily="49" charset="-122"/>
                <a:cs typeface="Consolas" pitchFamily="49" charset="0"/>
              </a:rPr>
              <a:t>abc2.in</a:t>
            </a:r>
            <a:r>
              <a:rPr lang="zh-CN" altLang="zh-CN" sz="1800" smtClean="0">
                <a:solidFill>
                  <a:srgbClr val="006600"/>
                </a:solidFill>
                <a:latin typeface="Consolas" pitchFamily="49" charset="0"/>
                <a:ea typeface="仿宋" pitchFamily="49" charset="-122"/>
                <a:cs typeface="Consolas" pitchFamily="49" charset="0"/>
              </a:rPr>
              <a:t>文件</a:t>
            </a:r>
            <a:endParaRPr lang="zh-CN" altLang="en-US" sz="1800">
              <a:solidFill>
                <a:srgbClr val="006600"/>
              </a:solidFill>
              <a:latin typeface="Consolas" pitchFamily="49" charset="0"/>
              <a:ea typeface="仿宋" pitchFamily="49" charset="-122"/>
              <a:cs typeface="Consolas" pitchFamily="49" charset="0"/>
            </a:endParaRPr>
          </a:p>
        </p:txBody>
      </p:sp>
      <p:sp>
        <p:nvSpPr>
          <p:cNvPr id="20" name="TextBox 19"/>
          <p:cNvSpPr txBox="1"/>
          <p:nvPr/>
        </p:nvSpPr>
        <p:spPr>
          <a:xfrm>
            <a:off x="4143371" y="3590512"/>
            <a:ext cx="4439361" cy="369332"/>
          </a:xfrm>
          <a:prstGeom prst="rect">
            <a:avLst/>
          </a:prstGeom>
          <a:noFill/>
        </p:spPr>
        <p:txBody>
          <a:bodyPr wrap="square" rtlCol="0">
            <a:spAutoFit/>
          </a:bodyPr>
          <a:lstStyle/>
          <a:p>
            <a:pPr>
              <a:lnSpc>
                <a:spcPct val="100000"/>
              </a:lnSpc>
            </a:pPr>
            <a:r>
              <a:rPr lang="en-US" altLang="zh-CN" sz="1800" i="1" smtClean="0">
                <a:solidFill>
                  <a:srgbClr val="0000FF"/>
                </a:solidFill>
                <a:latin typeface="Consolas" pitchFamily="49" charset="0"/>
                <a:ea typeface="仿宋" pitchFamily="49" charset="-122"/>
                <a:cs typeface="Consolas" pitchFamily="49" charset="0"/>
              </a:rPr>
              <a:t>q</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x</a:t>
            </a:r>
            <a:r>
              <a:rPr lang="en-US" altLang="zh-CN" sz="1800" smtClean="0">
                <a:solidFill>
                  <a:srgbClr val="0000FF"/>
                </a:solidFill>
                <a:latin typeface="Consolas" pitchFamily="49" charset="0"/>
                <a:ea typeface="仿宋" pitchFamily="49" charset="-122"/>
                <a:cs typeface="Consolas" pitchFamily="49" charset="0"/>
              </a:rPr>
              <a:t>)=6</a:t>
            </a:r>
            <a:r>
              <a:rPr lang="en-US" altLang="zh-CN" sz="1800" i="1" smtClean="0">
                <a:solidFill>
                  <a:srgbClr val="0000FF"/>
                </a:solidFill>
                <a:latin typeface="Consolas" pitchFamily="49" charset="0"/>
                <a:ea typeface="仿宋" pitchFamily="49" charset="-122"/>
                <a:cs typeface="Consolas" pitchFamily="49" charset="0"/>
              </a:rPr>
              <a:t>x</a:t>
            </a:r>
            <a:r>
              <a:rPr lang="en-US" altLang="zh-CN" sz="1800" smtClean="0">
                <a:solidFill>
                  <a:srgbClr val="0000FF"/>
                </a:solidFill>
                <a:latin typeface="Consolas" pitchFamily="49" charset="0"/>
                <a:ea typeface="仿宋" pitchFamily="49" charset="-122"/>
                <a:cs typeface="Consolas" pitchFamily="49" charset="0"/>
              </a:rPr>
              <a:t>+1.8</a:t>
            </a:r>
            <a:r>
              <a:rPr lang="en-US" altLang="zh-CN" sz="1800" i="1" smtClean="0">
                <a:solidFill>
                  <a:srgbClr val="0000FF"/>
                </a:solidFill>
                <a:latin typeface="Consolas" pitchFamily="49" charset="0"/>
                <a:ea typeface="仿宋" pitchFamily="49" charset="-122"/>
                <a:cs typeface="Consolas" pitchFamily="49" charset="0"/>
              </a:rPr>
              <a:t>x</a:t>
            </a:r>
            <a:r>
              <a:rPr lang="en-US" altLang="zh-CN" sz="1800" baseline="30000" smtClean="0">
                <a:solidFill>
                  <a:srgbClr val="0000FF"/>
                </a:solidFill>
                <a:latin typeface="Consolas" pitchFamily="49" charset="0"/>
                <a:ea typeface="仿宋" pitchFamily="49" charset="-122"/>
                <a:cs typeface="Consolas" pitchFamily="49" charset="0"/>
              </a:rPr>
              <a:t>5</a:t>
            </a:r>
            <a:r>
              <a:rPr lang="en-US" altLang="zh-CN" sz="1800" smtClean="0">
                <a:solidFill>
                  <a:srgbClr val="0000FF"/>
                </a:solidFill>
                <a:latin typeface="Consolas" pitchFamily="49" charset="0"/>
                <a:ea typeface="仿宋" pitchFamily="49" charset="-122"/>
                <a:cs typeface="Consolas" pitchFamily="49" charset="0"/>
              </a:rPr>
              <a:t>-2</a:t>
            </a:r>
            <a:r>
              <a:rPr lang="en-US" altLang="zh-CN" sz="1800" i="1" smtClean="0">
                <a:solidFill>
                  <a:srgbClr val="0000FF"/>
                </a:solidFill>
                <a:latin typeface="Consolas" pitchFamily="49" charset="0"/>
                <a:ea typeface="仿宋" pitchFamily="49" charset="-122"/>
                <a:cs typeface="Consolas" pitchFamily="49" charset="0"/>
              </a:rPr>
              <a:t>x</a:t>
            </a:r>
            <a:r>
              <a:rPr lang="en-US" altLang="zh-CN" sz="1800" baseline="30000" smtClean="0">
                <a:solidFill>
                  <a:srgbClr val="0000FF"/>
                </a:solidFill>
                <a:latin typeface="Consolas" pitchFamily="49" charset="0"/>
                <a:ea typeface="仿宋" pitchFamily="49" charset="-122"/>
                <a:cs typeface="Consolas" pitchFamily="49" charset="0"/>
              </a:rPr>
              <a:t>3</a:t>
            </a:r>
            <a:r>
              <a:rPr lang="en-US"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x</a:t>
            </a:r>
            <a:r>
              <a:rPr lang="en-US" altLang="zh-CN" sz="1800" baseline="30000" smtClean="0">
                <a:solidFill>
                  <a:srgbClr val="0000FF"/>
                </a:solidFill>
                <a:latin typeface="Consolas" pitchFamily="49" charset="0"/>
                <a:ea typeface="仿宋" pitchFamily="49" charset="-122"/>
                <a:cs typeface="Consolas" pitchFamily="49" charset="0"/>
              </a:rPr>
              <a:t>2</a:t>
            </a:r>
            <a:r>
              <a:rPr lang="en-US" altLang="zh-CN" sz="1800" smtClean="0">
                <a:solidFill>
                  <a:srgbClr val="0000FF"/>
                </a:solidFill>
                <a:latin typeface="Consolas" pitchFamily="49" charset="0"/>
                <a:ea typeface="仿宋" pitchFamily="49" charset="-122"/>
                <a:cs typeface="Consolas" pitchFamily="49" charset="0"/>
              </a:rPr>
              <a:t>-2.5</a:t>
            </a:r>
            <a:r>
              <a:rPr lang="en-US" altLang="zh-CN" sz="1800" i="1" smtClean="0">
                <a:solidFill>
                  <a:srgbClr val="0000FF"/>
                </a:solidFill>
                <a:latin typeface="Consolas" pitchFamily="49" charset="0"/>
                <a:ea typeface="仿宋" pitchFamily="49" charset="-122"/>
                <a:cs typeface="Consolas" pitchFamily="49" charset="0"/>
              </a:rPr>
              <a:t>x</a:t>
            </a:r>
            <a:r>
              <a:rPr lang="en-US" altLang="zh-CN" sz="1800" baseline="30000" smtClean="0">
                <a:solidFill>
                  <a:srgbClr val="0000FF"/>
                </a:solidFill>
                <a:latin typeface="Consolas" pitchFamily="49" charset="0"/>
                <a:ea typeface="仿宋" pitchFamily="49" charset="-122"/>
                <a:cs typeface="Consolas" pitchFamily="49" charset="0"/>
              </a:rPr>
              <a:t>4</a:t>
            </a:r>
            <a:r>
              <a:rPr lang="en-US" altLang="zh-CN" sz="1800" smtClean="0">
                <a:solidFill>
                  <a:srgbClr val="0000FF"/>
                </a:solidFill>
                <a:latin typeface="Consolas" pitchFamily="49" charset="0"/>
                <a:ea typeface="仿宋" pitchFamily="49" charset="-122"/>
                <a:cs typeface="Consolas" pitchFamily="49" charset="0"/>
              </a:rPr>
              <a:t>-5</a:t>
            </a:r>
            <a:endParaRPr lang="zh-CN" altLang="en-US" sz="1800">
              <a:solidFill>
                <a:srgbClr val="0000FF"/>
              </a:solidFill>
              <a:latin typeface="Consolas" pitchFamily="49" charset="0"/>
              <a:ea typeface="仿宋" pitchFamily="49" charset="-122"/>
              <a:cs typeface="Consolas" pitchFamily="49" charset="0"/>
            </a:endParaRPr>
          </a:p>
        </p:txBody>
      </p:sp>
      <p:sp>
        <p:nvSpPr>
          <p:cNvPr id="21" name="TextBox 20"/>
          <p:cNvSpPr txBox="1"/>
          <p:nvPr/>
        </p:nvSpPr>
        <p:spPr>
          <a:xfrm>
            <a:off x="142844" y="4500570"/>
            <a:ext cx="8715436" cy="1607400"/>
          </a:xfrm>
          <a:prstGeom prst="rect">
            <a:avLst/>
          </a:prstGeom>
        </p:spPr>
        <p:style>
          <a:lnRef idx="2">
            <a:schemeClr val="accent5"/>
          </a:lnRef>
          <a:fillRef idx="1">
            <a:schemeClr val="lt1"/>
          </a:fillRef>
          <a:effectRef idx="0">
            <a:schemeClr val="accent5"/>
          </a:effectRef>
          <a:fontRef idx="minor">
            <a:schemeClr val="dk1"/>
          </a:fontRef>
        </p:style>
        <p:txBody>
          <a:bodyPr wrap="square" lIns="252000" tIns="108000" bIns="108000" rtlCol="0">
            <a:spAutoFit/>
          </a:bodyPr>
          <a:lstStyle/>
          <a:p>
            <a:pPr algn="l">
              <a:lnSpc>
                <a:spcPts val="2200"/>
              </a:lnSpc>
              <a:spcBef>
                <a:spcPts val="0"/>
              </a:spcBef>
            </a:pPr>
            <a:r>
              <a:rPr lang="zh-CN" altLang="zh-CN" sz="1600" smtClean="0">
                <a:solidFill>
                  <a:srgbClr val="0000FF"/>
                </a:solidFill>
                <a:latin typeface="Consolas" pitchFamily="49" charset="0"/>
                <a:ea typeface="仿宋" pitchFamily="49" charset="-122"/>
                <a:cs typeface="Consolas" pitchFamily="49" charset="0"/>
              </a:rPr>
              <a:t>第</a:t>
            </a:r>
            <a:r>
              <a:rPr lang="en-US" altLang="zh-CN" sz="1600" smtClean="0">
                <a:solidFill>
                  <a:srgbClr val="0000FF"/>
                </a:solidFill>
                <a:latin typeface="Consolas" pitchFamily="49" charset="0"/>
                <a:ea typeface="仿宋" pitchFamily="49" charset="-122"/>
                <a:cs typeface="Consolas" pitchFamily="49" charset="0"/>
              </a:rPr>
              <a:t>1</a:t>
            </a:r>
            <a:r>
              <a:rPr lang="zh-CN" altLang="zh-CN" sz="1600" smtClean="0">
                <a:solidFill>
                  <a:srgbClr val="0000FF"/>
                </a:solidFill>
                <a:latin typeface="Consolas" pitchFamily="49" charset="0"/>
                <a:ea typeface="仿宋" pitchFamily="49" charset="-122"/>
                <a:cs typeface="Consolas" pitchFamily="49" charset="0"/>
              </a:rPr>
              <a:t>个多项式</a:t>
            </a:r>
            <a:r>
              <a:rPr lang="en-US" altLang="zh-CN" sz="1600" smtClean="0">
                <a:solidFill>
                  <a:srgbClr val="0000FF"/>
                </a:solidFill>
                <a:latin typeface="Consolas" pitchFamily="49" charset="0"/>
                <a:ea typeface="仿宋" pitchFamily="49" charset="-122"/>
                <a:cs typeface="Consolas" pitchFamily="49" charset="0"/>
              </a:rPr>
              <a:t>: 	[[2.0, 3],[3.2, 5],[-6.0, 1],[10.0, 0]]</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zh-CN" altLang="zh-CN" sz="1600" smtClean="0">
                <a:solidFill>
                  <a:srgbClr val="0000FF"/>
                </a:solidFill>
                <a:latin typeface="Consolas" pitchFamily="49" charset="0"/>
                <a:ea typeface="仿宋" pitchFamily="49" charset="-122"/>
                <a:cs typeface="Consolas" pitchFamily="49" charset="0"/>
              </a:rPr>
              <a:t>排序后结果</a:t>
            </a:r>
            <a:r>
              <a:rPr lang="en-US" altLang="zh-CN" sz="1600" smtClean="0">
                <a:solidFill>
                  <a:srgbClr val="0000FF"/>
                </a:solidFill>
                <a:latin typeface="Consolas" pitchFamily="49" charset="0"/>
                <a:ea typeface="仿宋" pitchFamily="49" charset="-122"/>
                <a:cs typeface="Consolas" pitchFamily="49" charset="0"/>
              </a:rPr>
              <a:t>:  	[[3.2, 5],[2.0, 3],[-6.0, 1],[10.0, 0]]</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zh-CN" altLang="zh-CN" sz="1600" smtClean="0">
                <a:solidFill>
                  <a:srgbClr val="0000FF"/>
                </a:solidFill>
                <a:latin typeface="Consolas" pitchFamily="49" charset="0"/>
                <a:ea typeface="仿宋" pitchFamily="49" charset="-122"/>
                <a:cs typeface="Consolas" pitchFamily="49" charset="0"/>
              </a:rPr>
              <a:t>第</a:t>
            </a:r>
            <a:r>
              <a:rPr lang="en-US" altLang="zh-CN" sz="1600" smtClean="0">
                <a:solidFill>
                  <a:srgbClr val="0000FF"/>
                </a:solidFill>
                <a:latin typeface="Consolas" pitchFamily="49" charset="0"/>
                <a:ea typeface="仿宋" pitchFamily="49" charset="-122"/>
                <a:cs typeface="Consolas" pitchFamily="49" charset="0"/>
              </a:rPr>
              <a:t>2</a:t>
            </a:r>
            <a:r>
              <a:rPr lang="zh-CN" altLang="zh-CN" sz="1600" smtClean="0">
                <a:solidFill>
                  <a:srgbClr val="0000FF"/>
                </a:solidFill>
                <a:latin typeface="Consolas" pitchFamily="49" charset="0"/>
                <a:ea typeface="仿宋" pitchFamily="49" charset="-122"/>
                <a:cs typeface="Consolas" pitchFamily="49" charset="0"/>
              </a:rPr>
              <a:t>个多项式</a:t>
            </a:r>
            <a:r>
              <a:rPr lang="en-US" altLang="zh-CN" sz="1600" smtClean="0">
                <a:solidFill>
                  <a:srgbClr val="0000FF"/>
                </a:solidFill>
                <a:latin typeface="Consolas" pitchFamily="49" charset="0"/>
                <a:ea typeface="仿宋" pitchFamily="49" charset="-122"/>
                <a:cs typeface="Consolas" pitchFamily="49" charset="0"/>
              </a:rPr>
              <a:t>: 	[[6.0, 1],[1.8, 5],[-2.0, 3],[1.0, 2],[-2.5, 4],[-5.0, 0]]</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zh-CN" altLang="zh-CN" sz="1600" smtClean="0">
                <a:solidFill>
                  <a:srgbClr val="0000FF"/>
                </a:solidFill>
                <a:latin typeface="Consolas" pitchFamily="49" charset="0"/>
                <a:ea typeface="仿宋" pitchFamily="49" charset="-122"/>
                <a:cs typeface="Consolas" pitchFamily="49" charset="0"/>
              </a:rPr>
              <a:t>排序后结果</a:t>
            </a:r>
            <a:r>
              <a:rPr lang="en-US" altLang="zh-CN" sz="1600" smtClean="0">
                <a:solidFill>
                  <a:srgbClr val="0000FF"/>
                </a:solidFill>
                <a:latin typeface="Consolas" pitchFamily="49" charset="0"/>
                <a:ea typeface="仿宋" pitchFamily="49" charset="-122"/>
                <a:cs typeface="Consolas" pitchFamily="49" charset="0"/>
              </a:rPr>
              <a:t>:  	[[1.8, 5],[-2.5, 4],[-2.0, 3],[1.0,2],[6.0, 1], [-5.0, 0]]</a:t>
            </a:r>
            <a:endParaRPr lang="zh-CN" altLang="zh-CN" sz="16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zh-CN" altLang="zh-CN" sz="1600" smtClean="0">
                <a:solidFill>
                  <a:srgbClr val="0000FF"/>
                </a:solidFill>
                <a:latin typeface="Consolas" pitchFamily="49" charset="0"/>
                <a:ea typeface="仿宋" pitchFamily="49" charset="-122"/>
                <a:cs typeface="Consolas" pitchFamily="49" charset="0"/>
              </a:rPr>
              <a:t>相加多项式</a:t>
            </a:r>
            <a:r>
              <a:rPr lang="en-US" altLang="zh-CN" sz="1600" smtClean="0">
                <a:solidFill>
                  <a:srgbClr val="0000FF"/>
                </a:solidFill>
                <a:latin typeface="Consolas" pitchFamily="49" charset="0"/>
                <a:ea typeface="仿宋" pitchFamily="49" charset="-122"/>
                <a:cs typeface="Consolas" pitchFamily="49" charset="0"/>
              </a:rPr>
              <a:t>:  	[[5.0, 5],[-2.5, 4],[1.0, 2],[5.0, 0]]</a:t>
            </a:r>
            <a:endParaRPr lang="zh-CN" altLang="zh-CN" sz="1600">
              <a:solidFill>
                <a:srgbClr val="0000FF"/>
              </a:solidFill>
              <a:latin typeface="Consolas" pitchFamily="49" charset="0"/>
              <a:ea typeface="仿宋" pitchFamily="49" charset="-122"/>
              <a:cs typeface="Consolas" pitchFamily="49" charset="0"/>
            </a:endParaRPr>
          </a:p>
        </p:txBody>
      </p:sp>
      <p:sp>
        <p:nvSpPr>
          <p:cNvPr id="22" name="TextBox 21"/>
          <p:cNvSpPr txBox="1"/>
          <p:nvPr/>
        </p:nvSpPr>
        <p:spPr>
          <a:xfrm>
            <a:off x="357158" y="4071942"/>
            <a:ext cx="1928826" cy="369332"/>
          </a:xfrm>
          <a:prstGeom prst="rect">
            <a:avLst/>
          </a:prstGeom>
          <a:noFill/>
        </p:spPr>
        <p:txBody>
          <a:bodyPr wrap="square" rtlCol="0">
            <a:spAutoFit/>
          </a:bodyPr>
          <a:lstStyle/>
          <a:p>
            <a:pPr algn="l">
              <a:lnSpc>
                <a:spcPct val="100000"/>
              </a:lnSpc>
            </a:pPr>
            <a:r>
              <a:rPr lang="en-US" altLang="zh-CN" sz="1800" smtClean="0">
                <a:solidFill>
                  <a:srgbClr val="006600"/>
                </a:solidFill>
                <a:latin typeface="Consolas" pitchFamily="49" charset="0"/>
                <a:ea typeface="仿宋" pitchFamily="49" charset="-122"/>
                <a:cs typeface="Consolas" pitchFamily="49" charset="0"/>
              </a:rPr>
              <a:t>abc.out</a:t>
            </a:r>
            <a:r>
              <a:rPr lang="zh-CN" altLang="zh-CN" sz="1800" smtClean="0">
                <a:solidFill>
                  <a:srgbClr val="006600"/>
                </a:solidFill>
                <a:latin typeface="Consolas" pitchFamily="49" charset="0"/>
                <a:ea typeface="仿宋" pitchFamily="49" charset="-122"/>
                <a:cs typeface="Consolas" pitchFamily="49" charset="0"/>
              </a:rPr>
              <a:t>文件</a:t>
            </a:r>
            <a:endParaRPr lang="zh-CN" altLang="en-US" sz="1800">
              <a:solidFill>
                <a:srgbClr val="006600"/>
              </a:solidFill>
              <a:latin typeface="Consolas" pitchFamily="49" charset="0"/>
              <a:ea typeface="仿宋" pitchFamily="49" charset="-122"/>
              <a:cs typeface="Consolas" pitchFamily="49" charset="0"/>
            </a:endParaRPr>
          </a:p>
        </p:txBody>
      </p:sp>
      <p:sp>
        <p:nvSpPr>
          <p:cNvPr id="24" name="下箭头 23"/>
          <p:cNvSpPr/>
          <p:nvPr/>
        </p:nvSpPr>
        <p:spPr>
          <a:xfrm>
            <a:off x="3643306" y="3929066"/>
            <a:ext cx="285752" cy="428628"/>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6" name="灯片编号占位符 25"/>
          <p:cNvSpPr>
            <a:spLocks noGrp="1"/>
          </p:cNvSpPr>
          <p:nvPr>
            <p:ph type="sldNum" sz="quarter" idx="12"/>
          </p:nvPr>
        </p:nvSpPr>
        <p:spPr/>
        <p:txBody>
          <a:bodyPr/>
          <a:lstStyle/>
          <a:p>
            <a:fld id="{7AF016A1-9F15-429F-9EFD-84004B73C732}" type="slidenum">
              <a:rPr lang="en-US" altLang="zh-CN" smtClean="0"/>
              <a:pPr/>
              <a:t>47</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1"/>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1857356" y="1357298"/>
            <a:ext cx="3537882" cy="357190"/>
          </a:xfrm>
          <a:prstGeom prst="rect">
            <a:avLst/>
          </a:prstGeom>
          <a:noFill/>
        </p:spPr>
      </p:pic>
      <p:grpSp>
        <p:nvGrpSpPr>
          <p:cNvPr id="2" name="组合 13"/>
          <p:cNvGrpSpPr/>
          <p:nvPr/>
        </p:nvGrpSpPr>
        <p:grpSpPr>
          <a:xfrm>
            <a:off x="1785918" y="1785926"/>
            <a:ext cx="3714776" cy="816596"/>
            <a:chOff x="1785918" y="1785926"/>
            <a:chExt cx="3714776" cy="816596"/>
          </a:xfrm>
        </p:grpSpPr>
        <p:sp>
          <p:nvSpPr>
            <p:cNvPr id="4" name="TextBox 3"/>
            <p:cNvSpPr txBox="1"/>
            <p:nvPr/>
          </p:nvSpPr>
          <p:spPr>
            <a:xfrm>
              <a:off x="1785918" y="2202412"/>
              <a:ext cx="3714776" cy="400110"/>
            </a:xfrm>
            <a:prstGeom prst="rect">
              <a:avLst/>
            </a:prstGeom>
            <a:noFill/>
          </p:spPr>
          <p:txBody>
            <a:bodyPr wrap="square" rtlCol="0">
              <a:spAutoFit/>
            </a:bodyPr>
            <a:lstStyle/>
            <a:p>
              <a:pPr algn="l">
                <a:lnSpc>
                  <a:spcPct val="100000"/>
                </a:lnSpc>
              </a:pPr>
              <a:r>
                <a:rPr lang="en-US" altLang="zh-CN" sz="2000" smtClean="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c</a:t>
              </a:r>
              <a:r>
                <a:rPr lang="en-US" altLang="zh-CN" sz="2000" baseline="-25000" smtClean="0">
                  <a:solidFill>
                    <a:srgbClr val="0000FF"/>
                  </a:solidFill>
                  <a:latin typeface="Consolas" pitchFamily="49" charset="0"/>
                  <a:cs typeface="Consolas" pitchFamily="49" charset="0"/>
                </a:rPr>
                <a:t>1</a:t>
              </a:r>
              <a:r>
                <a:rPr lang="en-US" altLang="zh-CN" sz="2000" smtClean="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e</a:t>
              </a:r>
              <a:r>
                <a:rPr lang="en-US" altLang="zh-CN" sz="2000" baseline="-25000" smtClean="0">
                  <a:solidFill>
                    <a:srgbClr val="0000FF"/>
                  </a:solidFill>
                  <a:latin typeface="Consolas" pitchFamily="49" charset="0"/>
                  <a:cs typeface="Consolas" pitchFamily="49" charset="0"/>
                </a:rPr>
                <a:t>1</a:t>
              </a:r>
              <a:r>
                <a:rPr lang="en-US" altLang="zh-CN" sz="2000" smtClean="0">
                  <a:solidFill>
                    <a:srgbClr val="0000FF"/>
                  </a:solidFill>
                  <a:latin typeface="Consolas" pitchFamily="49" charset="0"/>
                  <a:cs typeface="Consolas" pitchFamily="49" charset="0"/>
                </a:rPr>
                <a:t>)  (</a:t>
              </a:r>
              <a:r>
                <a:rPr lang="en-US" altLang="zh-CN" sz="2000" i="1" smtClean="0">
                  <a:solidFill>
                    <a:srgbClr val="0000FF"/>
                  </a:solidFill>
                  <a:latin typeface="Consolas" pitchFamily="49" charset="0"/>
                  <a:cs typeface="Consolas" pitchFamily="49" charset="0"/>
                </a:rPr>
                <a:t>c</a:t>
              </a:r>
              <a:r>
                <a:rPr lang="en-US" altLang="zh-CN" sz="2000" baseline="-25000" smtClean="0">
                  <a:solidFill>
                    <a:srgbClr val="0000FF"/>
                  </a:solidFill>
                  <a:latin typeface="Consolas" pitchFamily="49" charset="0"/>
                  <a:cs typeface="Consolas" pitchFamily="49" charset="0"/>
                </a:rPr>
                <a:t>2</a:t>
              </a:r>
              <a:r>
                <a:rPr lang="en-US" altLang="zh-CN" sz="2000" smtClean="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e</a:t>
              </a:r>
              <a:r>
                <a:rPr lang="en-US" altLang="zh-CN" sz="2000" baseline="-25000" smtClean="0">
                  <a:solidFill>
                    <a:srgbClr val="0000FF"/>
                  </a:solidFill>
                  <a:latin typeface="Consolas" pitchFamily="49" charset="0"/>
                  <a:cs typeface="Consolas" pitchFamily="49" charset="0"/>
                </a:rPr>
                <a:t>2</a:t>
              </a:r>
              <a:r>
                <a:rPr lang="en-US" altLang="zh-CN" sz="2000" smtClean="0">
                  <a:solidFill>
                    <a:srgbClr val="0000FF"/>
                  </a:solidFill>
                  <a:latin typeface="Consolas" pitchFamily="49" charset="0"/>
                  <a:cs typeface="Consolas" pitchFamily="49" charset="0"/>
                </a:rPr>
                <a:t>) </a:t>
              </a:r>
              <a:r>
                <a:rPr lang="en-US" altLang="zh-CN" sz="2000" smtClean="0">
                  <a:solidFill>
                    <a:srgbClr val="0000FF"/>
                  </a:solidFill>
                  <a:latin typeface="+mj-ea"/>
                  <a:ea typeface="+mj-ea"/>
                  <a:cs typeface="Consolas" pitchFamily="49" charset="0"/>
                </a:rPr>
                <a:t>…</a:t>
              </a:r>
              <a:r>
                <a:rPr lang="en-US" altLang="zh-CN" sz="2000" smtClean="0">
                  <a:solidFill>
                    <a:srgbClr val="0000FF"/>
                  </a:solidFill>
                  <a:latin typeface="Consolas" pitchFamily="49" charset="0"/>
                  <a:cs typeface="Consolas" pitchFamily="49" charset="0"/>
                </a:rPr>
                <a:t>  (</a:t>
              </a:r>
              <a:r>
                <a:rPr lang="en-US" altLang="zh-CN" sz="2000" i="1" smtClean="0">
                  <a:solidFill>
                    <a:srgbClr val="0000FF"/>
                  </a:solidFill>
                  <a:latin typeface="Consolas" pitchFamily="49" charset="0"/>
                  <a:cs typeface="Consolas" pitchFamily="49" charset="0"/>
                </a:rPr>
                <a:t>c</a:t>
              </a:r>
              <a:r>
                <a:rPr lang="en-US" altLang="zh-CN" sz="2000" i="1" baseline="-25000" smtClean="0">
                  <a:solidFill>
                    <a:srgbClr val="0000FF"/>
                  </a:solidFill>
                  <a:latin typeface="Consolas" pitchFamily="49" charset="0"/>
                  <a:cs typeface="Consolas" pitchFamily="49" charset="0"/>
                </a:rPr>
                <a:t>m</a:t>
              </a:r>
              <a:r>
                <a:rPr lang="en-US" altLang="zh-CN" sz="2000" smtClean="0">
                  <a:solidFill>
                    <a:srgbClr val="0000FF"/>
                  </a:solidFill>
                  <a:latin typeface="Consolas" pitchFamily="49" charset="0"/>
                  <a:cs typeface="Consolas" pitchFamily="49" charset="0"/>
                </a:rPr>
                <a:t>,</a:t>
              </a:r>
              <a:r>
                <a:rPr lang="en-US" altLang="zh-CN" sz="2000" i="1" smtClean="0">
                  <a:solidFill>
                    <a:srgbClr val="0000FF"/>
                  </a:solidFill>
                  <a:latin typeface="Consolas" pitchFamily="49" charset="0"/>
                  <a:cs typeface="Consolas" pitchFamily="49" charset="0"/>
                </a:rPr>
                <a:t>e</a:t>
              </a:r>
              <a:r>
                <a:rPr lang="en-US" altLang="zh-CN" sz="2000" i="1" baseline="-25000" smtClean="0">
                  <a:solidFill>
                    <a:srgbClr val="0000FF"/>
                  </a:solidFill>
                  <a:latin typeface="Consolas" pitchFamily="49" charset="0"/>
                  <a:cs typeface="Consolas" pitchFamily="49" charset="0"/>
                </a:rPr>
                <a:t>m</a:t>
              </a:r>
              <a:r>
                <a:rPr lang="en-US" altLang="zh-CN" sz="2000" smtClean="0">
                  <a:solidFill>
                    <a:srgbClr val="0000FF"/>
                  </a:solidFill>
                  <a:latin typeface="Consolas" pitchFamily="49" charset="0"/>
                  <a:cs typeface="Consolas" pitchFamily="49" charset="0"/>
                </a:rPr>
                <a:t>)</a:t>
              </a:r>
              <a:endParaRPr lang="zh-CN" altLang="en-US" sz="2000">
                <a:solidFill>
                  <a:srgbClr val="0000FF"/>
                </a:solidFill>
                <a:latin typeface="Consolas" pitchFamily="49" charset="0"/>
                <a:cs typeface="Consolas" pitchFamily="49" charset="0"/>
              </a:endParaRPr>
            </a:p>
          </p:txBody>
        </p:sp>
        <p:sp>
          <p:nvSpPr>
            <p:cNvPr id="5" name="下箭头 4"/>
            <p:cNvSpPr/>
            <p:nvPr/>
          </p:nvSpPr>
          <p:spPr>
            <a:xfrm>
              <a:off x="3500430" y="1785926"/>
              <a:ext cx="142876" cy="357190"/>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grpSp>
      <p:grpSp>
        <p:nvGrpSpPr>
          <p:cNvPr id="6" name="组合 10"/>
          <p:cNvGrpSpPr/>
          <p:nvPr/>
        </p:nvGrpSpPr>
        <p:grpSpPr>
          <a:xfrm>
            <a:off x="2786050" y="2641087"/>
            <a:ext cx="1214446" cy="747253"/>
            <a:chOff x="2786050" y="2641087"/>
            <a:chExt cx="1214446" cy="747253"/>
          </a:xfrm>
        </p:grpSpPr>
        <p:sp>
          <p:nvSpPr>
            <p:cNvPr id="8" name="TextBox 7"/>
            <p:cNvSpPr txBox="1"/>
            <p:nvPr/>
          </p:nvSpPr>
          <p:spPr>
            <a:xfrm>
              <a:off x="2786050" y="2988230"/>
              <a:ext cx="1214446" cy="400110"/>
            </a:xfrm>
            <a:prstGeom prst="rect">
              <a:avLst/>
            </a:prstGeom>
            <a:noFill/>
          </p:spPr>
          <p:txBody>
            <a:bodyPr wrap="square" rtlCol="0">
              <a:spAutoFit/>
            </a:bodyPr>
            <a:lstStyle/>
            <a:p>
              <a:pPr algn="l">
                <a:lnSpc>
                  <a:spcPct val="100000"/>
                </a:lnSpc>
              </a:pPr>
              <a:r>
                <a:rPr lang="zh-CN" altLang="zh-CN" sz="2000" smtClean="0">
                  <a:solidFill>
                    <a:srgbClr val="0000FF"/>
                  </a:solidFill>
                  <a:latin typeface="Consolas" pitchFamily="49" charset="0"/>
                  <a:ea typeface="仿宋" pitchFamily="49" charset="-122"/>
                  <a:cs typeface="Consolas" pitchFamily="49" charset="0"/>
                </a:rPr>
                <a:t>多项式项</a:t>
              </a:r>
              <a:endParaRPr lang="zh-CN" altLang="en-US" sz="2000"/>
            </a:p>
          </p:txBody>
        </p:sp>
        <p:cxnSp>
          <p:nvCxnSpPr>
            <p:cNvPr id="10" name="直接箭头连接符 9"/>
            <p:cNvCxnSpPr/>
            <p:nvPr/>
          </p:nvCxnSpPr>
          <p:spPr>
            <a:xfrm rot="16200000" flipV="1">
              <a:off x="3178960" y="2819682"/>
              <a:ext cx="357190" cy="0"/>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grpSp>
        <p:nvGrpSpPr>
          <p:cNvPr id="7" name="组合 14"/>
          <p:cNvGrpSpPr/>
          <p:nvPr/>
        </p:nvGrpSpPr>
        <p:grpSpPr>
          <a:xfrm>
            <a:off x="5643570" y="2224602"/>
            <a:ext cx="2357454" cy="400110"/>
            <a:chOff x="5429256" y="2224602"/>
            <a:chExt cx="2357454" cy="400110"/>
          </a:xfrm>
        </p:grpSpPr>
        <p:sp>
          <p:nvSpPr>
            <p:cNvPr id="12" name="右箭头 11"/>
            <p:cNvSpPr/>
            <p:nvPr/>
          </p:nvSpPr>
          <p:spPr>
            <a:xfrm>
              <a:off x="5429256" y="2296040"/>
              <a:ext cx="500066" cy="214314"/>
            </a:xfrm>
            <a:prstGeom prs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sp>
          <p:nvSpPr>
            <p:cNvPr id="13" name="TextBox 12"/>
            <p:cNvSpPr txBox="1"/>
            <p:nvPr/>
          </p:nvSpPr>
          <p:spPr>
            <a:xfrm>
              <a:off x="6000760" y="2224602"/>
              <a:ext cx="1785950" cy="400110"/>
            </a:xfrm>
            <a:prstGeom prst="rect">
              <a:avLst/>
            </a:prstGeom>
            <a:noFill/>
          </p:spPr>
          <p:txBody>
            <a:bodyPr wrap="square" rtlCol="0">
              <a:spAutoFit/>
            </a:bodyPr>
            <a:lstStyle/>
            <a:p>
              <a:pPr algn="l">
                <a:lnSpc>
                  <a:spcPct val="100000"/>
                </a:lnSpc>
              </a:pPr>
              <a:r>
                <a:rPr lang="zh-CN" altLang="zh-CN" sz="2000" smtClean="0">
                  <a:solidFill>
                    <a:srgbClr val="0000FF"/>
                  </a:solidFill>
                  <a:latin typeface="Consolas" pitchFamily="49" charset="0"/>
                  <a:ea typeface="仿宋" pitchFamily="49" charset="-122"/>
                  <a:cs typeface="Consolas" pitchFamily="49" charset="0"/>
                </a:rPr>
                <a:t>多项式</a:t>
              </a:r>
              <a:r>
                <a:rPr lang="zh-CN" altLang="en-US" sz="2000" smtClean="0">
                  <a:solidFill>
                    <a:srgbClr val="0000FF"/>
                  </a:solidFill>
                  <a:latin typeface="Consolas" pitchFamily="49" charset="0"/>
                  <a:ea typeface="仿宋" pitchFamily="49" charset="-122"/>
                  <a:cs typeface="Consolas" pitchFamily="49" charset="0"/>
                </a:rPr>
                <a:t>线性表</a:t>
              </a:r>
              <a:endParaRPr lang="zh-CN" altLang="en-US" sz="2000"/>
            </a:p>
          </p:txBody>
        </p:sp>
      </p:grpSp>
      <p:sp>
        <p:nvSpPr>
          <p:cNvPr id="16" name="灯片编号占位符 15"/>
          <p:cNvSpPr>
            <a:spLocks noGrp="1"/>
          </p:cNvSpPr>
          <p:nvPr>
            <p:ph type="sldNum" sz="quarter" idx="12"/>
          </p:nvPr>
        </p:nvSpPr>
        <p:spPr/>
        <p:txBody>
          <a:bodyPr/>
          <a:lstStyle/>
          <a:p>
            <a:fld id="{7AF016A1-9F15-429F-9EFD-84004B73C732}" type="slidenum">
              <a:rPr lang="en-US" altLang="zh-CN" smtClean="0"/>
              <a:pPr/>
              <a:t>48</a:t>
            </a:fld>
            <a:r>
              <a:rPr lang="en-US" altLang="zh-CN" smtClean="0"/>
              <a:t>/65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85786" y="928670"/>
            <a:ext cx="7215238" cy="409096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600"/>
              </a:spcBef>
            </a:pPr>
            <a:r>
              <a:rPr lang="en-US" altLang="zh-CN" sz="1800" smtClean="0">
                <a:solidFill>
                  <a:srgbClr val="0000FF"/>
                </a:solidFill>
                <a:latin typeface="Consolas" pitchFamily="49" charset="0"/>
                <a:ea typeface="仿宋" pitchFamily="49" charset="-122"/>
                <a:cs typeface="Consolas" pitchFamily="49" charset="0"/>
              </a:rPr>
              <a:t>ADT </a:t>
            </a:r>
            <a:r>
              <a:rPr lang="en-US" altLang="zh-CN" sz="1800" smtClean="0">
                <a:solidFill>
                  <a:srgbClr val="FF0000"/>
                </a:solidFill>
                <a:latin typeface="Consolas" pitchFamily="49" charset="0"/>
                <a:ea typeface="仿宋" pitchFamily="49" charset="-122"/>
                <a:cs typeface="Consolas" pitchFamily="49" charset="0"/>
              </a:rPr>
              <a:t>PolyClass</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多项式抽象数据类型</a:t>
            </a:r>
          </a:p>
          <a:p>
            <a:pPr algn="l">
              <a:lnSpc>
                <a:spcPts val="2200"/>
              </a:lnSpc>
              <a:spcBef>
                <a:spcPts val="600"/>
              </a:spcBef>
            </a:pP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数据对象：</a:t>
            </a:r>
          </a:p>
          <a:p>
            <a:pPr algn="l">
              <a:lnSpc>
                <a:spcPts val="2200"/>
              </a:lnSpc>
              <a:spcBef>
                <a:spcPts val="600"/>
              </a:spcBef>
            </a:pPr>
            <a:r>
              <a:rPr lang="en-US" altLang="zh-CN" sz="1800" smtClean="0">
                <a:solidFill>
                  <a:srgbClr val="0000FF"/>
                </a:solidFill>
                <a:latin typeface="Consolas" pitchFamily="49" charset="0"/>
                <a:ea typeface="仿宋" pitchFamily="49" charset="-122"/>
                <a:cs typeface="Consolas" pitchFamily="49" charset="0"/>
              </a:rPr>
              <a:t>      PolyElem={(</a:t>
            </a:r>
            <a:r>
              <a:rPr lang="en-US" altLang="zh-CN" sz="1800" i="1" smtClean="0">
                <a:solidFill>
                  <a:srgbClr val="0000FF"/>
                </a:solidFill>
                <a:latin typeface="Consolas" pitchFamily="49" charset="0"/>
                <a:ea typeface="仿宋" pitchFamily="49" charset="-122"/>
                <a:cs typeface="Consolas" pitchFamily="49" charset="0"/>
              </a:rPr>
              <a:t>c</a:t>
            </a:r>
            <a:r>
              <a:rPr lang="en-US" altLang="zh-CN" sz="1800" i="1" baseline="-25000"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e</a:t>
            </a:r>
            <a:r>
              <a:rPr lang="en-US" altLang="zh-CN" sz="1800" i="1" baseline="-25000"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 | 1</a:t>
            </a:r>
            <a:r>
              <a:rPr lang="zh-CN" altLang="zh-CN" sz="1800" smtClean="0">
                <a:solidFill>
                  <a:srgbClr val="0000FF"/>
                </a:solidFill>
                <a:latin typeface="+mj-ea"/>
                <a:ea typeface="+mj-ea"/>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mj-ea"/>
                <a:ea typeface="+mj-ea"/>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n</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c</a:t>
            </a:r>
            <a:r>
              <a:rPr lang="en-US" altLang="zh-CN" sz="1800" i="1" baseline="-25000"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float</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e</a:t>
            </a:r>
            <a:r>
              <a:rPr lang="en-US" altLang="zh-CN" sz="1800" i="1" baseline="-25000"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a:t>
            </a:r>
            <a:r>
              <a:rPr lang="en-US" altLang="zh-CN" sz="1800" smtClean="0">
                <a:solidFill>
                  <a:srgbClr val="0000FF"/>
                </a:solidFill>
                <a:latin typeface="Consolas" pitchFamily="49" charset="0"/>
                <a:ea typeface="仿宋" pitchFamily="49" charset="-122"/>
                <a:cs typeface="Consolas" pitchFamily="49" charset="0"/>
              </a:rPr>
              <a:t>int};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600"/>
              </a:spcBef>
            </a:pPr>
            <a:r>
              <a:rPr lang="en-US"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数据关系：</a:t>
            </a:r>
          </a:p>
          <a:p>
            <a:pPr algn="l">
              <a:lnSpc>
                <a:spcPts val="2200"/>
              </a:lnSpc>
              <a:spcBef>
                <a:spcPts val="600"/>
              </a:spcBef>
            </a:pPr>
            <a:r>
              <a:rPr lang="pt-BR" altLang="zh-CN" sz="1800" smtClean="0">
                <a:solidFill>
                  <a:srgbClr val="0000FF"/>
                </a:solidFill>
                <a:latin typeface="Consolas" pitchFamily="49" charset="0"/>
                <a:ea typeface="仿宋" pitchFamily="49" charset="-122"/>
                <a:cs typeface="Consolas" pitchFamily="49" charset="0"/>
              </a:rPr>
              <a:t>      r={&lt;</a:t>
            </a:r>
            <a:r>
              <a:rPr lang="pt-BR" altLang="zh-CN" sz="1800" i="1" smtClean="0">
                <a:solidFill>
                  <a:srgbClr val="0000FF"/>
                </a:solidFill>
                <a:latin typeface="Consolas" pitchFamily="49" charset="0"/>
                <a:ea typeface="仿宋" pitchFamily="49" charset="-122"/>
                <a:cs typeface="Consolas" pitchFamily="49" charset="0"/>
              </a:rPr>
              <a:t>x</a:t>
            </a:r>
            <a:r>
              <a:rPr lang="pt-BR" altLang="zh-CN" sz="1800" i="1" baseline="-25000"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y</a:t>
            </a:r>
            <a:r>
              <a:rPr lang="pt-BR" altLang="zh-CN" sz="1800" i="1" baseline="-25000" smtClean="0">
                <a:solidFill>
                  <a:srgbClr val="0000FF"/>
                </a:solidFill>
                <a:latin typeface="Consolas" pitchFamily="49" charset="0"/>
                <a:ea typeface="仿宋" pitchFamily="49" charset="-122"/>
                <a:cs typeface="Consolas" pitchFamily="49" charset="0"/>
              </a:rPr>
              <a:t>i</a:t>
            </a:r>
            <a:r>
              <a:rPr lang="en-US" altLang="zh-CN" sz="1800" smtClean="0">
                <a:solidFill>
                  <a:srgbClr val="0000FF"/>
                </a:solidFill>
                <a:latin typeface="Consolas" pitchFamily="49" charset="0"/>
                <a:ea typeface="仿宋" pitchFamily="49" charset="-122"/>
                <a:cs typeface="Consolas" pitchFamily="49" charset="0"/>
              </a:rPr>
              <a:t>&gt; | </a:t>
            </a:r>
            <a:r>
              <a:rPr lang="en-US" altLang="zh-CN" sz="1800" i="1" smtClean="0">
                <a:solidFill>
                  <a:srgbClr val="0000FF"/>
                </a:solidFill>
                <a:latin typeface="Consolas" pitchFamily="49" charset="0"/>
                <a:ea typeface="仿宋" pitchFamily="49" charset="-122"/>
                <a:cs typeface="Consolas" pitchFamily="49" charset="0"/>
              </a:rPr>
              <a:t>x</a:t>
            </a:r>
            <a:r>
              <a:rPr lang="pt-BR" altLang="zh-CN" sz="1800" i="1" baseline="-25000"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a:t>
            </a:r>
            <a:r>
              <a:rPr lang="en-US" altLang="zh-CN" sz="1800" i="1" smtClean="0">
                <a:solidFill>
                  <a:srgbClr val="0000FF"/>
                </a:solidFill>
                <a:latin typeface="Consolas" pitchFamily="49" charset="0"/>
                <a:ea typeface="仿宋" pitchFamily="49" charset="-122"/>
                <a:cs typeface="Consolas" pitchFamily="49" charset="0"/>
              </a:rPr>
              <a:t>y</a:t>
            </a:r>
            <a:r>
              <a:rPr lang="pt-BR" altLang="zh-CN" sz="1800" i="1" baseline="-25000" smtClean="0">
                <a:solidFill>
                  <a:srgbClr val="0000FF"/>
                </a:solidFill>
                <a:latin typeface="Consolas" pitchFamily="49" charset="0"/>
                <a:ea typeface="仿宋" pitchFamily="49" charset="-122"/>
                <a:cs typeface="Consolas" pitchFamily="49" charset="0"/>
              </a:rPr>
              <a:t>i</a:t>
            </a:r>
            <a:r>
              <a:rPr lang="zh-CN" altLang="zh-CN" sz="1800" smtClean="0">
                <a:solidFill>
                  <a:srgbClr val="0000FF"/>
                </a:solidFill>
                <a:latin typeface="Consolas" pitchFamily="49" charset="0"/>
                <a:ea typeface="仿宋" pitchFamily="49" charset="-122"/>
                <a:cs typeface="Consolas" pitchFamily="49" charset="0"/>
              </a:rPr>
              <a:t>∈</a:t>
            </a:r>
            <a:r>
              <a:rPr lang="pt-BR" altLang="zh-CN" sz="1800" smtClean="0">
                <a:solidFill>
                  <a:srgbClr val="0000FF"/>
                </a:solidFill>
                <a:latin typeface="Consolas" pitchFamily="49" charset="0"/>
                <a:ea typeface="仿宋" pitchFamily="49" charset="-122"/>
                <a:cs typeface="Consolas" pitchFamily="49" charset="0"/>
              </a:rPr>
              <a:t>PolyElem</a:t>
            </a:r>
            <a:r>
              <a:rPr lang="zh-CN" altLang="zh-CN" sz="1800" smtClean="0">
                <a:solidFill>
                  <a:srgbClr val="0000FF"/>
                </a:solidFill>
                <a:latin typeface="Consolas" pitchFamily="49" charset="0"/>
                <a:ea typeface="仿宋" pitchFamily="49" charset="-122"/>
                <a:cs typeface="Consolas" pitchFamily="49" charset="0"/>
              </a:rPr>
              <a:t>，</a:t>
            </a:r>
            <a:r>
              <a:rPr lang="pt-BR" altLang="zh-CN" sz="1800" i="1" smtClean="0">
                <a:solidFill>
                  <a:srgbClr val="0000FF"/>
                </a:solidFill>
                <a:latin typeface="Consolas" pitchFamily="49" charset="0"/>
                <a:ea typeface="仿宋" pitchFamily="49" charset="-122"/>
                <a:cs typeface="Consolas" pitchFamily="49" charset="0"/>
              </a:rPr>
              <a:t>i</a:t>
            </a:r>
            <a:r>
              <a:rPr lang="pt-BR"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a:t>
            </a:r>
            <a:r>
              <a:rPr lang="pt-BR" altLang="zh-CN" sz="1800" smtClean="0">
                <a:solidFill>
                  <a:srgbClr val="0000FF"/>
                </a:solidFill>
                <a:latin typeface="+mj-ea"/>
                <a:ea typeface="+mj-ea"/>
                <a:cs typeface="Consolas" pitchFamily="49" charset="0"/>
              </a:rPr>
              <a:t>…</a:t>
            </a:r>
            <a:r>
              <a:rPr lang="zh-CN" altLang="zh-CN" sz="1800" smtClean="0">
                <a:solidFill>
                  <a:srgbClr val="0000FF"/>
                </a:solidFill>
                <a:latin typeface="Consolas" pitchFamily="49" charset="0"/>
                <a:ea typeface="仿宋" pitchFamily="49" charset="-122"/>
                <a:cs typeface="Consolas" pitchFamily="49" charset="0"/>
              </a:rPr>
              <a:t>，</a:t>
            </a:r>
            <a:r>
              <a:rPr lang="pt-BR" altLang="zh-CN" sz="1800" i="1" smtClean="0">
                <a:solidFill>
                  <a:srgbClr val="0000FF"/>
                </a:solidFill>
                <a:latin typeface="Consolas" pitchFamily="49" charset="0"/>
                <a:ea typeface="仿宋" pitchFamily="49" charset="-122"/>
                <a:cs typeface="Consolas" pitchFamily="49" charset="0"/>
              </a:rPr>
              <a:t>n</a:t>
            </a:r>
            <a:r>
              <a:rPr lang="pt-BR" altLang="zh-CN" sz="1800" smtClean="0">
                <a:solidFill>
                  <a:srgbClr val="0000FF"/>
                </a:solidFill>
                <a:latin typeface="Consolas" pitchFamily="49" charset="0"/>
                <a:ea typeface="仿宋" pitchFamily="49" charset="-122"/>
                <a:cs typeface="Consolas" pitchFamily="49" charset="0"/>
              </a:rPr>
              <a:t>-1}</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600"/>
              </a:spcBef>
            </a:pPr>
            <a:r>
              <a:rPr lang="pt-BR" altLang="zh-CN" sz="1800" smtClean="0">
                <a:solidFill>
                  <a:srgbClr val="0000FF"/>
                </a:solidFill>
                <a:latin typeface="Consolas" pitchFamily="49" charset="0"/>
                <a:ea typeface="仿宋" pitchFamily="49" charset="-122"/>
                <a:cs typeface="Consolas" pitchFamily="49" charset="0"/>
              </a:rPr>
              <a:t>   </a:t>
            </a:r>
            <a:r>
              <a:rPr lang="zh-CN" altLang="zh-CN" sz="1800" smtClean="0">
                <a:solidFill>
                  <a:srgbClr val="0000FF"/>
                </a:solidFill>
                <a:latin typeface="Consolas" pitchFamily="49" charset="0"/>
                <a:ea typeface="仿宋" pitchFamily="49" charset="-122"/>
                <a:cs typeface="Consolas" pitchFamily="49" charset="0"/>
              </a:rPr>
              <a:t>基本运算：</a:t>
            </a:r>
            <a:endParaRPr lang="en-US"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600"/>
              </a:spcBef>
            </a:pPr>
            <a:r>
              <a:rPr lang="en-US" altLang="zh-CN" sz="1800" smtClean="0">
                <a:solidFill>
                  <a:srgbClr val="C00000"/>
                </a:solidFill>
                <a:latin typeface="仿宋" pitchFamily="49" charset="-122"/>
                <a:ea typeface="仿宋" pitchFamily="49" charset="-122"/>
              </a:rPr>
              <a:t>      </a:t>
            </a:r>
            <a:r>
              <a:rPr lang="zh-CN" altLang="zh-CN" sz="1800" smtClean="0">
                <a:solidFill>
                  <a:srgbClr val="C00000"/>
                </a:solidFill>
                <a:latin typeface="仿宋" pitchFamily="49" charset="-122"/>
                <a:ea typeface="仿宋" pitchFamily="49" charset="-122"/>
              </a:rPr>
              <a:t>初始化和</a:t>
            </a:r>
            <a:r>
              <a:rPr lang="zh-CN" altLang="en-US" sz="1800" smtClean="0">
                <a:solidFill>
                  <a:srgbClr val="C00000"/>
                </a:solidFill>
                <a:latin typeface="仿宋" pitchFamily="49" charset="-122"/>
                <a:ea typeface="仿宋" pitchFamily="49" charset="-122"/>
              </a:rPr>
              <a:t>销毁</a:t>
            </a:r>
            <a:r>
              <a:rPr lang="zh-CN" altLang="zh-CN" sz="1800" smtClean="0">
                <a:solidFill>
                  <a:srgbClr val="C00000"/>
                </a:solidFill>
                <a:latin typeface="仿宋" pitchFamily="49" charset="-122"/>
                <a:ea typeface="仿宋" pitchFamily="49" charset="-122"/>
              </a:rPr>
              <a:t>：</a:t>
            </a:r>
            <a:r>
              <a:rPr lang="zh-CN" altLang="zh-CN" sz="1800" smtClean="0">
                <a:solidFill>
                  <a:srgbClr val="0000FF"/>
                </a:solidFill>
                <a:latin typeface="仿宋" pitchFamily="49" charset="-122"/>
                <a:ea typeface="仿宋" pitchFamily="49" charset="-122"/>
              </a:rPr>
              <a:t>分别用于建立空存储结构和</a:t>
            </a:r>
            <a:r>
              <a:rPr lang="zh-CN" altLang="en-US" sz="1800" smtClean="0">
                <a:solidFill>
                  <a:srgbClr val="0000FF"/>
                </a:solidFill>
                <a:latin typeface="仿宋" pitchFamily="49" charset="-122"/>
                <a:ea typeface="仿宋" pitchFamily="49" charset="-122"/>
              </a:rPr>
              <a:t>释放其空间</a:t>
            </a:r>
            <a:r>
              <a:rPr lang="zh-CN" altLang="zh-CN" sz="1800" smtClean="0">
                <a:solidFill>
                  <a:srgbClr val="0000FF"/>
                </a:solidFill>
                <a:latin typeface="仿宋" pitchFamily="49" charset="-122"/>
                <a:ea typeface="仿宋" pitchFamily="49" charset="-122"/>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60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C00000"/>
                </a:solidFill>
                <a:latin typeface="Consolas" pitchFamily="49" charset="0"/>
                <a:ea typeface="仿宋" pitchFamily="49" charset="-122"/>
                <a:cs typeface="Consolas" pitchFamily="49" charset="0"/>
              </a:rPr>
              <a:t>CreateList(fname)</a:t>
            </a:r>
            <a:r>
              <a:rPr lang="zh-CN" altLang="zh-CN" sz="1800" smtClean="0">
                <a:solidFill>
                  <a:srgbClr val="0000FF"/>
                </a:solidFill>
                <a:latin typeface="Consolas" pitchFamily="49" charset="0"/>
                <a:ea typeface="仿宋" pitchFamily="49" charset="-122"/>
                <a:cs typeface="Consolas" pitchFamily="49" charset="0"/>
              </a:rPr>
              <a:t>：从</a:t>
            </a:r>
            <a:r>
              <a:rPr lang="en-US" altLang="zh-CN" sz="1800" smtClean="0">
                <a:solidFill>
                  <a:srgbClr val="0000FF"/>
                </a:solidFill>
                <a:latin typeface="Consolas" pitchFamily="49" charset="0"/>
                <a:ea typeface="仿宋" pitchFamily="49" charset="-122"/>
                <a:cs typeface="Consolas" pitchFamily="49" charset="0"/>
              </a:rPr>
              <a:t>fname</a:t>
            </a:r>
            <a:r>
              <a:rPr lang="zh-CN" altLang="zh-CN" sz="1800" smtClean="0">
                <a:solidFill>
                  <a:srgbClr val="0000FF"/>
                </a:solidFill>
                <a:latin typeface="Consolas" pitchFamily="49" charset="0"/>
                <a:ea typeface="仿宋" pitchFamily="49" charset="-122"/>
                <a:cs typeface="Consolas" pitchFamily="49" charset="0"/>
              </a:rPr>
              <a:t>文件中读取数据建立多项式。</a:t>
            </a:r>
          </a:p>
          <a:p>
            <a:pPr algn="l">
              <a:lnSpc>
                <a:spcPts val="2200"/>
              </a:lnSpc>
              <a:spcBef>
                <a:spcPts val="60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C00000"/>
                </a:solidFill>
                <a:latin typeface="Consolas" pitchFamily="49" charset="0"/>
                <a:ea typeface="仿宋" pitchFamily="49" charset="-122"/>
                <a:cs typeface="Consolas" pitchFamily="49" charset="0"/>
              </a:rPr>
              <a:t>Sort()</a:t>
            </a:r>
            <a:r>
              <a:rPr lang="zh-CN" altLang="zh-CN" sz="1800" smtClean="0">
                <a:solidFill>
                  <a:srgbClr val="0000FF"/>
                </a:solidFill>
                <a:latin typeface="Consolas" pitchFamily="49" charset="0"/>
                <a:ea typeface="仿宋" pitchFamily="49" charset="-122"/>
                <a:cs typeface="Consolas" pitchFamily="49" charset="0"/>
              </a:rPr>
              <a:t>：对多项式按指数递减排序。</a:t>
            </a:r>
          </a:p>
          <a:p>
            <a:pPr algn="l">
              <a:lnSpc>
                <a:spcPts val="2200"/>
              </a:lnSpc>
              <a:spcBef>
                <a:spcPts val="60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C00000"/>
                </a:solidFill>
                <a:latin typeface="Consolas" pitchFamily="49" charset="0"/>
                <a:ea typeface="仿宋" pitchFamily="49" charset="-122"/>
                <a:cs typeface="Consolas" pitchFamily="49" charset="0"/>
              </a:rPr>
              <a:t>DispPoly()</a:t>
            </a:r>
            <a:r>
              <a:rPr lang="zh-CN" altLang="zh-CN" sz="1800" smtClean="0">
                <a:solidFill>
                  <a:srgbClr val="0000FF"/>
                </a:solidFill>
                <a:latin typeface="Consolas" pitchFamily="49" charset="0"/>
                <a:ea typeface="仿宋" pitchFamily="49" charset="-122"/>
                <a:cs typeface="Consolas" pitchFamily="49" charset="0"/>
              </a:rPr>
              <a:t>：输出多项式</a:t>
            </a:r>
            <a:r>
              <a:rPr lang="zh-CN" altLang="en-US" sz="1800" smtClean="0">
                <a:solidFill>
                  <a:srgbClr val="0000FF"/>
                </a:solidFill>
                <a:latin typeface="Consolas" pitchFamily="49" charset="0"/>
                <a:ea typeface="仿宋" pitchFamily="49" charset="-122"/>
                <a:cs typeface="Consolas" pitchFamily="49" charset="0"/>
              </a:rPr>
              <a:t>存储结构</a:t>
            </a:r>
            <a:r>
              <a:rPr lang="zh-CN" altLang="zh-CN" sz="1800" smtClean="0">
                <a:solidFill>
                  <a:srgbClr val="0000FF"/>
                </a:solidFill>
                <a:latin typeface="Consolas" pitchFamily="49" charset="0"/>
                <a:ea typeface="仿宋" pitchFamily="49" charset="-122"/>
                <a:cs typeface="Consolas" pitchFamily="49" charset="0"/>
              </a:rPr>
              <a:t>。</a:t>
            </a:r>
          </a:p>
          <a:p>
            <a:pPr algn="l">
              <a:lnSpc>
                <a:spcPts val="2200"/>
              </a:lnSpc>
              <a:spcBef>
                <a:spcPts val="60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//ADT PolyClass</a:t>
            </a:r>
            <a:endParaRPr lang="zh-CN" altLang="zh-CN" sz="1800">
              <a:solidFill>
                <a:srgbClr val="00B0F0"/>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49</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0"/>
          <p:cNvGrpSpPr/>
          <p:nvPr/>
        </p:nvGrpSpPr>
        <p:grpSpPr>
          <a:xfrm>
            <a:off x="1428728" y="571480"/>
            <a:ext cx="5429288" cy="1402019"/>
            <a:chOff x="857224" y="3643314"/>
            <a:chExt cx="5429288" cy="1402019"/>
          </a:xfrm>
        </p:grpSpPr>
        <p:sp>
          <p:nvSpPr>
            <p:cNvPr id="4" name="TextBox 3"/>
            <p:cNvSpPr txBox="1"/>
            <p:nvPr/>
          </p:nvSpPr>
          <p:spPr>
            <a:xfrm>
              <a:off x="1357290" y="3643314"/>
              <a:ext cx="3929090" cy="401887"/>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tIns="72000" bIns="72000" rtlCol="0">
              <a:spAutoFit/>
            </a:bodyPr>
            <a:lstStyle/>
            <a:p>
              <a:pPr algn="ctr">
                <a:lnSpc>
                  <a:spcPts val="2000"/>
                </a:lnSpc>
                <a:spcBef>
                  <a:spcPts val="0"/>
                </a:spcBef>
              </a:pPr>
              <a:r>
                <a:rPr kumimoji="1" lang="en-US" altLang="zh-CN" sz="1800" smtClean="0">
                  <a:solidFill>
                    <a:srgbClr val="0000FF"/>
                  </a:solidFill>
                  <a:latin typeface="Consolas" pitchFamily="49" charset="0"/>
                  <a:ea typeface="楷体" pitchFamily="49" charset="-122"/>
                  <a:cs typeface="Consolas" pitchFamily="49" charset="0"/>
                </a:rPr>
                <a:t>L=(</a:t>
              </a:r>
              <a:r>
                <a:rPr kumimoji="1" lang="en-US" altLang="zh-CN" sz="1800" i="1" smtClean="0">
                  <a:solidFill>
                    <a:srgbClr val="0000FF"/>
                  </a:solidFill>
                  <a:latin typeface="Consolas" pitchFamily="49" charset="0"/>
                  <a:ea typeface="楷体" pitchFamily="49" charset="-122"/>
                  <a:cs typeface="Consolas" pitchFamily="49" charset="0"/>
                </a:rPr>
                <a:t>a</a:t>
              </a:r>
              <a:r>
                <a:rPr lang="en-US" altLang="zh-CN" sz="1800" baseline="-25000" smtClean="0">
                  <a:solidFill>
                    <a:srgbClr val="0000FF"/>
                  </a:solidFill>
                  <a:latin typeface="Consolas" pitchFamily="49" charset="0"/>
                  <a:ea typeface="楷体" pitchFamily="49" charset="-122"/>
                  <a:cs typeface="Consolas" pitchFamily="49" charset="0"/>
                </a:rPr>
                <a:t>0</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i="1" smtClean="0">
                  <a:solidFill>
                    <a:srgbClr val="0000FF"/>
                  </a:solidFill>
                  <a:latin typeface="Consolas" pitchFamily="49" charset="0"/>
                  <a:ea typeface="楷体" pitchFamily="49" charset="-122"/>
                  <a:cs typeface="Consolas" pitchFamily="49" charset="0"/>
                </a:rPr>
                <a:t>b</a:t>
              </a:r>
              <a:r>
                <a:rPr lang="en-US" altLang="zh-CN" sz="1800" baseline="-25000" smtClean="0">
                  <a:solidFill>
                    <a:srgbClr val="0000FF"/>
                  </a:solidFill>
                  <a:latin typeface="Consolas" pitchFamily="49" charset="0"/>
                  <a:ea typeface="楷体" pitchFamily="49" charset="-122"/>
                  <a:cs typeface="Consolas" pitchFamily="49" charset="0"/>
                </a:rPr>
                <a:t>0</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i="1" smtClean="0">
                  <a:solidFill>
                    <a:srgbClr val="0000FF"/>
                  </a:solidFill>
                  <a:latin typeface="Consolas" pitchFamily="49" charset="0"/>
                  <a:ea typeface="楷体" pitchFamily="49" charset="-122"/>
                  <a:cs typeface="Consolas" pitchFamily="49" charset="0"/>
                </a:rPr>
                <a:t>a</a:t>
              </a:r>
              <a:r>
                <a:rPr lang="en-US" altLang="zh-CN" sz="1800" baseline="-25000" smtClean="0">
                  <a:solidFill>
                    <a:srgbClr val="0000FF"/>
                  </a:solidFill>
                  <a:latin typeface="Consolas" pitchFamily="49" charset="0"/>
                  <a:ea typeface="楷体" pitchFamily="49" charset="-122"/>
                  <a:cs typeface="Consolas" pitchFamily="49" charset="0"/>
                </a:rPr>
                <a:t>1</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i="1" smtClean="0">
                  <a:solidFill>
                    <a:srgbClr val="0000FF"/>
                  </a:solidFill>
                  <a:latin typeface="Consolas" pitchFamily="49" charset="0"/>
                  <a:ea typeface="楷体" pitchFamily="49" charset="-122"/>
                  <a:cs typeface="Consolas" pitchFamily="49" charset="0"/>
                </a:rPr>
                <a:t>b</a:t>
              </a:r>
              <a:r>
                <a:rPr lang="en-US" altLang="zh-CN" sz="1800" baseline="-25000" smtClean="0">
                  <a:solidFill>
                    <a:srgbClr val="0000FF"/>
                  </a:solidFill>
                  <a:latin typeface="Consolas" pitchFamily="49" charset="0"/>
                  <a:ea typeface="楷体" pitchFamily="49" charset="-122"/>
                  <a:cs typeface="Consolas" pitchFamily="49" charset="0"/>
                </a:rPr>
                <a:t>1</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mn-ea"/>
                  <a:cs typeface="Consolas" pitchFamily="49" charset="0"/>
                </a:rPr>
                <a:t>…</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i="1" smtClean="0">
                  <a:solidFill>
                    <a:srgbClr val="0000FF"/>
                  </a:solidFill>
                  <a:latin typeface="Consolas" pitchFamily="49" charset="0"/>
                  <a:ea typeface="楷体" pitchFamily="49" charset="-122"/>
                  <a:cs typeface="Consolas" pitchFamily="49" charset="0"/>
                </a:rPr>
                <a:t>a</a:t>
              </a:r>
              <a:r>
                <a:rPr kumimoji="1" lang="en-US" altLang="zh-CN" sz="1800" i="1" baseline="-25000" smtClean="0">
                  <a:solidFill>
                    <a:srgbClr val="0000FF"/>
                  </a:solidFill>
                  <a:latin typeface="Consolas" pitchFamily="49" charset="0"/>
                  <a:ea typeface="楷体" pitchFamily="49" charset="-122"/>
                  <a:cs typeface="Consolas" pitchFamily="49" charset="0"/>
                </a:rPr>
                <a:t>n</a:t>
              </a:r>
              <a:r>
                <a:rPr kumimoji="1" lang="en-US" altLang="zh-CN" sz="1800" baseline="-25000" smtClean="0">
                  <a:solidFill>
                    <a:srgbClr val="0000FF"/>
                  </a:solidFill>
                  <a:latin typeface="Consolas" pitchFamily="49" charset="0"/>
                  <a:ea typeface="楷体" pitchFamily="49" charset="-122"/>
                  <a:cs typeface="Consolas" pitchFamily="49" charset="0"/>
                </a:rPr>
                <a:t>-1</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i="1" smtClean="0">
                  <a:solidFill>
                    <a:srgbClr val="0000FF"/>
                  </a:solidFill>
                  <a:latin typeface="Consolas" pitchFamily="49" charset="0"/>
                  <a:ea typeface="楷体" pitchFamily="49" charset="-122"/>
                  <a:cs typeface="Consolas" pitchFamily="49" charset="0"/>
                </a:rPr>
                <a:t>b</a:t>
              </a:r>
              <a:r>
                <a:rPr kumimoji="1" lang="en-US" altLang="zh-CN" sz="1800" i="1" baseline="-25000" smtClean="0">
                  <a:solidFill>
                    <a:srgbClr val="0000FF"/>
                  </a:solidFill>
                  <a:latin typeface="Consolas" pitchFamily="49" charset="0"/>
                  <a:ea typeface="楷体" pitchFamily="49" charset="-122"/>
                  <a:cs typeface="Consolas" pitchFamily="49" charset="0"/>
                </a:rPr>
                <a:t>n</a:t>
              </a:r>
              <a:r>
                <a:rPr kumimoji="1" lang="en-US" altLang="zh-CN" sz="1800" baseline="-25000" smtClean="0">
                  <a:solidFill>
                    <a:srgbClr val="0000FF"/>
                  </a:solidFill>
                  <a:latin typeface="Consolas" pitchFamily="49" charset="0"/>
                  <a:ea typeface="楷体" pitchFamily="49" charset="-122"/>
                  <a:cs typeface="Consolas" pitchFamily="49" charset="0"/>
                </a:rPr>
                <a:t>-1</a:t>
              </a:r>
              <a:r>
                <a:rPr kumimoji="1" lang="en-US" altLang="zh-CN" sz="1800" smtClean="0">
                  <a:solidFill>
                    <a:srgbClr val="0000FF"/>
                  </a:solidFill>
                  <a:latin typeface="Consolas" pitchFamily="49" charset="0"/>
                  <a:ea typeface="楷体" pitchFamily="49" charset="-122"/>
                  <a:cs typeface="Consolas" pitchFamily="49" charset="0"/>
                </a:rPr>
                <a:t>)</a:t>
              </a:r>
              <a:endParaRPr lang="zh-CN" altLang="en-US" sz="1800" smtClean="0">
                <a:solidFill>
                  <a:srgbClr val="0000FF"/>
                </a:solidFill>
                <a:latin typeface="Consolas" pitchFamily="49" charset="0"/>
                <a:ea typeface="微软雅黑" pitchFamily="34" charset="-122"/>
                <a:cs typeface="Consolas" pitchFamily="49" charset="0"/>
              </a:endParaRPr>
            </a:p>
          </p:txBody>
        </p:sp>
        <p:sp>
          <p:nvSpPr>
            <p:cNvPr id="5" name="TextBox 4"/>
            <p:cNvSpPr txBox="1"/>
            <p:nvPr/>
          </p:nvSpPr>
          <p:spPr>
            <a:xfrm>
              <a:off x="857224" y="4643446"/>
              <a:ext cx="5429288" cy="401887"/>
            </a:xfrm>
            <a:prstGeom prst="rect">
              <a:avLst/>
            </a:prstGeom>
            <a:solidFill>
              <a:schemeClr val="bg1">
                <a:lumMod val="95000"/>
              </a:schemeClr>
            </a:solidFill>
          </p:spPr>
          <p:style>
            <a:lnRef idx="1">
              <a:schemeClr val="accent3"/>
            </a:lnRef>
            <a:fillRef idx="2">
              <a:schemeClr val="accent3"/>
            </a:fillRef>
            <a:effectRef idx="1">
              <a:schemeClr val="accent3"/>
            </a:effectRef>
            <a:fontRef idx="minor">
              <a:schemeClr val="dk1"/>
            </a:fontRef>
          </p:style>
          <p:txBody>
            <a:bodyPr wrap="square" tIns="72000" bIns="72000" rtlCol="0">
              <a:spAutoFit/>
            </a:bodyPr>
            <a:lstStyle/>
            <a:p>
              <a:pPr algn="ctr">
                <a:lnSpc>
                  <a:spcPts val="2000"/>
                </a:lnSpc>
                <a:spcBef>
                  <a:spcPts val="0"/>
                </a:spcBef>
              </a:pPr>
              <a:r>
                <a:rPr kumimoji="1" lang="en-US" altLang="zh-CN" sz="1800" smtClean="0">
                  <a:solidFill>
                    <a:srgbClr val="0000FF"/>
                  </a:solidFill>
                  <a:latin typeface="Consolas" pitchFamily="49" charset="0"/>
                  <a:ea typeface="楷体" pitchFamily="49" charset="-122"/>
                  <a:cs typeface="Consolas" pitchFamily="49" charset="0"/>
                </a:rPr>
                <a:t>A=(</a:t>
              </a:r>
              <a:r>
                <a:rPr kumimoji="1" lang="en-US" altLang="zh-CN" sz="1800" i="1" smtClean="0">
                  <a:solidFill>
                    <a:srgbClr val="0000FF"/>
                  </a:solidFill>
                  <a:latin typeface="Consolas" pitchFamily="49" charset="0"/>
                  <a:ea typeface="楷体" pitchFamily="49" charset="-122"/>
                  <a:cs typeface="Consolas" pitchFamily="49" charset="0"/>
                </a:rPr>
                <a:t>a</a:t>
              </a:r>
              <a:r>
                <a:rPr lang="en-US" altLang="zh-CN" sz="1800" baseline="-25000" smtClean="0">
                  <a:solidFill>
                    <a:srgbClr val="0000FF"/>
                  </a:solidFill>
                  <a:latin typeface="Consolas" pitchFamily="49" charset="0"/>
                  <a:ea typeface="楷体" pitchFamily="49" charset="-122"/>
                  <a:cs typeface="Consolas" pitchFamily="49" charset="0"/>
                </a:rPr>
                <a:t>0</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i="1" smtClean="0">
                  <a:solidFill>
                    <a:srgbClr val="0000FF"/>
                  </a:solidFill>
                  <a:latin typeface="Consolas" pitchFamily="49" charset="0"/>
                  <a:ea typeface="楷体" pitchFamily="49" charset="-122"/>
                  <a:cs typeface="Consolas" pitchFamily="49" charset="0"/>
                </a:rPr>
                <a:t>a</a:t>
              </a:r>
              <a:r>
                <a:rPr lang="en-US" altLang="zh-CN" sz="1800" baseline="-25000" smtClean="0">
                  <a:solidFill>
                    <a:srgbClr val="0000FF"/>
                  </a:solidFill>
                  <a:latin typeface="Consolas" pitchFamily="49" charset="0"/>
                  <a:ea typeface="楷体" pitchFamily="49" charset="-122"/>
                  <a:cs typeface="Consolas" pitchFamily="49" charset="0"/>
                </a:rPr>
                <a:t>1</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mn-ea"/>
                  <a:cs typeface="Consolas" pitchFamily="49" charset="0"/>
                </a:rPr>
                <a:t>…</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i="1" smtClean="0">
                  <a:solidFill>
                    <a:srgbClr val="0000FF"/>
                  </a:solidFill>
                  <a:latin typeface="Consolas" pitchFamily="49" charset="0"/>
                  <a:ea typeface="楷体" pitchFamily="49" charset="-122"/>
                  <a:cs typeface="Consolas" pitchFamily="49" charset="0"/>
                </a:rPr>
                <a:t>a</a:t>
              </a:r>
              <a:r>
                <a:rPr kumimoji="1" lang="en-US" altLang="zh-CN" sz="1800" i="1" baseline="-25000" smtClean="0">
                  <a:solidFill>
                    <a:srgbClr val="0000FF"/>
                  </a:solidFill>
                  <a:latin typeface="Consolas" pitchFamily="49" charset="0"/>
                  <a:ea typeface="楷体" pitchFamily="49" charset="-122"/>
                  <a:cs typeface="Consolas" pitchFamily="49" charset="0"/>
                </a:rPr>
                <a:t>n</a:t>
              </a:r>
              <a:r>
                <a:rPr kumimoji="1" lang="en-US" altLang="zh-CN" sz="1800" baseline="-25000" smtClean="0">
                  <a:solidFill>
                    <a:srgbClr val="0000FF"/>
                  </a:solidFill>
                  <a:latin typeface="Consolas" pitchFamily="49" charset="0"/>
                  <a:ea typeface="楷体" pitchFamily="49" charset="-122"/>
                  <a:cs typeface="Consolas" pitchFamily="49" charset="0"/>
                </a:rPr>
                <a:t>-1</a:t>
              </a:r>
              <a:r>
                <a:rPr kumimoji="1" lang="en-US" altLang="zh-CN" sz="1800" smtClean="0">
                  <a:solidFill>
                    <a:srgbClr val="0000FF"/>
                  </a:solidFill>
                  <a:latin typeface="Consolas" pitchFamily="49" charset="0"/>
                  <a:ea typeface="楷体" pitchFamily="49" charset="-122"/>
                  <a:cs typeface="Consolas" pitchFamily="49" charset="0"/>
                </a:rPr>
                <a:t>)</a:t>
              </a:r>
              <a:r>
                <a:rPr kumimoji="1" lang="zh-CN" altLang="en-US" sz="1800" smtClean="0">
                  <a:solidFill>
                    <a:srgbClr val="0000FF"/>
                  </a:solidFill>
                  <a:latin typeface="Consolas" pitchFamily="49" charset="0"/>
                  <a:ea typeface="楷体" pitchFamily="49" charset="-122"/>
                  <a:cs typeface="Consolas" pitchFamily="49" charset="0"/>
                </a:rPr>
                <a:t>，  </a:t>
              </a:r>
              <a:r>
                <a:rPr kumimoji="1" lang="en-US" altLang="zh-CN" sz="1800" smtClean="0">
                  <a:solidFill>
                    <a:srgbClr val="0000FF"/>
                  </a:solidFill>
                  <a:latin typeface="Consolas" pitchFamily="49" charset="0"/>
                  <a:ea typeface="楷体" pitchFamily="49" charset="-122"/>
                  <a:cs typeface="Consolas" pitchFamily="49" charset="0"/>
                </a:rPr>
                <a:t>B=(</a:t>
              </a:r>
              <a:r>
                <a:rPr kumimoji="1" lang="en-US" altLang="zh-CN" sz="1800" i="1" smtClean="0">
                  <a:solidFill>
                    <a:srgbClr val="0000FF"/>
                  </a:solidFill>
                  <a:latin typeface="Consolas" pitchFamily="49" charset="0"/>
                  <a:ea typeface="楷体" pitchFamily="49" charset="-122"/>
                  <a:cs typeface="Consolas" pitchFamily="49" charset="0"/>
                </a:rPr>
                <a:t>b</a:t>
              </a:r>
              <a:r>
                <a:rPr kumimoji="1" lang="en-US" altLang="zh-CN" sz="1800" i="1" baseline="-25000" smtClean="0">
                  <a:solidFill>
                    <a:srgbClr val="0000FF"/>
                  </a:solidFill>
                  <a:latin typeface="Consolas" pitchFamily="49" charset="0"/>
                  <a:ea typeface="楷体" pitchFamily="49" charset="-122"/>
                  <a:cs typeface="Consolas" pitchFamily="49" charset="0"/>
                </a:rPr>
                <a:t>n</a:t>
              </a:r>
              <a:r>
                <a:rPr kumimoji="1" lang="en-US" altLang="zh-CN" sz="1800" baseline="-25000" smtClean="0">
                  <a:solidFill>
                    <a:srgbClr val="0000FF"/>
                  </a:solidFill>
                  <a:latin typeface="Consolas" pitchFamily="49" charset="0"/>
                  <a:ea typeface="楷体" pitchFamily="49" charset="-122"/>
                  <a:cs typeface="Consolas" pitchFamily="49" charset="0"/>
                </a:rPr>
                <a:t>-1</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i="1" smtClean="0">
                  <a:solidFill>
                    <a:srgbClr val="0000FF"/>
                  </a:solidFill>
                  <a:latin typeface="Consolas" pitchFamily="49" charset="0"/>
                  <a:ea typeface="楷体" pitchFamily="49" charset="-122"/>
                  <a:cs typeface="Consolas" pitchFamily="49" charset="0"/>
                </a:rPr>
                <a:t>b</a:t>
              </a:r>
              <a:r>
                <a:rPr kumimoji="1" lang="en-US" altLang="zh-CN" sz="1800" i="1" baseline="-25000" smtClean="0">
                  <a:solidFill>
                    <a:srgbClr val="0000FF"/>
                  </a:solidFill>
                  <a:latin typeface="Consolas" pitchFamily="49" charset="0"/>
                  <a:ea typeface="楷体" pitchFamily="49" charset="-122"/>
                  <a:cs typeface="Consolas" pitchFamily="49" charset="0"/>
                </a:rPr>
                <a:t>n</a:t>
              </a:r>
              <a:r>
                <a:rPr kumimoji="1" lang="en-US" altLang="zh-CN" sz="1800" baseline="-25000" smtClean="0">
                  <a:solidFill>
                    <a:srgbClr val="0000FF"/>
                  </a:solidFill>
                  <a:latin typeface="Consolas" pitchFamily="49" charset="0"/>
                  <a:ea typeface="楷体" pitchFamily="49" charset="-122"/>
                  <a:cs typeface="Consolas" pitchFamily="49" charset="0"/>
                </a:rPr>
                <a:t>-2</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smtClean="0">
                  <a:solidFill>
                    <a:srgbClr val="0000FF"/>
                  </a:solidFill>
                  <a:latin typeface="+mn-ea"/>
                  <a:cs typeface="Consolas" pitchFamily="49" charset="0"/>
                </a:rPr>
                <a:t>…</a:t>
              </a:r>
              <a:r>
                <a:rPr kumimoji="1" lang="zh-CN" altLang="en-US" sz="1800" smtClean="0">
                  <a:solidFill>
                    <a:srgbClr val="0000FF"/>
                  </a:solidFill>
                  <a:latin typeface="Consolas" pitchFamily="49" charset="0"/>
                  <a:ea typeface="楷体" pitchFamily="49" charset="-122"/>
                  <a:cs typeface="Consolas" pitchFamily="49" charset="0"/>
                </a:rPr>
                <a:t>，</a:t>
              </a:r>
              <a:r>
                <a:rPr kumimoji="1" lang="en-US" altLang="zh-CN" sz="1800" i="1" smtClean="0">
                  <a:solidFill>
                    <a:srgbClr val="0000FF"/>
                  </a:solidFill>
                  <a:latin typeface="Consolas" pitchFamily="49" charset="0"/>
                  <a:ea typeface="楷体" pitchFamily="49" charset="-122"/>
                  <a:cs typeface="Consolas" pitchFamily="49" charset="0"/>
                </a:rPr>
                <a:t>b</a:t>
              </a:r>
              <a:r>
                <a:rPr lang="en-US" altLang="zh-CN" sz="1800" baseline="-25000" smtClean="0">
                  <a:solidFill>
                    <a:srgbClr val="0000FF"/>
                  </a:solidFill>
                  <a:latin typeface="Consolas" pitchFamily="49" charset="0"/>
                  <a:ea typeface="楷体" pitchFamily="49" charset="-122"/>
                  <a:cs typeface="Consolas" pitchFamily="49" charset="0"/>
                </a:rPr>
                <a:t>0</a:t>
              </a:r>
              <a:r>
                <a:rPr kumimoji="1" lang="en-US" altLang="zh-CN" sz="1800" smtClean="0">
                  <a:solidFill>
                    <a:srgbClr val="0000FF"/>
                  </a:solidFill>
                  <a:latin typeface="Consolas" pitchFamily="49" charset="0"/>
                  <a:ea typeface="楷体" pitchFamily="49" charset="-122"/>
                  <a:cs typeface="Consolas" pitchFamily="49" charset="0"/>
                </a:rPr>
                <a:t>)</a:t>
              </a:r>
              <a:endParaRPr lang="zh-CN" altLang="en-US" sz="1800" smtClean="0">
                <a:solidFill>
                  <a:srgbClr val="0000FF"/>
                </a:solidFill>
                <a:latin typeface="Consolas" pitchFamily="49" charset="0"/>
                <a:ea typeface="微软雅黑" pitchFamily="34" charset="-122"/>
                <a:cs typeface="Consolas" pitchFamily="49" charset="0"/>
              </a:endParaRPr>
            </a:p>
          </p:txBody>
        </p:sp>
        <p:sp>
          <p:nvSpPr>
            <p:cNvPr id="7" name="下箭头 6"/>
            <p:cNvSpPr/>
            <p:nvPr/>
          </p:nvSpPr>
          <p:spPr bwMode="auto">
            <a:xfrm>
              <a:off x="3370080" y="4122046"/>
              <a:ext cx="201788" cy="428628"/>
            </a:xfrm>
            <a:prstGeom prst="down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33CC"/>
                </a:solidFill>
                <a:effectLst/>
                <a:latin typeface="Times New Roman" pitchFamily="18" charset="0"/>
                <a:ea typeface="楷体_GB2312" pitchFamily="49" charset="-122"/>
              </a:endParaRPr>
            </a:p>
          </p:txBody>
        </p:sp>
      </p:grpSp>
      <p:sp>
        <p:nvSpPr>
          <p:cNvPr id="8" name="左弧形箭头 7"/>
          <p:cNvSpPr/>
          <p:nvPr/>
        </p:nvSpPr>
        <p:spPr bwMode="auto">
          <a:xfrm>
            <a:off x="1571604" y="2357430"/>
            <a:ext cx="428628" cy="1143008"/>
          </a:xfrm>
          <a:prstGeom prst="curvedRightArrow">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rgbClr val="0033CC"/>
              </a:solidFill>
              <a:effectLst/>
              <a:latin typeface="Times New Roman" pitchFamily="18" charset="0"/>
              <a:ea typeface="楷体_GB2312" pitchFamily="49" charset="-122"/>
            </a:endParaRPr>
          </a:p>
        </p:txBody>
      </p:sp>
      <p:grpSp>
        <p:nvGrpSpPr>
          <p:cNvPr id="3" name="组合 37"/>
          <p:cNvGrpSpPr/>
          <p:nvPr/>
        </p:nvGrpSpPr>
        <p:grpSpPr>
          <a:xfrm>
            <a:off x="1071538" y="2928934"/>
            <a:ext cx="5570538" cy="2584450"/>
            <a:chOff x="1071538" y="2928934"/>
            <a:chExt cx="5570538" cy="2584450"/>
          </a:xfrm>
        </p:grpSpPr>
        <p:sp>
          <p:nvSpPr>
            <p:cNvPr id="10" name="任意多边形 9"/>
            <p:cNvSpPr/>
            <p:nvPr/>
          </p:nvSpPr>
          <p:spPr bwMode="auto">
            <a:xfrm>
              <a:off x="2567836" y="3820438"/>
              <a:ext cx="484340" cy="789140"/>
            </a:xfrm>
            <a:custGeom>
              <a:avLst/>
              <a:gdLst>
                <a:gd name="connsiteX0" fmla="*/ 438411 w 484340"/>
                <a:gd name="connsiteY0" fmla="*/ 0 h 789140"/>
                <a:gd name="connsiteX1" fmla="*/ 450937 w 484340"/>
                <a:gd name="connsiteY1" fmla="*/ 438411 h 789140"/>
                <a:gd name="connsiteX2" fmla="*/ 237994 w 484340"/>
                <a:gd name="connsiteY2" fmla="*/ 701458 h 789140"/>
                <a:gd name="connsiteX3" fmla="*/ 0 w 484340"/>
                <a:gd name="connsiteY3" fmla="*/ 789140 h 789140"/>
                <a:gd name="connsiteX0" fmla="*/ 438411 w 484340"/>
                <a:gd name="connsiteY0" fmla="*/ 0 h 789140"/>
                <a:gd name="connsiteX1" fmla="*/ 450937 w 484340"/>
                <a:gd name="connsiteY1" fmla="*/ 438411 h 789140"/>
                <a:gd name="connsiteX2" fmla="*/ 237994 w 484340"/>
                <a:gd name="connsiteY2" fmla="*/ 701458 h 789140"/>
                <a:gd name="connsiteX3" fmla="*/ 0 w 484340"/>
                <a:gd name="connsiteY3" fmla="*/ 789140 h 789140"/>
              </a:gdLst>
              <a:ahLst/>
              <a:cxnLst>
                <a:cxn ang="0">
                  <a:pos x="connsiteX0" y="connsiteY0"/>
                </a:cxn>
                <a:cxn ang="0">
                  <a:pos x="connsiteX1" y="connsiteY1"/>
                </a:cxn>
                <a:cxn ang="0">
                  <a:pos x="connsiteX2" y="connsiteY2"/>
                </a:cxn>
                <a:cxn ang="0">
                  <a:pos x="connsiteX3" y="connsiteY3"/>
                </a:cxn>
              </a:cxnLst>
              <a:rect l="l" t="t" r="r" b="b"/>
              <a:pathLst>
                <a:path w="484340" h="789140">
                  <a:moveTo>
                    <a:pt x="438411" y="0"/>
                  </a:moveTo>
                  <a:cubicBezTo>
                    <a:pt x="461375" y="160750"/>
                    <a:pt x="484340" y="321501"/>
                    <a:pt x="450937" y="438411"/>
                  </a:cubicBezTo>
                  <a:cubicBezTo>
                    <a:pt x="417534" y="555321"/>
                    <a:pt x="313150" y="643003"/>
                    <a:pt x="237994" y="701458"/>
                  </a:cubicBezTo>
                  <a:cubicBezTo>
                    <a:pt x="162838" y="759913"/>
                    <a:pt x="81419" y="774526"/>
                    <a:pt x="0" y="789140"/>
                  </a:cubicBezTo>
                </a:path>
              </a:pathLst>
            </a:custGeom>
            <a:solidFill>
              <a:schemeClr val="bg1"/>
            </a:solidFill>
            <a:ln w="19050" cap="flat" cmpd="sng" algn="ctr">
              <a:solidFill>
                <a:srgbClr val="FF00FF"/>
              </a:solidFill>
              <a:prstDash val="solid"/>
              <a:round/>
              <a:headEnd type="none" w="med" len="med"/>
              <a:tailEnd type="arrow"/>
            </a:ln>
            <a:effectLst/>
          </p:spPr>
          <p:txBody>
            <a:bodyPr rtlCol="0" anchor="ctr"/>
            <a:lstStyle/>
            <a:p>
              <a:pPr algn="ctr"/>
              <a:endParaRPr lang="zh-CN" altLang="en-US"/>
            </a:p>
          </p:txBody>
        </p:sp>
        <p:sp>
          <p:nvSpPr>
            <p:cNvPr id="11" name="Text Box 30"/>
            <p:cNvSpPr txBox="1">
              <a:spLocks noChangeArrowheads="1"/>
            </p:cNvSpPr>
            <p:nvPr/>
          </p:nvSpPr>
          <p:spPr bwMode="auto">
            <a:xfrm>
              <a:off x="1643042" y="4043762"/>
              <a:ext cx="1500198" cy="313932"/>
            </a:xfrm>
            <a:prstGeom prst="rect">
              <a:avLst/>
            </a:prstGeom>
            <a:noFill/>
            <a:ln w="9525">
              <a:noFill/>
              <a:miter lim="800000"/>
              <a:headEnd/>
              <a:tailEnd/>
            </a:ln>
            <a:effectLst/>
          </p:spPr>
          <p:txBody>
            <a:bodyPr wrap="square">
              <a:spAutoFit/>
            </a:bodyPr>
            <a:lstStyle/>
            <a:p>
              <a:pPr algn="l">
                <a:spcBef>
                  <a:spcPct val="50000"/>
                </a:spcBef>
              </a:pPr>
              <a:r>
                <a:rPr lang="zh-CN" altLang="en-US" sz="1800" dirty="0">
                  <a:solidFill>
                    <a:srgbClr val="0000FF"/>
                  </a:solidFill>
                  <a:latin typeface="仿宋" pitchFamily="49" charset="-122"/>
                  <a:ea typeface="仿宋" pitchFamily="49" charset="-122"/>
                </a:rPr>
                <a:t>尾插法建表</a:t>
              </a:r>
            </a:p>
          </p:txBody>
        </p:sp>
        <p:sp>
          <p:nvSpPr>
            <p:cNvPr id="12" name="Rectangle 4"/>
            <p:cNvSpPr>
              <a:spLocks noChangeArrowheads="1"/>
            </p:cNvSpPr>
            <p:nvPr/>
          </p:nvSpPr>
          <p:spPr bwMode="auto">
            <a:xfrm>
              <a:off x="1862113" y="4511672"/>
              <a:ext cx="3603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latin typeface="Verdana" pitchFamily="34" charset="0"/>
                <a:ea typeface="宋体" pitchFamily="2" charset="-122"/>
              </a:endParaRPr>
            </a:p>
          </p:txBody>
        </p:sp>
        <p:sp>
          <p:nvSpPr>
            <p:cNvPr id="13" name="Rectangle 5"/>
            <p:cNvSpPr>
              <a:spLocks noChangeArrowheads="1"/>
            </p:cNvSpPr>
            <p:nvPr/>
          </p:nvSpPr>
          <p:spPr bwMode="auto">
            <a:xfrm>
              <a:off x="2222476" y="4511672"/>
              <a:ext cx="3603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latin typeface="Verdana" pitchFamily="34" charset="0"/>
                <a:ea typeface="宋体" pitchFamily="2" charset="-122"/>
              </a:endParaRPr>
            </a:p>
          </p:txBody>
        </p:sp>
        <p:sp>
          <p:nvSpPr>
            <p:cNvPr id="14" name="Line 6"/>
            <p:cNvSpPr>
              <a:spLocks noChangeShapeType="1"/>
            </p:cNvSpPr>
            <p:nvPr/>
          </p:nvSpPr>
          <p:spPr bwMode="auto">
            <a:xfrm>
              <a:off x="1514451" y="4691059"/>
              <a:ext cx="360362" cy="0"/>
            </a:xfrm>
            <a:prstGeom prst="line">
              <a:avLst/>
            </a:prstGeom>
            <a:noFill/>
            <a:ln w="28575">
              <a:solidFill>
                <a:srgbClr val="7030A0"/>
              </a:solidFill>
              <a:miter lim="800000"/>
              <a:headEnd/>
              <a:tailEnd type="stealth" w="med" len="med"/>
            </a:ln>
            <a:effectLst/>
          </p:spPr>
          <p:txBody>
            <a:bodyPr wrap="none"/>
            <a:lstStyle/>
            <a:p>
              <a:endParaRPr lang="zh-CN" altLang="en-US"/>
            </a:p>
          </p:txBody>
        </p:sp>
        <p:sp>
          <p:nvSpPr>
            <p:cNvPr id="15" name="Text Box 7"/>
            <p:cNvSpPr txBox="1">
              <a:spLocks noChangeArrowheads="1"/>
            </p:cNvSpPr>
            <p:nvPr/>
          </p:nvSpPr>
          <p:spPr bwMode="auto">
            <a:xfrm>
              <a:off x="1071538" y="4511672"/>
              <a:ext cx="503238" cy="317908"/>
            </a:xfrm>
            <a:prstGeom prst="rect">
              <a:avLst/>
            </a:prstGeom>
            <a:noFill/>
            <a:ln w="9525">
              <a:noFill/>
              <a:miter lim="800000"/>
              <a:headEnd/>
              <a:tailEnd/>
            </a:ln>
            <a:effectLst/>
          </p:spPr>
          <p:txBody>
            <a:bodyPr>
              <a:spAutoFit/>
            </a:bodyPr>
            <a:lstStyle/>
            <a:p>
              <a:pPr algn="l">
                <a:spcBef>
                  <a:spcPct val="50000"/>
                </a:spcBef>
              </a:pPr>
              <a:r>
                <a:rPr lang="en-US" altLang="zh-CN" sz="1800" smtClean="0">
                  <a:solidFill>
                    <a:srgbClr val="0000FF"/>
                  </a:solidFill>
                  <a:latin typeface="Consolas" pitchFamily="49" charset="0"/>
                  <a:ea typeface="宋体" pitchFamily="2" charset="-122"/>
                  <a:cs typeface="Consolas" pitchFamily="49" charset="0"/>
                </a:rPr>
                <a:t>A</a:t>
              </a:r>
              <a:endParaRPr lang="en-US" altLang="zh-CN" sz="1800" baseline="-25000" dirty="0">
                <a:solidFill>
                  <a:srgbClr val="0000FF"/>
                </a:solidFill>
                <a:latin typeface="Consolas" pitchFamily="49" charset="0"/>
                <a:ea typeface="宋体" pitchFamily="2" charset="-122"/>
                <a:cs typeface="Consolas" pitchFamily="49" charset="0"/>
              </a:endParaRPr>
            </a:p>
          </p:txBody>
        </p:sp>
        <p:sp>
          <p:nvSpPr>
            <p:cNvPr id="16" name="Rectangle 8"/>
            <p:cNvSpPr>
              <a:spLocks noChangeArrowheads="1"/>
            </p:cNvSpPr>
            <p:nvPr/>
          </p:nvSpPr>
          <p:spPr bwMode="auto">
            <a:xfrm>
              <a:off x="2439963" y="3457572"/>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Verdana" pitchFamily="34" charset="0"/>
                <a:ea typeface="宋体" pitchFamily="2" charset="-122"/>
              </a:endParaRPr>
            </a:p>
          </p:txBody>
        </p:sp>
        <p:sp>
          <p:nvSpPr>
            <p:cNvPr id="17" name="Rectangle 9"/>
            <p:cNvSpPr>
              <a:spLocks noChangeArrowheads="1"/>
            </p:cNvSpPr>
            <p:nvPr/>
          </p:nvSpPr>
          <p:spPr bwMode="auto">
            <a:xfrm>
              <a:off x="2800326" y="3457572"/>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Verdana" pitchFamily="34" charset="0"/>
                <a:ea typeface="宋体" pitchFamily="2" charset="-122"/>
              </a:endParaRPr>
            </a:p>
          </p:txBody>
        </p:sp>
        <p:sp>
          <p:nvSpPr>
            <p:cNvPr id="18" name="Rectangle 11"/>
            <p:cNvSpPr>
              <a:spLocks noChangeArrowheads="1"/>
            </p:cNvSpPr>
            <p:nvPr/>
          </p:nvSpPr>
          <p:spPr bwMode="auto">
            <a:xfrm>
              <a:off x="3508351" y="3457572"/>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Verdana" pitchFamily="34" charset="0"/>
                <a:ea typeface="宋体" pitchFamily="2" charset="-122"/>
              </a:endParaRPr>
            </a:p>
          </p:txBody>
        </p:sp>
        <p:sp>
          <p:nvSpPr>
            <p:cNvPr id="19" name="Rectangle 12"/>
            <p:cNvSpPr>
              <a:spLocks noChangeArrowheads="1"/>
            </p:cNvSpPr>
            <p:nvPr/>
          </p:nvSpPr>
          <p:spPr bwMode="auto">
            <a:xfrm>
              <a:off x="3868713" y="3457572"/>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a:latin typeface="Verdana" pitchFamily="34" charset="0"/>
                <a:ea typeface="宋体" pitchFamily="2" charset="-122"/>
              </a:endParaRPr>
            </a:p>
          </p:txBody>
        </p:sp>
        <p:sp>
          <p:nvSpPr>
            <p:cNvPr id="20" name="Line 13"/>
            <p:cNvSpPr>
              <a:spLocks noChangeShapeType="1"/>
            </p:cNvSpPr>
            <p:nvPr/>
          </p:nvSpPr>
          <p:spPr bwMode="auto">
            <a:xfrm>
              <a:off x="3062994" y="3640134"/>
              <a:ext cx="432000" cy="0"/>
            </a:xfrm>
            <a:prstGeom prst="line">
              <a:avLst/>
            </a:prstGeom>
            <a:ln w="19050">
              <a:headEn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1" name="Rectangle 14"/>
            <p:cNvSpPr>
              <a:spLocks noChangeArrowheads="1"/>
            </p:cNvSpPr>
            <p:nvPr/>
          </p:nvSpPr>
          <p:spPr bwMode="auto">
            <a:xfrm>
              <a:off x="5921351" y="3457572"/>
              <a:ext cx="360362"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endParaRPr lang="zh-CN" altLang="zh-CN" sz="1800" b="0">
                <a:latin typeface="Verdana" pitchFamily="34" charset="0"/>
                <a:ea typeface="宋体" pitchFamily="2" charset="-122"/>
              </a:endParaRPr>
            </a:p>
          </p:txBody>
        </p:sp>
        <p:sp>
          <p:nvSpPr>
            <p:cNvPr id="22" name="Rectangle 15"/>
            <p:cNvSpPr>
              <a:spLocks noChangeArrowheads="1"/>
            </p:cNvSpPr>
            <p:nvPr/>
          </p:nvSpPr>
          <p:spPr bwMode="auto">
            <a:xfrm>
              <a:off x="6281713" y="3457572"/>
              <a:ext cx="360363" cy="360362"/>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nchor="ctr"/>
            <a:lstStyle/>
            <a:p>
              <a:pPr>
                <a:lnSpc>
                  <a:spcPct val="100000"/>
                </a:lnSpc>
              </a:pPr>
              <a:r>
                <a:rPr lang="en-US" altLang="zh-CN" sz="1800" dirty="0">
                  <a:solidFill>
                    <a:srgbClr val="0000FF"/>
                  </a:solidFill>
                  <a:latin typeface="Times New Roman" pitchFamily="18" charset="0"/>
                  <a:ea typeface="宋体" pitchFamily="2" charset="-122"/>
                  <a:cs typeface="Times New Roman" pitchFamily="18" charset="0"/>
                </a:rPr>
                <a:t>∧</a:t>
              </a:r>
            </a:p>
          </p:txBody>
        </p:sp>
        <p:sp>
          <p:nvSpPr>
            <p:cNvPr id="23" name="Freeform 16"/>
            <p:cNvSpPr>
              <a:spLocks/>
            </p:cNvSpPr>
            <p:nvPr/>
          </p:nvSpPr>
          <p:spPr bwMode="auto">
            <a:xfrm>
              <a:off x="5409110" y="3636959"/>
              <a:ext cx="487363" cy="3175"/>
            </a:xfrm>
            <a:custGeom>
              <a:avLst/>
              <a:gdLst/>
              <a:ahLst/>
              <a:cxnLst>
                <a:cxn ang="0">
                  <a:pos x="0" y="0"/>
                </a:cxn>
                <a:cxn ang="0">
                  <a:pos x="307" y="2"/>
                </a:cxn>
              </a:cxnLst>
              <a:rect l="0" t="0" r="r" b="b"/>
              <a:pathLst>
                <a:path w="307" h="2">
                  <a:moveTo>
                    <a:pt x="0" y="0"/>
                  </a:moveTo>
                  <a:lnTo>
                    <a:pt x="307"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4" name="Text Box 19"/>
            <p:cNvSpPr txBox="1">
              <a:spLocks noChangeArrowheads="1"/>
            </p:cNvSpPr>
            <p:nvPr/>
          </p:nvSpPr>
          <p:spPr bwMode="auto">
            <a:xfrm>
              <a:off x="2354249" y="2928934"/>
              <a:ext cx="360363" cy="366713"/>
            </a:xfrm>
            <a:prstGeom prst="rect">
              <a:avLst/>
            </a:prstGeom>
            <a:noFill/>
            <a:ln w="9525">
              <a:noFill/>
              <a:miter lim="800000"/>
              <a:headEnd/>
              <a:tailEnd/>
            </a:ln>
            <a:effectLst/>
          </p:spPr>
          <p:txBody>
            <a:bodyPr>
              <a:spAutoFit/>
            </a:bodyPr>
            <a:lstStyle/>
            <a:p>
              <a:pPr algn="l">
                <a:spcBef>
                  <a:spcPct val="50000"/>
                </a:spcBef>
              </a:pPr>
              <a:r>
                <a:rPr lang="en-US" altLang="zh-CN" sz="1800" i="1" dirty="0">
                  <a:solidFill>
                    <a:srgbClr val="0000FF"/>
                  </a:solidFill>
                  <a:latin typeface="Consolas" pitchFamily="49" charset="0"/>
                  <a:ea typeface="宋体" pitchFamily="2" charset="-122"/>
                  <a:cs typeface="Consolas" pitchFamily="49" charset="0"/>
                </a:rPr>
                <a:t>p</a:t>
              </a:r>
            </a:p>
          </p:txBody>
        </p:sp>
        <p:sp>
          <p:nvSpPr>
            <p:cNvPr id="25" name="Freeform 20"/>
            <p:cNvSpPr>
              <a:spLocks/>
            </p:cNvSpPr>
            <p:nvPr/>
          </p:nvSpPr>
          <p:spPr bwMode="auto">
            <a:xfrm>
              <a:off x="3978251" y="3636959"/>
              <a:ext cx="487362" cy="3175"/>
            </a:xfrm>
            <a:custGeom>
              <a:avLst/>
              <a:gdLst/>
              <a:ahLst/>
              <a:cxnLst>
                <a:cxn ang="0">
                  <a:pos x="0" y="0"/>
                </a:cxn>
                <a:cxn ang="0">
                  <a:pos x="307" y="2"/>
                </a:cxn>
              </a:cxnLst>
              <a:rect l="0" t="0" r="r" b="b"/>
              <a:pathLst>
                <a:path w="307" h="2">
                  <a:moveTo>
                    <a:pt x="0" y="0"/>
                  </a:moveTo>
                  <a:lnTo>
                    <a:pt x="307" y="2"/>
                  </a:lnTo>
                </a:path>
              </a:pathLst>
            </a:custGeom>
            <a:ln w="19050">
              <a:headEnd type="none" w="med" len="med"/>
              <a:tailEnd type="stealth"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26" name="Text Box 21"/>
            <p:cNvSpPr txBox="1">
              <a:spLocks noChangeArrowheads="1"/>
            </p:cNvSpPr>
            <p:nvPr/>
          </p:nvSpPr>
          <p:spPr bwMode="auto">
            <a:xfrm>
              <a:off x="4643439" y="3469830"/>
              <a:ext cx="571504" cy="387798"/>
            </a:xfrm>
            <a:prstGeom prst="rect">
              <a:avLst/>
            </a:prstGeom>
            <a:noFill/>
            <a:ln w="9525">
              <a:noFill/>
              <a:miter lim="800000"/>
              <a:headEnd/>
              <a:tailEnd/>
            </a:ln>
            <a:effectLst/>
          </p:spPr>
          <p:txBody>
            <a:bodyPr wrap="square">
              <a:spAutoFit/>
            </a:bodyPr>
            <a:lstStyle/>
            <a:p>
              <a:pPr algn="l">
                <a:spcBef>
                  <a:spcPts val="0"/>
                </a:spcBef>
              </a:pPr>
              <a:r>
                <a:rPr lang="en-US" altLang="zh-CN" b="0">
                  <a:solidFill>
                    <a:srgbClr val="0000FF"/>
                  </a:solidFill>
                  <a:latin typeface="+mn-ea"/>
                  <a:ea typeface="+mn-ea"/>
                </a:rPr>
                <a:t>…</a:t>
              </a:r>
            </a:p>
          </p:txBody>
        </p:sp>
        <p:sp>
          <p:nvSpPr>
            <p:cNvPr id="27" name="Rectangle 23"/>
            <p:cNvSpPr>
              <a:spLocks noChangeArrowheads="1"/>
            </p:cNvSpPr>
            <p:nvPr/>
          </p:nvSpPr>
          <p:spPr bwMode="auto">
            <a:xfrm>
              <a:off x="1862113" y="5153022"/>
              <a:ext cx="360363"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b="0">
                <a:latin typeface="Verdana" pitchFamily="34" charset="0"/>
                <a:ea typeface="宋体" pitchFamily="2" charset="-122"/>
              </a:endParaRPr>
            </a:p>
          </p:txBody>
        </p:sp>
        <p:sp>
          <p:nvSpPr>
            <p:cNvPr id="28" name="Rectangle 24"/>
            <p:cNvSpPr>
              <a:spLocks noChangeArrowheads="1"/>
            </p:cNvSpPr>
            <p:nvPr/>
          </p:nvSpPr>
          <p:spPr bwMode="auto">
            <a:xfrm>
              <a:off x="2222476" y="5153022"/>
              <a:ext cx="360362" cy="3603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zh-CN" altLang="zh-CN" sz="1800">
                <a:latin typeface="Verdana" pitchFamily="34" charset="0"/>
                <a:ea typeface="宋体" pitchFamily="2" charset="-122"/>
              </a:endParaRPr>
            </a:p>
          </p:txBody>
        </p:sp>
        <p:sp>
          <p:nvSpPr>
            <p:cNvPr id="29" name="Line 25"/>
            <p:cNvSpPr>
              <a:spLocks noChangeShapeType="1"/>
            </p:cNvSpPr>
            <p:nvPr/>
          </p:nvSpPr>
          <p:spPr bwMode="auto">
            <a:xfrm>
              <a:off x="1514451" y="5332409"/>
              <a:ext cx="360362" cy="0"/>
            </a:xfrm>
            <a:prstGeom prst="line">
              <a:avLst/>
            </a:prstGeom>
            <a:noFill/>
            <a:ln w="28575">
              <a:solidFill>
                <a:srgbClr val="7030A0"/>
              </a:solidFill>
              <a:miter lim="800000"/>
              <a:headEnd/>
              <a:tailEnd type="stealth" w="med" len="med"/>
            </a:ln>
            <a:effectLst/>
          </p:spPr>
          <p:txBody>
            <a:bodyPr wrap="none"/>
            <a:lstStyle/>
            <a:p>
              <a:endParaRPr lang="zh-CN" altLang="en-US"/>
            </a:p>
          </p:txBody>
        </p:sp>
        <p:sp>
          <p:nvSpPr>
            <p:cNvPr id="30" name="Text Box 26"/>
            <p:cNvSpPr txBox="1">
              <a:spLocks noChangeArrowheads="1"/>
            </p:cNvSpPr>
            <p:nvPr/>
          </p:nvSpPr>
          <p:spPr bwMode="auto">
            <a:xfrm>
              <a:off x="1071538" y="5153022"/>
              <a:ext cx="503238" cy="317908"/>
            </a:xfrm>
            <a:prstGeom prst="rect">
              <a:avLst/>
            </a:prstGeom>
            <a:noFill/>
            <a:ln w="9525">
              <a:noFill/>
              <a:miter lim="800000"/>
              <a:headEnd/>
              <a:tailEnd/>
            </a:ln>
            <a:effectLst/>
          </p:spPr>
          <p:txBody>
            <a:bodyPr>
              <a:spAutoFit/>
            </a:bodyPr>
            <a:lstStyle/>
            <a:p>
              <a:pPr algn="l">
                <a:spcBef>
                  <a:spcPct val="50000"/>
                </a:spcBef>
              </a:pPr>
              <a:r>
                <a:rPr lang="en-US" altLang="zh-CN" sz="1800" smtClean="0">
                  <a:solidFill>
                    <a:srgbClr val="0000FF"/>
                  </a:solidFill>
                  <a:latin typeface="Consolas" pitchFamily="49" charset="0"/>
                  <a:ea typeface="宋体" pitchFamily="2" charset="-122"/>
                  <a:cs typeface="Consolas" pitchFamily="49" charset="0"/>
                </a:rPr>
                <a:t>B</a:t>
              </a:r>
              <a:endParaRPr lang="en-US" altLang="zh-CN" sz="1800" baseline="-25000">
                <a:solidFill>
                  <a:srgbClr val="0000FF"/>
                </a:solidFill>
                <a:latin typeface="Consolas" pitchFamily="49" charset="0"/>
                <a:ea typeface="宋体" pitchFamily="2" charset="-122"/>
                <a:cs typeface="Consolas" pitchFamily="49" charset="0"/>
              </a:endParaRPr>
            </a:p>
          </p:txBody>
        </p:sp>
        <p:sp>
          <p:nvSpPr>
            <p:cNvPr id="31" name="Text Box 29"/>
            <p:cNvSpPr txBox="1">
              <a:spLocks noChangeArrowheads="1"/>
            </p:cNvSpPr>
            <p:nvPr/>
          </p:nvSpPr>
          <p:spPr bwMode="auto">
            <a:xfrm>
              <a:off x="3616328" y="4584697"/>
              <a:ext cx="1384300" cy="313932"/>
            </a:xfrm>
            <a:prstGeom prst="rect">
              <a:avLst/>
            </a:prstGeom>
            <a:noFill/>
            <a:ln w="9525">
              <a:noFill/>
              <a:miter lim="800000"/>
              <a:headEnd/>
              <a:tailEnd/>
            </a:ln>
            <a:effectLst/>
          </p:spPr>
          <p:txBody>
            <a:bodyPr wrap="square">
              <a:spAutoFit/>
            </a:bodyPr>
            <a:lstStyle/>
            <a:p>
              <a:pPr algn="l">
                <a:spcBef>
                  <a:spcPct val="50000"/>
                </a:spcBef>
              </a:pPr>
              <a:r>
                <a:rPr lang="zh-CN" altLang="en-US" sz="1800" dirty="0">
                  <a:solidFill>
                    <a:srgbClr val="0000FF"/>
                  </a:solidFill>
                  <a:latin typeface="仿宋" pitchFamily="49" charset="-122"/>
                  <a:ea typeface="仿宋" pitchFamily="49" charset="-122"/>
                </a:rPr>
                <a:t>头插法建表</a:t>
              </a:r>
            </a:p>
          </p:txBody>
        </p:sp>
        <p:sp>
          <p:nvSpPr>
            <p:cNvPr id="32" name="Line 31"/>
            <p:cNvSpPr>
              <a:spLocks noChangeShapeType="1"/>
            </p:cNvSpPr>
            <p:nvPr/>
          </p:nvSpPr>
          <p:spPr bwMode="auto">
            <a:xfrm>
              <a:off x="2609826" y="3073397"/>
              <a:ext cx="0" cy="358775"/>
            </a:xfrm>
            <a:prstGeom prst="line">
              <a:avLst/>
            </a:prstGeom>
            <a:ln w="19050">
              <a:headEnd/>
              <a:tailEnd type="triangle" w="med" len="med"/>
            </a:ln>
          </p:spPr>
          <p:style>
            <a:lnRef idx="2">
              <a:schemeClr val="dk1"/>
            </a:lnRef>
            <a:fillRef idx="0">
              <a:schemeClr val="dk1"/>
            </a:fillRef>
            <a:effectRef idx="1">
              <a:schemeClr val="dk1"/>
            </a:effectRef>
            <a:fontRef idx="minor">
              <a:schemeClr val="tx1"/>
            </a:fontRef>
          </p:style>
          <p:txBody>
            <a:bodyPr wrap="none"/>
            <a:lstStyle/>
            <a:p>
              <a:endParaRPr lang="zh-CN" altLang="en-US"/>
            </a:p>
          </p:txBody>
        </p:sp>
        <p:sp>
          <p:nvSpPr>
            <p:cNvPr id="33" name="任意多边形 32"/>
            <p:cNvSpPr/>
            <p:nvPr/>
          </p:nvSpPr>
          <p:spPr bwMode="auto">
            <a:xfrm>
              <a:off x="2580362" y="3845490"/>
              <a:ext cx="1217112" cy="1490598"/>
            </a:xfrm>
            <a:custGeom>
              <a:avLst/>
              <a:gdLst>
                <a:gd name="connsiteX0" fmla="*/ 1189972 w 1217112"/>
                <a:gd name="connsiteY0" fmla="*/ 0 h 1490598"/>
                <a:gd name="connsiteX1" fmla="*/ 1164920 w 1217112"/>
                <a:gd name="connsiteY1" fmla="*/ 513568 h 1490598"/>
                <a:gd name="connsiteX2" fmla="*/ 876822 w 1217112"/>
                <a:gd name="connsiteY2" fmla="*/ 1052187 h 1490598"/>
                <a:gd name="connsiteX3" fmla="*/ 0 w 1217112"/>
                <a:gd name="connsiteY3" fmla="*/ 1490598 h 1490598"/>
              </a:gdLst>
              <a:ahLst/>
              <a:cxnLst>
                <a:cxn ang="0">
                  <a:pos x="connsiteX0" y="connsiteY0"/>
                </a:cxn>
                <a:cxn ang="0">
                  <a:pos x="connsiteX1" y="connsiteY1"/>
                </a:cxn>
                <a:cxn ang="0">
                  <a:pos x="connsiteX2" y="connsiteY2"/>
                </a:cxn>
                <a:cxn ang="0">
                  <a:pos x="connsiteX3" y="connsiteY3"/>
                </a:cxn>
              </a:cxnLst>
              <a:rect l="l" t="t" r="r" b="b"/>
              <a:pathLst>
                <a:path w="1217112" h="1490598">
                  <a:moveTo>
                    <a:pt x="1189972" y="0"/>
                  </a:moveTo>
                  <a:cubicBezTo>
                    <a:pt x="1203542" y="169102"/>
                    <a:pt x="1217112" y="338204"/>
                    <a:pt x="1164920" y="513568"/>
                  </a:cubicBezTo>
                  <a:cubicBezTo>
                    <a:pt x="1112728" y="688932"/>
                    <a:pt x="1070975" y="889349"/>
                    <a:pt x="876822" y="1052187"/>
                  </a:cubicBezTo>
                  <a:cubicBezTo>
                    <a:pt x="682669" y="1215025"/>
                    <a:pt x="341334" y="1352811"/>
                    <a:pt x="0" y="1490598"/>
                  </a:cubicBezTo>
                </a:path>
              </a:pathLst>
            </a:custGeom>
            <a:solidFill>
              <a:schemeClr val="bg1"/>
            </a:solidFill>
            <a:ln w="19050" cap="flat" cmpd="sng" algn="ctr">
              <a:solidFill>
                <a:srgbClr val="FF00FF"/>
              </a:solidFill>
              <a:prstDash val="solid"/>
              <a:round/>
              <a:headEnd type="none" w="med" len="med"/>
              <a:tailEnd type="arrow"/>
            </a:ln>
            <a:effectLst/>
          </p:spPr>
          <p:txBody>
            <a:bodyPr rtlCol="0" anchor="ctr"/>
            <a:lstStyle/>
            <a:p>
              <a:pPr algn="ctr"/>
              <a:endParaRPr lang="zh-CN" altLang="en-US"/>
            </a:p>
          </p:txBody>
        </p:sp>
      </p:grpSp>
      <p:sp>
        <p:nvSpPr>
          <p:cNvPr id="34" name="TextBox 33"/>
          <p:cNvSpPr txBox="1"/>
          <p:nvPr/>
        </p:nvSpPr>
        <p:spPr>
          <a:xfrm>
            <a:off x="214282" y="285728"/>
            <a:ext cx="1214446" cy="400110"/>
          </a:xfrm>
          <a:prstGeom prst="rect">
            <a:avLst/>
          </a:prstGeom>
          <a:ln>
            <a:solidFill>
              <a:schemeClr val="accent5">
                <a:lumMod val="40000"/>
                <a:lumOff val="60000"/>
              </a:schemeClr>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6"/>
          </a:lnRef>
          <a:fillRef idx="1">
            <a:schemeClr val="lt1"/>
          </a:fillRef>
          <a:effectRef idx="0">
            <a:schemeClr val="accent6"/>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buBlip>
                <a:blip r:embed="rId3"/>
              </a:buBlip>
            </a:pPr>
            <a:r>
              <a:rPr lang="en-US" altLang="zh-CN"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itchFamily="34" charset="-122"/>
                <a:ea typeface="微软雅黑" pitchFamily="34" charset="-122"/>
                <a:cs typeface="Consolas" pitchFamily="49" charset="0"/>
                <a:sym typeface="Wingdings"/>
              </a:rPr>
              <a:t>  </a:t>
            </a:r>
            <a:r>
              <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方正细珊瑚简体" pitchFamily="65" charset="-122"/>
                <a:ea typeface="方正细珊瑚简体" pitchFamily="65" charset="-122"/>
                <a:cs typeface="Consolas" pitchFamily="49" charset="0"/>
                <a:sym typeface="Wingdings"/>
              </a:rPr>
              <a:t>思路</a:t>
            </a:r>
            <a:endParaRPr lang="zh-CN" altLang="en-US" sz="20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方正细珊瑚简体" pitchFamily="65" charset="-122"/>
              <a:ea typeface="方正细珊瑚简体" pitchFamily="65" charset="-122"/>
              <a:cs typeface="Times New Roman" pitchFamily="18" charset="0"/>
            </a:endParaRPr>
          </a:p>
        </p:txBody>
      </p:sp>
      <p:sp>
        <p:nvSpPr>
          <p:cNvPr id="38" name="灯片编号占位符 37"/>
          <p:cNvSpPr>
            <a:spLocks noGrp="1"/>
          </p:cNvSpPr>
          <p:nvPr>
            <p:ph type="sldNum" sz="quarter" idx="12"/>
          </p:nvPr>
        </p:nvSpPr>
        <p:spPr/>
        <p:txBody>
          <a:bodyPr/>
          <a:lstStyle/>
          <a:p>
            <a:fld id="{7AF016A1-9F15-429F-9EFD-84004B73C732}" type="slidenum">
              <a:rPr lang="en-US" altLang="zh-CN" smtClean="0"/>
              <a:pPr/>
              <a:t>5</a:t>
            </a:fld>
            <a:r>
              <a:rPr lang="en-US" altLang="zh-CN" smtClean="0"/>
              <a:t>/65</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00042"/>
            <a:ext cx="2714644"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2.5.2 </a:t>
            </a:r>
            <a:r>
              <a:rPr lang="zh-CN" altLang="en-US" smtClean="0">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rPr>
              <a:t>问题求解</a:t>
            </a:r>
            <a:endParaRPr lang="zh-CN" altLang="zh-CN">
              <a:ln w="11430"/>
              <a:solidFill>
                <a:schemeClr val="bg1"/>
              </a:solidFill>
              <a:effectLst>
                <a:outerShdw blurRad="50800" dist="39000" dir="5460000" algn="tl">
                  <a:srgbClr val="000000">
                    <a:alpha val="38000"/>
                  </a:srgbClr>
                </a:outerShdw>
              </a:effectLst>
              <a:latin typeface="Consolas" pitchFamily="49" charset="0"/>
              <a:ea typeface="微软雅黑" pitchFamily="34" charset="-122"/>
              <a:cs typeface="Consolas" pitchFamily="49" charset="0"/>
            </a:endParaRPr>
          </a:p>
        </p:txBody>
      </p:sp>
      <p:sp>
        <p:nvSpPr>
          <p:cNvPr id="4" name="TextBox 3"/>
          <p:cNvSpPr txBox="1"/>
          <p:nvPr/>
        </p:nvSpPr>
        <p:spPr>
          <a:xfrm>
            <a:off x="714348" y="1357298"/>
            <a:ext cx="328614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200" smtClean="0">
                <a:latin typeface="Consolas" pitchFamily="49" charset="0"/>
                <a:ea typeface="微软雅黑" pitchFamily="34" charset="-122"/>
                <a:cs typeface="Consolas" pitchFamily="49" charset="0"/>
              </a:rPr>
              <a:t>1. </a:t>
            </a:r>
            <a:r>
              <a:rPr lang="zh-CN" altLang="zh-CN" sz="2200" smtClean="0">
                <a:latin typeface="Consolas" pitchFamily="49" charset="0"/>
                <a:ea typeface="微软雅黑" pitchFamily="34" charset="-122"/>
                <a:cs typeface="Consolas" pitchFamily="49" charset="0"/>
              </a:rPr>
              <a:t>设计</a:t>
            </a:r>
            <a:r>
              <a:rPr lang="zh-CN" altLang="en-US" sz="2200" smtClean="0">
                <a:latin typeface="Consolas" pitchFamily="49" charset="0"/>
                <a:ea typeface="微软雅黑" pitchFamily="34" charset="-122"/>
                <a:cs typeface="Consolas" pitchFamily="49" charset="0"/>
              </a:rPr>
              <a:t>链式</a:t>
            </a:r>
            <a:r>
              <a:rPr lang="zh-CN" altLang="zh-CN" sz="2200" smtClean="0">
                <a:latin typeface="Consolas" pitchFamily="49" charset="0"/>
                <a:ea typeface="微软雅黑" pitchFamily="34" charset="-122"/>
                <a:cs typeface="Consolas" pitchFamily="49" charset="0"/>
              </a:rPr>
              <a:t>存储结构</a:t>
            </a:r>
            <a:endParaRPr lang="zh-CN" altLang="zh-CN" sz="2200">
              <a:latin typeface="Consolas" pitchFamily="49" charset="0"/>
              <a:ea typeface="微软雅黑" pitchFamily="34" charset="-122"/>
              <a:cs typeface="Consolas" pitchFamily="49" charset="0"/>
            </a:endParaRPr>
          </a:p>
        </p:txBody>
      </p:sp>
      <p:sp>
        <p:nvSpPr>
          <p:cNvPr id="7" name="TextBox 6"/>
          <p:cNvSpPr txBox="1"/>
          <p:nvPr/>
        </p:nvSpPr>
        <p:spPr>
          <a:xfrm>
            <a:off x="785786" y="2214554"/>
            <a:ext cx="7143800" cy="94779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342900" indent="-342900" algn="l">
              <a:lnSpc>
                <a:spcPts val="3000"/>
              </a:lnSpc>
              <a:spcBef>
                <a:spcPts val="600"/>
              </a:spcBef>
              <a:buBlip>
                <a:blip r:embed="rId2"/>
              </a:buBlip>
            </a:pPr>
            <a:r>
              <a:rPr lang="zh-CN" altLang="zh-CN" sz="2000" smtClean="0">
                <a:solidFill>
                  <a:srgbClr val="0000FF"/>
                </a:solidFill>
                <a:latin typeface="Consolas" pitchFamily="49" charset="0"/>
                <a:ea typeface="仿宋" pitchFamily="49" charset="-122"/>
                <a:cs typeface="Consolas" pitchFamily="49" charset="0"/>
              </a:rPr>
              <a:t>一个多项式用一个带头结点的单链表存储，每个结点存储一个每个多项式项</a:t>
            </a:r>
            <a:r>
              <a:rPr lang="en-US"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c</a:t>
            </a:r>
            <a:r>
              <a:rPr lang="en-US" altLang="zh-CN" sz="2000" i="1" baseline="-25000"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a:t>
            </a:r>
            <a:r>
              <a:rPr lang="en-US" altLang="zh-CN" sz="2000" i="1" smtClean="0">
                <a:solidFill>
                  <a:srgbClr val="0000FF"/>
                </a:solidFill>
                <a:latin typeface="Consolas" pitchFamily="49" charset="0"/>
                <a:ea typeface="仿宋" pitchFamily="49" charset="-122"/>
                <a:cs typeface="Consolas" pitchFamily="49" charset="0"/>
              </a:rPr>
              <a:t>e</a:t>
            </a:r>
            <a:r>
              <a:rPr lang="en-US" altLang="zh-CN" sz="2000" i="1" baseline="-25000" smtClean="0">
                <a:solidFill>
                  <a:srgbClr val="0000FF"/>
                </a:solidFill>
                <a:latin typeface="Consolas" pitchFamily="49" charset="0"/>
                <a:ea typeface="仿宋" pitchFamily="49" charset="-122"/>
                <a:cs typeface="Consolas" pitchFamily="49" charset="0"/>
              </a:rPr>
              <a:t>i</a:t>
            </a:r>
            <a:r>
              <a:rPr lang="en-US" altLang="zh-CN" sz="2000" smtClean="0">
                <a:solidFill>
                  <a:srgbClr val="0000FF"/>
                </a:solidFill>
                <a:latin typeface="Consolas" pitchFamily="49" charset="0"/>
                <a:ea typeface="仿宋" pitchFamily="49" charset="-122"/>
                <a:cs typeface="Consolas" pitchFamily="49" charset="0"/>
              </a:rPr>
              <a:t>]</a:t>
            </a:r>
            <a:r>
              <a:rPr lang="zh-CN" altLang="zh-CN" sz="2000" smtClean="0">
                <a:solidFill>
                  <a:srgbClr val="0000FF"/>
                </a:solidFill>
                <a:latin typeface="Consolas" pitchFamily="49" charset="0"/>
                <a:ea typeface="仿宋" pitchFamily="49" charset="-122"/>
                <a:cs typeface="Consolas" pitchFamily="49" charset="0"/>
              </a:rPr>
              <a:t>（其中</a:t>
            </a:r>
            <a:r>
              <a:rPr lang="en-US" altLang="zh-CN" sz="2000" i="1" smtClean="0">
                <a:solidFill>
                  <a:srgbClr val="0000FF"/>
                </a:solidFill>
                <a:latin typeface="Consolas" pitchFamily="49" charset="0"/>
                <a:ea typeface="仿宋" pitchFamily="49" charset="-122"/>
                <a:cs typeface="Consolas" pitchFamily="49" charset="0"/>
              </a:rPr>
              <a:t>c</a:t>
            </a:r>
            <a:r>
              <a:rPr lang="en-US" altLang="zh-CN" sz="2000" i="1" baseline="-25000"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为系数，</a:t>
            </a:r>
            <a:r>
              <a:rPr lang="en-US" altLang="zh-CN" sz="2000" i="1" smtClean="0">
                <a:solidFill>
                  <a:srgbClr val="0000FF"/>
                </a:solidFill>
                <a:latin typeface="Consolas" pitchFamily="49" charset="0"/>
                <a:ea typeface="仿宋" pitchFamily="49" charset="-122"/>
                <a:cs typeface="Consolas" pitchFamily="49" charset="0"/>
              </a:rPr>
              <a:t>e</a:t>
            </a:r>
            <a:r>
              <a:rPr lang="en-US" altLang="zh-CN" sz="2000" i="1" baseline="-25000" smtClean="0">
                <a:solidFill>
                  <a:srgbClr val="0000FF"/>
                </a:solidFill>
                <a:latin typeface="Consolas" pitchFamily="49" charset="0"/>
                <a:ea typeface="仿宋" pitchFamily="49" charset="-122"/>
                <a:cs typeface="Consolas" pitchFamily="49" charset="0"/>
              </a:rPr>
              <a:t>i</a:t>
            </a:r>
            <a:r>
              <a:rPr lang="zh-CN" altLang="zh-CN" sz="2000" smtClean="0">
                <a:solidFill>
                  <a:srgbClr val="0000FF"/>
                </a:solidFill>
                <a:latin typeface="Consolas" pitchFamily="49" charset="0"/>
                <a:ea typeface="仿宋" pitchFamily="49" charset="-122"/>
                <a:cs typeface="Consolas" pitchFamily="49" charset="0"/>
              </a:rPr>
              <a:t>为指数）</a:t>
            </a:r>
            <a:endParaRPr lang="zh-CN" altLang="en-US" sz="2000">
              <a:solidFill>
                <a:srgbClr val="0000FF"/>
              </a:solidFill>
              <a:latin typeface="Consolas" pitchFamily="49" charset="0"/>
              <a:ea typeface="仿宋" pitchFamily="49" charset="-122"/>
              <a:cs typeface="Consolas" pitchFamily="49" charset="0"/>
            </a:endParaRPr>
          </a:p>
        </p:txBody>
      </p:sp>
      <p:sp>
        <p:nvSpPr>
          <p:cNvPr id="10" name="灯片编号占位符 9"/>
          <p:cNvSpPr>
            <a:spLocks noGrp="1"/>
          </p:cNvSpPr>
          <p:nvPr>
            <p:ph type="sldNum" sz="quarter" idx="12"/>
          </p:nvPr>
        </p:nvSpPr>
        <p:spPr/>
        <p:txBody>
          <a:bodyPr/>
          <a:lstStyle/>
          <a:p>
            <a:fld id="{7AF016A1-9F15-429F-9EFD-84004B73C732}" type="slidenum">
              <a:rPr lang="en-US" altLang="zh-CN" smtClean="0"/>
              <a:pPr/>
              <a:t>50</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28662" y="714356"/>
            <a:ext cx="5000660" cy="400110"/>
          </a:xfrm>
          <a:prstGeom prst="rect">
            <a:avLst/>
          </a:prstGeom>
          <a:noFill/>
        </p:spPr>
        <p:txBody>
          <a:bodyPr wrap="square" rtlCol="0">
            <a:spAutoFit/>
          </a:bodyPr>
          <a:lstStyle/>
          <a:p>
            <a:pPr algn="l">
              <a:lnSpc>
                <a:spcPct val="100000"/>
              </a:lnSpc>
            </a:pPr>
            <a:r>
              <a:rPr lang="zh-CN" altLang="zh-CN" sz="2000" smtClean="0">
                <a:solidFill>
                  <a:srgbClr val="0000FF"/>
                </a:solidFill>
                <a:latin typeface="Consolas" pitchFamily="49" charset="0"/>
                <a:ea typeface="楷体" pitchFamily="49" charset="-122"/>
                <a:cs typeface="Consolas" pitchFamily="49" charset="0"/>
              </a:rPr>
              <a:t>多项式结点类型</a:t>
            </a:r>
            <a:r>
              <a:rPr lang="en-US" altLang="zh-CN" sz="2000" smtClean="0">
                <a:solidFill>
                  <a:srgbClr val="0000FF"/>
                </a:solidFill>
                <a:latin typeface="Consolas" pitchFamily="49" charset="0"/>
                <a:ea typeface="楷体" pitchFamily="49" charset="-122"/>
                <a:cs typeface="Consolas" pitchFamily="49" charset="0"/>
              </a:rPr>
              <a:t>PolyNode</a:t>
            </a:r>
            <a:endParaRPr lang="zh-CN" altLang="en-US" sz="2000">
              <a:solidFill>
                <a:srgbClr val="0000FF"/>
              </a:solidFill>
              <a:latin typeface="Consolas" pitchFamily="49" charset="0"/>
              <a:ea typeface="楷体" pitchFamily="49" charset="-122"/>
              <a:cs typeface="Consolas" pitchFamily="49" charset="0"/>
            </a:endParaRPr>
          </a:p>
        </p:txBody>
      </p:sp>
      <p:sp>
        <p:nvSpPr>
          <p:cNvPr id="6" name="TextBox 5"/>
          <p:cNvSpPr txBox="1"/>
          <p:nvPr/>
        </p:nvSpPr>
        <p:spPr>
          <a:xfrm>
            <a:off x="857224" y="1357298"/>
            <a:ext cx="7929618" cy="384987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struct </a:t>
            </a:r>
            <a:r>
              <a:rPr lang="en-US" altLang="zh-CN" sz="1800" smtClean="0">
                <a:solidFill>
                  <a:srgbClr val="FF0000"/>
                </a:solidFill>
                <a:latin typeface="Consolas" pitchFamily="49" charset="0"/>
                <a:ea typeface="仿宋" pitchFamily="49" charset="-122"/>
                <a:cs typeface="Consolas" pitchFamily="49" charset="0"/>
              </a:rPr>
              <a:t>PolyNode</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多项式单链表结点类型</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double coef;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系数</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int exp;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指数</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PolyNode* next;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指向下一个结点的指针</a:t>
            </a:r>
          </a:p>
          <a:p>
            <a:pPr algn="l">
              <a:lnSpc>
                <a:spcPct val="200000"/>
              </a:lnSpc>
              <a:spcBef>
                <a:spcPts val="0"/>
              </a:spcBef>
            </a:pPr>
            <a:r>
              <a:rPr lang="en-US" altLang="zh-CN" sz="1800" smtClean="0">
                <a:solidFill>
                  <a:srgbClr val="0000FF"/>
                </a:solidFill>
                <a:latin typeface="Consolas" pitchFamily="49" charset="0"/>
                <a:ea typeface="仿宋" pitchFamily="49" charset="-122"/>
                <a:cs typeface="Consolas" pitchFamily="49" charset="0"/>
              </a:rPr>
              <a:t>   PolyNode():next(NULL) {}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构造函数</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PolyNode(double c,int 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重载构造函数 </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  coef=c;</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exp=e;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next=NULL;</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10" name="灯片编号占位符 9"/>
          <p:cNvSpPr>
            <a:spLocks noGrp="1"/>
          </p:cNvSpPr>
          <p:nvPr>
            <p:ph type="sldNum" sz="quarter" idx="12"/>
          </p:nvPr>
        </p:nvSpPr>
        <p:spPr/>
        <p:txBody>
          <a:bodyPr/>
          <a:lstStyle/>
          <a:p>
            <a:fld id="{7AF016A1-9F15-429F-9EFD-84004B73C732}" type="slidenum">
              <a:rPr lang="en-US" altLang="zh-CN" smtClean="0"/>
              <a:pPr/>
              <a:t>51</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85720" y="1039511"/>
            <a:ext cx="8643998" cy="550673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class </a:t>
            </a:r>
            <a:r>
              <a:rPr lang="en-US" altLang="zh-CN" sz="1800" smtClean="0">
                <a:solidFill>
                  <a:srgbClr val="FF0000"/>
                </a:solidFill>
                <a:latin typeface="Consolas" pitchFamily="49" charset="0"/>
                <a:ea typeface="仿宋" pitchFamily="49" charset="-122"/>
                <a:cs typeface="Consolas" pitchFamily="49" charset="0"/>
              </a:rPr>
              <a:t>PolyList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多项式单链表类</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public:</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PolyNode* head;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多项式单链表的头结点指针</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FF0000"/>
                </a:solidFill>
                <a:latin typeface="Consolas" pitchFamily="49" charset="0"/>
                <a:ea typeface="仿宋" pitchFamily="49" charset="-122"/>
                <a:cs typeface="Consolas" pitchFamily="49" charset="0"/>
              </a:rPr>
              <a:t>PolyList()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构造函数</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head=new PolyNode();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建立头结点</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FF0000"/>
                </a:solidFill>
                <a:latin typeface="Consolas" pitchFamily="49" charset="0"/>
                <a:ea typeface="仿宋" pitchFamily="49" charset="-122"/>
                <a:cs typeface="Consolas" pitchFamily="49" charset="0"/>
              </a:rPr>
              <a:t>   ~PolyList()	</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析构函数</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PolyNode* pre=head,*p=pre-&gt;next;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(p!=NULL)</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  delete pre;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pre=p; p=p-&gt;next;	</a:t>
            </a:r>
            <a:r>
              <a:rPr lang="en-US" altLang="zh-CN" sz="1800" smtClean="0">
                <a:solidFill>
                  <a:srgbClr val="00B0F0"/>
                </a:solidFill>
                <a:latin typeface="Consolas" pitchFamily="49" charset="0"/>
                <a:ea typeface="仿宋" pitchFamily="49" charset="-122"/>
                <a:cs typeface="Consolas" pitchFamily="49" charset="0"/>
              </a:rPr>
              <a:t>//pre</a:t>
            </a:r>
            <a:r>
              <a:rPr lang="zh-CN" altLang="zh-CN" sz="1800" smtClean="0">
                <a:solidFill>
                  <a:srgbClr val="00B0F0"/>
                </a:solidFill>
                <a:latin typeface="Consolas" pitchFamily="49" charset="0"/>
                <a:ea typeface="仿宋" pitchFamily="49" charset="-122"/>
                <a:cs typeface="Consolas" pitchFamily="49" charset="0"/>
              </a:rPr>
              <a:t>、</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指针同步后移</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delete pre;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smtClean="0">
                <a:solidFill>
                  <a:srgbClr val="0000FF"/>
                </a:solidFill>
                <a:latin typeface="Consolas" pitchFamily="49" charset="0"/>
                <a:ea typeface="仿宋" pitchFamily="49" charset="-122"/>
                <a:cs typeface="Consolas" pitchFamily="49" charset="0"/>
              </a:rPr>
              <a:t>   void </a:t>
            </a:r>
            <a:r>
              <a:rPr lang="en-US" altLang="zh-CN" sz="1800" smtClean="0">
                <a:solidFill>
                  <a:srgbClr val="006600"/>
                </a:solidFill>
                <a:latin typeface="Consolas" pitchFamily="49" charset="0"/>
                <a:ea typeface="仿宋" pitchFamily="49" charset="-122"/>
                <a:cs typeface="Consolas" pitchFamily="49" charset="0"/>
              </a:rPr>
              <a:t>CreateList</a:t>
            </a:r>
            <a:r>
              <a:rPr lang="en-US" altLang="zh-CN" sz="1800" smtClean="0">
                <a:solidFill>
                  <a:srgbClr val="0000FF"/>
                </a:solidFill>
                <a:latin typeface="Consolas" pitchFamily="49" charset="0"/>
                <a:ea typeface="仿宋" pitchFamily="49" charset="-122"/>
                <a:cs typeface="Consolas" pitchFamily="49" charset="0"/>
              </a:rPr>
              <a:t>(char* fname);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读文件采用尾插法建立多项式单链表</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void </a:t>
            </a:r>
            <a:r>
              <a:rPr lang="en-US" altLang="zh-CN" sz="1800" smtClean="0">
                <a:solidFill>
                  <a:srgbClr val="006600"/>
                </a:solidFill>
                <a:latin typeface="Consolas" pitchFamily="49" charset="0"/>
                <a:ea typeface="仿宋" pitchFamily="49" charset="-122"/>
                <a:cs typeface="Consolas" pitchFamily="49" charset="0"/>
              </a:rPr>
              <a:t>Sort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对多项式单链表按</a:t>
            </a:r>
            <a:r>
              <a:rPr lang="en-US" altLang="zh-CN" sz="1800" smtClean="0">
                <a:solidFill>
                  <a:srgbClr val="00B0F0"/>
                </a:solidFill>
                <a:latin typeface="Consolas" pitchFamily="49" charset="0"/>
                <a:ea typeface="仿宋" pitchFamily="49" charset="-122"/>
                <a:cs typeface="Consolas" pitchFamily="49" charset="0"/>
              </a:rPr>
              <a:t>exp</a:t>
            </a:r>
            <a:r>
              <a:rPr lang="zh-CN" altLang="zh-CN" sz="1800" smtClean="0">
                <a:solidFill>
                  <a:srgbClr val="00B0F0"/>
                </a:solidFill>
                <a:latin typeface="Consolas" pitchFamily="49" charset="0"/>
                <a:ea typeface="仿宋" pitchFamily="49" charset="-122"/>
                <a:cs typeface="Consolas" pitchFamily="49" charset="0"/>
              </a:rPr>
              <a:t>域递减排序</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   void </a:t>
            </a:r>
            <a:r>
              <a:rPr lang="en-US" altLang="zh-CN" sz="1800" smtClean="0">
                <a:solidFill>
                  <a:srgbClr val="006600"/>
                </a:solidFill>
                <a:latin typeface="Consolas" pitchFamily="49" charset="0"/>
                <a:ea typeface="仿宋" pitchFamily="49" charset="-122"/>
                <a:cs typeface="Consolas" pitchFamily="49" charset="0"/>
              </a:rPr>
              <a:t>DispPoly</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输出多项式单链表</a:t>
            </a:r>
          </a:p>
          <a:p>
            <a:pPr algn="l">
              <a:lnSpc>
                <a:spcPts val="20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4" name="TextBox 3"/>
          <p:cNvSpPr txBox="1"/>
          <p:nvPr/>
        </p:nvSpPr>
        <p:spPr>
          <a:xfrm>
            <a:off x="428596" y="214290"/>
            <a:ext cx="8143932" cy="810478"/>
          </a:xfrm>
          <a:prstGeom prst="rect">
            <a:avLst/>
          </a:prstGeom>
          <a:noFill/>
        </p:spPr>
        <p:txBody>
          <a:bodyPr wrap="square" rtlCol="0">
            <a:spAutoFit/>
          </a:bodyPr>
          <a:lstStyle/>
          <a:p>
            <a:pPr marL="342900" indent="-342900" algn="l">
              <a:lnSpc>
                <a:spcPts val="2800"/>
              </a:lnSpc>
              <a:spcBef>
                <a:spcPts val="0"/>
              </a:spcBef>
              <a:buBlip>
                <a:blip r:embed="rId2"/>
              </a:buBlip>
            </a:pPr>
            <a:r>
              <a:rPr lang="zh-CN" altLang="zh-CN" sz="2000" smtClean="0">
                <a:solidFill>
                  <a:srgbClr val="0000FF"/>
                </a:solidFill>
                <a:latin typeface="Consolas" pitchFamily="49" charset="0"/>
                <a:ea typeface="楷体" pitchFamily="49" charset="-122"/>
                <a:cs typeface="Consolas" pitchFamily="49" charset="0"/>
              </a:rPr>
              <a:t>设计多项式单链表类为</a:t>
            </a:r>
            <a:r>
              <a:rPr lang="en-US" altLang="zh-CN" sz="2000" smtClean="0">
                <a:solidFill>
                  <a:srgbClr val="0000FF"/>
                </a:solidFill>
                <a:latin typeface="Consolas" pitchFamily="49" charset="0"/>
                <a:ea typeface="楷体" pitchFamily="49" charset="-122"/>
                <a:cs typeface="Consolas" pitchFamily="49" charset="0"/>
              </a:rPr>
              <a:t>PolyList</a:t>
            </a:r>
            <a:r>
              <a:rPr lang="zh-CN" altLang="zh-CN" sz="2000" smtClean="0">
                <a:solidFill>
                  <a:srgbClr val="0000FF"/>
                </a:solidFill>
                <a:latin typeface="Consolas" pitchFamily="49" charset="0"/>
                <a:ea typeface="楷体" pitchFamily="49" charset="-122"/>
                <a:cs typeface="Consolas" pitchFamily="49" charset="0"/>
              </a:rPr>
              <a:t>，其中构造函数和析构函数的设计思路与</a:t>
            </a:r>
            <a:r>
              <a:rPr lang="en-US" altLang="zh-CN" sz="2000" smtClean="0">
                <a:solidFill>
                  <a:srgbClr val="0000FF"/>
                </a:solidFill>
                <a:latin typeface="Consolas" pitchFamily="49" charset="0"/>
                <a:ea typeface="楷体" pitchFamily="49" charset="-122"/>
                <a:cs typeface="Consolas" pitchFamily="49" charset="0"/>
              </a:rPr>
              <a:t>2.3.2</a:t>
            </a:r>
            <a:r>
              <a:rPr lang="zh-CN" altLang="zh-CN" sz="2000" smtClean="0">
                <a:solidFill>
                  <a:srgbClr val="0000FF"/>
                </a:solidFill>
                <a:latin typeface="Consolas" pitchFamily="49" charset="0"/>
                <a:ea typeface="楷体" pitchFamily="49" charset="-122"/>
                <a:cs typeface="Consolas" pitchFamily="49" charset="0"/>
              </a:rPr>
              <a:t>节单链表的完全相同。</a:t>
            </a:r>
            <a:r>
              <a:rPr lang="en-US" altLang="zh-CN" sz="2000" smtClean="0">
                <a:solidFill>
                  <a:srgbClr val="0000FF"/>
                </a:solidFill>
                <a:latin typeface="Consolas" pitchFamily="49" charset="0"/>
                <a:ea typeface="楷体" pitchFamily="49" charset="-122"/>
                <a:cs typeface="Consolas" pitchFamily="49" charset="0"/>
              </a:rPr>
              <a:t>PolyList</a:t>
            </a:r>
            <a:r>
              <a:rPr lang="zh-CN" altLang="zh-CN" sz="2000" smtClean="0">
                <a:solidFill>
                  <a:srgbClr val="0000FF"/>
                </a:solidFill>
                <a:latin typeface="Consolas" pitchFamily="49" charset="0"/>
                <a:ea typeface="楷体" pitchFamily="49" charset="-122"/>
                <a:cs typeface="Consolas" pitchFamily="49" charset="0"/>
              </a:rPr>
              <a:t>类的定义如下：</a:t>
            </a:r>
            <a:endParaRPr lang="zh-CN" altLang="en-US" sz="2000">
              <a:solidFill>
                <a:srgbClr val="0000FF"/>
              </a:solidFill>
              <a:latin typeface="Consolas" pitchFamily="49" charset="0"/>
              <a:ea typeface="楷体" pitchFamily="49"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52</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1472" y="500042"/>
            <a:ext cx="6929486" cy="400110"/>
          </a:xfrm>
          <a:prstGeom prst="rect">
            <a:avLst/>
          </a:prstGeom>
          <a:noFill/>
        </p:spPr>
        <p:txBody>
          <a:bodyPr wrap="square" rtlCol="0">
            <a:spAutoFit/>
          </a:bodyPr>
          <a:lstStyle/>
          <a:p>
            <a:pPr algn="l">
              <a:lnSpc>
                <a:spcPct val="100000"/>
              </a:lnSpc>
            </a:pPr>
            <a:r>
              <a:rPr lang="zh-CN" altLang="zh-CN" sz="2000" smtClean="0">
                <a:solidFill>
                  <a:srgbClr val="0000FF"/>
                </a:solidFill>
                <a:latin typeface="Consolas" pitchFamily="49" charset="0"/>
                <a:ea typeface="楷体" pitchFamily="49" charset="-122"/>
                <a:cs typeface="Consolas" pitchFamily="49" charset="0"/>
              </a:rPr>
              <a:t>多项式</a:t>
            </a:r>
            <a:r>
              <a:rPr lang="en-US" altLang="zh-CN" sz="2000" i="1" smtClean="0">
                <a:solidFill>
                  <a:srgbClr val="0000FF"/>
                </a:solidFill>
                <a:latin typeface="Consolas" pitchFamily="49" charset="0"/>
                <a:ea typeface="楷体" pitchFamily="49" charset="-122"/>
                <a:cs typeface="Consolas" pitchFamily="49" charset="0"/>
              </a:rPr>
              <a:t>p</a:t>
            </a:r>
            <a:r>
              <a:rPr lang="en-US" altLang="zh-CN" sz="2000" smtClean="0">
                <a:solidFill>
                  <a:srgbClr val="0000FF"/>
                </a:solidFill>
                <a:latin typeface="Consolas" pitchFamily="49" charset="0"/>
                <a:ea typeface="楷体" pitchFamily="49" charset="-122"/>
                <a:cs typeface="Consolas" pitchFamily="49" charset="0"/>
              </a:rPr>
              <a:t>(</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)=2</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30000" smtClean="0">
                <a:solidFill>
                  <a:srgbClr val="0000FF"/>
                </a:solidFill>
                <a:latin typeface="Consolas" pitchFamily="49" charset="0"/>
                <a:ea typeface="楷体" pitchFamily="49" charset="-122"/>
                <a:cs typeface="Consolas" pitchFamily="49" charset="0"/>
              </a:rPr>
              <a:t>3</a:t>
            </a:r>
            <a:r>
              <a:rPr lang="en-US" altLang="zh-CN" sz="2000" smtClean="0">
                <a:solidFill>
                  <a:srgbClr val="0000FF"/>
                </a:solidFill>
                <a:latin typeface="Consolas" pitchFamily="49" charset="0"/>
                <a:ea typeface="楷体" pitchFamily="49" charset="-122"/>
                <a:cs typeface="Consolas" pitchFamily="49" charset="0"/>
              </a:rPr>
              <a:t>+3.2</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baseline="30000" smtClean="0">
                <a:solidFill>
                  <a:srgbClr val="0000FF"/>
                </a:solidFill>
                <a:latin typeface="Consolas" pitchFamily="49" charset="0"/>
                <a:ea typeface="楷体" pitchFamily="49" charset="-122"/>
                <a:cs typeface="Consolas" pitchFamily="49" charset="0"/>
              </a:rPr>
              <a:t>5</a:t>
            </a:r>
            <a:r>
              <a:rPr lang="en-US" altLang="zh-CN" sz="2000" smtClean="0">
                <a:solidFill>
                  <a:srgbClr val="0000FF"/>
                </a:solidFill>
                <a:latin typeface="Consolas" pitchFamily="49" charset="0"/>
                <a:ea typeface="楷体" pitchFamily="49" charset="-122"/>
                <a:cs typeface="Consolas" pitchFamily="49" charset="0"/>
              </a:rPr>
              <a:t>-6</a:t>
            </a:r>
            <a:r>
              <a:rPr lang="en-US" altLang="zh-CN" sz="2000" i="1" smtClean="0">
                <a:solidFill>
                  <a:srgbClr val="0000FF"/>
                </a:solidFill>
                <a:latin typeface="Consolas" pitchFamily="49" charset="0"/>
                <a:ea typeface="楷体" pitchFamily="49" charset="-122"/>
                <a:cs typeface="Consolas" pitchFamily="49" charset="0"/>
              </a:rPr>
              <a:t>x</a:t>
            </a:r>
            <a:r>
              <a:rPr lang="en-US" altLang="zh-CN" sz="2000" smtClean="0">
                <a:solidFill>
                  <a:srgbClr val="0000FF"/>
                </a:solidFill>
                <a:latin typeface="Consolas" pitchFamily="49" charset="0"/>
                <a:ea typeface="楷体" pitchFamily="49" charset="-122"/>
                <a:cs typeface="Consolas" pitchFamily="49" charset="0"/>
              </a:rPr>
              <a:t>+10</a:t>
            </a:r>
            <a:r>
              <a:rPr lang="zh-CN" altLang="zh-CN" sz="2000" smtClean="0">
                <a:solidFill>
                  <a:srgbClr val="0000FF"/>
                </a:solidFill>
                <a:latin typeface="Consolas" pitchFamily="49" charset="0"/>
                <a:ea typeface="楷体" pitchFamily="49" charset="-122"/>
                <a:cs typeface="Consolas" pitchFamily="49" charset="0"/>
              </a:rPr>
              <a:t>对应的单链表</a:t>
            </a:r>
            <a:r>
              <a:rPr lang="zh-CN" altLang="en-US" sz="2000" smtClean="0">
                <a:solidFill>
                  <a:srgbClr val="0000FF"/>
                </a:solidFill>
                <a:latin typeface="Consolas" pitchFamily="49" charset="0"/>
                <a:ea typeface="楷体" pitchFamily="49" charset="-122"/>
                <a:cs typeface="Consolas" pitchFamily="49" charset="0"/>
              </a:rPr>
              <a:t>：</a:t>
            </a:r>
            <a:endParaRPr lang="zh-CN" altLang="en-US" sz="2000">
              <a:solidFill>
                <a:srgbClr val="0000FF"/>
              </a:solidFill>
              <a:latin typeface="Consolas" pitchFamily="49" charset="0"/>
              <a:ea typeface="楷体" pitchFamily="49" charset="-122"/>
              <a:cs typeface="Consolas" pitchFamily="49" charset="0"/>
            </a:endParaRPr>
          </a:p>
        </p:txBody>
      </p:sp>
      <p:sp>
        <p:nvSpPr>
          <p:cNvPr id="2072"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070" name="Text Box 22"/>
          <p:cNvSpPr txBox="1">
            <a:spLocks noChangeArrowheads="1"/>
          </p:cNvSpPr>
          <p:nvPr/>
        </p:nvSpPr>
        <p:spPr bwMode="auto">
          <a:xfrm>
            <a:off x="2083454" y="2639872"/>
            <a:ext cx="404602" cy="3462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12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2.0</a:t>
            </a:r>
          </a:p>
        </p:txBody>
      </p:sp>
      <p:sp>
        <p:nvSpPr>
          <p:cNvPr id="2069" name="Text Box 21"/>
          <p:cNvSpPr txBox="1">
            <a:spLocks noChangeArrowheads="1"/>
          </p:cNvSpPr>
          <p:nvPr/>
        </p:nvSpPr>
        <p:spPr bwMode="auto">
          <a:xfrm>
            <a:off x="1000100" y="1571612"/>
            <a:ext cx="469827" cy="227094"/>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head</a:t>
            </a:r>
          </a:p>
        </p:txBody>
      </p:sp>
      <p:sp>
        <p:nvSpPr>
          <p:cNvPr id="2068" name="Text Box 20"/>
          <p:cNvSpPr txBox="1">
            <a:spLocks noChangeArrowheads="1"/>
          </p:cNvSpPr>
          <p:nvPr/>
        </p:nvSpPr>
        <p:spPr bwMode="auto">
          <a:xfrm>
            <a:off x="2488056" y="2639872"/>
            <a:ext cx="405621" cy="3462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12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2067" name="Text Box 19"/>
          <p:cNvSpPr txBox="1">
            <a:spLocks noChangeArrowheads="1"/>
          </p:cNvSpPr>
          <p:nvPr/>
        </p:nvSpPr>
        <p:spPr bwMode="auto">
          <a:xfrm>
            <a:off x="2893677" y="2639872"/>
            <a:ext cx="404602" cy="3462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12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endParaRPr kumimoji="0" lang="zh-CN"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066" name="Text Box 18" descr="深色上对角线"/>
          <p:cNvSpPr txBox="1">
            <a:spLocks noChangeArrowheads="1"/>
          </p:cNvSpPr>
          <p:nvPr/>
        </p:nvSpPr>
        <p:spPr bwMode="auto">
          <a:xfrm>
            <a:off x="1300749" y="2007470"/>
            <a:ext cx="404602" cy="3462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312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065" name="Text Box 17"/>
          <p:cNvSpPr txBox="1">
            <a:spLocks noChangeArrowheads="1"/>
          </p:cNvSpPr>
          <p:nvPr/>
        </p:nvSpPr>
        <p:spPr bwMode="auto">
          <a:xfrm>
            <a:off x="2090588" y="2007470"/>
            <a:ext cx="405621" cy="3462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312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064" name="Text Box 16" descr="深色上对角线"/>
          <p:cNvSpPr txBox="1">
            <a:spLocks noChangeArrowheads="1"/>
          </p:cNvSpPr>
          <p:nvPr/>
        </p:nvSpPr>
        <p:spPr bwMode="auto">
          <a:xfrm>
            <a:off x="1689044" y="2007470"/>
            <a:ext cx="404602" cy="3462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312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063" name="Text Box 15"/>
          <p:cNvSpPr txBox="1">
            <a:spLocks noChangeArrowheads="1"/>
          </p:cNvSpPr>
          <p:nvPr/>
        </p:nvSpPr>
        <p:spPr bwMode="auto">
          <a:xfrm>
            <a:off x="3548675" y="2639872"/>
            <a:ext cx="404602" cy="3462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12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3.2</a:t>
            </a:r>
          </a:p>
        </p:txBody>
      </p:sp>
      <p:sp>
        <p:nvSpPr>
          <p:cNvPr id="2062" name="Text Box 14"/>
          <p:cNvSpPr txBox="1">
            <a:spLocks noChangeArrowheads="1"/>
          </p:cNvSpPr>
          <p:nvPr/>
        </p:nvSpPr>
        <p:spPr bwMode="auto">
          <a:xfrm>
            <a:off x="3953277" y="2639872"/>
            <a:ext cx="405621" cy="3462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12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2061" name="Text Box 13"/>
          <p:cNvSpPr txBox="1">
            <a:spLocks noChangeArrowheads="1"/>
          </p:cNvSpPr>
          <p:nvPr/>
        </p:nvSpPr>
        <p:spPr bwMode="auto">
          <a:xfrm>
            <a:off x="4358898" y="2639872"/>
            <a:ext cx="404602" cy="3462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12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endParaRPr kumimoji="0" lang="zh-CN"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060" name="AutoShape 12"/>
          <p:cNvSpPr>
            <a:spLocks noChangeShapeType="1"/>
          </p:cNvSpPr>
          <p:nvPr/>
        </p:nvSpPr>
        <p:spPr bwMode="auto">
          <a:xfrm flipV="1">
            <a:off x="3124005" y="2822159"/>
            <a:ext cx="433138" cy="1018"/>
          </a:xfrm>
          <a:prstGeom prst="straightConnector1">
            <a:avLst/>
          </a:prstGeom>
          <a:noFill/>
          <a:ln w="1270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059" name="AutoShape 11"/>
          <p:cNvSpPr>
            <a:spLocks noChangeShapeType="1"/>
          </p:cNvSpPr>
          <p:nvPr/>
        </p:nvSpPr>
        <p:spPr bwMode="auto">
          <a:xfrm flipV="1">
            <a:off x="4560651" y="2809939"/>
            <a:ext cx="433138" cy="1018"/>
          </a:xfrm>
          <a:prstGeom prst="straightConnector1">
            <a:avLst/>
          </a:prstGeom>
          <a:noFill/>
          <a:ln w="1270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058" name="Text Box 10"/>
          <p:cNvSpPr txBox="1">
            <a:spLocks noChangeArrowheads="1"/>
          </p:cNvSpPr>
          <p:nvPr/>
        </p:nvSpPr>
        <p:spPr bwMode="auto">
          <a:xfrm>
            <a:off x="5008134" y="2645982"/>
            <a:ext cx="404602" cy="3462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12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-6.0</a:t>
            </a:r>
          </a:p>
        </p:txBody>
      </p:sp>
      <p:sp>
        <p:nvSpPr>
          <p:cNvPr id="2057" name="Text Box 9"/>
          <p:cNvSpPr txBox="1">
            <a:spLocks noChangeArrowheads="1"/>
          </p:cNvSpPr>
          <p:nvPr/>
        </p:nvSpPr>
        <p:spPr bwMode="auto">
          <a:xfrm>
            <a:off x="5412736" y="2645982"/>
            <a:ext cx="405621" cy="3462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12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2056" name="Text Box 8"/>
          <p:cNvSpPr txBox="1">
            <a:spLocks noChangeArrowheads="1"/>
          </p:cNvSpPr>
          <p:nvPr/>
        </p:nvSpPr>
        <p:spPr bwMode="auto">
          <a:xfrm>
            <a:off x="5818357" y="2645982"/>
            <a:ext cx="404602" cy="3462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12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endParaRPr kumimoji="0" lang="zh-CN"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2055" name="Text Box 7"/>
          <p:cNvSpPr txBox="1">
            <a:spLocks noChangeArrowheads="1"/>
          </p:cNvSpPr>
          <p:nvPr/>
        </p:nvSpPr>
        <p:spPr bwMode="auto">
          <a:xfrm>
            <a:off x="6511455" y="2645982"/>
            <a:ext cx="404602" cy="3462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12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10.0</a:t>
            </a:r>
          </a:p>
        </p:txBody>
      </p:sp>
      <p:sp>
        <p:nvSpPr>
          <p:cNvPr id="2054" name="Text Box 6"/>
          <p:cNvSpPr txBox="1">
            <a:spLocks noChangeArrowheads="1"/>
          </p:cNvSpPr>
          <p:nvPr/>
        </p:nvSpPr>
        <p:spPr bwMode="auto">
          <a:xfrm>
            <a:off x="6916057" y="2645982"/>
            <a:ext cx="405621" cy="3462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12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en-US" altLang="zh-CN" sz="140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2053" name="Text Box 5"/>
          <p:cNvSpPr txBox="1">
            <a:spLocks noChangeArrowheads="1"/>
          </p:cNvSpPr>
          <p:nvPr/>
        </p:nvSpPr>
        <p:spPr bwMode="auto">
          <a:xfrm>
            <a:off x="7321678" y="2645982"/>
            <a:ext cx="404602" cy="3462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120" rIns="0" bIns="0" numCol="1" anchor="t" anchorCtr="0" compatLnSpc="1">
            <a:prstTxWarp prst="textNoShape">
              <a:avLst/>
            </a:prstTxWarp>
          </a:bodyPr>
          <a:lstStyle/>
          <a:p>
            <a:pPr marL="0" marR="0" lvl="0" indent="0" defTabSz="914400" rtl="0" eaLnBrk="1" fontAlgn="base" latinLnBrk="0" hangingPunct="1">
              <a:lnSpc>
                <a:spcPts val="2000"/>
              </a:lnSpc>
              <a:spcBef>
                <a:spcPct val="0"/>
              </a:spcBef>
              <a:spcAft>
                <a:spcPct val="0"/>
              </a:spcAft>
              <a:buClrTx/>
              <a:buSzTx/>
              <a:buFontTx/>
              <a:buNone/>
              <a:tabLst/>
            </a:pPr>
            <a:r>
              <a:rPr kumimoji="0" lang="zh-CN"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2052" name="AutoShape 4"/>
          <p:cNvSpPr>
            <a:spLocks noChangeShapeType="1"/>
          </p:cNvSpPr>
          <p:nvPr/>
        </p:nvSpPr>
        <p:spPr bwMode="auto">
          <a:xfrm flipV="1">
            <a:off x="6048684" y="2828269"/>
            <a:ext cx="433138" cy="1018"/>
          </a:xfrm>
          <a:prstGeom prst="straightConnector1">
            <a:avLst/>
          </a:prstGeom>
          <a:noFill/>
          <a:ln w="1270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051" name="AutoShape 3"/>
          <p:cNvSpPr>
            <a:spLocks noChangeShapeType="1"/>
          </p:cNvSpPr>
          <p:nvPr/>
        </p:nvSpPr>
        <p:spPr bwMode="auto">
          <a:xfrm>
            <a:off x="2284227" y="2179573"/>
            <a:ext cx="406640" cy="460299"/>
          </a:xfrm>
          <a:prstGeom prst="straightConnector1">
            <a:avLst/>
          </a:prstGeom>
          <a:noFill/>
          <a:ln w="1270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050" name="AutoShape 2"/>
          <p:cNvSpPr>
            <a:spLocks noChangeShapeType="1"/>
          </p:cNvSpPr>
          <p:nvPr/>
        </p:nvSpPr>
        <p:spPr bwMode="auto">
          <a:xfrm>
            <a:off x="1298710" y="1777321"/>
            <a:ext cx="203830" cy="230150"/>
          </a:xfrm>
          <a:prstGeom prst="straightConnector1">
            <a:avLst/>
          </a:prstGeom>
          <a:noFill/>
          <a:ln w="1270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29" name="灯片编号占位符 28"/>
          <p:cNvSpPr>
            <a:spLocks noGrp="1"/>
          </p:cNvSpPr>
          <p:nvPr>
            <p:ph type="sldNum" sz="quarter" idx="12"/>
          </p:nvPr>
        </p:nvSpPr>
        <p:spPr/>
        <p:txBody>
          <a:bodyPr/>
          <a:lstStyle/>
          <a:p>
            <a:fld id="{7AF016A1-9F15-429F-9EFD-84004B73C732}" type="slidenum">
              <a:rPr lang="en-US" altLang="zh-CN" smtClean="0"/>
              <a:pPr/>
              <a:t>53</a:t>
            </a:fld>
            <a:r>
              <a:rPr lang="en-US" altLang="zh-CN" smtClean="0"/>
              <a:t>/65</a:t>
            </a:r>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1028626"/>
            <a:ext cx="6000792"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a:t>
            </a: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1</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）创建多项式</a:t>
            </a:r>
            <a:r>
              <a:rPr lang="zh-CN" altLang="en-US"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单链表</a:t>
            </a: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CreateList(fname)</a:t>
            </a:r>
            <a:endPar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endParaRPr>
          </a:p>
        </p:txBody>
      </p:sp>
      <p:sp>
        <p:nvSpPr>
          <p:cNvPr id="5" name="TextBox 4"/>
          <p:cNvSpPr txBox="1"/>
          <p:nvPr/>
        </p:nvSpPr>
        <p:spPr>
          <a:xfrm>
            <a:off x="357158" y="1600215"/>
            <a:ext cx="8358246" cy="425767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pt-BR" altLang="zh-CN" sz="1800" smtClean="0">
                <a:solidFill>
                  <a:srgbClr val="0000FF"/>
                </a:solidFill>
                <a:latin typeface="Consolas" pitchFamily="49" charset="0"/>
                <a:ea typeface="仿宋" pitchFamily="49" charset="-122"/>
                <a:cs typeface="Consolas" pitchFamily="49" charset="0"/>
              </a:rPr>
              <a:t>void </a:t>
            </a:r>
            <a:r>
              <a:rPr lang="pt-BR" altLang="zh-CN" sz="1800" smtClean="0">
                <a:solidFill>
                  <a:srgbClr val="FF0000"/>
                </a:solidFill>
                <a:latin typeface="Consolas" pitchFamily="49" charset="0"/>
                <a:ea typeface="仿宋" pitchFamily="49" charset="-122"/>
                <a:cs typeface="Consolas" pitchFamily="49" charset="0"/>
              </a:rPr>
              <a:t>CreateList</a:t>
            </a:r>
            <a:r>
              <a:rPr lang="pt-BR" altLang="zh-CN" sz="1800" smtClean="0">
                <a:solidFill>
                  <a:srgbClr val="0000FF"/>
                </a:solidFill>
                <a:latin typeface="Consolas" pitchFamily="49" charset="0"/>
                <a:ea typeface="仿宋" pitchFamily="49" charset="-122"/>
                <a:cs typeface="Consolas" pitchFamily="49" charset="0"/>
              </a:rPr>
              <a:t>(char* fname)	</a:t>
            </a:r>
            <a:r>
              <a:rPr lang="pt-BR"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读文件采用尾插法建立多项式单链表</a:t>
            </a:r>
          </a:p>
          <a:p>
            <a:pPr algn="l">
              <a:lnSpc>
                <a:spcPts val="2100"/>
              </a:lnSpc>
              <a:spcBef>
                <a:spcPts val="0"/>
              </a:spcBef>
            </a:pPr>
            <a:r>
              <a:rPr lang="pt-BR" altLang="zh-CN" sz="1800" smtClean="0">
                <a:solidFill>
                  <a:srgbClr val="0000FF"/>
                </a:solidFill>
                <a:latin typeface="Consolas" pitchFamily="49" charset="0"/>
                <a:ea typeface="仿宋" pitchFamily="49" charset="-122"/>
                <a:cs typeface="Consolas" pitchFamily="49" charset="0"/>
              </a:rPr>
              <a:t>{  freopen(fname,"r",stdin);	</a:t>
            </a:r>
            <a:r>
              <a:rPr lang="pt-BR"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输入重定向到</a:t>
            </a:r>
            <a:r>
              <a:rPr lang="pt-BR" altLang="zh-CN" sz="1800" smtClean="0">
                <a:solidFill>
                  <a:srgbClr val="00B0F0"/>
                </a:solidFill>
                <a:latin typeface="Consolas" pitchFamily="49" charset="0"/>
                <a:ea typeface="仿宋" pitchFamily="49" charset="-122"/>
                <a:cs typeface="Consolas" pitchFamily="49" charset="0"/>
              </a:rPr>
              <a:t>fname</a:t>
            </a:r>
            <a:r>
              <a:rPr lang="zh-CN" altLang="zh-CN" sz="1800" smtClean="0">
                <a:solidFill>
                  <a:srgbClr val="00B0F0"/>
                </a:solidFill>
                <a:latin typeface="Consolas" pitchFamily="49" charset="0"/>
                <a:ea typeface="仿宋" pitchFamily="49" charset="-122"/>
                <a:cs typeface="Consolas" pitchFamily="49" charset="0"/>
              </a:rPr>
              <a:t>文件 </a:t>
            </a:r>
          </a:p>
          <a:p>
            <a:pPr algn="l">
              <a:lnSpc>
                <a:spcPts val="2100"/>
              </a:lnSpc>
              <a:spcBef>
                <a:spcPts val="0"/>
              </a:spcBef>
            </a:pPr>
            <a:r>
              <a:rPr lang="pt-BR" altLang="zh-CN" sz="1800" smtClean="0">
                <a:solidFill>
                  <a:srgbClr val="0000FF"/>
                </a:solidFill>
                <a:latin typeface="Consolas" pitchFamily="49" charset="0"/>
                <a:ea typeface="仿宋" pitchFamily="49" charset="-122"/>
                <a:cs typeface="Consolas" pitchFamily="49" charset="0"/>
              </a:rPr>
              <a:t>   PolyNode* s,*r;</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pt-BR" altLang="zh-CN" sz="1800" smtClean="0">
                <a:solidFill>
                  <a:srgbClr val="0000FF"/>
                </a:solidFill>
                <a:latin typeface="Consolas" pitchFamily="49" charset="0"/>
                <a:ea typeface="仿宋" pitchFamily="49" charset="-122"/>
                <a:cs typeface="Consolas" pitchFamily="49" charset="0"/>
              </a:rPr>
              <a:t>   double c;</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pt-BR" altLang="zh-CN" sz="1800" smtClean="0">
                <a:solidFill>
                  <a:srgbClr val="0000FF"/>
                </a:solidFill>
                <a:latin typeface="Consolas" pitchFamily="49" charset="0"/>
                <a:ea typeface="仿宋" pitchFamily="49" charset="-122"/>
                <a:cs typeface="Consolas" pitchFamily="49" charset="0"/>
              </a:rPr>
              <a:t>   int n,e;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pt-BR" altLang="zh-CN" sz="1800" smtClean="0">
                <a:solidFill>
                  <a:srgbClr val="0000FF"/>
                </a:solidFill>
                <a:latin typeface="Consolas" pitchFamily="49" charset="0"/>
                <a:ea typeface="仿宋" pitchFamily="49" charset="-122"/>
                <a:cs typeface="Consolas" pitchFamily="49" charset="0"/>
              </a:rPr>
              <a:t>   scanf("%d",&amp;n);</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pt-BR" altLang="zh-CN" sz="1800" smtClean="0">
                <a:solidFill>
                  <a:srgbClr val="0000FF"/>
                </a:solidFill>
                <a:latin typeface="Consolas" pitchFamily="49" charset="0"/>
                <a:ea typeface="仿宋" pitchFamily="49" charset="-122"/>
                <a:cs typeface="Consolas" pitchFamily="49" charset="0"/>
              </a:rPr>
              <a:t>   r=head;			</a:t>
            </a:r>
            <a:r>
              <a:rPr lang="pt-BR" altLang="zh-CN" sz="1800" smtClean="0">
                <a:solidFill>
                  <a:srgbClr val="00B0F0"/>
                </a:solidFill>
                <a:latin typeface="Consolas" pitchFamily="49" charset="0"/>
                <a:ea typeface="仿宋" pitchFamily="49" charset="-122"/>
                <a:cs typeface="Consolas" pitchFamily="49" charset="0"/>
              </a:rPr>
              <a:t>//r</a:t>
            </a:r>
            <a:r>
              <a:rPr lang="zh-CN" altLang="zh-CN" sz="1800" smtClean="0">
                <a:solidFill>
                  <a:srgbClr val="00B0F0"/>
                </a:solidFill>
                <a:latin typeface="Consolas" pitchFamily="49" charset="0"/>
                <a:ea typeface="仿宋" pitchFamily="49" charset="-122"/>
                <a:cs typeface="Consolas" pitchFamily="49" charset="0"/>
              </a:rPr>
              <a:t>始终指向尾结点</a:t>
            </a:r>
            <a:r>
              <a:rPr lang="pt-BR"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开始时指向头结点</a:t>
            </a:r>
          </a:p>
          <a:p>
            <a:pPr algn="l">
              <a:lnSpc>
                <a:spcPts val="2100"/>
              </a:lnSpc>
              <a:spcBef>
                <a:spcPts val="0"/>
              </a:spcBef>
            </a:pPr>
            <a:r>
              <a:rPr lang="pt-BR" altLang="zh-CN" sz="1800" smtClean="0">
                <a:solidFill>
                  <a:srgbClr val="0000FF"/>
                </a:solidFill>
                <a:latin typeface="Consolas" pitchFamily="49" charset="0"/>
                <a:ea typeface="仿宋" pitchFamily="49" charset="-122"/>
                <a:cs typeface="Consolas" pitchFamily="49" charset="0"/>
              </a:rPr>
              <a:t>   for (int i=0;i&lt;n;i++)</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pt-BR" altLang="zh-CN" sz="1800" smtClean="0">
                <a:solidFill>
                  <a:srgbClr val="0000FF"/>
                </a:solidFill>
                <a:latin typeface="Consolas" pitchFamily="49" charset="0"/>
                <a:ea typeface="仿宋" pitchFamily="49" charset="-122"/>
                <a:cs typeface="Consolas" pitchFamily="49" charset="0"/>
              </a:rPr>
              <a:t>   {  scanf("%lf%d",&amp;c,&amp;e);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pt-BR" altLang="zh-CN" sz="1800" smtClean="0">
                <a:solidFill>
                  <a:srgbClr val="0000FF"/>
                </a:solidFill>
                <a:latin typeface="Consolas" pitchFamily="49" charset="0"/>
                <a:ea typeface="仿宋" pitchFamily="49" charset="-122"/>
                <a:cs typeface="Consolas" pitchFamily="49" charset="0"/>
              </a:rPr>
              <a:t>      s=new PolyNode(c,e);	</a:t>
            </a:r>
            <a:r>
              <a:rPr lang="pt-BR"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创建新结点</a:t>
            </a:r>
            <a:r>
              <a:rPr lang="pt-BR" altLang="zh-CN" sz="1800" smtClean="0">
                <a:solidFill>
                  <a:srgbClr val="00B0F0"/>
                </a:solidFill>
                <a:latin typeface="Consolas" pitchFamily="49" charset="0"/>
                <a:ea typeface="仿宋" pitchFamily="49" charset="-122"/>
                <a:cs typeface="Consolas" pitchFamily="49" charset="0"/>
              </a:rPr>
              <a:t>s</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pt-BR" altLang="zh-CN" sz="1800" smtClean="0">
                <a:solidFill>
                  <a:srgbClr val="0000FF"/>
                </a:solidFill>
                <a:latin typeface="Consolas" pitchFamily="49" charset="0"/>
                <a:ea typeface="仿宋" pitchFamily="49" charset="-122"/>
                <a:cs typeface="Consolas" pitchFamily="49" charset="0"/>
              </a:rPr>
              <a:t>      r-&gt;next=s;		</a:t>
            </a:r>
            <a:r>
              <a:rPr lang="pt-BR"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将结点</a:t>
            </a:r>
            <a:r>
              <a:rPr lang="pt-BR" altLang="zh-CN" sz="1800" smtClean="0">
                <a:solidFill>
                  <a:srgbClr val="00B0F0"/>
                </a:solidFill>
                <a:latin typeface="Consolas" pitchFamily="49" charset="0"/>
                <a:ea typeface="仿宋" pitchFamily="49" charset="-122"/>
                <a:cs typeface="Consolas" pitchFamily="49" charset="0"/>
              </a:rPr>
              <a:t>s</a:t>
            </a:r>
            <a:r>
              <a:rPr lang="zh-CN" altLang="zh-CN" sz="1800" smtClean="0">
                <a:solidFill>
                  <a:srgbClr val="00B0F0"/>
                </a:solidFill>
                <a:latin typeface="Consolas" pitchFamily="49" charset="0"/>
                <a:ea typeface="仿宋" pitchFamily="49" charset="-122"/>
                <a:cs typeface="Consolas" pitchFamily="49" charset="0"/>
              </a:rPr>
              <a:t>插入结点</a:t>
            </a:r>
            <a:r>
              <a:rPr lang="pt-BR" altLang="zh-CN" sz="1800" smtClean="0">
                <a:solidFill>
                  <a:srgbClr val="00B0F0"/>
                </a:solidFill>
                <a:latin typeface="Consolas" pitchFamily="49" charset="0"/>
                <a:ea typeface="仿宋" pitchFamily="49" charset="-122"/>
                <a:cs typeface="Consolas" pitchFamily="49" charset="0"/>
              </a:rPr>
              <a:t>r</a:t>
            </a:r>
            <a:r>
              <a:rPr lang="zh-CN" altLang="zh-CN" sz="1800" smtClean="0">
                <a:solidFill>
                  <a:srgbClr val="00B0F0"/>
                </a:solidFill>
                <a:latin typeface="Consolas" pitchFamily="49" charset="0"/>
                <a:ea typeface="仿宋" pitchFamily="49" charset="-122"/>
                <a:cs typeface="Consolas" pitchFamily="49" charset="0"/>
              </a:rPr>
              <a:t>之后</a:t>
            </a:r>
          </a:p>
          <a:p>
            <a:pPr algn="l">
              <a:lnSpc>
                <a:spcPts val="2100"/>
              </a:lnSpc>
              <a:spcBef>
                <a:spcPts val="0"/>
              </a:spcBef>
            </a:pPr>
            <a:r>
              <a:rPr lang="pt-BR" altLang="zh-CN" sz="1800" smtClean="0">
                <a:solidFill>
                  <a:srgbClr val="0000FF"/>
                </a:solidFill>
                <a:latin typeface="Consolas" pitchFamily="49" charset="0"/>
                <a:ea typeface="仿宋" pitchFamily="49" charset="-122"/>
                <a:cs typeface="Consolas" pitchFamily="49" charset="0"/>
              </a:rPr>
              <a:t>      r=s;</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pt-BR"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pt-BR" altLang="zh-CN" sz="1800" smtClean="0">
                <a:solidFill>
                  <a:srgbClr val="0000FF"/>
                </a:solidFill>
                <a:latin typeface="Consolas" pitchFamily="49" charset="0"/>
                <a:ea typeface="仿宋" pitchFamily="49" charset="-122"/>
                <a:cs typeface="Consolas" pitchFamily="49" charset="0"/>
              </a:rPr>
              <a:t>   r-&gt;next=NULL;		</a:t>
            </a:r>
            <a:r>
              <a:rPr lang="pt-BR"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尾结点</a:t>
            </a:r>
            <a:r>
              <a:rPr lang="pt-BR" altLang="zh-CN" sz="1800" smtClean="0">
                <a:solidFill>
                  <a:srgbClr val="00B0F0"/>
                </a:solidFill>
                <a:latin typeface="Consolas" pitchFamily="49" charset="0"/>
                <a:ea typeface="仿宋" pitchFamily="49" charset="-122"/>
                <a:cs typeface="Consolas" pitchFamily="49" charset="0"/>
              </a:rPr>
              <a:t>next</a:t>
            </a:r>
            <a:r>
              <a:rPr lang="zh-CN" altLang="zh-CN" sz="1800" smtClean="0">
                <a:solidFill>
                  <a:srgbClr val="00B0F0"/>
                </a:solidFill>
                <a:latin typeface="Consolas" pitchFamily="49" charset="0"/>
                <a:ea typeface="仿宋" pitchFamily="49" charset="-122"/>
                <a:cs typeface="Consolas" pitchFamily="49" charset="0"/>
              </a:rPr>
              <a:t>域置为</a:t>
            </a:r>
            <a:r>
              <a:rPr lang="pt-BR" altLang="zh-CN" sz="1800" smtClean="0">
                <a:solidFill>
                  <a:srgbClr val="00B0F0"/>
                </a:solidFill>
                <a:latin typeface="Consolas" pitchFamily="49" charset="0"/>
                <a:ea typeface="仿宋" pitchFamily="49" charset="-122"/>
                <a:cs typeface="Consolas" pitchFamily="49" charset="0"/>
              </a:rPr>
              <a:t>NULL</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pt-BR"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7" name="TextBox 6"/>
          <p:cNvSpPr txBox="1"/>
          <p:nvPr/>
        </p:nvSpPr>
        <p:spPr>
          <a:xfrm>
            <a:off x="428596" y="214290"/>
            <a:ext cx="4572032"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200" smtClean="0">
                <a:latin typeface="Consolas" pitchFamily="49" charset="0"/>
                <a:ea typeface="微软雅黑" pitchFamily="34" charset="-122"/>
                <a:cs typeface="Consolas" pitchFamily="49" charset="0"/>
              </a:rPr>
              <a:t>2. </a:t>
            </a:r>
            <a:r>
              <a:rPr lang="zh-CN" altLang="zh-CN" sz="2200" smtClean="0">
                <a:latin typeface="Consolas" pitchFamily="49" charset="0"/>
                <a:ea typeface="微软雅黑" pitchFamily="34" charset="-122"/>
                <a:cs typeface="Consolas" pitchFamily="49" charset="0"/>
              </a:rPr>
              <a:t>设计</a:t>
            </a:r>
            <a:r>
              <a:rPr lang="pt-BR" altLang="zh-CN" sz="2200" smtClean="0">
                <a:latin typeface="Consolas" pitchFamily="49" charset="0"/>
                <a:ea typeface="微软雅黑" pitchFamily="34" charset="-122"/>
                <a:cs typeface="Consolas" pitchFamily="49" charset="0"/>
              </a:rPr>
              <a:t>Poly</a:t>
            </a:r>
            <a:r>
              <a:rPr lang="en-US" altLang="zh-CN" sz="2200" smtClean="0">
                <a:latin typeface="Consolas" pitchFamily="49" charset="0"/>
                <a:ea typeface="微软雅黑" pitchFamily="34" charset="-122"/>
                <a:cs typeface="Consolas" pitchFamily="49" charset="0"/>
              </a:rPr>
              <a:t>List</a:t>
            </a:r>
            <a:r>
              <a:rPr lang="zh-CN" altLang="zh-CN" sz="2200" smtClean="0">
                <a:latin typeface="Consolas" pitchFamily="49" charset="0"/>
                <a:ea typeface="微软雅黑" pitchFamily="34" charset="-122"/>
                <a:cs typeface="Consolas" pitchFamily="49" charset="0"/>
              </a:rPr>
              <a:t>的基本运算算法</a:t>
            </a:r>
            <a:endParaRPr lang="zh-CN" altLang="zh-CN" sz="2200">
              <a:latin typeface="Consolas" pitchFamily="49" charset="0"/>
              <a:ea typeface="微软雅黑" pitchFamily="34" charset="-122"/>
              <a:cs typeface="Consolas" pitchFamily="49" charset="0"/>
            </a:endParaRPr>
          </a:p>
        </p:txBody>
      </p:sp>
      <p:sp>
        <p:nvSpPr>
          <p:cNvPr id="8" name="TextBox 7"/>
          <p:cNvSpPr txBox="1"/>
          <p:nvPr/>
        </p:nvSpPr>
        <p:spPr>
          <a:xfrm>
            <a:off x="2214546" y="5929330"/>
            <a:ext cx="2571768" cy="400110"/>
          </a:xfrm>
          <a:prstGeom prst="rect">
            <a:avLst/>
          </a:prstGeom>
          <a:noFill/>
        </p:spPr>
        <p:txBody>
          <a:bodyPr wrap="square" rtlCol="0">
            <a:spAutoFit/>
          </a:bodyPr>
          <a:lstStyle/>
          <a:p>
            <a:pPr algn="l">
              <a:lnSpc>
                <a:spcPct val="100000"/>
              </a:lnSpc>
            </a:pPr>
            <a:r>
              <a:rPr lang="zh-CN" altLang="en-US" sz="2000" smtClean="0">
                <a:solidFill>
                  <a:srgbClr val="0000FF"/>
                </a:solidFill>
                <a:latin typeface="华文中宋" pitchFamily="2" charset="-122"/>
                <a:ea typeface="华文中宋" pitchFamily="2" charset="-122"/>
                <a:cs typeface="Consolas" pitchFamily="49" charset="0"/>
              </a:rPr>
              <a:t>读文件</a:t>
            </a:r>
            <a:r>
              <a:rPr lang="en-US" altLang="zh-CN" sz="2000" smtClean="0">
                <a:solidFill>
                  <a:srgbClr val="0000FF"/>
                </a:solidFill>
                <a:latin typeface="华文中宋" pitchFamily="2" charset="-122"/>
                <a:ea typeface="华文中宋" pitchFamily="2" charset="-122"/>
                <a:cs typeface="Consolas" pitchFamily="49" charset="0"/>
              </a:rPr>
              <a:t>+</a:t>
            </a:r>
            <a:r>
              <a:rPr lang="zh-CN" altLang="zh-CN" sz="2000" smtClean="0">
                <a:solidFill>
                  <a:srgbClr val="0000FF"/>
                </a:solidFill>
                <a:latin typeface="华文中宋" pitchFamily="2" charset="-122"/>
                <a:ea typeface="华文中宋" pitchFamily="2" charset="-122"/>
                <a:cs typeface="Consolas" pitchFamily="49" charset="0"/>
              </a:rPr>
              <a:t>尾插法建表</a:t>
            </a:r>
            <a:endParaRPr lang="zh-CN" altLang="en-US" sz="2000">
              <a:latin typeface="华文中宋" pitchFamily="2" charset="-122"/>
              <a:ea typeface="华文中宋" pitchFamily="2" charset="-122"/>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54</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642918"/>
            <a:ext cx="514353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a:t>
            </a: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2</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）多项式</a:t>
            </a:r>
            <a:r>
              <a:rPr lang="zh-CN" altLang="en-US"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单链表排序</a:t>
            </a: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Sort()</a:t>
            </a:r>
            <a:endPar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endParaRPr>
          </a:p>
        </p:txBody>
      </p:sp>
      <p:sp>
        <p:nvSpPr>
          <p:cNvPr id="14364"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4362" name="Text Box 26"/>
          <p:cNvSpPr txBox="1">
            <a:spLocks noChangeArrowheads="1"/>
          </p:cNvSpPr>
          <p:nvPr/>
        </p:nvSpPr>
        <p:spPr bwMode="auto">
          <a:xfrm>
            <a:off x="3786182" y="2857496"/>
            <a:ext cx="2724165" cy="20892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将结点</a:t>
            </a:r>
            <a:r>
              <a:rPr kumimoji="0" lang="en-US" altLang="zh-CN" sz="1600" i="1" u="none" strike="noStrike" cap="none" normalizeH="0" baseline="0" smtClean="0">
                <a:ln>
                  <a:noFill/>
                </a:ln>
                <a:solidFill>
                  <a:srgbClr val="0000FF"/>
                </a:solidFill>
                <a:effectLst/>
                <a:latin typeface="Consolas" pitchFamily="49" charset="0"/>
                <a:ea typeface="仿宋" pitchFamily="49" charset="-122"/>
                <a:cs typeface="Consolas" pitchFamily="49" charset="0"/>
              </a:rPr>
              <a:t>p</a:t>
            </a:r>
            <a:r>
              <a:rPr kumimoji="0" lang="zh-CN" altLang="en-US"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有序插入到有序子表</a:t>
            </a:r>
          </a:p>
        </p:txBody>
      </p:sp>
      <p:sp>
        <p:nvSpPr>
          <p:cNvPr id="14361" name="Text Box 25"/>
          <p:cNvSpPr txBox="1">
            <a:spLocks noChangeArrowheads="1"/>
          </p:cNvSpPr>
          <p:nvPr/>
        </p:nvSpPr>
        <p:spPr bwMode="auto">
          <a:xfrm>
            <a:off x="2595901" y="3348427"/>
            <a:ext cx="419998" cy="3185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84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2.0</a:t>
            </a:r>
          </a:p>
        </p:txBody>
      </p:sp>
      <p:sp>
        <p:nvSpPr>
          <p:cNvPr id="14360" name="Text Box 24"/>
          <p:cNvSpPr txBox="1">
            <a:spLocks noChangeArrowheads="1"/>
          </p:cNvSpPr>
          <p:nvPr/>
        </p:nvSpPr>
        <p:spPr bwMode="auto">
          <a:xfrm>
            <a:off x="785786" y="2930573"/>
            <a:ext cx="610425" cy="20892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head</a:t>
            </a:r>
          </a:p>
        </p:txBody>
      </p:sp>
      <p:sp>
        <p:nvSpPr>
          <p:cNvPr id="14359" name="Text Box 23"/>
          <p:cNvSpPr txBox="1">
            <a:spLocks noChangeArrowheads="1"/>
          </p:cNvSpPr>
          <p:nvPr/>
        </p:nvSpPr>
        <p:spPr bwMode="auto">
          <a:xfrm>
            <a:off x="3015899" y="3348427"/>
            <a:ext cx="421055" cy="3185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84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a:t>
            </a:r>
          </a:p>
        </p:txBody>
      </p:sp>
      <p:sp>
        <p:nvSpPr>
          <p:cNvPr id="14358" name="Text Box 22"/>
          <p:cNvSpPr txBox="1">
            <a:spLocks noChangeArrowheads="1"/>
          </p:cNvSpPr>
          <p:nvPr/>
        </p:nvSpPr>
        <p:spPr bwMode="auto">
          <a:xfrm>
            <a:off x="3436954" y="3348427"/>
            <a:ext cx="419998" cy="3185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84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357" name="Text Box 21" descr="深色上对角线"/>
          <p:cNvSpPr txBox="1">
            <a:spLocks noChangeArrowheads="1"/>
          </p:cNvSpPr>
          <p:nvPr/>
        </p:nvSpPr>
        <p:spPr bwMode="auto">
          <a:xfrm>
            <a:off x="1174046" y="3348427"/>
            <a:ext cx="419998" cy="3185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384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356" name="Text Box 20"/>
          <p:cNvSpPr txBox="1">
            <a:spLocks noChangeArrowheads="1"/>
          </p:cNvSpPr>
          <p:nvPr/>
        </p:nvSpPr>
        <p:spPr bwMode="auto">
          <a:xfrm>
            <a:off x="1993940" y="3348427"/>
            <a:ext cx="421055" cy="3185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384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355" name="Text Box 19" descr="深色上对角线"/>
          <p:cNvSpPr txBox="1">
            <a:spLocks noChangeArrowheads="1"/>
          </p:cNvSpPr>
          <p:nvPr/>
        </p:nvSpPr>
        <p:spPr bwMode="auto">
          <a:xfrm>
            <a:off x="1577116" y="3348427"/>
            <a:ext cx="419998" cy="318543"/>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vert="horz" wrap="square" lIns="0" tIns="3384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354" name="Text Box 18"/>
          <p:cNvSpPr txBox="1">
            <a:spLocks noChangeArrowheads="1"/>
          </p:cNvSpPr>
          <p:nvPr/>
        </p:nvSpPr>
        <p:spPr bwMode="auto">
          <a:xfrm>
            <a:off x="3316350" y="2126720"/>
            <a:ext cx="419998" cy="3185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84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3.2</a:t>
            </a:r>
          </a:p>
        </p:txBody>
      </p:sp>
      <p:sp>
        <p:nvSpPr>
          <p:cNvPr id="14353" name="Text Box 17"/>
          <p:cNvSpPr txBox="1">
            <a:spLocks noChangeArrowheads="1"/>
          </p:cNvSpPr>
          <p:nvPr/>
        </p:nvSpPr>
        <p:spPr bwMode="auto">
          <a:xfrm>
            <a:off x="3736348" y="2126720"/>
            <a:ext cx="421055" cy="3185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84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5</a:t>
            </a:r>
          </a:p>
        </p:txBody>
      </p:sp>
      <p:sp>
        <p:nvSpPr>
          <p:cNvPr id="14352" name="Text Box 16"/>
          <p:cNvSpPr txBox="1">
            <a:spLocks noChangeArrowheads="1"/>
          </p:cNvSpPr>
          <p:nvPr/>
        </p:nvSpPr>
        <p:spPr bwMode="auto">
          <a:xfrm>
            <a:off x="4157403" y="2126720"/>
            <a:ext cx="419998" cy="3185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84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351" name="AutoShape 15"/>
          <p:cNvSpPr>
            <a:spLocks noChangeShapeType="1"/>
          </p:cNvSpPr>
          <p:nvPr/>
        </p:nvSpPr>
        <p:spPr bwMode="auto">
          <a:xfrm flipV="1">
            <a:off x="2157919" y="3501140"/>
            <a:ext cx="449620" cy="937"/>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50" name="AutoShape 14"/>
          <p:cNvSpPr>
            <a:spLocks noChangeShapeType="1"/>
          </p:cNvSpPr>
          <p:nvPr/>
        </p:nvSpPr>
        <p:spPr bwMode="auto">
          <a:xfrm flipV="1">
            <a:off x="4396495" y="2283181"/>
            <a:ext cx="449620" cy="937"/>
          </a:xfrm>
          <a:prstGeom prst="straightConnector1">
            <a:avLst/>
          </a:prstGeom>
          <a:noFill/>
          <a:ln w="9525">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49" name="Text Box 13"/>
          <p:cNvSpPr txBox="1">
            <a:spLocks noChangeArrowheads="1"/>
          </p:cNvSpPr>
          <p:nvPr/>
        </p:nvSpPr>
        <p:spPr bwMode="auto">
          <a:xfrm>
            <a:off x="4801682" y="2132341"/>
            <a:ext cx="419998" cy="3185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84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-6.0</a:t>
            </a:r>
          </a:p>
        </p:txBody>
      </p:sp>
      <p:sp>
        <p:nvSpPr>
          <p:cNvPr id="14348" name="Text Box 12"/>
          <p:cNvSpPr txBox="1">
            <a:spLocks noChangeArrowheads="1"/>
          </p:cNvSpPr>
          <p:nvPr/>
        </p:nvSpPr>
        <p:spPr bwMode="auto">
          <a:xfrm>
            <a:off x="5221679" y="2132341"/>
            <a:ext cx="421055" cy="3185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84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a:t>
            </a:r>
          </a:p>
        </p:txBody>
      </p:sp>
      <p:sp>
        <p:nvSpPr>
          <p:cNvPr id="14347" name="Text Box 11"/>
          <p:cNvSpPr txBox="1">
            <a:spLocks noChangeArrowheads="1"/>
          </p:cNvSpPr>
          <p:nvPr/>
        </p:nvSpPr>
        <p:spPr bwMode="auto">
          <a:xfrm>
            <a:off x="5642735" y="2132341"/>
            <a:ext cx="419998" cy="3185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84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346" name="Text Box 10"/>
          <p:cNvSpPr txBox="1">
            <a:spLocks noChangeArrowheads="1"/>
          </p:cNvSpPr>
          <p:nvPr/>
        </p:nvSpPr>
        <p:spPr bwMode="auto">
          <a:xfrm>
            <a:off x="6302882" y="2132341"/>
            <a:ext cx="419998" cy="3185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84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10.0</a:t>
            </a:r>
          </a:p>
        </p:txBody>
      </p:sp>
      <p:sp>
        <p:nvSpPr>
          <p:cNvPr id="14345" name="Text Box 9"/>
          <p:cNvSpPr txBox="1">
            <a:spLocks noChangeArrowheads="1"/>
          </p:cNvSpPr>
          <p:nvPr/>
        </p:nvSpPr>
        <p:spPr bwMode="auto">
          <a:xfrm>
            <a:off x="6722880" y="2132341"/>
            <a:ext cx="421055" cy="3185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84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0</a:t>
            </a:r>
          </a:p>
        </p:txBody>
      </p:sp>
      <p:sp>
        <p:nvSpPr>
          <p:cNvPr id="14344" name="Text Box 8"/>
          <p:cNvSpPr txBox="1">
            <a:spLocks noChangeArrowheads="1"/>
          </p:cNvSpPr>
          <p:nvPr/>
        </p:nvSpPr>
        <p:spPr bwMode="auto">
          <a:xfrm>
            <a:off x="7143935" y="2132341"/>
            <a:ext cx="419998" cy="318543"/>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vert="horz" wrap="square" lIns="0" tIns="3384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rPr>
              <a:t>∧</a:t>
            </a:r>
          </a:p>
        </p:txBody>
      </p:sp>
      <p:sp>
        <p:nvSpPr>
          <p:cNvPr id="14343" name="AutoShape 7"/>
          <p:cNvSpPr>
            <a:spLocks noChangeShapeType="1"/>
          </p:cNvSpPr>
          <p:nvPr/>
        </p:nvSpPr>
        <p:spPr bwMode="auto">
          <a:xfrm flipV="1">
            <a:off x="5881827" y="2300045"/>
            <a:ext cx="449620" cy="937"/>
          </a:xfrm>
          <a:prstGeom prst="straightConnector1">
            <a:avLst/>
          </a:prstGeom>
          <a:noFill/>
          <a:ln w="9525">
            <a:solidFill>
              <a:srgbClr val="0000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42" name="AutoShape 6"/>
          <p:cNvSpPr>
            <a:spLocks noChangeShapeType="1"/>
          </p:cNvSpPr>
          <p:nvPr/>
        </p:nvSpPr>
        <p:spPr bwMode="auto">
          <a:xfrm>
            <a:off x="1174046" y="3136689"/>
            <a:ext cx="210528" cy="211738"/>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41" name="Text Box 5"/>
          <p:cNvSpPr txBox="1">
            <a:spLocks noChangeArrowheads="1"/>
          </p:cNvSpPr>
          <p:nvPr/>
        </p:nvSpPr>
        <p:spPr bwMode="auto">
          <a:xfrm>
            <a:off x="3191515" y="1714487"/>
            <a:ext cx="277177" cy="20892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1" u="none" strike="noStrike" cap="none" normalizeH="0" baseline="0" smtClean="0">
                <a:ln>
                  <a:noFill/>
                </a:ln>
                <a:solidFill>
                  <a:srgbClr val="0000FF"/>
                </a:solidFill>
                <a:effectLst/>
                <a:latin typeface="Consolas" pitchFamily="49" charset="0"/>
                <a:ea typeface="仿宋" pitchFamily="49" charset="-122"/>
                <a:cs typeface="Consolas" pitchFamily="49" charset="0"/>
              </a:rPr>
              <a:t>p</a:t>
            </a:r>
            <a:endParaRPr kumimoji="0" lang="en-US" altLang="zh-CN" sz="1600" b="0" i="0" u="none" strike="noStrike" cap="none" normalizeH="0" baseline="0" smtClean="0">
              <a:ln>
                <a:noFill/>
              </a:ln>
              <a:solidFill>
                <a:srgbClr val="0000FF"/>
              </a:solidFill>
              <a:effectLst/>
              <a:latin typeface="Consolas" pitchFamily="49" charset="0"/>
              <a:ea typeface="仿宋" pitchFamily="49" charset="-122"/>
              <a:cs typeface="Consolas" pitchFamily="49" charset="0"/>
            </a:endParaRPr>
          </a:p>
        </p:txBody>
      </p:sp>
      <p:sp>
        <p:nvSpPr>
          <p:cNvPr id="14340" name="AutoShape 4"/>
          <p:cNvSpPr>
            <a:spLocks noChangeShapeType="1"/>
          </p:cNvSpPr>
          <p:nvPr/>
        </p:nvSpPr>
        <p:spPr bwMode="auto">
          <a:xfrm>
            <a:off x="3427433" y="1903739"/>
            <a:ext cx="210528" cy="211738"/>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14339" name="Text Box 3"/>
          <p:cNvSpPr txBox="1">
            <a:spLocks noChangeArrowheads="1"/>
          </p:cNvSpPr>
          <p:nvPr/>
        </p:nvSpPr>
        <p:spPr bwMode="auto">
          <a:xfrm>
            <a:off x="1997114" y="3791577"/>
            <a:ext cx="943672" cy="208927"/>
          </a:xfrm>
          <a:prstGeom prst="rect">
            <a:avLst/>
          </a:prstGeom>
          <a:solidFill>
            <a:srgbClr val="FFFFFF"/>
          </a:solid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i="0" u="none" strike="noStrike" cap="none" normalizeH="0" baseline="0" smtClean="0">
                <a:ln>
                  <a:noFill/>
                </a:ln>
                <a:solidFill>
                  <a:srgbClr val="0000FF"/>
                </a:solidFill>
                <a:effectLst/>
                <a:latin typeface="Consolas" pitchFamily="49" charset="0"/>
                <a:ea typeface="仿宋" pitchFamily="49" charset="-122"/>
                <a:cs typeface="Consolas" pitchFamily="49" charset="0"/>
              </a:rPr>
              <a:t>有序子表</a:t>
            </a:r>
          </a:p>
        </p:txBody>
      </p:sp>
      <p:sp>
        <p:nvSpPr>
          <p:cNvPr id="14338" name="AutoShape 2"/>
          <p:cNvSpPr>
            <a:spLocks noChangeShapeType="1"/>
          </p:cNvSpPr>
          <p:nvPr/>
        </p:nvSpPr>
        <p:spPr bwMode="auto">
          <a:xfrm flipH="1">
            <a:off x="3316349" y="2571744"/>
            <a:ext cx="398394" cy="691425"/>
          </a:xfrm>
          <a:prstGeom prst="straightConnector1">
            <a:avLst/>
          </a:prstGeom>
          <a:noFill/>
          <a:ln w="28575">
            <a:solidFill>
              <a:srgbClr val="006600"/>
            </a:solidFill>
            <a:round/>
            <a:headEnd/>
            <a:tailEnd type="arrow" w="sm" len="sm"/>
          </a:ln>
        </p:spPr>
        <p:txBody>
          <a:bodyPr vert="horz" wrap="square" lIns="91440" tIns="45720" rIns="91440" bIns="45720" numCol="1" anchor="t" anchorCtr="0" compatLnSpc="1">
            <a:prstTxWarp prst="textNoShape">
              <a:avLst/>
            </a:prstTxWarp>
          </a:bodyPr>
          <a:lstStyle/>
          <a:p>
            <a:endParaRPr lang="zh-CN" altLang="en-US" sz="1600">
              <a:solidFill>
                <a:srgbClr val="0000FF"/>
              </a:solidFill>
              <a:latin typeface="Consolas" pitchFamily="49" charset="0"/>
              <a:ea typeface="仿宋" pitchFamily="49" charset="-122"/>
              <a:cs typeface="Consolas" pitchFamily="49" charset="0"/>
            </a:endParaRPr>
          </a:p>
        </p:txBody>
      </p:sp>
      <p:sp>
        <p:nvSpPr>
          <p:cNvPr id="32" name="灯片编号占位符 31"/>
          <p:cNvSpPr>
            <a:spLocks noGrp="1"/>
          </p:cNvSpPr>
          <p:nvPr>
            <p:ph type="sldNum" sz="quarter" idx="12"/>
          </p:nvPr>
        </p:nvSpPr>
        <p:spPr/>
        <p:txBody>
          <a:bodyPr/>
          <a:lstStyle/>
          <a:p>
            <a:fld id="{7AF016A1-9F15-429F-9EFD-84004B73C732}" type="slidenum">
              <a:rPr lang="en-US" altLang="zh-CN" smtClean="0"/>
              <a:pPr/>
              <a:t>55</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2876" y="357166"/>
            <a:ext cx="8786842" cy="522717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Sort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对多项式单链表按</a:t>
            </a:r>
            <a:r>
              <a:rPr lang="en-US" altLang="zh-CN" sz="1800" smtClean="0">
                <a:solidFill>
                  <a:srgbClr val="00B0F0"/>
                </a:solidFill>
                <a:latin typeface="Consolas" pitchFamily="49" charset="0"/>
                <a:ea typeface="仿宋" pitchFamily="49" charset="-122"/>
                <a:cs typeface="Consolas" pitchFamily="49" charset="0"/>
              </a:rPr>
              <a:t>exp</a:t>
            </a:r>
            <a:r>
              <a:rPr lang="zh-CN" altLang="zh-CN" sz="1800" smtClean="0">
                <a:solidFill>
                  <a:srgbClr val="00B0F0"/>
                </a:solidFill>
                <a:latin typeface="Consolas" pitchFamily="49" charset="0"/>
                <a:ea typeface="仿宋" pitchFamily="49" charset="-122"/>
                <a:cs typeface="Consolas" pitchFamily="49" charset="0"/>
              </a:rPr>
              <a:t>域递减排序</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PolyNode* p,*pre,*q;</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q=head-&gt;next;		</a:t>
            </a:r>
            <a:r>
              <a:rPr lang="en-US" altLang="zh-CN" sz="1800" smtClean="0">
                <a:solidFill>
                  <a:srgbClr val="00B0F0"/>
                </a:solidFill>
                <a:latin typeface="Consolas" pitchFamily="49" charset="0"/>
                <a:ea typeface="仿宋" pitchFamily="49" charset="-122"/>
                <a:cs typeface="Consolas" pitchFamily="49" charset="0"/>
              </a:rPr>
              <a:t>//q</a:t>
            </a:r>
            <a:r>
              <a:rPr lang="zh-CN" altLang="zh-CN" sz="1800" smtClean="0">
                <a:solidFill>
                  <a:srgbClr val="00B0F0"/>
                </a:solidFill>
                <a:latin typeface="Consolas" pitchFamily="49" charset="0"/>
                <a:ea typeface="仿宋" pitchFamily="49" charset="-122"/>
                <a:cs typeface="Consolas" pitchFamily="49" charset="0"/>
              </a:rPr>
              <a:t>指向开始结点</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if (q==NULL) return;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原单链表空时返回</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p=head-&gt;next-&gt;next;	</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指向结点</a:t>
            </a:r>
            <a:r>
              <a:rPr lang="en-US" altLang="zh-CN" sz="1800" smtClean="0">
                <a:solidFill>
                  <a:srgbClr val="00B0F0"/>
                </a:solidFill>
                <a:latin typeface="Consolas" pitchFamily="49" charset="0"/>
                <a:ea typeface="仿宋" pitchFamily="49" charset="-122"/>
                <a:cs typeface="Consolas" pitchFamily="49" charset="0"/>
              </a:rPr>
              <a:t>q</a:t>
            </a:r>
            <a:r>
              <a:rPr lang="zh-CN" altLang="zh-CN" sz="1800" smtClean="0">
                <a:solidFill>
                  <a:srgbClr val="00B0F0"/>
                </a:solidFill>
                <a:latin typeface="Consolas" pitchFamily="49" charset="0"/>
                <a:ea typeface="仿宋" pitchFamily="49" charset="-122"/>
                <a:cs typeface="Consolas" pitchFamily="49" charset="0"/>
              </a:rPr>
              <a:t>的后继结点</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if (p==NULL) return;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原单链表只有一个数据结点时返回</a:t>
            </a:r>
          </a:p>
          <a:p>
            <a:pPr algn="l">
              <a:lnSpc>
                <a:spcPct val="200000"/>
              </a:lnSpc>
              <a:spcBef>
                <a:spcPts val="0"/>
              </a:spcBef>
            </a:pPr>
            <a:r>
              <a:rPr lang="en-US" altLang="zh-CN" sz="1800" smtClean="0">
                <a:solidFill>
                  <a:srgbClr val="0000FF"/>
                </a:solidFill>
                <a:latin typeface="Consolas" pitchFamily="49" charset="0"/>
                <a:ea typeface="仿宋" pitchFamily="49" charset="-122"/>
                <a:cs typeface="Consolas" pitchFamily="49" charset="0"/>
              </a:rPr>
              <a:t>   q-&gt;next=NULL;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构造只含一个数据结点的有序单链表</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(p!=NULL)</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q=p-&gt;next;		</a:t>
            </a:r>
            <a:r>
              <a:rPr lang="en-US" altLang="zh-CN" sz="1800" smtClean="0">
                <a:solidFill>
                  <a:srgbClr val="00B0F0"/>
                </a:solidFill>
                <a:latin typeface="Consolas" pitchFamily="49" charset="0"/>
                <a:ea typeface="仿宋" pitchFamily="49" charset="-122"/>
                <a:cs typeface="Consolas" pitchFamily="49" charset="0"/>
              </a:rPr>
              <a:t>//q</a:t>
            </a:r>
            <a:r>
              <a:rPr lang="zh-CN" altLang="zh-CN" sz="1800" smtClean="0">
                <a:solidFill>
                  <a:srgbClr val="00B0F0"/>
                </a:solidFill>
                <a:latin typeface="Consolas" pitchFamily="49" charset="0"/>
                <a:ea typeface="仿宋" pitchFamily="49" charset="-122"/>
                <a:cs typeface="Consolas" pitchFamily="49" charset="0"/>
              </a:rPr>
              <a:t>用于临时保存结点</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后继结点</a:t>
            </a:r>
          </a:p>
          <a:p>
            <a:pPr algn="l">
              <a:lnSpc>
                <a:spcPct val="150000"/>
              </a:lnSpc>
              <a:spcBef>
                <a:spcPts val="0"/>
              </a:spcBef>
            </a:pPr>
            <a:r>
              <a:rPr lang="en-US" altLang="zh-CN" sz="1800" smtClean="0">
                <a:solidFill>
                  <a:srgbClr val="0000FF"/>
                </a:solidFill>
                <a:latin typeface="Consolas" pitchFamily="49" charset="0"/>
                <a:ea typeface="仿宋" pitchFamily="49" charset="-122"/>
                <a:cs typeface="Consolas" pitchFamily="49" charset="0"/>
              </a:rPr>
              <a:t>      pre=head;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从有序表开头比较</a:t>
            </a:r>
          </a:p>
          <a:p>
            <a:pPr algn="l">
              <a:lnSpc>
                <a:spcPts val="2100"/>
              </a:lnSpc>
              <a:spcBef>
                <a:spcPts val="0"/>
              </a:spcBef>
            </a:pPr>
            <a:r>
              <a:rPr lang="en-US" altLang="zh-CN" sz="1800" smtClean="0">
                <a:solidFill>
                  <a:srgbClr val="006600"/>
                </a:solidFill>
                <a:latin typeface="Consolas" pitchFamily="49" charset="0"/>
                <a:ea typeface="仿宋" pitchFamily="49" charset="-122"/>
                <a:cs typeface="Consolas" pitchFamily="49" charset="0"/>
              </a:rPr>
              <a:t>      while (pre-&gt;next!=NULL &amp;&amp; pre-&gt;next-&gt;exp&gt;p-&gt;exp)</a:t>
            </a:r>
            <a:endParaRPr lang="zh-CN" altLang="zh-CN" sz="1800" smtClean="0">
              <a:solidFill>
                <a:srgbClr val="006600"/>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6600"/>
                </a:solidFill>
                <a:latin typeface="Consolas" pitchFamily="49" charset="0"/>
                <a:ea typeface="仿宋" pitchFamily="49" charset="-122"/>
                <a:cs typeface="Consolas" pitchFamily="49" charset="0"/>
              </a:rPr>
              <a:t>pre=pre-&gt;next;</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在有序表中查找插入结点</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的前驱结点</a:t>
            </a:r>
            <a:r>
              <a:rPr lang="en-US" altLang="zh-CN" sz="1800" smtClean="0">
                <a:solidFill>
                  <a:srgbClr val="00B0F0"/>
                </a:solidFill>
                <a:latin typeface="Consolas" pitchFamily="49" charset="0"/>
                <a:ea typeface="仿宋" pitchFamily="49" charset="-122"/>
                <a:cs typeface="Consolas" pitchFamily="49" charset="0"/>
              </a:rPr>
              <a:t>pre</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p-&gt;next=pre-&gt;next;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在结点</a:t>
            </a:r>
            <a:r>
              <a:rPr lang="en-US" altLang="zh-CN" sz="1800" smtClean="0">
                <a:solidFill>
                  <a:srgbClr val="00B0F0"/>
                </a:solidFill>
                <a:latin typeface="Consolas" pitchFamily="49" charset="0"/>
                <a:ea typeface="仿宋" pitchFamily="49" charset="-122"/>
                <a:cs typeface="Consolas" pitchFamily="49" charset="0"/>
              </a:rPr>
              <a:t>pre</a:t>
            </a:r>
            <a:r>
              <a:rPr lang="zh-CN" altLang="zh-CN" sz="1800" smtClean="0">
                <a:solidFill>
                  <a:srgbClr val="00B0F0"/>
                </a:solidFill>
                <a:latin typeface="Consolas" pitchFamily="49" charset="0"/>
                <a:ea typeface="仿宋" pitchFamily="49" charset="-122"/>
                <a:cs typeface="Consolas" pitchFamily="49" charset="0"/>
              </a:rPr>
              <a:t>之后插入结点</a:t>
            </a:r>
            <a:r>
              <a:rPr lang="en-US" altLang="zh-CN" sz="1800" smtClean="0">
                <a:solidFill>
                  <a:srgbClr val="00B0F0"/>
                </a:solidFill>
                <a:latin typeface="Consolas" pitchFamily="49" charset="0"/>
                <a:ea typeface="仿宋" pitchFamily="49" charset="-122"/>
                <a:cs typeface="Consolas" pitchFamily="49" charset="0"/>
              </a:rPr>
              <a:t>p</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pre-&gt;next=p;</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p=q;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继续处理原单链表余下的结点</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cxnSp>
        <p:nvCxnSpPr>
          <p:cNvPr id="7" name="直接箭头连接符 6"/>
          <p:cNvCxnSpPr/>
          <p:nvPr/>
        </p:nvCxnSpPr>
        <p:spPr>
          <a:xfrm rot="5400000" flipH="1" flipV="1">
            <a:off x="2428860" y="4786322"/>
            <a:ext cx="2000264" cy="1588"/>
          </a:xfrm>
          <a:prstGeom prst="straightConnector1">
            <a:avLst/>
          </a:prstGeom>
          <a:ln w="19050">
            <a:solidFill>
              <a:srgbClr val="0066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71538" y="5786454"/>
            <a:ext cx="5500726" cy="338554"/>
          </a:xfrm>
          <a:prstGeom prst="rect">
            <a:avLst/>
          </a:prstGeom>
          <a:noFill/>
        </p:spPr>
        <p:txBody>
          <a:bodyPr wrap="square" rtlCol="0">
            <a:spAutoFit/>
          </a:bodyPr>
          <a:lstStyle/>
          <a:p>
            <a:pPr algn="l"/>
            <a:r>
              <a:rPr lang="zh-CN" altLang="en-US" sz="2000" smtClean="0">
                <a:solidFill>
                  <a:srgbClr val="006600"/>
                </a:solidFill>
                <a:latin typeface="仿宋" pitchFamily="49" charset="-122"/>
                <a:ea typeface="仿宋" pitchFamily="49" charset="-122"/>
              </a:rPr>
              <a:t>查找到第一个≤</a:t>
            </a:r>
            <a:r>
              <a:rPr lang="en-US" altLang="zh-CN" sz="2000" smtClean="0">
                <a:solidFill>
                  <a:srgbClr val="006600"/>
                </a:solidFill>
                <a:latin typeface="Consolas" pitchFamily="49" charset="0"/>
                <a:ea typeface="仿宋" pitchFamily="49" charset="-122"/>
                <a:cs typeface="Consolas" pitchFamily="49" charset="0"/>
              </a:rPr>
              <a:t>p-&gt;exp</a:t>
            </a:r>
            <a:r>
              <a:rPr lang="zh-CN" altLang="en-US" sz="2000" smtClean="0">
                <a:solidFill>
                  <a:srgbClr val="006600"/>
                </a:solidFill>
                <a:latin typeface="Consolas" pitchFamily="49" charset="0"/>
                <a:ea typeface="仿宋" pitchFamily="49" charset="-122"/>
                <a:cs typeface="Consolas" pitchFamily="49" charset="0"/>
              </a:rPr>
              <a:t>的位置的前驱结点</a:t>
            </a:r>
            <a:r>
              <a:rPr lang="en-US" altLang="zh-CN" sz="2000" smtClean="0">
                <a:solidFill>
                  <a:srgbClr val="006600"/>
                </a:solidFill>
                <a:latin typeface="Consolas" pitchFamily="49" charset="0"/>
                <a:ea typeface="仿宋" pitchFamily="49" charset="-122"/>
                <a:cs typeface="Consolas" pitchFamily="49" charset="0"/>
              </a:rPr>
              <a:t>pre</a:t>
            </a:r>
            <a:endParaRPr lang="zh-CN" altLang="en-US" sz="2000">
              <a:solidFill>
                <a:srgbClr val="006600"/>
              </a:solidFill>
              <a:latin typeface="Consolas" pitchFamily="49" charset="0"/>
              <a:ea typeface="仿宋" pitchFamily="49" charset="-122"/>
              <a:cs typeface="Consolas" pitchFamily="49" charset="0"/>
            </a:endParaRP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pPr/>
              <a:t>56</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357166"/>
            <a:ext cx="5143536" cy="400110"/>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pP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a:t>
            </a: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3</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a:t>
            </a:r>
            <a:r>
              <a:rPr lang="zh-CN" altLang="en-US"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输出</a:t>
            </a:r>
            <a:r>
              <a:rPr lang="zh-CN"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多项式</a:t>
            </a:r>
            <a:r>
              <a:rPr lang="zh-CN" altLang="en-US"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单链表</a:t>
            </a:r>
            <a:r>
              <a:rPr lang="en-US" altLang="zh-CN" sz="2000" spc="50" smtClean="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rPr>
              <a:t>DispPoly()</a:t>
            </a:r>
            <a:endParaRPr lang="zh-CN" altLang="zh-CN" sz="2000" spc="50">
              <a:ln w="11430"/>
              <a:solidFill>
                <a:srgbClr val="FF0000"/>
              </a:solidFill>
              <a:effectLst>
                <a:outerShdw blurRad="76200" dist="50800" dir="5400000" algn="tl" rotWithShape="0">
                  <a:srgbClr val="000000">
                    <a:alpha val="65000"/>
                  </a:srgbClr>
                </a:outerShdw>
              </a:effectLst>
              <a:latin typeface="Consolas" pitchFamily="49" charset="0"/>
              <a:ea typeface="楷体" pitchFamily="49" charset="-122"/>
              <a:cs typeface="Consolas" pitchFamily="49" charset="0"/>
            </a:endParaRPr>
          </a:p>
        </p:txBody>
      </p:sp>
      <p:sp>
        <p:nvSpPr>
          <p:cNvPr id="4" name="TextBox 3"/>
          <p:cNvSpPr txBox="1"/>
          <p:nvPr/>
        </p:nvSpPr>
        <p:spPr>
          <a:xfrm>
            <a:off x="714348" y="1000108"/>
            <a:ext cx="8143932" cy="416790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DispPoly</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输出多项式单链表</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bool first=true;			</a:t>
            </a:r>
            <a:r>
              <a:rPr lang="en-US" altLang="zh-CN" sz="1800" smtClean="0">
                <a:solidFill>
                  <a:srgbClr val="00B0F0"/>
                </a:solidFill>
                <a:latin typeface="Consolas" pitchFamily="49" charset="0"/>
                <a:ea typeface="仿宋" pitchFamily="49" charset="-122"/>
                <a:cs typeface="Consolas" pitchFamily="49" charset="0"/>
              </a:rPr>
              <a:t>//first</a:t>
            </a:r>
            <a:r>
              <a:rPr lang="zh-CN" altLang="zh-CN" sz="1800" smtClean="0">
                <a:solidFill>
                  <a:srgbClr val="00B0F0"/>
                </a:solidFill>
                <a:latin typeface="Consolas" pitchFamily="49" charset="0"/>
                <a:ea typeface="仿宋" pitchFamily="49" charset="-122"/>
                <a:cs typeface="Consolas" pitchFamily="49" charset="0"/>
              </a:rPr>
              <a:t>为</a:t>
            </a:r>
            <a:r>
              <a:rPr lang="en-US" altLang="zh-CN" sz="1800" smtClean="0">
                <a:solidFill>
                  <a:srgbClr val="00B0F0"/>
                </a:solidFill>
                <a:latin typeface="Consolas" pitchFamily="49" charset="0"/>
                <a:ea typeface="仿宋" pitchFamily="49" charset="-122"/>
                <a:cs typeface="Consolas" pitchFamily="49" charset="0"/>
              </a:rPr>
              <a:t>true</a:t>
            </a:r>
            <a:r>
              <a:rPr lang="zh-CN" altLang="zh-CN" sz="1800" smtClean="0">
                <a:solidFill>
                  <a:srgbClr val="00B0F0"/>
                </a:solidFill>
                <a:latin typeface="Consolas" pitchFamily="49" charset="0"/>
                <a:ea typeface="仿宋" pitchFamily="49" charset="-122"/>
                <a:cs typeface="Consolas" pitchFamily="49" charset="0"/>
              </a:rPr>
              <a:t>表示是第一项</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PolyNode* p=head-&gt;next;		</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指向开始结点</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(p!=NULL)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  if (first)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  printf("[%.1lf,%d]",p-&gt;coef,p-&gt;exp);</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first=false;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else</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printf(",[%.1lf,%d]",p-&gt;coef,p-&gt;exp);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p=p-&gt;next;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printf("\n");</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57</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00166" y="1857364"/>
            <a:ext cx="4643470" cy="40011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00000"/>
              </a:lnSpc>
            </a:pPr>
            <a:r>
              <a:rPr lang="zh-CN" altLang="en-US" sz="2000" smtClean="0">
                <a:solidFill>
                  <a:srgbClr val="0000FF"/>
                </a:solidFill>
                <a:latin typeface="仿宋" pitchFamily="49" charset="-122"/>
                <a:ea typeface="仿宋" pitchFamily="49" charset="-122"/>
              </a:rPr>
              <a:t>两个按指数递减排序的多项式单链表</a:t>
            </a:r>
            <a:endParaRPr lang="zh-CN" altLang="en-US" sz="2000">
              <a:solidFill>
                <a:srgbClr val="0000FF"/>
              </a:solidFill>
              <a:latin typeface="仿宋" pitchFamily="49" charset="-122"/>
              <a:ea typeface="仿宋" pitchFamily="49" charset="-122"/>
            </a:endParaRPr>
          </a:p>
        </p:txBody>
      </p:sp>
      <p:sp>
        <p:nvSpPr>
          <p:cNvPr id="8" name="TextBox 7"/>
          <p:cNvSpPr txBox="1"/>
          <p:nvPr/>
        </p:nvSpPr>
        <p:spPr>
          <a:xfrm>
            <a:off x="1928794" y="3314642"/>
            <a:ext cx="3286148" cy="40011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nSpc>
                <a:spcPct val="100000"/>
              </a:lnSpc>
            </a:pPr>
            <a:r>
              <a:rPr lang="zh-CN" altLang="en-US" sz="2000" smtClean="0">
                <a:solidFill>
                  <a:srgbClr val="0000FF"/>
                </a:solidFill>
                <a:latin typeface="仿宋" pitchFamily="49" charset="-122"/>
                <a:ea typeface="仿宋" pitchFamily="49" charset="-122"/>
              </a:rPr>
              <a:t>相加的结果多项式单链表</a:t>
            </a:r>
            <a:endParaRPr lang="zh-CN" altLang="en-US" sz="2000">
              <a:solidFill>
                <a:srgbClr val="0000FF"/>
              </a:solidFill>
              <a:latin typeface="仿宋" pitchFamily="49" charset="-122"/>
              <a:ea typeface="仿宋" pitchFamily="49" charset="-122"/>
            </a:endParaRPr>
          </a:p>
        </p:txBody>
      </p:sp>
      <p:sp>
        <p:nvSpPr>
          <p:cNvPr id="9" name="下箭头 8"/>
          <p:cNvSpPr/>
          <p:nvPr/>
        </p:nvSpPr>
        <p:spPr>
          <a:xfrm>
            <a:off x="3214678" y="2357430"/>
            <a:ext cx="285752" cy="857256"/>
          </a:xfrm>
          <a:prstGeom prst="down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sp>
        <p:nvSpPr>
          <p:cNvPr id="10" name="TextBox 9"/>
          <p:cNvSpPr txBox="1"/>
          <p:nvPr/>
        </p:nvSpPr>
        <p:spPr>
          <a:xfrm>
            <a:off x="3571868" y="2571744"/>
            <a:ext cx="3214710" cy="338554"/>
          </a:xfrm>
          <a:prstGeom prst="rect">
            <a:avLst/>
          </a:prstGeom>
          <a:noFill/>
        </p:spPr>
        <p:txBody>
          <a:bodyPr wrap="square" rtlCol="0">
            <a:spAutoFit/>
          </a:bodyPr>
          <a:lstStyle/>
          <a:p>
            <a:pPr algn="l"/>
            <a:r>
              <a:rPr lang="zh-CN" altLang="en-US" sz="2000" smtClean="0">
                <a:solidFill>
                  <a:srgbClr val="006600"/>
                </a:solidFill>
                <a:latin typeface="仿宋" pitchFamily="49" charset="-122"/>
                <a:ea typeface="仿宋" pitchFamily="49" charset="-122"/>
              </a:rPr>
              <a:t>二路归并 </a:t>
            </a:r>
            <a:r>
              <a:rPr lang="en-US" altLang="zh-CN" sz="2000" smtClean="0">
                <a:solidFill>
                  <a:srgbClr val="006600"/>
                </a:solidFill>
                <a:latin typeface="仿宋" pitchFamily="49" charset="-122"/>
                <a:ea typeface="仿宋" pitchFamily="49" charset="-122"/>
              </a:rPr>
              <a:t>+ </a:t>
            </a:r>
            <a:r>
              <a:rPr lang="zh-CN" altLang="en-US" sz="2000" smtClean="0">
                <a:solidFill>
                  <a:srgbClr val="006600"/>
                </a:solidFill>
                <a:latin typeface="仿宋" pitchFamily="49" charset="-122"/>
                <a:ea typeface="仿宋" pitchFamily="49" charset="-122"/>
              </a:rPr>
              <a:t>尾插法建表</a:t>
            </a:r>
            <a:endParaRPr lang="zh-CN" altLang="en-US" sz="2000">
              <a:solidFill>
                <a:srgbClr val="006600"/>
              </a:solidFill>
              <a:latin typeface="仿宋" pitchFamily="49" charset="-122"/>
              <a:ea typeface="仿宋" pitchFamily="49" charset="-122"/>
            </a:endParaRPr>
          </a:p>
        </p:txBody>
      </p:sp>
      <p:sp>
        <p:nvSpPr>
          <p:cNvPr id="12" name="TextBox 11"/>
          <p:cNvSpPr txBox="1"/>
          <p:nvPr/>
        </p:nvSpPr>
        <p:spPr>
          <a:xfrm>
            <a:off x="428596" y="500042"/>
            <a:ext cx="7072362"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200" smtClean="0">
                <a:latin typeface="Consolas" pitchFamily="49" charset="0"/>
                <a:ea typeface="微软雅黑" pitchFamily="34" charset="-122"/>
                <a:cs typeface="Consolas" pitchFamily="49" charset="0"/>
              </a:rPr>
              <a:t>3.</a:t>
            </a:r>
            <a:r>
              <a:rPr lang="zh-CN" altLang="zh-CN" sz="2200" smtClean="0">
                <a:latin typeface="Consolas" pitchFamily="49" charset="0"/>
                <a:ea typeface="微软雅黑" pitchFamily="34" charset="-122"/>
                <a:cs typeface="Consolas" pitchFamily="49" charset="0"/>
              </a:rPr>
              <a:t>设计两个多项式单链表相加运算算法</a:t>
            </a:r>
            <a:r>
              <a:rPr lang="en-US" altLang="zh-CN" sz="2200" smtClean="0">
                <a:latin typeface="Consolas" pitchFamily="49" charset="0"/>
                <a:ea typeface="微软雅黑" pitchFamily="34" charset="-122"/>
                <a:cs typeface="Consolas" pitchFamily="49" charset="0"/>
              </a:rPr>
              <a:t>PolyAdd()</a:t>
            </a:r>
            <a:endParaRPr lang="zh-CN" altLang="zh-CN" sz="2200">
              <a:latin typeface="Consolas" pitchFamily="49" charset="0"/>
              <a:ea typeface="微软雅黑" pitchFamily="34" charset="-122"/>
              <a:cs typeface="Consolas" pitchFamily="49" charset="0"/>
            </a:endParaRPr>
          </a:p>
        </p:txBody>
      </p:sp>
      <p:sp>
        <p:nvSpPr>
          <p:cNvPr id="15" name="灯片编号占位符 14"/>
          <p:cNvSpPr>
            <a:spLocks noGrp="1"/>
          </p:cNvSpPr>
          <p:nvPr>
            <p:ph type="sldNum" sz="quarter" idx="12"/>
          </p:nvPr>
        </p:nvSpPr>
        <p:spPr/>
        <p:txBody>
          <a:bodyPr/>
          <a:lstStyle/>
          <a:p>
            <a:fld id="{7AF016A1-9F15-429F-9EFD-84004B73C732}" type="slidenum">
              <a:rPr lang="en-US" altLang="zh-CN" smtClean="0"/>
              <a:pPr/>
              <a:t>58</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428596" y="475382"/>
            <a:ext cx="8215370" cy="810478"/>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用</a:t>
            </a:r>
            <a:r>
              <a:rPr lang="en-US" altLang="zh-CN" sz="2000" smtClean="0">
                <a:solidFill>
                  <a:srgbClr val="0000FF"/>
                </a:solidFill>
                <a:latin typeface="Consolas" pitchFamily="49" charset="0"/>
                <a:ea typeface="楷体" pitchFamily="49" charset="-122"/>
                <a:cs typeface="Consolas" pitchFamily="49" charset="0"/>
              </a:rPr>
              <a:t>pa</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pb</a:t>
            </a:r>
            <a:r>
              <a:rPr lang="zh-CN" altLang="zh-CN" sz="2000" smtClean="0">
                <a:solidFill>
                  <a:srgbClr val="0000FF"/>
                </a:solidFill>
                <a:latin typeface="Consolas" pitchFamily="49" charset="0"/>
                <a:ea typeface="楷体" pitchFamily="49" charset="-122"/>
                <a:cs typeface="Consolas" pitchFamily="49" charset="0"/>
              </a:rPr>
              <a:t>分别遍历</a:t>
            </a:r>
            <a:r>
              <a:rPr lang="en-US" altLang="zh-CN" sz="2000"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B</a:t>
            </a:r>
            <a:r>
              <a:rPr lang="zh-CN" altLang="zh-CN" sz="2000" smtClean="0">
                <a:solidFill>
                  <a:srgbClr val="0000FF"/>
                </a:solidFill>
                <a:latin typeface="Consolas" pitchFamily="49" charset="0"/>
                <a:ea typeface="楷体" pitchFamily="49" charset="-122"/>
                <a:cs typeface="Consolas" pitchFamily="49" charset="0"/>
              </a:rPr>
              <a:t>的结点，先建立一个空多项式单链表</a:t>
            </a:r>
            <a:r>
              <a:rPr lang="en-US" altLang="zh-CN" sz="2000" smtClean="0">
                <a:solidFill>
                  <a:srgbClr val="0000FF"/>
                </a:solidFill>
                <a:latin typeface="Consolas" pitchFamily="49" charset="0"/>
                <a:ea typeface="楷体" pitchFamily="49" charset="-122"/>
                <a:cs typeface="Consolas" pitchFamily="49" charset="0"/>
              </a:rPr>
              <a:t>C</a:t>
            </a:r>
            <a:r>
              <a:rPr lang="zh-CN" altLang="zh-CN" sz="2000" smtClean="0">
                <a:solidFill>
                  <a:srgbClr val="0000FF"/>
                </a:solidFill>
                <a:latin typeface="Consolas" pitchFamily="49" charset="0"/>
                <a:ea typeface="楷体" pitchFamily="49" charset="-122"/>
                <a:cs typeface="Consolas" pitchFamily="49" charset="0"/>
              </a:rPr>
              <a:t>，在</a:t>
            </a:r>
            <a:r>
              <a:rPr lang="en-US" altLang="zh-CN" sz="2000" smtClean="0">
                <a:solidFill>
                  <a:srgbClr val="0000FF"/>
                </a:solidFill>
                <a:latin typeface="Consolas" pitchFamily="49" charset="0"/>
                <a:ea typeface="楷体" pitchFamily="49" charset="-122"/>
                <a:cs typeface="Consolas" pitchFamily="49" charset="0"/>
              </a:rPr>
              <a:t>pa</a:t>
            </a:r>
            <a:r>
              <a:rPr lang="zh-CN" altLang="zh-CN" sz="2000" smtClean="0">
                <a:solidFill>
                  <a:srgbClr val="0000FF"/>
                </a:solidFill>
                <a:latin typeface="Consolas" pitchFamily="49" charset="0"/>
                <a:ea typeface="楷体" pitchFamily="49" charset="-122"/>
                <a:cs typeface="Consolas" pitchFamily="49" charset="0"/>
              </a:rPr>
              <a:t>、</a:t>
            </a:r>
            <a:r>
              <a:rPr lang="en-US" altLang="zh-CN" sz="2000" smtClean="0">
                <a:solidFill>
                  <a:srgbClr val="0000FF"/>
                </a:solidFill>
                <a:latin typeface="Consolas" pitchFamily="49" charset="0"/>
                <a:ea typeface="楷体" pitchFamily="49" charset="-122"/>
                <a:cs typeface="Consolas" pitchFamily="49" charset="0"/>
              </a:rPr>
              <a:t>pb</a:t>
            </a:r>
            <a:r>
              <a:rPr lang="zh-CN" altLang="zh-CN" sz="2000" smtClean="0">
                <a:solidFill>
                  <a:srgbClr val="0000FF"/>
                </a:solidFill>
                <a:latin typeface="Consolas" pitchFamily="49" charset="0"/>
                <a:ea typeface="楷体" pitchFamily="49" charset="-122"/>
                <a:cs typeface="Consolas" pitchFamily="49" charset="0"/>
              </a:rPr>
              <a:t>都没有遍历完时循环：</a:t>
            </a:r>
            <a:endParaRPr lang="zh-CN" altLang="en-US" sz="2000">
              <a:solidFill>
                <a:srgbClr val="0000FF"/>
              </a:solidFill>
              <a:latin typeface="Consolas" pitchFamily="49" charset="0"/>
              <a:ea typeface="楷体" pitchFamily="49" charset="-122"/>
              <a:cs typeface="Consolas" pitchFamily="49" charset="0"/>
            </a:endParaRPr>
          </a:p>
        </p:txBody>
      </p:sp>
      <p:sp>
        <p:nvSpPr>
          <p:cNvPr id="9" name="TextBox 8"/>
          <p:cNvSpPr txBox="1"/>
          <p:nvPr/>
        </p:nvSpPr>
        <p:spPr>
          <a:xfrm>
            <a:off x="357158" y="1643050"/>
            <a:ext cx="8429684" cy="2787719"/>
          </a:xfrm>
          <a:prstGeom prst="rect">
            <a:avLst/>
          </a:prstGeom>
          <a:ln>
            <a:solidFill>
              <a:schemeClr val="accent6">
                <a:lumMod val="20000"/>
                <a:lumOff val="80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44000" tIns="144000" rIns="144000" bIns="108000" rtlCol="0">
            <a:spAutoFit/>
          </a:bodyPr>
          <a:lstStyle/>
          <a:p>
            <a:pPr marL="342900" indent="-342900" algn="l">
              <a:lnSpc>
                <a:spcPts val="2500"/>
              </a:lnSpc>
              <a:spcBef>
                <a:spcPts val="1200"/>
              </a:spcBef>
              <a:buFont typeface="+mj-ea"/>
              <a:buAutoNum type="circleNumDbPlain"/>
            </a:pPr>
            <a:r>
              <a:rPr lang="zh-CN" altLang="zh-CN" sz="2000" smtClean="0">
                <a:solidFill>
                  <a:srgbClr val="0000FF"/>
                </a:solidFill>
                <a:latin typeface="Consolas" pitchFamily="49" charset="0"/>
                <a:ea typeface="仿宋" pitchFamily="49" charset="-122"/>
                <a:cs typeface="Consolas" pitchFamily="49" charset="0"/>
              </a:rPr>
              <a:t>若</a:t>
            </a:r>
            <a:r>
              <a:rPr lang="en-US" altLang="zh-CN" sz="2000" smtClean="0">
                <a:solidFill>
                  <a:srgbClr val="0000FF"/>
                </a:solidFill>
                <a:latin typeface="Consolas" pitchFamily="49" charset="0"/>
                <a:ea typeface="仿宋" pitchFamily="49" charset="-122"/>
                <a:cs typeface="Consolas" pitchFamily="49" charset="0"/>
              </a:rPr>
              <a:t>pa</a:t>
            </a:r>
            <a:r>
              <a:rPr lang="zh-CN" altLang="zh-CN" sz="2000" smtClean="0">
                <a:solidFill>
                  <a:srgbClr val="0000FF"/>
                </a:solidFill>
                <a:latin typeface="Consolas" pitchFamily="49" charset="0"/>
                <a:ea typeface="仿宋" pitchFamily="49" charset="-122"/>
                <a:cs typeface="Consolas" pitchFamily="49" charset="0"/>
              </a:rPr>
              <a:t>结点的指数较大，复制</a:t>
            </a:r>
            <a:r>
              <a:rPr lang="en-US" altLang="zh-CN" sz="2000" smtClean="0">
                <a:solidFill>
                  <a:srgbClr val="0000FF"/>
                </a:solidFill>
                <a:latin typeface="Consolas" pitchFamily="49" charset="0"/>
                <a:ea typeface="仿宋" pitchFamily="49" charset="-122"/>
                <a:cs typeface="Consolas" pitchFamily="49" charset="0"/>
              </a:rPr>
              <a:t>pa</a:t>
            </a:r>
            <a:r>
              <a:rPr lang="zh-CN" altLang="zh-CN" sz="2000" smtClean="0">
                <a:solidFill>
                  <a:srgbClr val="0000FF"/>
                </a:solidFill>
                <a:latin typeface="Consolas" pitchFamily="49" charset="0"/>
                <a:ea typeface="仿宋" pitchFamily="49" charset="-122"/>
                <a:cs typeface="Consolas" pitchFamily="49" charset="0"/>
              </a:rPr>
              <a:t>结点并添加到</a:t>
            </a:r>
            <a:r>
              <a:rPr lang="en-US" altLang="zh-CN" sz="2000" smtClean="0">
                <a:solidFill>
                  <a:srgbClr val="0000FF"/>
                </a:solidFill>
                <a:latin typeface="Consolas" pitchFamily="49" charset="0"/>
                <a:ea typeface="仿宋" pitchFamily="49" charset="-122"/>
                <a:cs typeface="Consolas" pitchFamily="49" charset="0"/>
              </a:rPr>
              <a:t>C</a:t>
            </a:r>
            <a:r>
              <a:rPr lang="zh-CN" altLang="zh-CN" sz="2000" smtClean="0">
                <a:solidFill>
                  <a:srgbClr val="0000FF"/>
                </a:solidFill>
                <a:latin typeface="Consolas" pitchFamily="49" charset="0"/>
                <a:ea typeface="仿宋" pitchFamily="49" charset="-122"/>
                <a:cs typeface="Consolas" pitchFamily="49" charset="0"/>
              </a:rPr>
              <a:t>的末尾，同时</a:t>
            </a:r>
            <a:r>
              <a:rPr lang="en-US" altLang="zh-CN" sz="2000" smtClean="0">
                <a:solidFill>
                  <a:srgbClr val="0000FF"/>
                </a:solidFill>
                <a:latin typeface="Consolas" pitchFamily="49" charset="0"/>
                <a:ea typeface="仿宋" pitchFamily="49" charset="-122"/>
                <a:cs typeface="Consolas" pitchFamily="49" charset="0"/>
              </a:rPr>
              <a:t>pa</a:t>
            </a:r>
            <a:r>
              <a:rPr lang="zh-CN" altLang="zh-CN" sz="2000" smtClean="0">
                <a:solidFill>
                  <a:srgbClr val="0000FF"/>
                </a:solidFill>
                <a:latin typeface="Consolas" pitchFamily="49" charset="0"/>
                <a:ea typeface="仿宋" pitchFamily="49" charset="-122"/>
                <a:cs typeface="Consolas" pitchFamily="49" charset="0"/>
              </a:rPr>
              <a:t>后移一个结点。</a:t>
            </a:r>
          </a:p>
          <a:p>
            <a:pPr marL="342900" indent="-342900" algn="l">
              <a:lnSpc>
                <a:spcPts val="2500"/>
              </a:lnSpc>
              <a:spcBef>
                <a:spcPts val="1200"/>
              </a:spcBef>
              <a:buFont typeface="+mj-ea"/>
              <a:buAutoNum type="circleNumDbPlain"/>
            </a:pPr>
            <a:r>
              <a:rPr lang="zh-CN" altLang="zh-CN" sz="2000" smtClean="0">
                <a:solidFill>
                  <a:srgbClr val="0000FF"/>
                </a:solidFill>
                <a:latin typeface="Consolas" pitchFamily="49" charset="0"/>
                <a:ea typeface="仿宋" pitchFamily="49" charset="-122"/>
                <a:cs typeface="Consolas" pitchFamily="49" charset="0"/>
              </a:rPr>
              <a:t>若</a:t>
            </a:r>
            <a:r>
              <a:rPr lang="en-US" altLang="zh-CN" sz="2000" smtClean="0">
                <a:solidFill>
                  <a:srgbClr val="0000FF"/>
                </a:solidFill>
                <a:latin typeface="Consolas" pitchFamily="49" charset="0"/>
                <a:ea typeface="仿宋" pitchFamily="49" charset="-122"/>
                <a:cs typeface="Consolas" pitchFamily="49" charset="0"/>
              </a:rPr>
              <a:t>pb</a:t>
            </a:r>
            <a:r>
              <a:rPr lang="zh-CN" altLang="zh-CN" sz="2000" smtClean="0">
                <a:solidFill>
                  <a:srgbClr val="0000FF"/>
                </a:solidFill>
                <a:latin typeface="Consolas" pitchFamily="49" charset="0"/>
                <a:ea typeface="仿宋" pitchFamily="49" charset="-122"/>
                <a:cs typeface="Consolas" pitchFamily="49" charset="0"/>
              </a:rPr>
              <a:t>结点的指数较大，复制</a:t>
            </a:r>
            <a:r>
              <a:rPr lang="en-US" altLang="zh-CN" sz="2000" smtClean="0">
                <a:solidFill>
                  <a:srgbClr val="0000FF"/>
                </a:solidFill>
                <a:latin typeface="Consolas" pitchFamily="49" charset="0"/>
                <a:ea typeface="仿宋" pitchFamily="49" charset="-122"/>
                <a:cs typeface="Consolas" pitchFamily="49" charset="0"/>
              </a:rPr>
              <a:t>pb</a:t>
            </a:r>
            <a:r>
              <a:rPr lang="zh-CN" altLang="zh-CN" sz="2000" smtClean="0">
                <a:solidFill>
                  <a:srgbClr val="0000FF"/>
                </a:solidFill>
                <a:latin typeface="Consolas" pitchFamily="49" charset="0"/>
                <a:ea typeface="仿宋" pitchFamily="49" charset="-122"/>
                <a:cs typeface="Consolas" pitchFamily="49" charset="0"/>
              </a:rPr>
              <a:t>结点并添加到</a:t>
            </a:r>
            <a:r>
              <a:rPr lang="en-US" altLang="zh-CN" sz="2000" smtClean="0">
                <a:solidFill>
                  <a:srgbClr val="0000FF"/>
                </a:solidFill>
                <a:latin typeface="Consolas" pitchFamily="49" charset="0"/>
                <a:ea typeface="仿宋" pitchFamily="49" charset="-122"/>
                <a:cs typeface="Consolas" pitchFamily="49" charset="0"/>
              </a:rPr>
              <a:t>C</a:t>
            </a:r>
            <a:r>
              <a:rPr lang="zh-CN" altLang="zh-CN" sz="2000" smtClean="0">
                <a:solidFill>
                  <a:srgbClr val="0000FF"/>
                </a:solidFill>
                <a:latin typeface="Consolas" pitchFamily="49" charset="0"/>
                <a:ea typeface="仿宋" pitchFamily="49" charset="-122"/>
                <a:cs typeface="Consolas" pitchFamily="49" charset="0"/>
              </a:rPr>
              <a:t>的末尾，同时</a:t>
            </a:r>
            <a:r>
              <a:rPr lang="en-US" altLang="zh-CN" sz="2000" smtClean="0">
                <a:solidFill>
                  <a:srgbClr val="0000FF"/>
                </a:solidFill>
                <a:latin typeface="Consolas" pitchFamily="49" charset="0"/>
                <a:ea typeface="仿宋" pitchFamily="49" charset="-122"/>
                <a:cs typeface="Consolas" pitchFamily="49" charset="0"/>
              </a:rPr>
              <a:t>pb</a:t>
            </a:r>
            <a:r>
              <a:rPr lang="zh-CN" altLang="zh-CN" sz="2000" smtClean="0">
                <a:solidFill>
                  <a:srgbClr val="0000FF"/>
                </a:solidFill>
                <a:latin typeface="Consolas" pitchFamily="49" charset="0"/>
                <a:ea typeface="仿宋" pitchFamily="49" charset="-122"/>
                <a:cs typeface="Consolas" pitchFamily="49" charset="0"/>
              </a:rPr>
              <a:t>后移一个结点。</a:t>
            </a:r>
          </a:p>
          <a:p>
            <a:pPr marL="342900" indent="-342900" algn="l">
              <a:lnSpc>
                <a:spcPts val="2500"/>
              </a:lnSpc>
              <a:spcBef>
                <a:spcPts val="1200"/>
              </a:spcBef>
              <a:buFont typeface="+mj-ea"/>
              <a:buAutoNum type="circleNumDbPlain"/>
            </a:pPr>
            <a:r>
              <a:rPr lang="zh-CN" altLang="zh-CN" sz="2000" smtClean="0">
                <a:solidFill>
                  <a:srgbClr val="0000FF"/>
                </a:solidFill>
                <a:latin typeface="Consolas" pitchFamily="49" charset="0"/>
                <a:ea typeface="仿宋" pitchFamily="49" charset="-122"/>
                <a:cs typeface="Consolas" pitchFamily="49" charset="0"/>
              </a:rPr>
              <a:t>若</a:t>
            </a:r>
            <a:r>
              <a:rPr lang="en-US" altLang="zh-CN" sz="2000" smtClean="0">
                <a:solidFill>
                  <a:srgbClr val="0000FF"/>
                </a:solidFill>
                <a:latin typeface="Consolas" pitchFamily="49" charset="0"/>
                <a:ea typeface="仿宋" pitchFamily="49" charset="-122"/>
                <a:cs typeface="Consolas" pitchFamily="49" charset="0"/>
              </a:rPr>
              <a:t>pa</a:t>
            </a:r>
            <a:r>
              <a:rPr lang="zh-CN" altLang="zh-CN" sz="2000" smtClean="0">
                <a:solidFill>
                  <a:srgbClr val="0000FF"/>
                </a:solidFill>
                <a:latin typeface="Consolas" pitchFamily="49" charset="0"/>
                <a:ea typeface="仿宋" pitchFamily="49" charset="-122"/>
                <a:cs typeface="Consolas" pitchFamily="49" charset="0"/>
              </a:rPr>
              <a:t>和</a:t>
            </a:r>
            <a:r>
              <a:rPr lang="en-US" altLang="zh-CN" sz="2000" smtClean="0">
                <a:solidFill>
                  <a:srgbClr val="0000FF"/>
                </a:solidFill>
                <a:latin typeface="Consolas" pitchFamily="49" charset="0"/>
                <a:ea typeface="仿宋" pitchFamily="49" charset="-122"/>
                <a:cs typeface="Consolas" pitchFamily="49" charset="0"/>
              </a:rPr>
              <a:t>pb</a:t>
            </a:r>
            <a:r>
              <a:rPr lang="zh-CN" altLang="zh-CN" sz="2000" smtClean="0">
                <a:solidFill>
                  <a:srgbClr val="0000FF"/>
                </a:solidFill>
                <a:latin typeface="Consolas" pitchFamily="49" charset="0"/>
                <a:ea typeface="仿宋" pitchFamily="49" charset="-122"/>
                <a:cs typeface="Consolas" pitchFamily="49" charset="0"/>
              </a:rPr>
              <a:t>结点的指数相同，求出它们的系数和</a:t>
            </a:r>
            <a:r>
              <a:rPr lang="en-US" altLang="zh-CN" sz="2000" smtClean="0">
                <a:solidFill>
                  <a:srgbClr val="0000FF"/>
                </a:solidFill>
                <a:latin typeface="Consolas" pitchFamily="49" charset="0"/>
                <a:ea typeface="仿宋" pitchFamily="49" charset="-122"/>
                <a:cs typeface="Consolas" pitchFamily="49" charset="0"/>
              </a:rPr>
              <a:t>c</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c=pa-&gt;coef+pb-&gt;coef</a:t>
            </a:r>
            <a:r>
              <a:rPr lang="zh-CN" altLang="zh-CN" sz="2000" smtClean="0">
                <a:solidFill>
                  <a:srgbClr val="0000FF"/>
                </a:solidFill>
                <a:latin typeface="Consolas" pitchFamily="49" charset="0"/>
                <a:ea typeface="仿宋" pitchFamily="49" charset="-122"/>
                <a:cs typeface="Consolas" pitchFamily="49" charset="0"/>
              </a:rPr>
              <a:t>），如果</a:t>
            </a:r>
            <a:r>
              <a:rPr lang="en-US" altLang="zh-CN" sz="2000" smtClean="0">
                <a:solidFill>
                  <a:srgbClr val="0000FF"/>
                </a:solidFill>
                <a:latin typeface="Consolas" pitchFamily="49" charset="0"/>
                <a:ea typeface="仿宋" pitchFamily="49" charset="-122"/>
                <a:cs typeface="Consolas" pitchFamily="49" charset="0"/>
              </a:rPr>
              <a:t>c</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0</a:t>
            </a:r>
            <a:r>
              <a:rPr lang="zh-CN" altLang="zh-CN" sz="2000" smtClean="0">
                <a:solidFill>
                  <a:srgbClr val="0000FF"/>
                </a:solidFill>
                <a:latin typeface="Consolas" pitchFamily="49" charset="0"/>
                <a:ea typeface="仿宋" pitchFamily="49" charset="-122"/>
                <a:cs typeface="Consolas" pitchFamily="49" charset="0"/>
              </a:rPr>
              <a:t>，由</a:t>
            </a:r>
            <a:r>
              <a:rPr lang="en-US" altLang="zh-CN" sz="2000" smtClean="0">
                <a:solidFill>
                  <a:srgbClr val="0000FF"/>
                </a:solidFill>
                <a:latin typeface="Consolas" pitchFamily="49" charset="0"/>
                <a:ea typeface="仿宋" pitchFamily="49" charset="-122"/>
                <a:cs typeface="Consolas" pitchFamily="49" charset="0"/>
              </a:rPr>
              <a:t>c</a:t>
            </a:r>
            <a:r>
              <a:rPr lang="zh-CN" altLang="zh-CN" sz="2000" smtClean="0">
                <a:solidFill>
                  <a:srgbClr val="0000FF"/>
                </a:solidFill>
                <a:latin typeface="Consolas" pitchFamily="49" charset="0"/>
                <a:ea typeface="仿宋" pitchFamily="49" charset="-122"/>
                <a:cs typeface="Consolas" pitchFamily="49" charset="0"/>
              </a:rPr>
              <a:t>和</a:t>
            </a:r>
            <a:r>
              <a:rPr lang="en-US" altLang="zh-CN" sz="2000" smtClean="0">
                <a:solidFill>
                  <a:srgbClr val="0000FF"/>
                </a:solidFill>
                <a:latin typeface="Consolas" pitchFamily="49" charset="0"/>
                <a:ea typeface="仿宋" pitchFamily="49" charset="-122"/>
                <a:cs typeface="Consolas" pitchFamily="49" charset="0"/>
              </a:rPr>
              <a:t>pa-&gt;exp</a:t>
            </a:r>
            <a:r>
              <a:rPr lang="zh-CN" altLang="zh-CN" sz="2000" smtClean="0">
                <a:solidFill>
                  <a:srgbClr val="0000FF"/>
                </a:solidFill>
                <a:latin typeface="Consolas" pitchFamily="49" charset="0"/>
                <a:ea typeface="仿宋" pitchFamily="49" charset="-122"/>
                <a:cs typeface="Consolas" pitchFamily="49" charset="0"/>
              </a:rPr>
              <a:t>新建一个结点并添加到</a:t>
            </a:r>
            <a:r>
              <a:rPr lang="en-US" altLang="zh-CN" sz="2000" smtClean="0">
                <a:solidFill>
                  <a:srgbClr val="0000FF"/>
                </a:solidFill>
                <a:latin typeface="Consolas" pitchFamily="49" charset="0"/>
                <a:ea typeface="仿宋" pitchFamily="49" charset="-122"/>
                <a:cs typeface="Consolas" pitchFamily="49" charset="0"/>
              </a:rPr>
              <a:t>C</a:t>
            </a:r>
            <a:r>
              <a:rPr lang="zh-CN" altLang="zh-CN" sz="2000" smtClean="0">
                <a:solidFill>
                  <a:srgbClr val="0000FF"/>
                </a:solidFill>
                <a:latin typeface="Consolas" pitchFamily="49" charset="0"/>
                <a:ea typeface="仿宋" pitchFamily="49" charset="-122"/>
                <a:cs typeface="Consolas" pitchFamily="49" charset="0"/>
              </a:rPr>
              <a:t>的末尾，否则不新建结点，</a:t>
            </a:r>
            <a:r>
              <a:rPr lang="en-US" altLang="zh-CN" sz="2000" smtClean="0">
                <a:solidFill>
                  <a:srgbClr val="0000FF"/>
                </a:solidFill>
                <a:latin typeface="Consolas" pitchFamily="49" charset="0"/>
                <a:ea typeface="仿宋" pitchFamily="49" charset="-122"/>
                <a:cs typeface="Consolas" pitchFamily="49" charset="0"/>
              </a:rPr>
              <a:t>pa</a:t>
            </a:r>
            <a:r>
              <a:rPr lang="zh-CN" altLang="zh-CN" sz="2000" smtClean="0">
                <a:solidFill>
                  <a:srgbClr val="0000FF"/>
                </a:solidFill>
                <a:latin typeface="Consolas" pitchFamily="49" charset="0"/>
                <a:ea typeface="仿宋" pitchFamily="49" charset="-122"/>
                <a:cs typeface="Consolas" pitchFamily="49" charset="0"/>
              </a:rPr>
              <a:t>、</a:t>
            </a:r>
            <a:r>
              <a:rPr lang="en-US" altLang="zh-CN" sz="2000" smtClean="0">
                <a:solidFill>
                  <a:srgbClr val="0000FF"/>
                </a:solidFill>
                <a:latin typeface="Consolas" pitchFamily="49" charset="0"/>
                <a:ea typeface="仿宋" pitchFamily="49" charset="-122"/>
                <a:cs typeface="Consolas" pitchFamily="49" charset="0"/>
              </a:rPr>
              <a:t>pb</a:t>
            </a:r>
            <a:r>
              <a:rPr lang="zh-CN" altLang="zh-CN" sz="2000" smtClean="0">
                <a:solidFill>
                  <a:srgbClr val="0000FF"/>
                </a:solidFill>
                <a:latin typeface="Consolas" pitchFamily="49" charset="0"/>
                <a:ea typeface="仿宋" pitchFamily="49" charset="-122"/>
                <a:cs typeface="Consolas" pitchFamily="49" charset="0"/>
              </a:rPr>
              <a:t>均后移一个结点。</a:t>
            </a:r>
          </a:p>
        </p:txBody>
      </p:sp>
      <p:sp>
        <p:nvSpPr>
          <p:cNvPr id="10" name="TextBox 9"/>
          <p:cNvSpPr txBox="1"/>
          <p:nvPr/>
        </p:nvSpPr>
        <p:spPr>
          <a:xfrm>
            <a:off x="642910" y="4786322"/>
            <a:ext cx="8072494" cy="810478"/>
          </a:xfrm>
          <a:prstGeom prst="rect">
            <a:avLst/>
          </a:prstGeom>
          <a:noFill/>
        </p:spPr>
        <p:txBody>
          <a:bodyPr wrap="square" rtlCol="0">
            <a:spAutoFit/>
          </a:bodyPr>
          <a:lstStyle/>
          <a:p>
            <a:pPr algn="l">
              <a:lnSpc>
                <a:spcPts val="2800"/>
              </a:lnSpc>
              <a:spcBef>
                <a:spcPts val="0"/>
              </a:spcBef>
            </a:pPr>
            <a:r>
              <a:rPr lang="zh-CN" altLang="zh-CN" sz="2000" smtClean="0">
                <a:solidFill>
                  <a:srgbClr val="0000FF"/>
                </a:solidFill>
                <a:latin typeface="Consolas" pitchFamily="49" charset="0"/>
                <a:ea typeface="仿宋" pitchFamily="49" charset="-122"/>
                <a:cs typeface="Consolas" pitchFamily="49" charset="0"/>
              </a:rPr>
              <a:t>上述循环过程结束后，若有一个多项式单链表没有遍历完，说明余下的多项式项都是指数较小的多项式项，将它们均复制并添加到</a:t>
            </a:r>
            <a:r>
              <a:rPr lang="en-US" altLang="zh-CN" sz="2000" smtClean="0">
                <a:solidFill>
                  <a:srgbClr val="0000FF"/>
                </a:solidFill>
                <a:latin typeface="Consolas" pitchFamily="49" charset="0"/>
                <a:ea typeface="仿宋" pitchFamily="49" charset="-122"/>
                <a:cs typeface="Consolas" pitchFamily="49" charset="0"/>
              </a:rPr>
              <a:t>C</a:t>
            </a:r>
            <a:r>
              <a:rPr lang="zh-CN" altLang="zh-CN" sz="2000" smtClean="0">
                <a:solidFill>
                  <a:srgbClr val="0000FF"/>
                </a:solidFill>
                <a:latin typeface="Consolas" pitchFamily="49" charset="0"/>
                <a:ea typeface="仿宋" pitchFamily="49" charset="-122"/>
                <a:cs typeface="Consolas" pitchFamily="49" charset="0"/>
              </a:rPr>
              <a:t>末尾。</a:t>
            </a:r>
            <a:endParaRPr lang="zh-CN" altLang="en-US" sz="2000">
              <a:solidFill>
                <a:srgbClr val="0000FF"/>
              </a:solidFill>
              <a:latin typeface="Consolas" pitchFamily="49" charset="0"/>
              <a:ea typeface="仿宋" pitchFamily="49" charset="-122"/>
              <a:cs typeface="Consolas" pitchFamily="49" charset="0"/>
            </a:endParaRPr>
          </a:p>
        </p:txBody>
      </p:sp>
      <p:sp>
        <p:nvSpPr>
          <p:cNvPr id="12" name="灯片编号占位符 11"/>
          <p:cNvSpPr>
            <a:spLocks noGrp="1"/>
          </p:cNvSpPr>
          <p:nvPr>
            <p:ph type="sldNum" sz="quarter" idx="12"/>
          </p:nvPr>
        </p:nvSpPr>
        <p:spPr/>
        <p:txBody>
          <a:bodyPr/>
          <a:lstStyle/>
          <a:p>
            <a:fld id="{7AF016A1-9F15-429F-9EFD-84004B73C732}" type="slidenum">
              <a:rPr lang="en-US" altLang="zh-CN" smtClean="0"/>
              <a:pPr/>
              <a:t>59</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500042"/>
            <a:ext cx="7858180" cy="524512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template &lt;typename T&gt;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Split</a:t>
            </a:r>
            <a:r>
              <a:rPr lang="en-US" altLang="zh-CN" sz="1800" smtClean="0">
                <a:solidFill>
                  <a:srgbClr val="0000FF"/>
                </a:solidFill>
                <a:latin typeface="Consolas" pitchFamily="49" charset="0"/>
                <a:ea typeface="仿宋" pitchFamily="49" charset="-122"/>
                <a:cs typeface="Consolas" pitchFamily="49" charset="0"/>
              </a:rPr>
              <a:t>(LinkList&lt;T&gt;&amp; L,LinkList&lt;T&gt;&amp; A,LinkList&lt;T&gt;&amp; B)</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LinkNode&lt;T&gt;* p=L.head-&gt;next,*q;	</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指向</a:t>
            </a:r>
            <a:r>
              <a:rPr lang="en-US" altLang="zh-CN" sz="1800" smtClean="0">
                <a:solidFill>
                  <a:srgbClr val="00B0F0"/>
                </a:solidFill>
                <a:latin typeface="Consolas" pitchFamily="49" charset="0"/>
                <a:ea typeface="仿宋" pitchFamily="49" charset="-122"/>
                <a:cs typeface="Consolas" pitchFamily="49" charset="0"/>
              </a:rPr>
              <a:t>L</a:t>
            </a:r>
            <a:r>
              <a:rPr lang="zh-CN" altLang="zh-CN" sz="1800" smtClean="0">
                <a:solidFill>
                  <a:srgbClr val="00B0F0"/>
                </a:solidFill>
                <a:latin typeface="Consolas" pitchFamily="49" charset="0"/>
                <a:ea typeface="仿宋" pitchFamily="49" charset="-122"/>
                <a:cs typeface="Consolas" pitchFamily="49" charset="0"/>
              </a:rPr>
              <a:t>的首结点</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LinkNode&lt;T&gt;* r=A.head;		</a:t>
            </a:r>
            <a:r>
              <a:rPr lang="en-US" altLang="zh-CN" sz="1800" smtClean="0">
                <a:solidFill>
                  <a:srgbClr val="00B0F0"/>
                </a:solidFill>
                <a:latin typeface="Consolas" pitchFamily="49" charset="0"/>
                <a:ea typeface="仿宋" pitchFamily="49" charset="-122"/>
                <a:cs typeface="Consolas" pitchFamily="49" charset="0"/>
              </a:rPr>
              <a:t>//r</a:t>
            </a:r>
            <a:r>
              <a:rPr lang="zh-CN" altLang="zh-CN" sz="1800" smtClean="0">
                <a:solidFill>
                  <a:srgbClr val="00B0F0"/>
                </a:solidFill>
                <a:latin typeface="Consolas" pitchFamily="49" charset="0"/>
                <a:ea typeface="仿宋" pitchFamily="49" charset="-122"/>
                <a:cs typeface="Consolas" pitchFamily="49" charset="0"/>
              </a:rPr>
              <a:t>始终指向</a:t>
            </a:r>
            <a:r>
              <a:rPr lang="en-US" altLang="zh-CN" sz="1800" smtClean="0">
                <a:solidFill>
                  <a:srgbClr val="00B0F0"/>
                </a:solidFill>
                <a:latin typeface="Consolas" pitchFamily="49" charset="0"/>
                <a:ea typeface="仿宋" pitchFamily="49" charset="-122"/>
                <a:cs typeface="Consolas" pitchFamily="49" charset="0"/>
              </a:rPr>
              <a:t>A</a:t>
            </a:r>
            <a:r>
              <a:rPr lang="zh-CN" altLang="zh-CN" sz="1800" smtClean="0">
                <a:solidFill>
                  <a:srgbClr val="00B0F0"/>
                </a:solidFill>
                <a:latin typeface="Consolas" pitchFamily="49" charset="0"/>
                <a:ea typeface="仿宋" pitchFamily="49" charset="-122"/>
                <a:cs typeface="Consolas" pitchFamily="49" charset="0"/>
              </a:rPr>
              <a:t>的尾结点</a:t>
            </a:r>
          </a:p>
          <a:p>
            <a:pPr algn="l">
              <a:lnSpc>
                <a:spcPts val="2200"/>
              </a:lnSpc>
              <a:spcBef>
                <a:spcPts val="1800"/>
              </a:spcBef>
            </a:pPr>
            <a:r>
              <a:rPr lang="en-US" altLang="zh-CN" sz="1800" smtClean="0">
                <a:solidFill>
                  <a:srgbClr val="0000FF"/>
                </a:solidFill>
                <a:latin typeface="Consolas" pitchFamily="49" charset="0"/>
                <a:ea typeface="仿宋" pitchFamily="49" charset="-122"/>
                <a:cs typeface="Consolas" pitchFamily="49" charset="0"/>
              </a:rPr>
              <a:t>   while (p!=NULL)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遍历</a:t>
            </a:r>
            <a:r>
              <a:rPr lang="en-US" altLang="zh-CN" sz="1800" smtClean="0">
                <a:solidFill>
                  <a:srgbClr val="00B0F0"/>
                </a:solidFill>
                <a:latin typeface="Consolas" pitchFamily="49" charset="0"/>
                <a:ea typeface="仿宋" pitchFamily="49" charset="-122"/>
                <a:cs typeface="Consolas" pitchFamily="49" charset="0"/>
              </a:rPr>
              <a:t>L</a:t>
            </a:r>
            <a:r>
              <a:rPr lang="zh-CN" altLang="zh-CN" sz="1800" smtClean="0">
                <a:solidFill>
                  <a:srgbClr val="00B0F0"/>
                </a:solidFill>
                <a:latin typeface="Consolas" pitchFamily="49" charset="0"/>
                <a:ea typeface="仿宋" pitchFamily="49" charset="-122"/>
                <a:cs typeface="Consolas" pitchFamily="49" charset="0"/>
              </a:rPr>
              <a:t>的所有数据结点</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  r-&gt;next=p;</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r=p;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尾插法建立</a:t>
            </a:r>
            <a:r>
              <a:rPr lang="en-US" altLang="zh-CN" sz="1800" smtClean="0">
                <a:solidFill>
                  <a:srgbClr val="00B0F0"/>
                </a:solidFill>
                <a:latin typeface="Consolas" pitchFamily="49" charset="0"/>
                <a:ea typeface="仿宋" pitchFamily="49" charset="-122"/>
                <a:cs typeface="Consolas" pitchFamily="49" charset="0"/>
              </a:rPr>
              <a:t>A</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p=p-&gt;next;			</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后移一个结点</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if (p!=NULL)</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  q=p-&gt;next;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临时保存</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结点的后继结点</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p-&gt;next=B.head-&gt;next;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头插法建立</a:t>
            </a:r>
            <a:r>
              <a:rPr lang="en-US" altLang="zh-CN" sz="1800" smtClean="0">
                <a:solidFill>
                  <a:srgbClr val="00B0F0"/>
                </a:solidFill>
                <a:latin typeface="Consolas" pitchFamily="49" charset="0"/>
                <a:ea typeface="仿宋" pitchFamily="49" charset="-122"/>
                <a:cs typeface="Consolas" pitchFamily="49" charset="0"/>
              </a:rPr>
              <a:t>B</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B.head-&gt;next=p;</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p=q;				</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指向</a:t>
            </a:r>
            <a:r>
              <a:rPr lang="en-US" altLang="zh-CN" sz="1800" smtClean="0">
                <a:solidFill>
                  <a:srgbClr val="00B0F0"/>
                </a:solidFill>
                <a:latin typeface="Consolas" pitchFamily="49" charset="0"/>
                <a:ea typeface="仿宋" pitchFamily="49" charset="-122"/>
                <a:cs typeface="Consolas" pitchFamily="49" charset="0"/>
              </a:rPr>
              <a:t>q</a:t>
            </a:r>
            <a:r>
              <a:rPr lang="zh-CN" altLang="zh-CN" sz="1800" smtClean="0">
                <a:solidFill>
                  <a:srgbClr val="00B0F0"/>
                </a:solidFill>
                <a:latin typeface="Consolas" pitchFamily="49" charset="0"/>
                <a:ea typeface="仿宋" pitchFamily="49" charset="-122"/>
                <a:cs typeface="Consolas" pitchFamily="49" charset="0"/>
              </a:rPr>
              <a:t>结点</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r-&gt;next=NULL;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尾结点</a:t>
            </a:r>
            <a:r>
              <a:rPr lang="en-US" altLang="zh-CN" sz="1800" smtClean="0">
                <a:solidFill>
                  <a:srgbClr val="00B0F0"/>
                </a:solidFill>
                <a:latin typeface="Consolas" pitchFamily="49" charset="0"/>
                <a:ea typeface="仿宋" pitchFamily="49" charset="-122"/>
                <a:cs typeface="Consolas" pitchFamily="49" charset="0"/>
              </a:rPr>
              <a:t>next</a:t>
            </a:r>
            <a:r>
              <a:rPr lang="zh-CN" altLang="zh-CN" sz="1800" smtClean="0">
                <a:solidFill>
                  <a:srgbClr val="00B0F0"/>
                </a:solidFill>
                <a:latin typeface="Consolas" pitchFamily="49" charset="0"/>
                <a:ea typeface="仿宋" pitchFamily="49" charset="-122"/>
                <a:cs typeface="Consolas" pitchFamily="49" charset="0"/>
              </a:rPr>
              <a:t>置空</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6</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4282" y="543728"/>
            <a:ext cx="8643998" cy="387552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PolyAdd</a:t>
            </a:r>
            <a:r>
              <a:rPr lang="en-US" altLang="zh-CN" sz="1800" smtClean="0">
                <a:solidFill>
                  <a:srgbClr val="0000FF"/>
                </a:solidFill>
                <a:latin typeface="Consolas" pitchFamily="49" charset="0"/>
                <a:ea typeface="仿宋" pitchFamily="49" charset="-122"/>
                <a:cs typeface="Consolas" pitchFamily="49" charset="0"/>
              </a:rPr>
              <a:t>(PolyList&amp; A,PolyList&amp; B,PolyList&amp; C)  </a:t>
            </a:r>
            <a:r>
              <a:rPr lang="en-US" altLang="zh-CN" sz="1800" smtClean="0">
                <a:solidFill>
                  <a:srgbClr val="00B0F0"/>
                </a:solidFill>
                <a:latin typeface="Consolas" pitchFamily="49" charset="0"/>
                <a:ea typeface="仿宋" pitchFamily="49" charset="-122"/>
                <a:cs typeface="Consolas" pitchFamily="49" charset="0"/>
              </a:rPr>
              <a:t>//A+B-&gt;C </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PolyNode* pa=A.head-&gt;next;			  </a:t>
            </a:r>
            <a:r>
              <a:rPr lang="en-US" altLang="zh-CN" sz="1800" smtClean="0">
                <a:solidFill>
                  <a:srgbClr val="00B0F0"/>
                </a:solidFill>
                <a:latin typeface="Consolas" pitchFamily="49" charset="0"/>
                <a:ea typeface="仿宋" pitchFamily="49" charset="-122"/>
                <a:cs typeface="Consolas" pitchFamily="49" charset="0"/>
              </a:rPr>
              <a:t>//pa</a:t>
            </a:r>
            <a:r>
              <a:rPr lang="zh-CN" altLang="zh-CN" sz="1800" smtClean="0">
                <a:solidFill>
                  <a:srgbClr val="00B0F0"/>
                </a:solidFill>
                <a:latin typeface="Consolas" pitchFamily="49" charset="0"/>
                <a:ea typeface="仿宋" pitchFamily="49" charset="-122"/>
                <a:cs typeface="Consolas" pitchFamily="49" charset="0"/>
              </a:rPr>
              <a:t>指向</a:t>
            </a:r>
            <a:r>
              <a:rPr lang="en-US" altLang="zh-CN" sz="1800" smtClean="0">
                <a:solidFill>
                  <a:srgbClr val="00B0F0"/>
                </a:solidFill>
                <a:latin typeface="Consolas" pitchFamily="49" charset="0"/>
                <a:ea typeface="仿宋" pitchFamily="49" charset="-122"/>
                <a:cs typeface="Consolas" pitchFamily="49" charset="0"/>
              </a:rPr>
              <a:t>A</a:t>
            </a:r>
            <a:r>
              <a:rPr lang="zh-CN" altLang="zh-CN" sz="1800" smtClean="0">
                <a:solidFill>
                  <a:srgbClr val="00B0F0"/>
                </a:solidFill>
                <a:latin typeface="Consolas" pitchFamily="49" charset="0"/>
                <a:ea typeface="仿宋" pitchFamily="49" charset="-122"/>
                <a:cs typeface="Consolas" pitchFamily="49" charset="0"/>
              </a:rPr>
              <a:t>的开始结点</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PolyNode* pb=B.head-&gt;next;			</a:t>
            </a:r>
            <a:r>
              <a:rPr lang="en-US" altLang="zh-CN" sz="1800" smtClean="0">
                <a:solidFill>
                  <a:srgbClr val="00B0F0"/>
                </a:solidFill>
                <a:latin typeface="Consolas" pitchFamily="49" charset="0"/>
                <a:ea typeface="仿宋" pitchFamily="49" charset="-122"/>
                <a:cs typeface="Consolas" pitchFamily="49" charset="0"/>
              </a:rPr>
              <a:t>  //pb</a:t>
            </a:r>
            <a:r>
              <a:rPr lang="zh-CN" altLang="zh-CN" sz="1800" smtClean="0">
                <a:solidFill>
                  <a:srgbClr val="00B0F0"/>
                </a:solidFill>
                <a:latin typeface="Consolas" pitchFamily="49" charset="0"/>
                <a:ea typeface="仿宋" pitchFamily="49" charset="-122"/>
                <a:cs typeface="Consolas" pitchFamily="49" charset="0"/>
              </a:rPr>
              <a:t>指向</a:t>
            </a:r>
            <a:r>
              <a:rPr lang="en-US" altLang="zh-CN" sz="1800" smtClean="0">
                <a:solidFill>
                  <a:srgbClr val="00B0F0"/>
                </a:solidFill>
                <a:latin typeface="Consolas" pitchFamily="49" charset="0"/>
                <a:ea typeface="仿宋" pitchFamily="49" charset="-122"/>
                <a:cs typeface="Consolas" pitchFamily="49" charset="0"/>
              </a:rPr>
              <a:t>B</a:t>
            </a:r>
            <a:r>
              <a:rPr lang="zh-CN" altLang="zh-CN" sz="1800" smtClean="0">
                <a:solidFill>
                  <a:srgbClr val="00B0F0"/>
                </a:solidFill>
                <a:latin typeface="Consolas" pitchFamily="49" charset="0"/>
                <a:ea typeface="仿宋" pitchFamily="49" charset="-122"/>
                <a:cs typeface="Consolas" pitchFamily="49" charset="0"/>
              </a:rPr>
              <a:t>的开始结点</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PolyNode* s,*r;</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double c;</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r=C.head;					  </a:t>
            </a:r>
            <a:r>
              <a:rPr lang="en-US" altLang="zh-CN" sz="1800" smtClean="0">
                <a:solidFill>
                  <a:srgbClr val="00B0F0"/>
                </a:solidFill>
                <a:latin typeface="Consolas" pitchFamily="49" charset="0"/>
                <a:ea typeface="仿宋" pitchFamily="49" charset="-122"/>
                <a:cs typeface="Consolas" pitchFamily="49" charset="0"/>
              </a:rPr>
              <a:t>//r</a:t>
            </a:r>
            <a:r>
              <a:rPr lang="zh-CN" altLang="zh-CN" sz="1800" smtClean="0">
                <a:solidFill>
                  <a:srgbClr val="00B0F0"/>
                </a:solidFill>
                <a:latin typeface="Consolas" pitchFamily="49" charset="0"/>
                <a:ea typeface="仿宋" pitchFamily="49" charset="-122"/>
                <a:cs typeface="Consolas" pitchFamily="49" charset="0"/>
              </a:rPr>
              <a:t>指向尾结点</a:t>
            </a:r>
          </a:p>
          <a:p>
            <a:pPr algn="l">
              <a:lnSpc>
                <a:spcPct val="2000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(pa!=NULL &amp;&amp; pb!=NULL)</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  if (pa-&gt;exp&gt;pb-&gt;exp)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归并指数较大的结点</a:t>
            </a:r>
            <a:r>
              <a:rPr lang="en-US" altLang="zh-CN" sz="1800" smtClean="0">
                <a:solidFill>
                  <a:srgbClr val="00B0F0"/>
                </a:solidFill>
                <a:latin typeface="Consolas" pitchFamily="49" charset="0"/>
                <a:ea typeface="仿宋" pitchFamily="49" charset="-122"/>
                <a:cs typeface="Consolas" pitchFamily="49" charset="0"/>
              </a:rPr>
              <a:t>pa</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  s=new PolyNode(pa-&gt;coef,pa-&gt;exp);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复制产生结点</a:t>
            </a:r>
            <a:r>
              <a:rPr lang="en-US" altLang="zh-CN" sz="1800" smtClean="0">
                <a:solidFill>
                  <a:srgbClr val="00B0F0"/>
                </a:solidFill>
                <a:latin typeface="Consolas" pitchFamily="49" charset="0"/>
                <a:ea typeface="仿宋" pitchFamily="49" charset="-122"/>
                <a:cs typeface="Consolas" pitchFamily="49" charset="0"/>
              </a:rPr>
              <a:t>s</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r-&gt;next=s; r=s;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将结点</a:t>
            </a:r>
            <a:r>
              <a:rPr lang="en-US" altLang="zh-CN" sz="1800" smtClean="0">
                <a:solidFill>
                  <a:srgbClr val="00B0F0"/>
                </a:solidFill>
                <a:latin typeface="Consolas" pitchFamily="49" charset="0"/>
                <a:ea typeface="仿宋" pitchFamily="49" charset="-122"/>
                <a:cs typeface="Consolas" pitchFamily="49" charset="0"/>
              </a:rPr>
              <a:t>s</a:t>
            </a:r>
            <a:r>
              <a:rPr lang="zh-CN" altLang="zh-CN" sz="1800" smtClean="0">
                <a:solidFill>
                  <a:srgbClr val="00B0F0"/>
                </a:solidFill>
                <a:latin typeface="Consolas" pitchFamily="49" charset="0"/>
                <a:ea typeface="仿宋" pitchFamily="49" charset="-122"/>
                <a:cs typeface="Consolas" pitchFamily="49" charset="0"/>
              </a:rPr>
              <a:t>链到</a:t>
            </a:r>
            <a:r>
              <a:rPr lang="en-US" altLang="zh-CN" sz="1800" smtClean="0">
                <a:solidFill>
                  <a:srgbClr val="00B0F0"/>
                </a:solidFill>
                <a:latin typeface="Consolas" pitchFamily="49" charset="0"/>
                <a:ea typeface="仿宋" pitchFamily="49" charset="-122"/>
                <a:cs typeface="Consolas" pitchFamily="49" charset="0"/>
              </a:rPr>
              <a:t>C</a:t>
            </a:r>
            <a:r>
              <a:rPr lang="zh-CN" altLang="zh-CN" sz="1800" smtClean="0">
                <a:solidFill>
                  <a:srgbClr val="00B0F0"/>
                </a:solidFill>
                <a:latin typeface="Consolas" pitchFamily="49" charset="0"/>
                <a:ea typeface="仿宋" pitchFamily="49" charset="-122"/>
                <a:cs typeface="Consolas" pitchFamily="49" charset="0"/>
              </a:rPr>
              <a:t>末尾 </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pa=pa-&gt;next;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a:solidFill>
                <a:srgbClr val="0000FF"/>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60</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445887"/>
            <a:ext cx="8429684" cy="425767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else if (pa-&gt;exp&lt;pb-&gt;exp)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归并指数较大的结点</a:t>
            </a:r>
            <a:r>
              <a:rPr lang="en-US" altLang="zh-CN" sz="1800" smtClean="0">
                <a:solidFill>
                  <a:srgbClr val="00B0F0"/>
                </a:solidFill>
                <a:latin typeface="Consolas" pitchFamily="49" charset="0"/>
                <a:ea typeface="仿宋" pitchFamily="49" charset="-122"/>
                <a:cs typeface="Consolas" pitchFamily="49" charset="0"/>
              </a:rPr>
              <a:t>pb</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s=new PolyNode(pb-&gt;coef,pb-&gt;exp);</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复制产生结点</a:t>
            </a:r>
            <a:r>
              <a:rPr lang="en-US" altLang="zh-CN" sz="1800" smtClean="0">
                <a:solidFill>
                  <a:srgbClr val="00B0F0"/>
                </a:solidFill>
                <a:latin typeface="Consolas" pitchFamily="49" charset="0"/>
                <a:ea typeface="仿宋" pitchFamily="49" charset="-122"/>
                <a:cs typeface="Consolas" pitchFamily="49" charset="0"/>
              </a:rPr>
              <a:t>s</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r-&gt;next=s; r=s;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将结点</a:t>
            </a:r>
            <a:r>
              <a:rPr lang="en-US" altLang="zh-CN" sz="1800" smtClean="0">
                <a:solidFill>
                  <a:srgbClr val="00B0F0"/>
                </a:solidFill>
                <a:latin typeface="Consolas" pitchFamily="49" charset="0"/>
                <a:ea typeface="仿宋" pitchFamily="49" charset="-122"/>
                <a:cs typeface="Consolas" pitchFamily="49" charset="0"/>
              </a:rPr>
              <a:t>s</a:t>
            </a:r>
            <a:r>
              <a:rPr lang="zh-CN" altLang="zh-CN" sz="1800" smtClean="0">
                <a:solidFill>
                  <a:srgbClr val="00B0F0"/>
                </a:solidFill>
                <a:latin typeface="Consolas" pitchFamily="49" charset="0"/>
                <a:ea typeface="仿宋" pitchFamily="49" charset="-122"/>
                <a:cs typeface="Consolas" pitchFamily="49" charset="0"/>
              </a:rPr>
              <a:t>链到</a:t>
            </a:r>
            <a:r>
              <a:rPr lang="en-US" altLang="zh-CN" sz="1800" smtClean="0">
                <a:solidFill>
                  <a:srgbClr val="00B0F0"/>
                </a:solidFill>
                <a:latin typeface="Consolas" pitchFamily="49" charset="0"/>
                <a:ea typeface="仿宋" pitchFamily="49" charset="-122"/>
                <a:cs typeface="Consolas" pitchFamily="49" charset="0"/>
              </a:rPr>
              <a:t>C</a:t>
            </a:r>
            <a:r>
              <a:rPr lang="zh-CN" altLang="zh-CN" sz="1800" smtClean="0">
                <a:solidFill>
                  <a:srgbClr val="00B0F0"/>
                </a:solidFill>
                <a:latin typeface="Consolas" pitchFamily="49" charset="0"/>
                <a:ea typeface="仿宋" pitchFamily="49" charset="-122"/>
                <a:cs typeface="Consolas" pitchFamily="49" charset="0"/>
              </a:rPr>
              <a:t>末尾 </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pb=pb-&gt;next;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两结点指数相等的情况</a:t>
            </a:r>
            <a:r>
              <a:rPr lang="zh-CN" altLang="zh-CN" sz="1800" smtClean="0">
                <a:solidFill>
                  <a:srgbClr val="0000FF"/>
                </a:solidFill>
                <a:latin typeface="Consolas" pitchFamily="49" charset="0"/>
                <a:ea typeface="仿宋" pitchFamily="49" charset="-122"/>
                <a:cs typeface="Consolas" pitchFamily="49" charset="0"/>
              </a:rPr>
              <a:t> </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c=pa-&gt;coef+pb-&gt;coef;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求两指数相等结点的系数和</a:t>
            </a:r>
            <a:r>
              <a:rPr lang="en-US" altLang="zh-CN" sz="1800" smtClean="0">
                <a:solidFill>
                  <a:srgbClr val="00B0F0"/>
                </a:solidFill>
                <a:latin typeface="Consolas" pitchFamily="49" charset="0"/>
                <a:ea typeface="仿宋" pitchFamily="49" charset="-122"/>
                <a:cs typeface="Consolas" pitchFamily="49" charset="0"/>
              </a:rPr>
              <a:t>c</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if (</a:t>
            </a:r>
            <a:r>
              <a:rPr lang="en-US" altLang="zh-CN" sz="1800" smtClean="0">
                <a:solidFill>
                  <a:srgbClr val="FF3399"/>
                </a:solidFill>
                <a:latin typeface="Consolas" pitchFamily="49" charset="0"/>
                <a:ea typeface="仿宋" pitchFamily="49" charset="-122"/>
                <a:cs typeface="Consolas" pitchFamily="49" charset="0"/>
              </a:rPr>
              <a:t>c!=0</a:t>
            </a:r>
            <a:r>
              <a:rPr lang="en-US" altLang="zh-CN" sz="1800" smtClean="0">
                <a:solidFill>
                  <a:srgbClr val="0000FF"/>
                </a:solidFill>
                <a:latin typeface="Consolas" pitchFamily="49" charset="0"/>
                <a:ea typeface="仿宋" pitchFamily="49" charset="-122"/>
                <a:cs typeface="Consolas" pitchFamily="49" charset="0"/>
              </a:rPr>
              <a: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系数和不为</a:t>
            </a:r>
            <a:r>
              <a:rPr lang="en-US" altLang="zh-CN" sz="1800" smtClean="0">
                <a:solidFill>
                  <a:srgbClr val="00B0F0"/>
                </a:solidFill>
                <a:latin typeface="Consolas" pitchFamily="49" charset="0"/>
                <a:ea typeface="仿宋" pitchFamily="49" charset="-122"/>
                <a:cs typeface="Consolas" pitchFamily="49" charset="0"/>
              </a:rPr>
              <a:t>0</a:t>
            </a:r>
            <a:r>
              <a:rPr lang="zh-CN" altLang="zh-CN" sz="1800" smtClean="0">
                <a:solidFill>
                  <a:srgbClr val="00B0F0"/>
                </a:solidFill>
                <a:latin typeface="Consolas" pitchFamily="49" charset="0"/>
                <a:ea typeface="仿宋" pitchFamily="49" charset="-122"/>
                <a:cs typeface="Consolas" pitchFamily="49" charset="0"/>
              </a:rPr>
              <a:t>的情况</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s=new PolyNode(c,pa-&gt;exp);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新建结点</a:t>
            </a:r>
            <a:r>
              <a:rPr lang="en-US" altLang="zh-CN" sz="1800" smtClean="0">
                <a:solidFill>
                  <a:srgbClr val="00B0F0"/>
                </a:solidFill>
                <a:latin typeface="Consolas" pitchFamily="49" charset="0"/>
                <a:ea typeface="仿宋" pitchFamily="49" charset="-122"/>
                <a:cs typeface="Consolas" pitchFamily="49" charset="0"/>
              </a:rPr>
              <a:t>s</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r-&gt;next=s; r=s;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将结点</a:t>
            </a:r>
            <a:r>
              <a:rPr lang="en-US" altLang="zh-CN" sz="1800" smtClean="0">
                <a:solidFill>
                  <a:srgbClr val="00B0F0"/>
                </a:solidFill>
                <a:latin typeface="Consolas" pitchFamily="49" charset="0"/>
                <a:ea typeface="仿宋" pitchFamily="49" charset="-122"/>
                <a:cs typeface="Consolas" pitchFamily="49" charset="0"/>
              </a:rPr>
              <a:t>s</a:t>
            </a:r>
            <a:r>
              <a:rPr lang="zh-CN" altLang="zh-CN" sz="1800" smtClean="0">
                <a:solidFill>
                  <a:srgbClr val="00B0F0"/>
                </a:solidFill>
                <a:latin typeface="Consolas" pitchFamily="49" charset="0"/>
                <a:ea typeface="仿宋" pitchFamily="49" charset="-122"/>
                <a:cs typeface="Consolas" pitchFamily="49" charset="0"/>
              </a:rPr>
              <a:t>链到</a:t>
            </a:r>
            <a:r>
              <a:rPr lang="en-US" altLang="zh-CN" sz="1800" smtClean="0">
                <a:solidFill>
                  <a:srgbClr val="00B0F0"/>
                </a:solidFill>
                <a:latin typeface="Consolas" pitchFamily="49" charset="0"/>
                <a:ea typeface="仿宋" pitchFamily="49" charset="-122"/>
                <a:cs typeface="Consolas" pitchFamily="49" charset="0"/>
              </a:rPr>
              <a:t>C</a:t>
            </a:r>
            <a:r>
              <a:rPr lang="zh-CN" altLang="zh-CN" sz="1800" smtClean="0">
                <a:solidFill>
                  <a:srgbClr val="00B0F0"/>
                </a:solidFill>
                <a:latin typeface="Consolas" pitchFamily="49" charset="0"/>
                <a:ea typeface="仿宋" pitchFamily="49" charset="-122"/>
                <a:cs typeface="Consolas" pitchFamily="49" charset="0"/>
              </a:rPr>
              <a:t>末尾</a:t>
            </a:r>
            <a:r>
              <a:rPr lang="zh-CN" altLang="zh-CN" sz="1800" smtClean="0">
                <a:solidFill>
                  <a:srgbClr val="0000FF"/>
                </a:solidFill>
                <a:latin typeface="Consolas" pitchFamily="49" charset="0"/>
                <a:ea typeface="仿宋" pitchFamily="49" charset="-122"/>
                <a:cs typeface="Consolas" pitchFamily="49" charset="0"/>
              </a:rPr>
              <a:t> </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pa=pa-&gt;next;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pb=pb-&gt;next;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61</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714356"/>
            <a:ext cx="8143932" cy="268032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if (pb!=NULL) pa=pb;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复制余下的结点</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while (pa!=NULL)</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  s=new PolyNode(pa-&gt;coef,pa-&gt;exp);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复制产生结点</a:t>
            </a:r>
            <a:r>
              <a:rPr lang="en-US" altLang="zh-CN" sz="1800" smtClean="0">
                <a:solidFill>
                  <a:srgbClr val="00B0F0"/>
                </a:solidFill>
                <a:latin typeface="Consolas" pitchFamily="49" charset="0"/>
                <a:ea typeface="仿宋" pitchFamily="49" charset="-122"/>
                <a:cs typeface="Consolas" pitchFamily="49" charset="0"/>
              </a:rPr>
              <a:t>s</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r-&gt;next=s; r=s;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将结点</a:t>
            </a:r>
            <a:r>
              <a:rPr lang="en-US" altLang="zh-CN" sz="1800" smtClean="0">
                <a:solidFill>
                  <a:srgbClr val="00B0F0"/>
                </a:solidFill>
                <a:latin typeface="Consolas" pitchFamily="49" charset="0"/>
                <a:ea typeface="仿宋" pitchFamily="49" charset="-122"/>
                <a:cs typeface="Consolas" pitchFamily="49" charset="0"/>
              </a:rPr>
              <a:t>s</a:t>
            </a:r>
            <a:r>
              <a:rPr lang="zh-CN" altLang="zh-CN" sz="1800" smtClean="0">
                <a:solidFill>
                  <a:srgbClr val="00B0F0"/>
                </a:solidFill>
                <a:latin typeface="Consolas" pitchFamily="49" charset="0"/>
                <a:ea typeface="仿宋" pitchFamily="49" charset="-122"/>
                <a:cs typeface="Consolas" pitchFamily="49" charset="0"/>
              </a:rPr>
              <a:t>链到</a:t>
            </a:r>
            <a:r>
              <a:rPr lang="en-US" altLang="zh-CN" sz="1800" smtClean="0">
                <a:solidFill>
                  <a:srgbClr val="00B0F0"/>
                </a:solidFill>
                <a:latin typeface="Consolas" pitchFamily="49" charset="0"/>
                <a:ea typeface="仿宋" pitchFamily="49" charset="-122"/>
                <a:cs typeface="Consolas" pitchFamily="49" charset="0"/>
              </a:rPr>
              <a:t>C</a:t>
            </a:r>
            <a:r>
              <a:rPr lang="zh-CN" altLang="zh-CN" sz="1800" smtClean="0">
                <a:solidFill>
                  <a:srgbClr val="00B0F0"/>
                </a:solidFill>
                <a:latin typeface="Consolas" pitchFamily="49" charset="0"/>
                <a:ea typeface="仿宋" pitchFamily="49" charset="-122"/>
                <a:cs typeface="Consolas" pitchFamily="49" charset="0"/>
              </a:rPr>
              <a:t>末尾</a:t>
            </a: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pa=pa-&gt;next;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   r-&gt;next=NULL;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尾结点的</a:t>
            </a:r>
            <a:r>
              <a:rPr lang="en-US" altLang="zh-CN" sz="1800" smtClean="0">
                <a:solidFill>
                  <a:srgbClr val="00B0F0"/>
                </a:solidFill>
                <a:latin typeface="Consolas" pitchFamily="49" charset="0"/>
                <a:ea typeface="仿宋" pitchFamily="49" charset="-122"/>
                <a:cs typeface="Consolas" pitchFamily="49" charset="0"/>
              </a:rPr>
              <a:t>next</a:t>
            </a:r>
            <a:r>
              <a:rPr lang="zh-CN" altLang="zh-CN" sz="1800" smtClean="0">
                <a:solidFill>
                  <a:srgbClr val="00B0F0"/>
                </a:solidFill>
                <a:latin typeface="Consolas" pitchFamily="49" charset="0"/>
                <a:ea typeface="仿宋" pitchFamily="49" charset="-122"/>
                <a:cs typeface="Consolas" pitchFamily="49" charset="0"/>
              </a:rPr>
              <a:t>域置为</a:t>
            </a:r>
            <a:r>
              <a:rPr lang="en-US" altLang="zh-CN" sz="1800" smtClean="0">
                <a:solidFill>
                  <a:srgbClr val="00B0F0"/>
                </a:solidFill>
                <a:latin typeface="Consolas" pitchFamily="49" charset="0"/>
                <a:ea typeface="仿宋" pitchFamily="49" charset="-122"/>
                <a:cs typeface="Consolas" pitchFamily="49" charset="0"/>
              </a:rPr>
              <a:t>NULL</a:t>
            </a:r>
            <a:endParaRPr lang="zh-CN" altLang="zh-CN" sz="1800" smtClean="0">
              <a:solidFill>
                <a:srgbClr val="00B0F0"/>
              </a:solidFill>
              <a:latin typeface="Consolas" pitchFamily="49" charset="0"/>
              <a:ea typeface="仿宋" pitchFamily="49" charset="-122"/>
              <a:cs typeface="Consolas" pitchFamily="49" charset="0"/>
            </a:endParaRPr>
          </a:p>
          <a:p>
            <a:pPr algn="l">
              <a:lnSpc>
                <a:spcPts val="24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62</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571480"/>
            <a:ext cx="221457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en-US" altLang="zh-CN" sz="2200" smtClean="0">
                <a:latin typeface="Consolas" pitchFamily="49" charset="0"/>
                <a:ea typeface="微软雅黑" pitchFamily="34" charset="-122"/>
                <a:cs typeface="Consolas" pitchFamily="49" charset="0"/>
              </a:rPr>
              <a:t>4. </a:t>
            </a:r>
            <a:r>
              <a:rPr lang="zh-CN" altLang="zh-CN" sz="2200" smtClean="0">
                <a:latin typeface="Consolas" pitchFamily="49" charset="0"/>
                <a:ea typeface="微软雅黑" pitchFamily="34" charset="-122"/>
                <a:cs typeface="Consolas" pitchFamily="49" charset="0"/>
              </a:rPr>
              <a:t>设计主</a:t>
            </a:r>
            <a:r>
              <a:rPr lang="zh-CN" altLang="en-US" sz="2200" smtClean="0">
                <a:latin typeface="Consolas" pitchFamily="49" charset="0"/>
                <a:ea typeface="微软雅黑" pitchFamily="34" charset="-122"/>
                <a:cs typeface="Consolas" pitchFamily="49" charset="0"/>
              </a:rPr>
              <a:t>程序</a:t>
            </a:r>
            <a:endParaRPr lang="zh-CN" altLang="zh-CN" sz="2200">
              <a:latin typeface="Consolas" pitchFamily="49" charset="0"/>
              <a:ea typeface="微软雅黑" pitchFamily="34" charset="-122"/>
              <a:cs typeface="Consolas" pitchFamily="49" charset="0"/>
            </a:endParaRPr>
          </a:p>
        </p:txBody>
      </p:sp>
      <p:sp>
        <p:nvSpPr>
          <p:cNvPr id="10" name="TextBox 9"/>
          <p:cNvSpPr txBox="1"/>
          <p:nvPr/>
        </p:nvSpPr>
        <p:spPr>
          <a:xfrm>
            <a:off x="357158" y="1266720"/>
            <a:ext cx="8358246" cy="445003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int main()</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freopen("abc.out","w",stdout);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输出重定向到</a:t>
            </a:r>
            <a:r>
              <a:rPr lang="en-US" altLang="zh-CN" sz="1800" smtClean="0">
                <a:solidFill>
                  <a:srgbClr val="00B0F0"/>
                </a:solidFill>
                <a:latin typeface="Consolas" pitchFamily="49" charset="0"/>
                <a:ea typeface="仿宋" pitchFamily="49" charset="-122"/>
                <a:cs typeface="Consolas" pitchFamily="49" charset="0"/>
              </a:rPr>
              <a:t>abc.out</a:t>
            </a:r>
            <a:r>
              <a:rPr lang="zh-CN" altLang="zh-CN" sz="1800" smtClean="0">
                <a:solidFill>
                  <a:srgbClr val="00B0F0"/>
                </a:solidFill>
                <a:latin typeface="Consolas" pitchFamily="49" charset="0"/>
                <a:ea typeface="仿宋" pitchFamily="49" charset="-122"/>
                <a:cs typeface="Consolas" pitchFamily="49" charset="0"/>
              </a:rPr>
              <a:t>文件 </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PolyList A,B,C;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建立</a:t>
            </a:r>
            <a:r>
              <a:rPr lang="en-US" altLang="zh-CN" sz="1800" smtClean="0">
                <a:solidFill>
                  <a:srgbClr val="00B0F0"/>
                </a:solidFill>
                <a:latin typeface="Consolas" pitchFamily="49" charset="0"/>
                <a:ea typeface="仿宋" pitchFamily="49" charset="-122"/>
                <a:cs typeface="Consolas" pitchFamily="49" charset="0"/>
              </a:rPr>
              <a:t>3</a:t>
            </a:r>
            <a:r>
              <a:rPr lang="zh-CN" altLang="zh-CN" sz="1800" smtClean="0">
                <a:solidFill>
                  <a:srgbClr val="00B0F0"/>
                </a:solidFill>
                <a:latin typeface="Consolas" pitchFamily="49" charset="0"/>
                <a:ea typeface="仿宋" pitchFamily="49" charset="-122"/>
                <a:cs typeface="Consolas" pitchFamily="49" charset="0"/>
              </a:rPr>
              <a:t>个多项式单链表对象</a:t>
            </a: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A.CreateList("abc1.in");</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cout &lt;&lt; "</a:t>
            </a:r>
            <a:r>
              <a:rPr lang="zh-CN" altLang="zh-CN" sz="1800" smtClean="0">
                <a:solidFill>
                  <a:srgbClr val="0000FF"/>
                </a:solidFill>
                <a:latin typeface="Consolas" pitchFamily="49" charset="0"/>
                <a:ea typeface="仿宋" pitchFamily="49" charset="-122"/>
                <a:cs typeface="Consolas" pitchFamily="49" charset="0"/>
              </a:rPr>
              <a:t>第</a:t>
            </a:r>
            <a:r>
              <a:rPr lang="en-US" altLang="zh-CN" sz="1800" smtClean="0">
                <a:solidFill>
                  <a:srgbClr val="0000FF"/>
                </a:solidFill>
                <a:latin typeface="Consolas" pitchFamily="49" charset="0"/>
                <a:ea typeface="仿宋" pitchFamily="49" charset="-122"/>
                <a:cs typeface="Consolas" pitchFamily="49" charset="0"/>
              </a:rPr>
              <a:t>1</a:t>
            </a:r>
            <a:r>
              <a:rPr lang="zh-CN" altLang="zh-CN" sz="1800" smtClean="0">
                <a:solidFill>
                  <a:srgbClr val="0000FF"/>
                </a:solidFill>
                <a:latin typeface="Consolas" pitchFamily="49" charset="0"/>
                <a:ea typeface="仿宋" pitchFamily="49" charset="-122"/>
                <a:cs typeface="Consolas" pitchFamily="49" charset="0"/>
              </a:rPr>
              <a:t>个多项式</a:t>
            </a:r>
            <a:r>
              <a:rPr lang="en-US" altLang="zh-CN" sz="1800" smtClean="0">
                <a:solidFill>
                  <a:srgbClr val="0000FF"/>
                </a:solidFill>
                <a:latin typeface="Consolas" pitchFamily="49" charset="0"/>
                <a:ea typeface="仿宋" pitchFamily="49" charset="-122"/>
                <a:cs typeface="Consolas" pitchFamily="49" charset="0"/>
              </a:rPr>
              <a:t>: "; A.DispPoly();</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A.Sort();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cout &lt;&lt; "</a:t>
            </a:r>
            <a:r>
              <a:rPr lang="zh-CN" altLang="zh-CN" sz="1800" smtClean="0">
                <a:solidFill>
                  <a:srgbClr val="0000FF"/>
                </a:solidFill>
                <a:latin typeface="Consolas" pitchFamily="49" charset="0"/>
                <a:ea typeface="仿宋" pitchFamily="49" charset="-122"/>
                <a:cs typeface="Consolas" pitchFamily="49" charset="0"/>
              </a:rPr>
              <a:t>排序后结果</a:t>
            </a:r>
            <a:r>
              <a:rPr lang="en-US" altLang="zh-CN" sz="1800" smtClean="0">
                <a:solidFill>
                  <a:srgbClr val="0000FF"/>
                </a:solidFill>
                <a:latin typeface="Consolas" pitchFamily="49" charset="0"/>
                <a:ea typeface="仿宋" pitchFamily="49" charset="-122"/>
                <a:cs typeface="Consolas" pitchFamily="49" charset="0"/>
              </a:rPr>
              <a:t>:  "; A.DispPoly();</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B.CreateList("abc2.in");</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cout &lt;&lt; "</a:t>
            </a:r>
            <a:r>
              <a:rPr lang="zh-CN" altLang="zh-CN" sz="1800" smtClean="0">
                <a:solidFill>
                  <a:srgbClr val="0000FF"/>
                </a:solidFill>
                <a:latin typeface="Consolas" pitchFamily="49" charset="0"/>
                <a:ea typeface="仿宋" pitchFamily="49" charset="-122"/>
                <a:cs typeface="Consolas" pitchFamily="49" charset="0"/>
              </a:rPr>
              <a:t>第</a:t>
            </a:r>
            <a:r>
              <a:rPr lang="en-US" altLang="zh-CN" sz="1800" smtClean="0">
                <a:solidFill>
                  <a:srgbClr val="0000FF"/>
                </a:solidFill>
                <a:latin typeface="Consolas" pitchFamily="49" charset="0"/>
                <a:ea typeface="仿宋" pitchFamily="49" charset="-122"/>
                <a:cs typeface="Consolas" pitchFamily="49" charset="0"/>
              </a:rPr>
              <a:t>2</a:t>
            </a:r>
            <a:r>
              <a:rPr lang="zh-CN" altLang="zh-CN" sz="1800" smtClean="0">
                <a:solidFill>
                  <a:srgbClr val="0000FF"/>
                </a:solidFill>
                <a:latin typeface="Consolas" pitchFamily="49" charset="0"/>
                <a:ea typeface="仿宋" pitchFamily="49" charset="-122"/>
                <a:cs typeface="Consolas" pitchFamily="49" charset="0"/>
              </a:rPr>
              <a:t>个多项式</a:t>
            </a:r>
            <a:r>
              <a:rPr lang="en-US" altLang="zh-CN" sz="1800" smtClean="0">
                <a:solidFill>
                  <a:srgbClr val="0000FF"/>
                </a:solidFill>
                <a:latin typeface="Consolas" pitchFamily="49" charset="0"/>
                <a:ea typeface="仿宋" pitchFamily="49" charset="-122"/>
                <a:cs typeface="Consolas" pitchFamily="49" charset="0"/>
              </a:rPr>
              <a:t>: "; B.DispPoly();</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B.Sort();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cout &lt;&lt; "</a:t>
            </a:r>
            <a:r>
              <a:rPr lang="zh-CN" altLang="zh-CN" sz="1800" smtClean="0">
                <a:solidFill>
                  <a:srgbClr val="0000FF"/>
                </a:solidFill>
                <a:latin typeface="Consolas" pitchFamily="49" charset="0"/>
                <a:ea typeface="仿宋" pitchFamily="49" charset="-122"/>
                <a:cs typeface="Consolas" pitchFamily="49" charset="0"/>
              </a:rPr>
              <a:t>排序后结果</a:t>
            </a:r>
            <a:r>
              <a:rPr lang="en-US" altLang="zh-CN" sz="1800" smtClean="0">
                <a:solidFill>
                  <a:srgbClr val="0000FF"/>
                </a:solidFill>
                <a:latin typeface="Consolas" pitchFamily="49" charset="0"/>
                <a:ea typeface="仿宋" pitchFamily="49" charset="-122"/>
                <a:cs typeface="Consolas" pitchFamily="49" charset="0"/>
              </a:rPr>
              <a:t>:  "; B.DispPoly();</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PolyAdd(A,B,C);</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cout &lt;&lt; "</a:t>
            </a:r>
            <a:r>
              <a:rPr lang="zh-CN" altLang="zh-CN" sz="1800" smtClean="0">
                <a:solidFill>
                  <a:srgbClr val="0000FF"/>
                </a:solidFill>
                <a:latin typeface="Consolas" pitchFamily="49" charset="0"/>
                <a:ea typeface="仿宋" pitchFamily="49" charset="-122"/>
                <a:cs typeface="Consolas" pitchFamily="49" charset="0"/>
              </a:rPr>
              <a:t>相加多项式</a:t>
            </a:r>
            <a:r>
              <a:rPr lang="en-US" altLang="zh-CN" sz="1800" smtClean="0">
                <a:solidFill>
                  <a:srgbClr val="0000FF"/>
                </a:solidFill>
                <a:latin typeface="Consolas" pitchFamily="49" charset="0"/>
                <a:ea typeface="仿宋" pitchFamily="49" charset="-122"/>
                <a:cs typeface="Consolas" pitchFamily="49" charset="0"/>
              </a:rPr>
              <a:t>:  "; C.DispPoly();</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   return 0;</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2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63</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cstate="print"/>
          <a:srcRect/>
          <a:stretch>
            <a:fillRect/>
          </a:stretch>
        </p:blipFill>
        <p:spPr bwMode="auto">
          <a:xfrm>
            <a:off x="1142976" y="1000108"/>
            <a:ext cx="5972175" cy="3619500"/>
          </a:xfrm>
          <a:prstGeom prst="rect">
            <a:avLst/>
          </a:prstGeom>
          <a:noFill/>
          <a:ln w="9525">
            <a:noFill/>
            <a:miter lim="800000"/>
            <a:headEnd/>
            <a:tailEnd/>
          </a:ln>
        </p:spPr>
      </p:pic>
      <p:sp>
        <p:nvSpPr>
          <p:cNvPr id="4" name="TextBox 3"/>
          <p:cNvSpPr txBox="1"/>
          <p:nvPr/>
        </p:nvSpPr>
        <p:spPr>
          <a:xfrm>
            <a:off x="1142976" y="357166"/>
            <a:ext cx="3500462" cy="400110"/>
          </a:xfrm>
          <a:prstGeom prst="rect">
            <a:avLst/>
          </a:prstGeom>
          <a:noFill/>
        </p:spPr>
        <p:txBody>
          <a:bodyPr wrap="square" rtlCol="0">
            <a:spAutoFit/>
          </a:bodyPr>
          <a:lstStyle/>
          <a:p>
            <a:pPr algn="l">
              <a:lnSpc>
                <a:spcPct val="100000"/>
              </a:lnSpc>
            </a:pPr>
            <a:r>
              <a:rPr lang="zh-CN" altLang="en-US" sz="2000" smtClean="0">
                <a:solidFill>
                  <a:srgbClr val="0000FF"/>
                </a:solidFill>
                <a:latin typeface="Consolas" pitchFamily="49" charset="0"/>
                <a:ea typeface="楷体" pitchFamily="49" charset="-122"/>
                <a:cs typeface="Consolas" pitchFamily="49" charset="0"/>
              </a:rPr>
              <a:t>执行程序后打开</a:t>
            </a:r>
            <a:r>
              <a:rPr lang="en-US" altLang="zh-CN" sz="2000" smtClean="0">
                <a:solidFill>
                  <a:srgbClr val="0000FF"/>
                </a:solidFill>
                <a:latin typeface="Consolas" pitchFamily="49" charset="0"/>
                <a:ea typeface="楷体" pitchFamily="49" charset="-122"/>
                <a:cs typeface="Consolas" pitchFamily="49" charset="0"/>
              </a:rPr>
              <a:t>abc.out</a:t>
            </a:r>
            <a:r>
              <a:rPr lang="zh-CN" altLang="en-US" sz="2000" smtClean="0">
                <a:solidFill>
                  <a:srgbClr val="0000FF"/>
                </a:solidFill>
                <a:latin typeface="Consolas" pitchFamily="49" charset="0"/>
                <a:ea typeface="楷体" pitchFamily="49" charset="-122"/>
                <a:cs typeface="Consolas" pitchFamily="49" charset="0"/>
              </a:rPr>
              <a:t>文件</a:t>
            </a:r>
            <a:endParaRPr lang="zh-CN" altLang="en-US" sz="2000">
              <a:solidFill>
                <a:srgbClr val="0000FF"/>
              </a:solidFill>
              <a:latin typeface="Consolas" pitchFamily="49" charset="0"/>
              <a:ea typeface="楷体" pitchFamily="49" charset="-122"/>
              <a:cs typeface="Consolas"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pPr/>
              <a:t>64</a:t>
            </a:fld>
            <a:r>
              <a:rPr lang="en-US" altLang="zh-CN" smtClean="0"/>
              <a:t>/65</a:t>
            </a:r>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hlinkClick r:id="" action="ppaction://noaction"/>
          </p:cNvPr>
          <p:cNvSpPr txBox="1"/>
          <p:nvPr/>
        </p:nvSpPr>
        <p:spPr>
          <a:xfrm>
            <a:off x="2071670" y="500042"/>
            <a:ext cx="4000528" cy="545516"/>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6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2.6 STL</a:t>
            </a:r>
            <a:r>
              <a:rPr lang="zh-CN" altLang="en-US" sz="26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中的</a:t>
            </a:r>
            <a:r>
              <a:rPr lang="zh-CN" altLang="zh-CN" sz="26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rPr>
              <a:t>线性表</a:t>
            </a:r>
            <a:endParaRPr lang="zh-CN" altLang="en-US" sz="2600"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Consolas" pitchFamily="49" charset="0"/>
              <a:ea typeface="微软雅黑" pitchFamily="34" charset="-122"/>
              <a:cs typeface="Consolas" pitchFamily="49" charset="0"/>
            </a:endParaRPr>
          </a:p>
        </p:txBody>
      </p:sp>
      <p:sp>
        <p:nvSpPr>
          <p:cNvPr id="5" name="TextBox 4"/>
          <p:cNvSpPr txBox="1"/>
          <p:nvPr/>
        </p:nvSpPr>
        <p:spPr>
          <a:xfrm>
            <a:off x="2571736" y="1571612"/>
            <a:ext cx="2857520" cy="101319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08000" rIns="144000" bIns="108000" rtlCol="0">
            <a:spAutoFit/>
          </a:bodyPr>
          <a:lstStyle/>
          <a:p>
            <a:pPr marL="342900" indent="-342900" algn="l">
              <a:lnSpc>
                <a:spcPts val="2800"/>
              </a:lnSpc>
              <a:spcBef>
                <a:spcPts val="600"/>
              </a:spcBef>
              <a:buBlip>
                <a:blip r:embed="rId2"/>
              </a:buBlip>
            </a:pPr>
            <a:r>
              <a:rPr lang="en-US" altLang="zh-CN" sz="2000" smtClean="0">
                <a:solidFill>
                  <a:srgbClr val="0000FF"/>
                </a:solidFill>
                <a:latin typeface="Consolas" pitchFamily="49" charset="0"/>
                <a:ea typeface="楷体" pitchFamily="49" charset="-122"/>
                <a:cs typeface="Consolas" pitchFamily="49" charset="0"/>
              </a:rPr>
              <a:t>vector—</a:t>
            </a:r>
            <a:r>
              <a:rPr lang="zh-CN" altLang="en-US" sz="2000" smtClean="0">
                <a:solidFill>
                  <a:srgbClr val="0000FF"/>
                </a:solidFill>
                <a:latin typeface="Consolas" pitchFamily="49" charset="0"/>
                <a:ea typeface="楷体" pitchFamily="49" charset="-122"/>
                <a:cs typeface="Consolas" pitchFamily="49" charset="0"/>
              </a:rPr>
              <a:t>顺序表</a:t>
            </a:r>
            <a:endParaRPr lang="en-US" altLang="zh-CN" sz="2000" smtClean="0">
              <a:solidFill>
                <a:srgbClr val="0000FF"/>
              </a:solidFill>
              <a:latin typeface="Consolas" pitchFamily="49" charset="0"/>
              <a:ea typeface="楷体" pitchFamily="49" charset="-122"/>
              <a:cs typeface="Consolas" pitchFamily="49" charset="0"/>
            </a:endParaRPr>
          </a:p>
          <a:p>
            <a:pPr marL="342900" indent="-342900" algn="l">
              <a:lnSpc>
                <a:spcPts val="2800"/>
              </a:lnSpc>
              <a:spcBef>
                <a:spcPts val="600"/>
              </a:spcBef>
              <a:buBlip>
                <a:blip r:embed="rId2"/>
              </a:buBlip>
            </a:pPr>
            <a:r>
              <a:rPr lang="en-US" altLang="zh-CN" sz="2000" smtClean="0">
                <a:solidFill>
                  <a:srgbClr val="0000FF"/>
                </a:solidFill>
                <a:latin typeface="Consolas" pitchFamily="49" charset="0"/>
                <a:ea typeface="楷体" pitchFamily="49" charset="-122"/>
                <a:cs typeface="Consolas" pitchFamily="49" charset="0"/>
              </a:rPr>
              <a:t>list—</a:t>
            </a:r>
            <a:r>
              <a:rPr lang="zh-CN" altLang="en-US" sz="2000" smtClean="0">
                <a:solidFill>
                  <a:srgbClr val="0000FF"/>
                </a:solidFill>
                <a:latin typeface="Consolas" pitchFamily="49" charset="0"/>
                <a:ea typeface="楷体" pitchFamily="49" charset="-122"/>
                <a:cs typeface="Consolas" pitchFamily="49" charset="0"/>
              </a:rPr>
              <a:t>链表</a:t>
            </a:r>
            <a:endParaRPr lang="zh-CN" altLang="zh-CN" sz="2000" smtClean="0">
              <a:solidFill>
                <a:srgbClr val="0000FF"/>
              </a:solidFill>
              <a:latin typeface="Consolas" pitchFamily="49" charset="0"/>
              <a:ea typeface="楷体" pitchFamily="49" charset="-122"/>
              <a:cs typeface="Consolas" pitchFamily="49" charset="0"/>
            </a:endParaRPr>
          </a:p>
        </p:txBody>
      </p:sp>
      <p:sp>
        <p:nvSpPr>
          <p:cNvPr id="7" name="TextBox 6"/>
          <p:cNvSpPr txBox="1"/>
          <p:nvPr/>
        </p:nvSpPr>
        <p:spPr>
          <a:xfrm>
            <a:off x="2928926" y="5786454"/>
            <a:ext cx="2643206" cy="338554"/>
          </a:xfrm>
          <a:prstGeom prst="rect">
            <a:avLst/>
          </a:prstGeom>
          <a:noFill/>
        </p:spPr>
        <p:txBody>
          <a:bodyPr wrap="square" rtlCol="0">
            <a:spAutoFit/>
          </a:bodyPr>
          <a:lstStyle/>
          <a:p>
            <a:r>
              <a:rPr lang="zh-CN" altLang="en-US" sz="2000" smtClean="0">
                <a:solidFill>
                  <a:srgbClr val="0000FF"/>
                </a:solidFill>
                <a:latin typeface="楷体" pitchFamily="49" charset="-122"/>
                <a:ea typeface="楷体" pitchFamily="49" charset="-122"/>
              </a:rPr>
              <a:t>自学，上机编程</a:t>
            </a:r>
            <a:endParaRPr lang="zh-CN" altLang="en-US" sz="2000">
              <a:solidFill>
                <a:srgbClr val="0000FF"/>
              </a:solidFill>
              <a:latin typeface="楷体" pitchFamily="49" charset="-122"/>
              <a:ea typeface="楷体" pitchFamily="49" charset="-122"/>
            </a:endParaRPr>
          </a:p>
        </p:txBody>
      </p:sp>
      <p:pic>
        <p:nvPicPr>
          <p:cNvPr id="1026" name="Picture 2"/>
          <p:cNvPicPr>
            <a:picLocks noChangeAspect="1" noChangeArrowheads="1"/>
          </p:cNvPicPr>
          <p:nvPr/>
        </p:nvPicPr>
        <p:blipFill>
          <a:blip r:embed="rId3" cstate="print"/>
          <a:srcRect/>
          <a:stretch>
            <a:fillRect/>
          </a:stretch>
        </p:blipFill>
        <p:spPr bwMode="auto">
          <a:xfrm>
            <a:off x="2714612" y="2928934"/>
            <a:ext cx="2857520" cy="2597745"/>
          </a:xfrm>
          <a:prstGeom prst="rect">
            <a:avLst/>
          </a:prstGeom>
          <a:noFill/>
          <a:ln w="9525">
            <a:noFill/>
            <a:miter lim="800000"/>
            <a:headEnd/>
            <a:tailEnd/>
          </a:ln>
        </p:spPr>
      </p:pic>
      <p:sp>
        <p:nvSpPr>
          <p:cNvPr id="10" name="灯片编号占位符 9"/>
          <p:cNvSpPr>
            <a:spLocks noGrp="1"/>
          </p:cNvSpPr>
          <p:nvPr>
            <p:ph type="sldNum" sz="quarter" idx="12"/>
          </p:nvPr>
        </p:nvSpPr>
        <p:spPr/>
        <p:txBody>
          <a:bodyPr/>
          <a:lstStyle/>
          <a:p>
            <a:fld id="{7AF016A1-9F15-429F-9EFD-84004B73C732}" type="slidenum">
              <a:rPr lang="en-US" altLang="zh-CN" smtClean="0"/>
              <a:pPr/>
              <a:t>65</a:t>
            </a:fld>
            <a:r>
              <a:rPr lang="en-US" altLang="zh-CN" smtClean="0"/>
              <a:t>/65</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357166"/>
            <a:ext cx="3643338" cy="483960"/>
          </a:xfrm>
          <a:prstGeom prst="rect">
            <a:avLst/>
          </a:prstGeom>
        </p:spPr>
        <p:style>
          <a:lnRef idx="1">
            <a:schemeClr val="dk1"/>
          </a:lnRef>
          <a:fillRef idx="3">
            <a:schemeClr val="dk1"/>
          </a:fillRef>
          <a:effectRef idx="2">
            <a:schemeClr val="dk1"/>
          </a:effectRef>
          <a:fontRef idx="minor">
            <a:schemeClr val="lt1"/>
          </a:fontRef>
        </p:style>
        <p:txBody>
          <a:bodyPr wrap="square" tIns="72000" bIns="72000" rtlCol="0">
            <a:spAutoFit/>
          </a:bodyPr>
          <a:lstStyle/>
          <a:p>
            <a:pPr>
              <a:lnSpc>
                <a:spcPct val="100000"/>
              </a:lnSpc>
            </a:pPr>
            <a:r>
              <a:rPr lang="pt-BR" altLang="zh-CN" sz="2200" smtClean="0">
                <a:latin typeface="Consolas" pitchFamily="49" charset="0"/>
                <a:ea typeface="微软雅黑" pitchFamily="34" charset="-122"/>
                <a:cs typeface="Consolas" pitchFamily="49" charset="0"/>
              </a:rPr>
              <a:t>3. </a:t>
            </a:r>
            <a:r>
              <a:rPr lang="zh-CN" altLang="zh-CN" sz="2200" smtClean="0">
                <a:latin typeface="Consolas" pitchFamily="49" charset="0"/>
                <a:ea typeface="微软雅黑" pitchFamily="34" charset="-122"/>
                <a:cs typeface="Consolas" pitchFamily="49" charset="0"/>
              </a:rPr>
              <a:t>有序单链表的算法设计</a:t>
            </a:r>
            <a:endParaRPr lang="zh-CN" altLang="zh-CN" sz="2200">
              <a:latin typeface="Consolas" pitchFamily="49" charset="0"/>
              <a:ea typeface="微软雅黑" pitchFamily="34" charset="-122"/>
              <a:cs typeface="Consolas" pitchFamily="49" charset="0"/>
            </a:endParaRPr>
          </a:p>
        </p:txBody>
      </p:sp>
      <p:sp>
        <p:nvSpPr>
          <p:cNvPr id="4" name="TextBox 3"/>
          <p:cNvSpPr txBox="1"/>
          <p:nvPr/>
        </p:nvSpPr>
        <p:spPr>
          <a:xfrm>
            <a:off x="571472" y="1357298"/>
            <a:ext cx="7715304" cy="144497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44000" tIns="144000" bIns="144000" rtlCol="0">
            <a:spAutoFit/>
          </a:bodyPr>
          <a:lstStyle/>
          <a:p>
            <a:pPr algn="l">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2.11</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有两个递增有序整数单链表</a:t>
            </a:r>
            <a:r>
              <a:rPr lang="en-US" altLang="zh-CN" sz="2000"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B</a:t>
            </a:r>
            <a:r>
              <a:rPr lang="zh-CN" altLang="zh-CN" sz="2000" smtClean="0">
                <a:solidFill>
                  <a:srgbClr val="0000FF"/>
                </a:solidFill>
                <a:latin typeface="Consolas" pitchFamily="49" charset="0"/>
                <a:ea typeface="楷体" pitchFamily="49" charset="-122"/>
                <a:cs typeface="Consolas" pitchFamily="49" charset="0"/>
              </a:rPr>
              <a:t>，设计一个算法采用二路归并方法将</a:t>
            </a:r>
            <a:r>
              <a:rPr lang="en-US" altLang="zh-CN" sz="2000"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B</a:t>
            </a:r>
            <a:r>
              <a:rPr lang="zh-CN" altLang="zh-CN" sz="2000" smtClean="0">
                <a:solidFill>
                  <a:srgbClr val="0000FF"/>
                </a:solidFill>
                <a:latin typeface="Consolas" pitchFamily="49" charset="0"/>
                <a:ea typeface="楷体" pitchFamily="49" charset="-122"/>
                <a:cs typeface="Consolas" pitchFamily="49" charset="0"/>
              </a:rPr>
              <a:t>的所有数据结点合并到递增有序单链表</a:t>
            </a:r>
            <a:r>
              <a:rPr lang="en-US" altLang="zh-CN" sz="2000" smtClean="0">
                <a:solidFill>
                  <a:srgbClr val="0000FF"/>
                </a:solidFill>
                <a:latin typeface="Consolas" pitchFamily="49" charset="0"/>
                <a:ea typeface="楷体" pitchFamily="49" charset="-122"/>
                <a:cs typeface="Consolas" pitchFamily="49" charset="0"/>
              </a:rPr>
              <a:t>C</a:t>
            </a:r>
            <a:r>
              <a:rPr lang="zh-CN" altLang="zh-CN" sz="2000" smtClean="0">
                <a:solidFill>
                  <a:srgbClr val="0000FF"/>
                </a:solidFill>
                <a:latin typeface="Consolas" pitchFamily="49" charset="0"/>
                <a:ea typeface="楷体" pitchFamily="49" charset="-122"/>
                <a:cs typeface="Consolas" pitchFamily="49" charset="0"/>
              </a:rPr>
              <a:t>中。</a:t>
            </a:r>
            <a:endParaRPr lang="en-US" altLang="zh-CN" sz="2000" smtClean="0">
              <a:solidFill>
                <a:srgbClr val="0000FF"/>
              </a:solidFill>
              <a:latin typeface="Consolas" pitchFamily="49" charset="0"/>
              <a:ea typeface="楷体" pitchFamily="49" charset="-122"/>
              <a:cs typeface="Consolas" pitchFamily="49" charset="0"/>
            </a:endParaRPr>
          </a:p>
          <a:p>
            <a:pPr algn="l">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0000FF"/>
                </a:solidFill>
                <a:latin typeface="Consolas" pitchFamily="49" charset="0"/>
                <a:ea typeface="楷体" pitchFamily="49" charset="-122"/>
                <a:cs typeface="Consolas" pitchFamily="49" charset="0"/>
              </a:rPr>
              <a:t>要求算法的空间复杂度为</a:t>
            </a:r>
            <a:r>
              <a:rPr lang="en-US" altLang="zh-CN" sz="2000" smtClean="0">
                <a:solidFill>
                  <a:srgbClr val="0000FF"/>
                </a:solidFill>
                <a:latin typeface="Consolas" pitchFamily="49" charset="0"/>
                <a:ea typeface="楷体" pitchFamily="49" charset="-122"/>
                <a:cs typeface="Consolas" pitchFamily="49" charset="0"/>
              </a:rPr>
              <a:t>O(1)</a:t>
            </a:r>
            <a:r>
              <a:rPr lang="zh-CN" altLang="zh-CN" sz="2000" smtClean="0">
                <a:solidFill>
                  <a:srgbClr val="0000FF"/>
                </a:solidFill>
                <a:latin typeface="Consolas" pitchFamily="49" charset="0"/>
                <a:ea typeface="楷体" pitchFamily="49" charset="-122"/>
                <a:cs typeface="Consolas" pitchFamily="49" charset="0"/>
              </a:rPr>
              <a:t>。</a:t>
            </a:r>
          </a:p>
        </p:txBody>
      </p:sp>
      <p:sp>
        <p:nvSpPr>
          <p:cNvPr id="5" name="TextBox 4"/>
          <p:cNvSpPr txBox="1"/>
          <p:nvPr/>
        </p:nvSpPr>
        <p:spPr>
          <a:xfrm>
            <a:off x="2357422" y="5143512"/>
            <a:ext cx="3286148" cy="400110"/>
          </a:xfrm>
          <a:prstGeom prst="rect">
            <a:avLst/>
          </a:prstGeom>
          <a:noFill/>
        </p:spPr>
        <p:txBody>
          <a:bodyPr wrap="square" rtlCol="0">
            <a:spAutoFit/>
          </a:bodyPr>
          <a:lstStyle/>
          <a:p>
            <a:pPr algn="l">
              <a:lnSpc>
                <a:spcPct val="100000"/>
              </a:lnSpc>
            </a:pPr>
            <a:r>
              <a:rPr lang="zh-CN" altLang="zh-CN" sz="2000" smtClean="0">
                <a:solidFill>
                  <a:srgbClr val="0000FF"/>
                </a:solidFill>
                <a:latin typeface="Consolas" pitchFamily="49" charset="0"/>
                <a:ea typeface="华文中宋" pitchFamily="2" charset="-122"/>
                <a:cs typeface="Consolas" pitchFamily="49" charset="0"/>
              </a:rPr>
              <a:t>算法的空间复杂度为</a:t>
            </a:r>
            <a:r>
              <a:rPr lang="en-US" altLang="zh-CN" sz="2000" smtClean="0">
                <a:solidFill>
                  <a:srgbClr val="0000FF"/>
                </a:solidFill>
                <a:latin typeface="Consolas" pitchFamily="49" charset="0"/>
                <a:ea typeface="华文中宋" pitchFamily="2" charset="-122"/>
                <a:cs typeface="Consolas" pitchFamily="49" charset="0"/>
              </a:rPr>
              <a:t>O(1)</a:t>
            </a:r>
            <a:r>
              <a:rPr lang="en-US" altLang="zh-CN" sz="2000" smtClean="0">
                <a:solidFill>
                  <a:srgbClr val="FF0000"/>
                </a:solidFill>
                <a:latin typeface="Consolas" pitchFamily="49" charset="0"/>
                <a:ea typeface="华文中宋" pitchFamily="2" charset="-122"/>
                <a:cs typeface="Consolas" pitchFamily="49" charset="0"/>
              </a:rPr>
              <a:t>?</a:t>
            </a:r>
            <a:endParaRPr lang="zh-CN" altLang="en-US" sz="2000">
              <a:solidFill>
                <a:srgbClr val="FF0000"/>
              </a:solidFill>
              <a:latin typeface="Consolas" pitchFamily="49" charset="0"/>
              <a:ea typeface="华文中宋" pitchFamily="2" charset="-122"/>
              <a:cs typeface="Consolas" pitchFamily="49" charset="0"/>
            </a:endParaRPr>
          </a:p>
        </p:txBody>
      </p:sp>
      <p:pic>
        <p:nvPicPr>
          <p:cNvPr id="72705" name="Picture 1"/>
          <p:cNvPicPr>
            <a:picLocks noChangeAspect="1" noChangeArrowheads="1"/>
          </p:cNvPicPr>
          <p:nvPr/>
        </p:nvPicPr>
        <p:blipFill>
          <a:blip r:embed="rId3" cstate="print"/>
          <a:srcRect/>
          <a:stretch>
            <a:fillRect/>
          </a:stretch>
        </p:blipFill>
        <p:spPr bwMode="auto">
          <a:xfrm>
            <a:off x="2571736" y="3071810"/>
            <a:ext cx="3114675" cy="1743075"/>
          </a:xfrm>
          <a:prstGeom prst="rect">
            <a:avLst/>
          </a:prstGeom>
          <a:noFill/>
          <a:ln w="9525">
            <a:noFill/>
            <a:miter lim="800000"/>
            <a:headEnd/>
            <a:tailEnd/>
          </a:ln>
        </p:spPr>
      </p:pic>
      <p:sp>
        <p:nvSpPr>
          <p:cNvPr id="10" name="灯片编号占位符 9"/>
          <p:cNvSpPr>
            <a:spLocks noGrp="1"/>
          </p:cNvSpPr>
          <p:nvPr>
            <p:ph type="sldNum" sz="quarter" idx="12"/>
          </p:nvPr>
        </p:nvSpPr>
        <p:spPr/>
        <p:txBody>
          <a:bodyPr/>
          <a:lstStyle/>
          <a:p>
            <a:fld id="{7AF016A1-9F15-429F-9EFD-84004B73C732}" type="slidenum">
              <a:rPr lang="en-US" altLang="zh-CN" smtClean="0"/>
              <a:pPr/>
              <a:t>7</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7158" y="142852"/>
            <a:ext cx="8572560" cy="617358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template &lt;typename T&gt;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void </a:t>
            </a:r>
            <a:r>
              <a:rPr lang="en-US" altLang="zh-CN" sz="1800" smtClean="0">
                <a:solidFill>
                  <a:srgbClr val="FF0000"/>
                </a:solidFill>
                <a:latin typeface="Consolas" pitchFamily="49" charset="0"/>
                <a:ea typeface="仿宋" pitchFamily="49" charset="-122"/>
                <a:cs typeface="Consolas" pitchFamily="49" charset="0"/>
              </a:rPr>
              <a:t>Merge2</a:t>
            </a:r>
            <a:r>
              <a:rPr lang="en-US" altLang="zh-CN" sz="1800" smtClean="0">
                <a:solidFill>
                  <a:srgbClr val="0000FF"/>
                </a:solidFill>
                <a:latin typeface="Consolas" pitchFamily="49" charset="0"/>
                <a:ea typeface="仿宋" pitchFamily="49" charset="-122"/>
                <a:cs typeface="Consolas" pitchFamily="49" charset="0"/>
              </a:rPr>
              <a:t>(LinkList&lt;T&gt;&amp; A,LinkList&lt;T&gt;&amp; B,LinkList&lt;T&gt;&amp; C)</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LinkNode&lt;T&gt;* p=A.head-&gt;next;	</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指向</a:t>
            </a:r>
            <a:r>
              <a:rPr lang="en-US" altLang="zh-CN" sz="1800" smtClean="0">
                <a:solidFill>
                  <a:srgbClr val="00B0F0"/>
                </a:solidFill>
                <a:latin typeface="Consolas" pitchFamily="49" charset="0"/>
                <a:ea typeface="仿宋" pitchFamily="49" charset="-122"/>
                <a:cs typeface="Consolas" pitchFamily="49" charset="0"/>
              </a:rPr>
              <a:t>A</a:t>
            </a:r>
            <a:r>
              <a:rPr lang="zh-CN" altLang="zh-CN" sz="1800" smtClean="0">
                <a:solidFill>
                  <a:srgbClr val="00B0F0"/>
                </a:solidFill>
                <a:latin typeface="Consolas" pitchFamily="49" charset="0"/>
                <a:ea typeface="仿宋" pitchFamily="49" charset="-122"/>
                <a:cs typeface="Consolas" pitchFamily="49" charset="0"/>
              </a:rPr>
              <a:t>的首结点</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LinkNode&lt;T&gt;* q=B.head-&gt;next;	</a:t>
            </a:r>
            <a:r>
              <a:rPr lang="en-US" altLang="zh-CN" sz="1800" smtClean="0">
                <a:solidFill>
                  <a:srgbClr val="00B0F0"/>
                </a:solidFill>
                <a:latin typeface="Consolas" pitchFamily="49" charset="0"/>
                <a:ea typeface="仿宋" pitchFamily="49" charset="-122"/>
                <a:cs typeface="Consolas" pitchFamily="49" charset="0"/>
              </a:rPr>
              <a:t>//q</a:t>
            </a:r>
            <a:r>
              <a:rPr lang="zh-CN" altLang="zh-CN" sz="1800" smtClean="0">
                <a:solidFill>
                  <a:srgbClr val="00B0F0"/>
                </a:solidFill>
                <a:latin typeface="Consolas" pitchFamily="49" charset="0"/>
                <a:ea typeface="仿宋" pitchFamily="49" charset="-122"/>
                <a:cs typeface="Consolas" pitchFamily="49" charset="0"/>
              </a:rPr>
              <a:t>指向</a:t>
            </a:r>
            <a:r>
              <a:rPr lang="en-US" altLang="zh-CN" sz="1800" smtClean="0">
                <a:solidFill>
                  <a:srgbClr val="00B0F0"/>
                </a:solidFill>
                <a:latin typeface="Consolas" pitchFamily="49" charset="0"/>
                <a:ea typeface="仿宋" pitchFamily="49" charset="-122"/>
                <a:cs typeface="Consolas" pitchFamily="49" charset="0"/>
              </a:rPr>
              <a:t>B</a:t>
            </a:r>
            <a:r>
              <a:rPr lang="zh-CN" altLang="zh-CN" sz="1800" smtClean="0">
                <a:solidFill>
                  <a:srgbClr val="00B0F0"/>
                </a:solidFill>
                <a:latin typeface="Consolas" pitchFamily="49" charset="0"/>
                <a:ea typeface="仿宋" pitchFamily="49" charset="-122"/>
                <a:cs typeface="Consolas" pitchFamily="49" charset="0"/>
              </a:rPr>
              <a:t>的首结点</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LinkNode&lt;T&gt;* r=C.head;		</a:t>
            </a:r>
            <a:r>
              <a:rPr lang="en-US" altLang="zh-CN" sz="1800" smtClean="0">
                <a:solidFill>
                  <a:srgbClr val="00B0F0"/>
                </a:solidFill>
                <a:latin typeface="Consolas" pitchFamily="49" charset="0"/>
                <a:ea typeface="仿宋" pitchFamily="49" charset="-122"/>
                <a:cs typeface="Consolas" pitchFamily="49" charset="0"/>
              </a:rPr>
              <a:t>//r</a:t>
            </a:r>
            <a:r>
              <a:rPr lang="zh-CN" altLang="zh-CN" sz="1800" smtClean="0">
                <a:solidFill>
                  <a:srgbClr val="00B0F0"/>
                </a:solidFill>
                <a:latin typeface="Consolas" pitchFamily="49" charset="0"/>
                <a:ea typeface="仿宋" pitchFamily="49" charset="-122"/>
                <a:cs typeface="Consolas" pitchFamily="49" charset="0"/>
              </a:rPr>
              <a:t>为</a:t>
            </a:r>
            <a:r>
              <a:rPr lang="en-US" altLang="zh-CN" sz="1800" smtClean="0">
                <a:solidFill>
                  <a:srgbClr val="00B0F0"/>
                </a:solidFill>
                <a:latin typeface="Consolas" pitchFamily="49" charset="0"/>
                <a:ea typeface="仿宋" pitchFamily="49" charset="-122"/>
                <a:cs typeface="Consolas" pitchFamily="49" charset="0"/>
              </a:rPr>
              <a:t>C</a:t>
            </a:r>
            <a:r>
              <a:rPr lang="zh-CN" altLang="zh-CN" sz="1800" smtClean="0">
                <a:solidFill>
                  <a:srgbClr val="00B0F0"/>
                </a:solidFill>
                <a:latin typeface="Consolas" pitchFamily="49" charset="0"/>
                <a:ea typeface="仿宋" pitchFamily="49" charset="-122"/>
                <a:cs typeface="Consolas" pitchFamily="49" charset="0"/>
              </a:rPr>
              <a:t>的尾结点</a:t>
            </a:r>
          </a:p>
          <a:p>
            <a:pPr algn="l">
              <a:lnSpc>
                <a:spcPts val="2100"/>
              </a:lnSpc>
              <a:spcBef>
                <a:spcPts val="1200"/>
              </a:spcBef>
            </a:pPr>
            <a:r>
              <a:rPr lang="en-US" altLang="zh-CN" sz="1800" smtClean="0">
                <a:solidFill>
                  <a:srgbClr val="0000FF"/>
                </a:solidFill>
                <a:latin typeface="Consolas" pitchFamily="49" charset="0"/>
                <a:ea typeface="仿宋" pitchFamily="49" charset="-122"/>
                <a:cs typeface="Consolas" pitchFamily="49" charset="0"/>
              </a:rPr>
              <a:t>   while (p!=NULL &amp;&amp; q!=NULL)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两个单链表都没有遍历完</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if (p-&gt;data&lt;q-&gt;data)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将较小结点</a:t>
            </a:r>
            <a:r>
              <a:rPr lang="en-US" altLang="zh-CN" sz="1800" smtClean="0">
                <a:solidFill>
                  <a:srgbClr val="00B0F0"/>
                </a:solidFill>
                <a:latin typeface="Consolas" pitchFamily="49" charset="0"/>
                <a:ea typeface="仿宋" pitchFamily="49" charset="-122"/>
                <a:cs typeface="Consolas" pitchFamily="49" charset="0"/>
              </a:rPr>
              <a:t>p</a:t>
            </a:r>
            <a:r>
              <a:rPr lang="zh-CN" altLang="zh-CN" sz="1800" smtClean="0">
                <a:solidFill>
                  <a:srgbClr val="00B0F0"/>
                </a:solidFill>
                <a:latin typeface="Consolas" pitchFamily="49" charset="0"/>
                <a:ea typeface="仿宋" pitchFamily="49" charset="-122"/>
                <a:cs typeface="Consolas" pitchFamily="49" charset="0"/>
              </a:rPr>
              <a:t>链接到</a:t>
            </a:r>
            <a:r>
              <a:rPr lang="en-US" altLang="zh-CN" sz="1800" smtClean="0">
                <a:solidFill>
                  <a:srgbClr val="00B0F0"/>
                </a:solidFill>
                <a:latin typeface="Consolas" pitchFamily="49" charset="0"/>
                <a:ea typeface="仿宋" pitchFamily="49" charset="-122"/>
                <a:cs typeface="Consolas" pitchFamily="49" charset="0"/>
              </a:rPr>
              <a:t>C</a:t>
            </a:r>
            <a:r>
              <a:rPr lang="zh-CN" altLang="zh-CN" sz="1800" smtClean="0">
                <a:solidFill>
                  <a:srgbClr val="00B0F0"/>
                </a:solidFill>
                <a:latin typeface="Consolas" pitchFamily="49" charset="0"/>
                <a:ea typeface="仿宋" pitchFamily="49" charset="-122"/>
                <a:cs typeface="Consolas" pitchFamily="49" charset="0"/>
              </a:rPr>
              <a:t>的末尾</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r-&gt;next=p;</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r=p;</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p=p-&gt;next;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else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将较小结点</a:t>
            </a:r>
            <a:r>
              <a:rPr lang="en-US" altLang="zh-CN" sz="1800" smtClean="0">
                <a:solidFill>
                  <a:srgbClr val="00B0F0"/>
                </a:solidFill>
                <a:latin typeface="Consolas" pitchFamily="49" charset="0"/>
                <a:ea typeface="仿宋" pitchFamily="49" charset="-122"/>
                <a:cs typeface="Consolas" pitchFamily="49" charset="0"/>
              </a:rPr>
              <a:t>q</a:t>
            </a:r>
            <a:r>
              <a:rPr lang="zh-CN" altLang="zh-CN" sz="1800" smtClean="0">
                <a:solidFill>
                  <a:srgbClr val="00B0F0"/>
                </a:solidFill>
                <a:latin typeface="Consolas" pitchFamily="49" charset="0"/>
                <a:ea typeface="仿宋" pitchFamily="49" charset="-122"/>
                <a:cs typeface="Consolas" pitchFamily="49" charset="0"/>
              </a:rPr>
              <a:t>链接到</a:t>
            </a:r>
            <a:r>
              <a:rPr lang="en-US" altLang="zh-CN" sz="1800" smtClean="0">
                <a:solidFill>
                  <a:srgbClr val="00B0F0"/>
                </a:solidFill>
                <a:latin typeface="Consolas" pitchFamily="49" charset="0"/>
                <a:ea typeface="仿宋" pitchFamily="49" charset="-122"/>
                <a:cs typeface="Consolas" pitchFamily="49" charset="0"/>
              </a:rPr>
              <a:t>C</a:t>
            </a:r>
            <a:r>
              <a:rPr lang="zh-CN" altLang="zh-CN" sz="1800" smtClean="0">
                <a:solidFill>
                  <a:srgbClr val="00B0F0"/>
                </a:solidFill>
                <a:latin typeface="Consolas" pitchFamily="49" charset="0"/>
                <a:ea typeface="仿宋" pitchFamily="49" charset="-122"/>
                <a:cs typeface="Consolas" pitchFamily="49" charset="0"/>
              </a:rPr>
              <a:t>的末尾</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  r-&gt;next=q;</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r=q;</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q=q-&gt;next;</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a:t>
            </a:r>
            <a:endParaRPr lang="zh-CN" altLang="zh-CN" sz="1800" smtClean="0">
              <a:solidFill>
                <a:srgbClr val="0000FF"/>
              </a:solidFill>
              <a:latin typeface="Consolas" pitchFamily="49" charset="0"/>
              <a:ea typeface="仿宋" pitchFamily="49" charset="-122"/>
              <a:cs typeface="Consolas" pitchFamily="49" charset="0"/>
            </a:endParaRPr>
          </a:p>
          <a:p>
            <a:pPr algn="l">
              <a:lnSpc>
                <a:spcPct val="150000"/>
              </a:lnSpc>
              <a:spcBef>
                <a:spcPts val="0"/>
              </a:spcBef>
            </a:pPr>
            <a:r>
              <a:rPr lang="en-US" altLang="zh-CN" sz="1800" smtClean="0">
                <a:solidFill>
                  <a:srgbClr val="0000FF"/>
                </a:solidFill>
                <a:latin typeface="Consolas" pitchFamily="49" charset="0"/>
                <a:ea typeface="仿宋" pitchFamily="49" charset="-122"/>
                <a:cs typeface="Consolas" pitchFamily="49" charset="0"/>
              </a:rPr>
              <a:t>   r-&gt;next=NULL;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尾结点</a:t>
            </a:r>
            <a:r>
              <a:rPr lang="en-US" altLang="zh-CN" sz="1800" smtClean="0">
                <a:solidFill>
                  <a:srgbClr val="00B0F0"/>
                </a:solidFill>
                <a:latin typeface="Consolas" pitchFamily="49" charset="0"/>
                <a:ea typeface="仿宋" pitchFamily="49" charset="-122"/>
                <a:cs typeface="Consolas" pitchFamily="49" charset="0"/>
              </a:rPr>
              <a:t>next</a:t>
            </a:r>
            <a:r>
              <a:rPr lang="zh-CN" altLang="zh-CN" sz="1800" smtClean="0">
                <a:solidFill>
                  <a:srgbClr val="00B0F0"/>
                </a:solidFill>
                <a:latin typeface="Consolas" pitchFamily="49" charset="0"/>
                <a:ea typeface="仿宋" pitchFamily="49" charset="-122"/>
                <a:cs typeface="Consolas" pitchFamily="49" charset="0"/>
              </a:rPr>
              <a:t>置空</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if (p!=NULL) r-&gt;next=p;		</a:t>
            </a:r>
            <a:r>
              <a:rPr lang="en-US" altLang="zh-CN" sz="1800" smtClean="0">
                <a:solidFill>
                  <a:srgbClr val="00B0F0"/>
                </a:solidFill>
                <a:latin typeface="Consolas" pitchFamily="49" charset="0"/>
                <a:ea typeface="仿宋" pitchFamily="49" charset="-122"/>
                <a:cs typeface="Consolas" pitchFamily="49" charset="0"/>
              </a:rPr>
              <a:t>//</a:t>
            </a:r>
            <a:r>
              <a:rPr lang="zh-CN" altLang="zh-CN" sz="1800" smtClean="0">
                <a:solidFill>
                  <a:srgbClr val="00B0F0"/>
                </a:solidFill>
                <a:latin typeface="Consolas" pitchFamily="49" charset="0"/>
                <a:ea typeface="仿宋" pitchFamily="49" charset="-122"/>
                <a:cs typeface="Consolas" pitchFamily="49" charset="0"/>
              </a:rPr>
              <a:t>将未归并完的结点链接到</a:t>
            </a:r>
            <a:r>
              <a:rPr lang="en-US" altLang="zh-CN" sz="1800" smtClean="0">
                <a:solidFill>
                  <a:srgbClr val="00B0F0"/>
                </a:solidFill>
                <a:latin typeface="Consolas" pitchFamily="49" charset="0"/>
                <a:ea typeface="仿宋" pitchFamily="49" charset="-122"/>
                <a:cs typeface="Consolas" pitchFamily="49" charset="0"/>
              </a:rPr>
              <a:t>C</a:t>
            </a:r>
            <a:r>
              <a:rPr lang="zh-CN" altLang="zh-CN" sz="1800" smtClean="0">
                <a:solidFill>
                  <a:srgbClr val="00B0F0"/>
                </a:solidFill>
                <a:latin typeface="Consolas" pitchFamily="49" charset="0"/>
                <a:ea typeface="仿宋" pitchFamily="49" charset="-122"/>
                <a:cs typeface="Consolas" pitchFamily="49" charset="0"/>
              </a:rPr>
              <a:t>的末尾</a:t>
            </a: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   if (q!=NULL) r-&gt;next=q;</a:t>
            </a:r>
            <a:endParaRPr lang="zh-CN" altLang="zh-CN" sz="1800" smtClean="0">
              <a:solidFill>
                <a:srgbClr val="0000FF"/>
              </a:solidFill>
              <a:latin typeface="Consolas" pitchFamily="49" charset="0"/>
              <a:ea typeface="仿宋" pitchFamily="49" charset="-122"/>
              <a:cs typeface="Consolas" pitchFamily="49" charset="0"/>
            </a:endParaRPr>
          </a:p>
          <a:p>
            <a:pPr algn="l">
              <a:lnSpc>
                <a:spcPts val="2100"/>
              </a:lnSpc>
              <a:spcBef>
                <a:spcPts val="0"/>
              </a:spcBef>
            </a:pPr>
            <a:r>
              <a:rPr lang="en-US" altLang="zh-CN" sz="1800" smtClean="0">
                <a:solidFill>
                  <a:srgbClr val="0000FF"/>
                </a:solidFill>
                <a:latin typeface="Consolas" pitchFamily="49" charset="0"/>
                <a:ea typeface="仿宋" pitchFamily="49" charset="-122"/>
                <a:cs typeface="Consolas" pitchFamily="49" charset="0"/>
              </a:rPr>
              <a:t>}</a:t>
            </a:r>
            <a:endParaRPr lang="zh-CN" altLang="zh-CN" sz="1800">
              <a:solidFill>
                <a:srgbClr val="0000FF"/>
              </a:solidFill>
              <a:latin typeface="Consolas" pitchFamily="49" charset="0"/>
              <a:ea typeface="仿宋" pitchFamily="49" charset="-122"/>
              <a:cs typeface="Consolas"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pPr/>
              <a:t>8</a:t>
            </a:fld>
            <a:r>
              <a:rPr lang="en-US" altLang="zh-CN" smtClean="0"/>
              <a:t>/65</a:t>
            </a:r>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428604"/>
            <a:ext cx="7929618" cy="182969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algn="l">
              <a:lnSpc>
                <a:spcPts val="3000"/>
              </a:lnSpc>
              <a:spcBef>
                <a:spcPts val="0"/>
              </a:spcBef>
            </a:pPr>
            <a:r>
              <a:rPr lang="en-US" altLang="zh-CN" sz="2000" smtClean="0">
                <a:solidFill>
                  <a:srgbClr val="0000FF"/>
                </a:solidFill>
                <a:latin typeface="Consolas" pitchFamily="49" charset="0"/>
                <a:ea typeface="楷体" pitchFamily="49" charset="-122"/>
                <a:cs typeface="Consolas" pitchFamily="49" charset="0"/>
              </a:rPr>
              <a:t>    </a:t>
            </a:r>
            <a:r>
              <a:rPr lang="zh-CN" altLang="zh-CN" sz="2000" smtClean="0">
                <a:solidFill>
                  <a:srgbClr val="FF0000"/>
                </a:solidFill>
                <a:latin typeface="Consolas" pitchFamily="49" charset="0"/>
                <a:ea typeface="楷体" pitchFamily="49" charset="-122"/>
                <a:cs typeface="Consolas" pitchFamily="49" charset="0"/>
              </a:rPr>
              <a:t>【例</a:t>
            </a:r>
            <a:r>
              <a:rPr lang="en-US" altLang="zh-CN" sz="2000" smtClean="0">
                <a:solidFill>
                  <a:srgbClr val="FF0000"/>
                </a:solidFill>
                <a:latin typeface="Consolas" pitchFamily="49" charset="0"/>
                <a:ea typeface="楷体" pitchFamily="49" charset="-122"/>
                <a:cs typeface="Consolas" pitchFamily="49" charset="0"/>
              </a:rPr>
              <a:t>2.12</a:t>
            </a:r>
            <a:r>
              <a:rPr lang="zh-CN" altLang="zh-CN" sz="2000" smtClean="0">
                <a:solidFill>
                  <a:srgbClr val="FF0000"/>
                </a:solidFill>
                <a:latin typeface="Consolas" pitchFamily="49" charset="0"/>
                <a:ea typeface="楷体" pitchFamily="49" charset="-122"/>
                <a:cs typeface="Consolas" pitchFamily="49" charset="0"/>
              </a:rPr>
              <a:t>】</a:t>
            </a:r>
            <a:r>
              <a:rPr lang="zh-CN" altLang="zh-CN" sz="2000" smtClean="0">
                <a:solidFill>
                  <a:srgbClr val="0000FF"/>
                </a:solidFill>
                <a:latin typeface="Consolas" pitchFamily="49" charset="0"/>
                <a:ea typeface="楷体" pitchFamily="49" charset="-122"/>
                <a:cs typeface="Consolas" pitchFamily="49" charset="0"/>
              </a:rPr>
              <a:t>有两个递增有序整数单链表</a:t>
            </a:r>
            <a:r>
              <a:rPr lang="en-US" altLang="zh-CN" sz="2000"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B</a:t>
            </a:r>
            <a:r>
              <a:rPr lang="zh-CN" altLang="zh-CN" sz="2000" smtClean="0">
                <a:solidFill>
                  <a:srgbClr val="0000FF"/>
                </a:solidFill>
                <a:latin typeface="Consolas" pitchFamily="49" charset="0"/>
                <a:ea typeface="楷体" pitchFamily="49" charset="-122"/>
                <a:cs typeface="Consolas" pitchFamily="49" charset="0"/>
              </a:rPr>
              <a:t>，假设每个单链表中没有值相同的结点，但两个单链表中存在相同值的结点，设计一个尽可能高效的算法建立一个新的递增有序整数单链表</a:t>
            </a:r>
            <a:r>
              <a:rPr lang="en-US" altLang="zh-CN" sz="2000" smtClean="0">
                <a:solidFill>
                  <a:srgbClr val="0000FF"/>
                </a:solidFill>
                <a:latin typeface="Consolas" pitchFamily="49" charset="0"/>
                <a:ea typeface="楷体" pitchFamily="49" charset="-122"/>
                <a:cs typeface="Consolas" pitchFamily="49" charset="0"/>
              </a:rPr>
              <a:t>C</a:t>
            </a:r>
            <a:r>
              <a:rPr lang="zh-CN" altLang="zh-CN" sz="2000" smtClean="0">
                <a:solidFill>
                  <a:srgbClr val="0000FF"/>
                </a:solidFill>
                <a:latin typeface="Consolas" pitchFamily="49" charset="0"/>
                <a:ea typeface="楷体" pitchFamily="49" charset="-122"/>
                <a:cs typeface="Consolas" pitchFamily="49" charset="0"/>
              </a:rPr>
              <a:t>，其中包含</a:t>
            </a:r>
            <a:r>
              <a:rPr lang="en-US" altLang="zh-CN" sz="2000"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B</a:t>
            </a:r>
            <a:r>
              <a:rPr lang="zh-CN" altLang="zh-CN" sz="2000" smtClean="0">
                <a:solidFill>
                  <a:srgbClr val="0000FF"/>
                </a:solidFill>
                <a:latin typeface="Consolas" pitchFamily="49" charset="0"/>
                <a:ea typeface="楷体" pitchFamily="49" charset="-122"/>
                <a:cs typeface="Consolas" pitchFamily="49" charset="0"/>
              </a:rPr>
              <a:t>相同值的结点，要求算法执行后不改变单链表</a:t>
            </a:r>
            <a:r>
              <a:rPr lang="en-US" altLang="zh-CN" sz="2000" smtClean="0">
                <a:solidFill>
                  <a:srgbClr val="0000FF"/>
                </a:solidFill>
                <a:latin typeface="Consolas" pitchFamily="49" charset="0"/>
                <a:ea typeface="楷体" pitchFamily="49" charset="-122"/>
                <a:cs typeface="Consolas" pitchFamily="49" charset="0"/>
              </a:rPr>
              <a:t>A</a:t>
            </a:r>
            <a:r>
              <a:rPr lang="zh-CN" altLang="zh-CN" sz="2000" smtClean="0">
                <a:solidFill>
                  <a:srgbClr val="0000FF"/>
                </a:solidFill>
                <a:latin typeface="Consolas" pitchFamily="49" charset="0"/>
                <a:ea typeface="楷体" pitchFamily="49" charset="-122"/>
                <a:cs typeface="Consolas" pitchFamily="49" charset="0"/>
              </a:rPr>
              <a:t>和</a:t>
            </a:r>
            <a:r>
              <a:rPr lang="en-US" altLang="zh-CN" sz="2000" smtClean="0">
                <a:solidFill>
                  <a:srgbClr val="0000FF"/>
                </a:solidFill>
                <a:latin typeface="Consolas" pitchFamily="49" charset="0"/>
                <a:ea typeface="楷体" pitchFamily="49" charset="-122"/>
                <a:cs typeface="Consolas" pitchFamily="49" charset="0"/>
              </a:rPr>
              <a:t>B</a:t>
            </a:r>
            <a:r>
              <a:rPr lang="zh-CN" altLang="zh-CN" sz="2000" smtClean="0">
                <a:solidFill>
                  <a:srgbClr val="0000FF"/>
                </a:solidFill>
                <a:latin typeface="Consolas" pitchFamily="49" charset="0"/>
                <a:ea typeface="楷体" pitchFamily="49" charset="-122"/>
                <a:cs typeface="Consolas" pitchFamily="49" charset="0"/>
              </a:rPr>
              <a:t>。</a:t>
            </a:r>
          </a:p>
        </p:txBody>
      </p:sp>
      <p:pic>
        <p:nvPicPr>
          <p:cNvPr id="68609" name="Picture 1"/>
          <p:cNvPicPr>
            <a:picLocks noChangeAspect="1" noChangeArrowheads="1"/>
          </p:cNvPicPr>
          <p:nvPr/>
        </p:nvPicPr>
        <p:blipFill>
          <a:blip r:embed="rId3" cstate="print"/>
          <a:srcRect/>
          <a:stretch>
            <a:fillRect/>
          </a:stretch>
        </p:blipFill>
        <p:spPr bwMode="auto">
          <a:xfrm>
            <a:off x="2643174" y="2714620"/>
            <a:ext cx="3267075" cy="1752600"/>
          </a:xfrm>
          <a:prstGeom prst="rect">
            <a:avLst/>
          </a:prstGeom>
          <a:noFill/>
          <a:ln w="9525">
            <a:noFill/>
            <a:miter lim="800000"/>
            <a:headEnd/>
            <a:tailEnd/>
          </a:ln>
        </p:spPr>
      </p:pic>
      <p:sp>
        <p:nvSpPr>
          <p:cNvPr id="8" name="灯片编号占位符 7"/>
          <p:cNvSpPr>
            <a:spLocks noGrp="1"/>
          </p:cNvSpPr>
          <p:nvPr>
            <p:ph type="sldNum" sz="quarter" idx="12"/>
          </p:nvPr>
        </p:nvSpPr>
        <p:spPr/>
        <p:txBody>
          <a:bodyPr/>
          <a:lstStyle/>
          <a:p>
            <a:fld id="{7AF016A1-9F15-429F-9EFD-84004B73C732}" type="slidenum">
              <a:rPr lang="en-US" altLang="zh-CN" smtClean="0"/>
              <a:pPr/>
              <a:t>9</a:t>
            </a:fld>
            <a:r>
              <a:rPr lang="en-US" altLang="zh-CN" smtClean="0"/>
              <a:t>/65</a:t>
            </a:r>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38100">
          <a:solidFill>
            <a:srgbClr val="0033CC"/>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3269</TotalTime>
  <Words>3904</Words>
  <Application>Microsoft Office PowerPoint</Application>
  <PresentationFormat>全屏显示(4:3)</PresentationFormat>
  <Paragraphs>826</Paragraphs>
  <Slides>65</Slides>
  <Notes>28</Notes>
  <HiddenSlides>0</HiddenSlides>
  <MMClips>0</MMClips>
  <ScaleCrop>false</ScaleCrop>
  <HeadingPairs>
    <vt:vector size="4" baseType="variant">
      <vt:variant>
        <vt:lpstr>主题</vt:lpstr>
      </vt:variant>
      <vt:variant>
        <vt:i4>1</vt:i4>
      </vt:variant>
      <vt:variant>
        <vt:lpstr>幻灯片标题</vt:lpstr>
      </vt:variant>
      <vt:variant>
        <vt:i4>65</vt:i4>
      </vt:variant>
    </vt:vector>
  </HeadingPairs>
  <TitlesOfParts>
    <vt:vector size="6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Administrator</cp:lastModifiedBy>
  <cp:revision>1249</cp:revision>
  <dcterms:created xsi:type="dcterms:W3CDTF">2004-03-31T23:50:14Z</dcterms:created>
  <dcterms:modified xsi:type="dcterms:W3CDTF">2022-06-06T01:11:42Z</dcterms:modified>
</cp:coreProperties>
</file>