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89"/>
  </p:notesMasterIdLst>
  <p:handoutMasterIdLst>
    <p:handoutMasterId r:id="rId90"/>
  </p:handoutMasterIdLst>
  <p:sldIdLst>
    <p:sldId id="650" r:id="rId2"/>
    <p:sldId id="546" r:id="rId3"/>
    <p:sldId id="812" r:id="rId4"/>
    <p:sldId id="652" r:id="rId5"/>
    <p:sldId id="653" r:id="rId6"/>
    <p:sldId id="654" r:id="rId7"/>
    <p:sldId id="651" r:id="rId8"/>
    <p:sldId id="759" r:id="rId9"/>
    <p:sldId id="760" r:id="rId10"/>
    <p:sldId id="693" r:id="rId11"/>
    <p:sldId id="758" r:id="rId12"/>
    <p:sldId id="692" r:id="rId13"/>
    <p:sldId id="658" r:id="rId14"/>
    <p:sldId id="820" r:id="rId15"/>
    <p:sldId id="694" r:id="rId16"/>
    <p:sldId id="821" r:id="rId17"/>
    <p:sldId id="696" r:id="rId18"/>
    <p:sldId id="822" r:id="rId19"/>
    <p:sldId id="697" r:id="rId20"/>
    <p:sldId id="769" r:id="rId21"/>
    <p:sldId id="770" r:id="rId22"/>
    <p:sldId id="771" r:id="rId23"/>
    <p:sldId id="772" r:id="rId24"/>
    <p:sldId id="763" r:id="rId25"/>
    <p:sldId id="764" r:id="rId26"/>
    <p:sldId id="765" r:id="rId27"/>
    <p:sldId id="823" r:id="rId28"/>
    <p:sldId id="766" r:id="rId29"/>
    <p:sldId id="767" r:id="rId30"/>
    <p:sldId id="768" r:id="rId31"/>
    <p:sldId id="699" r:id="rId32"/>
    <p:sldId id="773" r:id="rId33"/>
    <p:sldId id="700" r:id="rId34"/>
    <p:sldId id="707" r:id="rId35"/>
    <p:sldId id="814" r:id="rId36"/>
    <p:sldId id="708" r:id="rId37"/>
    <p:sldId id="710" r:id="rId38"/>
    <p:sldId id="709" r:id="rId39"/>
    <p:sldId id="701" r:id="rId40"/>
    <p:sldId id="774" r:id="rId41"/>
    <p:sldId id="711" r:id="rId42"/>
    <p:sldId id="715" r:id="rId43"/>
    <p:sldId id="716" r:id="rId44"/>
    <p:sldId id="775" r:id="rId45"/>
    <p:sldId id="723" r:id="rId46"/>
    <p:sldId id="717" r:id="rId47"/>
    <p:sldId id="718" r:id="rId48"/>
    <p:sldId id="825" r:id="rId49"/>
    <p:sldId id="824" r:id="rId50"/>
    <p:sldId id="719" r:id="rId51"/>
    <p:sldId id="720" r:id="rId52"/>
    <p:sldId id="721" r:id="rId53"/>
    <p:sldId id="737" r:id="rId54"/>
    <p:sldId id="776" r:id="rId55"/>
    <p:sldId id="738" r:id="rId56"/>
    <p:sldId id="777" r:id="rId57"/>
    <p:sldId id="780" r:id="rId58"/>
    <p:sldId id="829" r:id="rId59"/>
    <p:sldId id="669" r:id="rId60"/>
    <p:sldId id="582" r:id="rId61"/>
    <p:sldId id="583" r:id="rId62"/>
    <p:sldId id="584" r:id="rId63"/>
    <p:sldId id="603" r:id="rId64"/>
    <p:sldId id="785" r:id="rId65"/>
    <p:sldId id="754" r:id="rId66"/>
    <p:sldId id="755" r:id="rId67"/>
    <p:sldId id="756" r:id="rId68"/>
    <p:sldId id="786" r:id="rId69"/>
    <p:sldId id="787" r:id="rId70"/>
    <p:sldId id="833" r:id="rId71"/>
    <p:sldId id="834" r:id="rId72"/>
    <p:sldId id="836" r:id="rId73"/>
    <p:sldId id="839" r:id="rId74"/>
    <p:sldId id="840" r:id="rId75"/>
    <p:sldId id="841" r:id="rId76"/>
    <p:sldId id="842" r:id="rId77"/>
    <p:sldId id="604" r:id="rId78"/>
    <p:sldId id="843" r:id="rId79"/>
    <p:sldId id="789" r:id="rId80"/>
    <p:sldId id="790" r:id="rId81"/>
    <p:sldId id="792" r:id="rId82"/>
    <p:sldId id="844" r:id="rId83"/>
    <p:sldId id="845" r:id="rId84"/>
    <p:sldId id="847" r:id="rId85"/>
    <p:sldId id="848" r:id="rId86"/>
    <p:sldId id="849" r:id="rId87"/>
    <p:sldId id="850" r:id="rId88"/>
  </p:sldIdLst>
  <p:sldSz cx="9144000" cy="6858000" type="screen4x3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009900"/>
    <a:srgbClr val="006600"/>
    <a:srgbClr val="FF3399"/>
    <a:srgbClr val="6600CC"/>
    <a:srgbClr val="339933"/>
    <a:srgbClr val="3333FF"/>
    <a:srgbClr val="0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81" autoAdjust="0"/>
  </p:normalViewPr>
  <p:slideViewPr>
    <p:cSldViewPr>
      <p:cViewPr varScale="1">
        <p:scale>
          <a:sx n="59" d="100"/>
          <a:sy n="59" d="100"/>
        </p:scale>
        <p:origin x="131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  <a:pPr/>
              <a:t>2024/3/26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fld id="{0D1E2EF4-146E-47B5-A412-FFD548A1A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9586" y="6356350"/>
            <a:ext cx="928694" cy="365125"/>
          </a:xfrm>
        </p:spPr>
        <p:txBody>
          <a:bodyPr/>
          <a:lstStyle>
            <a:lvl1pPr>
              <a:defRPr sz="1400" b="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  <a:pPr/>
              <a:t>‹#›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 rot="19500000">
            <a:off x="2226231" y="2724204"/>
            <a:ext cx="1332000" cy="72000"/>
          </a:xfrm>
          <a:prstGeom prst="roundRect">
            <a:avLst>
              <a:gd name="adj" fmla="val 50000"/>
            </a:avLst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296026" y="3126896"/>
            <a:ext cx="1224000" cy="72000"/>
          </a:xfrm>
          <a:prstGeom prst="roundRect">
            <a:avLst>
              <a:gd name="adj" fmla="val 50000"/>
            </a:avLst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 rot="18900000">
            <a:off x="1797436" y="2195766"/>
            <a:ext cx="1944000" cy="72000"/>
          </a:xfrm>
          <a:prstGeom prst="roundRect">
            <a:avLst>
              <a:gd name="adj" fmla="val 50000"/>
            </a:avLst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 rot="1800000">
            <a:off x="2475780" y="3637450"/>
            <a:ext cx="1080000" cy="72000"/>
          </a:xfrm>
          <a:prstGeom prst="roundRect">
            <a:avLst>
              <a:gd name="adj" fmla="val 50000"/>
            </a:avLst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514501" y="2103492"/>
            <a:ext cx="3686405" cy="539690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1848C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87"/>
          <p:cNvSpPr>
            <a:spLocks noChangeArrowheads="1"/>
          </p:cNvSpPr>
          <p:nvPr/>
        </p:nvSpPr>
        <p:spPr bwMode="auto">
          <a:xfrm>
            <a:off x="3755877" y="2168204"/>
            <a:ext cx="3208337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链     队</a:t>
            </a:r>
            <a:endParaRPr lang="zh-CN" altLang="en-US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3514501" y="3643314"/>
            <a:ext cx="3686405" cy="529183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1848C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87"/>
          <p:cNvSpPr>
            <a:spLocks noChangeArrowheads="1"/>
          </p:cNvSpPr>
          <p:nvPr/>
        </p:nvSpPr>
        <p:spPr bwMode="auto">
          <a:xfrm>
            <a:off x="3974954" y="3695709"/>
            <a:ext cx="288306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队列的综合应用</a:t>
            </a:r>
            <a:endParaRPr lang="zh-CN" altLang="en-US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3514500" y="1362060"/>
            <a:ext cx="3686405" cy="562147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1848C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87"/>
          <p:cNvSpPr>
            <a:spLocks noChangeArrowheads="1"/>
          </p:cNvSpPr>
          <p:nvPr/>
        </p:nvSpPr>
        <p:spPr bwMode="auto">
          <a:xfrm>
            <a:off x="4060680" y="1411361"/>
            <a:ext cx="265446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顺 序 队</a:t>
            </a:r>
            <a:endParaRPr lang="zh-CN" altLang="en-US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8" name="AutoShape 3"/>
          <p:cNvSpPr>
            <a:spLocks noChangeAspect="1" noChangeArrowheads="1"/>
          </p:cNvSpPr>
          <p:nvPr/>
        </p:nvSpPr>
        <p:spPr bwMode="auto">
          <a:xfrm>
            <a:off x="3344258" y="1450022"/>
            <a:ext cx="324000" cy="324000"/>
          </a:xfrm>
          <a:prstGeom prst="ellipse">
            <a:avLst/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AutoShape 3"/>
          <p:cNvSpPr>
            <a:spLocks noChangeAspect="1" noChangeArrowheads="1"/>
          </p:cNvSpPr>
          <p:nvPr/>
        </p:nvSpPr>
        <p:spPr bwMode="auto">
          <a:xfrm>
            <a:off x="3344258" y="2199068"/>
            <a:ext cx="324000" cy="324000"/>
          </a:xfrm>
          <a:prstGeom prst="ellipse">
            <a:avLst/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3514501" y="657206"/>
            <a:ext cx="3686405" cy="544194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1848C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87"/>
          <p:cNvSpPr>
            <a:spLocks noChangeArrowheads="1"/>
          </p:cNvSpPr>
          <p:nvPr/>
        </p:nvSpPr>
        <p:spPr bwMode="auto">
          <a:xfrm>
            <a:off x="3707836" y="728644"/>
            <a:ext cx="3421062" cy="3385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fontAlgn="ctr" hangingPunct="0">
              <a:buClr>
                <a:srgbClr val="FF0000"/>
              </a:buClr>
              <a:buSzPct val="70000"/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队列的定义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AutoShape 3"/>
          <p:cNvSpPr>
            <a:spLocks noChangeAspect="1" noChangeArrowheads="1"/>
          </p:cNvSpPr>
          <p:nvPr/>
        </p:nvSpPr>
        <p:spPr bwMode="auto">
          <a:xfrm>
            <a:off x="3344258" y="838722"/>
            <a:ext cx="324000" cy="324000"/>
          </a:xfrm>
          <a:prstGeom prst="ellipse">
            <a:avLst/>
          </a:prstGeom>
          <a:solidFill>
            <a:srgbClr val="1848C0"/>
          </a:solidFill>
          <a:ln w="25400"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AutoShape 3"/>
          <p:cNvSpPr>
            <a:spLocks noChangeAspect="1" noChangeArrowheads="1"/>
          </p:cNvSpPr>
          <p:nvPr/>
        </p:nvSpPr>
        <p:spPr bwMode="auto">
          <a:xfrm>
            <a:off x="3344258" y="3743053"/>
            <a:ext cx="324000" cy="324000"/>
          </a:xfrm>
          <a:prstGeom prst="ellipse">
            <a:avLst/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圆角矩形 23"/>
          <p:cNvSpPr/>
          <p:nvPr/>
        </p:nvSpPr>
        <p:spPr>
          <a:xfrm rot="2400000">
            <a:off x="2119628" y="4157021"/>
            <a:ext cx="1512000" cy="72000"/>
          </a:xfrm>
          <a:prstGeom prst="roundRect">
            <a:avLst>
              <a:gd name="adj" fmla="val 50000"/>
            </a:avLst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3528801" y="2857496"/>
            <a:ext cx="3686405" cy="539690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1848C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87"/>
          <p:cNvSpPr>
            <a:spLocks noChangeArrowheads="1"/>
          </p:cNvSpPr>
          <p:nvPr/>
        </p:nvSpPr>
        <p:spPr bwMode="auto">
          <a:xfrm>
            <a:off x="3770177" y="2922208"/>
            <a:ext cx="3445029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Python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中的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双端队列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deque</a:t>
            </a:r>
            <a:endParaRPr lang="zh-CN" altLang="en-US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0" name="AutoShape 3"/>
          <p:cNvSpPr>
            <a:spLocks noChangeAspect="1" noChangeArrowheads="1"/>
          </p:cNvSpPr>
          <p:nvPr/>
        </p:nvSpPr>
        <p:spPr bwMode="auto">
          <a:xfrm>
            <a:off x="3358558" y="2953072"/>
            <a:ext cx="324000" cy="324000"/>
          </a:xfrm>
          <a:prstGeom prst="ellipse">
            <a:avLst/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 rot="18720000">
            <a:off x="1720800" y="1788946"/>
            <a:ext cx="2052000" cy="72000"/>
          </a:xfrm>
          <a:prstGeom prst="roundRect">
            <a:avLst>
              <a:gd name="adj" fmla="val 50000"/>
            </a:avLst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3527797" y="4395252"/>
            <a:ext cx="3686405" cy="529183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1848C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87"/>
          <p:cNvSpPr>
            <a:spLocks noChangeArrowheads="1"/>
          </p:cNvSpPr>
          <p:nvPr/>
        </p:nvSpPr>
        <p:spPr bwMode="auto">
          <a:xfrm>
            <a:off x="3988250" y="4447647"/>
            <a:ext cx="288306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双 端 队 列</a:t>
            </a:r>
            <a:endParaRPr lang="zh-CN" altLang="en-US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3" name="AutoShape 3"/>
          <p:cNvSpPr>
            <a:spLocks noChangeAspect="1" noChangeArrowheads="1"/>
          </p:cNvSpPr>
          <p:nvPr/>
        </p:nvSpPr>
        <p:spPr bwMode="auto">
          <a:xfrm>
            <a:off x="3357554" y="4494991"/>
            <a:ext cx="324000" cy="324000"/>
          </a:xfrm>
          <a:prstGeom prst="ellipse">
            <a:avLst/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3527797" y="5109632"/>
            <a:ext cx="3686405" cy="529183"/>
          </a:xfrm>
          <a:prstGeom prst="roundRect">
            <a:avLst>
              <a:gd name="adj" fmla="val 784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1848C0"/>
            </a:solidFill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lvl="2"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tabLst>
                <a:tab pos="136525" algn="l"/>
              </a:tabLst>
              <a:defRPr/>
            </a:pP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87"/>
          <p:cNvSpPr>
            <a:spLocks noChangeArrowheads="1"/>
          </p:cNvSpPr>
          <p:nvPr/>
        </p:nvSpPr>
        <p:spPr bwMode="auto">
          <a:xfrm>
            <a:off x="3988250" y="5162027"/>
            <a:ext cx="2883062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优 先 队 列</a:t>
            </a:r>
            <a:endParaRPr lang="zh-CN" altLang="en-US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itchFamily="34" charset="-122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6" name="AutoShape 3"/>
          <p:cNvSpPr>
            <a:spLocks noChangeAspect="1" noChangeArrowheads="1"/>
          </p:cNvSpPr>
          <p:nvPr/>
        </p:nvSpPr>
        <p:spPr bwMode="auto">
          <a:xfrm>
            <a:off x="3357554" y="5209371"/>
            <a:ext cx="324000" cy="324000"/>
          </a:xfrm>
          <a:prstGeom prst="ellipse">
            <a:avLst/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zh-CN" sz="1600" b="1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圆角矩形 36"/>
          <p:cNvSpPr/>
          <p:nvPr/>
        </p:nvSpPr>
        <p:spPr>
          <a:xfrm rot="2820000">
            <a:off x="1749448" y="4463796"/>
            <a:ext cx="2016000" cy="72000"/>
          </a:xfrm>
          <a:prstGeom prst="roundRect">
            <a:avLst>
              <a:gd name="adj" fmla="val 50000"/>
            </a:avLst>
          </a:prstGeom>
          <a:solidFill>
            <a:srgbClr val="1848C0"/>
          </a:solidFill>
          <a:ln w="25400">
            <a:noFill/>
          </a:ln>
          <a:effectLst>
            <a:outerShdw blurRad="225425" dist="38100" dir="5220000" algn="ctr">
              <a:srgbClr val="000000">
                <a:alpha val="33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ctr" hangingPunct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defRPr/>
            </a:pPr>
            <a:endParaRPr lang="zh-CN" altLang="en-US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56"/>
          <p:cNvGrpSpPr/>
          <p:nvPr/>
        </p:nvGrpSpPr>
        <p:grpSpPr bwMode="auto">
          <a:xfrm>
            <a:off x="929666" y="2481256"/>
            <a:ext cx="1812169" cy="1398588"/>
            <a:chOff x="3352122" y="2836689"/>
            <a:chExt cx="2245771" cy="2245772"/>
          </a:xfrm>
          <a:solidFill>
            <a:srgbClr val="0BA5BF"/>
          </a:solidFill>
        </p:grpSpPr>
        <p:sp>
          <p:nvSpPr>
            <p:cNvPr id="10" name="Oval 2"/>
            <p:cNvSpPr>
              <a:spLocks noChangeAspect="1" noChangeArrowheads="1"/>
            </p:cNvSpPr>
            <p:nvPr/>
          </p:nvSpPr>
          <p:spPr bwMode="auto">
            <a:xfrm>
              <a:off x="3352122" y="2836689"/>
              <a:ext cx="2245771" cy="224577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rgbClr val="1848C0"/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ctr" hangingPunct="0"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70000"/>
                <a:defRPr/>
              </a:pPr>
              <a:endParaRPr lang="fr-FR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Box 29"/>
            <p:cNvSpPr txBox="1">
              <a:spLocks noChangeArrowheads="1"/>
            </p:cNvSpPr>
            <p:nvPr/>
          </p:nvSpPr>
          <p:spPr bwMode="gray">
            <a:xfrm>
              <a:off x="3882065" y="3048157"/>
              <a:ext cx="1239436" cy="179562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anchor="ctr">
              <a:spAutoFit/>
            </a:bodyPr>
            <a:lstStyle/>
            <a:p>
              <a:pPr fontAlgn="auto">
                <a:lnSpc>
                  <a:spcPts val="4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3.2 </a:t>
              </a:r>
            </a:p>
            <a:p>
              <a:pPr fontAlgn="auto">
                <a:lnSpc>
                  <a:spcPts val="4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800">
                  <a:solidFill>
                    <a:srgbClr val="FF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队列</a:t>
              </a:r>
              <a:endParaRPr kumimoji="1" lang="zh-CN" altLang="en-US" sz="2800" dirty="0">
                <a:solidFill>
                  <a:srgbClr val="FF0000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4" name="组合 83"/>
          <p:cNvGrpSpPr/>
          <p:nvPr/>
        </p:nvGrpSpPr>
        <p:grpSpPr>
          <a:xfrm>
            <a:off x="264865" y="1427933"/>
            <a:ext cx="1968731" cy="2563100"/>
            <a:chOff x="714348" y="784991"/>
            <a:chExt cx="1968731" cy="2563100"/>
          </a:xfrm>
        </p:grpSpPr>
        <p:sp>
          <p:nvSpPr>
            <p:cNvPr id="2108" name="Rectangle 60"/>
            <p:cNvSpPr>
              <a:spLocks noChangeArrowheads="1"/>
            </p:cNvSpPr>
            <p:nvPr/>
          </p:nvSpPr>
          <p:spPr bwMode="auto">
            <a:xfrm>
              <a:off x="1726792" y="784991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07" name="Rectangle 59"/>
            <p:cNvSpPr>
              <a:spLocks noChangeArrowheads="1"/>
            </p:cNvSpPr>
            <p:nvPr/>
          </p:nvSpPr>
          <p:spPr bwMode="auto">
            <a:xfrm>
              <a:off x="2406914" y="817494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106" name="Rectangle 58"/>
            <p:cNvSpPr>
              <a:spLocks noChangeArrowheads="1"/>
            </p:cNvSpPr>
            <p:nvPr/>
          </p:nvSpPr>
          <p:spPr bwMode="auto">
            <a:xfrm>
              <a:off x="1726792" y="1111110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05" name="Rectangle 57"/>
            <p:cNvSpPr>
              <a:spLocks noChangeArrowheads="1"/>
            </p:cNvSpPr>
            <p:nvPr/>
          </p:nvSpPr>
          <p:spPr bwMode="auto">
            <a:xfrm>
              <a:off x="2406914" y="1154448"/>
              <a:ext cx="276165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104" name="Rectangle 56"/>
            <p:cNvSpPr>
              <a:spLocks noChangeArrowheads="1"/>
            </p:cNvSpPr>
            <p:nvPr/>
          </p:nvSpPr>
          <p:spPr bwMode="auto">
            <a:xfrm>
              <a:off x="1726792" y="1439396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03" name="Rectangle 55"/>
            <p:cNvSpPr>
              <a:spLocks noChangeArrowheads="1"/>
            </p:cNvSpPr>
            <p:nvPr/>
          </p:nvSpPr>
          <p:spPr bwMode="auto">
            <a:xfrm>
              <a:off x="2406914" y="1493569"/>
              <a:ext cx="276165" cy="2448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102" name="Rectangle 54"/>
            <p:cNvSpPr>
              <a:spLocks noChangeArrowheads="1"/>
            </p:cNvSpPr>
            <p:nvPr/>
          </p:nvSpPr>
          <p:spPr bwMode="auto">
            <a:xfrm>
              <a:off x="1726792" y="1765516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01" name="Rectangle 53"/>
            <p:cNvSpPr>
              <a:spLocks noChangeArrowheads="1"/>
            </p:cNvSpPr>
            <p:nvPr/>
          </p:nvSpPr>
          <p:spPr bwMode="auto">
            <a:xfrm>
              <a:off x="2406914" y="1831606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100" name="Rectangle 52"/>
            <p:cNvSpPr>
              <a:spLocks noChangeArrowheads="1"/>
            </p:cNvSpPr>
            <p:nvPr/>
          </p:nvSpPr>
          <p:spPr bwMode="auto">
            <a:xfrm>
              <a:off x="1726792" y="2082967"/>
              <a:ext cx="584819" cy="336954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99" name="Rectangle 51"/>
            <p:cNvSpPr>
              <a:spLocks noChangeArrowheads="1"/>
            </p:cNvSpPr>
            <p:nvPr/>
          </p:nvSpPr>
          <p:spPr bwMode="auto">
            <a:xfrm>
              <a:off x="2406914" y="2143641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097" name="Rectangle 49"/>
            <p:cNvSpPr>
              <a:spLocks noChangeArrowheads="1"/>
            </p:cNvSpPr>
            <p:nvPr/>
          </p:nvSpPr>
          <p:spPr bwMode="auto">
            <a:xfrm>
              <a:off x="1378145" y="3071810"/>
              <a:ext cx="1193591" cy="276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）空队</a:t>
              </a:r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2399334" y="2454592"/>
              <a:ext cx="275082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714348" y="2480119"/>
              <a:ext cx="985369" cy="277364"/>
              <a:chOff x="714348" y="2480119"/>
              <a:chExt cx="985369" cy="277364"/>
            </a:xfrm>
          </p:grpSpPr>
          <p:sp>
            <p:nvSpPr>
              <p:cNvPr id="2059" name="Rectangle 11"/>
              <p:cNvSpPr>
                <a:spLocks noChangeArrowheads="1"/>
              </p:cNvSpPr>
              <p:nvPr/>
            </p:nvSpPr>
            <p:spPr bwMode="auto">
              <a:xfrm>
                <a:off x="714348" y="2480119"/>
                <a:ext cx="785818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front</a:t>
                </a:r>
              </a:p>
            </p:txBody>
          </p:sp>
          <p:sp>
            <p:nvSpPr>
              <p:cNvPr id="2098" name="Line 50"/>
              <p:cNvSpPr>
                <a:spLocks noChangeShapeType="1"/>
              </p:cNvSpPr>
              <p:nvPr/>
            </p:nvSpPr>
            <p:spPr bwMode="auto">
              <a:xfrm>
                <a:off x="1453876" y="2600858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76" name="组合 75"/>
            <p:cNvGrpSpPr/>
            <p:nvPr/>
          </p:nvGrpSpPr>
          <p:grpSpPr>
            <a:xfrm>
              <a:off x="714348" y="2794446"/>
              <a:ext cx="985369" cy="277364"/>
              <a:chOff x="714348" y="2794446"/>
              <a:chExt cx="985369" cy="277364"/>
            </a:xfrm>
          </p:grpSpPr>
          <p:sp>
            <p:nvSpPr>
              <p:cNvPr id="73" name="Rectangle 11"/>
              <p:cNvSpPr>
                <a:spLocks noChangeArrowheads="1"/>
              </p:cNvSpPr>
              <p:nvPr/>
            </p:nvSpPr>
            <p:spPr bwMode="auto">
              <a:xfrm>
                <a:off x="714348" y="2794446"/>
                <a:ext cx="785818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rear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74" name="Line 50"/>
              <p:cNvSpPr>
                <a:spLocks noChangeShapeType="1"/>
              </p:cNvSpPr>
              <p:nvPr/>
            </p:nvSpPr>
            <p:spPr bwMode="auto">
              <a:xfrm>
                <a:off x="1453876" y="2915185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  <p:grpSp>
        <p:nvGrpSpPr>
          <p:cNvPr id="103" name="组合 102"/>
          <p:cNvGrpSpPr/>
          <p:nvPr/>
        </p:nvGrpSpPr>
        <p:grpSpPr>
          <a:xfrm>
            <a:off x="2447910" y="1427933"/>
            <a:ext cx="2071703" cy="2563100"/>
            <a:chOff x="3929058" y="784991"/>
            <a:chExt cx="2071703" cy="2563100"/>
          </a:xfrm>
        </p:grpSpPr>
        <p:sp>
          <p:nvSpPr>
            <p:cNvPr id="2096" name="Rectangle 48"/>
            <p:cNvSpPr>
              <a:spLocks noChangeArrowheads="1"/>
            </p:cNvSpPr>
            <p:nvPr/>
          </p:nvSpPr>
          <p:spPr bwMode="auto">
            <a:xfrm>
              <a:off x="4912386" y="784991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95" name="Rectangle 47"/>
            <p:cNvSpPr>
              <a:spLocks noChangeArrowheads="1"/>
            </p:cNvSpPr>
            <p:nvPr/>
          </p:nvSpPr>
          <p:spPr bwMode="auto">
            <a:xfrm>
              <a:off x="4912386" y="1111110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94" name="Rectangle 46"/>
            <p:cNvSpPr>
              <a:spLocks noChangeArrowheads="1"/>
            </p:cNvSpPr>
            <p:nvPr/>
          </p:nvSpPr>
          <p:spPr bwMode="auto">
            <a:xfrm>
              <a:off x="4912386" y="1439396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93" name="Rectangle 45"/>
            <p:cNvSpPr>
              <a:spLocks noChangeArrowheads="1"/>
            </p:cNvSpPr>
            <p:nvPr/>
          </p:nvSpPr>
          <p:spPr bwMode="auto">
            <a:xfrm>
              <a:off x="4912386" y="1765516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91" name="Rectangle 43"/>
            <p:cNvSpPr>
              <a:spLocks noChangeArrowheads="1"/>
            </p:cNvSpPr>
            <p:nvPr/>
          </p:nvSpPr>
          <p:spPr bwMode="auto">
            <a:xfrm>
              <a:off x="4124323" y="3071810"/>
              <a:ext cx="1876438" cy="276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个元素进队</a:t>
              </a:r>
            </a:p>
          </p:txBody>
        </p:sp>
        <p:sp>
          <p:nvSpPr>
            <p:cNvPr id="2077" name="Rectangle 29"/>
            <p:cNvSpPr>
              <a:spLocks noChangeArrowheads="1"/>
            </p:cNvSpPr>
            <p:nvPr/>
          </p:nvSpPr>
          <p:spPr bwMode="auto">
            <a:xfrm>
              <a:off x="5574098" y="819661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076" name="Rectangle 28"/>
            <p:cNvSpPr>
              <a:spLocks noChangeArrowheads="1"/>
            </p:cNvSpPr>
            <p:nvPr/>
          </p:nvSpPr>
          <p:spPr bwMode="auto">
            <a:xfrm>
              <a:off x="5574098" y="1157698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075" name="Rectangle 27"/>
            <p:cNvSpPr>
              <a:spLocks noChangeArrowheads="1"/>
            </p:cNvSpPr>
            <p:nvPr/>
          </p:nvSpPr>
          <p:spPr bwMode="auto">
            <a:xfrm>
              <a:off x="5574098" y="1494652"/>
              <a:ext cx="276165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074" name="Rectangle 26"/>
            <p:cNvSpPr>
              <a:spLocks noChangeArrowheads="1"/>
            </p:cNvSpPr>
            <p:nvPr/>
          </p:nvSpPr>
          <p:spPr bwMode="auto">
            <a:xfrm>
              <a:off x="5574098" y="1833773"/>
              <a:ext cx="276165" cy="2448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073" name="Rectangle 25"/>
            <p:cNvSpPr>
              <a:spLocks noChangeArrowheads="1"/>
            </p:cNvSpPr>
            <p:nvPr/>
          </p:nvSpPr>
          <p:spPr bwMode="auto">
            <a:xfrm>
              <a:off x="5574098" y="2145808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072" name="Rectangle 24"/>
            <p:cNvSpPr>
              <a:spLocks noChangeArrowheads="1"/>
            </p:cNvSpPr>
            <p:nvPr/>
          </p:nvSpPr>
          <p:spPr bwMode="auto">
            <a:xfrm>
              <a:off x="5566517" y="2457842"/>
              <a:ext cx="275082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77" name="Rectangle 45"/>
            <p:cNvSpPr>
              <a:spLocks noChangeArrowheads="1"/>
            </p:cNvSpPr>
            <p:nvPr/>
          </p:nvSpPr>
          <p:spPr bwMode="auto">
            <a:xfrm>
              <a:off x="4912386" y="2114541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3929058" y="857232"/>
              <a:ext cx="985369" cy="277364"/>
              <a:chOff x="714348" y="2794446"/>
              <a:chExt cx="985369" cy="277364"/>
            </a:xfrm>
          </p:grpSpPr>
          <p:sp>
            <p:nvSpPr>
              <p:cNvPr id="79" name="Rectangle 11"/>
              <p:cNvSpPr>
                <a:spLocks noChangeArrowheads="1"/>
              </p:cNvSpPr>
              <p:nvPr/>
            </p:nvSpPr>
            <p:spPr bwMode="auto">
              <a:xfrm>
                <a:off x="714348" y="2794446"/>
                <a:ext cx="785818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rear</a:t>
                </a:r>
                <a:endParaRPr kumimoji="0" lang="en-US" altLang="zh-CN" sz="18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80" name="Line 50"/>
              <p:cNvSpPr>
                <a:spLocks noChangeShapeType="1"/>
              </p:cNvSpPr>
              <p:nvPr/>
            </p:nvSpPr>
            <p:spPr bwMode="auto">
              <a:xfrm>
                <a:off x="1453876" y="2915185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81" name="组合 80"/>
            <p:cNvGrpSpPr/>
            <p:nvPr/>
          </p:nvGrpSpPr>
          <p:grpSpPr>
            <a:xfrm>
              <a:off x="3929058" y="2508694"/>
              <a:ext cx="985369" cy="277364"/>
              <a:chOff x="714348" y="2480119"/>
              <a:chExt cx="985369" cy="277364"/>
            </a:xfrm>
          </p:grpSpPr>
          <p:sp>
            <p:nvSpPr>
              <p:cNvPr id="82" name="Rectangle 11"/>
              <p:cNvSpPr>
                <a:spLocks noChangeArrowheads="1"/>
              </p:cNvSpPr>
              <p:nvPr/>
            </p:nvSpPr>
            <p:spPr bwMode="auto">
              <a:xfrm>
                <a:off x="714348" y="2480119"/>
                <a:ext cx="785818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front</a:t>
                </a:r>
              </a:p>
            </p:txBody>
          </p:sp>
          <p:sp>
            <p:nvSpPr>
              <p:cNvPr id="83" name="Line 50"/>
              <p:cNvSpPr>
                <a:spLocks noChangeShapeType="1"/>
              </p:cNvSpPr>
              <p:nvPr/>
            </p:nvSpPr>
            <p:spPr bwMode="auto">
              <a:xfrm>
                <a:off x="1453876" y="2600858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  <p:grpSp>
        <p:nvGrpSpPr>
          <p:cNvPr id="104" name="组合 103"/>
          <p:cNvGrpSpPr/>
          <p:nvPr/>
        </p:nvGrpSpPr>
        <p:grpSpPr>
          <a:xfrm>
            <a:off x="4662488" y="1427933"/>
            <a:ext cx="1928826" cy="2563100"/>
            <a:chOff x="6500826" y="785794"/>
            <a:chExt cx="1928826" cy="2563100"/>
          </a:xfrm>
        </p:grpSpPr>
        <p:sp>
          <p:nvSpPr>
            <p:cNvPr id="85" name="Rectangle 48"/>
            <p:cNvSpPr>
              <a:spLocks noChangeArrowheads="1"/>
            </p:cNvSpPr>
            <p:nvPr/>
          </p:nvSpPr>
          <p:spPr bwMode="auto">
            <a:xfrm>
              <a:off x="7484154" y="785794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6" name="Rectangle 47"/>
            <p:cNvSpPr>
              <a:spLocks noChangeArrowheads="1"/>
            </p:cNvSpPr>
            <p:nvPr/>
          </p:nvSpPr>
          <p:spPr bwMode="auto">
            <a:xfrm>
              <a:off x="7484154" y="1111913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7" name="Rectangle 46"/>
            <p:cNvSpPr>
              <a:spLocks noChangeArrowheads="1"/>
            </p:cNvSpPr>
            <p:nvPr/>
          </p:nvSpPr>
          <p:spPr bwMode="auto">
            <a:xfrm>
              <a:off x="7484154" y="1440199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8" name="Rectangle 45"/>
            <p:cNvSpPr>
              <a:spLocks noChangeArrowheads="1"/>
            </p:cNvSpPr>
            <p:nvPr/>
          </p:nvSpPr>
          <p:spPr bwMode="auto">
            <a:xfrm>
              <a:off x="7484154" y="1766319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9" name="Rectangle 43"/>
            <p:cNvSpPr>
              <a:spLocks noChangeArrowheads="1"/>
            </p:cNvSpPr>
            <p:nvPr/>
          </p:nvSpPr>
          <p:spPr bwMode="auto">
            <a:xfrm>
              <a:off x="6917667" y="3072613"/>
              <a:ext cx="1511985" cy="276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）出队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</a:t>
              </a:r>
            </a:p>
          </p:txBody>
        </p:sp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8145866" y="820464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91" name="Rectangle 28"/>
            <p:cNvSpPr>
              <a:spLocks noChangeArrowheads="1"/>
            </p:cNvSpPr>
            <p:nvPr/>
          </p:nvSpPr>
          <p:spPr bwMode="auto">
            <a:xfrm>
              <a:off x="8145866" y="1158501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2" name="Rectangle 27"/>
            <p:cNvSpPr>
              <a:spLocks noChangeArrowheads="1"/>
            </p:cNvSpPr>
            <p:nvPr/>
          </p:nvSpPr>
          <p:spPr bwMode="auto">
            <a:xfrm>
              <a:off x="8145866" y="1495455"/>
              <a:ext cx="276165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3" name="Rectangle 26"/>
            <p:cNvSpPr>
              <a:spLocks noChangeArrowheads="1"/>
            </p:cNvSpPr>
            <p:nvPr/>
          </p:nvSpPr>
          <p:spPr bwMode="auto">
            <a:xfrm>
              <a:off x="8145866" y="1834576"/>
              <a:ext cx="276165" cy="2448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4" name="Rectangle 25"/>
            <p:cNvSpPr>
              <a:spLocks noChangeArrowheads="1"/>
            </p:cNvSpPr>
            <p:nvPr/>
          </p:nvSpPr>
          <p:spPr bwMode="auto">
            <a:xfrm>
              <a:off x="8145866" y="2146611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5" name="Rectangle 24"/>
            <p:cNvSpPr>
              <a:spLocks noChangeArrowheads="1"/>
            </p:cNvSpPr>
            <p:nvPr/>
          </p:nvSpPr>
          <p:spPr bwMode="auto">
            <a:xfrm>
              <a:off x="8138285" y="2458645"/>
              <a:ext cx="275082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96" name="Rectangle 45"/>
            <p:cNvSpPr>
              <a:spLocks noChangeArrowheads="1"/>
            </p:cNvSpPr>
            <p:nvPr/>
          </p:nvSpPr>
          <p:spPr bwMode="auto">
            <a:xfrm>
              <a:off x="7484154" y="2115344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6500826" y="858035"/>
              <a:ext cx="985369" cy="277364"/>
              <a:chOff x="714348" y="2794446"/>
              <a:chExt cx="985369" cy="277364"/>
            </a:xfrm>
          </p:grpSpPr>
          <p:sp>
            <p:nvSpPr>
              <p:cNvPr id="98" name="Rectangle 11"/>
              <p:cNvSpPr>
                <a:spLocks noChangeArrowheads="1"/>
              </p:cNvSpPr>
              <p:nvPr/>
            </p:nvSpPr>
            <p:spPr bwMode="auto">
              <a:xfrm>
                <a:off x="714348" y="2794446"/>
                <a:ext cx="785818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rear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99" name="Line 50"/>
              <p:cNvSpPr>
                <a:spLocks noChangeShapeType="1"/>
              </p:cNvSpPr>
              <p:nvPr/>
            </p:nvSpPr>
            <p:spPr bwMode="auto">
              <a:xfrm>
                <a:off x="1453876" y="2915185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6500826" y="2143116"/>
              <a:ext cx="985369" cy="277364"/>
              <a:chOff x="714348" y="2480119"/>
              <a:chExt cx="985369" cy="277364"/>
            </a:xfrm>
          </p:grpSpPr>
          <p:sp>
            <p:nvSpPr>
              <p:cNvPr id="101" name="Rectangle 11"/>
              <p:cNvSpPr>
                <a:spLocks noChangeArrowheads="1"/>
              </p:cNvSpPr>
              <p:nvPr/>
            </p:nvSpPr>
            <p:spPr bwMode="auto">
              <a:xfrm>
                <a:off x="714348" y="2480119"/>
                <a:ext cx="785818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front</a:t>
                </a:r>
              </a:p>
            </p:txBody>
          </p:sp>
          <p:sp>
            <p:nvSpPr>
              <p:cNvPr id="102" name="Line 50"/>
              <p:cNvSpPr>
                <a:spLocks noChangeShapeType="1"/>
              </p:cNvSpPr>
              <p:nvPr/>
            </p:nvSpPr>
            <p:spPr bwMode="auto">
              <a:xfrm>
                <a:off x="1453876" y="2600858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  <p:grpSp>
        <p:nvGrpSpPr>
          <p:cNvPr id="124" name="组合 123"/>
          <p:cNvGrpSpPr/>
          <p:nvPr/>
        </p:nvGrpSpPr>
        <p:grpSpPr>
          <a:xfrm>
            <a:off x="6877066" y="1347439"/>
            <a:ext cx="1928826" cy="2643594"/>
            <a:chOff x="6929454" y="1419680"/>
            <a:chExt cx="1928826" cy="2643594"/>
          </a:xfrm>
        </p:grpSpPr>
        <p:sp>
          <p:nvSpPr>
            <p:cNvPr id="106" name="Rectangle 48"/>
            <p:cNvSpPr>
              <a:spLocks noChangeArrowheads="1"/>
            </p:cNvSpPr>
            <p:nvPr/>
          </p:nvSpPr>
          <p:spPr bwMode="auto">
            <a:xfrm>
              <a:off x="7912782" y="1500174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7" name="Rectangle 47"/>
            <p:cNvSpPr>
              <a:spLocks noChangeArrowheads="1"/>
            </p:cNvSpPr>
            <p:nvPr/>
          </p:nvSpPr>
          <p:spPr bwMode="auto">
            <a:xfrm>
              <a:off x="7912782" y="1826293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8" name="Rectangle 46"/>
            <p:cNvSpPr>
              <a:spLocks noChangeArrowheads="1"/>
            </p:cNvSpPr>
            <p:nvPr/>
          </p:nvSpPr>
          <p:spPr bwMode="auto">
            <a:xfrm>
              <a:off x="7912782" y="2154579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9" name="Rectangle 45"/>
            <p:cNvSpPr>
              <a:spLocks noChangeArrowheads="1"/>
            </p:cNvSpPr>
            <p:nvPr/>
          </p:nvSpPr>
          <p:spPr bwMode="auto">
            <a:xfrm>
              <a:off x="7912782" y="2480699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0" name="Rectangle 43"/>
            <p:cNvSpPr>
              <a:spLocks noChangeArrowheads="1"/>
            </p:cNvSpPr>
            <p:nvPr/>
          </p:nvSpPr>
          <p:spPr bwMode="auto">
            <a:xfrm>
              <a:off x="7346295" y="3786993"/>
              <a:ext cx="1511985" cy="276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）出队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次</a:t>
              </a:r>
            </a:p>
          </p:txBody>
        </p:sp>
        <p:sp>
          <p:nvSpPr>
            <p:cNvPr id="111" name="Rectangle 29"/>
            <p:cNvSpPr>
              <a:spLocks noChangeArrowheads="1"/>
            </p:cNvSpPr>
            <p:nvPr/>
          </p:nvSpPr>
          <p:spPr bwMode="auto">
            <a:xfrm>
              <a:off x="8574494" y="1534844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12" name="Rectangle 28"/>
            <p:cNvSpPr>
              <a:spLocks noChangeArrowheads="1"/>
            </p:cNvSpPr>
            <p:nvPr/>
          </p:nvSpPr>
          <p:spPr bwMode="auto">
            <a:xfrm>
              <a:off x="8574494" y="1872881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13" name="Rectangle 27"/>
            <p:cNvSpPr>
              <a:spLocks noChangeArrowheads="1"/>
            </p:cNvSpPr>
            <p:nvPr/>
          </p:nvSpPr>
          <p:spPr bwMode="auto">
            <a:xfrm>
              <a:off x="8574494" y="2209835"/>
              <a:ext cx="276165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14" name="Rectangle 26"/>
            <p:cNvSpPr>
              <a:spLocks noChangeArrowheads="1"/>
            </p:cNvSpPr>
            <p:nvPr/>
          </p:nvSpPr>
          <p:spPr bwMode="auto">
            <a:xfrm>
              <a:off x="8574494" y="2548956"/>
              <a:ext cx="276165" cy="2448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15" name="Rectangle 25"/>
            <p:cNvSpPr>
              <a:spLocks noChangeArrowheads="1"/>
            </p:cNvSpPr>
            <p:nvPr/>
          </p:nvSpPr>
          <p:spPr bwMode="auto">
            <a:xfrm>
              <a:off x="8574494" y="2860991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16" name="Rectangle 24"/>
            <p:cNvSpPr>
              <a:spLocks noChangeArrowheads="1"/>
            </p:cNvSpPr>
            <p:nvPr/>
          </p:nvSpPr>
          <p:spPr bwMode="auto">
            <a:xfrm>
              <a:off x="8566913" y="3173025"/>
              <a:ext cx="275082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8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117" name="Rectangle 45"/>
            <p:cNvSpPr>
              <a:spLocks noChangeArrowheads="1"/>
            </p:cNvSpPr>
            <p:nvPr/>
          </p:nvSpPr>
          <p:spPr bwMode="auto">
            <a:xfrm>
              <a:off x="7912782" y="2829724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grpSp>
          <p:nvGrpSpPr>
            <p:cNvPr id="118" name="组合 96"/>
            <p:cNvGrpSpPr/>
            <p:nvPr/>
          </p:nvGrpSpPr>
          <p:grpSpPr>
            <a:xfrm>
              <a:off x="6929454" y="1419680"/>
              <a:ext cx="985369" cy="277364"/>
              <a:chOff x="714348" y="2641711"/>
              <a:chExt cx="985369" cy="277364"/>
            </a:xfrm>
          </p:grpSpPr>
          <p:sp>
            <p:nvSpPr>
              <p:cNvPr id="122" name="Rectangle 11"/>
              <p:cNvSpPr>
                <a:spLocks noChangeArrowheads="1"/>
              </p:cNvSpPr>
              <p:nvPr/>
            </p:nvSpPr>
            <p:spPr bwMode="auto">
              <a:xfrm>
                <a:off x="714348" y="2641711"/>
                <a:ext cx="785818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rear</a:t>
                </a:r>
                <a:endPara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123" name="Line 50"/>
              <p:cNvSpPr>
                <a:spLocks noChangeShapeType="1"/>
              </p:cNvSpPr>
              <p:nvPr/>
            </p:nvSpPr>
            <p:spPr bwMode="auto">
              <a:xfrm>
                <a:off x="1453876" y="2810075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119" name="组合 99"/>
            <p:cNvGrpSpPr/>
            <p:nvPr/>
          </p:nvGrpSpPr>
          <p:grpSpPr>
            <a:xfrm>
              <a:off x="6929454" y="1662903"/>
              <a:ext cx="985369" cy="277364"/>
              <a:chOff x="714348" y="2242795"/>
              <a:chExt cx="985369" cy="277364"/>
            </a:xfrm>
          </p:grpSpPr>
          <p:sp>
            <p:nvSpPr>
              <p:cNvPr id="120" name="Rectangle 11"/>
              <p:cNvSpPr>
                <a:spLocks noChangeArrowheads="1"/>
              </p:cNvSpPr>
              <p:nvPr/>
            </p:nvSpPr>
            <p:spPr bwMode="auto">
              <a:xfrm>
                <a:off x="714348" y="2242795"/>
                <a:ext cx="785818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800" b="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front</a:t>
                </a:r>
              </a:p>
            </p:txBody>
          </p:sp>
          <p:sp>
            <p:nvSpPr>
              <p:cNvPr id="121" name="Line 50"/>
              <p:cNvSpPr>
                <a:spLocks noChangeShapeType="1"/>
              </p:cNvSpPr>
              <p:nvPr/>
            </p:nvSpPr>
            <p:spPr bwMode="auto">
              <a:xfrm>
                <a:off x="1453876" y="2344484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125" name="灯片编号占位符 1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10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285720" y="1285860"/>
            <a:ext cx="85011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初始时置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front==rear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该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的四要素如下：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1472" y="1928802"/>
            <a:ext cx="7858180" cy="30922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rIns="180000" bIns="72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队空条件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front==rear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队满（上溢出）条件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rear==MaxSize-1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（因为每个元素进队都让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，当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到达最大下标时不能再增加。</a:t>
            </a: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进队操作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，将元素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放在该位置（进队的元素总是在尾部插入的）。</a:t>
            </a: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出队操作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，取出该位置的元素（出队的元素总是在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头出来的）。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11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0034" y="1038529"/>
            <a:ext cx="8215370" cy="33971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const int MaxSize=100;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队列的容量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template &lt;typename T&gt;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SqQueue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非循环队队列类模板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public: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T* data;  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存放队中元素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front, rear;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队头和队尾指针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队列的基本运算算法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0034" y="487900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非循环队列类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12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85786" y="487900"/>
            <a:ext cx="371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非循环队列</a:t>
            </a:r>
            <a:r>
              <a:rPr lang="zh-CN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的基本运算算法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348" y="1071546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）非循环队列的初始化和销毁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596" y="1857364"/>
            <a:ext cx="8429684" cy="310351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SqQueue()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data=new T[MaxSize];	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分配容量为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的空间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front=rear=-1;		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队头队尾指针置初值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endParaRPr lang="en-US" altLang="zh-CN" sz="20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~SqQueue()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20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析构函数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delete [] data;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13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4348" y="928670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）判断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队列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是否为空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empty()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224" y="1643050"/>
            <a:ext cx="6143668" cy="134662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empty()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判队空运算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(front==rear);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2357422" y="3357562"/>
            <a:ext cx="1968731" cy="2286819"/>
            <a:chOff x="714348" y="784991"/>
            <a:chExt cx="1968731" cy="2286819"/>
          </a:xfrm>
        </p:grpSpPr>
        <p:sp>
          <p:nvSpPr>
            <p:cNvPr id="31" name="Rectangle 60"/>
            <p:cNvSpPr>
              <a:spLocks noChangeArrowheads="1"/>
            </p:cNvSpPr>
            <p:nvPr/>
          </p:nvSpPr>
          <p:spPr bwMode="auto">
            <a:xfrm>
              <a:off x="1726792" y="784991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Rectangle 59"/>
            <p:cNvSpPr>
              <a:spLocks noChangeArrowheads="1"/>
            </p:cNvSpPr>
            <p:nvPr/>
          </p:nvSpPr>
          <p:spPr bwMode="auto">
            <a:xfrm>
              <a:off x="2406914" y="817494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33" name="Rectangle 58"/>
            <p:cNvSpPr>
              <a:spLocks noChangeArrowheads="1"/>
            </p:cNvSpPr>
            <p:nvPr/>
          </p:nvSpPr>
          <p:spPr bwMode="auto">
            <a:xfrm>
              <a:off x="1726792" y="1111110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Rectangle 57"/>
            <p:cNvSpPr>
              <a:spLocks noChangeArrowheads="1"/>
            </p:cNvSpPr>
            <p:nvPr/>
          </p:nvSpPr>
          <p:spPr bwMode="auto">
            <a:xfrm>
              <a:off x="2406914" y="1154448"/>
              <a:ext cx="276165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35" name="Rectangle 56"/>
            <p:cNvSpPr>
              <a:spLocks noChangeArrowheads="1"/>
            </p:cNvSpPr>
            <p:nvPr/>
          </p:nvSpPr>
          <p:spPr bwMode="auto">
            <a:xfrm>
              <a:off x="1726792" y="1439396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6" name="Rectangle 55"/>
            <p:cNvSpPr>
              <a:spLocks noChangeArrowheads="1"/>
            </p:cNvSpPr>
            <p:nvPr/>
          </p:nvSpPr>
          <p:spPr bwMode="auto">
            <a:xfrm>
              <a:off x="2406914" y="1493569"/>
              <a:ext cx="276165" cy="2448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37" name="Rectangle 54"/>
            <p:cNvSpPr>
              <a:spLocks noChangeArrowheads="1"/>
            </p:cNvSpPr>
            <p:nvPr/>
          </p:nvSpPr>
          <p:spPr bwMode="auto">
            <a:xfrm>
              <a:off x="1726792" y="1765516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8" name="Rectangle 53"/>
            <p:cNvSpPr>
              <a:spLocks noChangeArrowheads="1"/>
            </p:cNvSpPr>
            <p:nvPr/>
          </p:nvSpPr>
          <p:spPr bwMode="auto">
            <a:xfrm>
              <a:off x="2406914" y="1831606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9" name="Rectangle 52"/>
            <p:cNvSpPr>
              <a:spLocks noChangeArrowheads="1"/>
            </p:cNvSpPr>
            <p:nvPr/>
          </p:nvSpPr>
          <p:spPr bwMode="auto">
            <a:xfrm>
              <a:off x="1726792" y="2082967"/>
              <a:ext cx="584819" cy="336954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" name="Rectangle 51"/>
            <p:cNvSpPr>
              <a:spLocks noChangeArrowheads="1"/>
            </p:cNvSpPr>
            <p:nvPr/>
          </p:nvSpPr>
          <p:spPr bwMode="auto">
            <a:xfrm>
              <a:off x="2406914" y="2143641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42" name="Rectangle 30"/>
            <p:cNvSpPr>
              <a:spLocks noChangeArrowheads="1"/>
            </p:cNvSpPr>
            <p:nvPr/>
          </p:nvSpPr>
          <p:spPr bwMode="auto">
            <a:xfrm>
              <a:off x="2399334" y="2454592"/>
              <a:ext cx="275082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  <p:grpSp>
          <p:nvGrpSpPr>
            <p:cNvPr id="3" name="组合 74"/>
            <p:cNvGrpSpPr/>
            <p:nvPr/>
          </p:nvGrpSpPr>
          <p:grpSpPr>
            <a:xfrm>
              <a:off x="714348" y="2480119"/>
              <a:ext cx="985369" cy="277364"/>
              <a:chOff x="714348" y="2480119"/>
              <a:chExt cx="985369" cy="277364"/>
            </a:xfrm>
          </p:grpSpPr>
          <p:sp>
            <p:nvSpPr>
              <p:cNvPr id="47" name="Rectangle 11"/>
              <p:cNvSpPr>
                <a:spLocks noChangeArrowheads="1"/>
              </p:cNvSpPr>
              <p:nvPr/>
            </p:nvSpPr>
            <p:spPr bwMode="auto">
              <a:xfrm>
                <a:off x="714348" y="2480119"/>
                <a:ext cx="785818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front</a:t>
                </a:r>
              </a:p>
            </p:txBody>
          </p:sp>
          <p:sp>
            <p:nvSpPr>
              <p:cNvPr id="48" name="Line 50"/>
              <p:cNvSpPr>
                <a:spLocks noChangeShapeType="1"/>
              </p:cNvSpPr>
              <p:nvPr/>
            </p:nvSpPr>
            <p:spPr bwMode="auto">
              <a:xfrm>
                <a:off x="1453876" y="2600858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4" name="组合 75"/>
            <p:cNvGrpSpPr/>
            <p:nvPr/>
          </p:nvGrpSpPr>
          <p:grpSpPr>
            <a:xfrm>
              <a:off x="714348" y="2794446"/>
              <a:ext cx="985369" cy="277364"/>
              <a:chOff x="714348" y="2794446"/>
              <a:chExt cx="985369" cy="277364"/>
            </a:xfrm>
          </p:grpSpPr>
          <p:sp>
            <p:nvSpPr>
              <p:cNvPr id="45" name="Rectangle 11"/>
              <p:cNvSpPr>
                <a:spLocks noChangeArrowheads="1"/>
              </p:cNvSpPr>
              <p:nvPr/>
            </p:nvSpPr>
            <p:spPr bwMode="auto">
              <a:xfrm>
                <a:off x="714348" y="2794446"/>
                <a:ext cx="785818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rear</a:t>
                </a:r>
                <a:endPara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46" name="Line 50"/>
              <p:cNvSpPr>
                <a:spLocks noChangeShapeType="1"/>
              </p:cNvSpPr>
              <p:nvPr/>
            </p:nvSpPr>
            <p:spPr bwMode="auto">
              <a:xfrm>
                <a:off x="1453876" y="2915185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14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428604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）进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push(T e)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2214554"/>
            <a:ext cx="658177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extBox 46"/>
          <p:cNvSpPr txBox="1"/>
          <p:nvPr/>
        </p:nvSpPr>
        <p:spPr>
          <a:xfrm>
            <a:off x="214282" y="1071546"/>
            <a:ext cx="8786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进队只能从队尾插入，不能从队头或中间位置进队</a:t>
            </a:r>
            <a:r>
              <a:rPr lang="en-US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仅仅改变队</a:t>
            </a:r>
            <a:r>
              <a:rPr lang="zh-CN" altLang="en-US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尾</a:t>
            </a:r>
            <a:r>
              <a:rPr lang="zh-CN" altLang="zh-CN" sz="20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</a:t>
            </a:r>
            <a:endParaRPr lang="zh-CN" altLang="en-US" sz="20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15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714356"/>
            <a:ext cx="6858048" cy="260427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 e)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进队列运算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(rear==MaxSize-1)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队满上溢出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rear++;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data[rear]=e;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1357290" y="3724783"/>
            <a:ext cx="1921205" cy="1918795"/>
            <a:chOff x="6500826" y="785794"/>
            <a:chExt cx="1921205" cy="1918795"/>
          </a:xfrm>
        </p:grpSpPr>
        <p:sp>
          <p:nvSpPr>
            <p:cNvPr id="6" name="Rectangle 48"/>
            <p:cNvSpPr>
              <a:spLocks noChangeArrowheads="1"/>
            </p:cNvSpPr>
            <p:nvPr/>
          </p:nvSpPr>
          <p:spPr bwMode="auto">
            <a:xfrm>
              <a:off x="7484154" y="785794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Rectangle 47"/>
            <p:cNvSpPr>
              <a:spLocks noChangeArrowheads="1"/>
            </p:cNvSpPr>
            <p:nvPr/>
          </p:nvSpPr>
          <p:spPr bwMode="auto">
            <a:xfrm>
              <a:off x="7484154" y="1111913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Rectangle 46"/>
            <p:cNvSpPr>
              <a:spLocks noChangeArrowheads="1"/>
            </p:cNvSpPr>
            <p:nvPr/>
          </p:nvSpPr>
          <p:spPr bwMode="auto">
            <a:xfrm>
              <a:off x="7484154" y="1440199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Rectangle 45"/>
            <p:cNvSpPr>
              <a:spLocks noChangeArrowheads="1"/>
            </p:cNvSpPr>
            <p:nvPr/>
          </p:nvSpPr>
          <p:spPr bwMode="auto">
            <a:xfrm>
              <a:off x="7484154" y="1766319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8145866" y="820464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8145866" y="1158501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4" name="Rectangle 27"/>
            <p:cNvSpPr>
              <a:spLocks noChangeArrowheads="1"/>
            </p:cNvSpPr>
            <p:nvPr/>
          </p:nvSpPr>
          <p:spPr bwMode="auto">
            <a:xfrm>
              <a:off x="8145866" y="1495455"/>
              <a:ext cx="276165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8145866" y="1834576"/>
              <a:ext cx="276165" cy="2448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6" name="Rectangle 25"/>
            <p:cNvSpPr>
              <a:spLocks noChangeArrowheads="1"/>
            </p:cNvSpPr>
            <p:nvPr/>
          </p:nvSpPr>
          <p:spPr bwMode="auto">
            <a:xfrm>
              <a:off x="8145866" y="2146611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8138285" y="2458645"/>
              <a:ext cx="275082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18" name="Rectangle 45"/>
            <p:cNvSpPr>
              <a:spLocks noChangeArrowheads="1"/>
            </p:cNvSpPr>
            <p:nvPr/>
          </p:nvSpPr>
          <p:spPr bwMode="auto">
            <a:xfrm>
              <a:off x="7484154" y="2115344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grpSp>
          <p:nvGrpSpPr>
            <p:cNvPr id="5" name="组合 96"/>
            <p:cNvGrpSpPr/>
            <p:nvPr/>
          </p:nvGrpSpPr>
          <p:grpSpPr>
            <a:xfrm>
              <a:off x="6500826" y="858035"/>
              <a:ext cx="985369" cy="277364"/>
              <a:chOff x="714348" y="2794446"/>
              <a:chExt cx="985369" cy="277364"/>
            </a:xfrm>
          </p:grpSpPr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714348" y="2794446"/>
                <a:ext cx="785818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rear</a:t>
                </a:r>
                <a:endPara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4" name="Line 50"/>
              <p:cNvSpPr>
                <a:spLocks noChangeShapeType="1"/>
              </p:cNvSpPr>
              <p:nvPr/>
            </p:nvSpPr>
            <p:spPr bwMode="auto">
              <a:xfrm>
                <a:off x="1453876" y="2915185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10" name="组合 99"/>
            <p:cNvGrpSpPr/>
            <p:nvPr/>
          </p:nvGrpSpPr>
          <p:grpSpPr>
            <a:xfrm>
              <a:off x="6500826" y="2143116"/>
              <a:ext cx="985369" cy="277364"/>
              <a:chOff x="714348" y="2480119"/>
              <a:chExt cx="985369" cy="277364"/>
            </a:xfrm>
          </p:grpSpPr>
          <p:sp>
            <p:nvSpPr>
              <p:cNvPr id="21" name="Rectangle 11"/>
              <p:cNvSpPr>
                <a:spLocks noChangeArrowheads="1"/>
              </p:cNvSpPr>
              <p:nvPr/>
            </p:nvSpPr>
            <p:spPr bwMode="auto">
              <a:xfrm>
                <a:off x="714348" y="2480119"/>
                <a:ext cx="785818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front</a:t>
                </a:r>
              </a:p>
            </p:txBody>
          </p:sp>
          <p:sp>
            <p:nvSpPr>
              <p:cNvPr id="22" name="Line 50"/>
              <p:cNvSpPr>
                <a:spLocks noChangeShapeType="1"/>
              </p:cNvSpPr>
              <p:nvPr/>
            </p:nvSpPr>
            <p:spPr bwMode="auto">
              <a:xfrm>
                <a:off x="1453876" y="2600858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  <p:grpSp>
        <p:nvGrpSpPr>
          <p:cNvPr id="65" name="组合 45"/>
          <p:cNvGrpSpPr/>
          <p:nvPr/>
        </p:nvGrpSpPr>
        <p:grpSpPr>
          <a:xfrm>
            <a:off x="5424493" y="4143380"/>
            <a:ext cx="2219341" cy="451406"/>
            <a:chOff x="5924559" y="4500570"/>
            <a:chExt cx="2219341" cy="451406"/>
          </a:xfrm>
        </p:grpSpPr>
        <p:sp>
          <p:nvSpPr>
            <p:cNvPr id="66" name="TextBox 65"/>
            <p:cNvSpPr txBox="1"/>
            <p:nvPr/>
          </p:nvSpPr>
          <p:spPr>
            <a:xfrm>
              <a:off x="6357950" y="4500570"/>
              <a:ext cx="1785950" cy="451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8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假溢出！</a:t>
              </a:r>
            </a:p>
          </p:txBody>
        </p:sp>
        <p:sp>
          <p:nvSpPr>
            <p:cNvPr id="67" name="左箭头 66"/>
            <p:cNvSpPr/>
            <p:nvPr/>
          </p:nvSpPr>
          <p:spPr bwMode="auto">
            <a:xfrm>
              <a:off x="5924559" y="4614871"/>
              <a:ext cx="357190" cy="214314"/>
            </a:xfrm>
            <a:prstGeom prst="leftArrow">
              <a:avLst/>
            </a:prstGeom>
            <a:ln>
              <a:headEnd/>
              <a:tailEnd type="arrow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3714744" y="421481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不能进队元素</a:t>
            </a:r>
          </a:p>
        </p:txBody>
      </p: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16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785794"/>
            <a:ext cx="285752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）出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pop(T&amp; e)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643182"/>
            <a:ext cx="65722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14282" y="1571612"/>
            <a:ext cx="871543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元素出队只能从队头删除，不能从队头或中间位置出队，仅仅改变队头指针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17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428604"/>
            <a:ext cx="7286676" cy="244153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(T&amp; e)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出队列运算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(front==rear)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队空下溢出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front++;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e=data[front];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4"/>
          <p:cNvGrpSpPr/>
          <p:nvPr/>
        </p:nvGrpSpPr>
        <p:grpSpPr>
          <a:xfrm>
            <a:off x="2150729" y="3296155"/>
            <a:ext cx="1921205" cy="1918795"/>
            <a:chOff x="6500826" y="785794"/>
            <a:chExt cx="1921205" cy="1918795"/>
          </a:xfrm>
        </p:grpSpPr>
        <p:sp>
          <p:nvSpPr>
            <p:cNvPr id="7" name="Rectangle 48"/>
            <p:cNvSpPr>
              <a:spLocks noChangeArrowheads="1"/>
            </p:cNvSpPr>
            <p:nvPr/>
          </p:nvSpPr>
          <p:spPr bwMode="auto">
            <a:xfrm>
              <a:off x="7484154" y="785794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Rectangle 47"/>
            <p:cNvSpPr>
              <a:spLocks noChangeArrowheads="1"/>
            </p:cNvSpPr>
            <p:nvPr/>
          </p:nvSpPr>
          <p:spPr bwMode="auto">
            <a:xfrm>
              <a:off x="7484154" y="1111913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Rectangle 46"/>
            <p:cNvSpPr>
              <a:spLocks noChangeArrowheads="1"/>
            </p:cNvSpPr>
            <p:nvPr/>
          </p:nvSpPr>
          <p:spPr bwMode="auto">
            <a:xfrm>
              <a:off x="7484154" y="1440199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Rectangle 45"/>
            <p:cNvSpPr>
              <a:spLocks noChangeArrowheads="1"/>
            </p:cNvSpPr>
            <p:nvPr/>
          </p:nvSpPr>
          <p:spPr bwMode="auto">
            <a:xfrm>
              <a:off x="7484154" y="1766319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8145866" y="820464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8145866" y="1158501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3" name="Rectangle 27"/>
            <p:cNvSpPr>
              <a:spLocks noChangeArrowheads="1"/>
            </p:cNvSpPr>
            <p:nvPr/>
          </p:nvSpPr>
          <p:spPr bwMode="auto">
            <a:xfrm>
              <a:off x="8145866" y="1495455"/>
              <a:ext cx="276165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8145866" y="1834576"/>
              <a:ext cx="276165" cy="2448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8145866" y="2146611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8138285" y="2458645"/>
              <a:ext cx="275082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17" name="Rectangle 45"/>
            <p:cNvSpPr>
              <a:spLocks noChangeArrowheads="1"/>
            </p:cNvSpPr>
            <p:nvPr/>
          </p:nvSpPr>
          <p:spPr bwMode="auto">
            <a:xfrm>
              <a:off x="7484154" y="2115344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grpSp>
          <p:nvGrpSpPr>
            <p:cNvPr id="18" name="组合 96"/>
            <p:cNvGrpSpPr/>
            <p:nvPr/>
          </p:nvGrpSpPr>
          <p:grpSpPr>
            <a:xfrm>
              <a:off x="6500826" y="858035"/>
              <a:ext cx="985369" cy="277364"/>
              <a:chOff x="714348" y="2794446"/>
              <a:chExt cx="985369" cy="277364"/>
            </a:xfrm>
          </p:grpSpPr>
          <p:sp>
            <p:nvSpPr>
              <p:cNvPr id="22" name="Rectangle 11"/>
              <p:cNvSpPr>
                <a:spLocks noChangeArrowheads="1"/>
              </p:cNvSpPr>
              <p:nvPr/>
            </p:nvSpPr>
            <p:spPr bwMode="auto">
              <a:xfrm>
                <a:off x="714348" y="2794446"/>
                <a:ext cx="785818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rear</a:t>
                </a:r>
                <a:endPara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3" name="Line 50"/>
              <p:cNvSpPr>
                <a:spLocks noChangeShapeType="1"/>
              </p:cNvSpPr>
              <p:nvPr/>
            </p:nvSpPr>
            <p:spPr bwMode="auto">
              <a:xfrm>
                <a:off x="1453876" y="2915185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19" name="组合 99"/>
            <p:cNvGrpSpPr/>
            <p:nvPr/>
          </p:nvGrpSpPr>
          <p:grpSpPr>
            <a:xfrm>
              <a:off x="6500826" y="2143116"/>
              <a:ext cx="985369" cy="277364"/>
              <a:chOff x="714348" y="2480119"/>
              <a:chExt cx="985369" cy="277364"/>
            </a:xfrm>
          </p:grpSpPr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714348" y="2480119"/>
                <a:ext cx="785818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front</a:t>
                </a:r>
              </a:p>
            </p:txBody>
          </p:sp>
          <p:sp>
            <p:nvSpPr>
              <p:cNvPr id="21" name="Line 50"/>
              <p:cNvSpPr>
                <a:spLocks noChangeShapeType="1"/>
              </p:cNvSpPr>
              <p:nvPr/>
            </p:nvSpPr>
            <p:spPr bwMode="auto">
              <a:xfrm>
                <a:off x="1453876" y="2600858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18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785794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）取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队头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gethead()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500174"/>
            <a:ext cx="6143668" cy="244153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gethead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(T&amp; e)	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取队头运算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(front==rear)	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队空下溢出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head=front+1;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e=data[head];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" name="组合 4"/>
          <p:cNvGrpSpPr/>
          <p:nvPr/>
        </p:nvGrpSpPr>
        <p:grpSpPr>
          <a:xfrm>
            <a:off x="2857488" y="4214818"/>
            <a:ext cx="1921205" cy="1918795"/>
            <a:chOff x="6500826" y="785794"/>
            <a:chExt cx="1921205" cy="1918795"/>
          </a:xfrm>
        </p:grpSpPr>
        <p:sp>
          <p:nvSpPr>
            <p:cNvPr id="7" name="Rectangle 48"/>
            <p:cNvSpPr>
              <a:spLocks noChangeArrowheads="1"/>
            </p:cNvSpPr>
            <p:nvPr/>
          </p:nvSpPr>
          <p:spPr bwMode="auto">
            <a:xfrm>
              <a:off x="7484154" y="785794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Rectangle 47"/>
            <p:cNvSpPr>
              <a:spLocks noChangeArrowheads="1"/>
            </p:cNvSpPr>
            <p:nvPr/>
          </p:nvSpPr>
          <p:spPr bwMode="auto">
            <a:xfrm>
              <a:off x="7484154" y="1111913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" name="Rectangle 46"/>
            <p:cNvSpPr>
              <a:spLocks noChangeArrowheads="1"/>
            </p:cNvSpPr>
            <p:nvPr/>
          </p:nvSpPr>
          <p:spPr bwMode="auto">
            <a:xfrm>
              <a:off x="7484154" y="1440199"/>
              <a:ext cx="584819" cy="33803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Rectangle 45"/>
            <p:cNvSpPr>
              <a:spLocks noChangeArrowheads="1"/>
            </p:cNvSpPr>
            <p:nvPr/>
          </p:nvSpPr>
          <p:spPr bwMode="auto">
            <a:xfrm>
              <a:off x="7484154" y="1766319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8145866" y="820464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8145866" y="1158501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3" name="Rectangle 27"/>
            <p:cNvSpPr>
              <a:spLocks noChangeArrowheads="1"/>
            </p:cNvSpPr>
            <p:nvPr/>
          </p:nvSpPr>
          <p:spPr bwMode="auto">
            <a:xfrm>
              <a:off x="8145866" y="1495455"/>
              <a:ext cx="276165" cy="24702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8145866" y="1834576"/>
              <a:ext cx="276165" cy="24486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8145866" y="2146611"/>
              <a:ext cx="276165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6" name="Rectangle 24"/>
            <p:cNvSpPr>
              <a:spLocks noChangeArrowheads="1"/>
            </p:cNvSpPr>
            <p:nvPr/>
          </p:nvSpPr>
          <p:spPr bwMode="auto">
            <a:xfrm>
              <a:off x="8138285" y="2458645"/>
              <a:ext cx="275082" cy="24594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</p:txBody>
        </p:sp>
        <p:sp>
          <p:nvSpPr>
            <p:cNvPr id="17" name="Rectangle 45"/>
            <p:cNvSpPr>
              <a:spLocks noChangeArrowheads="1"/>
            </p:cNvSpPr>
            <p:nvPr/>
          </p:nvSpPr>
          <p:spPr bwMode="auto">
            <a:xfrm>
              <a:off x="7484154" y="2115344"/>
              <a:ext cx="584819" cy="339121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grpSp>
          <p:nvGrpSpPr>
            <p:cNvPr id="18" name="组合 96"/>
            <p:cNvGrpSpPr/>
            <p:nvPr/>
          </p:nvGrpSpPr>
          <p:grpSpPr>
            <a:xfrm>
              <a:off x="6500826" y="858035"/>
              <a:ext cx="985369" cy="277364"/>
              <a:chOff x="714348" y="2794446"/>
              <a:chExt cx="985369" cy="277364"/>
            </a:xfrm>
          </p:grpSpPr>
          <p:sp>
            <p:nvSpPr>
              <p:cNvPr id="22" name="Rectangle 11"/>
              <p:cNvSpPr>
                <a:spLocks noChangeArrowheads="1"/>
              </p:cNvSpPr>
              <p:nvPr/>
            </p:nvSpPr>
            <p:spPr bwMode="auto">
              <a:xfrm>
                <a:off x="714348" y="2794446"/>
                <a:ext cx="785818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rear</a:t>
                </a:r>
                <a:endPara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3" name="Line 50"/>
              <p:cNvSpPr>
                <a:spLocks noChangeShapeType="1"/>
              </p:cNvSpPr>
              <p:nvPr/>
            </p:nvSpPr>
            <p:spPr bwMode="auto">
              <a:xfrm>
                <a:off x="1453876" y="2915185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19" name="组合 99"/>
            <p:cNvGrpSpPr/>
            <p:nvPr/>
          </p:nvGrpSpPr>
          <p:grpSpPr>
            <a:xfrm>
              <a:off x="6500826" y="2143116"/>
              <a:ext cx="985369" cy="277364"/>
              <a:chOff x="714348" y="2480119"/>
              <a:chExt cx="985369" cy="277364"/>
            </a:xfrm>
          </p:grpSpPr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714348" y="2480119"/>
                <a:ext cx="785818" cy="27736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front</a:t>
                </a:r>
              </a:p>
            </p:txBody>
          </p:sp>
          <p:sp>
            <p:nvSpPr>
              <p:cNvPr id="21" name="Line 50"/>
              <p:cNvSpPr>
                <a:spLocks noChangeShapeType="1"/>
              </p:cNvSpPr>
              <p:nvPr/>
            </p:nvSpPr>
            <p:spPr bwMode="auto">
              <a:xfrm>
                <a:off x="1453876" y="2600858"/>
                <a:ext cx="245841" cy="1083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19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785786" y="1500174"/>
            <a:ext cx="7572428" cy="242538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）是一种只能在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端进行插入或删除操作的线性表。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进行插入的一端称做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），进行删除的一端称做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队首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的插入操作通常称为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的删除操作通常称为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或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离队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8596" y="642918"/>
            <a:ext cx="328614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3.2.1  </a:t>
            </a:r>
            <a:r>
              <a:rPr lang="zh-CN" altLang="en-US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队列的定义</a:t>
            </a:r>
            <a:endParaRPr lang="zh-CN" altLang="zh-CN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14480" y="4286256"/>
            <a:ext cx="5000660" cy="1369464"/>
            <a:chOff x="1214414" y="4427549"/>
            <a:chExt cx="5000660" cy="1369464"/>
          </a:xfrm>
        </p:grpSpPr>
        <p:sp>
          <p:nvSpPr>
            <p:cNvPr id="46" name="矩形 45"/>
            <p:cNvSpPr/>
            <p:nvPr/>
          </p:nvSpPr>
          <p:spPr bwMode="auto">
            <a:xfrm>
              <a:off x="2214546" y="4427549"/>
              <a:ext cx="2928958" cy="571504"/>
            </a:xfrm>
            <a:prstGeom prst="rect">
              <a:avLst/>
            </a:prstGeom>
            <a:ln>
              <a:headEnd/>
              <a:tailEnd type="arrow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216000" tIns="108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1800">
                  <a:solidFill>
                    <a:srgbClr val="0000FF"/>
                  </a:solidFill>
                  <a:latin typeface="+mn-ea"/>
                  <a:cs typeface="Consolas" pitchFamily="49" charset="0"/>
                </a:rPr>
                <a:t>…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endParaRPr lang="zh-CN" altLang="en-US" sz="1800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8" name="直接箭头连接符 47"/>
            <p:cNvCxnSpPr/>
            <p:nvPr/>
          </p:nvCxnSpPr>
          <p:spPr>
            <a:xfrm rot="5400000" flipH="1" flipV="1">
              <a:off x="2321703" y="5249086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176446" y="5427681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b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队头</a:t>
              </a:r>
            </a:p>
          </p:txBody>
        </p:sp>
        <p:cxnSp>
          <p:nvCxnSpPr>
            <p:cNvPr id="50" name="直接箭头连接符 49"/>
            <p:cNvCxnSpPr/>
            <p:nvPr/>
          </p:nvCxnSpPr>
          <p:spPr>
            <a:xfrm rot="5400000" flipH="1" flipV="1">
              <a:off x="4145753" y="5248292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000496" y="5426887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b="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队尾</a:t>
              </a:r>
            </a:p>
          </p:txBody>
        </p:sp>
        <p:cxnSp>
          <p:nvCxnSpPr>
            <p:cNvPr id="53" name="直接箭头连接符 52"/>
            <p:cNvCxnSpPr/>
            <p:nvPr/>
          </p:nvCxnSpPr>
          <p:spPr>
            <a:xfrm rot="10800000" flipV="1">
              <a:off x="5143505" y="4703776"/>
              <a:ext cx="36000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500694" y="448842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进队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14414" y="4572008"/>
              <a:ext cx="714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出队</a:t>
              </a:r>
            </a:p>
          </p:txBody>
        </p:sp>
        <p:cxnSp>
          <p:nvCxnSpPr>
            <p:cNvPr id="16" name="直接箭头连接符 15"/>
            <p:cNvCxnSpPr/>
            <p:nvPr/>
          </p:nvCxnSpPr>
          <p:spPr>
            <a:xfrm rot="10800000" flipV="1">
              <a:off x="1854546" y="4729170"/>
              <a:ext cx="360000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428604"/>
            <a:ext cx="2143140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en-US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循环队列</a:t>
            </a:r>
            <a:endParaRPr lang="zh-CN" altLang="zh-CN" sz="22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5720" y="1142984"/>
            <a:ext cx="850112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把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数组的前端和后端连接起来，形成一个循环数组，即把存储队列元素的表从逻辑上看成一个环，称为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循环队列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（也称为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环形队列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）。</a:t>
            </a:r>
          </a:p>
        </p:txBody>
      </p:sp>
      <p:grpSp>
        <p:nvGrpSpPr>
          <p:cNvPr id="64" name="组合 63"/>
          <p:cNvGrpSpPr/>
          <p:nvPr/>
        </p:nvGrpSpPr>
        <p:grpSpPr>
          <a:xfrm>
            <a:off x="928662" y="2357430"/>
            <a:ext cx="6572296" cy="3679056"/>
            <a:chOff x="928662" y="2357430"/>
            <a:chExt cx="6572296" cy="3679056"/>
          </a:xfrm>
        </p:grpSpPr>
        <p:grpSp>
          <p:nvGrpSpPr>
            <p:cNvPr id="32" name="组合 31"/>
            <p:cNvGrpSpPr/>
            <p:nvPr/>
          </p:nvGrpSpPr>
          <p:grpSpPr>
            <a:xfrm>
              <a:off x="4929190" y="2980701"/>
              <a:ext cx="2520000" cy="2520001"/>
              <a:chOff x="2243121" y="2928934"/>
              <a:chExt cx="2520000" cy="2520001"/>
            </a:xfrm>
          </p:grpSpPr>
          <p:sp>
            <p:nvSpPr>
              <p:cNvPr id="13" name="椭圆 12"/>
              <p:cNvSpPr/>
              <p:nvPr/>
            </p:nvSpPr>
            <p:spPr bwMode="auto">
              <a:xfrm>
                <a:off x="2786050" y="3448050"/>
                <a:ext cx="1440000" cy="1440000"/>
              </a:xfrm>
              <a:prstGeom prst="ellipse">
                <a:avLst/>
              </a:prstGeom>
              <a:ln w="19050">
                <a:solidFill>
                  <a:srgbClr val="6600CC"/>
                </a:solidFill>
                <a:headEnd/>
                <a:tailEnd type="arrow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 bwMode="auto">
              <a:xfrm>
                <a:off x="2243121" y="2928934"/>
                <a:ext cx="2520000" cy="2520000"/>
              </a:xfrm>
              <a:prstGeom prst="ellipse">
                <a:avLst/>
              </a:prstGeom>
              <a:ln w="19050">
                <a:solidFill>
                  <a:srgbClr val="6600CC"/>
                </a:solidFill>
                <a:headEnd/>
                <a:tailEnd type="arrow" w="sm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6" name="直接连接符 15"/>
              <p:cNvCxnSpPr>
                <a:stCxn id="14" idx="0"/>
                <a:endCxn id="13" idx="0"/>
              </p:cNvCxnSpPr>
              <p:nvPr/>
            </p:nvCxnSpPr>
            <p:spPr>
              <a:xfrm rot="16200000" flipH="1">
                <a:off x="3245027" y="3187028"/>
                <a:ext cx="519116" cy="2929"/>
              </a:xfrm>
              <a:prstGeom prst="line">
                <a:avLst/>
              </a:prstGeom>
              <a:ln w="19050">
                <a:solidFill>
                  <a:srgbClr val="6600CC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>
                <a:stCxn id="13" idx="6"/>
                <a:endCxn id="14" idx="6"/>
              </p:cNvCxnSpPr>
              <p:nvPr/>
            </p:nvCxnSpPr>
            <p:spPr>
              <a:xfrm>
                <a:off x="4226050" y="4168050"/>
                <a:ext cx="537071" cy="20884"/>
              </a:xfrm>
              <a:prstGeom prst="line">
                <a:avLst/>
              </a:prstGeom>
              <a:ln w="19050">
                <a:solidFill>
                  <a:srgbClr val="6600CC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3" idx="7"/>
                <a:endCxn id="14" idx="7"/>
              </p:cNvCxnSpPr>
              <p:nvPr/>
            </p:nvCxnSpPr>
            <p:spPr>
              <a:xfrm rot="5400000" flipH="1" flipV="1">
                <a:off x="4024144" y="3289002"/>
                <a:ext cx="360954" cy="378908"/>
              </a:xfrm>
              <a:prstGeom prst="line">
                <a:avLst/>
              </a:prstGeom>
              <a:ln w="19050">
                <a:solidFill>
                  <a:srgbClr val="6600CC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>
                <a:stCxn id="13" idx="4"/>
                <a:endCxn id="14" idx="4"/>
              </p:cNvCxnSpPr>
              <p:nvPr/>
            </p:nvCxnSpPr>
            <p:spPr>
              <a:xfrm rot="5400000">
                <a:off x="3224144" y="5167028"/>
                <a:ext cx="560884" cy="2929"/>
              </a:xfrm>
              <a:prstGeom prst="line">
                <a:avLst/>
              </a:prstGeom>
              <a:ln w="19050">
                <a:solidFill>
                  <a:srgbClr val="6600CC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13" idx="5"/>
                <a:endCxn id="14" idx="5"/>
              </p:cNvCxnSpPr>
              <p:nvPr/>
            </p:nvCxnSpPr>
            <p:spPr>
              <a:xfrm rot="16200000" flipH="1">
                <a:off x="4003260" y="4689074"/>
                <a:ext cx="402722" cy="378908"/>
              </a:xfrm>
              <a:prstGeom prst="line">
                <a:avLst/>
              </a:prstGeom>
              <a:ln w="19050">
                <a:solidFill>
                  <a:srgbClr val="6600CC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14" idx="1"/>
                <a:endCxn id="13" idx="1"/>
              </p:cNvCxnSpPr>
              <p:nvPr/>
            </p:nvCxnSpPr>
            <p:spPr>
              <a:xfrm rot="16200000" flipH="1">
                <a:off x="2624073" y="3286073"/>
                <a:ext cx="360954" cy="384766"/>
              </a:xfrm>
              <a:prstGeom prst="line">
                <a:avLst/>
              </a:prstGeom>
              <a:ln w="19050">
                <a:solidFill>
                  <a:srgbClr val="6600CC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>
                <a:stCxn id="13" idx="2"/>
                <a:endCxn id="14" idx="2"/>
              </p:cNvCxnSpPr>
              <p:nvPr/>
            </p:nvCxnSpPr>
            <p:spPr>
              <a:xfrm rot="10800000" flipV="1">
                <a:off x="2243122" y="4168050"/>
                <a:ext cx="542929" cy="20884"/>
              </a:xfrm>
              <a:prstGeom prst="line">
                <a:avLst/>
              </a:prstGeom>
              <a:ln w="19050">
                <a:solidFill>
                  <a:srgbClr val="6600CC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/>
              <p:cNvCxnSpPr>
                <a:stCxn id="13" idx="3"/>
                <a:endCxn id="14" idx="3"/>
              </p:cNvCxnSpPr>
              <p:nvPr/>
            </p:nvCxnSpPr>
            <p:spPr>
              <a:xfrm rot="5400000">
                <a:off x="2603189" y="4686145"/>
                <a:ext cx="402722" cy="384766"/>
              </a:xfrm>
              <a:prstGeom prst="line">
                <a:avLst/>
              </a:prstGeom>
              <a:ln w="19050">
                <a:solidFill>
                  <a:srgbClr val="6600CC"/>
                </a:solidFill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右箭头 44"/>
            <p:cNvSpPr/>
            <p:nvPr/>
          </p:nvSpPr>
          <p:spPr bwMode="auto">
            <a:xfrm>
              <a:off x="3428992" y="4286256"/>
              <a:ext cx="1214446" cy="285752"/>
            </a:xfrm>
            <a:prstGeom prst="rightArrow">
              <a:avLst/>
            </a:prstGeom>
            <a:ln>
              <a:headEnd/>
              <a:tailEnd type="arrow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28662" y="2357430"/>
              <a:ext cx="1500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MaxSize=8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1071538" y="2771771"/>
              <a:ext cx="1874067" cy="3264715"/>
              <a:chOff x="1428728" y="2771771"/>
              <a:chExt cx="1874067" cy="3264715"/>
            </a:xfrm>
          </p:grpSpPr>
          <p:sp>
            <p:nvSpPr>
              <p:cNvPr id="19" name="Rectangle 48"/>
              <p:cNvSpPr>
                <a:spLocks noChangeArrowheads="1"/>
              </p:cNvSpPr>
              <p:nvPr/>
            </p:nvSpPr>
            <p:spPr bwMode="auto">
              <a:xfrm>
                <a:off x="2412056" y="4403535"/>
                <a:ext cx="584819" cy="338037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>
                    <a:solidFill>
                      <a:srgbClr val="FF0000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a</a:t>
                </a:r>
                <a:endParaRPr kumimoji="0" lang="zh-CN" altLang="zh-CN" sz="1600" b="0" i="1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1" name="Rectangle 47"/>
              <p:cNvSpPr>
                <a:spLocks noChangeArrowheads="1"/>
              </p:cNvSpPr>
              <p:nvPr/>
            </p:nvSpPr>
            <p:spPr bwMode="auto">
              <a:xfrm>
                <a:off x="2412056" y="4729654"/>
                <a:ext cx="584819" cy="339121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3" name="Rectangle 46"/>
              <p:cNvSpPr>
                <a:spLocks noChangeArrowheads="1"/>
              </p:cNvSpPr>
              <p:nvPr/>
            </p:nvSpPr>
            <p:spPr bwMode="auto">
              <a:xfrm>
                <a:off x="2412056" y="5057940"/>
                <a:ext cx="584819" cy="338037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5" name="Rectangle 45"/>
              <p:cNvSpPr>
                <a:spLocks noChangeArrowheads="1"/>
              </p:cNvSpPr>
              <p:nvPr/>
            </p:nvSpPr>
            <p:spPr bwMode="auto">
              <a:xfrm>
                <a:off x="2412056" y="5384060"/>
                <a:ext cx="584819" cy="339121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grpSp>
            <p:nvGrpSpPr>
              <p:cNvPr id="38" name="组合 96"/>
              <p:cNvGrpSpPr/>
              <p:nvPr/>
            </p:nvGrpSpPr>
            <p:grpSpPr>
              <a:xfrm>
                <a:off x="1428728" y="3223074"/>
                <a:ext cx="985369" cy="277364"/>
                <a:chOff x="714348" y="2794446"/>
                <a:chExt cx="985369" cy="277364"/>
              </a:xfrm>
            </p:grpSpPr>
            <p:sp>
              <p:nvSpPr>
                <p:cNvPr id="42" name="Rectangle 11"/>
                <p:cNvSpPr>
                  <a:spLocks noChangeArrowheads="1"/>
                </p:cNvSpPr>
                <p:nvPr/>
              </p:nvSpPr>
              <p:spPr bwMode="auto">
                <a:xfrm>
                  <a:off x="714348" y="2794446"/>
                  <a:ext cx="785818" cy="27736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 type="none" w="sm" len="sm"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b="0">
                      <a:solidFill>
                        <a:srgbClr val="0000FF"/>
                      </a:solidFill>
                      <a:latin typeface="Consolas" pitchFamily="49" charset="0"/>
                      <a:ea typeface="仿宋" pitchFamily="49" charset="-122"/>
                      <a:cs typeface="Consolas" pitchFamily="49" charset="0"/>
                    </a:rPr>
                    <a:t>rear</a:t>
                  </a:r>
                  <a:endParaRPr kumimoji="0" lang="en-US" altLang="zh-CN" sz="1600" b="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endParaRPr>
                </a:p>
              </p:txBody>
            </p:sp>
            <p:sp>
              <p:nvSpPr>
                <p:cNvPr id="43" name="Line 50"/>
                <p:cNvSpPr>
                  <a:spLocks noChangeShapeType="1"/>
                </p:cNvSpPr>
                <p:nvPr/>
              </p:nvSpPr>
              <p:spPr bwMode="auto">
                <a:xfrm>
                  <a:off x="1453876" y="2915185"/>
                  <a:ext cx="245841" cy="1083"/>
                </a:xfrm>
                <a:prstGeom prst="line">
                  <a:avLst/>
                </a:prstGeom>
                <a:ln w="19050"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 b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endParaRPr>
                </a:p>
              </p:txBody>
            </p:sp>
          </p:grpSp>
          <p:grpSp>
            <p:nvGrpSpPr>
              <p:cNvPr id="39" name="组合 99"/>
              <p:cNvGrpSpPr/>
              <p:nvPr/>
            </p:nvGrpSpPr>
            <p:grpSpPr>
              <a:xfrm>
                <a:off x="1428728" y="4786322"/>
                <a:ext cx="985369" cy="277364"/>
                <a:chOff x="714348" y="2480119"/>
                <a:chExt cx="985369" cy="277364"/>
              </a:xfrm>
            </p:grpSpPr>
            <p:sp>
              <p:nvSpPr>
                <p:cNvPr id="40" name="Rectangle 11"/>
                <p:cNvSpPr>
                  <a:spLocks noChangeArrowheads="1"/>
                </p:cNvSpPr>
                <p:nvPr/>
              </p:nvSpPr>
              <p:spPr bwMode="auto">
                <a:xfrm>
                  <a:off x="714348" y="2480119"/>
                  <a:ext cx="785818" cy="27736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 type="none" w="sm" len="sm"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b="0" i="0" u="none" strike="noStrike" cap="none" normalizeH="0" baseline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Consolas" pitchFamily="49" charset="0"/>
                      <a:ea typeface="仿宋" pitchFamily="49" charset="-122"/>
                      <a:cs typeface="Consolas" pitchFamily="49" charset="0"/>
                    </a:rPr>
                    <a:t>front</a:t>
                  </a:r>
                </a:p>
              </p:txBody>
            </p:sp>
            <p:sp>
              <p:nvSpPr>
                <p:cNvPr id="41" name="Line 50"/>
                <p:cNvSpPr>
                  <a:spLocks noChangeShapeType="1"/>
                </p:cNvSpPr>
                <p:nvPr/>
              </p:nvSpPr>
              <p:spPr bwMode="auto">
                <a:xfrm>
                  <a:off x="1453876" y="2600858"/>
                  <a:ext cx="245841" cy="1083"/>
                </a:xfrm>
                <a:prstGeom prst="line">
                  <a:avLst/>
                </a:prstGeom>
                <a:ln w="19050">
                  <a:headEnd type="none" w="med" len="med"/>
                  <a:tailEnd type="arrow" w="med" len="med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600" b="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endParaRPr>
                </a:p>
              </p:txBody>
            </p:sp>
          </p:grpSp>
          <p:sp>
            <p:nvSpPr>
              <p:cNvPr id="47" name="Rectangle 48"/>
              <p:cNvSpPr>
                <a:spLocks noChangeArrowheads="1"/>
              </p:cNvSpPr>
              <p:nvPr/>
            </p:nvSpPr>
            <p:spPr bwMode="auto">
              <a:xfrm>
                <a:off x="2412056" y="3436690"/>
                <a:ext cx="584819" cy="338037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>
                    <a:solidFill>
                      <a:srgbClr val="FF0000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d</a:t>
                </a:r>
                <a:endParaRPr kumimoji="0" lang="zh-CN" altLang="zh-CN" sz="1600" b="0" i="1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48" name="Rectangle 47"/>
              <p:cNvSpPr>
                <a:spLocks noChangeArrowheads="1"/>
              </p:cNvSpPr>
              <p:nvPr/>
            </p:nvSpPr>
            <p:spPr bwMode="auto">
              <a:xfrm>
                <a:off x="2412056" y="3762809"/>
                <a:ext cx="584819" cy="339121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>
                    <a:solidFill>
                      <a:srgbClr val="FF0000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c</a:t>
                </a:r>
                <a:endParaRPr kumimoji="0" lang="zh-CN" altLang="zh-CN" sz="1600" b="0" i="1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49" name="Rectangle 46"/>
              <p:cNvSpPr>
                <a:spLocks noChangeArrowheads="1"/>
              </p:cNvSpPr>
              <p:nvPr/>
            </p:nvSpPr>
            <p:spPr bwMode="auto">
              <a:xfrm>
                <a:off x="2412056" y="4091095"/>
                <a:ext cx="584819" cy="338037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>
                    <a:solidFill>
                      <a:srgbClr val="FF0000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b</a:t>
                </a:r>
                <a:endParaRPr kumimoji="0" lang="zh-CN" altLang="zh-CN" sz="1600" b="0" i="1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0" name="Rectangle 48"/>
              <p:cNvSpPr>
                <a:spLocks noChangeArrowheads="1"/>
              </p:cNvSpPr>
              <p:nvPr/>
            </p:nvSpPr>
            <p:spPr bwMode="auto">
              <a:xfrm>
                <a:off x="2412056" y="3110013"/>
                <a:ext cx="584819" cy="338037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>
                    <a:solidFill>
                      <a:srgbClr val="FF0000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e</a:t>
                </a:r>
                <a:endParaRPr kumimoji="0" lang="zh-CN" altLang="zh-CN" sz="1600" b="0" i="1" u="none" strike="noStrike" cap="none" normalizeH="0" baseline="0">
                  <a:ln>
                    <a:noFill/>
                  </a:ln>
                  <a:solidFill>
                    <a:srgbClr val="FF0000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1" name="任意多边形 50"/>
              <p:cNvSpPr/>
              <p:nvPr/>
            </p:nvSpPr>
            <p:spPr>
              <a:xfrm>
                <a:off x="2724151" y="2771771"/>
                <a:ext cx="578644" cy="3264715"/>
              </a:xfrm>
              <a:custGeom>
                <a:avLst/>
                <a:gdLst>
                  <a:gd name="connsiteX0" fmla="*/ 0 w 554037"/>
                  <a:gd name="connsiteY0" fmla="*/ 255587 h 3492499"/>
                  <a:gd name="connsiteX1" fmla="*/ 95250 w 554037"/>
                  <a:gd name="connsiteY1" fmla="*/ 65087 h 3492499"/>
                  <a:gd name="connsiteX2" fmla="*/ 266700 w 554037"/>
                  <a:gd name="connsiteY2" fmla="*/ 84137 h 3492499"/>
                  <a:gd name="connsiteX3" fmla="*/ 495300 w 554037"/>
                  <a:gd name="connsiteY3" fmla="*/ 350837 h 3492499"/>
                  <a:gd name="connsiteX4" fmla="*/ 533400 w 554037"/>
                  <a:gd name="connsiteY4" fmla="*/ 2189162 h 3492499"/>
                  <a:gd name="connsiteX5" fmla="*/ 542925 w 554037"/>
                  <a:gd name="connsiteY5" fmla="*/ 3008312 h 3492499"/>
                  <a:gd name="connsiteX6" fmla="*/ 466725 w 554037"/>
                  <a:gd name="connsiteY6" fmla="*/ 3398837 h 3492499"/>
                  <a:gd name="connsiteX7" fmla="*/ 257175 w 554037"/>
                  <a:gd name="connsiteY7" fmla="*/ 3475037 h 3492499"/>
                  <a:gd name="connsiteX8" fmla="*/ 114300 w 554037"/>
                  <a:gd name="connsiteY8" fmla="*/ 3294062 h 3492499"/>
                  <a:gd name="connsiteX0" fmla="*/ 0 w 554037"/>
                  <a:gd name="connsiteY0" fmla="*/ 295279 h 3532191"/>
                  <a:gd name="connsiteX1" fmla="*/ 95250 w 554037"/>
                  <a:gd name="connsiteY1" fmla="*/ 104779 h 3532191"/>
                  <a:gd name="connsiteX2" fmla="*/ 347652 w 554037"/>
                  <a:gd name="connsiteY2" fmla="*/ 47625 h 3532191"/>
                  <a:gd name="connsiteX3" fmla="*/ 495300 w 554037"/>
                  <a:gd name="connsiteY3" fmla="*/ 390529 h 3532191"/>
                  <a:gd name="connsiteX4" fmla="*/ 533400 w 554037"/>
                  <a:gd name="connsiteY4" fmla="*/ 2228854 h 3532191"/>
                  <a:gd name="connsiteX5" fmla="*/ 542925 w 554037"/>
                  <a:gd name="connsiteY5" fmla="*/ 3048004 h 3532191"/>
                  <a:gd name="connsiteX6" fmla="*/ 466725 w 554037"/>
                  <a:gd name="connsiteY6" fmla="*/ 3438529 h 3532191"/>
                  <a:gd name="connsiteX7" fmla="*/ 257175 w 554037"/>
                  <a:gd name="connsiteY7" fmla="*/ 3514729 h 3532191"/>
                  <a:gd name="connsiteX8" fmla="*/ 114300 w 554037"/>
                  <a:gd name="connsiteY8" fmla="*/ 3333754 h 3532191"/>
                  <a:gd name="connsiteX0" fmla="*/ 0 w 569903"/>
                  <a:gd name="connsiteY0" fmla="*/ 295279 h 3532191"/>
                  <a:gd name="connsiteX1" fmla="*/ 95250 w 569903"/>
                  <a:gd name="connsiteY1" fmla="*/ 104779 h 3532191"/>
                  <a:gd name="connsiteX2" fmla="*/ 347652 w 569903"/>
                  <a:gd name="connsiteY2" fmla="*/ 47625 h 3532191"/>
                  <a:gd name="connsiteX3" fmla="*/ 495300 w 569903"/>
                  <a:gd name="connsiteY3" fmla="*/ 390529 h 3532191"/>
                  <a:gd name="connsiteX4" fmla="*/ 561966 w 569903"/>
                  <a:gd name="connsiteY4" fmla="*/ 2228865 h 3532191"/>
                  <a:gd name="connsiteX5" fmla="*/ 542925 w 569903"/>
                  <a:gd name="connsiteY5" fmla="*/ 3048004 h 3532191"/>
                  <a:gd name="connsiteX6" fmla="*/ 466725 w 569903"/>
                  <a:gd name="connsiteY6" fmla="*/ 3438529 h 3532191"/>
                  <a:gd name="connsiteX7" fmla="*/ 257175 w 569903"/>
                  <a:gd name="connsiteY7" fmla="*/ 3514729 h 3532191"/>
                  <a:gd name="connsiteX8" fmla="*/ 114300 w 569903"/>
                  <a:gd name="connsiteY8" fmla="*/ 3333754 h 3532191"/>
                  <a:gd name="connsiteX0" fmla="*/ 0 w 569903"/>
                  <a:gd name="connsiteY0" fmla="*/ 295279 h 3585370"/>
                  <a:gd name="connsiteX1" fmla="*/ 95250 w 569903"/>
                  <a:gd name="connsiteY1" fmla="*/ 104779 h 3585370"/>
                  <a:gd name="connsiteX2" fmla="*/ 347652 w 569903"/>
                  <a:gd name="connsiteY2" fmla="*/ 47625 h 3585370"/>
                  <a:gd name="connsiteX3" fmla="*/ 495300 w 569903"/>
                  <a:gd name="connsiteY3" fmla="*/ 390529 h 3585370"/>
                  <a:gd name="connsiteX4" fmla="*/ 561966 w 569903"/>
                  <a:gd name="connsiteY4" fmla="*/ 2228865 h 3585370"/>
                  <a:gd name="connsiteX5" fmla="*/ 542925 w 569903"/>
                  <a:gd name="connsiteY5" fmla="*/ 3048004 h 3585370"/>
                  <a:gd name="connsiteX6" fmla="*/ 466725 w 569903"/>
                  <a:gd name="connsiteY6" fmla="*/ 3438529 h 3585370"/>
                  <a:gd name="connsiteX7" fmla="*/ 257175 w 569903"/>
                  <a:gd name="connsiteY7" fmla="*/ 3514729 h 3585370"/>
                  <a:gd name="connsiteX8" fmla="*/ 61900 w 569903"/>
                  <a:gd name="connsiteY8" fmla="*/ 3014683 h 3585370"/>
                  <a:gd name="connsiteX0" fmla="*/ 0 w 578644"/>
                  <a:gd name="connsiteY0" fmla="*/ 295279 h 3550448"/>
                  <a:gd name="connsiteX1" fmla="*/ 95250 w 578644"/>
                  <a:gd name="connsiteY1" fmla="*/ 104779 h 3550448"/>
                  <a:gd name="connsiteX2" fmla="*/ 347652 w 578644"/>
                  <a:gd name="connsiteY2" fmla="*/ 47625 h 3550448"/>
                  <a:gd name="connsiteX3" fmla="*/ 495300 w 578644"/>
                  <a:gd name="connsiteY3" fmla="*/ 390529 h 3550448"/>
                  <a:gd name="connsiteX4" fmla="*/ 561966 w 578644"/>
                  <a:gd name="connsiteY4" fmla="*/ 2228865 h 3550448"/>
                  <a:gd name="connsiteX5" fmla="*/ 542925 w 578644"/>
                  <a:gd name="connsiteY5" fmla="*/ 3048004 h 3550448"/>
                  <a:gd name="connsiteX6" fmla="*/ 347652 w 578644"/>
                  <a:gd name="connsiteY6" fmla="*/ 3228996 h 3550448"/>
                  <a:gd name="connsiteX7" fmla="*/ 257175 w 578644"/>
                  <a:gd name="connsiteY7" fmla="*/ 3514729 h 3550448"/>
                  <a:gd name="connsiteX8" fmla="*/ 61900 w 578644"/>
                  <a:gd name="connsiteY8" fmla="*/ 3014683 h 3550448"/>
                  <a:gd name="connsiteX0" fmla="*/ 0 w 578644"/>
                  <a:gd name="connsiteY0" fmla="*/ 295279 h 3264715"/>
                  <a:gd name="connsiteX1" fmla="*/ 95250 w 578644"/>
                  <a:gd name="connsiteY1" fmla="*/ 104779 h 3264715"/>
                  <a:gd name="connsiteX2" fmla="*/ 347652 w 578644"/>
                  <a:gd name="connsiteY2" fmla="*/ 47625 h 3264715"/>
                  <a:gd name="connsiteX3" fmla="*/ 495300 w 578644"/>
                  <a:gd name="connsiteY3" fmla="*/ 390529 h 3264715"/>
                  <a:gd name="connsiteX4" fmla="*/ 561966 w 578644"/>
                  <a:gd name="connsiteY4" fmla="*/ 2228865 h 3264715"/>
                  <a:gd name="connsiteX5" fmla="*/ 542925 w 578644"/>
                  <a:gd name="connsiteY5" fmla="*/ 3048004 h 3264715"/>
                  <a:gd name="connsiteX6" fmla="*/ 347652 w 578644"/>
                  <a:gd name="connsiteY6" fmla="*/ 3228996 h 3264715"/>
                  <a:gd name="connsiteX7" fmla="*/ 204775 w 578644"/>
                  <a:gd name="connsiteY7" fmla="*/ 3228996 h 3264715"/>
                  <a:gd name="connsiteX8" fmla="*/ 61900 w 578644"/>
                  <a:gd name="connsiteY8" fmla="*/ 3014683 h 3264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8644" h="3264715">
                    <a:moveTo>
                      <a:pt x="0" y="295279"/>
                    </a:moveTo>
                    <a:cubicBezTo>
                      <a:pt x="25400" y="214316"/>
                      <a:pt x="37308" y="146055"/>
                      <a:pt x="95250" y="104779"/>
                    </a:cubicBezTo>
                    <a:cubicBezTo>
                      <a:pt x="153192" y="63503"/>
                      <a:pt x="280977" y="0"/>
                      <a:pt x="347652" y="47625"/>
                    </a:cubicBezTo>
                    <a:cubicBezTo>
                      <a:pt x="414327" y="95250"/>
                      <a:pt x="459581" y="26989"/>
                      <a:pt x="495300" y="390529"/>
                    </a:cubicBezTo>
                    <a:cubicBezTo>
                      <a:pt x="531019" y="754069"/>
                      <a:pt x="554029" y="1785953"/>
                      <a:pt x="561966" y="2228865"/>
                    </a:cubicBezTo>
                    <a:cubicBezTo>
                      <a:pt x="569903" y="2671777"/>
                      <a:pt x="578644" y="2881316"/>
                      <a:pt x="542925" y="3048004"/>
                    </a:cubicBezTo>
                    <a:cubicBezTo>
                      <a:pt x="507206" y="3214692"/>
                      <a:pt x="404010" y="3198831"/>
                      <a:pt x="347652" y="3228996"/>
                    </a:cubicBezTo>
                    <a:cubicBezTo>
                      <a:pt x="291294" y="3259161"/>
                      <a:pt x="252400" y="3264715"/>
                      <a:pt x="204775" y="3228996"/>
                    </a:cubicBezTo>
                    <a:cubicBezTo>
                      <a:pt x="157150" y="3193277"/>
                      <a:pt x="103969" y="3096439"/>
                      <a:pt x="61900" y="3014683"/>
                    </a:cubicBezTo>
                  </a:path>
                </a:pathLst>
              </a:custGeom>
              <a:ln w="19050">
                <a:prstDash val="dash"/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b="0"/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3428992" y="3857628"/>
              <a:ext cx="1285884" cy="4108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800"/>
                </a:lnSpc>
                <a:spcBef>
                  <a:spcPts val="0"/>
                </a:spcBef>
              </a:pPr>
              <a:r>
                <a: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解决假溢出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143504" y="371475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endParaRPr lang="zh-CN" altLang="en-US" sz="16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715008" y="3143248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endParaRPr lang="zh-CN" altLang="en-US" sz="16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357950" y="3143248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endParaRPr lang="zh-CN" altLang="en-US" sz="16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929454" y="371475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lang="zh-CN" altLang="en-US" sz="16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929454" y="4429132"/>
              <a:ext cx="3571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lang="zh-CN" altLang="en-US" sz="16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auto">
            <a:xfrm>
              <a:off x="6715140" y="5643578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cxnSp>
          <p:nvCxnSpPr>
            <p:cNvPr id="60" name="直接箭头连接符 59"/>
            <p:cNvCxnSpPr>
              <a:stCxn id="58" idx="0"/>
            </p:cNvCxnSpPr>
            <p:nvPr/>
          </p:nvCxnSpPr>
          <p:spPr>
            <a:xfrm rot="16200000" flipV="1">
              <a:off x="6840157" y="5375685"/>
              <a:ext cx="285752" cy="2500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11"/>
            <p:cNvSpPr>
              <a:spLocks noChangeArrowheads="1"/>
            </p:cNvSpPr>
            <p:nvPr/>
          </p:nvSpPr>
          <p:spPr bwMode="auto">
            <a:xfrm>
              <a:off x="4429124" y="2928934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63" name="直接箭头连接符 62"/>
            <p:cNvCxnSpPr>
              <a:stCxn id="61" idx="2"/>
            </p:cNvCxnSpPr>
            <p:nvPr/>
          </p:nvCxnSpPr>
          <p:spPr>
            <a:xfrm rot="16200000" flipH="1">
              <a:off x="4728541" y="3299789"/>
              <a:ext cx="437016" cy="2500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20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1000108"/>
            <a:ext cx="7572428" cy="1211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循环队列首尾相连，当队尾指针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rear=MaxSize-1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时，再前进一个位置就应该到达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位置，这可以利用数学上的求余运算（％）实现：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2976" y="2571744"/>
            <a:ext cx="7215238" cy="93625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队首指针循环进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front=(front+1)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％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endParaRPr lang="zh-CN" altLang="zh-CN" sz="200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队尾指针循环进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rear=(rear+1)</a:t>
            </a:r>
            <a:r>
              <a:rPr lang="zh-CN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％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21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500034" y="202148"/>
            <a:ext cx="4357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MaxSize=4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，初始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front=rear=0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57158" y="876282"/>
            <a:ext cx="2428892" cy="2328933"/>
            <a:chOff x="857224" y="1986190"/>
            <a:chExt cx="2428892" cy="2328933"/>
          </a:xfrm>
        </p:grpSpPr>
        <p:sp>
          <p:nvSpPr>
            <p:cNvPr id="5" name="椭圆 4"/>
            <p:cNvSpPr/>
            <p:nvPr/>
          </p:nvSpPr>
          <p:spPr bwMode="auto">
            <a:xfrm>
              <a:off x="1304902" y="2424343"/>
              <a:ext cx="900000" cy="900000"/>
            </a:xfrm>
            <a:prstGeom prst="ellipse">
              <a:avLst/>
            </a:prstGeom>
            <a:ln w="19050">
              <a:solidFill>
                <a:srgbClr val="7030A0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857224" y="1986190"/>
              <a:ext cx="1800000" cy="1800000"/>
            </a:xfrm>
            <a:prstGeom prst="ellipse">
              <a:avLst/>
            </a:prstGeom>
            <a:ln w="19050">
              <a:solidFill>
                <a:srgbClr val="7030A0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" name="直接连接符 7"/>
            <p:cNvCxnSpPr>
              <a:stCxn id="5" idx="4"/>
              <a:endCxn id="6" idx="4"/>
            </p:cNvCxnSpPr>
            <p:nvPr/>
          </p:nvCxnSpPr>
          <p:spPr>
            <a:xfrm rot="16200000" flipH="1">
              <a:off x="1525140" y="3554105"/>
              <a:ext cx="461847" cy="2322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5" idx="6"/>
              <a:endCxn id="6" idx="6"/>
            </p:cNvCxnSpPr>
            <p:nvPr/>
          </p:nvCxnSpPr>
          <p:spPr>
            <a:xfrm>
              <a:off x="2204902" y="2874343"/>
              <a:ext cx="452322" cy="11847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5" idx="0"/>
              <a:endCxn id="6" idx="0"/>
            </p:cNvCxnSpPr>
            <p:nvPr/>
          </p:nvCxnSpPr>
          <p:spPr>
            <a:xfrm rot="5400000" flipH="1" flipV="1">
              <a:off x="1536987" y="2204106"/>
              <a:ext cx="438153" cy="2322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6" idx="2"/>
              <a:endCxn id="5" idx="2"/>
            </p:cNvCxnSpPr>
            <p:nvPr/>
          </p:nvCxnSpPr>
          <p:spPr>
            <a:xfrm rot="10800000" flipH="1">
              <a:off x="857224" y="2874344"/>
              <a:ext cx="447678" cy="11847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838306" y="2893923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785918" y="2452504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371576" y="2500541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09678" y="2943045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2500298" y="3437388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2143108" y="3857628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10800000">
              <a:off x="2571736" y="3286124"/>
              <a:ext cx="214314" cy="142876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rot="16200000" flipV="1">
              <a:off x="2143108" y="3786190"/>
              <a:ext cx="214314" cy="7143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49"/>
            <p:cNvSpPr>
              <a:spLocks noChangeArrowheads="1"/>
            </p:cNvSpPr>
            <p:nvPr/>
          </p:nvSpPr>
          <p:spPr bwMode="auto">
            <a:xfrm>
              <a:off x="1285852" y="4038842"/>
              <a:ext cx="1037718" cy="276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）空队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43240" y="876282"/>
            <a:ext cx="2428892" cy="2295595"/>
            <a:chOff x="3143240" y="1928802"/>
            <a:chExt cx="2428892" cy="2295595"/>
          </a:xfrm>
        </p:grpSpPr>
        <p:sp>
          <p:nvSpPr>
            <p:cNvPr id="21" name="TextBox 20"/>
            <p:cNvSpPr txBox="1"/>
            <p:nvPr/>
          </p:nvSpPr>
          <p:spPr>
            <a:xfrm>
              <a:off x="4410074" y="2243129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lang="zh-CN" altLang="en-US" sz="16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椭圆 33"/>
            <p:cNvSpPr/>
            <p:nvPr/>
          </p:nvSpPr>
          <p:spPr bwMode="auto">
            <a:xfrm>
              <a:off x="3590918" y="2366955"/>
              <a:ext cx="900000" cy="900000"/>
            </a:xfrm>
            <a:prstGeom prst="ellipse">
              <a:avLst/>
            </a:prstGeom>
            <a:ln w="19050">
              <a:solidFill>
                <a:srgbClr val="7030A0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椭圆 34"/>
            <p:cNvSpPr/>
            <p:nvPr/>
          </p:nvSpPr>
          <p:spPr bwMode="auto">
            <a:xfrm>
              <a:off x="3143240" y="1928802"/>
              <a:ext cx="1800000" cy="1800000"/>
            </a:xfrm>
            <a:prstGeom prst="ellipse">
              <a:avLst/>
            </a:prstGeom>
            <a:ln w="19050">
              <a:solidFill>
                <a:srgbClr val="7030A0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6" name="直接连接符 35"/>
            <p:cNvCxnSpPr>
              <a:stCxn id="34" idx="4"/>
              <a:endCxn id="35" idx="4"/>
            </p:cNvCxnSpPr>
            <p:nvPr/>
          </p:nvCxnSpPr>
          <p:spPr>
            <a:xfrm rot="16200000" flipH="1">
              <a:off x="3811156" y="3496717"/>
              <a:ext cx="461847" cy="2322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34" idx="6"/>
              <a:endCxn id="35" idx="6"/>
            </p:cNvCxnSpPr>
            <p:nvPr/>
          </p:nvCxnSpPr>
          <p:spPr>
            <a:xfrm>
              <a:off x="4490918" y="2816955"/>
              <a:ext cx="452322" cy="11847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34" idx="0"/>
              <a:endCxn id="35" idx="0"/>
            </p:cNvCxnSpPr>
            <p:nvPr/>
          </p:nvCxnSpPr>
          <p:spPr>
            <a:xfrm rot="5400000" flipH="1" flipV="1">
              <a:off x="3823003" y="2146718"/>
              <a:ext cx="438153" cy="2322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5" idx="2"/>
              <a:endCxn id="34" idx="2"/>
            </p:cNvCxnSpPr>
            <p:nvPr/>
          </p:nvCxnSpPr>
          <p:spPr>
            <a:xfrm rot="10800000" flipH="1">
              <a:off x="3143240" y="2816956"/>
              <a:ext cx="447678" cy="11847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124322" y="2836535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71934" y="2395116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657592" y="2443153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695694" y="2885657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4786314" y="3380000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45" name="Rectangle 11"/>
            <p:cNvSpPr>
              <a:spLocks noChangeArrowheads="1"/>
            </p:cNvSpPr>
            <p:nvPr/>
          </p:nvSpPr>
          <p:spPr bwMode="auto">
            <a:xfrm>
              <a:off x="4714876" y="1928802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 rot="10800000">
              <a:off x="4857752" y="3228736"/>
              <a:ext cx="214314" cy="142876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3448042" y="3948116"/>
              <a:ext cx="1428760" cy="276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进队</a:t>
              </a:r>
            </a:p>
          </p:txBody>
        </p:sp>
        <p:cxnSp>
          <p:nvCxnSpPr>
            <p:cNvPr id="50" name="直接箭头连接符 49"/>
            <p:cNvCxnSpPr/>
            <p:nvPr/>
          </p:nvCxnSpPr>
          <p:spPr>
            <a:xfrm rot="5400000">
              <a:off x="4857752" y="2214554"/>
              <a:ext cx="142876" cy="142876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5867409" y="485754"/>
            <a:ext cx="2500330" cy="2705173"/>
            <a:chOff x="5857884" y="1409686"/>
            <a:chExt cx="2500330" cy="2705173"/>
          </a:xfrm>
        </p:grpSpPr>
        <p:sp>
          <p:nvSpPr>
            <p:cNvPr id="20" name="TextBox 19"/>
            <p:cNvSpPr txBox="1"/>
            <p:nvPr/>
          </p:nvSpPr>
          <p:spPr>
            <a:xfrm>
              <a:off x="6286512" y="2071678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lang="zh-CN" altLang="en-US" sz="16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196156" y="2171691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lang="zh-CN" altLang="en-US" sz="16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4" name="椭圆 53"/>
            <p:cNvSpPr/>
            <p:nvPr/>
          </p:nvSpPr>
          <p:spPr bwMode="auto">
            <a:xfrm>
              <a:off x="6377000" y="2295517"/>
              <a:ext cx="900000" cy="900000"/>
            </a:xfrm>
            <a:prstGeom prst="ellipse">
              <a:avLst/>
            </a:prstGeom>
            <a:ln w="19050">
              <a:solidFill>
                <a:srgbClr val="7030A0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5" name="椭圆 54"/>
            <p:cNvSpPr/>
            <p:nvPr/>
          </p:nvSpPr>
          <p:spPr bwMode="auto">
            <a:xfrm>
              <a:off x="5929322" y="1857364"/>
              <a:ext cx="1800000" cy="1800000"/>
            </a:xfrm>
            <a:prstGeom prst="ellipse">
              <a:avLst/>
            </a:prstGeom>
            <a:ln w="19050">
              <a:solidFill>
                <a:srgbClr val="7030A0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6" name="直接连接符 55"/>
            <p:cNvCxnSpPr>
              <a:stCxn id="54" idx="4"/>
              <a:endCxn id="55" idx="4"/>
            </p:cNvCxnSpPr>
            <p:nvPr/>
          </p:nvCxnSpPr>
          <p:spPr>
            <a:xfrm rot="16200000" flipH="1">
              <a:off x="6597238" y="3425279"/>
              <a:ext cx="461847" cy="2322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stCxn id="54" idx="6"/>
              <a:endCxn id="55" idx="6"/>
            </p:cNvCxnSpPr>
            <p:nvPr/>
          </p:nvCxnSpPr>
          <p:spPr>
            <a:xfrm>
              <a:off x="7277000" y="2745517"/>
              <a:ext cx="452322" cy="11847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stCxn id="54" idx="0"/>
              <a:endCxn id="55" idx="0"/>
            </p:cNvCxnSpPr>
            <p:nvPr/>
          </p:nvCxnSpPr>
          <p:spPr>
            <a:xfrm rot="5400000" flipH="1" flipV="1">
              <a:off x="6609085" y="2075280"/>
              <a:ext cx="438153" cy="2322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>
              <a:stCxn id="55" idx="2"/>
              <a:endCxn id="54" idx="2"/>
            </p:cNvCxnSpPr>
            <p:nvPr/>
          </p:nvCxnSpPr>
          <p:spPr>
            <a:xfrm rot="10800000" flipH="1">
              <a:off x="5929322" y="2745518"/>
              <a:ext cx="447678" cy="11847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910404" y="2765097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58016" y="2323678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443674" y="2371715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481776" y="2814219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7572396" y="3308562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65" name="Rectangle 11"/>
            <p:cNvSpPr>
              <a:spLocks noChangeArrowheads="1"/>
            </p:cNvSpPr>
            <p:nvPr/>
          </p:nvSpPr>
          <p:spPr bwMode="auto">
            <a:xfrm>
              <a:off x="5857884" y="1409686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66" name="直接箭头连接符 65"/>
            <p:cNvCxnSpPr/>
            <p:nvPr/>
          </p:nvCxnSpPr>
          <p:spPr>
            <a:xfrm rot="10800000">
              <a:off x="7643834" y="3157298"/>
              <a:ext cx="214314" cy="142876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49"/>
            <p:cNvSpPr>
              <a:spLocks noChangeArrowheads="1"/>
            </p:cNvSpPr>
            <p:nvPr/>
          </p:nvSpPr>
          <p:spPr bwMode="auto">
            <a:xfrm>
              <a:off x="6215074" y="3838578"/>
              <a:ext cx="1428760" cy="276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r>
                <a:rPr kumimoji="0" lang="en-US" altLang="zh-CN" sz="1600" b="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进队</a:t>
              </a:r>
            </a:p>
          </p:txBody>
        </p:sp>
        <p:cxnSp>
          <p:nvCxnSpPr>
            <p:cNvPr id="70" name="直接箭头连接符 69"/>
            <p:cNvCxnSpPr/>
            <p:nvPr/>
          </p:nvCxnSpPr>
          <p:spPr>
            <a:xfrm rot="16200000" flipH="1">
              <a:off x="6250793" y="1750207"/>
              <a:ext cx="285752" cy="71438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组合 92"/>
          <p:cNvGrpSpPr/>
          <p:nvPr/>
        </p:nvGrpSpPr>
        <p:grpSpPr>
          <a:xfrm>
            <a:off x="642910" y="3786190"/>
            <a:ext cx="2857520" cy="2347983"/>
            <a:chOff x="642910" y="4233868"/>
            <a:chExt cx="2857520" cy="2347983"/>
          </a:xfrm>
        </p:grpSpPr>
        <p:sp>
          <p:nvSpPr>
            <p:cNvPr id="19" name="TextBox 18"/>
            <p:cNvSpPr txBox="1"/>
            <p:nvPr/>
          </p:nvSpPr>
          <p:spPr>
            <a:xfrm>
              <a:off x="1338240" y="5386401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endParaRPr lang="zh-CN" altLang="en-US" sz="16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428728" y="444818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lang="zh-CN" altLang="en-US" sz="16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338372" y="4548195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lang="zh-CN" altLang="en-US" sz="16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5" name="椭圆 74"/>
            <p:cNvSpPr/>
            <p:nvPr/>
          </p:nvSpPr>
          <p:spPr bwMode="auto">
            <a:xfrm>
              <a:off x="1519216" y="4672021"/>
              <a:ext cx="900000" cy="900000"/>
            </a:xfrm>
            <a:prstGeom prst="ellipse">
              <a:avLst/>
            </a:prstGeom>
            <a:ln w="19050">
              <a:solidFill>
                <a:srgbClr val="7030A0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椭圆 75"/>
            <p:cNvSpPr/>
            <p:nvPr/>
          </p:nvSpPr>
          <p:spPr bwMode="auto">
            <a:xfrm>
              <a:off x="1071538" y="4233868"/>
              <a:ext cx="1800000" cy="1800000"/>
            </a:xfrm>
            <a:prstGeom prst="ellipse">
              <a:avLst/>
            </a:prstGeom>
            <a:ln w="19050">
              <a:solidFill>
                <a:srgbClr val="7030A0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7" name="直接连接符 76"/>
            <p:cNvCxnSpPr>
              <a:stCxn id="75" idx="4"/>
              <a:endCxn id="76" idx="4"/>
            </p:cNvCxnSpPr>
            <p:nvPr/>
          </p:nvCxnSpPr>
          <p:spPr>
            <a:xfrm rot="16200000" flipH="1">
              <a:off x="1739454" y="5801783"/>
              <a:ext cx="461847" cy="2322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>
              <a:stCxn id="75" idx="6"/>
              <a:endCxn id="76" idx="6"/>
            </p:cNvCxnSpPr>
            <p:nvPr/>
          </p:nvCxnSpPr>
          <p:spPr>
            <a:xfrm>
              <a:off x="2419216" y="5122021"/>
              <a:ext cx="452322" cy="11847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75" idx="0"/>
              <a:endCxn id="76" idx="0"/>
            </p:cNvCxnSpPr>
            <p:nvPr/>
          </p:nvCxnSpPr>
          <p:spPr>
            <a:xfrm rot="5400000" flipH="1" flipV="1">
              <a:off x="1751301" y="4451784"/>
              <a:ext cx="438153" cy="2322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76" idx="2"/>
              <a:endCxn id="75" idx="2"/>
            </p:cNvCxnSpPr>
            <p:nvPr/>
          </p:nvCxnSpPr>
          <p:spPr>
            <a:xfrm rot="10800000" flipH="1">
              <a:off x="1071538" y="5122022"/>
              <a:ext cx="447678" cy="11847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2052620" y="5141601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000232" y="4700182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585890" y="4748219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623992" y="5190723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5" name="Rectangle 11"/>
            <p:cNvSpPr>
              <a:spLocks noChangeArrowheads="1"/>
            </p:cNvSpPr>
            <p:nvPr/>
          </p:nvSpPr>
          <p:spPr bwMode="auto">
            <a:xfrm>
              <a:off x="2714612" y="5685066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86" name="Rectangle 11"/>
            <p:cNvSpPr>
              <a:spLocks noChangeArrowheads="1"/>
            </p:cNvSpPr>
            <p:nvPr/>
          </p:nvSpPr>
          <p:spPr bwMode="auto">
            <a:xfrm>
              <a:off x="642910" y="5937718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87" name="直接箭头连接符 86"/>
            <p:cNvCxnSpPr/>
            <p:nvPr/>
          </p:nvCxnSpPr>
          <p:spPr>
            <a:xfrm rot="10800000">
              <a:off x="2786050" y="5533802"/>
              <a:ext cx="214314" cy="142876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ectangle 49"/>
            <p:cNvSpPr>
              <a:spLocks noChangeArrowheads="1"/>
            </p:cNvSpPr>
            <p:nvPr/>
          </p:nvSpPr>
          <p:spPr bwMode="auto">
            <a:xfrm>
              <a:off x="1285852" y="6305570"/>
              <a:ext cx="1428760" cy="276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6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r>
                <a:rPr kumimoji="0" lang="en-US" altLang="zh-CN" sz="1600" b="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进队</a:t>
              </a:r>
            </a:p>
          </p:txBody>
        </p:sp>
        <p:cxnSp>
          <p:nvCxnSpPr>
            <p:cNvPr id="91" name="直接箭头连接符 90"/>
            <p:cNvCxnSpPr>
              <a:endCxn id="76" idx="3"/>
            </p:cNvCxnSpPr>
            <p:nvPr/>
          </p:nvCxnSpPr>
          <p:spPr>
            <a:xfrm rot="5400000" flipH="1" flipV="1">
              <a:off x="1123807" y="5789433"/>
              <a:ext cx="230504" cy="192166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3857620" y="3786190"/>
            <a:ext cx="2428892" cy="2347983"/>
            <a:chOff x="4643438" y="4000504"/>
            <a:chExt cx="2428892" cy="2347983"/>
          </a:xfrm>
        </p:grpSpPr>
        <p:sp>
          <p:nvSpPr>
            <p:cNvPr id="22" name="TextBox 21"/>
            <p:cNvSpPr txBox="1"/>
            <p:nvPr/>
          </p:nvSpPr>
          <p:spPr>
            <a:xfrm>
              <a:off x="5848359" y="5143512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endParaRPr lang="zh-CN" altLang="en-US" sz="16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910140" y="5153037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endParaRPr lang="zh-CN" altLang="en-US" sz="16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000628" y="4214818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lang="zh-CN" altLang="en-US" sz="16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910272" y="4314831"/>
              <a:ext cx="2857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lang="zh-CN" altLang="en-US" sz="16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98" name="椭圆 97"/>
            <p:cNvSpPr/>
            <p:nvPr/>
          </p:nvSpPr>
          <p:spPr bwMode="auto">
            <a:xfrm>
              <a:off x="5091116" y="4438657"/>
              <a:ext cx="900000" cy="900000"/>
            </a:xfrm>
            <a:prstGeom prst="ellipse">
              <a:avLst/>
            </a:prstGeom>
            <a:ln w="19050">
              <a:solidFill>
                <a:srgbClr val="7030A0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椭圆 98"/>
            <p:cNvSpPr/>
            <p:nvPr/>
          </p:nvSpPr>
          <p:spPr bwMode="auto">
            <a:xfrm>
              <a:off x="4643438" y="4000504"/>
              <a:ext cx="1800000" cy="1800000"/>
            </a:xfrm>
            <a:prstGeom prst="ellipse">
              <a:avLst/>
            </a:prstGeom>
            <a:ln w="19050">
              <a:solidFill>
                <a:srgbClr val="7030A0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0" name="直接连接符 99"/>
            <p:cNvCxnSpPr>
              <a:stCxn id="98" idx="4"/>
              <a:endCxn id="99" idx="4"/>
            </p:cNvCxnSpPr>
            <p:nvPr/>
          </p:nvCxnSpPr>
          <p:spPr>
            <a:xfrm rot="16200000" flipH="1">
              <a:off x="5311354" y="5568419"/>
              <a:ext cx="461847" cy="2322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>
              <a:stCxn id="98" idx="6"/>
              <a:endCxn id="99" idx="6"/>
            </p:cNvCxnSpPr>
            <p:nvPr/>
          </p:nvCxnSpPr>
          <p:spPr>
            <a:xfrm>
              <a:off x="5991116" y="4888657"/>
              <a:ext cx="452322" cy="11847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>
              <a:stCxn id="98" idx="0"/>
              <a:endCxn id="99" idx="0"/>
            </p:cNvCxnSpPr>
            <p:nvPr/>
          </p:nvCxnSpPr>
          <p:spPr>
            <a:xfrm rot="5400000" flipH="1" flipV="1">
              <a:off x="5323201" y="4218420"/>
              <a:ext cx="438153" cy="2322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>
              <a:stCxn id="99" idx="2"/>
              <a:endCxn id="98" idx="2"/>
            </p:cNvCxnSpPr>
            <p:nvPr/>
          </p:nvCxnSpPr>
          <p:spPr>
            <a:xfrm rot="10800000" flipH="1">
              <a:off x="4643438" y="4888658"/>
              <a:ext cx="447678" cy="11847"/>
            </a:xfrm>
            <a:prstGeom prst="line">
              <a:avLst/>
            </a:prstGeom>
            <a:ln w="19050">
              <a:solidFill>
                <a:srgbClr val="7030A0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5624520" y="4908237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572132" y="4466818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157790" y="4514855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195892" y="4957359"/>
              <a:ext cx="2857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400">
                  <a:solidFill>
                    <a:schemeClr val="bg1">
                      <a:lumMod val="50000"/>
                    </a:schemeClr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lang="zh-CN" altLang="en-US" sz="14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8" name="Rectangle 11"/>
            <p:cNvSpPr>
              <a:spLocks noChangeArrowheads="1"/>
            </p:cNvSpPr>
            <p:nvPr/>
          </p:nvSpPr>
          <p:spPr bwMode="auto">
            <a:xfrm>
              <a:off x="6286512" y="5429264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109" name="Rectangle 11"/>
            <p:cNvSpPr>
              <a:spLocks noChangeArrowheads="1"/>
            </p:cNvSpPr>
            <p:nvPr/>
          </p:nvSpPr>
          <p:spPr bwMode="auto">
            <a:xfrm>
              <a:off x="5929322" y="5786454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10" name="直接箭头连接符 109"/>
            <p:cNvCxnSpPr/>
            <p:nvPr/>
          </p:nvCxnSpPr>
          <p:spPr>
            <a:xfrm rot="10800000">
              <a:off x="6357950" y="5300438"/>
              <a:ext cx="214314" cy="142876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Rectangle 49"/>
            <p:cNvSpPr>
              <a:spLocks noChangeArrowheads="1"/>
            </p:cNvSpPr>
            <p:nvPr/>
          </p:nvSpPr>
          <p:spPr bwMode="auto">
            <a:xfrm>
              <a:off x="4857752" y="6072206"/>
              <a:ext cx="1428760" cy="27628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6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r>
                <a:rPr kumimoji="0" lang="en-US" altLang="zh-CN" sz="1600" b="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zh-CN" altLang="en-US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进队</a:t>
              </a:r>
            </a:p>
          </p:txBody>
        </p:sp>
        <p:cxnSp>
          <p:nvCxnSpPr>
            <p:cNvPr id="114" name="直接箭头连接符 113"/>
            <p:cNvCxnSpPr>
              <a:stCxn id="109" idx="0"/>
            </p:cNvCxnSpPr>
            <p:nvPr/>
          </p:nvCxnSpPr>
          <p:spPr>
            <a:xfrm rot="16200000" flipV="1">
              <a:off x="6125777" y="5589999"/>
              <a:ext cx="142876" cy="250033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6" name="TextBox 115"/>
          <p:cNvSpPr txBox="1"/>
          <p:nvPr/>
        </p:nvSpPr>
        <p:spPr>
          <a:xfrm>
            <a:off x="6429388" y="4214818"/>
            <a:ext cx="2428892" cy="77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问题：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如何区分队空和队满足？</a:t>
            </a:r>
          </a:p>
        </p:txBody>
      </p:sp>
      <p:sp>
        <p:nvSpPr>
          <p:cNvPr id="113" name="灯片编号占位符 1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22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1028782"/>
            <a:ext cx="8072494" cy="43960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顺序队（含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循环队列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非循环队列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）通过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标识队列状态，一般是采用它们的相对值即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|front-rear|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实现的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数组的容量为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，则队列的状态有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种，分别是队空、队中有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个元素、队中有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个元素、</a:t>
            </a:r>
            <a:r>
              <a:rPr lang="zh-CN" altLang="zh-CN" sz="20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…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、队中有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个元素（队满）。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的取值范围均为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，这样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|front-rear|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个值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显然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种状态不能直接用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|front-rear|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区分，因为必定有两种状态不能区分。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为此让队列中最多只有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个元素，这样队列恰好只有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种状态了，就可以通过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的相对值区分所有状态了。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428604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如何设计队空队满的条件？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23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642910" y="500042"/>
            <a:ext cx="7858180" cy="1577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在规定队列中最多只有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个元素时，设置队空条件仍然是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rear==front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。当队列有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个元素时一定满足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(rear+1)%MaxSize==front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这样，循环队列在初始时置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front=rear=0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，其四要素如下：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14348" y="2428868"/>
            <a:ext cx="7858180" cy="2402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rIns="180000" bIns="72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队空条件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rear==front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队满条件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(rear+1)%MaxSize==front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（相当于试探进队一次，若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达到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，则认为队满了）。</a:t>
            </a: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rear=(rear+1)%MaxSize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，将元素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放置在该位置。</a:t>
            </a: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元素出队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front=(front+1)%MaxSize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，取出该位置的元素。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24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0034" y="1038529"/>
            <a:ext cx="7715304" cy="28299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const int MaxSize=100;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队列的容量 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template &lt;typename T&gt;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CSqQueue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循环队队列类模板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public: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T* data;  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存放队中元素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front, rear;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队头和队尾指针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队列的基本运算算法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0034" y="487900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循环队列类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模板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25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42910" y="487900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循环队列</a:t>
            </a:r>
            <a:r>
              <a:rPr lang="zh-CN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的基本运算算法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1071546"/>
            <a:ext cx="4000528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循环队列的初始化和销毁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4348" y="1785926"/>
            <a:ext cx="8001056" cy="308274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CSqQueue()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data=new T[MaxSize];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分配容量为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的空间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front=rear=0;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队头队尾指针置初值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 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~CSqQueue()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析构函数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delete [] data;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26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4348" y="1071546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）判断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队列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是否为空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empty()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224" y="1857364"/>
            <a:ext cx="6143668" cy="152398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empty()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判队空运算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(front==rear);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27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571480"/>
            <a:ext cx="264320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）进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push(T e)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357298"/>
            <a:ext cx="7500990" cy="244153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 e)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进队列运算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((rear+1)%MaxSize==front)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队满上溢出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rear=(rear+1)%MaxSize;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data[rear]=e;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28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57224" y="845090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）出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pop(T&amp; e)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571612"/>
            <a:ext cx="6929486" cy="252810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(T&amp; e)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出队列运算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(front==rear)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队空下溢出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front=(front+1)%MaxSize;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e=data[front];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29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142984"/>
            <a:ext cx="3786214" cy="33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214678" y="4857760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先买餐的人先出队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785794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）取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队头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gethead(T&amp; e)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224" y="1571612"/>
            <a:ext cx="6357982" cy="252810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gethead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(T&amp; e)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取队头运算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(front==rear)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队空下溢出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head=(front+1)%MaxSize;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e=data[head];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30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42918"/>
            <a:ext cx="528641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3.2.3 </a:t>
            </a:r>
            <a:r>
              <a:rPr lang="zh-CN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顺序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队</a:t>
            </a:r>
            <a:r>
              <a:rPr lang="zh-CN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的应用算法设计示例</a:t>
            </a:r>
            <a:endParaRPr lang="zh-CN" altLang="zh-CN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714488"/>
            <a:ext cx="8286808" cy="172223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rIns="144000" bIns="108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3.11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CSqQueue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循环队列类中增加一个求元素个数的算法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getlength()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。对于一个整数循环队列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，利用队列基本运算和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getlength()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算法设计进队和出队第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≥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，队头元素的序号为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）个元素的算法。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786050" y="3714752"/>
            <a:ext cx="3000396" cy="1668894"/>
            <a:chOff x="2786050" y="3714752"/>
            <a:chExt cx="3000396" cy="1668894"/>
          </a:xfrm>
        </p:grpSpPr>
        <p:sp>
          <p:nvSpPr>
            <p:cNvPr id="6" name="TextBox 5"/>
            <p:cNvSpPr txBox="1"/>
            <p:nvPr/>
          </p:nvSpPr>
          <p:spPr>
            <a:xfrm>
              <a:off x="2786050" y="3714752"/>
              <a:ext cx="3000396" cy="5258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44000" tIns="108000" rIns="144000" bIns="108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已知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qu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和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86050" y="4857760"/>
              <a:ext cx="3000396" cy="5258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144000" tIns="108000" rIns="144000" bIns="108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求</a:t>
              </a:r>
              <a:r>
                <a:rPr lang="en-US" altLang="zh-CN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qu</a:t>
              </a: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中元素个数</a:t>
              </a:r>
            </a:p>
          </p:txBody>
        </p:sp>
        <p:sp>
          <p:nvSpPr>
            <p:cNvPr id="9" name="下箭头 8"/>
            <p:cNvSpPr/>
            <p:nvPr/>
          </p:nvSpPr>
          <p:spPr bwMode="auto">
            <a:xfrm>
              <a:off x="4143372" y="4357694"/>
              <a:ext cx="142876" cy="428628"/>
            </a:xfrm>
            <a:prstGeom prst="downArrow">
              <a:avLst/>
            </a:prstGeom>
            <a:ln>
              <a:headEnd/>
              <a:tailEnd type="arrow" w="sm" len="sm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2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31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42910" y="3543696"/>
            <a:ext cx="2928958" cy="2893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cnt=(rear-front)=</a:t>
            </a:r>
            <a:r>
              <a:rPr lang="en-US" altLang="zh-CN" sz="16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</a:p>
        </p:txBody>
      </p:sp>
      <p:grpSp>
        <p:nvGrpSpPr>
          <p:cNvPr id="6" name="组合 46"/>
          <p:cNvGrpSpPr/>
          <p:nvPr/>
        </p:nvGrpSpPr>
        <p:grpSpPr>
          <a:xfrm>
            <a:off x="539750" y="428604"/>
            <a:ext cx="3246432" cy="2733694"/>
            <a:chOff x="539750" y="71414"/>
            <a:chExt cx="3246432" cy="2733694"/>
          </a:xfrm>
        </p:grpSpPr>
        <p:sp>
          <p:nvSpPr>
            <p:cNvPr id="9" name="Oval 13"/>
            <p:cNvSpPr>
              <a:spLocks noChangeArrowheads="1"/>
            </p:cNvSpPr>
            <p:nvPr/>
          </p:nvSpPr>
          <p:spPr bwMode="auto">
            <a:xfrm>
              <a:off x="1062038" y="623903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642910" y="71414"/>
              <a:ext cx="1677969" cy="31790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MaxSize</a:t>
              </a:r>
              <a:r>
                <a:rPr lang="en-US" altLang="zh-CN" sz="1800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=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5</a:t>
              </a:r>
              <a:endPara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1619250" y="1103328"/>
              <a:ext cx="1223963" cy="115252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" name="Freeform 14"/>
            <p:cNvSpPr>
              <a:spLocks/>
            </p:cNvSpPr>
            <p:nvPr/>
          </p:nvSpPr>
          <p:spPr bwMode="auto">
            <a:xfrm>
              <a:off x="2771775" y="1968516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auto">
            <a:xfrm>
              <a:off x="2689225" y="920766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auto">
            <a:xfrm>
              <a:off x="1690688" y="744553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Line 17"/>
            <p:cNvSpPr>
              <a:spLocks noChangeShapeType="1"/>
            </p:cNvSpPr>
            <p:nvPr/>
          </p:nvSpPr>
          <p:spPr bwMode="auto">
            <a:xfrm flipH="1">
              <a:off x="2051050" y="2255853"/>
              <a:ext cx="73025" cy="4318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auto">
            <a:xfrm>
              <a:off x="1069975" y="1752616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2320925" y="1887553"/>
              <a:ext cx="287338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6" name="Text Box 20"/>
            <p:cNvSpPr txBox="1">
              <a:spLocks noChangeArrowheads="1"/>
            </p:cNvSpPr>
            <p:nvPr/>
          </p:nvSpPr>
          <p:spPr bwMode="auto">
            <a:xfrm>
              <a:off x="2508250" y="1463691"/>
              <a:ext cx="287338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2124075" y="1150953"/>
              <a:ext cx="287338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>
              <a:off x="1690688" y="1368441"/>
              <a:ext cx="287337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1763713" y="1838341"/>
              <a:ext cx="287337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 flipV="1">
              <a:off x="2916238" y="2471753"/>
              <a:ext cx="215900" cy="21590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3065457" y="2608131"/>
              <a:ext cx="720725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22" name="Text Box 27"/>
            <p:cNvSpPr txBox="1">
              <a:spLocks noChangeArrowheads="1"/>
            </p:cNvSpPr>
            <p:nvPr/>
          </p:nvSpPr>
          <p:spPr bwMode="auto">
            <a:xfrm>
              <a:off x="539750" y="946007"/>
              <a:ext cx="720725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sp>
          <p:nvSpPr>
            <p:cNvPr id="23" name="Text Box 44"/>
            <p:cNvSpPr txBox="1">
              <a:spLocks noChangeArrowheads="1"/>
            </p:cNvSpPr>
            <p:nvPr/>
          </p:nvSpPr>
          <p:spPr bwMode="auto">
            <a:xfrm>
              <a:off x="2928926" y="1536938"/>
              <a:ext cx="287338" cy="2215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24" name="Text Box 45"/>
            <p:cNvSpPr txBox="1">
              <a:spLocks noChangeArrowheads="1"/>
            </p:cNvSpPr>
            <p:nvPr/>
          </p:nvSpPr>
          <p:spPr bwMode="auto">
            <a:xfrm>
              <a:off x="2266950" y="829843"/>
              <a:ext cx="287338" cy="2215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25" name="Text Box 46"/>
            <p:cNvSpPr txBox="1">
              <a:spLocks noChangeArrowheads="1"/>
            </p:cNvSpPr>
            <p:nvPr/>
          </p:nvSpPr>
          <p:spPr bwMode="auto">
            <a:xfrm>
              <a:off x="1330325" y="1184291"/>
              <a:ext cx="287338" cy="2215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26" name="Line 50"/>
            <p:cNvSpPr>
              <a:spLocks noChangeShapeType="1"/>
            </p:cNvSpPr>
            <p:nvPr/>
          </p:nvSpPr>
          <p:spPr bwMode="auto">
            <a:xfrm>
              <a:off x="900113" y="1200166"/>
              <a:ext cx="215900" cy="142875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7" name="组合 47"/>
          <p:cNvGrpSpPr/>
          <p:nvPr/>
        </p:nvGrpSpPr>
        <p:grpSpPr>
          <a:xfrm>
            <a:off x="4268788" y="981093"/>
            <a:ext cx="3524267" cy="2087563"/>
            <a:chOff x="4268788" y="623903"/>
            <a:chExt cx="3524267" cy="2087563"/>
          </a:xfrm>
        </p:grpSpPr>
        <p:sp>
          <p:nvSpPr>
            <p:cNvPr id="29" name="Oval 29"/>
            <p:cNvSpPr>
              <a:spLocks noChangeArrowheads="1"/>
            </p:cNvSpPr>
            <p:nvPr/>
          </p:nvSpPr>
          <p:spPr bwMode="auto">
            <a:xfrm>
              <a:off x="4789488" y="623903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Oval 28"/>
            <p:cNvSpPr>
              <a:spLocks noChangeArrowheads="1"/>
            </p:cNvSpPr>
            <p:nvPr/>
          </p:nvSpPr>
          <p:spPr bwMode="auto">
            <a:xfrm>
              <a:off x="5346700" y="1103328"/>
              <a:ext cx="1223963" cy="1152525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rgbClr val="7030A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/>
          </p:nvSpPr>
          <p:spPr bwMode="auto">
            <a:xfrm>
              <a:off x="6499225" y="1968516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/>
          </p:nvSpPr>
          <p:spPr bwMode="auto">
            <a:xfrm>
              <a:off x="6416675" y="920766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/>
          </p:nvSpPr>
          <p:spPr bwMode="auto">
            <a:xfrm>
              <a:off x="5418138" y="744553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H="1">
              <a:off x="5778500" y="2255853"/>
              <a:ext cx="73025" cy="431800"/>
            </a:xfrm>
            <a:prstGeom prst="line">
              <a:avLst/>
            </a:pr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/>
          </p:nvSpPr>
          <p:spPr bwMode="auto">
            <a:xfrm>
              <a:off x="4797425" y="1752616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7030A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5" name="Text Box 35"/>
            <p:cNvSpPr txBox="1">
              <a:spLocks noChangeArrowheads="1"/>
            </p:cNvSpPr>
            <p:nvPr/>
          </p:nvSpPr>
          <p:spPr bwMode="auto">
            <a:xfrm>
              <a:off x="6048375" y="1906603"/>
              <a:ext cx="287338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6" name="Text Box 36"/>
            <p:cNvSpPr txBox="1">
              <a:spLocks noChangeArrowheads="1"/>
            </p:cNvSpPr>
            <p:nvPr/>
          </p:nvSpPr>
          <p:spPr bwMode="auto">
            <a:xfrm>
              <a:off x="6254750" y="1454166"/>
              <a:ext cx="287338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7" name="Text Box 37"/>
            <p:cNvSpPr txBox="1">
              <a:spLocks noChangeArrowheads="1"/>
            </p:cNvSpPr>
            <p:nvPr/>
          </p:nvSpPr>
          <p:spPr bwMode="auto">
            <a:xfrm>
              <a:off x="5851525" y="1170003"/>
              <a:ext cx="287338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38" name="Text Box 38"/>
            <p:cNvSpPr txBox="1">
              <a:spLocks noChangeArrowheads="1"/>
            </p:cNvSpPr>
            <p:nvPr/>
          </p:nvSpPr>
          <p:spPr bwMode="auto">
            <a:xfrm>
              <a:off x="5408613" y="1358916"/>
              <a:ext cx="287337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5481638" y="1866916"/>
              <a:ext cx="287337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4268788" y="722168"/>
              <a:ext cx="720725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4827588" y="890603"/>
              <a:ext cx="161925" cy="165100"/>
            </a:xfrm>
            <a:custGeom>
              <a:avLst/>
              <a:gdLst>
                <a:gd name="T0" fmla="*/ 0 w 102"/>
                <a:gd name="T1" fmla="*/ 0 h 104"/>
                <a:gd name="T2" fmla="*/ 102 w 102"/>
                <a:gd name="T3" fmla="*/ 104 h 104"/>
                <a:gd name="T4" fmla="*/ 0 60000 65536"/>
                <a:gd name="T5" fmla="*/ 0 60000 65536"/>
                <a:gd name="T6" fmla="*/ 0 w 102"/>
                <a:gd name="T7" fmla="*/ 0 h 104"/>
                <a:gd name="T8" fmla="*/ 102 w 102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4">
                  <a:moveTo>
                    <a:pt x="0" y="0"/>
                  </a:moveTo>
                  <a:lnTo>
                    <a:pt x="102" y="104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2" name="Text Box 43"/>
            <p:cNvSpPr txBox="1">
              <a:spLocks noChangeArrowheads="1"/>
            </p:cNvSpPr>
            <p:nvPr/>
          </p:nvSpPr>
          <p:spPr bwMode="auto">
            <a:xfrm>
              <a:off x="7072330" y="1127141"/>
              <a:ext cx="720725" cy="19697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sp>
          <p:nvSpPr>
            <p:cNvPr id="43" name="Text Box 47"/>
            <p:cNvSpPr txBox="1">
              <a:spLocks noChangeArrowheads="1"/>
            </p:cNvSpPr>
            <p:nvPr/>
          </p:nvSpPr>
          <p:spPr bwMode="auto">
            <a:xfrm>
              <a:off x="5230813" y="2139966"/>
              <a:ext cx="287337" cy="2255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</a:p>
          </p:txBody>
        </p:sp>
        <p:sp>
          <p:nvSpPr>
            <p:cNvPr id="44" name="Text Box 48"/>
            <p:cNvSpPr txBox="1">
              <a:spLocks noChangeArrowheads="1"/>
            </p:cNvSpPr>
            <p:nvPr/>
          </p:nvSpPr>
          <p:spPr bwMode="auto">
            <a:xfrm>
              <a:off x="6223000" y="2284428"/>
              <a:ext cx="287338" cy="2255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auto">
            <a:xfrm>
              <a:off x="6661150" y="1471628"/>
              <a:ext cx="287338" cy="2255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i="1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</a:p>
          </p:txBody>
        </p:sp>
        <p:sp>
          <p:nvSpPr>
            <p:cNvPr id="46" name="Line 51"/>
            <p:cNvSpPr>
              <a:spLocks noChangeShapeType="1"/>
            </p:cNvSpPr>
            <p:nvPr/>
          </p:nvSpPr>
          <p:spPr bwMode="auto">
            <a:xfrm flipH="1">
              <a:off x="7092950" y="1343041"/>
              <a:ext cx="215900" cy="73025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wrap="none"/>
            <a:lstStyle/>
            <a:p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7" name="Text Box 52"/>
          <p:cNvSpPr txBox="1">
            <a:spLocks noChangeArrowheads="1"/>
          </p:cNvSpPr>
          <p:nvPr/>
        </p:nvSpPr>
        <p:spPr bwMode="auto">
          <a:xfrm>
            <a:off x="4714876" y="3571876"/>
            <a:ext cx="3357586" cy="2893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cnt=(rear-front)=-2 </a:t>
            </a:r>
            <a:r>
              <a:rPr lang="en-US" altLang="zh-CN" sz="16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</a:t>
            </a:r>
            <a:endParaRPr lang="en-US" altLang="zh-CN" sz="16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1" name="Text Box 52"/>
          <p:cNvSpPr txBox="1">
            <a:spLocks noChangeArrowheads="1"/>
          </p:cNvSpPr>
          <p:nvPr/>
        </p:nvSpPr>
        <p:spPr bwMode="auto">
          <a:xfrm>
            <a:off x="4429124" y="4460885"/>
            <a:ext cx="4071966" cy="2893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cnt=(rear-front+MaxSize</a:t>
            </a:r>
            <a:r>
              <a:rPr lang="en-US" altLang="zh-CN" sz="1600" b="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)=3</a:t>
            </a:r>
          </a:p>
        </p:txBody>
      </p:sp>
      <p:sp>
        <p:nvSpPr>
          <p:cNvPr id="52" name="下箭头 51"/>
          <p:cNvSpPr/>
          <p:nvPr/>
        </p:nvSpPr>
        <p:spPr>
          <a:xfrm>
            <a:off x="6215074" y="4071942"/>
            <a:ext cx="214314" cy="285752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3" name="Text Box 52"/>
          <p:cNvSpPr txBox="1">
            <a:spLocks noChangeArrowheads="1"/>
          </p:cNvSpPr>
          <p:nvPr/>
        </p:nvSpPr>
        <p:spPr bwMode="auto">
          <a:xfrm>
            <a:off x="214282" y="4929198"/>
            <a:ext cx="4214842" cy="2893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cnt=(rear-front+MaxSize)=8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Symbol"/>
              </a:rPr>
              <a:t></a:t>
            </a:r>
            <a:endParaRPr lang="en-US" altLang="zh-CN" sz="1600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4" name="组合 59"/>
          <p:cNvGrpSpPr/>
          <p:nvPr/>
        </p:nvGrpSpPr>
        <p:grpSpPr>
          <a:xfrm>
            <a:off x="285720" y="5357826"/>
            <a:ext cx="4214842" cy="717938"/>
            <a:chOff x="285720" y="5643578"/>
            <a:chExt cx="4857784" cy="717938"/>
          </a:xfrm>
        </p:grpSpPr>
        <p:sp>
          <p:nvSpPr>
            <p:cNvPr id="55" name="下箭头 54"/>
            <p:cNvSpPr/>
            <p:nvPr/>
          </p:nvSpPr>
          <p:spPr>
            <a:xfrm>
              <a:off x="2376795" y="5643578"/>
              <a:ext cx="214314" cy="285752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6" name="Text Box 52"/>
            <p:cNvSpPr txBox="1">
              <a:spLocks noChangeArrowheads="1"/>
            </p:cNvSpPr>
            <p:nvPr/>
          </p:nvSpPr>
          <p:spPr bwMode="auto">
            <a:xfrm>
              <a:off x="285720" y="6072206"/>
              <a:ext cx="4857784" cy="2893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cnt=(rear-front+MaxSize)%MaxSize=3 </a:t>
              </a: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</a:t>
              </a:r>
              <a:endPara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57" name="组合 60"/>
          <p:cNvGrpSpPr/>
          <p:nvPr/>
        </p:nvGrpSpPr>
        <p:grpSpPr>
          <a:xfrm>
            <a:off x="4429124" y="5000636"/>
            <a:ext cx="4429156" cy="714380"/>
            <a:chOff x="4429124" y="5286388"/>
            <a:chExt cx="4429156" cy="714380"/>
          </a:xfrm>
        </p:grpSpPr>
        <p:sp>
          <p:nvSpPr>
            <p:cNvPr id="58" name="下箭头 57"/>
            <p:cNvSpPr/>
            <p:nvPr/>
          </p:nvSpPr>
          <p:spPr>
            <a:xfrm>
              <a:off x="6215074" y="5286388"/>
              <a:ext cx="214314" cy="285752"/>
            </a:xfrm>
            <a:prstGeom prst="down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59" name="Text Box 52"/>
            <p:cNvSpPr txBox="1">
              <a:spLocks noChangeArrowheads="1"/>
            </p:cNvSpPr>
            <p:nvPr/>
          </p:nvSpPr>
          <p:spPr bwMode="auto">
            <a:xfrm>
              <a:off x="4429124" y="5711458"/>
              <a:ext cx="4429156" cy="2893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cnt=(rear-front+MaxSize)%MaxSize=3 </a:t>
              </a:r>
              <a:r>
                <a:rPr lang="en-US" altLang="zh-CN" sz="1600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  <a:sym typeface="Symbol"/>
                </a:rPr>
                <a:t></a:t>
              </a:r>
              <a:endParaRPr lang="en-US" altLang="zh-CN" sz="16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32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1" grpId="0"/>
      <p:bldP spid="52" grpId="0" animBg="1"/>
      <p:bldP spid="5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85786" y="1571612"/>
            <a:ext cx="6643734" cy="134662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getlength()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返回队中元素个数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(rear-front+MaxSize)%MaxSize;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845090"/>
            <a:ext cx="6429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CSqQueue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循环队列类中增加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getlength()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算法如下：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33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42910" y="571480"/>
            <a:ext cx="32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+mn-ea"/>
                <a:cs typeface="Consolas" pitchFamily="49" charset="0"/>
              </a:rPr>
              <a:t>≥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）个元素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142984"/>
            <a:ext cx="857256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例如：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928793" y="2571744"/>
            <a:ext cx="2520000" cy="2520001"/>
            <a:chOff x="2243121" y="2928934"/>
            <a:chExt cx="2520000" cy="2520001"/>
          </a:xfrm>
        </p:grpSpPr>
        <p:sp>
          <p:nvSpPr>
            <p:cNvPr id="9" name="椭圆 8"/>
            <p:cNvSpPr/>
            <p:nvPr/>
          </p:nvSpPr>
          <p:spPr bwMode="auto">
            <a:xfrm>
              <a:off x="2786050" y="3448050"/>
              <a:ext cx="1440000" cy="1440000"/>
            </a:xfrm>
            <a:prstGeom prst="ellipse">
              <a:avLst/>
            </a:prstGeom>
            <a:ln w="19050">
              <a:solidFill>
                <a:srgbClr val="6600CC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2243121" y="2928934"/>
              <a:ext cx="2520000" cy="2520000"/>
            </a:xfrm>
            <a:prstGeom prst="ellipse">
              <a:avLst/>
            </a:prstGeom>
            <a:ln w="19050">
              <a:solidFill>
                <a:srgbClr val="6600CC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1" name="直接连接符 10"/>
            <p:cNvCxnSpPr>
              <a:stCxn id="10" idx="0"/>
              <a:endCxn id="9" idx="0"/>
            </p:cNvCxnSpPr>
            <p:nvPr/>
          </p:nvCxnSpPr>
          <p:spPr>
            <a:xfrm rot="16200000" flipH="1">
              <a:off x="3245027" y="3187028"/>
              <a:ext cx="519116" cy="2929"/>
            </a:xfrm>
            <a:prstGeom prst="line">
              <a:avLst/>
            </a:prstGeom>
            <a:ln w="19050">
              <a:solidFill>
                <a:srgbClr val="6600CC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>
              <a:stCxn id="9" idx="6"/>
              <a:endCxn id="10" idx="6"/>
            </p:cNvCxnSpPr>
            <p:nvPr/>
          </p:nvCxnSpPr>
          <p:spPr>
            <a:xfrm>
              <a:off x="4226050" y="4168050"/>
              <a:ext cx="537071" cy="20884"/>
            </a:xfrm>
            <a:prstGeom prst="line">
              <a:avLst/>
            </a:prstGeom>
            <a:ln w="19050">
              <a:solidFill>
                <a:srgbClr val="6600CC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9" idx="7"/>
              <a:endCxn id="10" idx="7"/>
            </p:cNvCxnSpPr>
            <p:nvPr/>
          </p:nvCxnSpPr>
          <p:spPr>
            <a:xfrm rot="5400000" flipH="1" flipV="1">
              <a:off x="4024144" y="3289002"/>
              <a:ext cx="360954" cy="378908"/>
            </a:xfrm>
            <a:prstGeom prst="line">
              <a:avLst/>
            </a:prstGeom>
            <a:ln w="19050">
              <a:solidFill>
                <a:srgbClr val="6600CC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9" idx="4"/>
              <a:endCxn id="10" idx="4"/>
            </p:cNvCxnSpPr>
            <p:nvPr/>
          </p:nvCxnSpPr>
          <p:spPr>
            <a:xfrm rot="5400000">
              <a:off x="3224144" y="5167028"/>
              <a:ext cx="560884" cy="2929"/>
            </a:xfrm>
            <a:prstGeom prst="line">
              <a:avLst/>
            </a:prstGeom>
            <a:ln w="19050">
              <a:solidFill>
                <a:srgbClr val="6600CC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9" idx="5"/>
              <a:endCxn id="10" idx="5"/>
            </p:cNvCxnSpPr>
            <p:nvPr/>
          </p:nvCxnSpPr>
          <p:spPr>
            <a:xfrm rot="16200000" flipH="1">
              <a:off x="4003260" y="4689074"/>
              <a:ext cx="402722" cy="378908"/>
            </a:xfrm>
            <a:prstGeom prst="line">
              <a:avLst/>
            </a:prstGeom>
            <a:ln w="19050">
              <a:solidFill>
                <a:srgbClr val="6600CC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0" idx="1"/>
              <a:endCxn id="9" idx="1"/>
            </p:cNvCxnSpPr>
            <p:nvPr/>
          </p:nvCxnSpPr>
          <p:spPr>
            <a:xfrm rot="16200000" flipH="1">
              <a:off x="2624073" y="3286073"/>
              <a:ext cx="360954" cy="384766"/>
            </a:xfrm>
            <a:prstGeom prst="line">
              <a:avLst/>
            </a:prstGeom>
            <a:ln w="19050">
              <a:solidFill>
                <a:srgbClr val="6600CC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9" idx="2"/>
              <a:endCxn id="10" idx="2"/>
            </p:cNvCxnSpPr>
            <p:nvPr/>
          </p:nvCxnSpPr>
          <p:spPr>
            <a:xfrm rot="10800000" flipV="1">
              <a:off x="2243122" y="4168050"/>
              <a:ext cx="542929" cy="20884"/>
            </a:xfrm>
            <a:prstGeom prst="line">
              <a:avLst/>
            </a:prstGeom>
            <a:ln w="19050">
              <a:solidFill>
                <a:srgbClr val="6600CC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9" idx="3"/>
              <a:endCxn id="10" idx="3"/>
            </p:cNvCxnSpPr>
            <p:nvPr/>
          </p:nvCxnSpPr>
          <p:spPr>
            <a:xfrm rot="5400000">
              <a:off x="2603189" y="4686145"/>
              <a:ext cx="402722" cy="384766"/>
            </a:xfrm>
            <a:prstGeom prst="line">
              <a:avLst/>
            </a:prstGeom>
            <a:ln w="19050">
              <a:solidFill>
                <a:srgbClr val="6600CC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3929057" y="4019140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en-US" sz="1600" b="0" i="1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428991" y="451920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en-US" sz="1600" b="0" i="1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14611" y="4590644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en-US" sz="1600" b="0" i="1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357289" y="4357695"/>
            <a:ext cx="785818" cy="563115"/>
            <a:chOff x="1357289" y="4357695"/>
            <a:chExt cx="785818" cy="563115"/>
          </a:xfrm>
        </p:grpSpPr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1357289" y="4643446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cxnSp>
          <p:nvCxnSpPr>
            <p:cNvPr id="28" name="直接箭头连接符 27"/>
            <p:cNvCxnSpPr>
              <a:stCxn id="21" idx="0"/>
            </p:cNvCxnSpPr>
            <p:nvPr/>
          </p:nvCxnSpPr>
          <p:spPr>
            <a:xfrm rot="5400000" flipH="1" flipV="1">
              <a:off x="1732338" y="4375554"/>
              <a:ext cx="285752" cy="25003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4386262" y="4052892"/>
            <a:ext cx="1000132" cy="277364"/>
            <a:chOff x="4386262" y="4052892"/>
            <a:chExt cx="1000132" cy="277364"/>
          </a:xfrm>
        </p:grpSpPr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4814890" y="4052892"/>
              <a:ext cx="571504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 rot="10800000">
              <a:off x="4386262" y="4195768"/>
              <a:ext cx="428628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643042" y="1162034"/>
            <a:ext cx="5357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='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=2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 b 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 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 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  <a:sym typeface="Wingdings"/>
              </a:rPr>
              <a:t>a x b c</a:t>
            </a:r>
            <a:endParaRPr lang="zh-CN" altLang="en-US" sz="2000" i="1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4357689" y="2962272"/>
            <a:ext cx="957266" cy="428628"/>
            <a:chOff x="4357689" y="2962272"/>
            <a:chExt cx="957266" cy="428628"/>
          </a:xfrm>
        </p:grpSpPr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4743451" y="2962272"/>
              <a:ext cx="571504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38" name="直接箭头连接符 37"/>
            <p:cNvCxnSpPr>
              <a:stCxn id="37" idx="1"/>
            </p:cNvCxnSpPr>
            <p:nvPr/>
          </p:nvCxnSpPr>
          <p:spPr>
            <a:xfrm rot="10800000" flipV="1">
              <a:off x="4357689" y="3100954"/>
              <a:ext cx="385763" cy="28994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组合 61"/>
          <p:cNvGrpSpPr/>
          <p:nvPr/>
        </p:nvGrpSpPr>
        <p:grpSpPr>
          <a:xfrm>
            <a:off x="3643306" y="2000240"/>
            <a:ext cx="642942" cy="642943"/>
            <a:chOff x="3643306" y="2000240"/>
            <a:chExt cx="642942" cy="642943"/>
          </a:xfrm>
        </p:grpSpPr>
        <p:sp>
          <p:nvSpPr>
            <p:cNvPr id="39" name="Rectangle 11"/>
            <p:cNvSpPr>
              <a:spLocks noChangeArrowheads="1"/>
            </p:cNvSpPr>
            <p:nvPr/>
          </p:nvSpPr>
          <p:spPr bwMode="auto">
            <a:xfrm>
              <a:off x="3714744" y="2000240"/>
              <a:ext cx="571504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rot="5400000">
              <a:off x="3572663" y="2358224"/>
              <a:ext cx="355602" cy="21431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2143108" y="2071677"/>
            <a:ext cx="571504" cy="642945"/>
            <a:chOff x="2143108" y="2071677"/>
            <a:chExt cx="571504" cy="642945"/>
          </a:xfrm>
        </p:grpSpPr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2143108" y="2071677"/>
              <a:ext cx="571504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>
            <a:xfrm rot="16200000" flipH="1">
              <a:off x="2358216" y="2429664"/>
              <a:ext cx="355604" cy="214312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2285984" y="5043500"/>
            <a:ext cx="785818" cy="600078"/>
            <a:chOff x="2285984" y="5043500"/>
            <a:chExt cx="785818" cy="600078"/>
          </a:xfrm>
        </p:grpSpPr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2285984" y="5366214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cxnSp>
          <p:nvCxnSpPr>
            <p:cNvPr id="48" name="直接箭头连接符 47"/>
            <p:cNvCxnSpPr>
              <a:stCxn id="47" idx="0"/>
            </p:cNvCxnSpPr>
            <p:nvPr/>
          </p:nvCxnSpPr>
          <p:spPr>
            <a:xfrm rot="5400000" flipH="1" flipV="1">
              <a:off x="2571115" y="5151278"/>
              <a:ext cx="322715" cy="10715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3571868" y="4929198"/>
            <a:ext cx="785818" cy="642942"/>
            <a:chOff x="3571868" y="4929198"/>
            <a:chExt cx="785818" cy="642942"/>
          </a:xfrm>
        </p:grpSpPr>
        <p:sp>
          <p:nvSpPr>
            <p:cNvPr id="49" name="Rectangle 11"/>
            <p:cNvSpPr>
              <a:spLocks noChangeArrowheads="1"/>
            </p:cNvSpPr>
            <p:nvPr/>
          </p:nvSpPr>
          <p:spPr bwMode="auto">
            <a:xfrm>
              <a:off x="3571868" y="5294776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cxnSp>
          <p:nvCxnSpPr>
            <p:cNvPr id="50" name="直接箭头连接符 49"/>
            <p:cNvCxnSpPr/>
            <p:nvPr/>
          </p:nvCxnSpPr>
          <p:spPr>
            <a:xfrm rot="16200000" flipV="1">
              <a:off x="3643308" y="5072075"/>
              <a:ext cx="357190" cy="71435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4357686" y="4357695"/>
            <a:ext cx="785818" cy="642942"/>
            <a:chOff x="4357686" y="4357695"/>
            <a:chExt cx="785818" cy="642942"/>
          </a:xfrm>
        </p:grpSpPr>
        <p:sp>
          <p:nvSpPr>
            <p:cNvPr id="54" name="Rectangle 11"/>
            <p:cNvSpPr>
              <a:spLocks noChangeArrowheads="1"/>
            </p:cNvSpPr>
            <p:nvPr/>
          </p:nvSpPr>
          <p:spPr bwMode="auto">
            <a:xfrm>
              <a:off x="4357686" y="4723273"/>
              <a:ext cx="785818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cxnSp>
          <p:nvCxnSpPr>
            <p:cNvPr id="55" name="直接箭头连接符 54"/>
            <p:cNvCxnSpPr/>
            <p:nvPr/>
          </p:nvCxnSpPr>
          <p:spPr>
            <a:xfrm rot="16200000" flipV="1">
              <a:off x="4286251" y="4429135"/>
              <a:ext cx="428627" cy="28574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>
            <a:off x="4000496" y="3286124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endParaRPr lang="zh-CN" altLang="en-US" sz="1600" b="0" i="1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28992" y="2733256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en-US" sz="1600" b="0" i="1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43174" y="2767008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en-US" sz="1600" b="0" i="1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43108" y="3233322"/>
            <a:ext cx="3571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 b="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endParaRPr lang="zh-CN" altLang="en-US" sz="1600" b="0" i="1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1285852" y="2865884"/>
            <a:ext cx="714380" cy="491678"/>
            <a:chOff x="1928794" y="2222944"/>
            <a:chExt cx="714380" cy="491678"/>
          </a:xfrm>
        </p:grpSpPr>
        <p:sp>
          <p:nvSpPr>
            <p:cNvPr id="69" name="Rectangle 11"/>
            <p:cNvSpPr>
              <a:spLocks noChangeArrowheads="1"/>
            </p:cNvSpPr>
            <p:nvPr/>
          </p:nvSpPr>
          <p:spPr bwMode="auto">
            <a:xfrm>
              <a:off x="1928794" y="2222944"/>
              <a:ext cx="571504" cy="2773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2357422" y="2500308"/>
              <a:ext cx="285752" cy="21431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5929322" y="378619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操作完毕</a:t>
            </a:r>
          </a:p>
        </p:txBody>
      </p: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34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64" grpId="0"/>
      <p:bldP spid="65" grpId="0"/>
      <p:bldP spid="66" grpId="0"/>
      <p:bldP spid="67" grpId="0"/>
      <p:bldP spid="7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1177776"/>
            <a:ext cx="8643998" cy="452698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pushk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(CSqQueue&lt;int&gt;&amp; qu,int k,int e)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进队第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x;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n=qu.getlength();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(k&lt;1 || k&gt;n+1)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错误返回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(k&lt;=n)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for (int i=1;i&lt;=n;i++)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循环处理队中所有元素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i==k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qu.push(e);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元素进队到第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个位置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qu.pop(x);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出队元素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qu.push(x);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进队元素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qu.push(e);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//k=n+1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时直接进队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500042"/>
            <a:ext cx="4286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≥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）个元素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算法：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35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357298"/>
            <a:ext cx="8143932" cy="371906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popk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(CSqQueue&lt;int&gt;&amp; qu,int k,int&amp; e)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出队第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x;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n=qu.getlength();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(k&lt;=1 || k&gt;n) return false;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错误返回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 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i=1;i&lt;=n;i++)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循环处理队中所有元素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qu.pop(x);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出队元素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i!=k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qu.push(x);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将非第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个元素进队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e=x;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取第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个出队的元素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214290"/>
            <a:ext cx="828680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+mn-ea"/>
                <a:ea typeface="+mn-ea"/>
                <a:cs typeface="Consolas" pitchFamily="49" charset="0"/>
              </a:rPr>
              <a:t>≥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）个元素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的算法思路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出队前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个元素，边出边进，出队第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k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不进队，将剩下的元素边出边进。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36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500042"/>
            <a:ext cx="7715304" cy="159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3.12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对于循环队列来说，如果知道队头指针和队列中元素个数，则可以计算出队尾指针。也就是说，可以用队列中元素个数代替队尾指针。设计出这种循环队列的判队空、进队、出队和取队头元素的算法。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918" y="2402183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count=(rear-front+MaxSize)%MaxSize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4480" y="3259439"/>
            <a:ext cx="550072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已知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，求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zh-CN" altLang="en-US" sz="1800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rear=(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front+count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)%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endParaRPr lang="en-US" altLang="zh-CN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已知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，求</a:t>
            </a:r>
            <a:r>
              <a:rPr lang="en-US" altLang="zh-CN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en-US" sz="1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1800" dirty="0">
                <a:latin typeface="Consolas" pitchFamily="49" charset="0"/>
                <a:ea typeface="仿宋" pitchFamily="49" charset="-122"/>
                <a:cs typeface="Consolas" pitchFamily="49" charset="0"/>
              </a:rPr>
              <a:t>　　　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front=(rear-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count+MaxSize</a:t>
            </a:r>
            <a:r>
              <a:rPr lang="en-US" altLang="zh-CN" sz="1800" dirty="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)%</a:t>
            </a:r>
            <a:r>
              <a:rPr lang="en-US" altLang="zh-CN" sz="1800" dirty="0" err="1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endParaRPr lang="zh-CN" altLang="en-US" sz="1800" dirty="0">
              <a:solidFill>
                <a:srgbClr val="0066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下箭头 7"/>
          <p:cNvSpPr/>
          <p:nvPr/>
        </p:nvSpPr>
        <p:spPr bwMode="auto">
          <a:xfrm>
            <a:off x="3643306" y="2830811"/>
            <a:ext cx="214314" cy="357190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37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282" y="975980"/>
            <a:ext cx="8643998" cy="489631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const int MaxSize=100;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队列的容量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template &lt;typename T&gt;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CSqQueue1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循环队队列类模板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public: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T* data;  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存放队中元素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front;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队头指针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count;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队中元素个数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CSqQueue1()	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data=new T[MaxSize];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分配容量为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的空间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front=0;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队头指针置初值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count=0;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元素个数置初值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~CSqQueue1()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析构函数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delete [] data;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357166"/>
            <a:ext cx="6572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对应的循环队列类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模板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CSqQueue1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38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571480"/>
            <a:ext cx="8215370" cy="427306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//----------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循环队基本运算算法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-----------------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empty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判队空运算 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count==0;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 e)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进队列运算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(count==MaxSize)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队满上溢出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rear1=(front+count)%MaxSize;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求队尾（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rear1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为局部变量）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rear1=(rear1+1) % MaxSize;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队尾循环进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data[rear1]=e;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count++;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元素个数增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06401" y="3178670"/>
            <a:ext cx="2451087" cy="2209933"/>
            <a:chOff x="285720" y="2249976"/>
            <a:chExt cx="2451087" cy="2209933"/>
          </a:xfrm>
        </p:grpSpPr>
        <p:sp>
          <p:nvSpPr>
            <p:cNvPr id="4" name="TextBox 3"/>
            <p:cNvSpPr txBox="1"/>
            <p:nvPr/>
          </p:nvSpPr>
          <p:spPr>
            <a:xfrm>
              <a:off x="450791" y="4037504"/>
              <a:ext cx="2286016" cy="42240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wrap="square" tIns="72000" bIns="72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方法中的局部变量</a:t>
              </a:r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285720" y="2249976"/>
              <a:ext cx="579437" cy="2014537"/>
            </a:xfrm>
            <a:custGeom>
              <a:avLst/>
              <a:gdLst>
                <a:gd name="connsiteX0" fmla="*/ 150812 w 579437"/>
                <a:gd name="connsiteY0" fmla="*/ 1973262 h 2014537"/>
                <a:gd name="connsiteX1" fmla="*/ 36512 w 579437"/>
                <a:gd name="connsiteY1" fmla="*/ 1954212 h 2014537"/>
                <a:gd name="connsiteX2" fmla="*/ 36512 w 579437"/>
                <a:gd name="connsiteY2" fmla="*/ 1611312 h 2014537"/>
                <a:gd name="connsiteX3" fmla="*/ 255587 w 579437"/>
                <a:gd name="connsiteY3" fmla="*/ 268287 h 2014537"/>
                <a:gd name="connsiteX4" fmla="*/ 579437 w 579437"/>
                <a:gd name="connsiteY4" fmla="*/ 1587 h 2014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9437" h="2014537">
                  <a:moveTo>
                    <a:pt x="150812" y="1973262"/>
                  </a:moveTo>
                  <a:cubicBezTo>
                    <a:pt x="103187" y="1993899"/>
                    <a:pt x="55562" y="2014537"/>
                    <a:pt x="36512" y="1954212"/>
                  </a:cubicBezTo>
                  <a:cubicBezTo>
                    <a:pt x="17462" y="1893887"/>
                    <a:pt x="0" y="1892299"/>
                    <a:pt x="36512" y="1611312"/>
                  </a:cubicBezTo>
                  <a:cubicBezTo>
                    <a:pt x="73024" y="1330325"/>
                    <a:pt x="165100" y="536574"/>
                    <a:pt x="255587" y="268287"/>
                  </a:cubicBezTo>
                  <a:cubicBezTo>
                    <a:pt x="346074" y="0"/>
                    <a:pt x="462755" y="793"/>
                    <a:pt x="579437" y="1587"/>
                  </a:cubicBezTo>
                </a:path>
              </a:pathLst>
            </a:custGeom>
            <a:ln w="12700">
              <a:solidFill>
                <a:srgbClr val="009900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39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85786" y="1142984"/>
            <a:ext cx="7215238" cy="18082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进先出，即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的元素先出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每次进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作为新队尾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元素，每次出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只能是队头的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也称为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进先出表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500042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队列</a:t>
            </a:r>
            <a:r>
              <a:rPr lang="zh-CN" altLang="zh-CN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的</a:t>
            </a:r>
            <a:r>
              <a:rPr lang="zh-CN" altLang="zh-CN" sz="200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主要特点</a:t>
            </a:r>
            <a:r>
              <a:rPr lang="zh-CN" altLang="en-US" sz="200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57166"/>
            <a:ext cx="8143932" cy="481167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(T&amp; e)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出队列运算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(count==0)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队空下溢出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 false;		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front=(front+1)%MaxSize;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e=data[front];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count--;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元素个数减少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 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gethead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(T&amp; e)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取队头运算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(count==0)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队空下溢出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int head=(front+1)%MaxSize;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e=data[head];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8794" y="5572140"/>
            <a:ext cx="58579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99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本例设计的循环队列中最多可保存</a:t>
            </a:r>
            <a:r>
              <a:rPr lang="en-US" altLang="zh-CN" sz="2000">
                <a:solidFill>
                  <a:srgbClr val="0099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MaxSize</a:t>
            </a:r>
            <a:r>
              <a:rPr lang="zh-CN" altLang="zh-CN" sz="2000">
                <a:solidFill>
                  <a:srgbClr val="0099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个元素。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00100" y="5318181"/>
            <a:ext cx="896901" cy="896901"/>
            <a:chOff x="388951" y="5103867"/>
            <a:chExt cx="896901" cy="896901"/>
          </a:xfrm>
        </p:grpSpPr>
        <p:sp>
          <p:nvSpPr>
            <p:cNvPr id="7" name="椭圆 6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8" name="椭圆 7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9" name="文本框 14"/>
            <p:cNvSpPr txBox="1"/>
            <p:nvPr/>
          </p:nvSpPr>
          <p:spPr>
            <a:xfrm>
              <a:off x="525185" y="5431228"/>
              <a:ext cx="646332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说明</a:t>
              </a:r>
              <a:endParaRPr lang="zh-CN" altLang="en-US" sz="1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40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10" y="1285860"/>
            <a:ext cx="642942" cy="1021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00166" y="1500174"/>
            <a:ext cx="5643602" cy="56223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tIns="108000" bIns="144000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如果将顺序队改为容量</a:t>
            </a:r>
            <a:r>
              <a:rPr lang="zh-CN" altLang="en-US" sz="20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可以扩展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的，如何设计？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41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90560" y="1928802"/>
            <a:ext cx="2395555" cy="43088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队列的实现方式</a:t>
            </a:r>
          </a:p>
        </p:txBody>
      </p:sp>
      <p:grpSp>
        <p:nvGrpSpPr>
          <p:cNvPr id="2" name="组合 33"/>
          <p:cNvGrpSpPr/>
          <p:nvPr/>
        </p:nvGrpSpPr>
        <p:grpSpPr>
          <a:xfrm>
            <a:off x="890561" y="2857496"/>
            <a:ext cx="7039025" cy="1785950"/>
            <a:chOff x="500034" y="2786058"/>
            <a:chExt cx="7039025" cy="1785950"/>
          </a:xfrm>
        </p:grpSpPr>
        <p:sp>
          <p:nvSpPr>
            <p:cNvPr id="8" name="TextBox 7"/>
            <p:cNvSpPr txBox="1"/>
            <p:nvPr/>
          </p:nvSpPr>
          <p:spPr>
            <a:xfrm>
              <a:off x="2824151" y="2786058"/>
              <a:ext cx="1143008" cy="45318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线性表</a:t>
              </a:r>
            </a:p>
          </p:txBody>
        </p:sp>
        <p:sp>
          <p:nvSpPr>
            <p:cNvPr id="11" name="流程图: 卡片 10"/>
            <p:cNvSpPr/>
            <p:nvPr/>
          </p:nvSpPr>
          <p:spPr>
            <a:xfrm>
              <a:off x="2214546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顺序表</a:t>
              </a:r>
            </a:p>
          </p:txBody>
        </p:sp>
        <p:sp>
          <p:nvSpPr>
            <p:cNvPr id="12" name="流程图: 卡片 11"/>
            <p:cNvSpPr/>
            <p:nvPr/>
          </p:nvSpPr>
          <p:spPr>
            <a:xfrm>
              <a:off x="3681407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链表</a:t>
              </a:r>
            </a:p>
          </p:txBody>
        </p:sp>
        <p:cxnSp>
          <p:nvCxnSpPr>
            <p:cNvPr id="14" name="直接箭头连接符 13"/>
            <p:cNvCxnSpPr>
              <a:endCxn id="11" idx="0"/>
            </p:cNvCxnSpPr>
            <p:nvPr/>
          </p:nvCxnSpPr>
          <p:spPr>
            <a:xfrm rot="5400000">
              <a:off x="2593168" y="3393281"/>
              <a:ext cx="728668" cy="4857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12" idx="0"/>
            </p:cNvCxnSpPr>
            <p:nvPr/>
          </p:nvCxnSpPr>
          <p:spPr>
            <a:xfrm rot="16200000" flipH="1">
              <a:off x="3555200" y="3374231"/>
              <a:ext cx="752480" cy="5000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681671" y="2786058"/>
              <a:ext cx="1143008" cy="45318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队列</a:t>
              </a:r>
            </a:p>
          </p:txBody>
        </p:sp>
        <p:sp>
          <p:nvSpPr>
            <p:cNvPr id="24" name="流程图: 卡片 23"/>
            <p:cNvSpPr/>
            <p:nvPr/>
          </p:nvSpPr>
          <p:spPr>
            <a:xfrm>
              <a:off x="5072066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顺序队</a:t>
              </a:r>
            </a:p>
          </p:txBody>
        </p:sp>
        <p:sp>
          <p:nvSpPr>
            <p:cNvPr id="25" name="流程图: 卡片 24"/>
            <p:cNvSpPr/>
            <p:nvPr/>
          </p:nvSpPr>
          <p:spPr>
            <a:xfrm>
              <a:off x="6538927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bg1"/>
                  </a:solidFill>
                  <a:latin typeface="仿宋" pitchFamily="49" charset="-122"/>
                  <a:ea typeface="仿宋" pitchFamily="49" charset="-122"/>
                </a:rPr>
                <a:t>链队</a:t>
              </a:r>
            </a:p>
          </p:txBody>
        </p:sp>
        <p:cxnSp>
          <p:nvCxnSpPr>
            <p:cNvPr id="26" name="直接箭头连接符 25"/>
            <p:cNvCxnSpPr>
              <a:endCxn id="24" idx="0"/>
            </p:cNvCxnSpPr>
            <p:nvPr/>
          </p:nvCxnSpPr>
          <p:spPr>
            <a:xfrm rot="5400000">
              <a:off x="5450688" y="3393281"/>
              <a:ext cx="728668" cy="4857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25" idx="0"/>
            </p:cNvCxnSpPr>
            <p:nvPr/>
          </p:nvCxnSpPr>
          <p:spPr>
            <a:xfrm rot="16200000" flipH="1">
              <a:off x="6412720" y="3374231"/>
              <a:ext cx="752480" cy="5000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0034" y="2786058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逻辑结构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0034" y="4143380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存储结构</a:t>
              </a:r>
            </a:p>
          </p:txBody>
        </p:sp>
        <p:cxnSp>
          <p:nvCxnSpPr>
            <p:cNvPr id="31" name="直接箭头连接符 30"/>
            <p:cNvCxnSpPr>
              <a:stCxn id="28" idx="2"/>
            </p:cNvCxnSpPr>
            <p:nvPr/>
          </p:nvCxnSpPr>
          <p:spPr>
            <a:xfrm rot="5400000">
              <a:off x="699295" y="3629055"/>
              <a:ext cx="886568" cy="79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142976" y="3429000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</a:rPr>
                <a:t>映射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5400000">
              <a:off x="4624789" y="2790420"/>
              <a:ext cx="4286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∩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4348" y="642918"/>
            <a:ext cx="750099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3.2.4 </a:t>
            </a:r>
            <a:r>
              <a:rPr lang="zh-CN" altLang="en-US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队列</a:t>
            </a:r>
            <a:r>
              <a:rPr lang="zh-CN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</a:t>
            </a:r>
            <a:r>
              <a:rPr lang="zh-CN" altLang="en-US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链式</a:t>
            </a:r>
            <a:r>
              <a:rPr lang="zh-CN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存储结构及其基本运算算法实现</a:t>
            </a:r>
          </a:p>
        </p:txBody>
      </p:sp>
      <p:sp>
        <p:nvSpPr>
          <p:cNvPr id="22" name="燕尾形 21"/>
          <p:cNvSpPr/>
          <p:nvPr/>
        </p:nvSpPr>
        <p:spPr bwMode="auto">
          <a:xfrm rot="16200000">
            <a:off x="7036611" y="4893479"/>
            <a:ext cx="714380" cy="357190"/>
          </a:xfrm>
          <a:prstGeom prst="chevron">
            <a:avLst/>
          </a:prstGeom>
          <a:ln>
            <a:headEnd/>
            <a:tailEnd type="arrow" w="sm" len="sm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42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83" name="组合 82"/>
          <p:cNvGrpSpPr/>
          <p:nvPr/>
        </p:nvGrpSpPr>
        <p:grpSpPr>
          <a:xfrm>
            <a:off x="214282" y="2143116"/>
            <a:ext cx="1714512" cy="2143140"/>
            <a:chOff x="142844" y="2000240"/>
            <a:chExt cx="1714512" cy="2214578"/>
          </a:xfrm>
        </p:grpSpPr>
        <p:sp>
          <p:nvSpPr>
            <p:cNvPr id="50" name="TextBox 49"/>
            <p:cNvSpPr txBox="1"/>
            <p:nvPr/>
          </p:nvSpPr>
          <p:spPr>
            <a:xfrm>
              <a:off x="500034" y="2000240"/>
              <a:ext cx="1285884" cy="4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操作示例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85720" y="2590794"/>
              <a:ext cx="1571636" cy="837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8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front=NULL</a:t>
              </a:r>
            </a:p>
            <a:p>
              <a:pPr algn="l">
                <a:lnSpc>
                  <a:spcPts val="2800"/>
                </a:lnSpc>
                <a:spcBef>
                  <a:spcPts val="0"/>
                </a:spcBef>
              </a:pP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rear=NULL</a:t>
              </a:r>
              <a:endPara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026" name="Rectangle 2"/>
            <p:cNvSpPr>
              <a:spLocks noChangeArrowheads="1"/>
            </p:cNvSpPr>
            <p:nvPr/>
          </p:nvSpPr>
          <p:spPr bwMode="auto">
            <a:xfrm>
              <a:off x="142844" y="3929066"/>
              <a:ext cx="1571636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）链队初态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571736" y="2428868"/>
            <a:ext cx="1428760" cy="1857388"/>
            <a:chOff x="2214546" y="2571744"/>
            <a:chExt cx="1428760" cy="1857388"/>
          </a:xfrm>
        </p:grpSpPr>
        <p:sp>
          <p:nvSpPr>
            <p:cNvPr id="35" name="Rectangle 16"/>
            <p:cNvSpPr>
              <a:spLocks noChangeArrowheads="1"/>
            </p:cNvSpPr>
            <p:nvPr/>
          </p:nvSpPr>
          <p:spPr bwMode="auto">
            <a:xfrm>
              <a:off x="2214546" y="3737020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2428860" y="2571744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2809540" y="2571744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2714612" y="3280583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cxnSp>
          <p:nvCxnSpPr>
            <p:cNvPr id="47" name="直接箭头连接符 46"/>
            <p:cNvCxnSpPr/>
            <p:nvPr/>
          </p:nvCxnSpPr>
          <p:spPr>
            <a:xfrm rot="5400000" flipH="1" flipV="1">
              <a:off x="2929720" y="3065475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rot="5400000" flipH="1" flipV="1">
              <a:off x="2238810" y="3261830"/>
              <a:ext cx="7200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ectangle 2"/>
            <p:cNvSpPr>
              <a:spLocks noChangeArrowheads="1"/>
            </p:cNvSpPr>
            <p:nvPr/>
          </p:nvSpPr>
          <p:spPr bwMode="auto">
            <a:xfrm>
              <a:off x="2285984" y="4143380"/>
              <a:ext cx="1357322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r>
                <a:rPr kumimoji="0" lang="en-US" altLang="zh-CN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进队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786314" y="2428868"/>
            <a:ext cx="3143272" cy="1428760"/>
            <a:chOff x="4214810" y="2428868"/>
            <a:chExt cx="3143272" cy="1428760"/>
          </a:xfrm>
        </p:grpSpPr>
        <p:sp>
          <p:nvSpPr>
            <p:cNvPr id="58" name="Rectangle 16"/>
            <p:cNvSpPr>
              <a:spLocks noChangeArrowheads="1"/>
            </p:cNvSpPr>
            <p:nvPr/>
          </p:nvSpPr>
          <p:spPr bwMode="auto">
            <a:xfrm>
              <a:off x="4214810" y="3165516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59" name="Rectangle 11"/>
            <p:cNvSpPr>
              <a:spLocks noChangeArrowheads="1"/>
            </p:cNvSpPr>
            <p:nvPr/>
          </p:nvSpPr>
          <p:spPr bwMode="auto">
            <a:xfrm>
              <a:off x="4357686" y="2428868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0" name="Rectangle 10"/>
            <p:cNvSpPr>
              <a:spLocks noChangeArrowheads="1"/>
            </p:cNvSpPr>
            <p:nvPr/>
          </p:nvSpPr>
          <p:spPr bwMode="auto">
            <a:xfrm>
              <a:off x="4738366" y="2428868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1" name="Rectangle 16"/>
            <p:cNvSpPr>
              <a:spLocks noChangeArrowheads="1"/>
            </p:cNvSpPr>
            <p:nvPr/>
          </p:nvSpPr>
          <p:spPr bwMode="auto">
            <a:xfrm>
              <a:off x="6643702" y="3137707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cxnSp>
          <p:nvCxnSpPr>
            <p:cNvPr id="62" name="直接箭头连接符 61"/>
            <p:cNvCxnSpPr/>
            <p:nvPr/>
          </p:nvCxnSpPr>
          <p:spPr>
            <a:xfrm rot="5400000" flipH="1" flipV="1">
              <a:off x="6858810" y="2922599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箭头连接符 62"/>
            <p:cNvCxnSpPr/>
            <p:nvPr/>
          </p:nvCxnSpPr>
          <p:spPr>
            <a:xfrm rot="5400000" flipH="1" flipV="1">
              <a:off x="4347636" y="2938954"/>
              <a:ext cx="3600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ectangle 2"/>
            <p:cNvSpPr>
              <a:spLocks noChangeArrowheads="1"/>
            </p:cNvSpPr>
            <p:nvPr/>
          </p:nvSpPr>
          <p:spPr bwMode="auto">
            <a:xfrm>
              <a:off x="4857752" y="3571876"/>
              <a:ext cx="164307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  <a:r>
                <a:rPr kumimoji="0" lang="en-US" altLang="zh-CN" sz="18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b,c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进队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5" name="Rectangle 11"/>
            <p:cNvSpPr>
              <a:spLocks noChangeArrowheads="1"/>
            </p:cNvSpPr>
            <p:nvPr/>
          </p:nvSpPr>
          <p:spPr bwMode="auto">
            <a:xfrm>
              <a:off x="5456267" y="2428868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6" name="Rectangle 10"/>
            <p:cNvSpPr>
              <a:spLocks noChangeArrowheads="1"/>
            </p:cNvSpPr>
            <p:nvPr/>
          </p:nvSpPr>
          <p:spPr bwMode="auto">
            <a:xfrm>
              <a:off x="5836947" y="2428868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7" name="Rectangle 11"/>
            <p:cNvSpPr>
              <a:spLocks noChangeArrowheads="1"/>
            </p:cNvSpPr>
            <p:nvPr/>
          </p:nvSpPr>
          <p:spPr bwMode="auto">
            <a:xfrm>
              <a:off x="6527837" y="2428868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8" name="Rectangle 10"/>
            <p:cNvSpPr>
              <a:spLocks noChangeArrowheads="1"/>
            </p:cNvSpPr>
            <p:nvPr/>
          </p:nvSpPr>
          <p:spPr bwMode="auto">
            <a:xfrm>
              <a:off x="6908517" y="2428868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70" name="直接箭头连接符 69"/>
            <p:cNvCxnSpPr/>
            <p:nvPr/>
          </p:nvCxnSpPr>
          <p:spPr>
            <a:xfrm>
              <a:off x="5005390" y="2603494"/>
              <a:ext cx="428628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>
              <a:off x="6072198" y="2600319"/>
              <a:ext cx="428628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组合 74"/>
          <p:cNvGrpSpPr/>
          <p:nvPr/>
        </p:nvGrpSpPr>
        <p:grpSpPr>
          <a:xfrm>
            <a:off x="6072198" y="4643446"/>
            <a:ext cx="1643074" cy="1643074"/>
            <a:chOff x="2143108" y="2571744"/>
            <a:chExt cx="1643074" cy="1643074"/>
          </a:xfrm>
        </p:grpSpPr>
        <p:sp>
          <p:nvSpPr>
            <p:cNvPr id="76" name="Rectangle 16"/>
            <p:cNvSpPr>
              <a:spLocks noChangeArrowheads="1"/>
            </p:cNvSpPr>
            <p:nvPr/>
          </p:nvSpPr>
          <p:spPr bwMode="auto">
            <a:xfrm>
              <a:off x="2214546" y="3571876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77" name="Rectangle 11"/>
            <p:cNvSpPr>
              <a:spLocks noChangeArrowheads="1"/>
            </p:cNvSpPr>
            <p:nvPr/>
          </p:nvSpPr>
          <p:spPr bwMode="auto">
            <a:xfrm>
              <a:off x="2428860" y="2571744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c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8" name="Rectangle 10"/>
            <p:cNvSpPr>
              <a:spLocks noChangeArrowheads="1"/>
            </p:cNvSpPr>
            <p:nvPr/>
          </p:nvSpPr>
          <p:spPr bwMode="auto">
            <a:xfrm>
              <a:off x="2809540" y="2571744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9" name="Rectangle 16"/>
            <p:cNvSpPr>
              <a:spLocks noChangeArrowheads="1"/>
            </p:cNvSpPr>
            <p:nvPr/>
          </p:nvSpPr>
          <p:spPr bwMode="auto">
            <a:xfrm>
              <a:off x="2714612" y="3214686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cxnSp>
          <p:nvCxnSpPr>
            <p:cNvPr id="80" name="直接箭头连接符 79"/>
            <p:cNvCxnSpPr/>
            <p:nvPr/>
          </p:nvCxnSpPr>
          <p:spPr>
            <a:xfrm rot="5400000" flipH="1" flipV="1">
              <a:off x="2929720" y="3065475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rot="5400000" flipH="1" flipV="1">
              <a:off x="2238810" y="3261830"/>
              <a:ext cx="720000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Rectangle 2"/>
            <p:cNvSpPr>
              <a:spLocks noChangeArrowheads="1"/>
            </p:cNvSpPr>
            <p:nvPr/>
          </p:nvSpPr>
          <p:spPr bwMode="auto">
            <a:xfrm>
              <a:off x="2143108" y="3929066"/>
              <a:ext cx="1643074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（</a:t>
              </a:r>
              <a:r>
                <a:rPr kumimoji="0" lang="en-US" altLang="zh-CN" sz="1800" b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</a:t>
              </a:r>
              <a:r>
                <a:rPr kumimoji="0" lang="zh-CN" altLang="en-US" sz="1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）出队两次</a:t>
              </a:r>
              <a:endParaRPr kumimoji="0" lang="zh-CN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84" name="右箭头 83"/>
          <p:cNvSpPr/>
          <p:nvPr/>
        </p:nvSpPr>
        <p:spPr bwMode="auto">
          <a:xfrm>
            <a:off x="2285984" y="3000372"/>
            <a:ext cx="285752" cy="214314"/>
          </a:xfrm>
          <a:prstGeom prst="right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右箭头 84"/>
          <p:cNvSpPr/>
          <p:nvPr/>
        </p:nvSpPr>
        <p:spPr bwMode="auto">
          <a:xfrm>
            <a:off x="4286248" y="3071810"/>
            <a:ext cx="285752" cy="214314"/>
          </a:xfrm>
          <a:prstGeom prst="right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下箭头 85"/>
          <p:cNvSpPr/>
          <p:nvPr/>
        </p:nvSpPr>
        <p:spPr bwMode="auto">
          <a:xfrm>
            <a:off x="6572264" y="4000504"/>
            <a:ext cx="214314" cy="357190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87" name="组合 86"/>
          <p:cNvGrpSpPr/>
          <p:nvPr/>
        </p:nvGrpSpPr>
        <p:grpSpPr>
          <a:xfrm>
            <a:off x="857224" y="214290"/>
            <a:ext cx="6429420" cy="1643074"/>
            <a:chOff x="857224" y="214290"/>
            <a:chExt cx="6429420" cy="1643074"/>
          </a:xfrm>
        </p:grpSpPr>
        <p:sp>
          <p:nvSpPr>
            <p:cNvPr id="72" name="矩形 71"/>
            <p:cNvSpPr/>
            <p:nvPr/>
          </p:nvSpPr>
          <p:spPr bwMode="auto">
            <a:xfrm>
              <a:off x="857224" y="214290"/>
              <a:ext cx="6429420" cy="1643074"/>
            </a:xfrm>
            <a:prstGeom prst="rect">
              <a:avLst/>
            </a:prstGeom>
            <a:ln>
              <a:headEnd/>
              <a:tailEnd type="arrow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2618820" y="379434"/>
              <a:ext cx="4167758" cy="1406492"/>
              <a:chOff x="1833002" y="642918"/>
              <a:chExt cx="4167758" cy="1406492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1833002" y="642918"/>
                <a:ext cx="4167758" cy="330086"/>
                <a:chOff x="3047448" y="847358"/>
                <a:chExt cx="4167758" cy="330086"/>
              </a:xfrm>
            </p:grpSpPr>
            <p:sp>
              <p:nvSpPr>
                <p:cNvPr id="8196" name="Rectangle 4"/>
                <p:cNvSpPr>
                  <a:spLocks noChangeArrowheads="1"/>
                </p:cNvSpPr>
                <p:nvPr/>
              </p:nvSpPr>
              <p:spPr bwMode="auto">
                <a:xfrm>
                  <a:off x="6221667" y="847358"/>
                  <a:ext cx="993539" cy="33008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 type="none" w="sm" len="sm"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1600" i="0" u="none" strike="noStrike" cap="none" normalizeH="0" baseline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Consolas" pitchFamily="49" charset="0"/>
                      <a:ea typeface="仿宋" pitchFamily="49" charset="-122"/>
                      <a:cs typeface="Consolas" pitchFamily="49" charset="0"/>
                    </a:rPr>
                    <a:t>队尾</a:t>
                  </a:r>
                  <a:endParaRPr kumimoji="0" lang="zh-CN" sz="1600" i="0" u="none" strike="noStrike" cap="none" normalizeH="0" baseline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endParaRPr>
                </a:p>
              </p:txBody>
            </p:sp>
            <p:sp>
              <p:nvSpPr>
                <p:cNvPr id="8195" name="Rectangle 3"/>
                <p:cNvSpPr>
                  <a:spLocks noChangeArrowheads="1"/>
                </p:cNvSpPr>
                <p:nvPr/>
              </p:nvSpPr>
              <p:spPr bwMode="auto">
                <a:xfrm>
                  <a:off x="3047448" y="847358"/>
                  <a:ext cx="830245" cy="33008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 type="none" w="sm" len="sm"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1600" i="0" u="none" strike="noStrike" cap="none" normalizeH="0" baseline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Consolas" pitchFamily="49" charset="0"/>
                      <a:ea typeface="仿宋" pitchFamily="49" charset="-122"/>
                      <a:cs typeface="Consolas" pitchFamily="49" charset="0"/>
                    </a:rPr>
                    <a:t>队头</a:t>
                  </a:r>
                  <a:endParaRPr kumimoji="0" lang="zh-CN" sz="1600" i="0" u="none" strike="noStrike" cap="none" normalizeH="0" baseline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endParaRPr>
                </a:p>
              </p:txBody>
            </p:sp>
          </p:grpSp>
          <p:sp>
            <p:nvSpPr>
              <p:cNvPr id="8211" name="Rectangle 19"/>
              <p:cNvSpPr>
                <a:spLocks noChangeArrowheads="1"/>
              </p:cNvSpPr>
              <p:nvPr/>
            </p:nvSpPr>
            <p:spPr bwMode="auto">
              <a:xfrm>
                <a:off x="4043664" y="1037086"/>
                <a:ext cx="449565" cy="330086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+mn-ea"/>
                    <a:ea typeface="+mn-ea"/>
                    <a:cs typeface="Consolas" pitchFamily="49" charset="0"/>
                  </a:rPr>
                  <a:t>…</a:t>
                </a:r>
              </a:p>
            </p:txBody>
          </p:sp>
          <p:sp>
            <p:nvSpPr>
              <p:cNvPr id="8208" name="Rectangle 16"/>
              <p:cNvSpPr>
                <a:spLocks noChangeArrowheads="1"/>
              </p:cNvSpPr>
              <p:nvPr/>
            </p:nvSpPr>
            <p:spPr bwMode="auto">
              <a:xfrm>
                <a:off x="2000232" y="1714488"/>
                <a:ext cx="714380" cy="33492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front</a:t>
                </a:r>
              </a:p>
            </p:txBody>
          </p:sp>
          <p:sp>
            <p:nvSpPr>
              <p:cNvPr id="8206" name="Rectangle 14"/>
              <p:cNvSpPr>
                <a:spLocks noChangeArrowheads="1"/>
              </p:cNvSpPr>
              <p:nvPr/>
            </p:nvSpPr>
            <p:spPr bwMode="auto">
              <a:xfrm>
                <a:off x="1833002" y="1005649"/>
                <a:ext cx="378000" cy="330086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1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a</a:t>
                </a:r>
                <a:r>
                  <a:rPr kumimoji="0" lang="en-US" altLang="zh-CN" sz="1600" baseline="-300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0</a:t>
                </a:r>
                <a:endPara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8205" name="Rectangle 13"/>
              <p:cNvSpPr>
                <a:spLocks noChangeArrowheads="1"/>
              </p:cNvSpPr>
              <p:nvPr/>
            </p:nvSpPr>
            <p:spPr bwMode="auto">
              <a:xfrm>
                <a:off x="2213682" y="1005649"/>
                <a:ext cx="449565" cy="330086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0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8203" name="Rectangle 11"/>
              <p:cNvSpPr>
                <a:spLocks noChangeArrowheads="1"/>
              </p:cNvSpPr>
              <p:nvPr/>
            </p:nvSpPr>
            <p:spPr bwMode="auto">
              <a:xfrm>
                <a:off x="5035055" y="1005649"/>
                <a:ext cx="432000" cy="330086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1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a</a:t>
                </a:r>
                <a:r>
                  <a:rPr kumimoji="0" lang="en-US" altLang="zh-CN" sz="1600" i="1" u="none" strike="noStrike" cap="none" normalizeH="0" baseline="-3000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n</a:t>
                </a:r>
                <a:r>
                  <a:rPr kumimoji="0" lang="en-US" altLang="zh-CN" sz="1600" u="none" strike="noStrike" cap="none" normalizeH="0" baseline="-3000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-1</a:t>
                </a:r>
                <a:endParaRPr kumimoji="0" lang="en-US" altLang="zh-CN" sz="16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8202" name="Rectangle 10"/>
              <p:cNvSpPr>
                <a:spLocks noChangeArrowheads="1"/>
              </p:cNvSpPr>
              <p:nvPr/>
            </p:nvSpPr>
            <p:spPr bwMode="auto">
              <a:xfrm>
                <a:off x="5463360" y="1005649"/>
                <a:ext cx="449565" cy="330086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∧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8201" name="Line 9"/>
              <p:cNvSpPr>
                <a:spLocks noChangeShapeType="1"/>
              </p:cNvSpPr>
              <p:nvPr/>
            </p:nvSpPr>
            <p:spPr bwMode="auto">
              <a:xfrm>
                <a:off x="4444380" y="1170088"/>
                <a:ext cx="571624" cy="0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8200" name="Line 8"/>
              <p:cNvSpPr>
                <a:spLocks noChangeShapeType="1"/>
              </p:cNvSpPr>
              <p:nvPr/>
            </p:nvSpPr>
            <p:spPr bwMode="auto">
              <a:xfrm>
                <a:off x="2404626" y="1170088"/>
                <a:ext cx="571624" cy="0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8199" name="Rectangle 7"/>
              <p:cNvSpPr>
                <a:spLocks noChangeArrowheads="1"/>
              </p:cNvSpPr>
              <p:nvPr/>
            </p:nvSpPr>
            <p:spPr bwMode="auto">
              <a:xfrm>
                <a:off x="2976251" y="1005649"/>
                <a:ext cx="378000" cy="330086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1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a</a:t>
                </a:r>
                <a:r>
                  <a:rPr kumimoji="0" lang="en-US" altLang="zh-CN" sz="1600" baseline="-300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1</a:t>
                </a:r>
                <a:endPara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8198" name="Rectangle 6"/>
              <p:cNvSpPr>
                <a:spLocks noChangeArrowheads="1"/>
              </p:cNvSpPr>
              <p:nvPr/>
            </p:nvSpPr>
            <p:spPr bwMode="auto">
              <a:xfrm>
                <a:off x="3356931" y="1005649"/>
                <a:ext cx="449565" cy="330086"/>
              </a:xfrm>
              <a:prstGeom prst="rect">
                <a:avLst/>
              </a:prstGeom>
              <a:ln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0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8197" name="Line 5"/>
              <p:cNvSpPr>
                <a:spLocks noChangeShapeType="1"/>
              </p:cNvSpPr>
              <p:nvPr/>
            </p:nvSpPr>
            <p:spPr bwMode="auto">
              <a:xfrm>
                <a:off x="3547875" y="1170088"/>
                <a:ext cx="571624" cy="0"/>
              </a:xfrm>
              <a:prstGeom prst="line">
                <a:avLst/>
              </a:prstGeom>
              <a:ln w="19050"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27" name="Rectangle 16"/>
              <p:cNvSpPr>
                <a:spLocks noChangeArrowheads="1"/>
              </p:cNvSpPr>
              <p:nvPr/>
            </p:nvSpPr>
            <p:spPr bwMode="auto">
              <a:xfrm>
                <a:off x="5214942" y="1714488"/>
                <a:ext cx="714380" cy="334922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rear</a:t>
                </a:r>
              </a:p>
            </p:txBody>
          </p:sp>
          <p:cxnSp>
            <p:nvCxnSpPr>
              <p:cNvPr id="29" name="直接箭头连接符 28"/>
              <p:cNvCxnSpPr/>
              <p:nvPr/>
            </p:nvCxnSpPr>
            <p:spPr>
              <a:xfrm rot="5400000" flipH="1" flipV="1">
                <a:off x="2214546" y="1500174"/>
                <a:ext cx="285752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 rot="5400000" flipH="1" flipV="1">
                <a:off x="5430050" y="1499380"/>
                <a:ext cx="285752" cy="1588"/>
              </a:xfrm>
              <a:prstGeom prst="straightConnector1">
                <a:avLst/>
              </a:prstGeom>
              <a:ln w="19050"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1000100" y="736624"/>
              <a:ext cx="1428760" cy="423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28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链队形态：</a:t>
              </a:r>
            </a:p>
          </p:txBody>
        </p:sp>
      </p:grp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43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714348" y="2631040"/>
            <a:ext cx="5929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初始时置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front=rear=NULL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。链队的四要素如下：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28596" y="3214686"/>
            <a:ext cx="8286808" cy="217160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rIns="180000" bIns="72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队空条件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en-US" altLang="zh-CN" sz="2000">
                <a:solidFill>
                  <a:srgbClr val="0066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front=rear=NULL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，不妨仅以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rear==NULL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作为队空条件。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条件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由于只有内存溢出时才出现队满，通常不考虑这样的情况。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000" i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进队操作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在单链表尾部插入存放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结点，并让队尾指针指向它。</a:t>
            </a: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出队操作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取出队首结点的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值并将其从链队中删除。</a:t>
            </a:r>
          </a:p>
        </p:txBody>
      </p:sp>
      <p:sp>
        <p:nvSpPr>
          <p:cNvPr id="821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071538" y="500042"/>
            <a:ext cx="6429420" cy="1643074"/>
            <a:chOff x="857224" y="214290"/>
            <a:chExt cx="6429420" cy="1643074"/>
          </a:xfrm>
        </p:grpSpPr>
        <p:sp>
          <p:nvSpPr>
            <p:cNvPr id="27" name="矩形 26"/>
            <p:cNvSpPr/>
            <p:nvPr/>
          </p:nvSpPr>
          <p:spPr bwMode="auto">
            <a:xfrm>
              <a:off x="857224" y="214290"/>
              <a:ext cx="6429420" cy="1643074"/>
            </a:xfrm>
            <a:prstGeom prst="rect">
              <a:avLst/>
            </a:prstGeom>
            <a:ln>
              <a:solidFill>
                <a:schemeClr val="accent6">
                  <a:lumMod val="20000"/>
                  <a:lumOff val="80000"/>
                </a:schemeClr>
              </a:solidFill>
              <a:headEnd/>
              <a:tailEnd type="arrow" w="sm" len="sm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grpSp>
          <p:nvGrpSpPr>
            <p:cNvPr id="29" name="组合 30"/>
            <p:cNvGrpSpPr/>
            <p:nvPr/>
          </p:nvGrpSpPr>
          <p:grpSpPr>
            <a:xfrm>
              <a:off x="2618820" y="379434"/>
              <a:ext cx="4167758" cy="1406492"/>
              <a:chOff x="1833002" y="642918"/>
              <a:chExt cx="4167758" cy="1406492"/>
            </a:xfrm>
          </p:grpSpPr>
          <p:grpSp>
            <p:nvGrpSpPr>
              <p:cNvPr id="48" name="组合 87"/>
              <p:cNvGrpSpPr/>
              <p:nvPr/>
            </p:nvGrpSpPr>
            <p:grpSpPr>
              <a:xfrm>
                <a:off x="1833002" y="642918"/>
                <a:ext cx="4167758" cy="330086"/>
                <a:chOff x="3047448" y="847358"/>
                <a:chExt cx="4167758" cy="330086"/>
              </a:xfrm>
            </p:grpSpPr>
            <p:sp>
              <p:nvSpPr>
                <p:cNvPr id="63" name="Rectangle 4"/>
                <p:cNvSpPr>
                  <a:spLocks noChangeArrowheads="1"/>
                </p:cNvSpPr>
                <p:nvPr/>
              </p:nvSpPr>
              <p:spPr bwMode="auto">
                <a:xfrm>
                  <a:off x="6221667" y="847358"/>
                  <a:ext cx="993539" cy="33008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 type="none" w="sm" len="sm"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1600" i="0" u="none" strike="noStrike" cap="none" normalizeH="0" baseline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Consolas" pitchFamily="49" charset="0"/>
                      <a:ea typeface="仿宋" pitchFamily="49" charset="-122"/>
                      <a:cs typeface="Consolas" pitchFamily="49" charset="0"/>
                    </a:rPr>
                    <a:t>队尾</a:t>
                  </a:r>
                  <a:endParaRPr kumimoji="0" lang="zh-CN" sz="1600" i="0" u="none" strike="noStrike" cap="none" normalizeH="0" baseline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endParaRPr>
                </a:p>
              </p:txBody>
            </p:sp>
            <p:sp>
              <p:nvSpPr>
                <p:cNvPr id="64" name="Rectangle 3"/>
                <p:cNvSpPr>
                  <a:spLocks noChangeArrowheads="1"/>
                </p:cNvSpPr>
                <p:nvPr/>
              </p:nvSpPr>
              <p:spPr bwMode="auto">
                <a:xfrm>
                  <a:off x="3047448" y="847358"/>
                  <a:ext cx="830245" cy="33008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chemeClr val="bg1"/>
                  </a:solidFill>
                  <a:miter lim="800000"/>
                  <a:headEnd/>
                  <a:tailEnd type="none" w="sm" len="sm"/>
                </a:ln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en-US" sz="1600" i="0" u="none" strike="noStrike" cap="none" normalizeH="0" baseline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latin typeface="Consolas" pitchFamily="49" charset="0"/>
                      <a:ea typeface="仿宋" pitchFamily="49" charset="-122"/>
                      <a:cs typeface="Consolas" pitchFamily="49" charset="0"/>
                    </a:rPr>
                    <a:t>队头</a:t>
                  </a:r>
                  <a:endParaRPr kumimoji="0" lang="zh-CN" sz="1600" i="0" u="none" strike="noStrike" cap="none" normalizeH="0" baseline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endParaRPr>
                </a:p>
              </p:txBody>
            </p:sp>
          </p:grpSp>
          <p:sp>
            <p:nvSpPr>
              <p:cNvPr id="49" name="Rectangle 19"/>
              <p:cNvSpPr>
                <a:spLocks noChangeArrowheads="1"/>
              </p:cNvSpPr>
              <p:nvPr/>
            </p:nvSpPr>
            <p:spPr bwMode="auto">
              <a:xfrm>
                <a:off x="4043664" y="1037086"/>
                <a:ext cx="449565" cy="33008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+mn-ea"/>
                    <a:ea typeface="+mn-ea"/>
                    <a:cs typeface="Consolas" pitchFamily="49" charset="0"/>
                  </a:rPr>
                  <a:t>…</a:t>
                </a:r>
              </a:p>
            </p:txBody>
          </p:sp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2000232" y="1714488"/>
                <a:ext cx="714380" cy="3349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front</a:t>
                </a:r>
              </a:p>
            </p:txBody>
          </p:sp>
          <p:sp>
            <p:nvSpPr>
              <p:cNvPr id="51" name="Rectangle 14"/>
              <p:cNvSpPr>
                <a:spLocks noChangeArrowheads="1"/>
              </p:cNvSpPr>
              <p:nvPr/>
            </p:nvSpPr>
            <p:spPr bwMode="auto">
              <a:xfrm>
                <a:off x="1833002" y="1005649"/>
                <a:ext cx="378000" cy="330086"/>
              </a:xfrm>
              <a:prstGeom prst="rect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1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a</a:t>
                </a:r>
                <a:r>
                  <a:rPr kumimoji="0" lang="en-US" altLang="zh-CN" sz="1600" baseline="-300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0</a:t>
                </a:r>
                <a:endPara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2" name="Rectangle 13"/>
              <p:cNvSpPr>
                <a:spLocks noChangeArrowheads="1"/>
              </p:cNvSpPr>
              <p:nvPr/>
            </p:nvSpPr>
            <p:spPr bwMode="auto">
              <a:xfrm>
                <a:off x="2213682" y="1005649"/>
                <a:ext cx="449565" cy="330086"/>
              </a:xfrm>
              <a:prstGeom prst="rect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0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3" name="Rectangle 11"/>
              <p:cNvSpPr>
                <a:spLocks noChangeArrowheads="1"/>
              </p:cNvSpPr>
              <p:nvPr/>
            </p:nvSpPr>
            <p:spPr bwMode="auto">
              <a:xfrm>
                <a:off x="5035055" y="1005649"/>
                <a:ext cx="432000" cy="330086"/>
              </a:xfrm>
              <a:prstGeom prst="rect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1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a</a:t>
                </a:r>
                <a:r>
                  <a:rPr kumimoji="0" lang="en-US" altLang="zh-CN" sz="1600" i="1" u="none" strike="noStrike" cap="none" normalizeH="0" baseline="-3000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n</a:t>
                </a:r>
                <a:r>
                  <a:rPr kumimoji="0" lang="en-US" altLang="zh-CN" sz="1600" u="none" strike="noStrike" cap="none" normalizeH="0" baseline="-3000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-1</a:t>
                </a:r>
                <a:endParaRPr kumimoji="0" lang="en-US" altLang="zh-CN" sz="16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/>
            </p:nvSpPr>
            <p:spPr bwMode="auto">
              <a:xfrm>
                <a:off x="5463360" y="1005649"/>
                <a:ext cx="449565" cy="330086"/>
              </a:xfrm>
              <a:prstGeom prst="rect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∧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5" name="Line 9"/>
              <p:cNvSpPr>
                <a:spLocks noChangeShapeType="1"/>
              </p:cNvSpPr>
              <p:nvPr/>
            </p:nvSpPr>
            <p:spPr bwMode="auto">
              <a:xfrm>
                <a:off x="4444380" y="1170088"/>
                <a:ext cx="571624" cy="0"/>
              </a:xfrm>
              <a:prstGeom prst="line">
                <a:avLst/>
              </a:prstGeom>
              <a:ln w="19050">
                <a:solidFill>
                  <a:schemeClr val="accent6">
                    <a:lumMod val="20000"/>
                    <a:lumOff val="8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6" name="Line 8"/>
              <p:cNvSpPr>
                <a:spLocks noChangeShapeType="1"/>
              </p:cNvSpPr>
              <p:nvPr/>
            </p:nvSpPr>
            <p:spPr bwMode="auto">
              <a:xfrm>
                <a:off x="2404626" y="1170088"/>
                <a:ext cx="571624" cy="0"/>
              </a:xfrm>
              <a:prstGeom prst="line">
                <a:avLst/>
              </a:prstGeom>
              <a:ln w="19050">
                <a:solidFill>
                  <a:schemeClr val="accent6">
                    <a:lumMod val="20000"/>
                    <a:lumOff val="8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7" name="Rectangle 7"/>
              <p:cNvSpPr>
                <a:spLocks noChangeArrowheads="1"/>
              </p:cNvSpPr>
              <p:nvPr/>
            </p:nvSpPr>
            <p:spPr bwMode="auto">
              <a:xfrm>
                <a:off x="2976251" y="1005649"/>
                <a:ext cx="378000" cy="330086"/>
              </a:xfrm>
              <a:prstGeom prst="rect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1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a</a:t>
                </a:r>
                <a:r>
                  <a:rPr kumimoji="0" lang="en-US" altLang="zh-CN" sz="1600" baseline="-30000">
                    <a:solidFill>
                      <a:srgbClr val="0000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1</a:t>
                </a:r>
                <a:endPara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8" name="Rectangle 6"/>
              <p:cNvSpPr>
                <a:spLocks noChangeArrowheads="1"/>
              </p:cNvSpPr>
              <p:nvPr/>
            </p:nvSpPr>
            <p:spPr bwMode="auto">
              <a:xfrm>
                <a:off x="3356931" y="1005649"/>
                <a:ext cx="449565" cy="330086"/>
              </a:xfrm>
              <a:prstGeom prst="rect">
                <a:avLst/>
              </a:prstGeom>
              <a:ln>
                <a:solidFill>
                  <a:schemeClr val="accent6">
                    <a:lumMod val="20000"/>
                    <a:lumOff val="80000"/>
                  </a:schemeClr>
                </a:solidFill>
                <a:headEnd/>
                <a:tailEnd type="none" w="sm" len="sm"/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vert="horz" wrap="square" lIns="9000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ts val="23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59" name="Line 5"/>
              <p:cNvSpPr>
                <a:spLocks noChangeShapeType="1"/>
              </p:cNvSpPr>
              <p:nvPr/>
            </p:nvSpPr>
            <p:spPr bwMode="auto">
              <a:xfrm>
                <a:off x="3547875" y="1170088"/>
                <a:ext cx="571624" cy="0"/>
              </a:xfrm>
              <a:prstGeom prst="line">
                <a:avLst/>
              </a:prstGeom>
              <a:ln w="19050">
                <a:solidFill>
                  <a:schemeClr val="accent6">
                    <a:lumMod val="20000"/>
                    <a:lumOff val="8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  <p:sp>
            <p:nvSpPr>
              <p:cNvPr id="60" name="Rectangle 16"/>
              <p:cNvSpPr>
                <a:spLocks noChangeArrowheads="1"/>
              </p:cNvSpPr>
              <p:nvPr/>
            </p:nvSpPr>
            <p:spPr bwMode="auto">
              <a:xfrm>
                <a:off x="5214942" y="1714488"/>
                <a:ext cx="714380" cy="33492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 type="none" w="sm" len="sm"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0" u="none" strike="noStrike" cap="none" normalizeH="0" baseline="0">
                    <a:ln>
                      <a:noFill/>
                    </a:ln>
                    <a:solidFill>
                      <a:srgbClr val="0000FF"/>
                    </a:solidFill>
                    <a:effectLst/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rear</a:t>
                </a:r>
              </a:p>
            </p:txBody>
          </p:sp>
          <p:cxnSp>
            <p:nvCxnSpPr>
              <p:cNvPr id="61" name="直接箭头连接符 60"/>
              <p:cNvCxnSpPr/>
              <p:nvPr/>
            </p:nvCxnSpPr>
            <p:spPr>
              <a:xfrm rot="5400000" flipH="1" flipV="1">
                <a:off x="2214546" y="1500174"/>
                <a:ext cx="285752" cy="1588"/>
              </a:xfrm>
              <a:prstGeom prst="straightConnector1">
                <a:avLst/>
              </a:prstGeom>
              <a:ln w="19050">
                <a:solidFill>
                  <a:schemeClr val="accent6">
                    <a:lumMod val="20000"/>
                    <a:lumOff val="80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/>
              <p:cNvCxnSpPr/>
              <p:nvPr/>
            </p:nvCxnSpPr>
            <p:spPr>
              <a:xfrm rot="5400000" flipH="1" flipV="1">
                <a:off x="5430050" y="1499380"/>
                <a:ext cx="285752" cy="1588"/>
              </a:xfrm>
              <a:prstGeom prst="straightConnector1">
                <a:avLst/>
              </a:prstGeom>
              <a:ln w="19050">
                <a:solidFill>
                  <a:schemeClr val="accent6">
                    <a:lumMod val="20000"/>
                    <a:lumOff val="80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000100" y="736624"/>
              <a:ext cx="1428760" cy="451406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l">
                <a:lnSpc>
                  <a:spcPts val="2800"/>
                </a:lnSpc>
                <a:spcBef>
                  <a:spcPts val="0"/>
                </a:spcBef>
              </a:pPr>
              <a:r>
                <a:rPr lang="zh-CN" altLang="en-US" sz="18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链队形态：</a:t>
              </a: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44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428604"/>
            <a:ext cx="6858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和单链表一样，链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中每个结点的类型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如下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1070855"/>
            <a:ext cx="8286808" cy="2586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template &lt;typename T&gt;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链队数据结点类型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 data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结点数据域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LinkNode* next;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指向下一个结点</a:t>
            </a:r>
          </a:p>
          <a:p>
            <a:pPr algn="l">
              <a:lnSpc>
                <a:spcPts val="2300"/>
              </a:lnSpc>
              <a:spcBef>
                <a:spcPts val="18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LinkNode():next(NULL) {}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 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LinkNode(T d):data(d),next(NULL) {}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重载构造函数 </a:t>
            </a:r>
          </a:p>
          <a:p>
            <a:pPr algn="l">
              <a:lnSpc>
                <a:spcPts val="23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45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71472" y="1166911"/>
            <a:ext cx="7143800" cy="2547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template &lt;typename T&gt;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LinkQueue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链队类模板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public: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LinkNode&lt;T&gt;* front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队头指针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0099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LinkNode&lt;T&gt;* rear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队尾指针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队列的基本运算算法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00034" y="551358"/>
            <a:ext cx="4643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链队类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模板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LinkQueue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46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85786" y="487900"/>
            <a:ext cx="271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链队</a:t>
            </a:r>
            <a:r>
              <a:rPr lang="zh-CN" altLang="zh-CN" sz="2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的基本运算算法</a:t>
            </a:r>
            <a:endParaRPr lang="zh-CN" altLang="en-US" sz="200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348" y="1071546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链队的初始化和销毁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224" y="1857364"/>
            <a:ext cx="6143668" cy="152782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LinkQueue()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front=NULL;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置为不带头结点的空单链表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rear=NULL;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47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500034" y="642918"/>
            <a:ext cx="8358246" cy="443227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~LinkQueue()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析构函数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LinkNode&lt;T&gt;* pre=front,*p;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(pre!=NULL)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非空队的情况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if (pre==rear)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只有一个数据结点的情况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delete pre;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有两个或多个数据结点的情况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p=pre-&gt;next;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while (p!=NULL)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delete pre;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pre=p; p=p-&gt;next;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//pre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同步后移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delete pre;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释放尾结点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48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14348" y="1071546"/>
            <a:ext cx="378621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）判断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队列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是否为空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empty()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7224" y="1857364"/>
            <a:ext cx="6143668" cy="152398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empty()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判队空运算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rear==NULL;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49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28728" y="5572140"/>
            <a:ext cx="6215106" cy="453183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队列抽象数据类型 </a:t>
            </a:r>
            <a:r>
              <a:rPr lang="en-US" altLang="zh-CN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= </a:t>
            </a:r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线性结构 </a:t>
            </a:r>
            <a:r>
              <a:rPr lang="en-US" altLang="zh-CN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+ </a:t>
            </a:r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队列的基本运算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0034" y="428604"/>
            <a:ext cx="8358246" cy="4764867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ADT Queue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数据对象：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D={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en-US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| 0</a:t>
            </a:r>
            <a:r>
              <a:rPr lang="zh-CN" altLang="zh-CN" sz="1800">
                <a:solidFill>
                  <a:srgbClr val="0000FF"/>
                </a:solidFill>
                <a:latin typeface="+mn-ea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+mj-ea"/>
                <a:ea typeface="+mj-ea"/>
                <a:cs typeface="Consolas" pitchFamily="49" charset="0"/>
              </a:rPr>
              <a:t>≤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rgbClr val="0000FF"/>
                </a:solidFill>
                <a:latin typeface="+mn-ea"/>
                <a:cs typeface="Consolas" pitchFamily="49" charset="0"/>
              </a:rPr>
              <a:t>≥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数据关系：</a:t>
            </a:r>
          </a:p>
          <a:p>
            <a:pPr algn="l"/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R={</a:t>
            </a: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r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={&lt;</a:t>
            </a: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pt-BR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| </a:t>
            </a: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pt-BR" altLang="zh-CN" sz="1800" i="1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pt-BR" altLang="zh-CN" sz="1800" baseline="-25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∈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 </a:t>
            </a: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18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pt-BR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-2}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zh-CN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基本运算：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empty()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：判断队列是否为空，若队列为空，返回真，否则返回假。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push(T e)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：进队，将元素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进队作为队尾元素。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pop(T&amp; e)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：出队，从队头出队一个元素。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gethead(T&amp; e)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：取队头，返回队头元素而不出队。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357166"/>
            <a:ext cx="278608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）进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push(T e)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928670"/>
            <a:ext cx="8001056" cy="340334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 e)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进队运算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LinkNode&lt;T&gt;* p=new LinkNode&lt;T&gt;(e);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(rear==NULL)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若链队为空的情况 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front=rear=p;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新结点既是队首结点又是队尾结点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若链队不空的情况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rear-&gt;next=p;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结点链到队尾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并将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指向它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rear=p;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407791" y="4099046"/>
            <a:ext cx="5378787" cy="1901722"/>
            <a:chOff x="1714480" y="4357694"/>
            <a:chExt cx="5378787" cy="1901722"/>
          </a:xfrm>
        </p:grpSpPr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3945761" y="5296436"/>
              <a:ext cx="44956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1714480" y="5254951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095160" y="5254951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908380" y="5254951"/>
              <a:ext cx="432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b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b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5344838" y="5254951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4316333" y="5419390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>
              <a:off x="2286104" y="5419390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2857729" y="5254951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auto">
            <a:xfrm>
              <a:off x="3238409" y="5254951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3429353" y="5419390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6263022" y="4830656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6643702" y="4830656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rot="16200000" flipH="1">
              <a:off x="6379268" y="4637660"/>
              <a:ext cx="241418" cy="144573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"/>
            <p:cNvSpPr>
              <a:spLocks noChangeArrowheads="1"/>
            </p:cNvSpPr>
            <p:nvPr/>
          </p:nvSpPr>
          <p:spPr bwMode="auto">
            <a:xfrm>
              <a:off x="6166886" y="4357694"/>
              <a:ext cx="262502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p</a:t>
              </a:r>
              <a:endParaRPr kumimoji="0" lang="zh-CN" sz="1600" i="1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Rectangle 16"/>
            <p:cNvSpPr>
              <a:spLocks noChangeArrowheads="1"/>
            </p:cNvSpPr>
            <p:nvPr/>
          </p:nvSpPr>
          <p:spPr bwMode="auto">
            <a:xfrm>
              <a:off x="1733530" y="5924494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4948240" y="5924494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cxnSp>
          <p:nvCxnSpPr>
            <p:cNvPr id="32" name="直接箭头连接符 31"/>
            <p:cNvCxnSpPr/>
            <p:nvPr/>
          </p:nvCxnSpPr>
          <p:spPr>
            <a:xfrm rot="5400000" flipH="1" flipV="1">
              <a:off x="1947844" y="5757805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/>
            <p:nvPr/>
          </p:nvCxnSpPr>
          <p:spPr>
            <a:xfrm rot="5400000" flipH="1" flipV="1">
              <a:off x="5163348" y="5757011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任意多边形 33"/>
            <p:cNvSpPr/>
            <p:nvPr/>
          </p:nvSpPr>
          <p:spPr>
            <a:xfrm>
              <a:off x="5853120" y="4781433"/>
              <a:ext cx="304800" cy="463550"/>
            </a:xfrm>
            <a:custGeom>
              <a:avLst/>
              <a:gdLst>
                <a:gd name="connsiteX0" fmla="*/ 304800 w 304800"/>
                <a:gd name="connsiteY0" fmla="*/ 82550 h 463550"/>
                <a:gd name="connsiteX1" fmla="*/ 95250 w 304800"/>
                <a:gd name="connsiteY1" fmla="*/ 63500 h 463550"/>
                <a:gd name="connsiteX2" fmla="*/ 0 w 304800"/>
                <a:gd name="connsiteY2" fmla="*/ 463550 h 46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463550">
                  <a:moveTo>
                    <a:pt x="304800" y="82550"/>
                  </a:moveTo>
                  <a:cubicBezTo>
                    <a:pt x="225425" y="41275"/>
                    <a:pt x="146050" y="0"/>
                    <a:pt x="95250" y="63500"/>
                  </a:cubicBezTo>
                  <a:cubicBezTo>
                    <a:pt x="44450" y="127000"/>
                    <a:pt x="22225" y="295275"/>
                    <a:pt x="0" y="463550"/>
                  </a:cubicBezTo>
                </a:path>
              </a:pathLst>
            </a:cu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50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214290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）出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pop()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472" y="726498"/>
            <a:ext cx="7500990" cy="344976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(T&amp; e)			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出队运算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(rear==NULL)		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队列为空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LinkNode&lt;T&gt;* p=front;	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//p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指向首结点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(front==rear)		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队列中只有一个结点时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front=rear=NULL;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else				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队列中有多个结点时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front=front-&gt;next;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e=p-&gt;data;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delete p;				</a:t>
            </a:r>
            <a:r>
              <a:rPr lang="en-US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65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释放出队结点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643042" y="4286256"/>
            <a:ext cx="4294237" cy="1215917"/>
            <a:chOff x="1500166" y="5257813"/>
            <a:chExt cx="4294237" cy="1215917"/>
          </a:xfrm>
        </p:grpSpPr>
        <p:sp>
          <p:nvSpPr>
            <p:cNvPr id="45" name="椭圆 44"/>
            <p:cNvSpPr/>
            <p:nvPr/>
          </p:nvSpPr>
          <p:spPr bwMode="auto">
            <a:xfrm>
              <a:off x="1500166" y="5257813"/>
              <a:ext cx="1214446" cy="785818"/>
            </a:xfrm>
            <a:prstGeom prst="ellipse">
              <a:avLst/>
            </a:prstGeom>
            <a:solidFill>
              <a:srgbClr val="00B0F0">
                <a:alpha val="8000"/>
              </a:srgbClr>
            </a:solidFill>
            <a:ln w="19050">
              <a:solidFill>
                <a:srgbClr val="FF00FF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3915617" y="5500702"/>
              <a:ext cx="44956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25" name="Rectangle 14"/>
            <p:cNvSpPr>
              <a:spLocks noChangeArrowheads="1"/>
            </p:cNvSpPr>
            <p:nvPr/>
          </p:nvSpPr>
          <p:spPr bwMode="auto">
            <a:xfrm>
              <a:off x="1714480" y="5469265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6" name="Rectangle 13"/>
            <p:cNvSpPr>
              <a:spLocks noChangeArrowheads="1"/>
            </p:cNvSpPr>
            <p:nvPr/>
          </p:nvSpPr>
          <p:spPr bwMode="auto">
            <a:xfrm>
              <a:off x="2095160" y="5469265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4914902" y="5469265"/>
              <a:ext cx="432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b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b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5344838" y="5469265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>
              <a:off x="4316333" y="5633704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2286104" y="5633704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3" name="Rectangle 7"/>
            <p:cNvSpPr>
              <a:spLocks noChangeArrowheads="1"/>
            </p:cNvSpPr>
            <p:nvPr/>
          </p:nvSpPr>
          <p:spPr bwMode="auto">
            <a:xfrm>
              <a:off x="2857729" y="5469265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Rectangle 6"/>
            <p:cNvSpPr>
              <a:spLocks noChangeArrowheads="1"/>
            </p:cNvSpPr>
            <p:nvPr/>
          </p:nvSpPr>
          <p:spPr bwMode="auto">
            <a:xfrm>
              <a:off x="3238409" y="5469265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>
              <a:off x="3429353" y="5633704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0" name="Rectangle 16"/>
            <p:cNvSpPr>
              <a:spLocks noChangeArrowheads="1"/>
            </p:cNvSpPr>
            <p:nvPr/>
          </p:nvSpPr>
          <p:spPr bwMode="auto">
            <a:xfrm>
              <a:off x="1733530" y="6138808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41" name="Rectangle 16"/>
            <p:cNvSpPr>
              <a:spLocks noChangeArrowheads="1"/>
            </p:cNvSpPr>
            <p:nvPr/>
          </p:nvSpPr>
          <p:spPr bwMode="auto">
            <a:xfrm>
              <a:off x="4948240" y="6138808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cxnSp>
          <p:nvCxnSpPr>
            <p:cNvPr id="42" name="直接箭头连接符 41"/>
            <p:cNvCxnSpPr/>
            <p:nvPr/>
          </p:nvCxnSpPr>
          <p:spPr>
            <a:xfrm rot="5400000" flipH="1" flipV="1">
              <a:off x="1947844" y="5972119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 rot="5400000" flipH="1" flipV="1">
              <a:off x="5163348" y="5971325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51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4348" y="571480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l">
              <a:lnSpc>
                <a:spcPct val="100000"/>
              </a:lnSpc>
            </a:pP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）取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队头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gethead()</a:t>
            </a:r>
            <a:endParaRPr lang="zh-CN" altLang="zh-CN" sz="2000">
              <a:ln w="11430"/>
              <a:solidFill>
                <a:srgbClr val="FF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8662" y="1177306"/>
            <a:ext cx="6143668" cy="191088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gethead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(T&amp; e)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取队头运算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(rear==NULL)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队列为空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false;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e=front-&gt;data;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取首结点值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true;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214414" y="3714752"/>
            <a:ext cx="4294237" cy="1215917"/>
            <a:chOff x="1500166" y="5257813"/>
            <a:chExt cx="4294237" cy="1215917"/>
          </a:xfrm>
        </p:grpSpPr>
        <p:sp>
          <p:nvSpPr>
            <p:cNvPr id="39" name="椭圆 38"/>
            <p:cNvSpPr/>
            <p:nvPr/>
          </p:nvSpPr>
          <p:spPr bwMode="auto">
            <a:xfrm>
              <a:off x="1500166" y="5257813"/>
              <a:ext cx="1214446" cy="785818"/>
            </a:xfrm>
            <a:prstGeom prst="ellipse">
              <a:avLst/>
            </a:prstGeom>
            <a:ln w="19050">
              <a:solidFill>
                <a:srgbClr val="FF00FF"/>
              </a:solidFill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 sz="16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3925142" y="5500702"/>
              <a:ext cx="449565" cy="3300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+mn-ea"/>
                  <a:ea typeface="+mn-ea"/>
                  <a:cs typeface="Consolas" pitchFamily="49" charset="0"/>
                </a:rPr>
                <a:t>…</a:t>
              </a:r>
            </a:p>
          </p:txBody>
        </p:sp>
        <p:sp>
          <p:nvSpPr>
            <p:cNvPr id="26" name="Rectangle 14"/>
            <p:cNvSpPr>
              <a:spLocks noChangeArrowheads="1"/>
            </p:cNvSpPr>
            <p:nvPr/>
          </p:nvSpPr>
          <p:spPr bwMode="auto">
            <a:xfrm>
              <a:off x="1714480" y="5469265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2095160" y="5469265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4907008" y="5469265"/>
              <a:ext cx="432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n</a:t>
              </a:r>
              <a:r>
                <a:rPr kumimoji="0" lang="en-US" altLang="zh-CN" sz="1600" b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  <a:endParaRPr kumimoji="0" lang="en-US" altLang="zh-CN" sz="1600" b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5344838" y="5469265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∧</a:t>
              </a:r>
            </a:p>
            <a:p>
              <a:pPr marL="0" marR="0" lvl="0" indent="0" algn="l" defTabSz="914400" rtl="0" eaLnBrk="0" fontAlgn="base" latinLnBrk="0" hangingPunct="0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4325858" y="5633704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>
              <a:off x="2286104" y="5633704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2857729" y="5469265"/>
              <a:ext cx="378000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a</a:t>
              </a:r>
              <a:r>
                <a:rPr kumimoji="0" lang="en-US" altLang="zh-CN" sz="1600" b="0" baseline="-300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3238409" y="5469265"/>
              <a:ext cx="449565" cy="330086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0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>
              <a:off x="3429353" y="5633704"/>
              <a:ext cx="571624" cy="0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5" name="Rectangle 16"/>
            <p:cNvSpPr>
              <a:spLocks noChangeArrowheads="1"/>
            </p:cNvSpPr>
            <p:nvPr/>
          </p:nvSpPr>
          <p:spPr bwMode="auto">
            <a:xfrm>
              <a:off x="1733530" y="6138808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36" name="Rectangle 16"/>
            <p:cNvSpPr>
              <a:spLocks noChangeArrowheads="1"/>
            </p:cNvSpPr>
            <p:nvPr/>
          </p:nvSpPr>
          <p:spPr bwMode="auto">
            <a:xfrm>
              <a:off x="4948240" y="6138808"/>
              <a:ext cx="714380" cy="33492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</a:p>
          </p:txBody>
        </p:sp>
        <p:cxnSp>
          <p:nvCxnSpPr>
            <p:cNvPr id="37" name="直接箭头连接符 36"/>
            <p:cNvCxnSpPr/>
            <p:nvPr/>
          </p:nvCxnSpPr>
          <p:spPr>
            <a:xfrm rot="5400000" flipH="1" flipV="1">
              <a:off x="1947844" y="5972119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rot="5400000" flipH="1" flipV="1">
              <a:off x="5163348" y="5971325"/>
              <a:ext cx="285752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52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348" y="642918"/>
            <a:ext cx="514353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3.2.5 </a:t>
            </a:r>
            <a:r>
              <a:rPr lang="zh-CN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链</a:t>
            </a:r>
            <a:r>
              <a:rPr lang="zh-CN" altLang="en-US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队</a:t>
            </a:r>
            <a:r>
              <a:rPr lang="zh-CN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的应用算法设计示例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910" y="1428736"/>
            <a:ext cx="7286676" cy="442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【例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3.13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】</a:t>
            </a:r>
            <a:r>
              <a:rPr lang="zh-CN" altLang="zh-CN" sz="2000"/>
              <a:t>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采用链队求解第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章例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2.16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的约瑟夫问题。</a:t>
            </a:r>
            <a:endParaRPr lang="zh-CN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8596" y="2571744"/>
            <a:ext cx="8072494" cy="264132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2.16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编写一个程序求解约瑟夫（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Joseph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）问题。有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个小孩围成一圈，给他们从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开始依次编号，从编号为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的小孩开始报数，数到第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个小孩出列，然后从出列的下一个小孩重新开始报数，数到第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个小孩又出列，</a:t>
            </a:r>
            <a:r>
              <a:rPr lang="en-US" altLang="zh-CN" sz="2000">
                <a:solidFill>
                  <a:srgbClr val="0000FF"/>
                </a:solidFill>
                <a:latin typeface="+mn-ea"/>
                <a:cs typeface="Consolas" pitchFamily="49" charset="0"/>
              </a:rPr>
              <a:t>…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，如此反复直到所有的小孩全部出列为止，求整个出列序列。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如当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=6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时的出列序列是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6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3" name="下箭头 22"/>
          <p:cNvSpPr/>
          <p:nvPr/>
        </p:nvSpPr>
        <p:spPr bwMode="auto">
          <a:xfrm>
            <a:off x="3571868" y="2000240"/>
            <a:ext cx="285752" cy="357190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53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785786" y="2071678"/>
            <a:ext cx="7572428" cy="175699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约瑟夫问题，依次将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～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次出列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个小孩：依次出队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次，将所有出队的元素立即进队（将他们从队头出队后插入到队尾），再出队第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个元素并且输出（出列第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个小孩）。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2910" y="1357298"/>
            <a:ext cx="5214974" cy="423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先定义一个链队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qu: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428604"/>
            <a:ext cx="1643074" cy="7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54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357166"/>
            <a:ext cx="8358246" cy="513227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"LinkQueue.cpp"   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包含链队类模板的定义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Jsequence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n,int m)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输出约瑟夫序列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x;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LinkQueue&lt;int&gt; qu;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定义一个链队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i=1;i&lt;=n;i++)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进队编号为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个小孩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qu.push(i);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i=1;i&lt;=n;i++)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共出列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个小孩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int j=1;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while (j&lt;=m-1)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m-1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个小孩，并将他们进队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qu.pop(x);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qu.push(x);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j++;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qu.pop(x);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出队第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个小孩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cout &lt;&lt; x &lt;&lt; " 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endl;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55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1643050"/>
            <a:ext cx="4429156" cy="275726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测试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1: n=6,m=3\n");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出列顺序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Jsequence(6,3);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测试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2: n=8,m=4\n");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  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出列顺序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Jsequence(8,4);</a:t>
            </a:r>
            <a:endParaRPr lang="zh-CN" altLang="zh-CN" sz="18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3" name="上弧形箭头 22"/>
          <p:cNvSpPr/>
          <p:nvPr/>
        </p:nvSpPr>
        <p:spPr bwMode="auto">
          <a:xfrm>
            <a:off x="4714876" y="1142984"/>
            <a:ext cx="857256" cy="500066"/>
          </a:xfrm>
          <a:prstGeom prst="curvedDownArrow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256" y="1714488"/>
            <a:ext cx="291762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42910" y="639529"/>
            <a:ext cx="714380" cy="6463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程序验证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56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500042"/>
            <a:ext cx="478634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3.2.6 STL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中</a:t>
            </a:r>
            <a:r>
              <a:rPr lang="zh-CN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的</a:t>
            </a: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queue</a:t>
            </a:r>
            <a:r>
              <a:rPr lang="zh-CN" altLang="en-US">
                <a:latin typeface="Consolas" pitchFamily="49" charset="0"/>
                <a:ea typeface="微软雅黑" pitchFamily="34" charset="-122"/>
                <a:cs typeface="Consolas" pitchFamily="49" charset="0"/>
              </a:rPr>
              <a:t>队列容器</a:t>
            </a:r>
            <a:endParaRPr lang="zh-CN" altLang="zh-CN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2976" y="1335376"/>
            <a:ext cx="4143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的主要成员函数及其说明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28662" y="2071678"/>
          <a:ext cx="6500858" cy="277041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140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0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269"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成员函数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说明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31"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empty()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判断队列容器是否为空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31"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size()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返回队列容器中实际元素个数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931"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front()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返回队头元素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31"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back()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返回队尾元素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31"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push(e)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元素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e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进队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235"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pop()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698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元素出队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57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357166"/>
            <a:ext cx="8001056" cy="452698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#include&lt;iostream&gt;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&lt;queue&gt;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using namespace std;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queue&lt;int&gt; qu;</a:t>
            </a:r>
            <a:endParaRPr lang="zh-CN" altLang="zh-CN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qu.push(1); qu.push(2); qu.push(3);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队头元素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%d\n",qu.front());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队尾元素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%d\n",qu.back());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出队顺序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(!qu.empty())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出队所有元素</a:t>
            </a: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printf("%d ",qu.front());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qu.pop();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5984" y="5357826"/>
            <a:ext cx="2143140" cy="106237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44000" rIns="144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队头元素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1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队尾元素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3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出队顺序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1 2 3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下箭头 5"/>
          <p:cNvSpPr/>
          <p:nvPr/>
        </p:nvSpPr>
        <p:spPr bwMode="auto">
          <a:xfrm>
            <a:off x="3071802" y="4929198"/>
            <a:ext cx="214314" cy="357190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58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714348" y="642918"/>
            <a:ext cx="400052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3.2.7 </a:t>
            </a:r>
            <a:r>
              <a:rPr lang="zh-CN" altLang="en-US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队列</a:t>
            </a:r>
            <a:r>
              <a:rPr lang="zh-CN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的综合应用</a:t>
            </a:r>
            <a:endParaRPr lang="zh-CN" altLang="zh-CN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5786" y="1643050"/>
            <a:ext cx="52864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求解问题中需要临时保存一些数据元素：</a:t>
            </a:r>
          </a:p>
        </p:txBody>
      </p:sp>
      <p:grpSp>
        <p:nvGrpSpPr>
          <p:cNvPr id="12" name="Group 4"/>
          <p:cNvGrpSpPr>
            <a:grpSpLocks/>
          </p:cNvGrpSpPr>
          <p:nvPr/>
        </p:nvGrpSpPr>
        <p:grpSpPr bwMode="auto">
          <a:xfrm>
            <a:off x="1066800" y="2293938"/>
            <a:ext cx="3719514" cy="1706566"/>
            <a:chOff x="294" y="1536"/>
            <a:chExt cx="1722" cy="1387"/>
          </a:xfrm>
        </p:grpSpPr>
        <p:pic>
          <p:nvPicPr>
            <p:cNvPr id="15" name="Picture 5" descr="pan_0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gray">
            <a:xfrm flipH="1">
              <a:off x="298" y="1536"/>
              <a:ext cx="1711" cy="1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294" y="1538"/>
              <a:ext cx="1722" cy="1382"/>
            </a:xfrm>
            <a:custGeom>
              <a:avLst/>
              <a:gdLst/>
              <a:ahLst/>
              <a:cxnLst>
                <a:cxn ang="0">
                  <a:pos x="6" y="79"/>
                </a:cxn>
                <a:cxn ang="0">
                  <a:pos x="6" y="1300"/>
                </a:cxn>
                <a:cxn ang="0">
                  <a:pos x="46" y="1367"/>
                </a:cxn>
                <a:cxn ang="0">
                  <a:pos x="121" y="1381"/>
                </a:cxn>
                <a:cxn ang="0">
                  <a:pos x="1658" y="1312"/>
                </a:cxn>
                <a:cxn ang="0">
                  <a:pos x="1696" y="1286"/>
                </a:cxn>
                <a:cxn ang="0">
                  <a:pos x="1714" y="1247"/>
                </a:cxn>
                <a:cxn ang="0">
                  <a:pos x="1715" y="157"/>
                </a:cxn>
                <a:cxn ang="0">
                  <a:pos x="1689" y="87"/>
                </a:cxn>
                <a:cxn ang="0">
                  <a:pos x="1637" y="67"/>
                </a:cxn>
                <a:cxn ang="0">
                  <a:pos x="95" y="0"/>
                </a:cxn>
                <a:cxn ang="0">
                  <a:pos x="29" y="31"/>
                </a:cxn>
                <a:cxn ang="0">
                  <a:pos x="6" y="79"/>
                </a:cxn>
              </a:cxnLst>
              <a:rect l="0" t="0" r="r" b="b"/>
              <a:pathLst>
                <a:path w="1722" h="1382">
                  <a:moveTo>
                    <a:pt x="6" y="79"/>
                  </a:moveTo>
                  <a:cubicBezTo>
                    <a:pt x="0" y="294"/>
                    <a:pt x="3" y="1087"/>
                    <a:pt x="6" y="1300"/>
                  </a:cubicBezTo>
                  <a:cubicBezTo>
                    <a:pt x="8" y="1336"/>
                    <a:pt x="36" y="1359"/>
                    <a:pt x="46" y="1367"/>
                  </a:cubicBezTo>
                  <a:cubicBezTo>
                    <a:pt x="60" y="1381"/>
                    <a:pt x="109" y="1382"/>
                    <a:pt x="121" y="1381"/>
                  </a:cubicBezTo>
                  <a:cubicBezTo>
                    <a:pt x="368" y="1362"/>
                    <a:pt x="1388" y="1336"/>
                    <a:pt x="1658" y="1312"/>
                  </a:cubicBezTo>
                  <a:cubicBezTo>
                    <a:pt x="1658" y="1315"/>
                    <a:pt x="1684" y="1300"/>
                    <a:pt x="1696" y="1286"/>
                  </a:cubicBezTo>
                  <a:cubicBezTo>
                    <a:pt x="1708" y="1272"/>
                    <a:pt x="1714" y="1250"/>
                    <a:pt x="1714" y="1247"/>
                  </a:cubicBezTo>
                  <a:cubicBezTo>
                    <a:pt x="1714" y="1065"/>
                    <a:pt x="1722" y="347"/>
                    <a:pt x="1715" y="157"/>
                  </a:cubicBezTo>
                  <a:cubicBezTo>
                    <a:pt x="1715" y="124"/>
                    <a:pt x="1711" y="104"/>
                    <a:pt x="1689" y="87"/>
                  </a:cubicBezTo>
                  <a:cubicBezTo>
                    <a:pt x="1667" y="70"/>
                    <a:pt x="1659" y="73"/>
                    <a:pt x="1637" y="67"/>
                  </a:cubicBezTo>
                  <a:cubicBezTo>
                    <a:pt x="1375" y="49"/>
                    <a:pt x="360" y="16"/>
                    <a:pt x="95" y="0"/>
                  </a:cubicBezTo>
                  <a:cubicBezTo>
                    <a:pt x="72" y="0"/>
                    <a:pt x="41" y="14"/>
                    <a:pt x="29" y="31"/>
                  </a:cubicBezTo>
                  <a:cubicBezTo>
                    <a:pt x="17" y="48"/>
                    <a:pt x="13" y="49"/>
                    <a:pt x="6" y="79"/>
                  </a:cubicBezTo>
                  <a:close/>
                </a:path>
              </a:pathLst>
            </a:custGeom>
            <a:gradFill rotWithShape="1">
              <a:gsLst>
                <a:gs pos="0">
                  <a:srgbClr val="03D4A8">
                    <a:alpha val="50000"/>
                  </a:srgbClr>
                </a:gs>
                <a:gs pos="25000">
                  <a:srgbClr val="21D6E0">
                    <a:alpha val="45000"/>
                  </a:srgbClr>
                </a:gs>
                <a:gs pos="75000">
                  <a:srgbClr val="0087E6">
                    <a:alpha val="35000"/>
                  </a:srgbClr>
                </a:gs>
                <a:gs pos="100000">
                  <a:srgbClr val="005CBF">
                    <a:alpha val="30000"/>
                  </a:srgb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85852" y="2643182"/>
            <a:ext cx="3429024" cy="93465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先保存的后处理：栈</a:t>
            </a:r>
            <a:endParaRPr lang="en-US" altLang="zh-CN" sz="2000" b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仿宋" pitchFamily="49" charset="-122"/>
              <a:ea typeface="仿宋" pitchFamily="49" charset="-122"/>
            </a:endParaRP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Blip>
                <a:blip r:embed="rId3"/>
              </a:buBlip>
            </a:pPr>
            <a:r>
              <a:rPr lang="zh-CN" altLang="en-US" sz="20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仿宋" pitchFamily="49" charset="-122"/>
                <a:ea typeface="仿宋" pitchFamily="49" charset="-122"/>
              </a:rPr>
              <a:t>先保存的先处理：队列</a:t>
            </a:r>
            <a:endParaRPr lang="en-US" altLang="zh-CN" sz="2000" b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59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4" y="785794"/>
            <a:ext cx="7429552" cy="46433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/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【例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3.10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】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若元素进队顺序为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1234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，能否得到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3142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的出队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序列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85786" y="2857496"/>
            <a:ext cx="750099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进队顺序为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1234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，则出队的顺序也为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1234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（先进先出），所以不能得到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3142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的出队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序列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1857364"/>
            <a:ext cx="1643074" cy="7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5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9" name="组合 68"/>
          <p:cNvGrpSpPr/>
          <p:nvPr/>
        </p:nvGrpSpPr>
        <p:grpSpPr>
          <a:xfrm>
            <a:off x="1285852" y="2071678"/>
            <a:ext cx="3557166" cy="1571636"/>
            <a:chOff x="1285852" y="2071678"/>
            <a:chExt cx="3557166" cy="1571636"/>
          </a:xfrm>
        </p:grpSpPr>
        <p:sp>
          <p:nvSpPr>
            <p:cNvPr id="70" name="Rectangle 53"/>
            <p:cNvSpPr>
              <a:spLocks noChangeArrowheads="1"/>
            </p:cNvSpPr>
            <p:nvPr/>
          </p:nvSpPr>
          <p:spPr bwMode="auto">
            <a:xfrm>
              <a:off x="2494157" y="3312745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1" name="Rectangle 51"/>
            <p:cNvSpPr>
              <a:spLocks noChangeArrowheads="1"/>
            </p:cNvSpPr>
            <p:nvPr/>
          </p:nvSpPr>
          <p:spPr bwMode="auto">
            <a:xfrm>
              <a:off x="3069339" y="3312745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2" name="Rectangle 50"/>
            <p:cNvSpPr>
              <a:spLocks noChangeArrowheads="1"/>
            </p:cNvSpPr>
            <p:nvPr/>
          </p:nvSpPr>
          <p:spPr bwMode="auto">
            <a:xfrm>
              <a:off x="2781748" y="3312745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3" name="Rectangle 49"/>
            <p:cNvSpPr>
              <a:spLocks noChangeArrowheads="1"/>
            </p:cNvSpPr>
            <p:nvPr/>
          </p:nvSpPr>
          <p:spPr bwMode="auto">
            <a:xfrm>
              <a:off x="3350610" y="3312745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4" name="Rectangle 48"/>
            <p:cNvSpPr>
              <a:spLocks noChangeArrowheads="1"/>
            </p:cNvSpPr>
            <p:nvPr/>
          </p:nvSpPr>
          <p:spPr bwMode="auto">
            <a:xfrm>
              <a:off x="2494157" y="3006131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5" name="Rectangle 46"/>
            <p:cNvSpPr>
              <a:spLocks noChangeArrowheads="1"/>
            </p:cNvSpPr>
            <p:nvPr/>
          </p:nvSpPr>
          <p:spPr bwMode="auto">
            <a:xfrm>
              <a:off x="3069339" y="3006131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6" name="Rectangle 45"/>
            <p:cNvSpPr>
              <a:spLocks noChangeArrowheads="1"/>
            </p:cNvSpPr>
            <p:nvPr/>
          </p:nvSpPr>
          <p:spPr bwMode="auto">
            <a:xfrm>
              <a:off x="2781748" y="3006131"/>
              <a:ext cx="298126" cy="29818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7" name="Rectangle 44"/>
            <p:cNvSpPr>
              <a:spLocks noChangeArrowheads="1"/>
            </p:cNvSpPr>
            <p:nvPr/>
          </p:nvSpPr>
          <p:spPr bwMode="auto">
            <a:xfrm>
              <a:off x="3350610" y="3006131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8" name="Rectangle 43"/>
            <p:cNvSpPr>
              <a:spLocks noChangeArrowheads="1"/>
            </p:cNvSpPr>
            <p:nvPr/>
          </p:nvSpPr>
          <p:spPr bwMode="auto">
            <a:xfrm>
              <a:off x="2494157" y="2693195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79" name="Rectangle 41"/>
            <p:cNvSpPr>
              <a:spLocks noChangeArrowheads="1"/>
            </p:cNvSpPr>
            <p:nvPr/>
          </p:nvSpPr>
          <p:spPr bwMode="auto">
            <a:xfrm>
              <a:off x="3069339" y="2693195"/>
              <a:ext cx="298126" cy="2971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0" name="Rectangle 40"/>
            <p:cNvSpPr>
              <a:spLocks noChangeArrowheads="1"/>
            </p:cNvSpPr>
            <p:nvPr/>
          </p:nvSpPr>
          <p:spPr bwMode="auto">
            <a:xfrm>
              <a:off x="2781748" y="2693195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1" name="Rectangle 39"/>
            <p:cNvSpPr>
              <a:spLocks noChangeArrowheads="1"/>
            </p:cNvSpPr>
            <p:nvPr/>
          </p:nvSpPr>
          <p:spPr bwMode="auto">
            <a:xfrm>
              <a:off x="3350610" y="2693195"/>
              <a:ext cx="298126" cy="2971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2" name="Rectangle 38"/>
            <p:cNvSpPr>
              <a:spLocks noChangeArrowheads="1"/>
            </p:cNvSpPr>
            <p:nvPr/>
          </p:nvSpPr>
          <p:spPr bwMode="auto">
            <a:xfrm>
              <a:off x="2494157" y="2386580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3" name="Rectangle 36"/>
            <p:cNvSpPr>
              <a:spLocks noChangeArrowheads="1"/>
            </p:cNvSpPr>
            <p:nvPr/>
          </p:nvSpPr>
          <p:spPr bwMode="auto">
            <a:xfrm>
              <a:off x="3069339" y="2386580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4" name="Rectangle 35"/>
            <p:cNvSpPr>
              <a:spLocks noChangeArrowheads="1"/>
            </p:cNvSpPr>
            <p:nvPr/>
          </p:nvSpPr>
          <p:spPr bwMode="auto">
            <a:xfrm>
              <a:off x="2781748" y="2386580"/>
              <a:ext cx="298126" cy="29818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5" name="Rectangle 34"/>
            <p:cNvSpPr>
              <a:spLocks noChangeArrowheads="1"/>
            </p:cNvSpPr>
            <p:nvPr/>
          </p:nvSpPr>
          <p:spPr bwMode="auto">
            <a:xfrm>
              <a:off x="3350610" y="2386580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86" name="Rectangle 28"/>
            <p:cNvSpPr>
              <a:spLocks noChangeArrowheads="1"/>
            </p:cNvSpPr>
            <p:nvPr/>
          </p:nvSpPr>
          <p:spPr bwMode="auto">
            <a:xfrm>
              <a:off x="2769998" y="2071678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87" name="Rectangle 27"/>
            <p:cNvSpPr>
              <a:spLocks noChangeArrowheads="1"/>
            </p:cNvSpPr>
            <p:nvPr/>
          </p:nvSpPr>
          <p:spPr bwMode="auto">
            <a:xfrm>
              <a:off x="2485567" y="2071678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88" name="Rectangle 26"/>
            <p:cNvSpPr>
              <a:spLocks noChangeArrowheads="1"/>
            </p:cNvSpPr>
            <p:nvPr/>
          </p:nvSpPr>
          <p:spPr bwMode="auto">
            <a:xfrm>
              <a:off x="3345180" y="2071678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89" name="Rectangle 25"/>
            <p:cNvSpPr>
              <a:spLocks noChangeArrowheads="1"/>
            </p:cNvSpPr>
            <p:nvPr/>
          </p:nvSpPr>
          <p:spPr bwMode="auto">
            <a:xfrm>
              <a:off x="3057589" y="2071678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0" name="Rectangle 22"/>
            <p:cNvSpPr>
              <a:spLocks noChangeArrowheads="1"/>
            </p:cNvSpPr>
            <p:nvPr/>
          </p:nvSpPr>
          <p:spPr bwMode="auto">
            <a:xfrm>
              <a:off x="2143108" y="3345129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91" name="Rectangle 21"/>
            <p:cNvSpPr>
              <a:spLocks noChangeArrowheads="1"/>
            </p:cNvSpPr>
            <p:nvPr/>
          </p:nvSpPr>
          <p:spPr bwMode="auto">
            <a:xfrm>
              <a:off x="2143108" y="3032193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92" name="Rectangle 20"/>
            <p:cNvSpPr>
              <a:spLocks noChangeArrowheads="1"/>
            </p:cNvSpPr>
            <p:nvPr/>
          </p:nvSpPr>
          <p:spPr bwMode="auto">
            <a:xfrm>
              <a:off x="2143108" y="2741719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93" name="Rectangle 19"/>
            <p:cNvSpPr>
              <a:spLocks noChangeArrowheads="1"/>
            </p:cNvSpPr>
            <p:nvPr/>
          </p:nvSpPr>
          <p:spPr bwMode="auto">
            <a:xfrm>
              <a:off x="2143108" y="2500306"/>
              <a:ext cx="298126" cy="299239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94" name="Rectangle 18"/>
            <p:cNvSpPr>
              <a:spLocks noChangeArrowheads="1"/>
            </p:cNvSpPr>
            <p:nvPr/>
          </p:nvSpPr>
          <p:spPr bwMode="auto">
            <a:xfrm>
              <a:off x="4291011" y="3320205"/>
              <a:ext cx="552007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出口</a:t>
              </a:r>
              <a:endParaRPr kumimoji="0" 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宋体" pitchFamily="2" charset="-122"/>
              </a:endParaRPr>
            </a:p>
          </p:txBody>
        </p:sp>
        <p:sp>
          <p:nvSpPr>
            <p:cNvPr id="95" name="Rectangle 4"/>
            <p:cNvSpPr>
              <a:spLocks noChangeArrowheads="1"/>
            </p:cNvSpPr>
            <p:nvPr/>
          </p:nvSpPr>
          <p:spPr bwMode="auto">
            <a:xfrm>
              <a:off x="1285852" y="2336005"/>
              <a:ext cx="553060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入口</a:t>
              </a:r>
              <a:endParaRPr kumimoji="0" 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宋体" pitchFamily="2" charset="-122"/>
              </a:endParaRPr>
            </a:p>
          </p:txBody>
        </p:sp>
        <p:sp>
          <p:nvSpPr>
            <p:cNvPr id="96" name="AutoShape 3"/>
            <p:cNvSpPr>
              <a:spLocks noChangeShapeType="1"/>
            </p:cNvSpPr>
            <p:nvPr/>
          </p:nvSpPr>
          <p:spPr bwMode="auto">
            <a:xfrm flipV="1">
              <a:off x="1800988" y="2474034"/>
              <a:ext cx="895431" cy="1054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AutoShape 2"/>
            <p:cNvSpPr>
              <a:spLocks noChangeShapeType="1"/>
            </p:cNvSpPr>
            <p:nvPr/>
          </p:nvSpPr>
          <p:spPr bwMode="auto">
            <a:xfrm flipH="1">
              <a:off x="3462255" y="3466579"/>
              <a:ext cx="895431" cy="1054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2357422" y="4100460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一个迷宫图</a:t>
            </a:r>
          </a:p>
        </p:txBody>
      </p:sp>
      <p:sp>
        <p:nvSpPr>
          <p:cNvPr id="99" name="下箭头 98"/>
          <p:cNvSpPr/>
          <p:nvPr/>
        </p:nvSpPr>
        <p:spPr bwMode="auto">
          <a:xfrm>
            <a:off x="3000364" y="4671964"/>
            <a:ext cx="214314" cy="357190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285852" y="5172030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求从入口到出口的一条简单路径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357818" y="1571612"/>
            <a:ext cx="2786082" cy="246231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rIns="180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mg[MAX][MAX]=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{{0,1,0,0},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{0,0,1,1},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{0,1,0,0},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{0,0,0,0}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m=4,n=4;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>
            <a:off x="4357686" y="2714620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3" name="组合 102"/>
          <p:cNvGrpSpPr/>
          <p:nvPr/>
        </p:nvGrpSpPr>
        <p:grpSpPr>
          <a:xfrm>
            <a:off x="571472" y="642918"/>
            <a:ext cx="2357454" cy="642942"/>
            <a:chOff x="428596" y="428604"/>
            <a:chExt cx="2357454" cy="642942"/>
          </a:xfrm>
        </p:grpSpPr>
        <p:sp>
          <p:nvSpPr>
            <p:cNvPr id="104" name="AutoShape 10"/>
            <p:cNvSpPr>
              <a:spLocks noChangeArrowheads="1"/>
            </p:cNvSpPr>
            <p:nvPr/>
          </p:nvSpPr>
          <p:spPr bwMode="gray">
            <a:xfrm>
              <a:off x="428596" y="428604"/>
              <a:ext cx="2357454" cy="64294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EA7EA"/>
                </a:gs>
                <a:gs pos="50000">
                  <a:srgbClr val="4EA7EA">
                    <a:gamma/>
                    <a:tint val="42353"/>
                    <a:invGamma/>
                  </a:srgbClr>
                </a:gs>
                <a:gs pos="100000">
                  <a:srgbClr val="4EA7EA"/>
                </a:gs>
              </a:gsLst>
              <a:lin ang="5400000" scaled="1"/>
            </a:gradFill>
            <a:ln w="28575" algn="ctr">
              <a:solidFill>
                <a:schemeClr val="bg1"/>
              </a:solidFill>
              <a:round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Rectangle 16"/>
            <p:cNvSpPr>
              <a:spLocks noChangeArrowheads="1"/>
            </p:cNvSpPr>
            <p:nvPr/>
          </p:nvSpPr>
          <p:spPr bwMode="gray">
            <a:xfrm>
              <a:off x="633384" y="538085"/>
              <a:ext cx="206217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865188" latinLnBrk="1">
                <a:lnSpc>
                  <a:spcPct val="100000"/>
                </a:lnSpc>
              </a:pPr>
              <a:r>
                <a:rPr lang="zh-CN" altLang="en-US" sz="200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求迷宫问题</a:t>
              </a:r>
            </a:p>
          </p:txBody>
        </p:sp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60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714480" y="1071546"/>
            <a:ext cx="4326444" cy="2707408"/>
            <a:chOff x="1714480" y="1071546"/>
            <a:chExt cx="4326444" cy="2707408"/>
          </a:xfrm>
        </p:grpSpPr>
        <p:sp>
          <p:nvSpPr>
            <p:cNvPr id="26" name="Text Box 15"/>
            <p:cNvSpPr txBox="1">
              <a:spLocks noChangeArrowheads="1"/>
            </p:cNvSpPr>
            <p:nvPr/>
          </p:nvSpPr>
          <p:spPr bwMode="auto">
            <a:xfrm>
              <a:off x="1714480" y="2221790"/>
              <a:ext cx="591586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方位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3715903" y="1428736"/>
              <a:ext cx="693870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-1,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 flipV="1">
              <a:off x="4036566" y="1725697"/>
              <a:ext cx="0" cy="522909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9" name="Text Box 12"/>
            <p:cNvSpPr txBox="1">
              <a:spLocks noChangeArrowheads="1"/>
            </p:cNvSpPr>
            <p:nvPr/>
          </p:nvSpPr>
          <p:spPr bwMode="auto">
            <a:xfrm>
              <a:off x="3643306" y="3107621"/>
              <a:ext cx="692948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+1,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2454709" y="2236617"/>
              <a:ext cx="694791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-1)</a:t>
              </a: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>
              <a:off x="4036566" y="2505910"/>
              <a:ext cx="0" cy="522909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4076313" y="2362041"/>
              <a:ext cx="521554" cy="0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 flipH="1">
              <a:off x="3249750" y="2362041"/>
              <a:ext cx="523397" cy="0"/>
            </a:xfrm>
            <a:prstGeom prst="line">
              <a:avLst/>
            </a:prstGeom>
            <a:ln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3696505" y="1071546"/>
              <a:ext cx="589743" cy="2794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方位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5449338" y="2222712"/>
              <a:ext cx="591586" cy="27759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方位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3695583" y="3500438"/>
              <a:ext cx="590665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方位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37" name="Text Box 4"/>
            <p:cNvSpPr txBox="1">
              <a:spLocks noChangeArrowheads="1"/>
            </p:cNvSpPr>
            <p:nvPr/>
          </p:nvSpPr>
          <p:spPr bwMode="auto">
            <a:xfrm>
              <a:off x="3734826" y="2214554"/>
              <a:ext cx="576453" cy="2877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38" name="Text Box 3"/>
            <p:cNvSpPr txBox="1">
              <a:spLocks noChangeArrowheads="1"/>
            </p:cNvSpPr>
            <p:nvPr/>
          </p:nvSpPr>
          <p:spPr bwMode="auto">
            <a:xfrm>
              <a:off x="4663520" y="2236617"/>
              <a:ext cx="693870" cy="27851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 type="none" w="sm" len="sm"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+1)</a:t>
              </a:r>
            </a:p>
          </p:txBody>
        </p:sp>
        <p:sp>
          <p:nvSpPr>
            <p:cNvPr id="39" name="Freeform 2"/>
            <p:cNvSpPr>
              <a:spLocks/>
            </p:cNvSpPr>
            <p:nvPr/>
          </p:nvSpPr>
          <p:spPr bwMode="auto">
            <a:xfrm>
              <a:off x="3531418" y="1884322"/>
              <a:ext cx="917788" cy="925927"/>
            </a:xfrm>
            <a:custGeom>
              <a:avLst/>
              <a:gdLst/>
              <a:ahLst/>
              <a:cxnLst>
                <a:cxn ang="0">
                  <a:pos x="739" y="0"/>
                </a:cxn>
                <a:cxn ang="0">
                  <a:pos x="894" y="155"/>
                </a:cxn>
                <a:cxn ang="0">
                  <a:pos x="970" y="518"/>
                </a:cxn>
                <a:cxn ang="0">
                  <a:pos x="735" y="917"/>
                </a:cxn>
                <a:cxn ang="0">
                  <a:pos x="270" y="973"/>
                </a:cxn>
                <a:cxn ang="0">
                  <a:pos x="43" y="730"/>
                </a:cxn>
                <a:cxn ang="0">
                  <a:pos x="15" y="328"/>
                </a:cxn>
              </a:cxnLst>
              <a:rect l="0" t="0" r="r" b="b"/>
              <a:pathLst>
                <a:path w="996" h="1004">
                  <a:moveTo>
                    <a:pt x="739" y="0"/>
                  </a:moveTo>
                  <a:cubicBezTo>
                    <a:pt x="797" y="34"/>
                    <a:pt x="855" y="69"/>
                    <a:pt x="894" y="155"/>
                  </a:cubicBezTo>
                  <a:cubicBezTo>
                    <a:pt x="933" y="241"/>
                    <a:pt x="996" y="391"/>
                    <a:pt x="970" y="518"/>
                  </a:cubicBezTo>
                  <a:cubicBezTo>
                    <a:pt x="944" y="645"/>
                    <a:pt x="852" y="841"/>
                    <a:pt x="735" y="917"/>
                  </a:cubicBezTo>
                  <a:cubicBezTo>
                    <a:pt x="618" y="993"/>
                    <a:pt x="385" y="1004"/>
                    <a:pt x="270" y="973"/>
                  </a:cubicBezTo>
                  <a:cubicBezTo>
                    <a:pt x="155" y="942"/>
                    <a:pt x="86" y="838"/>
                    <a:pt x="43" y="730"/>
                  </a:cubicBezTo>
                  <a:cubicBezTo>
                    <a:pt x="0" y="622"/>
                    <a:pt x="21" y="412"/>
                    <a:pt x="15" y="328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/>
              <a:tailEnd type="arrow" w="sm" len="sm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85786" y="500042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试探顺序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43042" y="4643446"/>
            <a:ext cx="5715040" cy="100895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dx[]={-1,0,1,0};   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//x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方向的偏移量</a:t>
            </a: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dy[]={0,1,0,-1};   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//y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方向的偏移量</a:t>
            </a:r>
          </a:p>
        </p:txBody>
      </p:sp>
      <p:sp>
        <p:nvSpPr>
          <p:cNvPr id="42" name="下箭头 41"/>
          <p:cNvSpPr/>
          <p:nvPr/>
        </p:nvSpPr>
        <p:spPr bwMode="auto">
          <a:xfrm>
            <a:off x="3857620" y="4143380"/>
            <a:ext cx="285752" cy="428628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61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00034" y="285728"/>
            <a:ext cx="30718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迷宫问题的搜索过程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1500166" y="3214686"/>
            <a:ext cx="4714908" cy="2054234"/>
            <a:chOff x="1428728" y="3375030"/>
            <a:chExt cx="4714908" cy="2054234"/>
          </a:xfrm>
        </p:grpSpPr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3214843" y="3375030"/>
              <a:ext cx="1053067" cy="56205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72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方块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,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j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2920628" y="3518773"/>
              <a:ext cx="249280" cy="25078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1428728" y="4552152"/>
              <a:ext cx="1125535" cy="56331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72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相邻方块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2619730" y="4552152"/>
              <a:ext cx="1125535" cy="56331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72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相邻方块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1826568" y="5178481"/>
              <a:ext cx="250539" cy="25078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1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2818650" y="5178481"/>
              <a:ext cx="250539" cy="25078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2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3810732" y="4552152"/>
              <a:ext cx="1124276" cy="56331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72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相邻方块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5001734" y="4552152"/>
              <a:ext cx="1124276" cy="56331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72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相邻方块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4207313" y="5178481"/>
              <a:ext cx="250539" cy="25078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3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487" name="Text Box 7"/>
            <p:cNvSpPr txBox="1">
              <a:spLocks noChangeArrowheads="1"/>
            </p:cNvSpPr>
            <p:nvPr/>
          </p:nvSpPr>
          <p:spPr bwMode="auto">
            <a:xfrm>
              <a:off x="5200654" y="5178481"/>
              <a:ext cx="249280" cy="25078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i="0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4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486" name="Freeform 6"/>
            <p:cNvSpPr>
              <a:spLocks/>
            </p:cNvSpPr>
            <p:nvPr/>
          </p:nvSpPr>
          <p:spPr bwMode="auto">
            <a:xfrm>
              <a:off x="2028006" y="3953548"/>
              <a:ext cx="1329491" cy="598604"/>
            </a:xfrm>
            <a:custGeom>
              <a:avLst/>
              <a:gdLst/>
              <a:ahLst/>
              <a:cxnLst>
                <a:cxn ang="0">
                  <a:pos x="0" y="543"/>
                </a:cxn>
                <a:cxn ang="0">
                  <a:pos x="1206" y="0"/>
                </a:cxn>
              </a:cxnLst>
              <a:rect l="0" t="0" r="r" b="b"/>
              <a:pathLst>
                <a:path w="1206" h="543">
                  <a:moveTo>
                    <a:pt x="0" y="543"/>
                  </a:moveTo>
                  <a:lnTo>
                    <a:pt x="1206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485" name="Freeform 5"/>
            <p:cNvSpPr>
              <a:spLocks/>
            </p:cNvSpPr>
            <p:nvPr/>
          </p:nvSpPr>
          <p:spPr bwMode="auto">
            <a:xfrm>
              <a:off x="3026383" y="3939686"/>
              <a:ext cx="586688" cy="608685"/>
            </a:xfrm>
            <a:custGeom>
              <a:avLst/>
              <a:gdLst/>
              <a:ahLst/>
              <a:cxnLst>
                <a:cxn ang="0">
                  <a:pos x="0" y="552"/>
                </a:cxn>
                <a:cxn ang="0">
                  <a:pos x="531" y="0"/>
                </a:cxn>
              </a:cxnLst>
              <a:rect l="0" t="0" r="r" b="b"/>
              <a:pathLst>
                <a:path w="531" h="552">
                  <a:moveTo>
                    <a:pt x="0" y="552"/>
                  </a:moveTo>
                  <a:lnTo>
                    <a:pt x="531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484" name="Freeform 4"/>
            <p:cNvSpPr>
              <a:spLocks/>
            </p:cNvSpPr>
            <p:nvPr/>
          </p:nvSpPr>
          <p:spPr bwMode="auto">
            <a:xfrm>
              <a:off x="3952998" y="3945987"/>
              <a:ext cx="370142" cy="602384"/>
            </a:xfrm>
            <a:custGeom>
              <a:avLst/>
              <a:gdLst/>
              <a:ahLst/>
              <a:cxnLst>
                <a:cxn ang="0">
                  <a:pos x="336" y="546"/>
                </a:cxn>
                <a:cxn ang="0">
                  <a:pos x="0" y="0"/>
                </a:cxn>
              </a:cxnLst>
              <a:rect l="0" t="0" r="r" b="b"/>
              <a:pathLst>
                <a:path w="336" h="546">
                  <a:moveTo>
                    <a:pt x="336" y="546"/>
                  </a:moveTo>
                  <a:lnTo>
                    <a:pt x="0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483" name="Freeform 3"/>
            <p:cNvSpPr>
              <a:spLocks/>
            </p:cNvSpPr>
            <p:nvPr/>
          </p:nvSpPr>
          <p:spPr bwMode="auto">
            <a:xfrm>
              <a:off x="4158213" y="3949768"/>
              <a:ext cx="1240103" cy="602384"/>
            </a:xfrm>
            <a:custGeom>
              <a:avLst/>
              <a:gdLst/>
              <a:ahLst/>
              <a:cxnLst>
                <a:cxn ang="0">
                  <a:pos x="1125" y="546"/>
                </a:cxn>
                <a:cxn ang="0">
                  <a:pos x="0" y="0"/>
                </a:cxn>
              </a:cxnLst>
              <a:rect l="0" t="0" r="r" b="b"/>
              <a:pathLst>
                <a:path w="1125" h="546">
                  <a:moveTo>
                    <a:pt x="1125" y="546"/>
                  </a:moveTo>
                  <a:lnTo>
                    <a:pt x="0" y="0"/>
                  </a:ln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20482" name="Text Box 2"/>
            <p:cNvSpPr txBox="1">
              <a:spLocks noChangeArrowheads="1"/>
            </p:cNvSpPr>
            <p:nvPr/>
          </p:nvSpPr>
          <p:spPr bwMode="auto">
            <a:xfrm>
              <a:off x="5001734" y="4035462"/>
              <a:ext cx="1141902" cy="25078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r>
                <a:rPr kumimoji="0" lang="en-US" altLang="zh-CN" sz="1600" i="1" u="none" strike="noStrike" cap="none" normalizeH="0" baseline="-3000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i</a:t>
              </a: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-&gt;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pre=</a:t>
              </a: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</a:t>
              </a:r>
              <a:endParaRPr kumimoji="0" lang="en-US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42910" y="928670"/>
            <a:ext cx="7858180" cy="184464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44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每次走到一个方块（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j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），一次性试探所有相邻方块，将所有相邻可走方块进队。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一个方块在队列中的元素为</a:t>
            </a:r>
            <a:r>
              <a:rPr lang="en-US" altLang="zh-CN" sz="2000" i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，并保存其前驱方块（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标识） 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从入口开始，找到出口后由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推导出迷宫路径。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62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2976" y="1630908"/>
            <a:ext cx="6929486" cy="351837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Box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队列中方块元素类型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i,j;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方块的行、列号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Box* pre;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本路径中上一方块的地址</a:t>
            </a:r>
          </a:p>
          <a:p>
            <a:pPr algn="l">
              <a:lnSpc>
                <a:spcPct val="1500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Box() {}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Box(int i1,int j1)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重载构造函数</a:t>
            </a: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i=i1; j=j1;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pre=NULL;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/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3990241" y="663606"/>
            <a:ext cx="1081825" cy="47937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0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相邻</a:t>
            </a:r>
            <a:r>
              <a:rPr kumimoji="0" 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328004" y="651288"/>
            <a:ext cx="1176935" cy="48040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10800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当前</a:t>
            </a:r>
            <a:r>
              <a:rPr kumimoji="0" lang="zh-CN" sz="18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rPr>
              <a:t>方块</a:t>
            </a: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>
            <a:off x="2504938" y="887384"/>
            <a:ext cx="1476000" cy="0"/>
          </a:xfrm>
          <a:prstGeom prst="line">
            <a:avLst/>
          </a:prstGeom>
          <a:ln>
            <a:headEnd type="arrow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00364" y="51867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endParaRPr lang="zh-CN" altLang="en-US" sz="1800">
              <a:solidFill>
                <a:srgbClr val="C0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63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0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511" name="Rectangle 10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4786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76" name="组合 175"/>
          <p:cNvGrpSpPr/>
          <p:nvPr/>
        </p:nvGrpSpPr>
        <p:grpSpPr>
          <a:xfrm>
            <a:off x="3071802" y="714356"/>
            <a:ext cx="2700482" cy="4925330"/>
            <a:chOff x="3720984" y="785793"/>
            <a:chExt cx="2700482" cy="4925330"/>
          </a:xfrm>
        </p:grpSpPr>
        <p:sp>
          <p:nvSpPr>
            <p:cNvPr id="74784" name="Rectangle 32"/>
            <p:cNvSpPr>
              <a:spLocks noChangeArrowheads="1"/>
            </p:cNvSpPr>
            <p:nvPr/>
          </p:nvSpPr>
          <p:spPr bwMode="auto">
            <a:xfrm>
              <a:off x="5475753" y="2415360"/>
              <a:ext cx="328771" cy="28017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(4)</a:t>
              </a:r>
            </a:p>
          </p:txBody>
        </p:sp>
        <p:sp>
          <p:nvSpPr>
            <p:cNvPr id="74783" name="Rectangle 31"/>
            <p:cNvSpPr>
              <a:spLocks noChangeArrowheads="1"/>
            </p:cNvSpPr>
            <p:nvPr/>
          </p:nvSpPr>
          <p:spPr bwMode="auto">
            <a:xfrm>
              <a:off x="5472782" y="3116291"/>
              <a:ext cx="328771" cy="28017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(5)</a:t>
              </a:r>
            </a:p>
          </p:txBody>
        </p:sp>
        <p:sp>
          <p:nvSpPr>
            <p:cNvPr id="74782" name="Rectangle 30"/>
            <p:cNvSpPr>
              <a:spLocks noChangeArrowheads="1"/>
            </p:cNvSpPr>
            <p:nvPr/>
          </p:nvSpPr>
          <p:spPr bwMode="auto">
            <a:xfrm>
              <a:off x="5469811" y="3790492"/>
              <a:ext cx="328771" cy="28017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(6)</a:t>
              </a:r>
            </a:p>
          </p:txBody>
        </p:sp>
        <p:sp>
          <p:nvSpPr>
            <p:cNvPr id="74781" name="Rectangle 29"/>
            <p:cNvSpPr>
              <a:spLocks noChangeArrowheads="1"/>
            </p:cNvSpPr>
            <p:nvPr/>
          </p:nvSpPr>
          <p:spPr bwMode="auto">
            <a:xfrm>
              <a:off x="5466840" y="4464693"/>
              <a:ext cx="328771" cy="28017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(7)</a:t>
              </a:r>
            </a:p>
          </p:txBody>
        </p:sp>
        <p:sp>
          <p:nvSpPr>
            <p:cNvPr id="74780" name="Rectangle 28"/>
            <p:cNvSpPr>
              <a:spLocks noChangeArrowheads="1"/>
            </p:cNvSpPr>
            <p:nvPr/>
          </p:nvSpPr>
          <p:spPr bwMode="auto">
            <a:xfrm>
              <a:off x="5463870" y="5165625"/>
              <a:ext cx="328771" cy="28017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(8)</a:t>
              </a:r>
            </a:p>
          </p:txBody>
        </p:sp>
        <p:sp>
          <p:nvSpPr>
            <p:cNvPr id="74779" name="Rectangle 27"/>
            <p:cNvSpPr>
              <a:spLocks noChangeArrowheads="1"/>
            </p:cNvSpPr>
            <p:nvPr/>
          </p:nvSpPr>
          <p:spPr bwMode="auto">
            <a:xfrm>
              <a:off x="3786182" y="2214554"/>
              <a:ext cx="328771" cy="28017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(3)</a:t>
              </a:r>
            </a:p>
          </p:txBody>
        </p:sp>
        <p:sp>
          <p:nvSpPr>
            <p:cNvPr id="74778" name="Rectangle 26"/>
            <p:cNvSpPr>
              <a:spLocks noChangeArrowheads="1"/>
            </p:cNvSpPr>
            <p:nvPr/>
          </p:nvSpPr>
          <p:spPr bwMode="auto">
            <a:xfrm>
              <a:off x="4390176" y="785793"/>
              <a:ext cx="328771" cy="28017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(1)</a:t>
              </a:r>
            </a:p>
          </p:txBody>
        </p:sp>
        <p:sp>
          <p:nvSpPr>
            <p:cNvPr id="74777" name="Rectangle 25"/>
            <p:cNvSpPr>
              <a:spLocks noChangeArrowheads="1"/>
            </p:cNvSpPr>
            <p:nvPr/>
          </p:nvSpPr>
          <p:spPr bwMode="auto">
            <a:xfrm>
              <a:off x="4746910" y="914495"/>
              <a:ext cx="617932" cy="393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[0,0]</a:t>
              </a:r>
            </a:p>
          </p:txBody>
        </p:sp>
        <p:sp>
          <p:nvSpPr>
            <p:cNvPr id="74776" name="Rectangle 24"/>
            <p:cNvSpPr>
              <a:spLocks noChangeArrowheads="1"/>
            </p:cNvSpPr>
            <p:nvPr/>
          </p:nvSpPr>
          <p:spPr bwMode="auto">
            <a:xfrm>
              <a:off x="4749881" y="1655027"/>
              <a:ext cx="617932" cy="393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[1,0]</a:t>
              </a:r>
            </a:p>
          </p:txBody>
        </p:sp>
        <p:sp>
          <p:nvSpPr>
            <p:cNvPr id="74775" name="AutoShape 23"/>
            <p:cNvSpPr>
              <a:spLocks noChangeShapeType="1"/>
            </p:cNvSpPr>
            <p:nvPr/>
          </p:nvSpPr>
          <p:spPr bwMode="auto">
            <a:xfrm>
              <a:off x="5020226" y="1307532"/>
              <a:ext cx="2971" cy="347496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774" name="Rectangle 22"/>
            <p:cNvSpPr>
              <a:spLocks noChangeArrowheads="1"/>
            </p:cNvSpPr>
            <p:nvPr/>
          </p:nvSpPr>
          <p:spPr bwMode="auto">
            <a:xfrm>
              <a:off x="4403285" y="1485734"/>
              <a:ext cx="328771" cy="28017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(2)</a:t>
              </a:r>
            </a:p>
          </p:txBody>
        </p:sp>
        <p:sp>
          <p:nvSpPr>
            <p:cNvPr id="74773" name="Rectangle 21"/>
            <p:cNvSpPr>
              <a:spLocks noChangeArrowheads="1"/>
            </p:cNvSpPr>
            <p:nvPr/>
          </p:nvSpPr>
          <p:spPr bwMode="auto">
            <a:xfrm>
              <a:off x="3720984" y="2561882"/>
              <a:ext cx="851015" cy="393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[1,1]×</a:t>
              </a:r>
            </a:p>
          </p:txBody>
        </p:sp>
        <p:sp>
          <p:nvSpPr>
            <p:cNvPr id="74772" name="Rectangle 20"/>
            <p:cNvSpPr>
              <a:spLocks noChangeArrowheads="1"/>
            </p:cNvSpPr>
            <p:nvPr/>
          </p:nvSpPr>
          <p:spPr bwMode="auto">
            <a:xfrm>
              <a:off x="5803534" y="2567822"/>
              <a:ext cx="617932" cy="393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[2,0]</a:t>
              </a:r>
            </a:p>
          </p:txBody>
        </p:sp>
        <p:sp>
          <p:nvSpPr>
            <p:cNvPr id="74771" name="AutoShape 19"/>
            <p:cNvSpPr>
              <a:spLocks noChangeShapeType="1"/>
            </p:cNvSpPr>
            <p:nvPr/>
          </p:nvSpPr>
          <p:spPr bwMode="auto">
            <a:xfrm flipH="1">
              <a:off x="4077484" y="2056974"/>
              <a:ext cx="803113" cy="504908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770" name="AutoShape 18"/>
            <p:cNvSpPr>
              <a:spLocks noChangeShapeType="1"/>
            </p:cNvSpPr>
            <p:nvPr/>
          </p:nvSpPr>
          <p:spPr bwMode="auto">
            <a:xfrm>
              <a:off x="5121234" y="2048064"/>
              <a:ext cx="991266" cy="519759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769" name="Rectangle 17"/>
            <p:cNvSpPr>
              <a:spLocks noChangeArrowheads="1"/>
            </p:cNvSpPr>
            <p:nvPr/>
          </p:nvSpPr>
          <p:spPr bwMode="auto">
            <a:xfrm>
              <a:off x="5800563" y="3268754"/>
              <a:ext cx="617932" cy="393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[3,0]</a:t>
              </a:r>
            </a:p>
          </p:txBody>
        </p:sp>
        <p:sp>
          <p:nvSpPr>
            <p:cNvPr id="74768" name="AutoShape 16"/>
            <p:cNvSpPr>
              <a:spLocks noChangeShapeType="1"/>
            </p:cNvSpPr>
            <p:nvPr/>
          </p:nvSpPr>
          <p:spPr bwMode="auto">
            <a:xfrm flipH="1">
              <a:off x="6056054" y="2960859"/>
              <a:ext cx="2971" cy="307895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767" name="Rectangle 15"/>
            <p:cNvSpPr>
              <a:spLocks noChangeArrowheads="1"/>
            </p:cNvSpPr>
            <p:nvPr/>
          </p:nvSpPr>
          <p:spPr bwMode="auto">
            <a:xfrm>
              <a:off x="5797592" y="3942955"/>
              <a:ext cx="617932" cy="393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[3,1]</a:t>
              </a:r>
            </a:p>
          </p:txBody>
        </p:sp>
        <p:sp>
          <p:nvSpPr>
            <p:cNvPr id="74766" name="AutoShape 14"/>
            <p:cNvSpPr>
              <a:spLocks noChangeShapeType="1"/>
            </p:cNvSpPr>
            <p:nvPr/>
          </p:nvSpPr>
          <p:spPr bwMode="auto">
            <a:xfrm flipH="1">
              <a:off x="6053083" y="3661790"/>
              <a:ext cx="2971" cy="281165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765" name="Rectangle 13"/>
            <p:cNvSpPr>
              <a:spLocks noChangeArrowheads="1"/>
            </p:cNvSpPr>
            <p:nvPr/>
          </p:nvSpPr>
          <p:spPr bwMode="auto">
            <a:xfrm>
              <a:off x="5794622" y="4617156"/>
              <a:ext cx="617932" cy="393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[3,2]</a:t>
              </a:r>
            </a:p>
          </p:txBody>
        </p:sp>
        <p:sp>
          <p:nvSpPr>
            <p:cNvPr id="74764" name="AutoShape 12"/>
            <p:cNvSpPr>
              <a:spLocks noChangeShapeType="1"/>
            </p:cNvSpPr>
            <p:nvPr/>
          </p:nvSpPr>
          <p:spPr bwMode="auto">
            <a:xfrm flipH="1">
              <a:off x="6050113" y="4335991"/>
              <a:ext cx="2971" cy="281165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763" name="Rectangle 11"/>
            <p:cNvSpPr>
              <a:spLocks noChangeArrowheads="1"/>
            </p:cNvSpPr>
            <p:nvPr/>
          </p:nvSpPr>
          <p:spPr bwMode="auto">
            <a:xfrm>
              <a:off x="5791651" y="5318087"/>
              <a:ext cx="617932" cy="393036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3600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[3,3]</a:t>
              </a:r>
            </a:p>
          </p:txBody>
        </p:sp>
        <p:sp>
          <p:nvSpPr>
            <p:cNvPr id="74762" name="AutoShape 10"/>
            <p:cNvSpPr>
              <a:spLocks noChangeShapeType="1"/>
            </p:cNvSpPr>
            <p:nvPr/>
          </p:nvSpPr>
          <p:spPr bwMode="auto">
            <a:xfrm flipH="1">
              <a:off x="6047142" y="5010192"/>
              <a:ext cx="2971" cy="307895"/>
            </a:xfrm>
            <a:prstGeom prst="straightConnector1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761" name="AutoShape 9"/>
            <p:cNvSpPr>
              <a:spLocks noChangeShapeType="1"/>
            </p:cNvSpPr>
            <p:nvPr/>
          </p:nvSpPr>
          <p:spPr bwMode="auto">
            <a:xfrm flipH="1">
              <a:off x="6186771" y="2948979"/>
              <a:ext cx="2971" cy="307895"/>
            </a:xfrm>
            <a:prstGeom prst="straightConnector1">
              <a:avLst/>
            </a:prstGeom>
            <a:ln w="19050">
              <a:solidFill>
                <a:srgbClr val="FF00FF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760" name="AutoShape 8"/>
            <p:cNvSpPr>
              <a:spLocks noChangeShapeType="1"/>
            </p:cNvSpPr>
            <p:nvPr/>
          </p:nvSpPr>
          <p:spPr bwMode="auto">
            <a:xfrm flipH="1">
              <a:off x="6183800" y="3649910"/>
              <a:ext cx="2971" cy="281165"/>
            </a:xfrm>
            <a:prstGeom prst="straightConnector1">
              <a:avLst/>
            </a:prstGeom>
            <a:ln w="19050">
              <a:solidFill>
                <a:srgbClr val="FF00FF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759" name="AutoShape 7"/>
            <p:cNvSpPr>
              <a:spLocks noChangeShapeType="1"/>
            </p:cNvSpPr>
            <p:nvPr/>
          </p:nvSpPr>
          <p:spPr bwMode="auto">
            <a:xfrm flipH="1">
              <a:off x="6180829" y="4324111"/>
              <a:ext cx="2971" cy="281165"/>
            </a:xfrm>
            <a:prstGeom prst="straightConnector1">
              <a:avLst/>
            </a:prstGeom>
            <a:ln w="19050">
              <a:solidFill>
                <a:srgbClr val="FF00FF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758" name="AutoShape 6"/>
            <p:cNvSpPr>
              <a:spLocks noChangeShapeType="1"/>
            </p:cNvSpPr>
            <p:nvPr/>
          </p:nvSpPr>
          <p:spPr bwMode="auto">
            <a:xfrm flipH="1">
              <a:off x="6177858" y="4998312"/>
              <a:ext cx="2971" cy="307895"/>
            </a:xfrm>
            <a:prstGeom prst="straightConnector1">
              <a:avLst/>
            </a:prstGeom>
            <a:ln w="19050">
              <a:solidFill>
                <a:srgbClr val="FF00FF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757" name="AutoShape 5"/>
            <p:cNvSpPr>
              <a:spLocks noChangeShapeType="1"/>
            </p:cNvSpPr>
            <p:nvPr/>
          </p:nvSpPr>
          <p:spPr bwMode="auto">
            <a:xfrm>
              <a:off x="5287601" y="2056974"/>
              <a:ext cx="956606" cy="519759"/>
            </a:xfrm>
            <a:prstGeom prst="straightConnector1">
              <a:avLst/>
            </a:prstGeom>
            <a:ln w="19050">
              <a:solidFill>
                <a:srgbClr val="FF00FF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756" name="AutoShape 4"/>
            <p:cNvSpPr>
              <a:spLocks noChangeShapeType="1"/>
            </p:cNvSpPr>
            <p:nvPr/>
          </p:nvSpPr>
          <p:spPr bwMode="auto">
            <a:xfrm>
              <a:off x="5168768" y="1295651"/>
              <a:ext cx="2971" cy="347496"/>
            </a:xfrm>
            <a:prstGeom prst="straightConnector1">
              <a:avLst/>
            </a:prstGeom>
            <a:ln w="19050">
              <a:solidFill>
                <a:srgbClr val="FF00FF"/>
              </a:solidFill>
              <a:prstDash val="sysDot"/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4755" name="Rectangle 3"/>
            <p:cNvSpPr>
              <a:spLocks noChangeArrowheads="1"/>
            </p:cNvSpPr>
            <p:nvPr/>
          </p:nvSpPr>
          <p:spPr bwMode="auto">
            <a:xfrm>
              <a:off x="5710448" y="1589686"/>
              <a:ext cx="479293" cy="28017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3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pre</a:t>
              </a:r>
            </a:p>
          </p:txBody>
        </p:sp>
        <p:sp>
          <p:nvSpPr>
            <p:cNvPr id="74754" name="AutoShape 2"/>
            <p:cNvSpPr>
              <a:spLocks noChangeShapeType="1"/>
            </p:cNvSpPr>
            <p:nvPr/>
          </p:nvSpPr>
          <p:spPr bwMode="auto">
            <a:xfrm flipH="1">
              <a:off x="5710448" y="1869861"/>
              <a:ext cx="239647" cy="370266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300"/>
                </a:lnSpc>
              </a:pP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grpSp>
        <p:nvGrpSpPr>
          <p:cNvPr id="251" name="组合 250"/>
          <p:cNvGrpSpPr/>
          <p:nvPr/>
        </p:nvGrpSpPr>
        <p:grpSpPr>
          <a:xfrm>
            <a:off x="6804348" y="2131736"/>
            <a:ext cx="1467948" cy="1614262"/>
            <a:chOff x="6804348" y="2131736"/>
            <a:chExt cx="1467948" cy="1614262"/>
          </a:xfrm>
        </p:grpSpPr>
        <p:sp>
          <p:nvSpPr>
            <p:cNvPr id="191" name="Rectangle 53"/>
            <p:cNvSpPr>
              <a:spLocks noChangeArrowheads="1"/>
            </p:cNvSpPr>
            <p:nvPr/>
          </p:nvSpPr>
          <p:spPr bwMode="auto">
            <a:xfrm>
              <a:off x="7117717" y="3402026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←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3" name="Rectangle 51"/>
            <p:cNvSpPr>
              <a:spLocks noChangeArrowheads="1"/>
            </p:cNvSpPr>
            <p:nvPr/>
          </p:nvSpPr>
          <p:spPr bwMode="auto">
            <a:xfrm>
              <a:off x="7692899" y="3402026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←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5" name="Rectangle 50"/>
            <p:cNvSpPr>
              <a:spLocks noChangeArrowheads="1"/>
            </p:cNvSpPr>
            <p:nvPr/>
          </p:nvSpPr>
          <p:spPr bwMode="auto">
            <a:xfrm>
              <a:off x="7405308" y="3402026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←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6" name="Rectangle 49"/>
            <p:cNvSpPr>
              <a:spLocks noChangeArrowheads="1"/>
            </p:cNvSpPr>
            <p:nvPr/>
          </p:nvSpPr>
          <p:spPr bwMode="auto">
            <a:xfrm>
              <a:off x="7974170" y="3402026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20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←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7" name="Rectangle 48"/>
            <p:cNvSpPr>
              <a:spLocks noChangeArrowheads="1"/>
            </p:cNvSpPr>
            <p:nvPr/>
          </p:nvSpPr>
          <p:spPr bwMode="auto">
            <a:xfrm>
              <a:off x="7117717" y="3095412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↑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9" name="Rectangle 46"/>
            <p:cNvSpPr>
              <a:spLocks noChangeArrowheads="1"/>
            </p:cNvSpPr>
            <p:nvPr/>
          </p:nvSpPr>
          <p:spPr bwMode="auto">
            <a:xfrm>
              <a:off x="7692899" y="3095412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 algn="l">
                <a:lnSpc>
                  <a:spcPct val="100000"/>
                </a:lnSpc>
                <a:spcBef>
                  <a:spcPct val="0"/>
                </a:spcBef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0" name="Rectangle 45"/>
            <p:cNvSpPr>
              <a:spLocks noChangeArrowheads="1"/>
            </p:cNvSpPr>
            <p:nvPr/>
          </p:nvSpPr>
          <p:spPr bwMode="auto">
            <a:xfrm>
              <a:off x="7405308" y="3095412"/>
              <a:ext cx="298126" cy="29818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1" name="Rectangle 44"/>
            <p:cNvSpPr>
              <a:spLocks noChangeArrowheads="1"/>
            </p:cNvSpPr>
            <p:nvPr/>
          </p:nvSpPr>
          <p:spPr bwMode="auto">
            <a:xfrm>
              <a:off x="7974170" y="3095412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kumimoji="0" lang="zh-CN" altLang="zh-CN" sz="18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2" name="Rectangle 43"/>
            <p:cNvSpPr>
              <a:spLocks noChangeArrowheads="1"/>
            </p:cNvSpPr>
            <p:nvPr/>
          </p:nvSpPr>
          <p:spPr bwMode="auto">
            <a:xfrm>
              <a:off x="7117717" y="2782476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↑</a:t>
              </a:r>
              <a:endParaRPr kumimoji="0" lang="zh-CN" altLang="zh-CN" sz="18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4" name="Rectangle 41"/>
            <p:cNvSpPr>
              <a:spLocks noChangeArrowheads="1"/>
            </p:cNvSpPr>
            <p:nvPr/>
          </p:nvSpPr>
          <p:spPr bwMode="auto">
            <a:xfrm>
              <a:off x="7692899" y="2782476"/>
              <a:ext cx="298126" cy="2971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5" name="Rectangle 40"/>
            <p:cNvSpPr>
              <a:spLocks noChangeArrowheads="1"/>
            </p:cNvSpPr>
            <p:nvPr/>
          </p:nvSpPr>
          <p:spPr bwMode="auto">
            <a:xfrm>
              <a:off x="7405308" y="2782476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6" name="Rectangle 39"/>
            <p:cNvSpPr>
              <a:spLocks noChangeArrowheads="1"/>
            </p:cNvSpPr>
            <p:nvPr/>
          </p:nvSpPr>
          <p:spPr bwMode="auto">
            <a:xfrm>
              <a:off x="7974170" y="2782476"/>
              <a:ext cx="298126" cy="2971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7" name="Rectangle 38"/>
            <p:cNvSpPr>
              <a:spLocks noChangeArrowheads="1"/>
            </p:cNvSpPr>
            <p:nvPr/>
          </p:nvSpPr>
          <p:spPr bwMode="auto">
            <a:xfrm>
              <a:off x="7117717" y="2475861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kumimoji="0" lang="zh-CN" altLang="en-US" sz="1800" b="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  <a:sym typeface="Webdings"/>
                </a:rPr>
                <a:t></a:t>
              </a:r>
              <a:endParaRPr kumimoji="0" lang="zh-CN" altLang="zh-CN" sz="1800" b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lvl="0">
                <a:lnSpc>
                  <a:spcPct val="100000"/>
                </a:lnSpc>
                <a:spcBef>
                  <a:spcPct val="0"/>
                </a:spcBef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09" name="Rectangle 36"/>
            <p:cNvSpPr>
              <a:spLocks noChangeArrowheads="1"/>
            </p:cNvSpPr>
            <p:nvPr/>
          </p:nvSpPr>
          <p:spPr bwMode="auto">
            <a:xfrm>
              <a:off x="7692899" y="2475861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0" name="Rectangle 35"/>
            <p:cNvSpPr>
              <a:spLocks noChangeArrowheads="1"/>
            </p:cNvSpPr>
            <p:nvPr/>
          </p:nvSpPr>
          <p:spPr bwMode="auto">
            <a:xfrm>
              <a:off x="7405308" y="2475861"/>
              <a:ext cx="298126" cy="29818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1" name="Rectangle 34"/>
            <p:cNvSpPr>
              <a:spLocks noChangeArrowheads="1"/>
            </p:cNvSpPr>
            <p:nvPr/>
          </p:nvSpPr>
          <p:spPr bwMode="auto">
            <a:xfrm>
              <a:off x="7974170" y="2475861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7" name="Rectangle 28"/>
            <p:cNvSpPr>
              <a:spLocks noChangeArrowheads="1"/>
            </p:cNvSpPr>
            <p:nvPr/>
          </p:nvSpPr>
          <p:spPr bwMode="auto">
            <a:xfrm>
              <a:off x="7398055" y="2131736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18" name="Rectangle 27"/>
            <p:cNvSpPr>
              <a:spLocks noChangeArrowheads="1"/>
            </p:cNvSpPr>
            <p:nvPr/>
          </p:nvSpPr>
          <p:spPr bwMode="auto">
            <a:xfrm>
              <a:off x="7113624" y="2131736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19" name="Rectangle 26"/>
            <p:cNvSpPr>
              <a:spLocks noChangeArrowheads="1"/>
            </p:cNvSpPr>
            <p:nvPr/>
          </p:nvSpPr>
          <p:spPr bwMode="auto">
            <a:xfrm>
              <a:off x="7973237" y="2131736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20" name="Rectangle 25"/>
            <p:cNvSpPr>
              <a:spLocks noChangeArrowheads="1"/>
            </p:cNvSpPr>
            <p:nvPr/>
          </p:nvSpPr>
          <p:spPr bwMode="auto">
            <a:xfrm>
              <a:off x="7685646" y="2131736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23" name="Rectangle 22"/>
            <p:cNvSpPr>
              <a:spLocks noChangeArrowheads="1"/>
            </p:cNvSpPr>
            <p:nvPr/>
          </p:nvSpPr>
          <p:spPr bwMode="auto">
            <a:xfrm>
              <a:off x="6804348" y="3447813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24" name="Rectangle 21"/>
            <p:cNvSpPr>
              <a:spLocks noChangeArrowheads="1"/>
            </p:cNvSpPr>
            <p:nvPr/>
          </p:nvSpPr>
          <p:spPr bwMode="auto">
            <a:xfrm>
              <a:off x="6804348" y="3134877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25" name="Rectangle 20"/>
            <p:cNvSpPr>
              <a:spLocks noChangeArrowheads="1"/>
            </p:cNvSpPr>
            <p:nvPr/>
          </p:nvSpPr>
          <p:spPr bwMode="auto">
            <a:xfrm>
              <a:off x="6804348" y="2844403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26" name="Rectangle 19"/>
            <p:cNvSpPr>
              <a:spLocks noChangeArrowheads="1"/>
            </p:cNvSpPr>
            <p:nvPr/>
          </p:nvSpPr>
          <p:spPr bwMode="auto">
            <a:xfrm>
              <a:off x="6804348" y="2527970"/>
              <a:ext cx="298126" cy="299239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</p:grpSp>
      <p:sp>
        <p:nvSpPr>
          <p:cNvPr id="240" name="右箭头 239"/>
          <p:cNvSpPr/>
          <p:nvPr/>
        </p:nvSpPr>
        <p:spPr>
          <a:xfrm>
            <a:off x="6215074" y="3000372"/>
            <a:ext cx="357190" cy="214314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1" name="组合 170"/>
          <p:cNvGrpSpPr/>
          <p:nvPr/>
        </p:nvGrpSpPr>
        <p:grpSpPr>
          <a:xfrm>
            <a:off x="214282" y="2000240"/>
            <a:ext cx="2434177" cy="1652599"/>
            <a:chOff x="489986" y="928670"/>
            <a:chExt cx="2434177" cy="1652599"/>
          </a:xfrm>
        </p:grpSpPr>
        <p:sp>
          <p:nvSpPr>
            <p:cNvPr id="172" name="Rectangle 53"/>
            <p:cNvSpPr>
              <a:spLocks noChangeArrowheads="1"/>
            </p:cNvSpPr>
            <p:nvPr/>
          </p:nvSpPr>
          <p:spPr bwMode="auto">
            <a:xfrm>
              <a:off x="1179698" y="2187580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3" name="Rectangle 51"/>
            <p:cNvSpPr>
              <a:spLocks noChangeArrowheads="1"/>
            </p:cNvSpPr>
            <p:nvPr/>
          </p:nvSpPr>
          <p:spPr bwMode="auto">
            <a:xfrm>
              <a:off x="1754880" y="2187580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4" name="Rectangle 50"/>
            <p:cNvSpPr>
              <a:spLocks noChangeArrowheads="1"/>
            </p:cNvSpPr>
            <p:nvPr/>
          </p:nvSpPr>
          <p:spPr bwMode="auto">
            <a:xfrm>
              <a:off x="1467289" y="2187580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5" name="Rectangle 49"/>
            <p:cNvSpPr>
              <a:spLocks noChangeArrowheads="1"/>
            </p:cNvSpPr>
            <p:nvPr/>
          </p:nvSpPr>
          <p:spPr bwMode="auto">
            <a:xfrm>
              <a:off x="2036151" y="2187580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7" name="Rectangle 48"/>
            <p:cNvSpPr>
              <a:spLocks noChangeArrowheads="1"/>
            </p:cNvSpPr>
            <p:nvPr/>
          </p:nvSpPr>
          <p:spPr bwMode="auto">
            <a:xfrm>
              <a:off x="1179698" y="1880966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8" name="Rectangle 46"/>
            <p:cNvSpPr>
              <a:spLocks noChangeArrowheads="1"/>
            </p:cNvSpPr>
            <p:nvPr/>
          </p:nvSpPr>
          <p:spPr bwMode="auto">
            <a:xfrm>
              <a:off x="1754880" y="1880966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9" name="Rectangle 45"/>
            <p:cNvSpPr>
              <a:spLocks noChangeArrowheads="1"/>
            </p:cNvSpPr>
            <p:nvPr/>
          </p:nvSpPr>
          <p:spPr bwMode="auto">
            <a:xfrm>
              <a:off x="1467289" y="1880966"/>
              <a:ext cx="298126" cy="29818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0" name="Rectangle 44"/>
            <p:cNvSpPr>
              <a:spLocks noChangeArrowheads="1"/>
            </p:cNvSpPr>
            <p:nvPr/>
          </p:nvSpPr>
          <p:spPr bwMode="auto">
            <a:xfrm>
              <a:off x="2036151" y="1880966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1" name="Rectangle 43"/>
            <p:cNvSpPr>
              <a:spLocks noChangeArrowheads="1"/>
            </p:cNvSpPr>
            <p:nvPr/>
          </p:nvSpPr>
          <p:spPr bwMode="auto">
            <a:xfrm>
              <a:off x="1179698" y="1568030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2" name="Rectangle 41"/>
            <p:cNvSpPr>
              <a:spLocks noChangeArrowheads="1"/>
            </p:cNvSpPr>
            <p:nvPr/>
          </p:nvSpPr>
          <p:spPr bwMode="auto">
            <a:xfrm>
              <a:off x="1754880" y="1568030"/>
              <a:ext cx="298126" cy="2971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3" name="Rectangle 40"/>
            <p:cNvSpPr>
              <a:spLocks noChangeArrowheads="1"/>
            </p:cNvSpPr>
            <p:nvPr/>
          </p:nvSpPr>
          <p:spPr bwMode="auto">
            <a:xfrm>
              <a:off x="1467289" y="1568030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4" name="Rectangle 39"/>
            <p:cNvSpPr>
              <a:spLocks noChangeArrowheads="1"/>
            </p:cNvSpPr>
            <p:nvPr/>
          </p:nvSpPr>
          <p:spPr bwMode="auto">
            <a:xfrm>
              <a:off x="2036151" y="1568030"/>
              <a:ext cx="298126" cy="2971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5" name="Rectangle 38"/>
            <p:cNvSpPr>
              <a:spLocks noChangeArrowheads="1"/>
            </p:cNvSpPr>
            <p:nvPr/>
          </p:nvSpPr>
          <p:spPr bwMode="auto">
            <a:xfrm>
              <a:off x="1179698" y="1261415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6" name="Rectangle 36"/>
            <p:cNvSpPr>
              <a:spLocks noChangeArrowheads="1"/>
            </p:cNvSpPr>
            <p:nvPr/>
          </p:nvSpPr>
          <p:spPr bwMode="auto">
            <a:xfrm>
              <a:off x="1754880" y="1261415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7" name="Rectangle 35"/>
            <p:cNvSpPr>
              <a:spLocks noChangeArrowheads="1"/>
            </p:cNvSpPr>
            <p:nvPr/>
          </p:nvSpPr>
          <p:spPr bwMode="auto">
            <a:xfrm>
              <a:off x="1467289" y="1261415"/>
              <a:ext cx="298126" cy="29818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8" name="Rectangle 34"/>
            <p:cNvSpPr>
              <a:spLocks noChangeArrowheads="1"/>
            </p:cNvSpPr>
            <p:nvPr/>
          </p:nvSpPr>
          <p:spPr bwMode="auto">
            <a:xfrm>
              <a:off x="2036151" y="1261415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9" name="Rectangle 28"/>
            <p:cNvSpPr>
              <a:spLocks noChangeArrowheads="1"/>
            </p:cNvSpPr>
            <p:nvPr/>
          </p:nvSpPr>
          <p:spPr bwMode="auto">
            <a:xfrm>
              <a:off x="1484114" y="928670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94" name="Rectangle 27"/>
            <p:cNvSpPr>
              <a:spLocks noChangeArrowheads="1"/>
            </p:cNvSpPr>
            <p:nvPr/>
          </p:nvSpPr>
          <p:spPr bwMode="auto">
            <a:xfrm>
              <a:off x="1199683" y="928670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41" name="Rectangle 26"/>
            <p:cNvSpPr>
              <a:spLocks noChangeArrowheads="1"/>
            </p:cNvSpPr>
            <p:nvPr/>
          </p:nvSpPr>
          <p:spPr bwMode="auto">
            <a:xfrm>
              <a:off x="2059296" y="928670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42" name="Rectangle 25"/>
            <p:cNvSpPr>
              <a:spLocks noChangeArrowheads="1"/>
            </p:cNvSpPr>
            <p:nvPr/>
          </p:nvSpPr>
          <p:spPr bwMode="auto">
            <a:xfrm>
              <a:off x="1771705" y="928670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43" name="Rectangle 22"/>
            <p:cNvSpPr>
              <a:spLocks noChangeArrowheads="1"/>
            </p:cNvSpPr>
            <p:nvPr/>
          </p:nvSpPr>
          <p:spPr bwMode="auto">
            <a:xfrm>
              <a:off x="856000" y="2255943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244" name="Rectangle 21"/>
            <p:cNvSpPr>
              <a:spLocks noChangeArrowheads="1"/>
            </p:cNvSpPr>
            <p:nvPr/>
          </p:nvSpPr>
          <p:spPr bwMode="auto">
            <a:xfrm>
              <a:off x="856000" y="1943007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245" name="Rectangle 20"/>
            <p:cNvSpPr>
              <a:spLocks noChangeArrowheads="1"/>
            </p:cNvSpPr>
            <p:nvPr/>
          </p:nvSpPr>
          <p:spPr bwMode="auto">
            <a:xfrm>
              <a:off x="856000" y="1622389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246" name="Rectangle 19"/>
            <p:cNvSpPr>
              <a:spLocks noChangeArrowheads="1"/>
            </p:cNvSpPr>
            <p:nvPr/>
          </p:nvSpPr>
          <p:spPr bwMode="auto">
            <a:xfrm>
              <a:off x="856000" y="1346148"/>
              <a:ext cx="298126" cy="299239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47" name="Rectangle 18"/>
            <p:cNvSpPr>
              <a:spLocks noChangeArrowheads="1"/>
            </p:cNvSpPr>
            <p:nvPr/>
          </p:nvSpPr>
          <p:spPr bwMode="auto">
            <a:xfrm>
              <a:off x="2571736" y="2061689"/>
              <a:ext cx="352427" cy="519580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出</a:t>
              </a:r>
              <a:endParaRPr kumimoji="0" lang="en-US" alt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口</a:t>
              </a:r>
              <a:endParaRPr kumimoji="0" 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宋体" pitchFamily="2" charset="-122"/>
              </a:endParaRPr>
            </a:p>
          </p:txBody>
        </p:sp>
        <p:sp>
          <p:nvSpPr>
            <p:cNvPr id="248" name="Rectangle 4"/>
            <p:cNvSpPr>
              <a:spLocks noChangeArrowheads="1"/>
            </p:cNvSpPr>
            <p:nvPr/>
          </p:nvSpPr>
          <p:spPr bwMode="auto">
            <a:xfrm>
              <a:off x="489986" y="1091642"/>
              <a:ext cx="357190" cy="575086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入</a:t>
              </a:r>
              <a:endParaRPr kumimoji="0" lang="en-US" alt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仿宋" pitchFamily="49" charset="-122"/>
                  <a:ea typeface="仿宋" pitchFamily="49" charset="-122"/>
                  <a:cs typeface="Times New Roman" pitchFamily="18" charset="0"/>
                </a:rPr>
                <a:t>口</a:t>
              </a:r>
              <a:endParaRPr kumimoji="0" lang="zh-CN" sz="160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仿宋" pitchFamily="49" charset="-122"/>
                <a:ea typeface="仿宋" pitchFamily="49" charset="-122"/>
                <a:cs typeface="宋体" pitchFamily="2" charset="-122"/>
              </a:endParaRPr>
            </a:p>
          </p:txBody>
        </p:sp>
        <p:sp>
          <p:nvSpPr>
            <p:cNvPr id="249" name="AutoShape 3"/>
            <p:cNvSpPr>
              <a:spLocks noChangeShapeType="1"/>
            </p:cNvSpPr>
            <p:nvPr/>
          </p:nvSpPr>
          <p:spPr bwMode="auto">
            <a:xfrm flipV="1">
              <a:off x="745852" y="1356244"/>
              <a:ext cx="540000" cy="1054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0" name="AutoShape 2"/>
            <p:cNvSpPr>
              <a:spLocks noChangeShapeType="1"/>
            </p:cNvSpPr>
            <p:nvPr/>
          </p:nvSpPr>
          <p:spPr bwMode="auto">
            <a:xfrm flipH="1">
              <a:off x="2147796" y="2341414"/>
              <a:ext cx="540000" cy="1054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3" name="灯片编号占位符 9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64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4282" y="285728"/>
            <a:ext cx="8715436" cy="4528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mgpath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xi,int yi,int xe,int ye)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求一条从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(xi,yi)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(xe,ye)</a:t>
            </a:r>
            <a:r>
              <a:rPr lang="zh-CN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的迷宫路径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Box* b,*b1;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queue&lt;Box* &gt; qu;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定义一个队列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b=new Box(xi,yi);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建立入口的对象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qu.push(b);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入口对象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进队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其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置为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NULL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mg[xi][yi]=-1;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为避免来回找相邻方块置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!qu.empty()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队不空时循环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b=qu.front();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取队头方块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(b-&gt;i==xe &amp;&amp; b-&gt;j==ye)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找到了出口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输出路径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disppath(qu)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输出一条迷宫路径</a:t>
            </a: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return true;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找到一条迷宫路径后返回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6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65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482784"/>
            <a:ext cx="8858280" cy="46857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qu.pop();		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出队方块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for (int di=0;di&lt;4;di++)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循环扫描每个方位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把每个可走的方块进队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int i=b-&gt;i+dx[di]; 	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找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方位的相邻方块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(i,j)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int j=b-&gt;j+dy[di];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if (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i&gt;=0 &amp;&amp; i&lt;m &amp;&amp; j&gt;=0 &amp;&amp; j&lt;n &amp;&amp; mg[i][j]==0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{  b1=new Box(i,j);	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//(i,j)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方块有效且可走，建立其队列对象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b1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b1-&gt;pre=b;	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将该相邻方块进队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并置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pre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指向前驱方块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qu.push(b1);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mg[i][j]=-1;	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为避免来回找相邻方块置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false;		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未找到任何路径时返回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66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52" y="500042"/>
            <a:ext cx="8643966" cy="4357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disppath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(queue&lt;Box* &gt;&amp; qu)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输出一条迷宫路径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vector&lt;Box&gt; apath;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存放一条迷宫路径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Box* b;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b=qu.front();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从队头开始向入口方向搜索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(b!=NULL)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apath.push_back(Box(b-&gt;i,b-&gt;j));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将搜索的方块添加到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apath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b=b-&gt;pre;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一条迷宫路径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(int i=apath.size()-1;i&gt;=0;i--)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反向输出构成一条正向迷宫路径</a:t>
            </a: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cout &lt;&lt; "[" &lt;&lt; apath[i].i &lt;&lt; "," &lt;&lt; apath[i].j &lt;&lt; "]  ";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endl;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5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67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85884" y="857232"/>
            <a:ext cx="7215206" cy="21032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72000" tIns="108000" bIns="108000" rtlCol="0">
            <a:spAutoFit/>
          </a:bodyPr>
          <a:lstStyle/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xi=0,yi=0,xe=3,ye=3;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(%d,%d)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到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(%d,%d)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的迷宫路径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\n",xi,yi,xe,ye);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if (!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mgpath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(xi,yi,xe,ye))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cout &lt;&lt; "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不存在迷宫路径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\n";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1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446" y="285728"/>
            <a:ext cx="1571636" cy="45140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1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设计主程序</a:t>
            </a:r>
            <a:endParaRPr lang="zh-CN" altLang="en-US" sz="1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3429024" y="3071810"/>
            <a:ext cx="285752" cy="357190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84" y="3429000"/>
            <a:ext cx="54387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9" name="组合 58"/>
          <p:cNvGrpSpPr/>
          <p:nvPr/>
        </p:nvGrpSpPr>
        <p:grpSpPr>
          <a:xfrm>
            <a:off x="3214710" y="4857760"/>
            <a:ext cx="1493522" cy="1571636"/>
            <a:chOff x="2571736" y="4500570"/>
            <a:chExt cx="1493522" cy="1571636"/>
          </a:xfrm>
        </p:grpSpPr>
        <p:sp>
          <p:nvSpPr>
            <p:cNvPr id="22" name="Rectangle 40"/>
            <p:cNvSpPr>
              <a:spLocks noChangeArrowheads="1"/>
            </p:cNvSpPr>
            <p:nvPr/>
          </p:nvSpPr>
          <p:spPr bwMode="auto">
            <a:xfrm>
              <a:off x="3198270" y="5139930"/>
              <a:ext cx="298126" cy="29713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1" name="Rectangle 51"/>
            <p:cNvSpPr>
              <a:spLocks noChangeArrowheads="1"/>
            </p:cNvSpPr>
            <p:nvPr/>
          </p:nvSpPr>
          <p:spPr bwMode="auto">
            <a:xfrm>
              <a:off x="3485861" y="5759480"/>
              <a:ext cx="298126" cy="2971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 b="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←</a:t>
              </a:r>
              <a:endParaRPr kumimoji="0" lang="zh-CN" altLang="zh-CN" sz="1800" b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2" name="Rectangle 50"/>
            <p:cNvSpPr>
              <a:spLocks noChangeArrowheads="1"/>
            </p:cNvSpPr>
            <p:nvPr/>
          </p:nvSpPr>
          <p:spPr bwMode="auto">
            <a:xfrm>
              <a:off x="3198270" y="5759480"/>
              <a:ext cx="298126" cy="2971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 b="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←</a:t>
              </a:r>
              <a:endParaRPr kumimoji="0" lang="zh-CN" altLang="zh-CN" sz="1800" b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3" name="Rectangle 49"/>
            <p:cNvSpPr>
              <a:spLocks noChangeArrowheads="1"/>
            </p:cNvSpPr>
            <p:nvPr/>
          </p:nvSpPr>
          <p:spPr bwMode="auto">
            <a:xfrm>
              <a:off x="3767132" y="5759480"/>
              <a:ext cx="298126" cy="2971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2000" b="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←</a:t>
              </a:r>
              <a:endParaRPr kumimoji="0" lang="zh-CN" altLang="zh-CN" sz="20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6" name="Rectangle 46"/>
            <p:cNvSpPr>
              <a:spLocks noChangeArrowheads="1"/>
            </p:cNvSpPr>
            <p:nvPr/>
          </p:nvSpPr>
          <p:spPr bwMode="auto">
            <a:xfrm>
              <a:off x="3485861" y="5452866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 algn="l">
                <a:lnSpc>
                  <a:spcPct val="100000"/>
                </a:lnSpc>
                <a:spcBef>
                  <a:spcPct val="0"/>
                </a:spcBef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7" name="Rectangle 45"/>
            <p:cNvSpPr>
              <a:spLocks noChangeArrowheads="1"/>
            </p:cNvSpPr>
            <p:nvPr/>
          </p:nvSpPr>
          <p:spPr bwMode="auto">
            <a:xfrm>
              <a:off x="3198270" y="5452866"/>
              <a:ext cx="298126" cy="29818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8" name="Rectangle 44"/>
            <p:cNvSpPr>
              <a:spLocks noChangeArrowheads="1"/>
            </p:cNvSpPr>
            <p:nvPr/>
          </p:nvSpPr>
          <p:spPr bwMode="auto">
            <a:xfrm>
              <a:off x="3767132" y="5452866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kumimoji="0" lang="zh-CN" altLang="zh-CN" sz="18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9" name="Rectangle 43"/>
            <p:cNvSpPr>
              <a:spLocks noChangeArrowheads="1"/>
            </p:cNvSpPr>
            <p:nvPr/>
          </p:nvSpPr>
          <p:spPr bwMode="auto">
            <a:xfrm>
              <a:off x="2910679" y="5139930"/>
              <a:ext cx="298126" cy="2971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↑</a:t>
              </a:r>
              <a:endParaRPr kumimoji="0" lang="zh-CN" altLang="zh-CN" sz="180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1" name="Rectangle 41"/>
            <p:cNvSpPr>
              <a:spLocks noChangeArrowheads="1"/>
            </p:cNvSpPr>
            <p:nvPr/>
          </p:nvSpPr>
          <p:spPr bwMode="auto">
            <a:xfrm>
              <a:off x="3485861" y="5139930"/>
              <a:ext cx="298126" cy="2971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3" name="Rectangle 39"/>
            <p:cNvSpPr>
              <a:spLocks noChangeArrowheads="1"/>
            </p:cNvSpPr>
            <p:nvPr/>
          </p:nvSpPr>
          <p:spPr bwMode="auto">
            <a:xfrm>
              <a:off x="3767132" y="5139930"/>
              <a:ext cx="298126" cy="29713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6" name="Rectangle 36"/>
            <p:cNvSpPr>
              <a:spLocks noChangeArrowheads="1"/>
            </p:cNvSpPr>
            <p:nvPr/>
          </p:nvSpPr>
          <p:spPr bwMode="auto">
            <a:xfrm>
              <a:off x="3485861" y="4833315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7" name="Rectangle 35"/>
            <p:cNvSpPr>
              <a:spLocks noChangeArrowheads="1"/>
            </p:cNvSpPr>
            <p:nvPr/>
          </p:nvSpPr>
          <p:spPr bwMode="auto">
            <a:xfrm>
              <a:off x="3198270" y="4833315"/>
              <a:ext cx="298126" cy="29818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8" name="Rectangle 34"/>
            <p:cNvSpPr>
              <a:spLocks noChangeArrowheads="1"/>
            </p:cNvSpPr>
            <p:nvPr/>
          </p:nvSpPr>
          <p:spPr bwMode="auto">
            <a:xfrm>
              <a:off x="3767132" y="4833315"/>
              <a:ext cx="298126" cy="29818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3182111" y="4500570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35" name="Rectangle 27"/>
            <p:cNvSpPr>
              <a:spLocks noChangeArrowheads="1"/>
            </p:cNvSpPr>
            <p:nvPr/>
          </p:nvSpPr>
          <p:spPr bwMode="auto">
            <a:xfrm>
              <a:off x="2897680" y="4500570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3757293" y="4500570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37" name="Rectangle 25"/>
            <p:cNvSpPr>
              <a:spLocks noChangeArrowheads="1"/>
            </p:cNvSpPr>
            <p:nvPr/>
          </p:nvSpPr>
          <p:spPr bwMode="auto">
            <a:xfrm>
              <a:off x="3469702" y="4500570"/>
              <a:ext cx="298126" cy="297132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0" name="Rectangle 22"/>
            <p:cNvSpPr>
              <a:spLocks noChangeArrowheads="1"/>
            </p:cNvSpPr>
            <p:nvPr/>
          </p:nvSpPr>
          <p:spPr bwMode="auto">
            <a:xfrm>
              <a:off x="2571736" y="5774021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41" name="Rectangle 21"/>
            <p:cNvSpPr>
              <a:spLocks noChangeArrowheads="1"/>
            </p:cNvSpPr>
            <p:nvPr/>
          </p:nvSpPr>
          <p:spPr bwMode="auto">
            <a:xfrm>
              <a:off x="2571736" y="5461085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2571736" y="5140467"/>
              <a:ext cx="298126" cy="298185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43" name="Rectangle 19"/>
            <p:cNvSpPr>
              <a:spLocks noChangeArrowheads="1"/>
            </p:cNvSpPr>
            <p:nvPr/>
          </p:nvSpPr>
          <p:spPr bwMode="auto">
            <a:xfrm>
              <a:off x="2571736" y="4854178"/>
              <a:ext cx="298126" cy="299239"/>
            </a:xfrm>
            <a:prstGeom prst="rect">
              <a:avLst/>
            </a:prstGeom>
            <a:solidFill>
              <a:srgbClr val="FFFFFF"/>
            </a:solidFill>
            <a:ln w="19050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i="0" u="none" strike="noStrike" cap="none" normalizeH="0" baseline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Consolas" pitchFamily="49" charset="0"/>
                  <a:ea typeface="宋体" pitchFamily="2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24" name="Rectangle 38"/>
            <p:cNvSpPr>
              <a:spLocks noChangeArrowheads="1"/>
            </p:cNvSpPr>
            <p:nvPr/>
          </p:nvSpPr>
          <p:spPr bwMode="auto">
            <a:xfrm>
              <a:off x="2910679" y="4833315"/>
              <a:ext cx="298126" cy="2981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200"/>
                </a:lnSpc>
                <a:spcBef>
                  <a:spcPct val="0"/>
                </a:spcBef>
              </a:pPr>
              <a:endParaRPr kumimoji="0" lang="zh-CN" altLang="zh-CN" sz="1800" b="0">
                <a:solidFill>
                  <a:srgbClr val="FF0000"/>
                </a:solidFill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  <a:p>
              <a:pPr lvl="0">
                <a:lnSpc>
                  <a:spcPts val="2200"/>
                </a:lnSpc>
                <a:spcBef>
                  <a:spcPct val="0"/>
                </a:spcBef>
              </a:pP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9" name="Rectangle 53"/>
            <p:cNvSpPr>
              <a:spLocks noChangeArrowheads="1"/>
            </p:cNvSpPr>
            <p:nvPr/>
          </p:nvSpPr>
          <p:spPr bwMode="auto">
            <a:xfrm>
              <a:off x="2910679" y="5759480"/>
              <a:ext cx="298126" cy="2971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lvl="0"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↑</a:t>
              </a:r>
              <a:endParaRPr kumimoji="0" lang="zh-CN" altLang="zh-CN" sz="180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14" name="Rectangle 48"/>
            <p:cNvSpPr>
              <a:spLocks noChangeArrowheads="1"/>
            </p:cNvSpPr>
            <p:nvPr/>
          </p:nvSpPr>
          <p:spPr bwMode="auto">
            <a:xfrm>
              <a:off x="2910679" y="5452866"/>
              <a:ext cx="298126" cy="29818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ts val="2200"/>
                </a:lnSpc>
                <a:spcBef>
                  <a:spcPct val="0"/>
                </a:spcBef>
              </a:pPr>
              <a:r>
                <a:rPr kumimoji="0" lang="zh-CN" altLang="en-US" sz="1800">
                  <a:solidFill>
                    <a:srgbClr val="FF0000"/>
                  </a:solidFill>
                  <a:latin typeface="Arial" pitchFamily="34" charset="0"/>
                  <a:ea typeface="宋体" pitchFamily="2" charset="-122"/>
                  <a:cs typeface="宋体" pitchFamily="2" charset="-122"/>
                </a:rPr>
                <a:t>↑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32" name="TextBox 5"/>
          <p:cNvSpPr txBox="1"/>
          <p:nvPr/>
        </p:nvSpPr>
        <p:spPr>
          <a:xfrm>
            <a:off x="285720" y="1428736"/>
            <a:ext cx="714380" cy="646331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程序验证</a:t>
            </a: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68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480"/>
            <a:ext cx="12382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071670" y="1214422"/>
            <a:ext cx="5143536" cy="56223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44000" rtlCol="0"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600"/>
              </a:spcBef>
            </a:pPr>
            <a:r>
              <a:rPr lang="zh-CN" altLang="en-US" sz="20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为什么用队列找到的路径一定是最短路径？</a:t>
            </a:r>
            <a:endParaRPr lang="en-US" altLang="zh-CN" sz="2000">
              <a:solidFill>
                <a:srgbClr val="0000FF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69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14348" y="1928802"/>
            <a:ext cx="2324117" cy="430887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2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队列的实现方式</a:t>
            </a:r>
          </a:p>
        </p:txBody>
      </p:sp>
      <p:grpSp>
        <p:nvGrpSpPr>
          <p:cNvPr id="2" name="组合 33"/>
          <p:cNvGrpSpPr/>
          <p:nvPr/>
        </p:nvGrpSpPr>
        <p:grpSpPr>
          <a:xfrm>
            <a:off x="890561" y="2857496"/>
            <a:ext cx="7039025" cy="1785950"/>
            <a:chOff x="500034" y="2786058"/>
            <a:chExt cx="7039025" cy="1785950"/>
          </a:xfrm>
        </p:grpSpPr>
        <p:sp>
          <p:nvSpPr>
            <p:cNvPr id="8" name="TextBox 7"/>
            <p:cNvSpPr txBox="1"/>
            <p:nvPr/>
          </p:nvSpPr>
          <p:spPr>
            <a:xfrm>
              <a:off x="2824151" y="2786058"/>
              <a:ext cx="1143008" cy="45318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线性表</a:t>
              </a:r>
            </a:p>
          </p:txBody>
        </p:sp>
        <p:sp>
          <p:nvSpPr>
            <p:cNvPr id="11" name="流程图: 卡片 10"/>
            <p:cNvSpPr/>
            <p:nvPr/>
          </p:nvSpPr>
          <p:spPr>
            <a:xfrm>
              <a:off x="2214546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顺序表</a:t>
              </a:r>
            </a:p>
          </p:txBody>
        </p:sp>
        <p:sp>
          <p:nvSpPr>
            <p:cNvPr id="12" name="流程图: 卡片 11"/>
            <p:cNvSpPr/>
            <p:nvPr/>
          </p:nvSpPr>
          <p:spPr>
            <a:xfrm>
              <a:off x="3681407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链表</a:t>
              </a:r>
            </a:p>
          </p:txBody>
        </p:sp>
        <p:cxnSp>
          <p:nvCxnSpPr>
            <p:cNvPr id="14" name="直接箭头连接符 13"/>
            <p:cNvCxnSpPr>
              <a:endCxn id="11" idx="0"/>
            </p:cNvCxnSpPr>
            <p:nvPr/>
          </p:nvCxnSpPr>
          <p:spPr>
            <a:xfrm rot="5400000">
              <a:off x="2593168" y="3393281"/>
              <a:ext cx="728668" cy="4857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endCxn id="12" idx="0"/>
            </p:cNvCxnSpPr>
            <p:nvPr/>
          </p:nvCxnSpPr>
          <p:spPr>
            <a:xfrm rot="16200000" flipH="1">
              <a:off x="3555200" y="3374231"/>
              <a:ext cx="752480" cy="5000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681671" y="2786058"/>
              <a:ext cx="1143008" cy="45318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tIns="72000" bIns="7200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队列</a:t>
              </a:r>
            </a:p>
          </p:txBody>
        </p:sp>
        <p:sp>
          <p:nvSpPr>
            <p:cNvPr id="24" name="流程图: 卡片 23"/>
            <p:cNvSpPr/>
            <p:nvPr/>
          </p:nvSpPr>
          <p:spPr>
            <a:xfrm>
              <a:off x="5072066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bg1"/>
                  </a:solidFill>
                  <a:latin typeface="仿宋" pitchFamily="49" charset="-122"/>
                  <a:ea typeface="仿宋" pitchFamily="49" charset="-122"/>
                </a:rPr>
                <a:t>顺序队</a:t>
              </a:r>
            </a:p>
          </p:txBody>
        </p:sp>
        <p:sp>
          <p:nvSpPr>
            <p:cNvPr id="25" name="流程图: 卡片 24"/>
            <p:cNvSpPr/>
            <p:nvPr/>
          </p:nvSpPr>
          <p:spPr>
            <a:xfrm>
              <a:off x="6538927" y="4000504"/>
              <a:ext cx="1000132" cy="571504"/>
            </a:xfrm>
            <a:prstGeom prst="flowChartPunchedCard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bIns="10800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链队</a:t>
              </a:r>
            </a:p>
          </p:txBody>
        </p:sp>
        <p:cxnSp>
          <p:nvCxnSpPr>
            <p:cNvPr id="26" name="直接箭头连接符 25"/>
            <p:cNvCxnSpPr>
              <a:endCxn id="24" idx="0"/>
            </p:cNvCxnSpPr>
            <p:nvPr/>
          </p:nvCxnSpPr>
          <p:spPr>
            <a:xfrm rot="5400000">
              <a:off x="5450688" y="3393281"/>
              <a:ext cx="728668" cy="485779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endCxn id="25" idx="0"/>
            </p:cNvCxnSpPr>
            <p:nvPr/>
          </p:nvCxnSpPr>
          <p:spPr>
            <a:xfrm rot="16200000" flipH="1">
              <a:off x="6412720" y="3374231"/>
              <a:ext cx="752480" cy="50006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0034" y="2786058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逻辑结构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0034" y="4143380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仿宋" pitchFamily="49" charset="-122"/>
                  <a:ea typeface="仿宋" pitchFamily="49" charset="-122"/>
                </a:rPr>
                <a:t>存储结构</a:t>
              </a:r>
            </a:p>
          </p:txBody>
        </p:sp>
        <p:cxnSp>
          <p:nvCxnSpPr>
            <p:cNvPr id="31" name="直接箭头连接符 30"/>
            <p:cNvCxnSpPr>
              <a:stCxn id="28" idx="2"/>
            </p:cNvCxnSpPr>
            <p:nvPr/>
          </p:nvCxnSpPr>
          <p:spPr>
            <a:xfrm rot="5400000">
              <a:off x="699295" y="3629055"/>
              <a:ext cx="886568" cy="794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142976" y="3429000"/>
              <a:ext cx="7858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FF00FF"/>
                  </a:solidFill>
                  <a:latin typeface="仿宋" pitchFamily="49" charset="-122"/>
                  <a:ea typeface="仿宋" pitchFamily="49" charset="-122"/>
                </a:rPr>
                <a:t>映射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5400000">
              <a:off x="4624789" y="2790420"/>
              <a:ext cx="42862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ts val="3000"/>
                </a:lnSpc>
                <a:spcBef>
                  <a:spcPts val="0"/>
                </a:spcBef>
              </a:pPr>
              <a:r>
                <a:rPr lang="zh-CN" altLang="en-US" sz="200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∩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14348" y="642918"/>
            <a:ext cx="7215238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3.2.2 </a:t>
            </a:r>
            <a:r>
              <a:rPr lang="zh-CN" altLang="en-US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队列</a:t>
            </a:r>
            <a:r>
              <a:rPr lang="zh-CN" altLang="zh-CN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的顺序存储结构及其基本运算算法实现</a:t>
            </a:r>
          </a:p>
        </p:txBody>
      </p:sp>
      <p:sp>
        <p:nvSpPr>
          <p:cNvPr id="21" name="燕尾形 20"/>
          <p:cNvSpPr/>
          <p:nvPr/>
        </p:nvSpPr>
        <p:spPr bwMode="auto">
          <a:xfrm rot="16200000">
            <a:off x="5607851" y="4964917"/>
            <a:ext cx="714380" cy="357190"/>
          </a:xfrm>
          <a:prstGeom prst="chevron">
            <a:avLst/>
          </a:prstGeom>
          <a:ln>
            <a:headEnd/>
            <a:tailEnd type="arrow" w="sm" len="sm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2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596" y="500042"/>
            <a:ext cx="5000660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>
                <a:solidFill>
                  <a:schemeClr val="bg1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3.2.8 </a:t>
            </a:r>
            <a:r>
              <a:rPr lang="en-US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STL</a:t>
            </a:r>
            <a:r>
              <a:rPr lang="zh-CN" altLang="zh-CN">
                <a:latin typeface="Consolas" pitchFamily="49" charset="0"/>
                <a:ea typeface="微软雅黑" pitchFamily="34" charset="-122"/>
                <a:cs typeface="Consolas" pitchFamily="49" charset="0"/>
              </a:rPr>
              <a:t>中双端队列和优先队列</a:t>
            </a:r>
            <a:endParaRPr lang="zh-CN" altLang="zh-CN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4348" y="2214554"/>
            <a:ext cx="7786742" cy="173134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双端队列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是在队列基础上扩展而来的，其示意图如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图所示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双端队列与队列一样，元素的逻辑关系也是线性关系，但队列只能在一端进队，另外一端出队，而双端队列可以在两端进行进队和出队操作，具有队列和栈的特性，因此使用更加灵活。</a:t>
            </a:r>
          </a:p>
        </p:txBody>
      </p:sp>
      <p:grpSp>
        <p:nvGrpSpPr>
          <p:cNvPr id="2" name="组合 30"/>
          <p:cNvGrpSpPr/>
          <p:nvPr/>
        </p:nvGrpSpPr>
        <p:grpSpPr>
          <a:xfrm>
            <a:off x="1135956" y="4357694"/>
            <a:ext cx="6436440" cy="928694"/>
            <a:chOff x="730984" y="2080029"/>
            <a:chExt cx="6436440" cy="928694"/>
          </a:xfrm>
        </p:grpSpPr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1713524" y="2080029"/>
              <a:ext cx="1630049" cy="3353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前端（</a:t>
              </a: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10" name="Rectangle 11" descr="浅色上对角线"/>
            <p:cNvSpPr>
              <a:spLocks noChangeArrowheads="1"/>
            </p:cNvSpPr>
            <p:nvPr/>
          </p:nvSpPr>
          <p:spPr bwMode="auto">
            <a:xfrm>
              <a:off x="2000232" y="2500306"/>
              <a:ext cx="3875394" cy="46219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767450" y="2080029"/>
              <a:ext cx="1661190" cy="3353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后端（</a:t>
              </a:r>
              <a:r>
                <a:rPr kumimoji="0"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back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12" name="AutoShape 9"/>
            <p:cNvSpPr>
              <a:spLocks noChangeShapeType="1"/>
            </p:cNvSpPr>
            <p:nvPr/>
          </p:nvSpPr>
          <p:spPr bwMode="auto">
            <a:xfrm>
              <a:off x="1427889" y="2590596"/>
              <a:ext cx="562678" cy="1075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3" name="AutoShape 8"/>
            <p:cNvSpPr>
              <a:spLocks noChangeShapeType="1"/>
            </p:cNvSpPr>
            <p:nvPr/>
          </p:nvSpPr>
          <p:spPr bwMode="auto">
            <a:xfrm>
              <a:off x="1405339" y="2867914"/>
              <a:ext cx="562678" cy="1075"/>
            </a:xfrm>
            <a:prstGeom prst="straightConnector1">
              <a:avLst/>
            </a:prstGeom>
            <a:ln w="19050">
              <a:headEnd type="arrow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4" name="AutoShape 7"/>
            <p:cNvSpPr>
              <a:spLocks noChangeShapeType="1"/>
            </p:cNvSpPr>
            <p:nvPr/>
          </p:nvSpPr>
          <p:spPr bwMode="auto">
            <a:xfrm>
              <a:off x="5906767" y="2878663"/>
              <a:ext cx="562678" cy="1075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5" name="AutoShape 6"/>
            <p:cNvSpPr>
              <a:spLocks noChangeShapeType="1"/>
            </p:cNvSpPr>
            <p:nvPr/>
          </p:nvSpPr>
          <p:spPr bwMode="auto">
            <a:xfrm>
              <a:off x="5865962" y="2603494"/>
              <a:ext cx="562678" cy="1075"/>
            </a:xfrm>
            <a:prstGeom prst="straightConnector1">
              <a:avLst/>
            </a:prstGeom>
            <a:ln w="19050">
              <a:headEnd type="arrow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6476962" y="2434739"/>
              <a:ext cx="674355" cy="2773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后端进</a:t>
              </a: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6493069" y="2731405"/>
              <a:ext cx="674355" cy="2773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后端出</a:t>
              </a:r>
            </a:p>
          </p:txBody>
        </p:sp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730984" y="2415391"/>
              <a:ext cx="674355" cy="2773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前端进</a:t>
              </a:r>
            </a:p>
          </p:txBody>
        </p:sp>
        <p:sp>
          <p:nvSpPr>
            <p:cNvPr id="19" name="Rectangle 2"/>
            <p:cNvSpPr>
              <a:spLocks noChangeArrowheads="1"/>
            </p:cNvSpPr>
            <p:nvPr/>
          </p:nvSpPr>
          <p:spPr bwMode="auto">
            <a:xfrm>
              <a:off x="730984" y="2731405"/>
              <a:ext cx="674355" cy="2773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前端出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00034" y="1428736"/>
            <a:ext cx="2000264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en-US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双端队列</a:t>
            </a:r>
            <a:endParaRPr lang="zh-CN" altLang="zh-CN" sz="22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00232" y="5643578"/>
            <a:ext cx="3857652" cy="4514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STL</a:t>
            </a:r>
            <a:r>
              <a:rPr lang="zh-CN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中双端队列</a:t>
            </a:r>
            <a:r>
              <a:rPr lang="zh-CN" altLang="en-US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容器是</a:t>
            </a:r>
            <a:r>
              <a:rPr lang="en-US" altLang="zh-CN" sz="2000">
                <a:latin typeface="Consolas" pitchFamily="49" charset="0"/>
                <a:ea typeface="微软雅黑" pitchFamily="34" charset="-122"/>
                <a:cs typeface="Consolas" pitchFamily="49" charset="0"/>
              </a:rPr>
              <a:t>deque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70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>
            <a:off x="993080" y="2214554"/>
            <a:ext cx="6436440" cy="928694"/>
            <a:chOff x="785786" y="1643050"/>
            <a:chExt cx="6436440" cy="928694"/>
          </a:xfrm>
        </p:grpSpPr>
        <p:sp>
          <p:nvSpPr>
            <p:cNvPr id="75788" name="Rectangle 12"/>
            <p:cNvSpPr>
              <a:spLocks noChangeArrowheads="1"/>
            </p:cNvSpPr>
            <p:nvPr/>
          </p:nvSpPr>
          <p:spPr bwMode="auto">
            <a:xfrm>
              <a:off x="1768326" y="1643050"/>
              <a:ext cx="1630049" cy="3353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前端（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75787" name="Rectangle 11" descr="浅色上对角线"/>
            <p:cNvSpPr>
              <a:spLocks noChangeArrowheads="1"/>
            </p:cNvSpPr>
            <p:nvPr/>
          </p:nvSpPr>
          <p:spPr bwMode="auto">
            <a:xfrm>
              <a:off x="2055034" y="2063327"/>
              <a:ext cx="3875394" cy="46219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5786" name="Rectangle 10"/>
            <p:cNvSpPr>
              <a:spLocks noChangeArrowheads="1"/>
            </p:cNvSpPr>
            <p:nvPr/>
          </p:nvSpPr>
          <p:spPr bwMode="auto">
            <a:xfrm>
              <a:off x="4822252" y="1643050"/>
              <a:ext cx="1661190" cy="3353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后端（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back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75784" name="AutoShape 8"/>
            <p:cNvSpPr>
              <a:spLocks noChangeShapeType="1"/>
            </p:cNvSpPr>
            <p:nvPr/>
          </p:nvSpPr>
          <p:spPr bwMode="auto">
            <a:xfrm>
              <a:off x="1460141" y="2279625"/>
              <a:ext cx="562678" cy="1075"/>
            </a:xfrm>
            <a:prstGeom prst="straightConnector1">
              <a:avLst/>
            </a:prstGeom>
            <a:ln w="19050">
              <a:headEnd type="arrow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5783" name="AutoShape 7"/>
            <p:cNvSpPr>
              <a:spLocks noChangeShapeType="1"/>
            </p:cNvSpPr>
            <p:nvPr/>
          </p:nvSpPr>
          <p:spPr bwMode="auto">
            <a:xfrm>
              <a:off x="5961569" y="2441684"/>
              <a:ext cx="562678" cy="1075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5782" name="AutoShape 6"/>
            <p:cNvSpPr>
              <a:spLocks noChangeShapeType="1"/>
            </p:cNvSpPr>
            <p:nvPr/>
          </p:nvSpPr>
          <p:spPr bwMode="auto">
            <a:xfrm>
              <a:off x="5920764" y="2166515"/>
              <a:ext cx="562678" cy="1075"/>
            </a:xfrm>
            <a:prstGeom prst="straightConnector1">
              <a:avLst/>
            </a:prstGeom>
            <a:ln w="19050">
              <a:headEnd type="arrow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75781" name="Rectangle 5"/>
            <p:cNvSpPr>
              <a:spLocks noChangeArrowheads="1"/>
            </p:cNvSpPr>
            <p:nvPr/>
          </p:nvSpPr>
          <p:spPr bwMode="auto">
            <a:xfrm>
              <a:off x="6531764" y="1997760"/>
              <a:ext cx="674355" cy="2773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后端进</a:t>
              </a:r>
            </a:p>
          </p:txBody>
        </p:sp>
        <p:sp>
          <p:nvSpPr>
            <p:cNvPr id="75780" name="Rectangle 4"/>
            <p:cNvSpPr>
              <a:spLocks noChangeArrowheads="1"/>
            </p:cNvSpPr>
            <p:nvPr/>
          </p:nvSpPr>
          <p:spPr bwMode="auto">
            <a:xfrm>
              <a:off x="6547871" y="2294426"/>
              <a:ext cx="674355" cy="2773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后端出</a:t>
              </a:r>
            </a:p>
          </p:txBody>
        </p:sp>
        <p:sp>
          <p:nvSpPr>
            <p:cNvPr id="75778" name="Rectangle 2"/>
            <p:cNvSpPr>
              <a:spLocks noChangeArrowheads="1"/>
            </p:cNvSpPr>
            <p:nvPr/>
          </p:nvSpPr>
          <p:spPr bwMode="auto">
            <a:xfrm>
              <a:off x="785786" y="2143116"/>
              <a:ext cx="674355" cy="2773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前端出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993080" y="1357298"/>
            <a:ext cx="3214710" cy="4531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输入受限的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双端队列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93080" y="3643314"/>
            <a:ext cx="3214710" cy="4531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输出受限的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双端队列</a:t>
            </a:r>
            <a:endParaRPr lang="zh-CN" altLang="en-US" sz="200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3" name="组合 45"/>
          <p:cNvGrpSpPr/>
          <p:nvPr/>
        </p:nvGrpSpPr>
        <p:grpSpPr>
          <a:xfrm>
            <a:off x="921642" y="4500570"/>
            <a:ext cx="6420333" cy="928694"/>
            <a:chOff x="714348" y="3714752"/>
            <a:chExt cx="6420333" cy="928694"/>
          </a:xfrm>
        </p:grpSpPr>
        <p:sp>
          <p:nvSpPr>
            <p:cNvPr id="35" name="Rectangle 12"/>
            <p:cNvSpPr>
              <a:spLocks noChangeArrowheads="1"/>
            </p:cNvSpPr>
            <p:nvPr/>
          </p:nvSpPr>
          <p:spPr bwMode="auto">
            <a:xfrm>
              <a:off x="1696888" y="3714752"/>
              <a:ext cx="1630049" cy="3353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前端（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36" name="Rectangle 11" descr="浅色上对角线"/>
            <p:cNvSpPr>
              <a:spLocks noChangeArrowheads="1"/>
            </p:cNvSpPr>
            <p:nvPr/>
          </p:nvSpPr>
          <p:spPr bwMode="auto">
            <a:xfrm>
              <a:off x="1983596" y="4135029"/>
              <a:ext cx="3875394" cy="462197"/>
            </a:xfrm>
            <a:prstGeom prst="rect">
              <a:avLst/>
            </a:prstGeom>
            <a:ln>
              <a:headEnd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12600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60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4750814" y="3714752"/>
              <a:ext cx="1661190" cy="33536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后端（</a:t>
              </a:r>
              <a:r>
                <a:rPr kumimoji="0" lang="en-US" alt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back</a:t>
              </a:r>
              <a:r>
                <a:rPr kumimoji="0" lang="zh-CN" altLang="en-US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）</a:t>
              </a:r>
            </a:p>
          </p:txBody>
        </p:sp>
        <p:sp>
          <p:nvSpPr>
            <p:cNvPr id="38" name="AutoShape 9"/>
            <p:cNvSpPr>
              <a:spLocks noChangeShapeType="1"/>
            </p:cNvSpPr>
            <p:nvPr/>
          </p:nvSpPr>
          <p:spPr bwMode="auto">
            <a:xfrm>
              <a:off x="1411253" y="4225319"/>
              <a:ext cx="562678" cy="1075"/>
            </a:xfrm>
            <a:prstGeom prst="straightConnector1">
              <a:avLst/>
            </a:prstGeom>
            <a:ln w="19050">
              <a:headEnd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39" name="AutoShape 8"/>
            <p:cNvSpPr>
              <a:spLocks noChangeShapeType="1"/>
            </p:cNvSpPr>
            <p:nvPr/>
          </p:nvSpPr>
          <p:spPr bwMode="auto">
            <a:xfrm>
              <a:off x="1388703" y="4502637"/>
              <a:ext cx="562678" cy="1075"/>
            </a:xfrm>
            <a:prstGeom prst="straightConnector1">
              <a:avLst/>
            </a:prstGeom>
            <a:ln w="19050">
              <a:headEnd type="arrow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1" name="AutoShape 6"/>
            <p:cNvSpPr>
              <a:spLocks noChangeShapeType="1"/>
            </p:cNvSpPr>
            <p:nvPr/>
          </p:nvSpPr>
          <p:spPr bwMode="auto">
            <a:xfrm>
              <a:off x="5849326" y="4392007"/>
              <a:ext cx="562678" cy="1075"/>
            </a:xfrm>
            <a:prstGeom prst="straightConnector1">
              <a:avLst/>
            </a:prstGeom>
            <a:ln w="19050">
              <a:headEnd type="arrow" w="sm" len="sm"/>
              <a:tailEnd type="non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>
              <a:off x="6460326" y="4223252"/>
              <a:ext cx="674355" cy="2773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后端进</a:t>
              </a:r>
            </a:p>
          </p:txBody>
        </p:sp>
        <p:sp>
          <p:nvSpPr>
            <p:cNvPr id="44" name="Rectangle 3"/>
            <p:cNvSpPr>
              <a:spLocks noChangeArrowheads="1"/>
            </p:cNvSpPr>
            <p:nvPr/>
          </p:nvSpPr>
          <p:spPr bwMode="auto">
            <a:xfrm>
              <a:off x="714348" y="4050114"/>
              <a:ext cx="674355" cy="2773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前端进</a:t>
              </a:r>
            </a:p>
          </p:txBody>
        </p:sp>
        <p:sp>
          <p:nvSpPr>
            <p:cNvPr id="45" name="Rectangle 2"/>
            <p:cNvSpPr>
              <a:spLocks noChangeArrowheads="1"/>
            </p:cNvSpPr>
            <p:nvPr/>
          </p:nvSpPr>
          <p:spPr bwMode="auto">
            <a:xfrm>
              <a:off x="714348" y="4366128"/>
              <a:ext cx="674355" cy="2773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60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itchFamily="49" charset="0"/>
                  <a:ea typeface="仿宋" pitchFamily="49" charset="-122"/>
                  <a:cs typeface="Consolas" pitchFamily="49" charset="0"/>
                </a:rPr>
                <a:t>前端出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14282" y="500042"/>
            <a:ext cx="2857520" cy="42005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zh-CN" altLang="en-US" sz="1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其他形式的</a:t>
            </a:r>
            <a:r>
              <a:rPr lang="zh-CN" altLang="zh-CN" sz="1800" spc="5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itchFamily="49" charset="0"/>
                <a:ea typeface="微软雅黑" pitchFamily="34" charset="-122"/>
                <a:cs typeface="Consolas" pitchFamily="49" charset="0"/>
              </a:rPr>
              <a:t>双端队列</a:t>
            </a:r>
            <a:endParaRPr lang="zh-CN" altLang="en-US" sz="1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71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357166"/>
            <a:ext cx="75009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主要的成员函数及其说明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00034" y="1000108"/>
          <a:ext cx="7929618" cy="50006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355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成员函数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说明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355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empty()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判断双端队列容器是否为空队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355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size()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返回双端队列容器中元素个数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355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front()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返回队头元素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355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back()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返回队尾元素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110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push_front(e)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在队头插入元素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e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355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push_back(e)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在队尾插入元素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e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355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pop_front()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删除队头元素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355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pop_back()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删除队尾元素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2355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erase()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从双端队列容器中删除一个或几个元素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2355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clear()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删除双端队列容器中所有元素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72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500034" y="1571612"/>
          <a:ext cx="7929618" cy="3650207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5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0769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成员函数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说明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25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begin()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该函数两个版本返回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iterator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或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const_iterator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，引用容器首元素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53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end()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该函数两个版本返回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iterator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或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const_iterator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，引用容器尾元素的后一个位置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53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rbegin()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该函数两个版本返回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reverse_iterator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或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const_reverse_iterator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，引用容器尾元素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153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rend()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该函数两个版本返回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reverse_iterator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或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const_reverse_iterator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，引用容器首元素的前一个位置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1472" y="785794"/>
            <a:ext cx="4572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迭代器成员函数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73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142852"/>
            <a:ext cx="8358246" cy="5592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#include&lt;iostream&gt;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&lt;deque&gt;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using namespace std;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disp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(deque&lt;int&gt;&amp; dq)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dq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的所有元素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deque&lt;int&gt;::iterator iter;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定义迭代器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iter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(iter=dq.begin();iter!=dq.end();iter++)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printf("%d ",*iter);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printf("\n");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deque&lt;int&gt; dq;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建立一个双端队列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dq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dq.push_front(1);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队头插入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dq.push_back(2);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队尾插入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dq.push_front(3);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队头插入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dq.push_back(4);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队尾插入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4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printf("dq: "); disp(dq);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dq.pop_front();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删除队头元素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dq.pop_back();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删除队尾元素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printf("dq: "); disp(dq);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14612" y="6000768"/>
            <a:ext cx="2000264" cy="70966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72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dq: 3 1 2 4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dq: 1 2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左弧形箭头 6"/>
          <p:cNvSpPr/>
          <p:nvPr/>
        </p:nvSpPr>
        <p:spPr bwMode="auto">
          <a:xfrm>
            <a:off x="2357422" y="5929330"/>
            <a:ext cx="285752" cy="500066"/>
          </a:xfrm>
          <a:prstGeom prst="curvedRightArrow">
            <a:avLst/>
          </a:prstGeom>
          <a:ln>
            <a:headEnd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74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40318" y="500042"/>
            <a:ext cx="223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用双端队列实现栈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1000108"/>
            <a:ext cx="7786742" cy="180828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端作为栈底（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端保持不动），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端作为栈顶（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端动态变化），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使用成员函数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push_back()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pop_back()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back()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端作为栈底（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端保持不动），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端作为栈顶（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端动态变化，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使用成员函数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push_front()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pop_front()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728" y="3286124"/>
            <a:ext cx="5214974" cy="525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108000" bIns="108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实际上链表容器</a:t>
            </a:r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</a:t>
            </a:r>
            <a:r>
              <a:rPr lang="zh-CN" altLang="en-US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也可以这样作为栈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75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2910" y="500042"/>
            <a:ext cx="335758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用双端队列实现</a:t>
            </a:r>
            <a:r>
              <a:rPr lang="zh-CN" altLang="en-US" sz="200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普通队列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7224" y="1049208"/>
            <a:ext cx="7143800" cy="180828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端作为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端作为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使用成员函数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push_back()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pop_front()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  <a:p>
            <a:pPr marL="342900" indent="-342900" algn="l">
              <a:lnSpc>
                <a:spcPts val="28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端作为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前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端作为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队尾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使用成员函数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push_front()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pop_back()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back()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28728" y="3286124"/>
            <a:ext cx="5929354" cy="525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tIns="108000" bIns="108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实际上链表容器</a:t>
            </a:r>
            <a:r>
              <a:rPr lang="en-US" altLang="zh-CN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</a:t>
            </a:r>
            <a:r>
              <a:rPr lang="zh-CN" altLang="en-US" sz="20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也可以这样作为普通队列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76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714348" y="1500174"/>
            <a:ext cx="7143800" cy="260337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优先队列就是指定队列中元素的优先级，按优先级越大越优先出队，而普通队列中按进队的先后顺序出队，可以看成进队越早越优先。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30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优先队列按照根的大小分为大根堆和小根堆，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大根堆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的元素越大越优先出队（即元素越大优先级也越大），</a:t>
            </a:r>
            <a:r>
              <a:rPr lang="zh-CN" altLang="zh-CN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小根堆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的元素越小越优先出队（即元素越小优先级也越大）。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571480"/>
            <a:ext cx="2000264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2. </a:t>
            </a:r>
            <a:r>
              <a:rPr lang="zh-CN" altLang="en-US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优先队列</a:t>
            </a:r>
            <a:endParaRPr lang="zh-CN" altLang="zh-CN" sz="22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86116" y="4643446"/>
            <a:ext cx="785818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自学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77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1472" y="714356"/>
            <a:ext cx="7929618" cy="157992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STL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中的优先队列是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priority_queue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容器，它和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stack/queue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一样，它也是一种适配器容器，其底层容器必须是用数组实现的，可以是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（默认）或者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，不能是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list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2"/>
              </a:buBlip>
            </a:pP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priority_queue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对象的一般定义格式如下：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57290" y="3058539"/>
            <a:ext cx="6357982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priority_queue&lt;type</a:t>
            </a:r>
            <a:r>
              <a:rPr lang="zh-CN" altLang="zh-CN" sz="18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container</a:t>
            </a:r>
            <a:r>
              <a:rPr lang="zh-CN" altLang="zh-CN" sz="18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1800">
                <a:solidFill>
                  <a:schemeClr val="bg1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functional&gt;</a:t>
            </a:r>
            <a:endParaRPr lang="zh-CN" altLang="zh-CN" sz="1800">
              <a:solidFill>
                <a:schemeClr val="bg1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14678" y="4130109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底层容器</a:t>
            </a:r>
            <a:r>
              <a:rPr lang="zh-CN" altLang="en-US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，默认为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29322" y="4130109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180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比较函数</a:t>
            </a:r>
            <a:endParaRPr lang="zh-CN" altLang="en-US" sz="1800">
              <a:solidFill>
                <a:srgbClr val="0000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rot="5400000" flipH="1" flipV="1">
            <a:off x="6133587" y="3772919"/>
            <a:ext cx="714380" cy="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0"/>
          </p:cNvCxnSpPr>
          <p:nvPr/>
        </p:nvCxnSpPr>
        <p:spPr>
          <a:xfrm rot="5400000" flipH="1" flipV="1">
            <a:off x="4143372" y="3415729"/>
            <a:ext cx="714380" cy="714380"/>
          </a:xfrm>
          <a:prstGeom prst="straightConnector1">
            <a:avLst/>
          </a:prstGeom>
          <a:ln w="190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78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662" y="428604"/>
            <a:ext cx="4214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优先队列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主要的成员函数及其说明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071538" y="1142984"/>
          <a:ext cx="5500726" cy="278608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42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1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34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成员函数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rgbClr val="FF0000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说明</a:t>
                      </a: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empty()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判断优先队列容器是否为空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size()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返回优先队列容器中实际元素个数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push(e)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元素</a:t>
                      </a: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e</a:t>
                      </a: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进队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top()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获取队头元素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pop()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rgbClr val="0000FF"/>
                          </a:solidFill>
                          <a:latin typeface="Consolas" pitchFamily="49" charset="0"/>
                          <a:ea typeface="仿宋" pitchFamily="49" charset="-122"/>
                          <a:cs typeface="Consolas" pitchFamily="49" charset="0"/>
                        </a:rPr>
                        <a:t>元素出队</a:t>
                      </a:r>
                      <a:endParaRPr lang="zh-CN" sz="1800" b="1" kern="100">
                        <a:solidFill>
                          <a:srgbClr val="0000FF"/>
                        </a:solidFill>
                        <a:latin typeface="Consolas" pitchFamily="49" charset="0"/>
                        <a:ea typeface="仿宋" pitchFamily="49" charset="-122"/>
                        <a:cs typeface="Consolas" pitchFamily="49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79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2643174" y="2773916"/>
            <a:ext cx="3286148" cy="1338686"/>
            <a:chOff x="2571736" y="2857496"/>
            <a:chExt cx="3286148" cy="1338686"/>
          </a:xfrm>
        </p:grpSpPr>
        <p:sp>
          <p:nvSpPr>
            <p:cNvPr id="6" name="矩形 5"/>
            <p:cNvSpPr/>
            <p:nvPr/>
          </p:nvSpPr>
          <p:spPr bwMode="auto">
            <a:xfrm>
              <a:off x="2571736" y="2857496"/>
              <a:ext cx="3286148" cy="571504"/>
            </a:xfrm>
            <a:prstGeom prst="rect">
              <a:avLst/>
            </a:prstGeom>
            <a:ln>
              <a:headEnd/>
              <a:tailEnd type="arrow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216000" tIns="108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0">
                  <a:solidFill>
                    <a:srgbClr val="0000FF"/>
                  </a:solidFill>
                  <a:latin typeface="+mn-ea"/>
                  <a:cs typeface="Consolas" pitchFamily="49" charset="0"/>
                </a:rPr>
                <a:t>…  </a:t>
              </a:r>
              <a:r>
                <a:rPr lang="en-US" altLang="zh-CN" sz="1800" b="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z="1800" b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1800" b="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 b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b="0">
                  <a:solidFill>
                    <a:srgbClr val="0000FF"/>
                  </a:solidFill>
                  <a:latin typeface="+mn-ea"/>
                  <a:cs typeface="Consolas" pitchFamily="49" charset="0"/>
                </a:rPr>
                <a:t>…</a:t>
              </a:r>
              <a:r>
                <a:rPr lang="en-US" altLang="zh-CN" sz="1800" b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b="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="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="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en-US" altLang="zh-CN" sz="1800" b="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b="0">
                  <a:solidFill>
                    <a:srgbClr val="0000FF"/>
                  </a:solidFill>
                  <a:latin typeface="+mn-ea"/>
                  <a:cs typeface="Consolas" pitchFamily="49" charset="0"/>
                </a:rPr>
                <a:t>…</a:t>
              </a:r>
              <a:endParaRPr lang="zh-CN" altLang="en-US" sz="1800" b="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rot="5400000" flipH="1" flipV="1">
              <a:off x="2950357" y="3679033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747950" y="3857628"/>
              <a:ext cx="823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5400000" flipH="1" flipV="1">
              <a:off x="4717257" y="3678239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572000" y="3856834"/>
              <a:ext cx="7143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714348" y="857232"/>
            <a:ext cx="7858180" cy="1372271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来存放队列中元素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约定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队头指针为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（实际上是队头元素的前一个位置），队尾指针为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（正好是队尾元素的位置）。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8662" y="4429132"/>
            <a:ext cx="7358114" cy="525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08000" bIns="108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为了简单，</a:t>
            </a:r>
            <a:r>
              <a:rPr lang="zh-CN" altLang="zh-CN" sz="20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使用固定容量的</a:t>
            </a:r>
            <a:r>
              <a:rPr lang="zh-CN" altLang="en-US" sz="20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数组</a:t>
            </a:r>
            <a:r>
              <a:rPr lang="en-US" altLang="zh-CN" sz="20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data</a:t>
            </a:r>
            <a:r>
              <a:rPr lang="zh-CN" altLang="zh-CN" sz="20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（容量为常量</a:t>
            </a:r>
            <a:r>
              <a:rPr lang="en-US" altLang="zh-CN" sz="20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zh-CN" altLang="zh-CN" sz="20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r>
              <a:rPr lang="zh-CN" altLang="en-US" sz="2000" b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8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642918"/>
            <a:ext cx="8786874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下面按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参数的数据类型分为两种情况讨论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priority_queue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容器的使用。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472" y="1571612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type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为内置数据类型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7224" y="2267799"/>
            <a:ext cx="7286676" cy="20898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44000" bIns="144000" rtlCol="0">
            <a:spAutoFit/>
          </a:bodyPr>
          <a:lstStyle/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对于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C/C++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内置数据类型，默认的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functional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less&lt;T&gt;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（小于比较函数）即建立的是大根堆（即元素值越大越优先出队）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ts val="2600"/>
              </a:lnSpc>
              <a:spcBef>
                <a:spcPts val="120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可以改为以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greater&lt;T&gt;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（大于比较函数），这样元素越小优先级的越高（称为小根堆）。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80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472" y="571480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建立大根堆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2910" y="1285860"/>
            <a:ext cx="7286676" cy="140038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4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priority_queue&lt;int&gt; big_heap;				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默认方式</a:t>
            </a:r>
          </a:p>
          <a:p>
            <a:pPr algn="l">
              <a:lnSpc>
                <a:spcPts val="2400"/>
              </a:lnSpc>
              <a:spcBef>
                <a:spcPts val="60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priority_queue&lt;int,vector&lt;int&gt;,less&lt;int&gt; &gt; big_heap2;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使用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less&lt;T&gt;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比较函数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910" y="3214686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建立</a:t>
            </a:r>
            <a:r>
              <a:rPr lang="zh-CN" altLang="en-US" sz="2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小</a:t>
            </a:r>
            <a:r>
              <a:rPr lang="zh-CN" altLang="zh-CN" sz="200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根堆</a:t>
            </a:r>
            <a:endParaRPr lang="zh-CN" altLang="en-US" sz="2000">
              <a:solidFill>
                <a:srgbClr val="FF0000"/>
              </a:solidFill>
              <a:latin typeface="华文中宋" pitchFamily="2" charset="-122"/>
              <a:ea typeface="华文中宋" pitchFamily="2" charset="-122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2910" y="4000504"/>
            <a:ext cx="7286676" cy="81047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priority_queue&lt;int,vector&lt;int&gt;,greater&lt;int&gt; &gt; small_heap; 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使用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greater&lt;T&gt;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比较函数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81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214290"/>
            <a:ext cx="342902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type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lang="zh-CN" altLang="en-US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自定义</a:t>
            </a:r>
            <a:r>
              <a:rPr lang="zh-CN" altLang="zh-CN" sz="200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itchFamily="49" charset="0"/>
                <a:ea typeface="楷体" pitchFamily="49" charset="-122"/>
                <a:cs typeface="Consolas" pitchFamily="49" charset="0"/>
              </a:rPr>
              <a:t>数据类型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48" y="857232"/>
            <a:ext cx="6715172" cy="145773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08000" rtlCol="0">
            <a:spAutoFit/>
          </a:bodyPr>
          <a:lstStyle/>
          <a:p>
            <a:pPr algn="l">
              <a:lnSpc>
                <a:spcPts val="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定义类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</a:t>
            </a:r>
          </a:p>
          <a:p>
            <a:pPr algn="l">
              <a:lnSpc>
                <a:spcPts val="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public: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no;	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学号</a:t>
            </a:r>
            <a:endParaRPr lang="en-US" altLang="zh-CN" sz="180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800"/>
              </a:lnSpc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string name;		</a:t>
            </a:r>
            <a:r>
              <a:rPr lang="en-US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姓名</a:t>
            </a:r>
          </a:p>
          <a:p>
            <a:pPr algn="l">
              <a:lnSpc>
                <a:spcPts val="8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en-US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0034" y="2500306"/>
            <a:ext cx="82868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200"/>
              </a:lnSpc>
              <a:spcBef>
                <a:spcPts val="1200"/>
              </a:spcBef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方式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在定义类或者结构体类型中重载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运算符（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operator &lt;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），以指定元素比较方式，如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priority_queue&lt;Stud&gt; pq1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语句会调用默认的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运算符创建堆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pq1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（是大根堆还是小根堆由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重载函数体确定）。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1200"/>
              </a:spcBef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方式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在定义类或者结构体中重载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运算符（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operator &gt;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），以指定元素比较方式，如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priority_queue&lt;Stud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vector&lt;Stud&gt;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greater&lt;Stud&gt; &gt; pq2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语句会调用重载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运算符创建堆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pq2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，此时需要指定优先队列的低层容器（这里为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，也可以是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  <a:p>
            <a:pPr algn="l">
              <a:lnSpc>
                <a:spcPts val="2200"/>
              </a:lnSpc>
              <a:spcBef>
                <a:spcPts val="1200"/>
              </a:spcBef>
            </a:pP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方式</a:t>
            </a:r>
            <a:r>
              <a:rPr lang="en-US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20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在单独定义的类或者结构体中重载函数调用运算符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operator 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），以指定元素比较方式，如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priority_queue&lt;Stud,vector&lt;Stud&gt;,StudCmp&gt; pq3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语句会调用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StudCmp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运算符创建堆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pq3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，此时需要指定优先队列的低层容器（这里为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vector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，也可以是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82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142852"/>
            <a:ext cx="8358246" cy="5860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&lt;iostream&gt;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&lt;queue&gt;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#include &lt;string&gt;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using namespace std;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定义类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</a:t>
            </a:r>
            <a:endParaRPr lang="zh-CN" altLang="zh-CN" sz="1800">
              <a:solidFill>
                <a:schemeClr val="bg1">
                  <a:lumMod val="50000"/>
                </a:schemeClr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public: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no;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学号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string name;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姓名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Stud(int n,string na)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构造函数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no=n;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name=na;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operator&lt;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(const Stud&amp; s) const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重载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比较函数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将当前对象跟对象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进行比较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return no&lt;s.no;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越大越优先出队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operator&gt;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(const Stud&amp; s) const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重载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比较函数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将当前对象跟对象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进行比较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return no&gt;s.no;  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越小越优先出队</a:t>
            </a: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0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83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357166"/>
            <a:ext cx="8358246" cy="27572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类的比较函数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,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改写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operator()</a:t>
            </a:r>
            <a:endParaRPr lang="zh-CN" altLang="zh-CN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class </a:t>
            </a:r>
            <a:r>
              <a:rPr lang="en-US" altLang="zh-CN" sz="180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StudCmp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含重载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()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成员函数的类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public: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bool operator()(const Stud&amp; s,const Stud&amp; t) const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		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将对象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跟对象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进行比较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return s.name&lt;t.name;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name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越大越优先出队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84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142852"/>
            <a:ext cx="8715436" cy="3885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Stud a[]={Stud(2,"Mary"),Stud(1,"John"),Stud(5,"Smith")};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n=sizeof(a)/sizeof(a[0]);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//************************************************</a:t>
            </a:r>
            <a:endParaRPr lang="zh-CN" altLang="zh-CN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方式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：使用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类的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&lt;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比较函数定义大根堆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pq1</a:t>
            </a:r>
            <a:endParaRPr lang="zh-CN" altLang="zh-CN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//************************************************</a:t>
            </a:r>
            <a:endParaRPr lang="zh-CN" altLang="zh-CN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priority_queue&lt;Stud&gt; pq1(a,a+n);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"pq1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出队顺序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(!pq1.empty())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递减输出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cout &lt;&lt; "[" &lt;&lt; pq1.top().no &lt;&lt; "," &lt;&lt; pq1.top().name &lt;&lt; "]\t";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pq1.pop();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endl;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4572008"/>
            <a:ext cx="5072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pq1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出队顺序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[5,Smith]   [2,Mary]    [1,John]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3786182" y="4143380"/>
            <a:ext cx="214314" cy="285752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85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20" y="500042"/>
            <a:ext cx="8358246" cy="3039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//************************************************</a:t>
            </a:r>
            <a:endParaRPr lang="zh-CN" altLang="zh-CN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方式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：使用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类的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比较函数定义小根堆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pq2</a:t>
            </a:r>
            <a:endParaRPr lang="zh-CN" altLang="zh-CN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//************************************************</a:t>
            </a:r>
            <a:endParaRPr lang="zh-CN" altLang="zh-CN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priority_queue&lt;Stud,deque&lt;Stud&gt;,greater&lt;Stud&gt; &gt; pq2(a,a+n);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cout &lt;&lt; "pq2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出队顺序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(!pq2.empty())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no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递增输出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cout &lt;&lt; "[" &lt;&lt; pq2.top().no &lt;&lt; "," &lt;&lt; pq2.top().name &lt;&lt; "]\t";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pq2.pop();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cout &lt;&lt; endl;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4286256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pq2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出队顺序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[1,John]    [2,Mary]    [5,Smith]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3786182" y="3857628"/>
            <a:ext cx="214314" cy="285752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86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142852"/>
            <a:ext cx="8715436" cy="36036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08000" bIns="108000" rtlCol="0">
            <a:spAutoFit/>
          </a:bodyPr>
          <a:lstStyle/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//************************************************</a:t>
            </a:r>
            <a:endParaRPr lang="zh-CN" altLang="zh-CN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方式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3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：使用类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StudCmp</a:t>
            </a:r>
            <a:r>
              <a:rPr lang="zh-CN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的比较函数定义大根堆</a:t>
            </a: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pq3</a:t>
            </a:r>
            <a:endParaRPr lang="zh-CN" altLang="zh-CN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//************************************************</a:t>
            </a:r>
            <a:endParaRPr lang="zh-CN" altLang="zh-CN" sz="1800">
              <a:solidFill>
                <a:srgbClr val="FF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priority_queue&lt;Stud,deque&lt;Stud&gt;,</a:t>
            </a:r>
            <a:r>
              <a:rPr lang="en-US" altLang="zh-CN" sz="1800">
                <a:solidFill>
                  <a:srgbClr val="C0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StudCmp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 pq3(a,a+n);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"pq3</a:t>
            </a:r>
            <a:r>
              <a:rPr lang="zh-CN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出队顺序</a:t>
            </a: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(!pq3.empty())			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按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name</a:t>
            </a:r>
            <a:r>
              <a:rPr lang="zh-CN" altLang="zh-CN" sz="1800">
                <a:solidFill>
                  <a:schemeClr val="bg1">
                    <a:lumMod val="50000"/>
                  </a:schemeClr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递减输出</a:t>
            </a: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cout &lt;&lt; "[" &lt;&lt; pq3.top().no &lt;&lt; "," &lt;&lt; pq3.top().name &lt;&lt; "]\t";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pq3.pop();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cout &lt;&lt; endl;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0;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algn="l">
              <a:lnSpc>
                <a:spcPts val="2200"/>
              </a:lnSpc>
              <a:spcBef>
                <a:spcPts val="0"/>
              </a:spcBef>
            </a:pPr>
            <a:r>
              <a:rPr lang="en-US" altLang="zh-CN" sz="18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18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00166" y="4286256"/>
            <a:ext cx="5429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pq3</a:t>
            </a:r>
            <a:r>
              <a:rPr lang="zh-CN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出队顺序</a:t>
            </a:r>
            <a:r>
              <a:rPr lang="en-US" altLang="zh-CN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 [5,Smith]   [2,Mary]    [1,John]</a:t>
            </a:r>
            <a:endParaRPr lang="zh-CN" altLang="zh-CN" sz="16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7" name="下箭头 6"/>
          <p:cNvSpPr/>
          <p:nvPr/>
        </p:nvSpPr>
        <p:spPr bwMode="auto">
          <a:xfrm>
            <a:off x="3786182" y="3857628"/>
            <a:ext cx="214314" cy="285752"/>
          </a:xfrm>
          <a:prstGeom prst="downArrow">
            <a:avLst/>
          </a:prstGeom>
          <a:ln>
            <a:headEnd/>
            <a:tailEnd type="arrow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zh-CN" altLang="en-US" sz="16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87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642918"/>
            <a:ext cx="2500330" cy="48396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altLang="zh-CN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1. </a:t>
            </a:r>
            <a:r>
              <a:rPr lang="zh-CN" altLang="en-US" sz="2200">
                <a:latin typeface="Consolas" pitchFamily="49" charset="0"/>
                <a:ea typeface="微软雅黑" pitchFamily="34" charset="-122"/>
                <a:cs typeface="Consolas" pitchFamily="49" charset="0"/>
              </a:rPr>
              <a:t>非循环队列</a:t>
            </a:r>
            <a:endParaRPr lang="zh-CN" altLang="zh-CN" sz="2200"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2976" y="1500174"/>
            <a:ext cx="6429420" cy="1603104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初始时置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均为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front==rear</a:t>
            </a:r>
            <a:r>
              <a:rPr lang="zh-CN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</a:t>
            </a:r>
            <a:endParaRPr lang="en-US" altLang="zh-CN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元素进队，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增加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Blip>
                <a:blip r:embed="rId2"/>
              </a:buBlip>
            </a:pP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元素出队列，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en-US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增加</a:t>
            </a:r>
            <a:r>
              <a:rPr lang="en-US" altLang="zh-CN" sz="20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endParaRPr lang="zh-CN" altLang="en-US" sz="200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214546" y="3488296"/>
            <a:ext cx="3286148" cy="1338686"/>
            <a:chOff x="2571736" y="2857496"/>
            <a:chExt cx="3286148" cy="1338686"/>
          </a:xfrm>
        </p:grpSpPr>
        <p:sp>
          <p:nvSpPr>
            <p:cNvPr id="8" name="矩形 7"/>
            <p:cNvSpPr/>
            <p:nvPr/>
          </p:nvSpPr>
          <p:spPr bwMode="auto">
            <a:xfrm>
              <a:off x="2571736" y="2857496"/>
              <a:ext cx="3286148" cy="571504"/>
            </a:xfrm>
            <a:prstGeom prst="rect">
              <a:avLst/>
            </a:prstGeom>
            <a:ln>
              <a:headEnd/>
              <a:tailEnd type="arrow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216000" tIns="10800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zh-CN" sz="1800">
                  <a:solidFill>
                    <a:srgbClr val="0000FF"/>
                  </a:solidFill>
                  <a:latin typeface="+mn-ea"/>
                  <a:cs typeface="Consolas" pitchFamily="49" charset="0"/>
                </a:rPr>
                <a:t>…  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 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>
                  <a:solidFill>
                    <a:srgbClr val="0000FF"/>
                  </a:solidFill>
                  <a:latin typeface="+mn-ea"/>
                  <a:cs typeface="Consolas" pitchFamily="49" charset="0"/>
                </a:rPr>
                <a:t>…</a:t>
              </a:r>
              <a:r>
                <a:rPr lang="en-US" altLang="zh-CN" sz="18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 </a:t>
              </a:r>
              <a:r>
                <a:rPr lang="en-US" altLang="zh-CN" sz="1800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</a:t>
              </a:r>
              <a:r>
                <a:rPr lang="en-US" altLang="zh-CN" sz="1800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-1</a:t>
              </a:r>
              <a:r>
                <a:rPr lang="en-US" altLang="zh-CN" sz="1800" i="1" baseline="-2500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altLang="zh-CN" sz="1800">
                  <a:solidFill>
                    <a:srgbClr val="0000FF"/>
                  </a:solidFill>
                  <a:latin typeface="+mn-ea"/>
                  <a:cs typeface="Consolas" pitchFamily="49" charset="0"/>
                </a:rPr>
                <a:t>…</a:t>
              </a:r>
              <a:endParaRPr lang="zh-CN" altLang="en-US" sz="1800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rot="5400000" flipH="1" flipV="1">
              <a:off x="2950357" y="3679033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747950" y="3857628"/>
              <a:ext cx="823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front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>
            <a:xfrm rot="5400000" flipH="1" flipV="1">
              <a:off x="4717257" y="3678239"/>
              <a:ext cx="357190" cy="1588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572000" y="3856834"/>
              <a:ext cx="7143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60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rear</a:t>
              </a:r>
              <a:endParaRPr lang="zh-CN" altLang="en-US" sz="160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64EE2-EAB3-4814-A7EB-820BD7610F1E}" type="slidenum">
              <a:rPr lang="en-US" altLang="zh-CN" smtClean="0"/>
              <a:pPr/>
              <a:t>9</a:t>
            </a:fld>
            <a:r>
              <a:rPr lang="en-US" altLang="zh-CN"/>
              <a:t>/87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19050">
          <a:headEnd/>
          <a:tailEnd type="arrow" w="sm" len="sm"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 sz="1600">
            <a:solidFill>
              <a:srgbClr val="0000FF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ln w="19050">
          <a:solidFill>
            <a:srgbClr val="0000FF"/>
          </a:solidFill>
          <a:tailEnd type="none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ts val="2800"/>
          </a:lnSpc>
          <a:spcBef>
            <a:spcPts val="0"/>
          </a:spcBef>
          <a:defRPr sz="1800" smtClean="0">
            <a:solidFill>
              <a:srgbClr val="0000FF"/>
            </a:solidFill>
            <a:latin typeface="Consolas" pitchFamily="49" charset="0"/>
            <a:ea typeface="仿宋" pitchFamily="49" charset="-122"/>
            <a:cs typeface="Consolas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5297</TotalTime>
  <Words>8083</Words>
  <Application>Microsoft Office PowerPoint</Application>
  <PresentationFormat>全屏显示(4:3)</PresentationFormat>
  <Paragraphs>1169</Paragraphs>
  <Slides>87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98" baseType="lpstr">
      <vt:lpstr>仿宋</vt:lpstr>
      <vt:lpstr>华文中宋</vt:lpstr>
      <vt:lpstr>楷体</vt:lpstr>
      <vt:lpstr>宋体</vt:lpstr>
      <vt:lpstr>微软雅黑</vt:lpstr>
      <vt:lpstr>Arial</vt:lpstr>
      <vt:lpstr>Calibri</vt:lpstr>
      <vt:lpstr>Consolas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MI</cp:lastModifiedBy>
  <cp:revision>2663</cp:revision>
  <dcterms:created xsi:type="dcterms:W3CDTF">2004-03-31T23:50:14Z</dcterms:created>
  <dcterms:modified xsi:type="dcterms:W3CDTF">2024-03-25T23:55:43Z</dcterms:modified>
</cp:coreProperties>
</file>