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4"/>
  </p:notesMasterIdLst>
  <p:handoutMasterIdLst>
    <p:handoutMasterId r:id="rId95"/>
  </p:handoutMasterIdLst>
  <p:sldIdLst>
    <p:sldId id="670" r:id="rId2"/>
    <p:sldId id="546" r:id="rId3"/>
    <p:sldId id="758" r:id="rId4"/>
    <p:sldId id="857" r:id="rId5"/>
    <p:sldId id="858" r:id="rId6"/>
    <p:sldId id="859" r:id="rId7"/>
    <p:sldId id="860" r:id="rId8"/>
    <p:sldId id="885" r:id="rId9"/>
    <p:sldId id="861" r:id="rId10"/>
    <p:sldId id="862" r:id="rId11"/>
    <p:sldId id="863" r:id="rId12"/>
    <p:sldId id="864" r:id="rId13"/>
    <p:sldId id="865" r:id="rId14"/>
    <p:sldId id="866" r:id="rId15"/>
    <p:sldId id="867" r:id="rId16"/>
    <p:sldId id="868" r:id="rId17"/>
    <p:sldId id="912" r:id="rId18"/>
    <p:sldId id="869" r:id="rId19"/>
    <p:sldId id="886" r:id="rId20"/>
    <p:sldId id="910" r:id="rId21"/>
    <p:sldId id="911" r:id="rId22"/>
    <p:sldId id="871" r:id="rId23"/>
    <p:sldId id="887" r:id="rId24"/>
    <p:sldId id="875" r:id="rId25"/>
    <p:sldId id="888" r:id="rId26"/>
    <p:sldId id="902" r:id="rId27"/>
    <p:sldId id="889" r:id="rId28"/>
    <p:sldId id="890" r:id="rId29"/>
    <p:sldId id="904" r:id="rId30"/>
    <p:sldId id="903" r:id="rId31"/>
    <p:sldId id="913" r:id="rId32"/>
    <p:sldId id="914" r:id="rId33"/>
    <p:sldId id="915" r:id="rId34"/>
    <p:sldId id="877" r:id="rId35"/>
    <p:sldId id="892" r:id="rId36"/>
    <p:sldId id="878" r:id="rId37"/>
    <p:sldId id="893" r:id="rId38"/>
    <p:sldId id="872" r:id="rId39"/>
    <p:sldId id="880" r:id="rId40"/>
    <p:sldId id="907" r:id="rId41"/>
    <p:sldId id="797" r:id="rId42"/>
    <p:sldId id="894" r:id="rId43"/>
    <p:sldId id="916" r:id="rId44"/>
    <p:sldId id="917" r:id="rId45"/>
    <p:sldId id="918" r:id="rId46"/>
    <p:sldId id="919" r:id="rId47"/>
    <p:sldId id="923" r:id="rId48"/>
    <p:sldId id="924" r:id="rId49"/>
    <p:sldId id="929" r:id="rId50"/>
    <p:sldId id="930" r:id="rId51"/>
    <p:sldId id="931" r:id="rId52"/>
    <p:sldId id="932" r:id="rId53"/>
    <p:sldId id="933" r:id="rId54"/>
    <p:sldId id="934" r:id="rId55"/>
    <p:sldId id="935" r:id="rId56"/>
    <p:sldId id="936" r:id="rId57"/>
    <p:sldId id="937" r:id="rId58"/>
    <p:sldId id="938" r:id="rId59"/>
    <p:sldId id="941" r:id="rId60"/>
    <p:sldId id="942" r:id="rId61"/>
    <p:sldId id="943" r:id="rId62"/>
    <p:sldId id="944" r:id="rId63"/>
    <p:sldId id="967" r:id="rId64"/>
    <p:sldId id="968" r:id="rId65"/>
    <p:sldId id="969" r:id="rId66"/>
    <p:sldId id="970" r:id="rId67"/>
    <p:sldId id="971" r:id="rId68"/>
    <p:sldId id="977" r:id="rId69"/>
    <p:sldId id="978" r:id="rId70"/>
    <p:sldId id="979" r:id="rId71"/>
    <p:sldId id="980" r:id="rId72"/>
    <p:sldId id="981" r:id="rId73"/>
    <p:sldId id="985" r:id="rId74"/>
    <p:sldId id="986" r:id="rId75"/>
    <p:sldId id="987" r:id="rId76"/>
    <p:sldId id="984" r:id="rId77"/>
    <p:sldId id="988" r:id="rId78"/>
    <p:sldId id="989" r:id="rId79"/>
    <p:sldId id="994" r:id="rId80"/>
    <p:sldId id="995" r:id="rId81"/>
    <p:sldId id="997" r:id="rId82"/>
    <p:sldId id="998" r:id="rId83"/>
    <p:sldId id="999" r:id="rId84"/>
    <p:sldId id="1000" r:id="rId85"/>
    <p:sldId id="1001" r:id="rId86"/>
    <p:sldId id="1002" r:id="rId87"/>
    <p:sldId id="1003" r:id="rId88"/>
    <p:sldId id="1004" r:id="rId89"/>
    <p:sldId id="1005" r:id="rId90"/>
    <p:sldId id="1006" r:id="rId91"/>
    <p:sldId id="1007" r:id="rId92"/>
    <p:sldId id="996" r:id="rId93"/>
  </p:sldIdLst>
  <p:sldSz cx="9144000" cy="6858000" type="screen4x3"/>
  <p:notesSz cx="6858000" cy="9144000"/>
  <p:custDataLst>
    <p:tags r:id="rId96"/>
  </p:custDataLst>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9900"/>
    <a:srgbClr val="0000FF"/>
    <a:srgbClr val="006600"/>
    <a:srgbClr val="3333FF"/>
    <a:srgbClr val="FF3399"/>
    <a:srgbClr val="339933"/>
    <a:srgbClr val="6600CC"/>
    <a:srgbClr val="00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465" autoAdjust="0"/>
  </p:normalViewPr>
  <p:slideViewPr>
    <p:cSldViewPr>
      <p:cViewPr varScale="1">
        <p:scale>
          <a:sx n="79" d="100"/>
          <a:sy n="79" d="100"/>
        </p:scale>
        <p:origin x="92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t>2024/5/14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2-10-30T09:20:24"/>
    </inkml:context>
    <inkml:brush xml:id="br0">
      <inkml:brushProperty name="width" value="0.05292" units="cm"/>
      <inkml:brushProperty name="height" value="0.05292" units="cm"/>
    </inkml:brush>
  </inkml:definitions>
  <inkml:trace contextRef="#ctx0" brushRef="#br0">898 683,'2'0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defRPr sz="1200" b="0">
                <a:solidFill>
                  <a:schemeClr val="tx1"/>
                </a:solidFill>
                <a:ea typeface="宋体" panose="02010600030101010101" pitchFamily="2" charset="-122"/>
              </a:defRPr>
            </a:lvl1pPr>
          </a:lstStyle>
          <a:p>
            <a:fld id="{0D1E2EF4-146E-47B5-A412-FFD548A1AB6A}"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t>41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7572396" y="6356350"/>
            <a:ext cx="1114404" cy="365125"/>
          </a:xfrm>
        </p:spPr>
        <p:txBody>
          <a:bodyPr/>
          <a:lstStyle>
            <a:lvl1pPr>
              <a:defRPr sz="1400" b="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/92</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928926" y="357166"/>
            <a:ext cx="4000528"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8</a:t>
            </a:r>
            <a:r>
              <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图</a:t>
            </a:r>
          </a:p>
        </p:txBody>
      </p:sp>
      <p:sp>
        <p:nvSpPr>
          <p:cNvPr id="12" name="TextBox 11">
            <a:hlinkClick r:id="rId2" action="ppaction://hlinksldjump"/>
          </p:cNvPr>
          <p:cNvSpPr txBox="1"/>
          <p:nvPr/>
        </p:nvSpPr>
        <p:spPr>
          <a:xfrm>
            <a:off x="506248" y="2785674"/>
            <a:ext cx="3780000" cy="478387"/>
          </a:xfrm>
          <a:prstGeom prst="rect">
            <a:avLst/>
          </a:prstGeom>
        </p:spPr>
        <p:style>
          <a:lnRef idx="1">
            <a:schemeClr val="accent2"/>
          </a:lnRef>
          <a:fillRef idx="2">
            <a:schemeClr val="accent2"/>
          </a:fillRef>
          <a:effectRef idx="1">
            <a:schemeClr val="accent2"/>
          </a:effectRef>
          <a:fontRef idx="minor">
            <a:schemeClr val="dk1"/>
          </a:fontRef>
        </p:style>
        <p:txBody>
          <a:bodyPr wrap="square" tIns="36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8.1 </a:t>
            </a:r>
            <a:r>
              <a:rPr lang="zh-CN" altLang="zh-CN"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图的基本概念</a:t>
            </a:r>
            <a:endParaRPr lang="zh-CN" altLang="en-US"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4" name="TextBox 13">
            <a:hlinkClick r:id="" action="ppaction://noaction"/>
          </p:cNvPr>
          <p:cNvSpPr txBox="1"/>
          <p:nvPr/>
        </p:nvSpPr>
        <p:spPr>
          <a:xfrm>
            <a:off x="506248" y="3500054"/>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dirty="0">
                <a:solidFill>
                  <a:srgbClr val="FF0000"/>
                </a:solidFill>
                <a:latin typeface="Consolas" panose="020B0609020204030204" pitchFamily="49" charset="0"/>
                <a:ea typeface="微软雅黑" panose="020B0503020204020204" pitchFamily="34" charset="-122"/>
                <a:cs typeface="Consolas" panose="020B0609020204030204" pitchFamily="49" charset="0"/>
              </a:rPr>
              <a:t>8.2 </a:t>
            </a:r>
            <a:r>
              <a:rPr lang="zh-CN" altLang="zh-CN" dirty="0">
                <a:solidFill>
                  <a:srgbClr val="FF0000"/>
                </a:solidFill>
                <a:latin typeface="Consolas" panose="020B0609020204030204" pitchFamily="49" charset="0"/>
                <a:ea typeface="微软雅黑" panose="020B0503020204020204" pitchFamily="34" charset="-122"/>
                <a:cs typeface="Consolas" panose="020B0609020204030204" pitchFamily="49" charset="0"/>
              </a:rPr>
              <a:t>图的存储结构</a:t>
            </a:r>
            <a:endParaRPr lang="zh-CN" altLang="en-US"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grpSp>
        <p:nvGrpSpPr>
          <p:cNvPr id="18" name="组合 79"/>
          <p:cNvGrpSpPr/>
          <p:nvPr/>
        </p:nvGrpSpPr>
        <p:grpSpPr bwMode="auto">
          <a:xfrm>
            <a:off x="1071538" y="869999"/>
            <a:ext cx="1659934" cy="1677932"/>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panose="020B0604020202020204"/>
                <a:ea typeface="宋体" panose="02010600030101010101" pitchFamily="2" charset="-122"/>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21" name="文本框 20"/>
          <p:cNvSpPr txBox="1">
            <a:spLocks noChangeArrowheads="1"/>
          </p:cNvSpPr>
          <p:nvPr/>
        </p:nvSpPr>
        <p:spPr bwMode="auto">
          <a:xfrm>
            <a:off x="1220628" y="1819261"/>
            <a:ext cx="13369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pPr>
            <a:r>
              <a:rPr lang="en-US" altLang="zh-CN" sz="1400" b="1" dirty="0">
                <a:solidFill>
                  <a:srgbClr val="9900FF"/>
                </a:solidFill>
              </a:rPr>
              <a:t>CONTENTS</a:t>
            </a:r>
            <a:endParaRPr lang="zh-CN" altLang="en-US" sz="1400" b="1" dirty="0">
              <a:solidFill>
                <a:srgbClr val="9900FF"/>
              </a:solidFill>
            </a:endParaRPr>
          </a:p>
        </p:txBody>
      </p:sp>
      <p:sp>
        <p:nvSpPr>
          <p:cNvPr id="22" name="文本框 20"/>
          <p:cNvSpPr txBox="1">
            <a:spLocks noChangeArrowheads="1"/>
          </p:cNvSpPr>
          <p:nvPr/>
        </p:nvSpPr>
        <p:spPr bwMode="auto">
          <a:xfrm>
            <a:off x="1363504" y="1285476"/>
            <a:ext cx="10500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pPr>
            <a:r>
              <a:rPr lang="zh-CN" altLang="en-US" b="1" dirty="0">
                <a:solidFill>
                  <a:srgbClr val="008000"/>
                </a:solidFill>
              </a:rPr>
              <a:t>提纲</a:t>
            </a:r>
          </a:p>
        </p:txBody>
      </p:sp>
      <p:sp>
        <p:nvSpPr>
          <p:cNvPr id="13" name="TextBox 12">
            <a:hlinkClick r:id="" action="ppaction://noaction"/>
          </p:cNvPr>
          <p:cNvSpPr txBox="1"/>
          <p:nvPr/>
        </p:nvSpPr>
        <p:spPr>
          <a:xfrm>
            <a:off x="506248" y="4209671"/>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dirty="0">
                <a:solidFill>
                  <a:srgbClr val="FF0000"/>
                </a:solidFill>
                <a:latin typeface="Consolas" panose="020B0609020204030204" pitchFamily="49" charset="0"/>
                <a:ea typeface="微软雅黑" panose="020B0503020204020204" pitchFamily="34" charset="-122"/>
                <a:cs typeface="Consolas" panose="020B0609020204030204" pitchFamily="49" charset="0"/>
              </a:rPr>
              <a:t>8.3 </a:t>
            </a:r>
            <a:r>
              <a:rPr lang="zh-CN" altLang="zh-CN" dirty="0">
                <a:solidFill>
                  <a:srgbClr val="FF0000"/>
                </a:solidFill>
                <a:latin typeface="Consolas" panose="020B0609020204030204" pitchFamily="49" charset="0"/>
                <a:ea typeface="微软雅黑" panose="020B0503020204020204" pitchFamily="34" charset="-122"/>
                <a:cs typeface="Consolas" panose="020B0609020204030204" pitchFamily="49" charset="0"/>
              </a:rPr>
              <a:t>图的遍历</a:t>
            </a:r>
            <a:endParaRPr lang="zh-CN" altLang="en-US"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Box 14">
            <a:hlinkClick r:id="" action="ppaction://noaction"/>
          </p:cNvPr>
          <p:cNvSpPr txBox="1"/>
          <p:nvPr/>
        </p:nvSpPr>
        <p:spPr>
          <a:xfrm>
            <a:off x="506248" y="4900238"/>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dirty="0">
                <a:solidFill>
                  <a:srgbClr val="FF0000"/>
                </a:solidFill>
                <a:latin typeface="Consolas" panose="020B0609020204030204" pitchFamily="49" charset="0"/>
                <a:ea typeface="微软雅黑" panose="020B0503020204020204" pitchFamily="34" charset="-122"/>
                <a:cs typeface="Consolas" panose="020B0609020204030204" pitchFamily="49" charset="0"/>
              </a:rPr>
              <a:t>8.4 </a:t>
            </a:r>
            <a:r>
              <a:rPr lang="zh-CN" altLang="zh-CN" dirty="0">
                <a:solidFill>
                  <a:srgbClr val="FF0000"/>
                </a:solidFill>
                <a:latin typeface="Consolas" panose="020B0609020204030204" pitchFamily="49" charset="0"/>
                <a:ea typeface="微软雅黑" panose="020B0503020204020204" pitchFamily="34" charset="-122"/>
                <a:cs typeface="Consolas" panose="020B0609020204030204" pitchFamily="49" charset="0"/>
              </a:rPr>
              <a:t>生成树和最小生成树</a:t>
            </a:r>
            <a:endParaRPr lang="zh-CN" altLang="en-US"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23" name="TextBox 22">
            <a:hlinkClick r:id="" action="ppaction://noaction"/>
          </p:cNvPr>
          <p:cNvSpPr txBox="1"/>
          <p:nvPr/>
        </p:nvSpPr>
        <p:spPr>
          <a:xfrm>
            <a:off x="4572000" y="3071810"/>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dirty="0">
                <a:solidFill>
                  <a:srgbClr val="FF0000"/>
                </a:solidFill>
                <a:latin typeface="Consolas" panose="020B0609020204030204" pitchFamily="49" charset="0"/>
                <a:ea typeface="微软雅黑" panose="020B0503020204020204" pitchFamily="34" charset="-122"/>
                <a:cs typeface="Consolas" panose="020B0609020204030204" pitchFamily="49" charset="0"/>
              </a:rPr>
              <a:t>8.5 </a:t>
            </a:r>
            <a:r>
              <a:rPr lang="zh-CN" altLang="zh-CN" dirty="0">
                <a:solidFill>
                  <a:srgbClr val="FF0000"/>
                </a:solidFill>
                <a:latin typeface="Consolas" panose="020B0609020204030204" pitchFamily="49" charset="0"/>
                <a:ea typeface="微软雅黑" panose="020B0503020204020204" pitchFamily="34" charset="-122"/>
                <a:cs typeface="Consolas" panose="020B0609020204030204" pitchFamily="49" charset="0"/>
              </a:rPr>
              <a:t>最短路径</a:t>
            </a:r>
            <a:endParaRPr lang="zh-CN" altLang="en-US"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24" name="TextBox 23">
            <a:hlinkClick r:id="" action="ppaction://noaction"/>
          </p:cNvPr>
          <p:cNvSpPr txBox="1"/>
          <p:nvPr/>
        </p:nvSpPr>
        <p:spPr>
          <a:xfrm>
            <a:off x="4572000" y="3800862"/>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dirty="0">
                <a:solidFill>
                  <a:srgbClr val="FF0000"/>
                </a:solidFill>
                <a:latin typeface="Consolas" panose="020B0609020204030204" pitchFamily="49" charset="0"/>
                <a:ea typeface="微软雅黑" panose="020B0503020204020204" pitchFamily="34" charset="-122"/>
                <a:cs typeface="Consolas" panose="020B0609020204030204" pitchFamily="49" charset="0"/>
              </a:rPr>
              <a:t>8.6 </a:t>
            </a:r>
            <a:r>
              <a:rPr lang="zh-CN" altLang="zh-CN" dirty="0">
                <a:solidFill>
                  <a:srgbClr val="FF0000"/>
                </a:solidFill>
                <a:latin typeface="Consolas" panose="020B0609020204030204" pitchFamily="49" charset="0"/>
                <a:ea typeface="微软雅黑" panose="020B0503020204020204" pitchFamily="34" charset="-122"/>
                <a:cs typeface="Consolas" panose="020B0609020204030204" pitchFamily="49" charset="0"/>
              </a:rPr>
              <a:t>拓扑排序</a:t>
            </a:r>
            <a:endParaRPr lang="zh-CN" altLang="en-US"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26" name="TextBox 25">
            <a:hlinkClick r:id="" action="ppaction://noaction"/>
          </p:cNvPr>
          <p:cNvSpPr txBox="1"/>
          <p:nvPr/>
        </p:nvSpPr>
        <p:spPr>
          <a:xfrm>
            <a:off x="4572000" y="4529914"/>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dirty="0">
                <a:solidFill>
                  <a:srgbClr val="FF0000"/>
                </a:solidFill>
                <a:latin typeface="Consolas" panose="020B0609020204030204" pitchFamily="49" charset="0"/>
                <a:ea typeface="微软雅黑" panose="020B0503020204020204" pitchFamily="34" charset="-122"/>
                <a:cs typeface="Consolas" panose="020B0609020204030204" pitchFamily="49" charset="0"/>
              </a:rPr>
              <a:t>8.7 AOE</a:t>
            </a:r>
            <a:r>
              <a:rPr lang="zh-CN" altLang="zh-CN" dirty="0">
                <a:solidFill>
                  <a:srgbClr val="FF0000"/>
                </a:solidFill>
                <a:latin typeface="Consolas" panose="020B0609020204030204" pitchFamily="49" charset="0"/>
                <a:ea typeface="微软雅黑" panose="020B0503020204020204" pitchFamily="34" charset="-122"/>
                <a:cs typeface="Consolas" panose="020B0609020204030204" pitchFamily="49" charset="0"/>
              </a:rPr>
              <a:t>网与关键路径</a:t>
            </a:r>
            <a:endParaRPr lang="zh-CN" altLang="en-US"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6" name="灯片编号占位符 15"/>
          <p:cNvSpPr>
            <a:spLocks noGrp="1"/>
          </p:cNvSpPr>
          <p:nvPr>
            <p:ph type="sldNum" sz="quarter" idx="12"/>
          </p:nvPr>
        </p:nvSpPr>
        <p:spPr/>
        <p:txBody>
          <a:bodyPr/>
          <a:lstStyle/>
          <a:p>
            <a:fld id="{67864EE2-EAB3-4814-A7EB-820BD7610F1E}" type="slidenum">
              <a:rPr lang="en-US" altLang="zh-CN" smtClean="0"/>
              <a:t>1</a:t>
            </a:fld>
            <a:r>
              <a:rPr lang="en-US" altLang="zh-CN"/>
              <a:t>/92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00100" y="928670"/>
            <a:ext cx="7286676" cy="137227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当一个图接近完全图时，则称为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稠密图</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当一个图含有较少的边数（即无向图有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&lt;&lt;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，有向图有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&lt;&lt;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）时，则称为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稀疏图</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t>10</a:t>
            </a:fld>
            <a:r>
              <a:rPr lang="en-US" altLang="zh-CN"/>
              <a:t>/92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500042"/>
            <a:ext cx="7715307" cy="987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3000"/>
              </a:lnSpc>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设有两个图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的子集，即</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，且</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的子集，即</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，则称</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子图</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21" name="TextBox 20"/>
          <p:cNvSpPr txBox="1"/>
          <p:nvPr/>
        </p:nvSpPr>
        <p:spPr>
          <a:xfrm rot="19503795">
            <a:off x="3184622" y="2428868"/>
            <a:ext cx="714380" cy="369332"/>
          </a:xfrm>
          <a:prstGeom prst="rect">
            <a:avLst/>
          </a:prstGeom>
          <a:noFill/>
        </p:spPr>
        <p:txBody>
          <a:bodyPr wrap="square" rtlCol="0">
            <a:spAutoFit/>
          </a:bodyPr>
          <a:lstStyle/>
          <a:p>
            <a:pPr algn="l">
              <a:lnSpc>
                <a:spcPct val="100000"/>
              </a:lnSpc>
            </a:pPr>
            <a:r>
              <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rPr>
              <a:t>子图</a:t>
            </a:r>
          </a:p>
        </p:txBody>
      </p:sp>
      <p:grpSp>
        <p:nvGrpSpPr>
          <p:cNvPr id="34" name="组合 33"/>
          <p:cNvGrpSpPr/>
          <p:nvPr/>
        </p:nvGrpSpPr>
        <p:grpSpPr>
          <a:xfrm>
            <a:off x="1285852" y="2857496"/>
            <a:ext cx="1717685" cy="1571636"/>
            <a:chOff x="1242989" y="2500306"/>
            <a:chExt cx="1717685" cy="1571636"/>
          </a:xfrm>
        </p:grpSpPr>
        <p:sp>
          <p:nvSpPr>
            <p:cNvPr id="11" name="Oval 8"/>
            <p:cNvSpPr>
              <a:spLocks noChangeArrowheads="1"/>
            </p:cNvSpPr>
            <p:nvPr/>
          </p:nvSpPr>
          <p:spPr bwMode="auto">
            <a:xfrm>
              <a:off x="1242989" y="3000372"/>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dirty="0">
                  <a:solidFill>
                    <a:srgbClr val="0000FF"/>
                  </a:solidFill>
                  <a:latin typeface="Consolas" panose="020B0609020204030204" pitchFamily="49" charset="0"/>
                  <a:cs typeface="Consolas" panose="020B0609020204030204" pitchFamily="49" charset="0"/>
                </a:rPr>
                <a:t>0</a:t>
              </a:r>
            </a:p>
          </p:txBody>
        </p:sp>
        <p:sp>
          <p:nvSpPr>
            <p:cNvPr id="22" name="Oval 8"/>
            <p:cNvSpPr>
              <a:spLocks noChangeArrowheads="1"/>
            </p:cNvSpPr>
            <p:nvPr/>
          </p:nvSpPr>
          <p:spPr bwMode="auto">
            <a:xfrm>
              <a:off x="1928794" y="2500306"/>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a:solidFill>
                    <a:srgbClr val="0000FF"/>
                  </a:solidFill>
                  <a:latin typeface="Consolas" panose="020B0609020204030204" pitchFamily="49" charset="0"/>
                  <a:cs typeface="Consolas" panose="020B0609020204030204" pitchFamily="49" charset="0"/>
                </a:rPr>
                <a:t>1</a:t>
              </a:r>
              <a:endParaRPr lang="en-US" altLang="zh-CN" sz="1600" b="0" dirty="0">
                <a:solidFill>
                  <a:srgbClr val="0000FF"/>
                </a:solidFill>
                <a:latin typeface="Consolas" panose="020B0609020204030204" pitchFamily="49" charset="0"/>
                <a:cs typeface="Consolas" panose="020B0609020204030204" pitchFamily="49" charset="0"/>
              </a:endParaRPr>
            </a:p>
          </p:txBody>
        </p:sp>
        <p:sp>
          <p:nvSpPr>
            <p:cNvPr id="23" name="Oval 8"/>
            <p:cNvSpPr>
              <a:spLocks noChangeArrowheads="1"/>
            </p:cNvSpPr>
            <p:nvPr/>
          </p:nvSpPr>
          <p:spPr bwMode="auto">
            <a:xfrm>
              <a:off x="1928794" y="3711580"/>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dirty="0">
                  <a:solidFill>
                    <a:srgbClr val="0000FF"/>
                  </a:solidFill>
                  <a:latin typeface="Consolas" panose="020B0609020204030204" pitchFamily="49" charset="0"/>
                  <a:cs typeface="Consolas" panose="020B0609020204030204" pitchFamily="49" charset="0"/>
                </a:rPr>
                <a:t>3</a:t>
              </a:r>
            </a:p>
          </p:txBody>
        </p:sp>
        <p:sp>
          <p:nvSpPr>
            <p:cNvPr id="24" name="Oval 8"/>
            <p:cNvSpPr>
              <a:spLocks noChangeArrowheads="1"/>
            </p:cNvSpPr>
            <p:nvPr/>
          </p:nvSpPr>
          <p:spPr bwMode="auto">
            <a:xfrm>
              <a:off x="2600311" y="3000372"/>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a:solidFill>
                    <a:srgbClr val="0000FF"/>
                  </a:solidFill>
                  <a:latin typeface="Consolas" panose="020B0609020204030204" pitchFamily="49" charset="0"/>
                  <a:cs typeface="Consolas" panose="020B0609020204030204" pitchFamily="49" charset="0"/>
                </a:rPr>
                <a:t>2</a:t>
              </a:r>
              <a:endParaRPr lang="en-US" altLang="zh-CN" sz="1600" b="0" dirty="0">
                <a:solidFill>
                  <a:srgbClr val="0000FF"/>
                </a:solidFill>
                <a:latin typeface="Consolas" panose="020B0609020204030204" pitchFamily="49" charset="0"/>
                <a:cs typeface="Consolas" panose="020B0609020204030204" pitchFamily="49" charset="0"/>
              </a:endParaRPr>
            </a:p>
          </p:txBody>
        </p:sp>
        <p:cxnSp>
          <p:nvCxnSpPr>
            <p:cNvPr id="26" name="直接箭头连接符 25"/>
            <p:cNvCxnSpPr>
              <a:stCxn id="11" idx="6"/>
              <a:endCxn id="24" idx="2"/>
            </p:cNvCxnSpPr>
            <p:nvPr/>
          </p:nvCxnSpPr>
          <p:spPr>
            <a:xfrm>
              <a:off x="1603352" y="3180553"/>
              <a:ext cx="996959"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11" idx="7"/>
              <a:endCxn id="22" idx="2"/>
            </p:cNvCxnSpPr>
            <p:nvPr/>
          </p:nvCxnSpPr>
          <p:spPr>
            <a:xfrm rot="5400000" flipH="1" flipV="1">
              <a:off x="1553357" y="2677709"/>
              <a:ext cx="372659" cy="37821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stCxn id="24" idx="3"/>
              <a:endCxn id="23" idx="7"/>
            </p:cNvCxnSpPr>
            <p:nvPr/>
          </p:nvCxnSpPr>
          <p:spPr>
            <a:xfrm rot="5400000">
              <a:off x="2216537" y="3327806"/>
              <a:ext cx="456394" cy="41670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11" idx="5"/>
              <a:endCxn id="23" idx="1"/>
            </p:cNvCxnSpPr>
            <p:nvPr/>
          </p:nvCxnSpPr>
          <p:spPr>
            <a:xfrm rot="16200000" flipH="1">
              <a:off x="1537876" y="3320662"/>
              <a:ext cx="456394" cy="43099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35" name="组合 34"/>
          <p:cNvGrpSpPr/>
          <p:nvPr/>
        </p:nvGrpSpPr>
        <p:grpSpPr>
          <a:xfrm>
            <a:off x="4714876" y="1500174"/>
            <a:ext cx="1717685" cy="1571636"/>
            <a:chOff x="1242989" y="2500306"/>
            <a:chExt cx="1717685" cy="1571636"/>
          </a:xfrm>
        </p:grpSpPr>
        <p:sp>
          <p:nvSpPr>
            <p:cNvPr id="36" name="Oval 8"/>
            <p:cNvSpPr>
              <a:spLocks noChangeArrowheads="1"/>
            </p:cNvSpPr>
            <p:nvPr/>
          </p:nvSpPr>
          <p:spPr bwMode="auto">
            <a:xfrm>
              <a:off x="1242989" y="3000372"/>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dirty="0">
                  <a:solidFill>
                    <a:srgbClr val="0000FF"/>
                  </a:solidFill>
                  <a:latin typeface="Consolas" panose="020B0609020204030204" pitchFamily="49" charset="0"/>
                  <a:cs typeface="Consolas" panose="020B0609020204030204" pitchFamily="49" charset="0"/>
                </a:rPr>
                <a:t>0</a:t>
              </a:r>
            </a:p>
          </p:txBody>
        </p:sp>
        <p:sp>
          <p:nvSpPr>
            <p:cNvPr id="37" name="Oval 8"/>
            <p:cNvSpPr>
              <a:spLocks noChangeArrowheads="1"/>
            </p:cNvSpPr>
            <p:nvPr/>
          </p:nvSpPr>
          <p:spPr bwMode="auto">
            <a:xfrm>
              <a:off x="1928794" y="2500306"/>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a:solidFill>
                    <a:srgbClr val="0000FF"/>
                  </a:solidFill>
                  <a:latin typeface="Consolas" panose="020B0609020204030204" pitchFamily="49" charset="0"/>
                  <a:cs typeface="Consolas" panose="020B0609020204030204" pitchFamily="49" charset="0"/>
                </a:rPr>
                <a:t>1</a:t>
              </a:r>
              <a:endParaRPr lang="en-US" altLang="zh-CN" sz="1600" b="0" dirty="0">
                <a:solidFill>
                  <a:srgbClr val="0000FF"/>
                </a:solidFill>
                <a:latin typeface="Consolas" panose="020B0609020204030204" pitchFamily="49" charset="0"/>
                <a:cs typeface="Consolas" panose="020B0609020204030204" pitchFamily="49" charset="0"/>
              </a:endParaRPr>
            </a:p>
          </p:txBody>
        </p:sp>
        <p:sp>
          <p:nvSpPr>
            <p:cNvPr id="38" name="Oval 8"/>
            <p:cNvSpPr>
              <a:spLocks noChangeArrowheads="1"/>
            </p:cNvSpPr>
            <p:nvPr/>
          </p:nvSpPr>
          <p:spPr bwMode="auto">
            <a:xfrm>
              <a:off x="1928794" y="3711580"/>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dirty="0">
                  <a:solidFill>
                    <a:srgbClr val="0000FF"/>
                  </a:solidFill>
                  <a:latin typeface="Consolas" panose="020B0609020204030204" pitchFamily="49" charset="0"/>
                  <a:cs typeface="Consolas" panose="020B0609020204030204" pitchFamily="49" charset="0"/>
                </a:rPr>
                <a:t>3</a:t>
              </a:r>
            </a:p>
          </p:txBody>
        </p:sp>
        <p:sp>
          <p:nvSpPr>
            <p:cNvPr id="39" name="Oval 8"/>
            <p:cNvSpPr>
              <a:spLocks noChangeArrowheads="1"/>
            </p:cNvSpPr>
            <p:nvPr/>
          </p:nvSpPr>
          <p:spPr bwMode="auto">
            <a:xfrm>
              <a:off x="2600311" y="3000372"/>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a:solidFill>
                    <a:srgbClr val="0000FF"/>
                  </a:solidFill>
                  <a:latin typeface="Consolas" panose="020B0609020204030204" pitchFamily="49" charset="0"/>
                  <a:cs typeface="Consolas" panose="020B0609020204030204" pitchFamily="49" charset="0"/>
                </a:rPr>
                <a:t>2</a:t>
              </a:r>
              <a:endParaRPr lang="en-US" altLang="zh-CN" sz="1600" b="0" dirty="0">
                <a:solidFill>
                  <a:srgbClr val="0000FF"/>
                </a:solidFill>
                <a:latin typeface="Consolas" panose="020B0609020204030204" pitchFamily="49" charset="0"/>
                <a:cs typeface="Consolas" panose="020B0609020204030204" pitchFamily="49" charset="0"/>
              </a:endParaRPr>
            </a:p>
          </p:txBody>
        </p:sp>
        <p:cxnSp>
          <p:nvCxnSpPr>
            <p:cNvPr id="40" name="直接箭头连接符 39"/>
            <p:cNvCxnSpPr>
              <a:stCxn id="36" idx="6"/>
              <a:endCxn id="39" idx="2"/>
            </p:cNvCxnSpPr>
            <p:nvPr/>
          </p:nvCxnSpPr>
          <p:spPr>
            <a:xfrm>
              <a:off x="1603352" y="3180553"/>
              <a:ext cx="996959"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36" idx="7"/>
              <a:endCxn id="37" idx="2"/>
            </p:cNvCxnSpPr>
            <p:nvPr/>
          </p:nvCxnSpPr>
          <p:spPr>
            <a:xfrm rot="5400000" flipH="1" flipV="1">
              <a:off x="1553357" y="2677709"/>
              <a:ext cx="372659" cy="37821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2" name="直接箭头连接符 41"/>
            <p:cNvCxnSpPr>
              <a:stCxn id="39" idx="3"/>
              <a:endCxn id="38" idx="7"/>
            </p:cNvCxnSpPr>
            <p:nvPr/>
          </p:nvCxnSpPr>
          <p:spPr>
            <a:xfrm rot="5400000">
              <a:off x="2216537" y="3327806"/>
              <a:ext cx="456394" cy="41670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44" name="组合 43"/>
          <p:cNvGrpSpPr/>
          <p:nvPr/>
        </p:nvGrpSpPr>
        <p:grpSpPr>
          <a:xfrm>
            <a:off x="4643438" y="4000504"/>
            <a:ext cx="1717685" cy="1571636"/>
            <a:chOff x="1242989" y="2500306"/>
            <a:chExt cx="1717685" cy="1571636"/>
          </a:xfrm>
        </p:grpSpPr>
        <p:sp>
          <p:nvSpPr>
            <p:cNvPr id="45" name="Oval 8"/>
            <p:cNvSpPr>
              <a:spLocks noChangeArrowheads="1"/>
            </p:cNvSpPr>
            <p:nvPr/>
          </p:nvSpPr>
          <p:spPr bwMode="auto">
            <a:xfrm>
              <a:off x="1242989" y="3000372"/>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dirty="0">
                  <a:solidFill>
                    <a:srgbClr val="0000FF"/>
                  </a:solidFill>
                  <a:latin typeface="Consolas" panose="020B0609020204030204" pitchFamily="49" charset="0"/>
                  <a:cs typeface="Consolas" panose="020B0609020204030204" pitchFamily="49" charset="0"/>
                </a:rPr>
                <a:t>0</a:t>
              </a:r>
            </a:p>
          </p:txBody>
        </p:sp>
        <p:sp>
          <p:nvSpPr>
            <p:cNvPr id="46" name="Oval 8"/>
            <p:cNvSpPr>
              <a:spLocks noChangeArrowheads="1"/>
            </p:cNvSpPr>
            <p:nvPr/>
          </p:nvSpPr>
          <p:spPr bwMode="auto">
            <a:xfrm>
              <a:off x="1928794" y="2500306"/>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a:solidFill>
                    <a:srgbClr val="0000FF"/>
                  </a:solidFill>
                  <a:latin typeface="Consolas" panose="020B0609020204030204" pitchFamily="49" charset="0"/>
                  <a:cs typeface="Consolas" panose="020B0609020204030204" pitchFamily="49" charset="0"/>
                </a:rPr>
                <a:t>1</a:t>
              </a:r>
              <a:endParaRPr lang="en-US" altLang="zh-CN" sz="1600" b="0" dirty="0">
                <a:solidFill>
                  <a:srgbClr val="0000FF"/>
                </a:solidFill>
                <a:latin typeface="Consolas" panose="020B0609020204030204" pitchFamily="49" charset="0"/>
                <a:cs typeface="Consolas" panose="020B0609020204030204" pitchFamily="49" charset="0"/>
              </a:endParaRPr>
            </a:p>
          </p:txBody>
        </p:sp>
        <p:sp>
          <p:nvSpPr>
            <p:cNvPr id="47" name="Oval 8"/>
            <p:cNvSpPr>
              <a:spLocks noChangeArrowheads="1"/>
            </p:cNvSpPr>
            <p:nvPr/>
          </p:nvSpPr>
          <p:spPr bwMode="auto">
            <a:xfrm>
              <a:off x="1928794" y="3711580"/>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dirty="0">
                  <a:solidFill>
                    <a:srgbClr val="0000FF"/>
                  </a:solidFill>
                  <a:latin typeface="Consolas" panose="020B0609020204030204" pitchFamily="49" charset="0"/>
                  <a:cs typeface="Consolas" panose="020B0609020204030204" pitchFamily="49" charset="0"/>
                </a:rPr>
                <a:t>3</a:t>
              </a:r>
            </a:p>
          </p:txBody>
        </p:sp>
        <p:sp>
          <p:nvSpPr>
            <p:cNvPr id="48" name="Oval 8"/>
            <p:cNvSpPr>
              <a:spLocks noChangeArrowheads="1"/>
            </p:cNvSpPr>
            <p:nvPr/>
          </p:nvSpPr>
          <p:spPr bwMode="auto">
            <a:xfrm>
              <a:off x="2600311" y="3000372"/>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a:solidFill>
                    <a:srgbClr val="0000FF"/>
                  </a:solidFill>
                  <a:latin typeface="Consolas" panose="020B0609020204030204" pitchFamily="49" charset="0"/>
                  <a:cs typeface="Consolas" panose="020B0609020204030204" pitchFamily="49" charset="0"/>
                </a:rPr>
                <a:t>2</a:t>
              </a:r>
              <a:endParaRPr lang="en-US" altLang="zh-CN" sz="1600" b="0" dirty="0">
                <a:solidFill>
                  <a:srgbClr val="0000FF"/>
                </a:solidFill>
                <a:latin typeface="Consolas" panose="020B0609020204030204" pitchFamily="49" charset="0"/>
                <a:cs typeface="Consolas" panose="020B0609020204030204" pitchFamily="49" charset="0"/>
              </a:endParaRPr>
            </a:p>
          </p:txBody>
        </p:sp>
        <p:cxnSp>
          <p:nvCxnSpPr>
            <p:cNvPr id="49" name="直接箭头连接符 48"/>
            <p:cNvCxnSpPr>
              <a:stCxn id="45" idx="6"/>
              <a:endCxn id="48" idx="2"/>
            </p:cNvCxnSpPr>
            <p:nvPr/>
          </p:nvCxnSpPr>
          <p:spPr>
            <a:xfrm>
              <a:off x="1603352" y="3180553"/>
              <a:ext cx="996959" cy="1588"/>
            </a:xfrm>
            <a:prstGeom prst="straightConnector1">
              <a:avLst/>
            </a:prstGeom>
            <a:ln w="19050">
              <a:solidFill>
                <a:srgbClr val="FF0000"/>
              </a:solidFill>
              <a:headEnd type="arrow"/>
              <a:tailEnd type="none"/>
            </a:ln>
          </p:spPr>
          <p:style>
            <a:lnRef idx="2">
              <a:schemeClr val="dk1"/>
            </a:lnRef>
            <a:fillRef idx="0">
              <a:schemeClr val="dk1"/>
            </a:fillRef>
            <a:effectRef idx="1">
              <a:schemeClr val="dk1"/>
            </a:effectRef>
            <a:fontRef idx="minor">
              <a:schemeClr val="tx1"/>
            </a:fontRef>
          </p:style>
        </p:cxnSp>
        <p:cxnSp>
          <p:nvCxnSpPr>
            <p:cNvPr id="50" name="直接箭头连接符 49"/>
            <p:cNvCxnSpPr>
              <a:stCxn id="45" idx="7"/>
              <a:endCxn id="46" idx="2"/>
            </p:cNvCxnSpPr>
            <p:nvPr/>
          </p:nvCxnSpPr>
          <p:spPr>
            <a:xfrm rot="5400000" flipH="1" flipV="1">
              <a:off x="1553357" y="2677709"/>
              <a:ext cx="372659" cy="37821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48" idx="3"/>
              <a:endCxn id="47" idx="7"/>
            </p:cNvCxnSpPr>
            <p:nvPr/>
          </p:nvCxnSpPr>
          <p:spPr>
            <a:xfrm rot="5400000">
              <a:off x="2216537" y="3327806"/>
              <a:ext cx="456394" cy="41670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45" idx="5"/>
              <a:endCxn id="47" idx="1"/>
            </p:cNvCxnSpPr>
            <p:nvPr/>
          </p:nvCxnSpPr>
          <p:spPr>
            <a:xfrm rot="16200000" flipH="1">
              <a:off x="1537876" y="3320662"/>
              <a:ext cx="456394" cy="43099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cxnSp>
        <p:nvCxnSpPr>
          <p:cNvPr id="54" name="直接箭头连接符 53"/>
          <p:cNvCxnSpPr/>
          <p:nvPr/>
        </p:nvCxnSpPr>
        <p:spPr>
          <a:xfrm rot="10800000" flipV="1">
            <a:off x="3071802" y="2357430"/>
            <a:ext cx="1357322" cy="9286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6" name="直接箭头连接符 55"/>
          <p:cNvCxnSpPr/>
          <p:nvPr/>
        </p:nvCxnSpPr>
        <p:spPr>
          <a:xfrm rot="10800000">
            <a:off x="3071802" y="4000504"/>
            <a:ext cx="1428760" cy="71438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8" name="TextBox 57"/>
          <p:cNvSpPr txBox="1"/>
          <p:nvPr/>
        </p:nvSpPr>
        <p:spPr>
          <a:xfrm rot="1546305">
            <a:off x="3444858" y="4013421"/>
            <a:ext cx="1143008" cy="369332"/>
          </a:xfrm>
          <a:prstGeom prst="rect">
            <a:avLst/>
          </a:prstGeom>
          <a:noFill/>
        </p:spPr>
        <p:txBody>
          <a:bodyPr wrap="square" rtlCol="0">
            <a:spAutoFit/>
          </a:bodyPr>
          <a:lstStyle/>
          <a:p>
            <a:pPr algn="l">
              <a:lnSpc>
                <a:spcPct val="100000"/>
              </a:lnSpc>
            </a:pPr>
            <a:r>
              <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rPr>
              <a:t>不是子图</a:t>
            </a:r>
          </a:p>
        </p:txBody>
      </p:sp>
      <p:sp>
        <p:nvSpPr>
          <p:cNvPr id="53" name="灯片编号占位符 52"/>
          <p:cNvSpPr>
            <a:spLocks noGrp="1"/>
          </p:cNvSpPr>
          <p:nvPr>
            <p:ph type="sldNum" sz="quarter" idx="12"/>
          </p:nvPr>
        </p:nvSpPr>
        <p:spPr/>
        <p:txBody>
          <a:bodyPr/>
          <a:lstStyle/>
          <a:p>
            <a:fld id="{67864EE2-EAB3-4814-A7EB-820BD7610F1E}" type="slidenum">
              <a:rPr lang="en-US" altLang="zh-CN" smtClean="0"/>
              <a:t>11</a:t>
            </a:fld>
            <a:r>
              <a:rPr lang="en-US" altLang="zh-CN"/>
              <a:t>/92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71469" y="428604"/>
            <a:ext cx="7858183" cy="28855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在一个图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中，从顶点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的一条</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路径</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是一个顶点序列</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j-ea"/>
                <a:ea typeface="+mj-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，若此图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是无向图，则边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j-ea"/>
                <a:ea typeface="+mj-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属于</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E(G)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；若此图是有向图，则</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n-ea"/>
                <a:ea typeface="+mn-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属于</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E(G)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2"/>
              </a:buBlip>
            </a:pP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路径长度</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是指一条路径上经过的边的数目。</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若一条路径上除开始点和结束点可以相同外，其余顶点均不相同，则称此路径为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简单路径</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76" name="组合 75"/>
          <p:cNvGrpSpPr/>
          <p:nvPr/>
        </p:nvGrpSpPr>
        <p:grpSpPr>
          <a:xfrm>
            <a:off x="1643042" y="3500438"/>
            <a:ext cx="4857784" cy="2428892"/>
            <a:chOff x="1643042" y="3500438"/>
            <a:chExt cx="4857784" cy="2428892"/>
          </a:xfrm>
        </p:grpSpPr>
        <p:sp>
          <p:nvSpPr>
            <p:cNvPr id="50" name="Line 27"/>
            <p:cNvSpPr>
              <a:spLocks noChangeShapeType="1"/>
            </p:cNvSpPr>
            <p:nvPr/>
          </p:nvSpPr>
          <p:spPr bwMode="auto">
            <a:xfrm>
              <a:off x="5527767" y="3715886"/>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Line 26"/>
            <p:cNvSpPr>
              <a:spLocks noChangeShapeType="1"/>
            </p:cNvSpPr>
            <p:nvPr/>
          </p:nvSpPr>
          <p:spPr bwMode="auto">
            <a:xfrm flipV="1">
              <a:off x="5544913" y="4456347"/>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 name="Freeform 25"/>
            <p:cNvSpPr/>
            <p:nvPr/>
          </p:nvSpPr>
          <p:spPr bwMode="auto">
            <a:xfrm>
              <a:off x="5696016" y="4306666"/>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Line 24"/>
            <p:cNvSpPr>
              <a:spLocks noChangeShapeType="1"/>
            </p:cNvSpPr>
            <p:nvPr/>
          </p:nvSpPr>
          <p:spPr bwMode="auto">
            <a:xfrm>
              <a:off x="4989800" y="4310068"/>
              <a:ext cx="384722" cy="113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 name="Freeform 23"/>
            <p:cNvSpPr/>
            <p:nvPr/>
          </p:nvSpPr>
          <p:spPr bwMode="auto">
            <a:xfrm>
              <a:off x="4905140" y="4412123"/>
              <a:ext cx="503675" cy="446771"/>
            </a:xfrm>
            <a:custGeom>
              <a:avLst/>
              <a:gdLst/>
              <a:ahLst/>
              <a:cxnLst>
                <a:cxn ang="0">
                  <a:pos x="0" y="0"/>
                </a:cxn>
                <a:cxn ang="0">
                  <a:pos x="470" y="394"/>
                </a:cxn>
              </a:cxnLst>
              <a:rect l="0" t="0" r="r" b="b"/>
              <a:pathLst>
                <a:path w="470" h="394">
                  <a:moveTo>
                    <a:pt x="0" y="0"/>
                  </a:moveTo>
                  <a:lnTo>
                    <a:pt x="470" y="39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5" name="Freeform 22"/>
            <p:cNvSpPr/>
            <p:nvPr/>
          </p:nvSpPr>
          <p:spPr bwMode="auto">
            <a:xfrm>
              <a:off x="5659580" y="4413257"/>
              <a:ext cx="571189" cy="455843"/>
            </a:xfrm>
            <a:custGeom>
              <a:avLst/>
              <a:gdLst/>
              <a:ahLst/>
              <a:cxnLst>
                <a:cxn ang="0">
                  <a:pos x="0" y="402"/>
                </a:cxn>
                <a:cxn ang="0">
                  <a:pos x="533" y="0"/>
                </a:cxn>
              </a:cxnLst>
              <a:rect l="0" t="0" r="r" b="b"/>
              <a:pathLst>
                <a:path w="533" h="402">
                  <a:moveTo>
                    <a:pt x="0" y="402"/>
                  </a:moveTo>
                  <a:lnTo>
                    <a:pt x="533"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 name="Freeform 21"/>
            <p:cNvSpPr/>
            <p:nvPr/>
          </p:nvSpPr>
          <p:spPr bwMode="auto">
            <a:xfrm>
              <a:off x="5705661" y="3735162"/>
              <a:ext cx="498316" cy="400279"/>
            </a:xfrm>
            <a:custGeom>
              <a:avLst/>
              <a:gdLst/>
              <a:ahLst/>
              <a:cxnLst>
                <a:cxn ang="0">
                  <a:pos x="465" y="353"/>
                </a:cxn>
                <a:cxn ang="0">
                  <a:pos x="0" y="0"/>
                </a:cxn>
              </a:cxnLst>
              <a:rect l="0" t="0" r="r" b="b"/>
              <a:pathLst>
                <a:path w="465" h="353">
                  <a:moveTo>
                    <a:pt x="465" y="353"/>
                  </a:moveTo>
                  <a:lnTo>
                    <a:pt x="0" y="0"/>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7" name="Freeform 20"/>
            <p:cNvSpPr/>
            <p:nvPr/>
          </p:nvSpPr>
          <p:spPr bwMode="auto">
            <a:xfrm>
              <a:off x="1919528" y="4424597"/>
              <a:ext cx="531538" cy="468316"/>
            </a:xfrm>
            <a:custGeom>
              <a:avLst/>
              <a:gdLst/>
              <a:ahLst/>
              <a:cxnLst>
                <a:cxn ang="0">
                  <a:pos x="0" y="0"/>
                </a:cxn>
                <a:cxn ang="0">
                  <a:pos x="495" y="412"/>
                </a:cxn>
              </a:cxnLst>
              <a:rect l="0" t="0" r="r" b="b"/>
              <a:pathLst>
                <a:path w="495" h="412">
                  <a:moveTo>
                    <a:pt x="0" y="0"/>
                  </a:moveTo>
                  <a:lnTo>
                    <a:pt x="495" y="412"/>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8" name="Freeform 19"/>
            <p:cNvSpPr/>
            <p:nvPr/>
          </p:nvSpPr>
          <p:spPr bwMode="auto">
            <a:xfrm>
              <a:off x="2724335" y="4408721"/>
              <a:ext cx="514392" cy="485325"/>
            </a:xfrm>
            <a:custGeom>
              <a:avLst/>
              <a:gdLst/>
              <a:ahLst/>
              <a:cxnLst>
                <a:cxn ang="0">
                  <a:pos x="0" y="428"/>
                </a:cxn>
                <a:cxn ang="0">
                  <a:pos x="480" y="0"/>
                </a:cxn>
              </a:cxnLst>
              <a:rect l="0" t="0" r="r" b="b"/>
              <a:pathLst>
                <a:path w="480" h="428">
                  <a:moveTo>
                    <a:pt x="0" y="428"/>
                  </a:moveTo>
                  <a:lnTo>
                    <a:pt x="480" y="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9" name="Freeform 18"/>
            <p:cNvSpPr/>
            <p:nvPr/>
          </p:nvSpPr>
          <p:spPr bwMode="auto">
            <a:xfrm>
              <a:off x="2715762" y="3748770"/>
              <a:ext cx="554042" cy="442235"/>
            </a:xfrm>
            <a:custGeom>
              <a:avLst/>
              <a:gdLst/>
              <a:ahLst/>
              <a:cxnLst>
                <a:cxn ang="0">
                  <a:pos x="0" y="0"/>
                </a:cxn>
                <a:cxn ang="0">
                  <a:pos x="517" y="390"/>
                </a:cxn>
              </a:cxnLst>
              <a:rect l="0" t="0" r="r" b="b"/>
              <a:pathLst>
                <a:path w="517" h="390">
                  <a:moveTo>
                    <a:pt x="0" y="0"/>
                  </a:moveTo>
                  <a:lnTo>
                    <a:pt x="517"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0" name="Freeform 17"/>
            <p:cNvSpPr/>
            <p:nvPr/>
          </p:nvSpPr>
          <p:spPr bwMode="auto">
            <a:xfrm>
              <a:off x="1871303" y="3752172"/>
              <a:ext cx="603338" cy="493262"/>
            </a:xfrm>
            <a:custGeom>
              <a:avLst/>
              <a:gdLst/>
              <a:ahLst/>
              <a:cxnLst>
                <a:cxn ang="0">
                  <a:pos x="562" y="0"/>
                </a:cxn>
                <a:cxn ang="0">
                  <a:pos x="0" y="435"/>
                </a:cxn>
              </a:cxnLst>
              <a:rect l="0" t="0" r="r" b="b"/>
              <a:pathLst>
                <a:path w="562" h="435">
                  <a:moveTo>
                    <a:pt x="562" y="0"/>
                  </a:moveTo>
                  <a:lnTo>
                    <a:pt x="0" y="435"/>
                  </a:lnTo>
                </a:path>
              </a:pathLst>
            </a:custGeom>
            <a:ln w="19050">
              <a:solidFill>
                <a:srgbClr val="FF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1" name="Line 16"/>
            <p:cNvSpPr>
              <a:spLocks noChangeShapeType="1"/>
            </p:cNvSpPr>
            <p:nvPr/>
          </p:nvSpPr>
          <p:spPr bwMode="auto">
            <a:xfrm>
              <a:off x="1844512" y="4296462"/>
              <a:ext cx="1543174" cy="0"/>
            </a:xfrm>
            <a:prstGeom prst="line">
              <a:avLst/>
            </a:prstGeom>
            <a:ln w="19050">
              <a:solidFill>
                <a:srgbClr val="FF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2" name="Line 15"/>
            <p:cNvSpPr>
              <a:spLocks noChangeShapeType="1"/>
            </p:cNvSpPr>
            <p:nvPr/>
          </p:nvSpPr>
          <p:spPr bwMode="auto">
            <a:xfrm>
              <a:off x="2577520" y="3874637"/>
              <a:ext cx="1071" cy="106136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3" name="Oval 14"/>
            <p:cNvSpPr>
              <a:spLocks noChangeArrowheads="1"/>
            </p:cNvSpPr>
            <p:nvPr/>
          </p:nvSpPr>
          <p:spPr bwMode="auto">
            <a:xfrm>
              <a:off x="2423202" y="3524250"/>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64" name="Oval 13"/>
            <p:cNvSpPr>
              <a:spLocks noChangeArrowheads="1"/>
            </p:cNvSpPr>
            <p:nvPr/>
          </p:nvSpPr>
          <p:spPr bwMode="auto">
            <a:xfrm>
              <a:off x="2423202" y="4119567"/>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65" name="Oval 12"/>
            <p:cNvSpPr>
              <a:spLocks noChangeArrowheads="1"/>
            </p:cNvSpPr>
            <p:nvPr/>
          </p:nvSpPr>
          <p:spPr bwMode="auto">
            <a:xfrm>
              <a:off x="3194789" y="4119567"/>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66" name="Oval 11"/>
            <p:cNvSpPr>
              <a:spLocks noChangeArrowheads="1"/>
            </p:cNvSpPr>
            <p:nvPr/>
          </p:nvSpPr>
          <p:spPr bwMode="auto">
            <a:xfrm>
              <a:off x="1651616" y="4119567"/>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67" name="Oval 10"/>
            <p:cNvSpPr>
              <a:spLocks noChangeArrowheads="1"/>
            </p:cNvSpPr>
            <p:nvPr/>
          </p:nvSpPr>
          <p:spPr bwMode="auto">
            <a:xfrm>
              <a:off x="2422130" y="4776116"/>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68" name="Freeform 9"/>
            <p:cNvSpPr/>
            <p:nvPr/>
          </p:nvSpPr>
          <p:spPr bwMode="auto">
            <a:xfrm>
              <a:off x="4904068" y="3752172"/>
              <a:ext cx="521893" cy="419557"/>
            </a:xfrm>
            <a:custGeom>
              <a:avLst/>
              <a:gdLst/>
              <a:ahLst/>
              <a:cxnLst>
                <a:cxn ang="0">
                  <a:pos x="487" y="0"/>
                </a:cxn>
                <a:cxn ang="0">
                  <a:pos x="0" y="369"/>
                </a:cxn>
              </a:cxnLst>
              <a:rect l="0" t="0" r="r" b="b"/>
              <a:pathLst>
                <a:path w="487" h="369">
                  <a:moveTo>
                    <a:pt x="487" y="0"/>
                  </a:moveTo>
                  <a:lnTo>
                    <a:pt x="0" y="369"/>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9" name="Oval 8"/>
            <p:cNvSpPr>
              <a:spLocks noChangeArrowheads="1"/>
            </p:cNvSpPr>
            <p:nvPr/>
          </p:nvSpPr>
          <p:spPr bwMode="auto">
            <a:xfrm>
              <a:off x="5390597" y="3500438"/>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70" name="Oval 7"/>
            <p:cNvSpPr>
              <a:spLocks noChangeArrowheads="1"/>
            </p:cNvSpPr>
            <p:nvPr/>
          </p:nvSpPr>
          <p:spPr bwMode="auto">
            <a:xfrm>
              <a:off x="5390597" y="4117299"/>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71" name="Oval 6"/>
            <p:cNvSpPr>
              <a:spLocks noChangeArrowheads="1"/>
            </p:cNvSpPr>
            <p:nvPr/>
          </p:nvSpPr>
          <p:spPr bwMode="auto">
            <a:xfrm>
              <a:off x="6163254" y="4117299"/>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72" name="Oval 5"/>
            <p:cNvSpPr>
              <a:spLocks noChangeArrowheads="1"/>
            </p:cNvSpPr>
            <p:nvPr/>
          </p:nvSpPr>
          <p:spPr bwMode="auto">
            <a:xfrm>
              <a:off x="4657589" y="4117299"/>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73" name="Oval 4"/>
            <p:cNvSpPr>
              <a:spLocks noChangeArrowheads="1"/>
            </p:cNvSpPr>
            <p:nvPr/>
          </p:nvSpPr>
          <p:spPr bwMode="auto">
            <a:xfrm>
              <a:off x="5389525" y="4773848"/>
              <a:ext cx="304348"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74" name="Text Box 3"/>
            <p:cNvSpPr txBox="1">
              <a:spLocks noChangeArrowheads="1"/>
            </p:cNvSpPr>
            <p:nvPr/>
          </p:nvSpPr>
          <p:spPr bwMode="auto">
            <a:xfrm>
              <a:off x="1643042" y="5289790"/>
              <a:ext cx="1952115" cy="63954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2400"/>
                </a:lnSpc>
                <a:spcBef>
                  <a:spcPct val="0"/>
                </a:spcBef>
                <a:spcAft>
                  <a:spcPct val="0"/>
                </a:spcAft>
                <a:buClrTx/>
                <a:buSzTx/>
                <a:buFontTx/>
                <a:buNone/>
              </a:pPr>
              <a:r>
                <a:rPr kumimoji="0" 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0,3,2,1</a:t>
              </a:r>
              <a:r>
                <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a:t>
              </a:r>
              <a:r>
                <a:rPr kumimoji="0"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rPr>
                <a:t>简单</a:t>
              </a:r>
              <a:r>
                <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路径长度为</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5" name="Text Box 2"/>
            <p:cNvSpPr txBox="1">
              <a:spLocks noChangeArrowheads="1"/>
            </p:cNvSpPr>
            <p:nvPr/>
          </p:nvSpPr>
          <p:spPr bwMode="auto">
            <a:xfrm>
              <a:off x="4733891" y="5289790"/>
              <a:ext cx="1766935" cy="63954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2400"/>
                </a:lnSpc>
                <a:spcBef>
                  <a:spcPct val="0"/>
                </a:spcBef>
                <a:spcAft>
                  <a:spcPct val="0"/>
                </a:spcAft>
                <a:buClrTx/>
                <a:buSzTx/>
                <a:buFontTx/>
                <a:buNone/>
              </a:pPr>
              <a:r>
                <a:rPr kumimoji="0" 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0,1</a:t>
              </a: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）的简单路径长度为</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grpSp>
      <p:sp>
        <p:nvSpPr>
          <p:cNvPr id="32" name="灯片编号占位符 31"/>
          <p:cNvSpPr>
            <a:spLocks noGrp="1"/>
          </p:cNvSpPr>
          <p:nvPr>
            <p:ph type="sldNum" sz="quarter" idx="12"/>
          </p:nvPr>
        </p:nvSpPr>
        <p:spPr/>
        <p:txBody>
          <a:bodyPr/>
          <a:lstStyle/>
          <a:p>
            <a:fld id="{67864EE2-EAB3-4814-A7EB-820BD7610F1E}" type="slidenum">
              <a:rPr lang="en-US" altLang="zh-CN" smtClean="0"/>
              <a:t>12</a:t>
            </a:fld>
            <a:r>
              <a:rPr lang="en-US" altLang="zh-CN"/>
              <a:t>/92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785786" y="428604"/>
            <a:ext cx="7358114" cy="140862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4400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若一条路径上的开始点与结束点为同一个顶点，则此路径被称为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回路</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或</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环</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开始点与结束点相同的简单路径被称为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简单回路</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或</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简单环</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2" name="组合 21"/>
          <p:cNvGrpSpPr/>
          <p:nvPr/>
        </p:nvGrpSpPr>
        <p:grpSpPr>
          <a:xfrm>
            <a:off x="1500166" y="2285992"/>
            <a:ext cx="5072098" cy="2428892"/>
            <a:chOff x="1643042" y="3500438"/>
            <a:chExt cx="5072098" cy="2428892"/>
          </a:xfrm>
        </p:grpSpPr>
        <p:sp>
          <p:nvSpPr>
            <p:cNvPr id="23" name="Line 27"/>
            <p:cNvSpPr>
              <a:spLocks noChangeShapeType="1"/>
            </p:cNvSpPr>
            <p:nvPr/>
          </p:nvSpPr>
          <p:spPr bwMode="auto">
            <a:xfrm>
              <a:off x="5527767" y="3715886"/>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Line 26"/>
            <p:cNvSpPr>
              <a:spLocks noChangeShapeType="1"/>
            </p:cNvSpPr>
            <p:nvPr/>
          </p:nvSpPr>
          <p:spPr bwMode="auto">
            <a:xfrm flipV="1">
              <a:off x="5544913" y="4456347"/>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Freeform 25"/>
            <p:cNvSpPr/>
            <p:nvPr/>
          </p:nvSpPr>
          <p:spPr bwMode="auto">
            <a:xfrm>
              <a:off x="5696016" y="4306666"/>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Line 24"/>
            <p:cNvSpPr>
              <a:spLocks noChangeShapeType="1"/>
            </p:cNvSpPr>
            <p:nvPr/>
          </p:nvSpPr>
          <p:spPr bwMode="auto">
            <a:xfrm>
              <a:off x="4989800" y="4310068"/>
              <a:ext cx="384722" cy="113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Freeform 23"/>
            <p:cNvSpPr/>
            <p:nvPr/>
          </p:nvSpPr>
          <p:spPr bwMode="auto">
            <a:xfrm>
              <a:off x="4905140" y="4412123"/>
              <a:ext cx="503675" cy="446771"/>
            </a:xfrm>
            <a:custGeom>
              <a:avLst/>
              <a:gdLst/>
              <a:ahLst/>
              <a:cxnLst>
                <a:cxn ang="0">
                  <a:pos x="0" y="0"/>
                </a:cxn>
                <a:cxn ang="0">
                  <a:pos x="470" y="394"/>
                </a:cxn>
              </a:cxnLst>
              <a:rect l="0" t="0" r="r" b="b"/>
              <a:pathLst>
                <a:path w="470" h="394">
                  <a:moveTo>
                    <a:pt x="0" y="0"/>
                  </a:moveTo>
                  <a:lnTo>
                    <a:pt x="470" y="394"/>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Freeform 22"/>
            <p:cNvSpPr/>
            <p:nvPr/>
          </p:nvSpPr>
          <p:spPr bwMode="auto">
            <a:xfrm>
              <a:off x="5659580" y="4413257"/>
              <a:ext cx="571189" cy="455843"/>
            </a:xfrm>
            <a:custGeom>
              <a:avLst/>
              <a:gdLst/>
              <a:ahLst/>
              <a:cxnLst>
                <a:cxn ang="0">
                  <a:pos x="0" y="402"/>
                </a:cxn>
                <a:cxn ang="0">
                  <a:pos x="533" y="0"/>
                </a:cxn>
              </a:cxnLst>
              <a:rect l="0" t="0" r="r" b="b"/>
              <a:pathLst>
                <a:path w="533" h="402">
                  <a:moveTo>
                    <a:pt x="0" y="402"/>
                  </a:moveTo>
                  <a:lnTo>
                    <a:pt x="533" y="0"/>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21"/>
            <p:cNvSpPr/>
            <p:nvPr/>
          </p:nvSpPr>
          <p:spPr bwMode="auto">
            <a:xfrm>
              <a:off x="5705661" y="3735162"/>
              <a:ext cx="498316" cy="400279"/>
            </a:xfrm>
            <a:custGeom>
              <a:avLst/>
              <a:gdLst/>
              <a:ahLst/>
              <a:cxnLst>
                <a:cxn ang="0">
                  <a:pos x="465" y="353"/>
                </a:cxn>
                <a:cxn ang="0">
                  <a:pos x="0" y="0"/>
                </a:cxn>
              </a:cxnLst>
              <a:rect l="0" t="0" r="r" b="b"/>
              <a:pathLst>
                <a:path w="465" h="353">
                  <a:moveTo>
                    <a:pt x="465" y="353"/>
                  </a:moveTo>
                  <a:lnTo>
                    <a:pt x="0" y="0"/>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20"/>
            <p:cNvSpPr/>
            <p:nvPr/>
          </p:nvSpPr>
          <p:spPr bwMode="auto">
            <a:xfrm>
              <a:off x="1919528" y="4424597"/>
              <a:ext cx="531538" cy="468316"/>
            </a:xfrm>
            <a:custGeom>
              <a:avLst/>
              <a:gdLst/>
              <a:ahLst/>
              <a:cxnLst>
                <a:cxn ang="0">
                  <a:pos x="0" y="0"/>
                </a:cxn>
                <a:cxn ang="0">
                  <a:pos x="495" y="412"/>
                </a:cxn>
              </a:cxnLst>
              <a:rect l="0" t="0" r="r" b="b"/>
              <a:pathLst>
                <a:path w="495" h="412">
                  <a:moveTo>
                    <a:pt x="0" y="0"/>
                  </a:moveTo>
                  <a:lnTo>
                    <a:pt x="495" y="412"/>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19"/>
            <p:cNvSpPr/>
            <p:nvPr/>
          </p:nvSpPr>
          <p:spPr bwMode="auto">
            <a:xfrm>
              <a:off x="2724335" y="4408721"/>
              <a:ext cx="514392" cy="485325"/>
            </a:xfrm>
            <a:custGeom>
              <a:avLst/>
              <a:gdLst/>
              <a:ahLst/>
              <a:cxnLst>
                <a:cxn ang="0">
                  <a:pos x="0" y="428"/>
                </a:cxn>
                <a:cxn ang="0">
                  <a:pos x="480" y="0"/>
                </a:cxn>
              </a:cxnLst>
              <a:rect l="0" t="0" r="r" b="b"/>
              <a:pathLst>
                <a:path w="480" h="428">
                  <a:moveTo>
                    <a:pt x="0" y="428"/>
                  </a:moveTo>
                  <a:lnTo>
                    <a:pt x="480" y="0"/>
                  </a:lnTo>
                </a:path>
              </a:pathLst>
            </a:custGeom>
            <a:ln w="19050">
              <a:solidFill>
                <a:srgbClr val="FF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Freeform 18"/>
            <p:cNvSpPr/>
            <p:nvPr/>
          </p:nvSpPr>
          <p:spPr bwMode="auto">
            <a:xfrm>
              <a:off x="2715762" y="3748770"/>
              <a:ext cx="554042" cy="442235"/>
            </a:xfrm>
            <a:custGeom>
              <a:avLst/>
              <a:gdLst/>
              <a:ahLst/>
              <a:cxnLst>
                <a:cxn ang="0">
                  <a:pos x="0" y="0"/>
                </a:cxn>
                <a:cxn ang="0">
                  <a:pos x="517" y="390"/>
                </a:cxn>
              </a:cxnLst>
              <a:rect l="0" t="0" r="r" b="b"/>
              <a:pathLst>
                <a:path w="517" h="390">
                  <a:moveTo>
                    <a:pt x="0" y="0"/>
                  </a:moveTo>
                  <a:lnTo>
                    <a:pt x="517" y="390"/>
                  </a:lnTo>
                </a:path>
              </a:pathLst>
            </a:custGeom>
            <a:ln w="19050">
              <a:solidFill>
                <a:srgbClr val="FF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Freeform 17"/>
            <p:cNvSpPr/>
            <p:nvPr/>
          </p:nvSpPr>
          <p:spPr bwMode="auto">
            <a:xfrm>
              <a:off x="1871303" y="3752172"/>
              <a:ext cx="603338" cy="493262"/>
            </a:xfrm>
            <a:custGeom>
              <a:avLst/>
              <a:gdLst/>
              <a:ahLst/>
              <a:cxnLst>
                <a:cxn ang="0">
                  <a:pos x="562" y="0"/>
                </a:cxn>
                <a:cxn ang="0">
                  <a:pos x="0" y="435"/>
                </a:cxn>
              </a:cxnLst>
              <a:rect l="0" t="0" r="r" b="b"/>
              <a:pathLst>
                <a:path w="562" h="435">
                  <a:moveTo>
                    <a:pt x="562" y="0"/>
                  </a:moveTo>
                  <a:lnTo>
                    <a:pt x="0" y="435"/>
                  </a:lnTo>
                </a:path>
              </a:pathLst>
            </a:custGeom>
            <a:ln w="19050">
              <a:solidFill>
                <a:schemeClr val="tx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Line 16"/>
            <p:cNvSpPr>
              <a:spLocks noChangeShapeType="1"/>
            </p:cNvSpPr>
            <p:nvPr/>
          </p:nvSpPr>
          <p:spPr bwMode="auto">
            <a:xfrm>
              <a:off x="1844512" y="4296462"/>
              <a:ext cx="1543174" cy="0"/>
            </a:xfrm>
            <a:prstGeom prst="line">
              <a:avLst/>
            </a:prstGeom>
            <a:ln w="19050">
              <a:solidFill>
                <a:schemeClr val="tx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Line 15"/>
            <p:cNvSpPr>
              <a:spLocks noChangeShapeType="1"/>
            </p:cNvSpPr>
            <p:nvPr/>
          </p:nvSpPr>
          <p:spPr bwMode="auto">
            <a:xfrm>
              <a:off x="2577520" y="3874637"/>
              <a:ext cx="1071" cy="1061364"/>
            </a:xfrm>
            <a:prstGeom prst="line">
              <a:avLst/>
            </a:prstGeom>
            <a:ln w="19050">
              <a:solidFill>
                <a:srgbClr val="FF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Oval 14"/>
            <p:cNvSpPr>
              <a:spLocks noChangeArrowheads="1"/>
            </p:cNvSpPr>
            <p:nvPr/>
          </p:nvSpPr>
          <p:spPr bwMode="auto">
            <a:xfrm>
              <a:off x="2423202" y="3524250"/>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37" name="Oval 13"/>
            <p:cNvSpPr>
              <a:spLocks noChangeArrowheads="1"/>
            </p:cNvSpPr>
            <p:nvPr/>
          </p:nvSpPr>
          <p:spPr bwMode="auto">
            <a:xfrm>
              <a:off x="2423202" y="4119567"/>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38" name="Oval 12"/>
            <p:cNvSpPr>
              <a:spLocks noChangeArrowheads="1"/>
            </p:cNvSpPr>
            <p:nvPr/>
          </p:nvSpPr>
          <p:spPr bwMode="auto">
            <a:xfrm>
              <a:off x="3194789" y="4119567"/>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39" name="Oval 11"/>
            <p:cNvSpPr>
              <a:spLocks noChangeArrowheads="1"/>
            </p:cNvSpPr>
            <p:nvPr/>
          </p:nvSpPr>
          <p:spPr bwMode="auto">
            <a:xfrm>
              <a:off x="1651616" y="4119567"/>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40" name="Oval 10"/>
            <p:cNvSpPr>
              <a:spLocks noChangeArrowheads="1"/>
            </p:cNvSpPr>
            <p:nvPr/>
          </p:nvSpPr>
          <p:spPr bwMode="auto">
            <a:xfrm>
              <a:off x="2422130" y="4776116"/>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41" name="Freeform 9"/>
            <p:cNvSpPr/>
            <p:nvPr/>
          </p:nvSpPr>
          <p:spPr bwMode="auto">
            <a:xfrm>
              <a:off x="4904068" y="3752172"/>
              <a:ext cx="521893" cy="419557"/>
            </a:xfrm>
            <a:custGeom>
              <a:avLst/>
              <a:gdLst/>
              <a:ahLst/>
              <a:cxnLst>
                <a:cxn ang="0">
                  <a:pos x="487" y="0"/>
                </a:cxn>
                <a:cxn ang="0">
                  <a:pos x="0" y="369"/>
                </a:cxn>
              </a:cxnLst>
              <a:rect l="0" t="0" r="r" b="b"/>
              <a:pathLst>
                <a:path w="487" h="369">
                  <a:moveTo>
                    <a:pt x="487" y="0"/>
                  </a:moveTo>
                  <a:lnTo>
                    <a:pt x="0" y="369"/>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Oval 8"/>
            <p:cNvSpPr>
              <a:spLocks noChangeArrowheads="1"/>
            </p:cNvSpPr>
            <p:nvPr/>
          </p:nvSpPr>
          <p:spPr bwMode="auto">
            <a:xfrm>
              <a:off x="5390597" y="3500438"/>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43" name="Oval 7"/>
            <p:cNvSpPr>
              <a:spLocks noChangeArrowheads="1"/>
            </p:cNvSpPr>
            <p:nvPr/>
          </p:nvSpPr>
          <p:spPr bwMode="auto">
            <a:xfrm>
              <a:off x="5390597" y="4117299"/>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44" name="Oval 6"/>
            <p:cNvSpPr>
              <a:spLocks noChangeArrowheads="1"/>
            </p:cNvSpPr>
            <p:nvPr/>
          </p:nvSpPr>
          <p:spPr bwMode="auto">
            <a:xfrm>
              <a:off x="6163254" y="4117299"/>
              <a:ext cx="303277" cy="353788"/>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45" name="Oval 5"/>
            <p:cNvSpPr>
              <a:spLocks noChangeArrowheads="1"/>
            </p:cNvSpPr>
            <p:nvPr/>
          </p:nvSpPr>
          <p:spPr bwMode="auto">
            <a:xfrm>
              <a:off x="4657589" y="4117299"/>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46" name="Oval 4"/>
            <p:cNvSpPr>
              <a:spLocks noChangeArrowheads="1"/>
            </p:cNvSpPr>
            <p:nvPr/>
          </p:nvSpPr>
          <p:spPr bwMode="auto">
            <a:xfrm>
              <a:off x="5389525" y="4773848"/>
              <a:ext cx="304348"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47" name="Text Box 3"/>
            <p:cNvSpPr txBox="1">
              <a:spLocks noChangeArrowheads="1"/>
            </p:cNvSpPr>
            <p:nvPr/>
          </p:nvSpPr>
          <p:spPr bwMode="auto">
            <a:xfrm>
              <a:off x="1643042" y="5289790"/>
              <a:ext cx="1952115" cy="63954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2400"/>
                </a:lnSpc>
                <a:spcBef>
                  <a:spcPct val="0"/>
                </a:spcBef>
                <a:spcAft>
                  <a:spcPct val="0"/>
                </a:spcAft>
                <a:buClrTx/>
                <a:buSzTx/>
                <a:buFontTx/>
                <a:buNone/>
              </a:pPr>
              <a:r>
                <a:rPr kumimoji="0" 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0,1,3</a:t>
              </a: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r>
                <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a:t>
              </a:r>
              <a:r>
                <a:rPr kumimoji="0"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rPr>
                <a:t>简单回</a:t>
              </a:r>
              <a:r>
                <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路长度为</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8" name="Text Box 2"/>
            <p:cNvSpPr txBox="1">
              <a:spLocks noChangeArrowheads="1"/>
            </p:cNvSpPr>
            <p:nvPr/>
          </p:nvSpPr>
          <p:spPr bwMode="auto">
            <a:xfrm>
              <a:off x="4733891" y="5289790"/>
              <a:ext cx="1981249" cy="63954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2400"/>
                </a:lnSpc>
                <a:spcBef>
                  <a:spcPct val="0"/>
                </a:spcBef>
                <a:spcAft>
                  <a:spcPct val="0"/>
                </a:spcAft>
                <a:buClrTx/>
                <a:buSzTx/>
                <a:buFontTx/>
                <a:buNone/>
              </a:pPr>
              <a:r>
                <a:rPr kumimoji="0" 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0,1</a:t>
              </a: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,2,4,0</a:t>
              </a:r>
              <a:r>
                <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）的简单回路长度为</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grpSp>
      <p:sp>
        <p:nvSpPr>
          <p:cNvPr id="50" name="灯片编号占位符 49"/>
          <p:cNvSpPr>
            <a:spLocks noGrp="1"/>
          </p:cNvSpPr>
          <p:nvPr>
            <p:ph type="sldNum" sz="quarter" idx="12"/>
          </p:nvPr>
        </p:nvSpPr>
        <p:spPr/>
        <p:txBody>
          <a:bodyPr/>
          <a:lstStyle/>
          <a:p>
            <a:fld id="{67864EE2-EAB3-4814-A7EB-820BD7610F1E}" type="slidenum">
              <a:rPr lang="en-US" altLang="zh-CN" smtClean="0"/>
              <a:t>13</a:t>
            </a:fld>
            <a:r>
              <a:rPr lang="en-US" altLang="zh-CN"/>
              <a:t>/92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785786" y="439469"/>
            <a:ext cx="7643866" cy="25344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4400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在无向图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中，若从顶点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有路径，则称顶点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连通</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中任意两个顶点都连通，则称</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连通图</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，否则称为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非连通</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图。</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无向图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中的极大连通子图称为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连通分量</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。显然，任何连通图的连通分量只有一个即本身，而非连通图有多个连通分量。</a:t>
            </a:r>
          </a:p>
        </p:txBody>
      </p:sp>
      <p:grpSp>
        <p:nvGrpSpPr>
          <p:cNvPr id="14" name="组合 13"/>
          <p:cNvGrpSpPr/>
          <p:nvPr/>
        </p:nvGrpSpPr>
        <p:grpSpPr>
          <a:xfrm>
            <a:off x="3071802" y="3095622"/>
            <a:ext cx="1857387" cy="2047890"/>
            <a:chOff x="3071802" y="2643182"/>
            <a:chExt cx="1857387" cy="2047890"/>
          </a:xfrm>
        </p:grpSpPr>
        <p:sp>
          <p:nvSpPr>
            <p:cNvPr id="37" name="Freeform 20"/>
            <p:cNvSpPr/>
            <p:nvPr/>
          </p:nvSpPr>
          <p:spPr bwMode="auto">
            <a:xfrm>
              <a:off x="3348288" y="3543529"/>
              <a:ext cx="531538" cy="468316"/>
            </a:xfrm>
            <a:custGeom>
              <a:avLst/>
              <a:gdLst/>
              <a:ahLst/>
              <a:cxnLst>
                <a:cxn ang="0">
                  <a:pos x="0" y="0"/>
                </a:cxn>
                <a:cxn ang="0">
                  <a:pos x="495" y="412"/>
                </a:cxn>
              </a:cxnLst>
              <a:rect l="0" t="0" r="r" b="b"/>
              <a:pathLst>
                <a:path w="495" h="412">
                  <a:moveTo>
                    <a:pt x="0" y="0"/>
                  </a:moveTo>
                  <a:lnTo>
                    <a:pt x="495" y="412"/>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Freeform 17"/>
            <p:cNvSpPr/>
            <p:nvPr/>
          </p:nvSpPr>
          <p:spPr bwMode="auto">
            <a:xfrm>
              <a:off x="3300063" y="2871104"/>
              <a:ext cx="603338" cy="493262"/>
            </a:xfrm>
            <a:custGeom>
              <a:avLst/>
              <a:gdLst/>
              <a:ahLst/>
              <a:cxnLst>
                <a:cxn ang="0">
                  <a:pos x="562" y="0"/>
                </a:cxn>
                <a:cxn ang="0">
                  <a:pos x="0" y="435"/>
                </a:cxn>
              </a:cxnLst>
              <a:rect l="0" t="0" r="r" b="b"/>
              <a:pathLst>
                <a:path w="562" h="435">
                  <a:moveTo>
                    <a:pt x="562" y="0"/>
                  </a:moveTo>
                  <a:lnTo>
                    <a:pt x="0" y="435"/>
                  </a:lnTo>
                </a:path>
              </a:pathLst>
            </a:custGeom>
            <a:ln w="19050">
              <a:solidFill>
                <a:schemeClr val="tx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Line 16"/>
            <p:cNvSpPr>
              <a:spLocks noChangeShapeType="1"/>
            </p:cNvSpPr>
            <p:nvPr/>
          </p:nvSpPr>
          <p:spPr bwMode="auto">
            <a:xfrm flipV="1">
              <a:off x="3273272" y="3405188"/>
              <a:ext cx="727224" cy="10206"/>
            </a:xfrm>
            <a:prstGeom prst="line">
              <a:avLst/>
            </a:prstGeom>
            <a:ln w="19050">
              <a:solidFill>
                <a:schemeClr val="tx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Line 15"/>
            <p:cNvSpPr>
              <a:spLocks noChangeShapeType="1"/>
            </p:cNvSpPr>
            <p:nvPr/>
          </p:nvSpPr>
          <p:spPr bwMode="auto">
            <a:xfrm>
              <a:off x="4006280" y="2993569"/>
              <a:ext cx="1071" cy="1061364"/>
            </a:xfrm>
            <a:prstGeom prst="line">
              <a:avLst/>
            </a:prstGeom>
            <a:ln w="19050">
              <a:solidFill>
                <a:schemeClr val="tx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Oval 14"/>
            <p:cNvSpPr>
              <a:spLocks noChangeArrowheads="1"/>
            </p:cNvSpPr>
            <p:nvPr/>
          </p:nvSpPr>
          <p:spPr bwMode="auto">
            <a:xfrm>
              <a:off x="3851962" y="2643182"/>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44" name="Oval 13"/>
            <p:cNvSpPr>
              <a:spLocks noChangeArrowheads="1"/>
            </p:cNvSpPr>
            <p:nvPr/>
          </p:nvSpPr>
          <p:spPr bwMode="auto">
            <a:xfrm>
              <a:off x="3851962" y="3238499"/>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45" name="Oval 12"/>
            <p:cNvSpPr>
              <a:spLocks noChangeArrowheads="1"/>
            </p:cNvSpPr>
            <p:nvPr/>
          </p:nvSpPr>
          <p:spPr bwMode="auto">
            <a:xfrm>
              <a:off x="4623549" y="3238499"/>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46" name="Oval 11"/>
            <p:cNvSpPr>
              <a:spLocks noChangeArrowheads="1"/>
            </p:cNvSpPr>
            <p:nvPr/>
          </p:nvSpPr>
          <p:spPr bwMode="auto">
            <a:xfrm>
              <a:off x="3080376" y="3238499"/>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47" name="Oval 10"/>
            <p:cNvSpPr>
              <a:spLocks noChangeArrowheads="1"/>
            </p:cNvSpPr>
            <p:nvPr/>
          </p:nvSpPr>
          <p:spPr bwMode="auto">
            <a:xfrm>
              <a:off x="3850890" y="3895048"/>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54" name="Text Box 3"/>
            <p:cNvSpPr txBox="1">
              <a:spLocks noChangeArrowheads="1"/>
            </p:cNvSpPr>
            <p:nvPr/>
          </p:nvSpPr>
          <p:spPr bwMode="auto">
            <a:xfrm>
              <a:off x="3071802" y="4408722"/>
              <a:ext cx="1857387" cy="282350"/>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ts val="2400"/>
                </a:lnSpc>
                <a:spcBef>
                  <a:spcPct val="0"/>
                </a:spcBef>
                <a:spcAft>
                  <a:spcPct val="0"/>
                </a:spcAft>
                <a:buClrTx/>
                <a:buSzTx/>
                <a:buFontTx/>
                <a:buNone/>
              </a:pPr>
              <a:r>
                <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两个连通分量构成</a:t>
              </a:r>
            </a:p>
          </p:txBody>
        </p:sp>
      </p:grpSp>
      <p:sp>
        <p:nvSpPr>
          <p:cNvPr id="15" name="灯片编号占位符 14"/>
          <p:cNvSpPr>
            <a:spLocks noGrp="1"/>
          </p:cNvSpPr>
          <p:nvPr>
            <p:ph type="sldNum" sz="quarter" idx="12"/>
          </p:nvPr>
        </p:nvSpPr>
        <p:spPr/>
        <p:txBody>
          <a:bodyPr/>
          <a:lstStyle/>
          <a:p>
            <a:fld id="{67864EE2-EAB3-4814-A7EB-820BD7610F1E}" type="slidenum">
              <a:rPr lang="en-US" altLang="zh-CN" smtClean="0"/>
              <a:t>14</a:t>
            </a:fld>
            <a:r>
              <a:rPr lang="en-US" altLang="zh-CN"/>
              <a:t>/92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642910" y="428604"/>
            <a:ext cx="7929618" cy="293410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在有向图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中，若从顶点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有路径，则称从顶点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连通</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中的任意两个顶点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都连通，即从顶点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和从顶点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都存在路径，则称图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强连通图</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有向图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中的极大强连通子图称为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强连通分量</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显然，强连通图只有一个强连通分量即本身，非强连通图有多个强连通分量。一般地单个顶点自身就是一个强连通分量。</a:t>
            </a:r>
          </a:p>
        </p:txBody>
      </p:sp>
      <p:sp>
        <p:nvSpPr>
          <p:cNvPr id="6170" name="Rectangle 2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06" name="组合 105"/>
          <p:cNvGrpSpPr/>
          <p:nvPr/>
        </p:nvGrpSpPr>
        <p:grpSpPr>
          <a:xfrm>
            <a:off x="1214414" y="3643314"/>
            <a:ext cx="6000792" cy="1643074"/>
            <a:chOff x="857224" y="3714752"/>
            <a:chExt cx="6000792" cy="1643074"/>
          </a:xfrm>
        </p:grpSpPr>
        <p:sp>
          <p:nvSpPr>
            <p:cNvPr id="50" name="Oval 8"/>
            <p:cNvSpPr>
              <a:spLocks noChangeArrowheads="1"/>
            </p:cNvSpPr>
            <p:nvPr/>
          </p:nvSpPr>
          <p:spPr bwMode="auto">
            <a:xfrm>
              <a:off x="1590232" y="3730628"/>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51" name="Oval 7"/>
            <p:cNvSpPr>
              <a:spLocks noChangeArrowheads="1"/>
            </p:cNvSpPr>
            <p:nvPr/>
          </p:nvSpPr>
          <p:spPr bwMode="auto">
            <a:xfrm>
              <a:off x="3145099" y="4357695"/>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2" name="Oval 6"/>
            <p:cNvSpPr>
              <a:spLocks noChangeArrowheads="1"/>
            </p:cNvSpPr>
            <p:nvPr/>
          </p:nvSpPr>
          <p:spPr bwMode="auto">
            <a:xfrm>
              <a:off x="2362889" y="4347489"/>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3" name="Oval 5"/>
            <p:cNvSpPr>
              <a:spLocks noChangeArrowheads="1"/>
            </p:cNvSpPr>
            <p:nvPr/>
          </p:nvSpPr>
          <p:spPr bwMode="auto">
            <a:xfrm>
              <a:off x="857224" y="4347489"/>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 name="Oval 4"/>
            <p:cNvSpPr>
              <a:spLocks noChangeArrowheads="1"/>
            </p:cNvSpPr>
            <p:nvPr/>
          </p:nvSpPr>
          <p:spPr bwMode="auto">
            <a:xfrm>
              <a:off x="1589160" y="5004038"/>
              <a:ext cx="304348"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83" name="直接箭头连接符 82"/>
            <p:cNvCxnSpPr>
              <a:stCxn id="53" idx="7"/>
              <a:endCxn id="50" idx="2"/>
            </p:cNvCxnSpPr>
            <p:nvPr/>
          </p:nvCxnSpPr>
          <p:spPr>
            <a:xfrm rot="5400000" flipH="1" flipV="1">
              <a:off x="1107270" y="3916339"/>
              <a:ext cx="491778" cy="474145"/>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85" name="直接箭头连接符 84"/>
            <p:cNvCxnSpPr>
              <a:stCxn id="50" idx="4"/>
              <a:endCxn id="54" idx="0"/>
            </p:cNvCxnSpPr>
            <p:nvPr/>
          </p:nvCxnSpPr>
          <p:spPr>
            <a:xfrm rot="5400000">
              <a:off x="1281792" y="4543959"/>
              <a:ext cx="919622" cy="537"/>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87" name="直接箭头连接符 86"/>
            <p:cNvCxnSpPr>
              <a:stCxn id="54" idx="2"/>
              <a:endCxn id="53" idx="5"/>
            </p:cNvCxnSpPr>
            <p:nvPr/>
          </p:nvCxnSpPr>
          <p:spPr>
            <a:xfrm rot="10800000">
              <a:off x="1116088" y="4649466"/>
              <a:ext cx="473073" cy="531466"/>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89" name="直接箭头连接符 88"/>
            <p:cNvCxnSpPr>
              <a:stCxn id="50" idx="6"/>
              <a:endCxn id="52" idx="1"/>
            </p:cNvCxnSpPr>
            <p:nvPr/>
          </p:nvCxnSpPr>
          <p:spPr>
            <a:xfrm>
              <a:off x="1893509" y="3907522"/>
              <a:ext cx="513794" cy="49177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91" name="直接箭头连接符 90"/>
            <p:cNvCxnSpPr>
              <a:stCxn id="52" idx="3"/>
              <a:endCxn id="54" idx="6"/>
            </p:cNvCxnSpPr>
            <p:nvPr/>
          </p:nvCxnSpPr>
          <p:spPr>
            <a:xfrm rot="5400000">
              <a:off x="1884673" y="4658302"/>
              <a:ext cx="531466" cy="51379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93" name="直接箭头连接符 92"/>
            <p:cNvCxnSpPr>
              <a:stCxn id="52" idx="6"/>
              <a:endCxn id="51" idx="2"/>
            </p:cNvCxnSpPr>
            <p:nvPr/>
          </p:nvCxnSpPr>
          <p:spPr>
            <a:xfrm>
              <a:off x="2666166" y="4524383"/>
              <a:ext cx="478933" cy="1020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94" name="Oval 8"/>
            <p:cNvSpPr>
              <a:spLocks noChangeArrowheads="1"/>
            </p:cNvSpPr>
            <p:nvPr/>
          </p:nvSpPr>
          <p:spPr bwMode="auto">
            <a:xfrm>
              <a:off x="4999872" y="3714752"/>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95" name="Oval 7"/>
            <p:cNvSpPr>
              <a:spLocks noChangeArrowheads="1"/>
            </p:cNvSpPr>
            <p:nvPr/>
          </p:nvSpPr>
          <p:spPr bwMode="auto">
            <a:xfrm>
              <a:off x="6554739" y="4341819"/>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6" name="Oval 6"/>
            <p:cNvSpPr>
              <a:spLocks noChangeArrowheads="1"/>
            </p:cNvSpPr>
            <p:nvPr/>
          </p:nvSpPr>
          <p:spPr bwMode="auto">
            <a:xfrm>
              <a:off x="5772529" y="4331613"/>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7" name="Oval 5"/>
            <p:cNvSpPr>
              <a:spLocks noChangeArrowheads="1"/>
            </p:cNvSpPr>
            <p:nvPr/>
          </p:nvSpPr>
          <p:spPr bwMode="auto">
            <a:xfrm>
              <a:off x="4266864" y="4331613"/>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8" name="Oval 4"/>
            <p:cNvSpPr>
              <a:spLocks noChangeArrowheads="1"/>
            </p:cNvSpPr>
            <p:nvPr/>
          </p:nvSpPr>
          <p:spPr bwMode="auto">
            <a:xfrm>
              <a:off x="4998800" y="4988162"/>
              <a:ext cx="304348"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99" name="直接箭头连接符 98"/>
            <p:cNvCxnSpPr>
              <a:stCxn id="97" idx="7"/>
              <a:endCxn id="94" idx="2"/>
            </p:cNvCxnSpPr>
            <p:nvPr/>
          </p:nvCxnSpPr>
          <p:spPr>
            <a:xfrm rot="5400000" flipH="1" flipV="1">
              <a:off x="4516910" y="3900463"/>
              <a:ext cx="491778" cy="474145"/>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100" name="直接箭头连接符 99"/>
            <p:cNvCxnSpPr>
              <a:stCxn id="94" idx="4"/>
              <a:endCxn id="98" idx="0"/>
            </p:cNvCxnSpPr>
            <p:nvPr/>
          </p:nvCxnSpPr>
          <p:spPr>
            <a:xfrm rot="5400000">
              <a:off x="4691432" y="4528083"/>
              <a:ext cx="919622" cy="537"/>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101" name="直接箭头连接符 100"/>
            <p:cNvCxnSpPr>
              <a:stCxn id="98" idx="2"/>
              <a:endCxn id="97" idx="5"/>
            </p:cNvCxnSpPr>
            <p:nvPr/>
          </p:nvCxnSpPr>
          <p:spPr>
            <a:xfrm rot="10800000">
              <a:off x="4525728" y="4633590"/>
              <a:ext cx="473073" cy="531466"/>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102" name="直接箭头连接符 101"/>
            <p:cNvCxnSpPr>
              <a:stCxn id="94" idx="6"/>
              <a:endCxn id="96" idx="1"/>
            </p:cNvCxnSpPr>
            <p:nvPr/>
          </p:nvCxnSpPr>
          <p:spPr>
            <a:xfrm>
              <a:off x="5303149" y="3891646"/>
              <a:ext cx="513794" cy="49177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03" name="直接箭头连接符 102"/>
            <p:cNvCxnSpPr>
              <a:stCxn id="96" idx="3"/>
              <a:endCxn id="98" idx="6"/>
            </p:cNvCxnSpPr>
            <p:nvPr/>
          </p:nvCxnSpPr>
          <p:spPr>
            <a:xfrm rot="5400000">
              <a:off x="5294313" y="4642426"/>
              <a:ext cx="531466" cy="51379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05" name="右箭头 104"/>
            <p:cNvSpPr/>
            <p:nvPr/>
          </p:nvSpPr>
          <p:spPr>
            <a:xfrm>
              <a:off x="3714744" y="4429132"/>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0"/>
            </a:p>
          </p:txBody>
        </p:sp>
      </p:grpSp>
      <p:sp>
        <p:nvSpPr>
          <p:cNvPr id="29" name="灯片编号占位符 28"/>
          <p:cNvSpPr>
            <a:spLocks noGrp="1"/>
          </p:cNvSpPr>
          <p:nvPr>
            <p:ph type="sldNum" sz="quarter" idx="12"/>
          </p:nvPr>
        </p:nvSpPr>
        <p:spPr/>
        <p:txBody>
          <a:bodyPr/>
          <a:lstStyle/>
          <a:p>
            <a:fld id="{67864EE2-EAB3-4814-A7EB-820BD7610F1E}" type="slidenum">
              <a:rPr lang="en-US" altLang="zh-CN" smtClean="0"/>
              <a:t>15</a:t>
            </a:fld>
            <a:r>
              <a:rPr lang="en-US" altLang="zh-CN"/>
              <a:t>/92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857224" y="571480"/>
            <a:ext cx="7620000" cy="17757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44000" bIns="144000">
            <a:spAutoFit/>
          </a:bodyPr>
          <a:lstStyle/>
          <a:p>
            <a:pPr marL="342900" indent="-342900" algn="l">
              <a:lnSpc>
                <a:spcPts val="2800"/>
              </a:lnSpc>
              <a:spcBef>
                <a:spcPts val="6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图中每一条边都可以附有一个对应的数值，这种与边相关的数值称为</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权</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。权可以表示从一个顶点到另一个顶点的距离或花费的代价。</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边上带有权的图称为带权图，也称作</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网</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5138" name="Rectangle 1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35" name="组合 34"/>
          <p:cNvGrpSpPr/>
          <p:nvPr/>
        </p:nvGrpSpPr>
        <p:grpSpPr>
          <a:xfrm>
            <a:off x="2224535" y="2510284"/>
            <a:ext cx="2694665" cy="1764845"/>
            <a:chOff x="2224535" y="2510284"/>
            <a:chExt cx="2694665" cy="1764845"/>
          </a:xfrm>
        </p:grpSpPr>
        <p:sp>
          <p:nvSpPr>
            <p:cNvPr id="5136" name="Freeform 16"/>
            <p:cNvSpPr/>
            <p:nvPr/>
          </p:nvSpPr>
          <p:spPr bwMode="auto">
            <a:xfrm>
              <a:off x="3210998" y="3587899"/>
              <a:ext cx="412066" cy="407847"/>
            </a:xfrm>
            <a:custGeom>
              <a:avLst/>
              <a:gdLst/>
              <a:ahLst/>
              <a:cxnLst>
                <a:cxn ang="0">
                  <a:pos x="0" y="327"/>
                </a:cxn>
                <a:cxn ang="0">
                  <a:pos x="330" y="0"/>
                </a:cxn>
              </a:cxnLst>
              <a:rect l="0" t="0" r="r" b="b"/>
              <a:pathLst>
                <a:path w="330" h="327">
                  <a:moveTo>
                    <a:pt x="0" y="327"/>
                  </a:moveTo>
                  <a:lnTo>
                    <a:pt x="33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35" name="Freeform 15"/>
            <p:cNvSpPr/>
            <p:nvPr/>
          </p:nvSpPr>
          <p:spPr bwMode="auto">
            <a:xfrm>
              <a:off x="2521723" y="3600371"/>
              <a:ext cx="418310" cy="349227"/>
            </a:xfrm>
            <a:custGeom>
              <a:avLst/>
              <a:gdLst/>
              <a:ahLst/>
              <a:cxnLst>
                <a:cxn ang="0">
                  <a:pos x="0" y="0"/>
                </a:cxn>
                <a:cxn ang="0">
                  <a:pos x="335" y="280"/>
                </a:cxn>
              </a:cxnLst>
              <a:rect l="0" t="0" r="r" b="b"/>
              <a:pathLst>
                <a:path w="335" h="280">
                  <a:moveTo>
                    <a:pt x="0" y="0"/>
                  </a:moveTo>
                  <a:lnTo>
                    <a:pt x="335" y="2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34" name="Freeform 14"/>
            <p:cNvSpPr/>
            <p:nvPr/>
          </p:nvSpPr>
          <p:spPr bwMode="auto">
            <a:xfrm>
              <a:off x="3209429" y="2787171"/>
              <a:ext cx="437040" cy="452748"/>
            </a:xfrm>
            <a:custGeom>
              <a:avLst/>
              <a:gdLst/>
              <a:ahLst/>
              <a:cxnLst>
                <a:cxn ang="0">
                  <a:pos x="0" y="0"/>
                </a:cxn>
                <a:cxn ang="0">
                  <a:pos x="350" y="363"/>
                </a:cxn>
              </a:cxnLst>
              <a:rect l="0" t="0" r="r" b="b"/>
              <a:pathLst>
                <a:path w="350" h="363">
                  <a:moveTo>
                    <a:pt x="0" y="0"/>
                  </a:moveTo>
                  <a:lnTo>
                    <a:pt x="350" y="36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33" name="Oval 13"/>
            <p:cNvSpPr>
              <a:spLocks noChangeArrowheads="1"/>
            </p:cNvSpPr>
            <p:nvPr/>
          </p:nvSpPr>
          <p:spPr bwMode="auto">
            <a:xfrm>
              <a:off x="2861365" y="2510284"/>
              <a:ext cx="353378" cy="389139"/>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5132" name="Oval 12"/>
            <p:cNvSpPr>
              <a:spLocks noChangeArrowheads="1"/>
            </p:cNvSpPr>
            <p:nvPr/>
          </p:nvSpPr>
          <p:spPr bwMode="auto">
            <a:xfrm>
              <a:off x="2224535" y="3266111"/>
              <a:ext cx="353378" cy="389139"/>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5131" name="Oval 11"/>
            <p:cNvSpPr>
              <a:spLocks noChangeArrowheads="1"/>
            </p:cNvSpPr>
            <p:nvPr/>
          </p:nvSpPr>
          <p:spPr bwMode="auto">
            <a:xfrm>
              <a:off x="2892583" y="3887237"/>
              <a:ext cx="353378" cy="3878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5130" name="Oval 10"/>
            <p:cNvSpPr>
              <a:spLocks noChangeArrowheads="1"/>
            </p:cNvSpPr>
            <p:nvPr/>
          </p:nvSpPr>
          <p:spPr bwMode="auto">
            <a:xfrm>
              <a:off x="3535656" y="3247403"/>
              <a:ext cx="353378" cy="389139"/>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5129" name="Oval 9"/>
            <p:cNvSpPr>
              <a:spLocks noChangeArrowheads="1"/>
            </p:cNvSpPr>
            <p:nvPr/>
          </p:nvSpPr>
          <p:spPr bwMode="auto">
            <a:xfrm>
              <a:off x="4565822" y="3284820"/>
              <a:ext cx="353378" cy="3878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5128" name="Freeform 8"/>
            <p:cNvSpPr/>
            <p:nvPr/>
          </p:nvSpPr>
          <p:spPr bwMode="auto">
            <a:xfrm>
              <a:off x="2514231" y="2815858"/>
              <a:ext cx="393336" cy="460231"/>
            </a:xfrm>
            <a:custGeom>
              <a:avLst/>
              <a:gdLst/>
              <a:ahLst/>
              <a:cxnLst>
                <a:cxn ang="0">
                  <a:pos x="0" y="369"/>
                </a:cxn>
                <a:cxn ang="0">
                  <a:pos x="315" y="0"/>
                </a:cxn>
              </a:cxnLst>
              <a:rect l="0" t="0" r="r" b="b"/>
              <a:pathLst>
                <a:path w="315" h="369">
                  <a:moveTo>
                    <a:pt x="0" y="369"/>
                  </a:moveTo>
                  <a:lnTo>
                    <a:pt x="315"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27" name="Line 7"/>
            <p:cNvSpPr>
              <a:spLocks noChangeShapeType="1"/>
            </p:cNvSpPr>
            <p:nvPr/>
          </p:nvSpPr>
          <p:spPr bwMode="auto">
            <a:xfrm flipV="1">
              <a:off x="3895278" y="3451950"/>
              <a:ext cx="668047" cy="748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26" name="Text Box 6"/>
            <p:cNvSpPr txBox="1">
              <a:spLocks noChangeArrowheads="1"/>
            </p:cNvSpPr>
            <p:nvPr/>
          </p:nvSpPr>
          <p:spPr bwMode="auto">
            <a:xfrm>
              <a:off x="3366909" y="3793011"/>
              <a:ext cx="273462"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9</a:t>
              </a:r>
            </a:p>
          </p:txBody>
        </p:sp>
        <p:sp>
          <p:nvSpPr>
            <p:cNvPr id="5125" name="Text Box 5"/>
            <p:cNvSpPr txBox="1">
              <a:spLocks noChangeArrowheads="1"/>
            </p:cNvSpPr>
            <p:nvPr/>
          </p:nvSpPr>
          <p:spPr bwMode="auto">
            <a:xfrm>
              <a:off x="2433066" y="3692667"/>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5124" name="Text Box 4"/>
            <p:cNvSpPr txBox="1">
              <a:spLocks noChangeArrowheads="1"/>
            </p:cNvSpPr>
            <p:nvPr/>
          </p:nvSpPr>
          <p:spPr bwMode="auto">
            <a:xfrm>
              <a:off x="2448370" y="2849422"/>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5123" name="Text Box 3"/>
            <p:cNvSpPr txBox="1">
              <a:spLocks noChangeArrowheads="1"/>
            </p:cNvSpPr>
            <p:nvPr/>
          </p:nvSpPr>
          <p:spPr bwMode="auto">
            <a:xfrm>
              <a:off x="3417960" y="2757237"/>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5122" name="Text Box 2"/>
            <p:cNvSpPr txBox="1">
              <a:spLocks noChangeArrowheads="1"/>
            </p:cNvSpPr>
            <p:nvPr/>
          </p:nvSpPr>
          <p:spPr bwMode="auto">
            <a:xfrm>
              <a:off x="4090218" y="3138893"/>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6</a:t>
              </a:r>
            </a:p>
          </p:txBody>
        </p:sp>
      </p:grpSp>
      <p:sp>
        <p:nvSpPr>
          <p:cNvPr id="22" name="灯片编号占位符 21"/>
          <p:cNvSpPr>
            <a:spLocks noGrp="1"/>
          </p:cNvSpPr>
          <p:nvPr>
            <p:ph type="sldNum" sz="quarter" idx="12"/>
          </p:nvPr>
        </p:nvSpPr>
        <p:spPr/>
        <p:txBody>
          <a:bodyPr/>
          <a:lstStyle/>
          <a:p>
            <a:fld id="{67864EE2-EAB3-4814-A7EB-820BD7610F1E}" type="slidenum">
              <a:rPr lang="en-US" altLang="zh-CN" smtClean="0"/>
              <a:t>16</a:t>
            </a:fld>
            <a:r>
              <a:rPr lang="en-US" altLang="zh-CN"/>
              <a:t>/92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285728"/>
            <a:ext cx="8429684" cy="400110"/>
          </a:xfrm>
          <a:prstGeom prst="rect">
            <a:avLst/>
          </a:prstGeom>
          <a:noFill/>
        </p:spPr>
        <p:txBody>
          <a:bodyPr wrap="square" rtlCol="0">
            <a:spAutoFit/>
          </a:bodyPr>
          <a:lstStyle/>
          <a:p>
            <a:pPr algn="l">
              <a:lnSpc>
                <a:spcPct val="100000"/>
              </a:lnSpc>
              <a:spcBef>
                <a:spcPts val="0"/>
              </a:spcBef>
            </a:pPr>
            <a:r>
              <a:rPr lang="zh-CN"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8.1</a:t>
            </a:r>
            <a:r>
              <a:rPr lang="zh-CN"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个顶点的强连通图至少有多少条边？这样的有向图是什么形状？</a:t>
            </a:r>
          </a:p>
        </p:txBody>
      </p:sp>
      <p:sp>
        <p:nvSpPr>
          <p:cNvPr id="6" name="TextBox 5"/>
          <p:cNvSpPr txBox="1"/>
          <p:nvPr/>
        </p:nvSpPr>
        <p:spPr>
          <a:xfrm>
            <a:off x="571472" y="1500174"/>
            <a:ext cx="7929618" cy="1169551"/>
          </a:xfrm>
          <a:prstGeom prst="rect">
            <a:avLst/>
          </a:prstGeom>
          <a:noFill/>
        </p:spPr>
        <p:txBody>
          <a:bodyPr wrap="square" rtlCol="0">
            <a:spAutoFit/>
          </a:bodyPr>
          <a:lstStyle/>
          <a:p>
            <a:pPr algn="l">
              <a:lnSpc>
                <a:spcPts val="2800"/>
              </a:lnSpc>
              <a:spcBef>
                <a:spcPts val="0"/>
              </a:spcBef>
            </a:pPr>
            <a:r>
              <a:rPr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根据强连通图的定义可知，图中的任意两个顶点</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都连通，即从顶点</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和从顶点</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都存在路径。这样，每个顶点的度</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mj-ea"/>
                <a:ea typeface="+mj-ea"/>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，设图中总的边数为</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，有：</a:t>
            </a:r>
          </a:p>
        </p:txBody>
      </p:sp>
      <p:pic>
        <p:nvPicPr>
          <p:cNvPr id="49154" name="Picture 2"/>
          <p:cNvPicPr>
            <a:picLocks noChangeAspect="1" noChangeArrowheads="1"/>
          </p:cNvPicPr>
          <p:nvPr/>
        </p:nvPicPr>
        <p:blipFill>
          <a:blip r:embed="rId2" cstate="print"/>
          <a:srcRect/>
          <a:stretch>
            <a:fillRect/>
          </a:stretch>
        </p:blipFill>
        <p:spPr bwMode="auto">
          <a:xfrm>
            <a:off x="2643174" y="2571744"/>
            <a:ext cx="2619911" cy="1000132"/>
          </a:xfrm>
          <a:prstGeom prst="rect">
            <a:avLst/>
          </a:prstGeom>
          <a:noFill/>
          <a:ln w="9525">
            <a:noFill/>
            <a:miter lim="800000"/>
            <a:headEnd/>
            <a:tailEnd/>
          </a:ln>
        </p:spPr>
      </p:pic>
      <p:sp>
        <p:nvSpPr>
          <p:cNvPr id="8" name="TextBox 7"/>
          <p:cNvSpPr txBox="1"/>
          <p:nvPr/>
        </p:nvSpPr>
        <p:spPr>
          <a:xfrm>
            <a:off x="571472" y="3473895"/>
            <a:ext cx="7858180" cy="1169551"/>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a:solidFill>
                  <a:srgbClr val="0000FF"/>
                </a:solidFill>
                <a:latin typeface="+mn-ea"/>
                <a:ea typeface="+mn-ea"/>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。因此，</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个顶点的强连通图至少有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条边，刚好只有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条边的强连通图是环形的，即顶点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有一条有向边，顶点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有一条有向边，</a:t>
            </a:r>
            <a:r>
              <a:rPr lang="zh-CN" altLang="zh-CN" sz="2000">
                <a:solidFill>
                  <a:srgbClr val="0000FF"/>
                </a:solidFill>
                <a:latin typeface="+mn-ea"/>
                <a:ea typeface="+mn-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有一条有向边</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49167" name="Rectangle 1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2" name="组合 21"/>
          <p:cNvGrpSpPr/>
          <p:nvPr/>
        </p:nvGrpSpPr>
        <p:grpSpPr>
          <a:xfrm>
            <a:off x="3293496" y="4793702"/>
            <a:ext cx="1771190" cy="1635694"/>
            <a:chOff x="3293496" y="4507949"/>
            <a:chExt cx="1771190" cy="1635694"/>
          </a:xfrm>
        </p:grpSpPr>
        <p:sp>
          <p:nvSpPr>
            <p:cNvPr id="49165" name="Oval 13"/>
            <p:cNvSpPr>
              <a:spLocks noChangeArrowheads="1"/>
            </p:cNvSpPr>
            <p:nvPr/>
          </p:nvSpPr>
          <p:spPr bwMode="auto">
            <a:xfrm>
              <a:off x="3971398" y="4507949"/>
              <a:ext cx="333152" cy="287766"/>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p>
          </p:txBody>
        </p:sp>
        <p:sp>
          <p:nvSpPr>
            <p:cNvPr id="49164" name="Oval 12"/>
            <p:cNvSpPr>
              <a:spLocks noChangeArrowheads="1"/>
            </p:cNvSpPr>
            <p:nvPr/>
          </p:nvSpPr>
          <p:spPr bwMode="auto">
            <a:xfrm>
              <a:off x="4732588" y="5077155"/>
              <a:ext cx="332098" cy="287766"/>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p>
          </p:txBody>
        </p:sp>
        <p:sp>
          <p:nvSpPr>
            <p:cNvPr id="49163" name="Oval 11"/>
            <p:cNvSpPr>
              <a:spLocks noChangeArrowheads="1"/>
            </p:cNvSpPr>
            <p:nvPr/>
          </p:nvSpPr>
          <p:spPr bwMode="auto">
            <a:xfrm>
              <a:off x="4456367" y="5804475"/>
              <a:ext cx="332098" cy="287766"/>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p>
          </p:txBody>
        </p:sp>
        <p:sp>
          <p:nvSpPr>
            <p:cNvPr id="49162" name="Oval 10"/>
            <p:cNvSpPr>
              <a:spLocks noChangeArrowheads="1"/>
            </p:cNvSpPr>
            <p:nvPr/>
          </p:nvSpPr>
          <p:spPr bwMode="auto">
            <a:xfrm>
              <a:off x="3293496" y="5084534"/>
              <a:ext cx="421248" cy="2732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n</a:t>
              </a:r>
              <a:r>
                <a:rPr kumimoji="0" lang="en-US" altLang="zh-CN" sz="1400" b="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p>
          </p:txBody>
        </p:sp>
        <p:sp>
          <p:nvSpPr>
            <p:cNvPr id="49161" name="Oval 9"/>
            <p:cNvSpPr>
              <a:spLocks noChangeArrowheads="1"/>
            </p:cNvSpPr>
            <p:nvPr/>
          </p:nvSpPr>
          <p:spPr bwMode="auto">
            <a:xfrm>
              <a:off x="3500430" y="5804474"/>
              <a:ext cx="483619" cy="339169"/>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1"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n</a:t>
              </a:r>
              <a:r>
                <a:rPr kumimoji="0" lang="en-US" altLang="zh-CN" sz="1400" b="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p>
          </p:txBody>
        </p:sp>
        <p:sp>
          <p:nvSpPr>
            <p:cNvPr id="49160" name="Freeform 8"/>
            <p:cNvSpPr/>
            <p:nvPr/>
          </p:nvSpPr>
          <p:spPr bwMode="auto">
            <a:xfrm>
              <a:off x="3533872" y="4696630"/>
              <a:ext cx="443852" cy="395282"/>
            </a:xfrm>
            <a:custGeom>
              <a:avLst/>
              <a:gdLst/>
              <a:ahLst/>
              <a:cxnLst>
                <a:cxn ang="0">
                  <a:pos x="0" y="428"/>
                </a:cxn>
                <a:cxn ang="0">
                  <a:pos x="480" y="0"/>
                </a:cxn>
              </a:cxnLst>
              <a:rect l="0" t="0" r="r" b="b"/>
              <a:pathLst>
                <a:path w="480" h="428">
                  <a:moveTo>
                    <a:pt x="0" y="428"/>
                  </a:moveTo>
                  <a:lnTo>
                    <a:pt x="48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b="0">
                <a:solidFill>
                  <a:srgbClr val="0000FF"/>
                </a:solidFill>
                <a:latin typeface="Consolas" panose="020B0609020204030204" pitchFamily="49" charset="0"/>
                <a:cs typeface="Consolas" panose="020B0609020204030204" pitchFamily="49" charset="0"/>
              </a:endParaRPr>
            </a:p>
          </p:txBody>
        </p:sp>
        <p:sp>
          <p:nvSpPr>
            <p:cNvPr id="49159" name="Line 7"/>
            <p:cNvSpPr>
              <a:spLocks noChangeShapeType="1"/>
            </p:cNvSpPr>
            <p:nvPr/>
          </p:nvSpPr>
          <p:spPr bwMode="auto">
            <a:xfrm flipH="1" flipV="1">
              <a:off x="3528600" y="5372299"/>
              <a:ext cx="193987" cy="4321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b="0">
                <a:solidFill>
                  <a:srgbClr val="0000FF"/>
                </a:solidFill>
                <a:latin typeface="Consolas" panose="020B0609020204030204" pitchFamily="49" charset="0"/>
                <a:cs typeface="Consolas" panose="020B0609020204030204" pitchFamily="49" charset="0"/>
              </a:endParaRPr>
            </a:p>
          </p:txBody>
        </p:sp>
        <p:sp>
          <p:nvSpPr>
            <p:cNvPr id="49158" name="Freeform 6"/>
            <p:cNvSpPr/>
            <p:nvPr/>
          </p:nvSpPr>
          <p:spPr bwMode="auto">
            <a:xfrm>
              <a:off x="4303496" y="4705063"/>
              <a:ext cx="484969" cy="401607"/>
            </a:xfrm>
            <a:custGeom>
              <a:avLst/>
              <a:gdLst/>
              <a:ahLst/>
              <a:cxnLst>
                <a:cxn ang="0">
                  <a:pos x="0" y="0"/>
                </a:cxn>
                <a:cxn ang="0">
                  <a:pos x="526" y="435"/>
                </a:cxn>
              </a:cxnLst>
              <a:rect l="0" t="0" r="r" b="b"/>
              <a:pathLst>
                <a:path w="526" h="435">
                  <a:moveTo>
                    <a:pt x="0" y="0"/>
                  </a:moveTo>
                  <a:lnTo>
                    <a:pt x="526" y="435"/>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b="0">
                <a:solidFill>
                  <a:srgbClr val="0000FF"/>
                </a:solidFill>
                <a:latin typeface="Consolas" panose="020B0609020204030204" pitchFamily="49" charset="0"/>
                <a:cs typeface="Consolas" panose="020B0609020204030204" pitchFamily="49" charset="0"/>
              </a:endParaRPr>
            </a:p>
          </p:txBody>
        </p:sp>
        <p:sp>
          <p:nvSpPr>
            <p:cNvPr id="49157" name="Freeform 5"/>
            <p:cNvSpPr/>
            <p:nvPr/>
          </p:nvSpPr>
          <p:spPr bwMode="auto">
            <a:xfrm>
              <a:off x="4642974" y="5360704"/>
              <a:ext cx="186608" cy="443770"/>
            </a:xfrm>
            <a:custGeom>
              <a:avLst/>
              <a:gdLst/>
              <a:ahLst/>
              <a:cxnLst>
                <a:cxn ang="0">
                  <a:pos x="202" y="0"/>
                </a:cxn>
                <a:cxn ang="0">
                  <a:pos x="0" y="480"/>
                </a:cxn>
              </a:cxnLst>
              <a:rect l="0" t="0" r="r" b="b"/>
              <a:pathLst>
                <a:path w="202" h="480">
                  <a:moveTo>
                    <a:pt x="202" y="0"/>
                  </a:moveTo>
                  <a:lnTo>
                    <a:pt x="0" y="4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b="0">
                <a:solidFill>
                  <a:srgbClr val="0000FF"/>
                </a:solidFill>
                <a:latin typeface="Consolas" panose="020B0609020204030204" pitchFamily="49" charset="0"/>
                <a:cs typeface="Consolas" panose="020B0609020204030204" pitchFamily="49" charset="0"/>
              </a:endParaRPr>
            </a:p>
          </p:txBody>
        </p:sp>
        <p:sp>
          <p:nvSpPr>
            <p:cNvPr id="49156" name="Line 4"/>
            <p:cNvSpPr>
              <a:spLocks noChangeShapeType="1"/>
            </p:cNvSpPr>
            <p:nvPr/>
          </p:nvSpPr>
          <p:spPr bwMode="auto">
            <a:xfrm flipH="1">
              <a:off x="3976669" y="5947831"/>
              <a:ext cx="484969" cy="0"/>
            </a:xfrm>
            <a:prstGeom prst="line">
              <a:avLst/>
            </a:prstGeom>
            <a:noFill/>
            <a:ln w="19050">
              <a:solidFill>
                <a:srgbClr val="000000"/>
              </a:solidFill>
              <a:prstDash val="dash"/>
              <a:round/>
              <a:headEnd type="none" w="med" len="med"/>
              <a:tailEnd type="arrow" w="med" len="med"/>
            </a:ln>
          </p:spPr>
          <p:txBody>
            <a:bodyPr vert="horz" wrap="square" lIns="91440" tIns="45720" rIns="91440" bIns="45720" numCol="1" anchor="t" anchorCtr="0" compatLnSpc="1"/>
            <a:lstStyle/>
            <a:p>
              <a:endParaRPr lang="zh-CN" altLang="en-US" sz="1400" b="0">
                <a:solidFill>
                  <a:srgbClr val="0000FF"/>
                </a:solidFill>
                <a:latin typeface="Consolas" panose="020B0609020204030204" pitchFamily="49" charset="0"/>
                <a:cs typeface="Consolas" panose="020B0609020204030204" pitchFamily="49" charset="0"/>
              </a:endParaRPr>
            </a:p>
          </p:txBody>
        </p:sp>
      </p:grpSp>
      <p:pic>
        <p:nvPicPr>
          <p:cNvPr id="19" name="Picture 2"/>
          <p:cNvPicPr>
            <a:picLocks noChangeAspect="1" noChangeArrowheads="1"/>
          </p:cNvPicPr>
          <p:nvPr/>
        </p:nvPicPr>
        <p:blipFill>
          <a:blip r:embed="rId3" cstate="print"/>
          <a:srcRect/>
          <a:stretch>
            <a:fillRect/>
          </a:stretch>
        </p:blipFill>
        <p:spPr bwMode="auto">
          <a:xfrm>
            <a:off x="500034" y="714356"/>
            <a:ext cx="1643074" cy="796023"/>
          </a:xfrm>
          <a:prstGeom prst="rect">
            <a:avLst/>
          </a:prstGeom>
          <a:noFill/>
          <a:ln w="9525">
            <a:noFill/>
            <a:miter lim="800000"/>
            <a:headEnd/>
            <a:tailEnd/>
          </a:ln>
        </p:spPr>
      </p:pic>
      <p:sp>
        <p:nvSpPr>
          <p:cNvPr id="20" name="灯片编号占位符 19"/>
          <p:cNvSpPr>
            <a:spLocks noGrp="1"/>
          </p:cNvSpPr>
          <p:nvPr>
            <p:ph type="sldNum" sz="quarter" idx="12"/>
          </p:nvPr>
        </p:nvSpPr>
        <p:spPr/>
        <p:txBody>
          <a:bodyPr/>
          <a:lstStyle/>
          <a:p>
            <a:fld id="{67864EE2-EAB3-4814-A7EB-820BD7610F1E}" type="slidenum">
              <a:rPr lang="en-US" altLang="zh-CN" smtClean="0"/>
              <a:t>17</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20" grpId="0"/>
      <p:bldP spid="2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571612"/>
            <a:ext cx="314327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8.2.1 </a:t>
            </a:r>
            <a:r>
              <a:rPr lang="zh-CN" altLang="zh-CN">
                <a:latin typeface="Consolas" panose="020B0609020204030204" pitchFamily="49" charset="0"/>
                <a:ea typeface="微软雅黑" panose="020B0503020204020204" pitchFamily="34" charset="-122"/>
                <a:cs typeface="Consolas" panose="020B0609020204030204" pitchFamily="49" charset="0"/>
              </a:rPr>
              <a:t>邻接矩阵</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1" name="TextBox 40"/>
          <p:cNvSpPr txBox="1"/>
          <p:nvPr/>
        </p:nvSpPr>
        <p:spPr>
          <a:xfrm>
            <a:off x="2643174" y="428604"/>
            <a:ext cx="371477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8.2 </a:t>
            </a:r>
            <a:r>
              <a:rPr lang="zh-CN" altLang="zh-CN" sz="28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图的存储结构</a:t>
            </a:r>
            <a:endParaRPr lang="zh-CN" altLang="en-US" sz="28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2" name="TextBox 41"/>
          <p:cNvSpPr txBox="1"/>
          <p:nvPr/>
        </p:nvSpPr>
        <p:spPr>
          <a:xfrm>
            <a:off x="857224" y="2357430"/>
            <a:ext cx="321471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邻接矩阵存储方法</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3" name="TextBox 42"/>
          <p:cNvSpPr txBox="1"/>
          <p:nvPr/>
        </p:nvSpPr>
        <p:spPr>
          <a:xfrm>
            <a:off x="1071538" y="3214686"/>
            <a:ext cx="7286676" cy="1246495"/>
          </a:xfrm>
          <a:prstGeom prst="rect">
            <a:avLst/>
          </a:prstGeom>
          <a:noFill/>
        </p:spPr>
        <p:txBody>
          <a:bodyPr wrap="square" rtlCol="0">
            <a:spAutoFit/>
          </a:bodyPr>
          <a:lstStyle/>
          <a:p>
            <a:pPr algn="l">
              <a:lnSpc>
                <a:spcPts val="30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邻接矩阵</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是表示顶点之间邻接关系的矩阵。设</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G=(V</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是含有</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（设</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&gt;0</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）个顶点的图，各顶点的编号为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的邻接矩阵数组</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阶方阵</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t>18</a:t>
            </a:fld>
            <a:r>
              <a:rPr lang="en-US" altLang="zh-CN"/>
              <a:t>/92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1538" y="642918"/>
            <a:ext cx="335758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）如果</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不带权图</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，则：</a:t>
            </a:r>
          </a:p>
        </p:txBody>
      </p:sp>
      <p:sp>
        <p:nvSpPr>
          <p:cNvPr id="118791"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8789" name="Rectangle 5"/>
          <p:cNvSpPr>
            <a:spLocks noChangeArrowheads="1"/>
          </p:cNvSpPr>
          <p:nvPr/>
        </p:nvSpPr>
        <p:spPr bwMode="auto">
          <a:xfrm>
            <a:off x="1857356" y="1520148"/>
            <a:ext cx="1118207" cy="36384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18788" name="Rectangle 4"/>
          <p:cNvSpPr>
            <a:spLocks noChangeArrowheads="1"/>
          </p:cNvSpPr>
          <p:nvPr/>
        </p:nvSpPr>
        <p:spPr bwMode="auto">
          <a:xfrm>
            <a:off x="3355397" y="1285860"/>
            <a:ext cx="3931247" cy="36384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   </a:t>
            </a:r>
            <a:r>
              <a:rPr kumimoji="0" lang="zh-CN" altLang="en-US"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若</a:t>
            </a:r>
            <a:r>
              <a:rPr kumimoji="0" lang="en-US" altLang="zh-CN"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i</a:t>
            </a:r>
            <a:r>
              <a:rPr kumimoji="0" lang="zh-CN" altLang="en-US"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)∈E(G)</a:t>
            </a:r>
            <a:r>
              <a:rPr kumimoji="0" lang="zh-CN" altLang="en-US"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或者</a:t>
            </a:r>
            <a:r>
              <a:rPr kumimoji="0" lang="en-US" altLang="zh-CN"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&lt;</a:t>
            </a:r>
            <a:r>
              <a:rPr kumimoji="0" lang="en-US" altLang="zh-CN" sz="1600" i="1"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i</a:t>
            </a:r>
            <a:r>
              <a:rPr kumimoji="0" lang="zh-CN" altLang="en-US"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&gt;∈E(G)</a:t>
            </a:r>
          </a:p>
        </p:txBody>
      </p:sp>
      <p:sp>
        <p:nvSpPr>
          <p:cNvPr id="118787" name="Rectangle 3"/>
          <p:cNvSpPr>
            <a:spLocks noChangeArrowheads="1"/>
          </p:cNvSpPr>
          <p:nvPr/>
        </p:nvSpPr>
        <p:spPr bwMode="auto">
          <a:xfrm>
            <a:off x="3346771" y="1779268"/>
            <a:ext cx="1582419" cy="36384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   </a:t>
            </a:r>
            <a:r>
              <a:rPr kumimoji="0" lang="zh-CN" altLang="en-US"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其他</a:t>
            </a:r>
          </a:p>
        </p:txBody>
      </p:sp>
      <p:sp>
        <p:nvSpPr>
          <p:cNvPr id="118786" name="AutoShape 2"/>
          <p:cNvSpPr/>
          <p:nvPr/>
        </p:nvSpPr>
        <p:spPr bwMode="auto">
          <a:xfrm>
            <a:off x="3057514" y="1400305"/>
            <a:ext cx="195174" cy="554949"/>
          </a:xfrm>
          <a:prstGeom prst="leftBrace">
            <a:avLst>
              <a:gd name="adj1" fmla="val 23665"/>
              <a:gd name="adj2" fmla="val 50000"/>
            </a:avLst>
          </a:prstGeom>
          <a:ln w="19050">
            <a:tailEnd type="none" w="sm" len="sm"/>
          </a:ln>
        </p:spPr>
        <p:style>
          <a:lnRef idx="2">
            <a:schemeClr val="accent2"/>
          </a:lnRef>
          <a:fillRef idx="0">
            <a:schemeClr val="accent2"/>
          </a:fillRef>
          <a:effectRef idx="1">
            <a:schemeClr val="accent2"/>
          </a:effectRef>
          <a:fontRef idx="minor">
            <a:schemeClr val="tx1"/>
          </a:fontRef>
        </p:style>
        <p:txBody>
          <a:bodyPr vert="horz" wrap="square" lIns="126000" tIns="0" rIns="0" bIns="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TextBox 12"/>
          <p:cNvSpPr txBox="1"/>
          <p:nvPr/>
        </p:nvSpPr>
        <p:spPr>
          <a:xfrm>
            <a:off x="1071538" y="2428868"/>
            <a:ext cx="485778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）如果</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带权图</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，则：</a:t>
            </a:r>
          </a:p>
        </p:txBody>
      </p:sp>
      <p:sp>
        <p:nvSpPr>
          <p:cNvPr id="118802" name="Rectangle 1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8800" name="Rectangle 16"/>
          <p:cNvSpPr>
            <a:spLocks noChangeArrowheads="1"/>
          </p:cNvSpPr>
          <p:nvPr/>
        </p:nvSpPr>
        <p:spPr bwMode="auto">
          <a:xfrm>
            <a:off x="1978834" y="3562432"/>
            <a:ext cx="916754" cy="33805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18799" name="Rectangle 15"/>
          <p:cNvSpPr>
            <a:spLocks noChangeArrowheads="1"/>
          </p:cNvSpPr>
          <p:nvPr/>
        </p:nvSpPr>
        <p:spPr bwMode="auto">
          <a:xfrm>
            <a:off x="3275118" y="3214686"/>
            <a:ext cx="4725906" cy="33805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w</a:t>
            </a:r>
            <a:r>
              <a:rPr kumimoji="0" lang="en-US" altLang="zh-CN" sz="1600" i="1" u="none" strike="noStrike" cap="none" normalizeH="0" baseline="-3000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ij</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r>
              <a:rPr kumimoji="0" lang="zh-CN" altLang="en-US"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若</a:t>
            </a:r>
            <a:r>
              <a:rPr kumimoji="0" lang="en-US" altLang="zh-CN" sz="1600" i="1"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j</a:t>
            </a:r>
            <a:r>
              <a:rPr kumimoji="0" lang="zh-CN" altLang="en-US"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并且</a:t>
            </a:r>
            <a:r>
              <a:rPr kumimoji="0" lang="en-US" altLang="zh-CN"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i</a:t>
            </a:r>
            <a:r>
              <a:rPr kumimoji="0" lang="zh-CN" altLang="en-US"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)∈E(G)</a:t>
            </a:r>
            <a:r>
              <a:rPr kumimoji="0" lang="zh-CN" altLang="en-US"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或者</a:t>
            </a:r>
            <a:r>
              <a:rPr kumimoji="0" lang="en-US" altLang="zh-CN"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&lt;</a:t>
            </a:r>
            <a:r>
              <a:rPr kumimoji="0" lang="en-US" altLang="zh-CN" sz="1600" i="1"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i</a:t>
            </a:r>
            <a:r>
              <a:rPr kumimoji="0" lang="zh-CN" altLang="en-US"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&gt;∈E(G)</a:t>
            </a:r>
          </a:p>
        </p:txBody>
      </p:sp>
      <p:sp>
        <p:nvSpPr>
          <p:cNvPr id="118798" name="Rectangle 14"/>
          <p:cNvSpPr>
            <a:spLocks noChangeArrowheads="1"/>
          </p:cNvSpPr>
          <p:nvPr/>
        </p:nvSpPr>
        <p:spPr bwMode="auto">
          <a:xfrm>
            <a:off x="3275118" y="3538701"/>
            <a:ext cx="1475107" cy="33805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    </a:t>
            </a:r>
            <a:r>
              <a:rPr kumimoji="0" lang="zh-CN" altLang="en-US"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若</a:t>
            </a:r>
            <a:r>
              <a:rPr kumimoji="0" lang="en-US" altLang="zh-CN" sz="1600" i="1"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600" i="1"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j</a:t>
            </a:r>
            <a:endParaRPr kumimoji="0" lang="en-US" altLang="zh-CN"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8797" name="AutoShape 13"/>
          <p:cNvSpPr/>
          <p:nvPr/>
        </p:nvSpPr>
        <p:spPr bwMode="auto">
          <a:xfrm>
            <a:off x="3033238" y="3321019"/>
            <a:ext cx="181440" cy="725271"/>
          </a:xfrm>
          <a:prstGeom prst="leftBrace">
            <a:avLst>
              <a:gd name="adj1" fmla="val 33287"/>
              <a:gd name="adj2" fmla="val 50000"/>
            </a:avLst>
          </a:prstGeom>
          <a:ln w="19050">
            <a:tailEnd type="none" w="sm" len="sm"/>
          </a:ln>
        </p:spPr>
        <p:style>
          <a:lnRef idx="2">
            <a:schemeClr val="accent2"/>
          </a:lnRef>
          <a:fillRef idx="0">
            <a:schemeClr val="accent2"/>
          </a:fillRef>
          <a:effectRef idx="1">
            <a:schemeClr val="accent2"/>
          </a:effectRef>
          <a:fontRef idx="minor">
            <a:schemeClr val="tx1"/>
          </a:fontRef>
        </p:style>
        <p:txBody>
          <a:bodyPr vert="horz" wrap="square" lIns="126000" tIns="0" rIns="0" bIns="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8796" name="Rectangle 12"/>
          <p:cNvSpPr>
            <a:spLocks noChangeArrowheads="1"/>
          </p:cNvSpPr>
          <p:nvPr/>
        </p:nvSpPr>
        <p:spPr bwMode="auto">
          <a:xfrm>
            <a:off x="3275118" y="3876759"/>
            <a:ext cx="1613974" cy="33805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r>
              <a:rPr kumimoji="0" lang="zh-CN"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其他</a:t>
            </a:r>
            <a:r>
              <a:rPr kumimoji="0" lang="en-US" altLang="zh-CN"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 </a:t>
            </a:r>
            <a:endParaRPr kumimoji="0" lang="zh-CN" sz="16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 name="灯片编号占位符 16"/>
          <p:cNvSpPr>
            <a:spLocks noGrp="1"/>
          </p:cNvSpPr>
          <p:nvPr>
            <p:ph type="sldNum" sz="quarter" idx="12"/>
          </p:nvPr>
        </p:nvSpPr>
        <p:spPr/>
        <p:txBody>
          <a:bodyPr/>
          <a:lstStyle/>
          <a:p>
            <a:fld id="{67864EE2-EAB3-4814-A7EB-820BD7610F1E}" type="slidenum">
              <a:rPr lang="en-US" altLang="zh-CN" smtClean="0"/>
              <a:t>19</a:t>
            </a:fld>
            <a:r>
              <a:rPr lang="en-US" altLang="zh-CN"/>
              <a:t>/92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71472" y="2612979"/>
            <a:ext cx="7929618" cy="186113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2800"/>
              </a:lnSpc>
              <a:spcBef>
                <a:spcPts val="1200"/>
              </a:spcBef>
              <a:buBlip>
                <a:blip r:embed="rId2"/>
              </a:buBlip>
            </a:pP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图</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Graph</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）由两个集合</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Vertex</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Edge</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）组成，记为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G=(V</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2"/>
              </a:buBlip>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是顶点的有限集合，记为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V(G)</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2"/>
              </a:buBlip>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是连接</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中两个不同顶点（顶点对）的边的有限集合，记为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E(G)</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24" name="TextBox 23"/>
          <p:cNvSpPr txBox="1"/>
          <p:nvPr/>
        </p:nvSpPr>
        <p:spPr>
          <a:xfrm>
            <a:off x="428596" y="1755723"/>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8.1.1 </a:t>
            </a:r>
            <a:r>
              <a:rPr lang="zh-CN" altLang="zh-CN">
                <a:latin typeface="Consolas" panose="020B0609020204030204" pitchFamily="49" charset="0"/>
                <a:ea typeface="微软雅黑" panose="020B0503020204020204" pitchFamily="34" charset="-122"/>
                <a:cs typeface="Consolas" panose="020B0609020204030204" pitchFamily="49" charset="0"/>
              </a:rPr>
              <a:t>图的定义</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Box 14"/>
          <p:cNvSpPr txBox="1"/>
          <p:nvPr/>
        </p:nvSpPr>
        <p:spPr>
          <a:xfrm>
            <a:off x="2643174" y="684153"/>
            <a:ext cx="371477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8.1 </a:t>
            </a:r>
            <a:r>
              <a:rPr lang="zh-CN"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图的基本概念</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t>2</a:t>
            </a:fld>
            <a:r>
              <a:rPr lang="en-US" altLang="zh-CN"/>
              <a:t>/92</a:t>
            </a:r>
          </a:p>
        </p:txBody>
      </p:sp>
      <mc:AlternateContent xmlns:mc="http://schemas.openxmlformats.org/markup-compatibility/2006" xmlns:p14="http://schemas.microsoft.com/office/powerpoint/2010/main">
        <mc:Choice Requires="p14">
          <p:contentPart p14:bwMode="auto" r:id="rId3">
            <p14:nvContentPartPr>
              <p14:cNvPr id="3" name="墨迹 2"/>
              <p14:cNvContentPartPr/>
              <p14:nvPr/>
            </p14:nvContentPartPr>
            <p14:xfrm>
              <a:off x="5702300" y="4337050"/>
              <a:ext cx="12700" cy="360"/>
            </p14:xfrm>
          </p:contentPart>
        </mc:Choice>
        <mc:Fallback xmlns="">
          <p:pic>
            <p:nvPicPr>
              <p:cNvPr id="3" name="墨迹 2"/>
            </p:nvPicPr>
            <p:blipFill>
              <a:blip r:embed="rId4"/>
            </p:blipFill>
            <p:spPr>
              <a:xfrm>
                <a:off x="5702300" y="4337050"/>
                <a:ext cx="12700" cy="360"/>
              </a:xfrm>
              <a:prstGeom prst="rect"/>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8"/>
          <p:cNvGrpSpPr/>
          <p:nvPr/>
        </p:nvGrpSpPr>
        <p:grpSpPr>
          <a:xfrm>
            <a:off x="758914" y="786406"/>
            <a:ext cx="2027136" cy="2142528"/>
            <a:chOff x="1651616" y="380978"/>
            <a:chExt cx="1846450" cy="2007211"/>
          </a:xfrm>
        </p:grpSpPr>
        <p:sp>
          <p:nvSpPr>
            <p:cNvPr id="19" name="Freeform 20"/>
            <p:cNvSpPr/>
            <p:nvPr/>
          </p:nvSpPr>
          <p:spPr bwMode="auto">
            <a:xfrm>
              <a:off x="1919528" y="1281325"/>
              <a:ext cx="531538" cy="468316"/>
            </a:xfrm>
            <a:custGeom>
              <a:avLst/>
              <a:gdLst/>
              <a:ahLst/>
              <a:cxnLst>
                <a:cxn ang="0">
                  <a:pos x="0" y="0"/>
                </a:cxn>
                <a:cxn ang="0">
                  <a:pos x="495" y="412"/>
                </a:cxn>
              </a:cxnLst>
              <a:rect l="0" t="0" r="r" b="b"/>
              <a:pathLst>
                <a:path w="495" h="412">
                  <a:moveTo>
                    <a:pt x="0" y="0"/>
                  </a:moveTo>
                  <a:lnTo>
                    <a:pt x="495" y="412"/>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Freeform 19"/>
            <p:cNvSpPr/>
            <p:nvPr/>
          </p:nvSpPr>
          <p:spPr bwMode="auto">
            <a:xfrm>
              <a:off x="2724335" y="1265449"/>
              <a:ext cx="514392" cy="485325"/>
            </a:xfrm>
            <a:custGeom>
              <a:avLst/>
              <a:gdLst/>
              <a:ahLst/>
              <a:cxnLst>
                <a:cxn ang="0">
                  <a:pos x="0" y="428"/>
                </a:cxn>
                <a:cxn ang="0">
                  <a:pos x="480" y="0"/>
                </a:cxn>
              </a:cxnLst>
              <a:rect l="0" t="0" r="r" b="b"/>
              <a:pathLst>
                <a:path w="480" h="428">
                  <a:moveTo>
                    <a:pt x="0" y="428"/>
                  </a:moveTo>
                  <a:lnTo>
                    <a:pt x="480" y="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Freeform 18"/>
            <p:cNvSpPr/>
            <p:nvPr/>
          </p:nvSpPr>
          <p:spPr bwMode="auto">
            <a:xfrm>
              <a:off x="2715762" y="605498"/>
              <a:ext cx="554042" cy="442235"/>
            </a:xfrm>
            <a:custGeom>
              <a:avLst/>
              <a:gdLst/>
              <a:ahLst/>
              <a:cxnLst>
                <a:cxn ang="0">
                  <a:pos x="0" y="0"/>
                </a:cxn>
                <a:cxn ang="0">
                  <a:pos x="517" y="390"/>
                </a:cxn>
              </a:cxnLst>
              <a:rect l="0" t="0" r="r" b="b"/>
              <a:pathLst>
                <a:path w="517" h="390">
                  <a:moveTo>
                    <a:pt x="0" y="0"/>
                  </a:moveTo>
                  <a:lnTo>
                    <a:pt x="517"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Freeform 17"/>
            <p:cNvSpPr/>
            <p:nvPr/>
          </p:nvSpPr>
          <p:spPr bwMode="auto">
            <a:xfrm>
              <a:off x="1871303" y="608900"/>
              <a:ext cx="603338" cy="493262"/>
            </a:xfrm>
            <a:custGeom>
              <a:avLst/>
              <a:gdLst/>
              <a:ahLst/>
              <a:cxnLst>
                <a:cxn ang="0">
                  <a:pos x="562" y="0"/>
                </a:cxn>
                <a:cxn ang="0">
                  <a:pos x="0" y="435"/>
                </a:cxn>
              </a:cxnLst>
              <a:rect l="0" t="0" r="r" b="b"/>
              <a:pathLst>
                <a:path w="562" h="435">
                  <a:moveTo>
                    <a:pt x="562" y="0"/>
                  </a:moveTo>
                  <a:lnTo>
                    <a:pt x="0" y="43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Line 16"/>
            <p:cNvSpPr>
              <a:spLocks noChangeShapeType="1"/>
            </p:cNvSpPr>
            <p:nvPr/>
          </p:nvSpPr>
          <p:spPr bwMode="auto">
            <a:xfrm>
              <a:off x="1844512" y="1153190"/>
              <a:ext cx="1543174" cy="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Line 15"/>
            <p:cNvSpPr>
              <a:spLocks noChangeShapeType="1"/>
            </p:cNvSpPr>
            <p:nvPr/>
          </p:nvSpPr>
          <p:spPr bwMode="auto">
            <a:xfrm>
              <a:off x="2577520" y="731365"/>
              <a:ext cx="1071" cy="106136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Oval 14"/>
            <p:cNvSpPr>
              <a:spLocks noChangeArrowheads="1"/>
            </p:cNvSpPr>
            <p:nvPr/>
          </p:nvSpPr>
          <p:spPr bwMode="auto">
            <a:xfrm>
              <a:off x="2423202" y="380978"/>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6" name="Oval 13"/>
            <p:cNvSpPr>
              <a:spLocks noChangeArrowheads="1"/>
            </p:cNvSpPr>
            <p:nvPr/>
          </p:nvSpPr>
          <p:spPr bwMode="auto">
            <a:xfrm>
              <a:off x="2423202" y="976295"/>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7" name="Oval 12"/>
            <p:cNvSpPr>
              <a:spLocks noChangeArrowheads="1"/>
            </p:cNvSpPr>
            <p:nvPr/>
          </p:nvSpPr>
          <p:spPr bwMode="auto">
            <a:xfrm>
              <a:off x="3194789" y="976295"/>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28" name="Oval 11"/>
            <p:cNvSpPr>
              <a:spLocks noChangeArrowheads="1"/>
            </p:cNvSpPr>
            <p:nvPr/>
          </p:nvSpPr>
          <p:spPr bwMode="auto">
            <a:xfrm>
              <a:off x="1651616" y="976295"/>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29" name="Oval 10"/>
            <p:cNvSpPr>
              <a:spLocks noChangeArrowheads="1"/>
            </p:cNvSpPr>
            <p:nvPr/>
          </p:nvSpPr>
          <p:spPr bwMode="auto">
            <a:xfrm>
              <a:off x="2422130" y="1632844"/>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36" name="Text Box 3"/>
            <p:cNvSpPr txBox="1">
              <a:spLocks noChangeArrowheads="1"/>
            </p:cNvSpPr>
            <p:nvPr/>
          </p:nvSpPr>
          <p:spPr bwMode="auto">
            <a:xfrm>
              <a:off x="1773184" y="2120484"/>
              <a:ext cx="1691833" cy="26770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）一个无向图</a:t>
              </a:r>
            </a:p>
          </p:txBody>
        </p:sp>
      </p:grpSp>
      <p:sp>
        <p:nvSpPr>
          <p:cNvPr id="20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3" name="右箭头 62"/>
          <p:cNvSpPr/>
          <p:nvPr/>
        </p:nvSpPr>
        <p:spPr>
          <a:xfrm>
            <a:off x="3214678" y="1500174"/>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aphicFrame>
        <p:nvGraphicFramePr>
          <p:cNvPr id="2049" name="Object 1"/>
          <p:cNvGraphicFramePr>
            <a:graphicFrameLocks noChangeAspect="1"/>
          </p:cNvGraphicFramePr>
          <p:nvPr/>
        </p:nvGraphicFramePr>
        <p:xfrm>
          <a:off x="4143372" y="928670"/>
          <a:ext cx="2000264" cy="1600212"/>
        </p:xfrm>
        <a:graphic>
          <a:graphicData uri="http://schemas.openxmlformats.org/presentationml/2006/ole">
            <mc:AlternateContent xmlns:mc="http://schemas.openxmlformats.org/markup-compatibility/2006">
              <mc:Choice xmlns:v="urn:schemas-microsoft-com:vml" Requires="v">
                <p:oleObj spid="_x0000_s1034" r:id="rId3" imgW="29565600" imgH="23774400" progId="Equation.3">
                  <p:embed/>
                </p:oleObj>
              </mc:Choice>
              <mc:Fallback>
                <p:oleObj r:id="rId3" imgW="29565600" imgH="23774400" progId="Equation.3">
                  <p:embed/>
                  <p:pic>
                    <p:nvPicPr>
                      <p:cNvPr id="0" name="图片 1024"/>
                      <p:cNvPicPr>
                        <a:picLocks noChangeAspect="1"/>
                      </p:cNvPicPr>
                      <p:nvPr/>
                    </p:nvPicPr>
                    <p:blipFill>
                      <a:blip r:embed="rId4"/>
                      <a:stretch>
                        <a:fillRect/>
                      </a:stretch>
                    </p:blipFill>
                    <p:spPr>
                      <a:xfrm>
                        <a:off x="4143372" y="928670"/>
                        <a:ext cx="2000264" cy="1600212"/>
                      </a:xfrm>
                      <a:prstGeom prst="rect">
                        <a:avLst/>
                      </a:prstGeom>
                      <a:noFill/>
                      <a:ln w="9525">
                        <a:noFill/>
                      </a:ln>
                    </p:spPr>
                  </p:pic>
                </p:oleObj>
              </mc:Fallback>
            </mc:AlternateContent>
          </a:graphicData>
        </a:graphic>
      </p:graphicFrame>
      <p:grpSp>
        <p:nvGrpSpPr>
          <p:cNvPr id="5" name="组合 75"/>
          <p:cNvGrpSpPr/>
          <p:nvPr/>
        </p:nvGrpSpPr>
        <p:grpSpPr>
          <a:xfrm>
            <a:off x="4429124" y="785794"/>
            <a:ext cx="2428892" cy="2226720"/>
            <a:chOff x="4714876" y="3500438"/>
            <a:chExt cx="2428892" cy="2226720"/>
          </a:xfrm>
        </p:grpSpPr>
        <p:cxnSp>
          <p:nvCxnSpPr>
            <p:cNvPr id="68" name="直接连接符 67"/>
            <p:cNvCxnSpPr/>
            <p:nvPr/>
          </p:nvCxnSpPr>
          <p:spPr>
            <a:xfrm>
              <a:off x="4714876" y="3500438"/>
              <a:ext cx="1928826" cy="1857388"/>
            </a:xfrm>
            <a:prstGeom prst="line">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6429388" y="5357826"/>
              <a:ext cx="714380"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对称</a:t>
              </a:r>
            </a:p>
          </p:txBody>
        </p:sp>
      </p:grpSp>
      <p:grpSp>
        <p:nvGrpSpPr>
          <p:cNvPr id="6" name="组合 76"/>
          <p:cNvGrpSpPr/>
          <p:nvPr/>
        </p:nvGrpSpPr>
        <p:grpSpPr>
          <a:xfrm>
            <a:off x="3286116" y="3357562"/>
            <a:ext cx="4429156" cy="896901"/>
            <a:chOff x="3500430" y="5643578"/>
            <a:chExt cx="4429156" cy="896901"/>
          </a:xfrm>
        </p:grpSpPr>
        <p:sp>
          <p:nvSpPr>
            <p:cNvPr id="70" name="TextBox 69"/>
            <p:cNvSpPr txBox="1"/>
            <p:nvPr/>
          </p:nvSpPr>
          <p:spPr>
            <a:xfrm>
              <a:off x="4429124" y="5908548"/>
              <a:ext cx="3500462"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华文中宋" panose="02010600040101010101" pitchFamily="2" charset="-122"/>
                  <a:ea typeface="华文中宋" panose="02010600040101010101" pitchFamily="2" charset="-122"/>
                  <a:cs typeface="Consolas" panose="020B0609020204030204" pitchFamily="49" charset="0"/>
                </a:rPr>
                <a:t>无向图的邻接矩阵一定对称！</a:t>
              </a:r>
            </a:p>
          </p:txBody>
        </p:sp>
        <p:grpSp>
          <p:nvGrpSpPr>
            <p:cNvPr id="7" name="组合 70"/>
            <p:cNvGrpSpPr/>
            <p:nvPr/>
          </p:nvGrpSpPr>
          <p:grpSpPr>
            <a:xfrm>
              <a:off x="3500430" y="5643578"/>
              <a:ext cx="896901" cy="896901"/>
              <a:chOff x="388951" y="5103867"/>
              <a:chExt cx="896901" cy="896901"/>
            </a:xfrm>
          </p:grpSpPr>
          <p:sp>
            <p:nvSpPr>
              <p:cNvPr id="72" name="椭圆 71"/>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3" name="椭圆 72"/>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4"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anose="020B0503020204020204" pitchFamily="34" charset="-122"/>
                    <a:ea typeface="微软雅黑" panose="020B0503020204020204" pitchFamily="34" charset="-122"/>
                  </a:rPr>
                  <a:t>说明</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grpSp>
      </p:grpSp>
      <p:sp>
        <p:nvSpPr>
          <p:cNvPr id="30" name="灯片编号占位符 29"/>
          <p:cNvSpPr>
            <a:spLocks noGrp="1"/>
          </p:cNvSpPr>
          <p:nvPr>
            <p:ph type="sldNum" sz="quarter" idx="12"/>
          </p:nvPr>
        </p:nvSpPr>
        <p:spPr/>
        <p:txBody>
          <a:bodyPr/>
          <a:lstStyle/>
          <a:p>
            <a:fld id="{67864EE2-EAB3-4814-A7EB-820BD7610F1E}" type="slidenum">
              <a:rPr lang="en-US" altLang="zh-CN" smtClean="0"/>
              <a:t>20</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1142977" y="714356"/>
            <a:ext cx="2000263" cy="2306198"/>
            <a:chOff x="1785918" y="3786190"/>
            <a:chExt cx="1843238" cy="2162060"/>
          </a:xfrm>
        </p:grpSpPr>
        <p:sp>
          <p:nvSpPr>
            <p:cNvPr id="12" name="Line 27"/>
            <p:cNvSpPr>
              <a:spLocks noChangeShapeType="1"/>
            </p:cNvSpPr>
            <p:nvPr/>
          </p:nvSpPr>
          <p:spPr bwMode="auto">
            <a:xfrm>
              <a:off x="2656096" y="4001638"/>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Line 26"/>
            <p:cNvSpPr>
              <a:spLocks noChangeShapeType="1"/>
            </p:cNvSpPr>
            <p:nvPr/>
          </p:nvSpPr>
          <p:spPr bwMode="auto">
            <a:xfrm flipV="1">
              <a:off x="2673242" y="4742099"/>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Freeform 25"/>
            <p:cNvSpPr/>
            <p:nvPr/>
          </p:nvSpPr>
          <p:spPr bwMode="auto">
            <a:xfrm>
              <a:off x="2824345" y="4592418"/>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Line 24"/>
            <p:cNvSpPr>
              <a:spLocks noChangeShapeType="1"/>
            </p:cNvSpPr>
            <p:nvPr/>
          </p:nvSpPr>
          <p:spPr bwMode="auto">
            <a:xfrm>
              <a:off x="2118129" y="4595820"/>
              <a:ext cx="384722" cy="113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Freeform 23"/>
            <p:cNvSpPr/>
            <p:nvPr/>
          </p:nvSpPr>
          <p:spPr bwMode="auto">
            <a:xfrm>
              <a:off x="2033469" y="4697875"/>
              <a:ext cx="503675" cy="446771"/>
            </a:xfrm>
            <a:custGeom>
              <a:avLst/>
              <a:gdLst/>
              <a:ahLst/>
              <a:cxnLst>
                <a:cxn ang="0">
                  <a:pos x="0" y="0"/>
                </a:cxn>
                <a:cxn ang="0">
                  <a:pos x="470" y="394"/>
                </a:cxn>
              </a:cxnLst>
              <a:rect l="0" t="0" r="r" b="b"/>
              <a:pathLst>
                <a:path w="470" h="394">
                  <a:moveTo>
                    <a:pt x="0" y="0"/>
                  </a:moveTo>
                  <a:lnTo>
                    <a:pt x="470" y="39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Freeform 22"/>
            <p:cNvSpPr/>
            <p:nvPr/>
          </p:nvSpPr>
          <p:spPr bwMode="auto">
            <a:xfrm>
              <a:off x="2787909" y="4699009"/>
              <a:ext cx="571189" cy="455843"/>
            </a:xfrm>
            <a:custGeom>
              <a:avLst/>
              <a:gdLst/>
              <a:ahLst/>
              <a:cxnLst>
                <a:cxn ang="0">
                  <a:pos x="0" y="402"/>
                </a:cxn>
                <a:cxn ang="0">
                  <a:pos x="533" y="0"/>
                </a:cxn>
              </a:cxnLst>
              <a:rect l="0" t="0" r="r" b="b"/>
              <a:pathLst>
                <a:path w="533" h="402">
                  <a:moveTo>
                    <a:pt x="0" y="402"/>
                  </a:moveTo>
                  <a:lnTo>
                    <a:pt x="533"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Freeform 21"/>
            <p:cNvSpPr/>
            <p:nvPr/>
          </p:nvSpPr>
          <p:spPr bwMode="auto">
            <a:xfrm>
              <a:off x="2833990" y="4020914"/>
              <a:ext cx="498316" cy="400279"/>
            </a:xfrm>
            <a:custGeom>
              <a:avLst/>
              <a:gdLst/>
              <a:ahLst/>
              <a:cxnLst>
                <a:cxn ang="0">
                  <a:pos x="465" y="353"/>
                </a:cxn>
                <a:cxn ang="0">
                  <a:pos x="0" y="0"/>
                </a:cxn>
              </a:cxnLst>
              <a:rect l="0" t="0" r="r" b="b"/>
              <a:pathLst>
                <a:path w="465" h="353">
                  <a:moveTo>
                    <a:pt x="465" y="353"/>
                  </a:moveTo>
                  <a:lnTo>
                    <a:pt x="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9"/>
            <p:cNvSpPr/>
            <p:nvPr/>
          </p:nvSpPr>
          <p:spPr bwMode="auto">
            <a:xfrm>
              <a:off x="2032397" y="4037924"/>
              <a:ext cx="521893" cy="419557"/>
            </a:xfrm>
            <a:custGeom>
              <a:avLst/>
              <a:gdLst/>
              <a:ahLst/>
              <a:cxnLst>
                <a:cxn ang="0">
                  <a:pos x="487" y="0"/>
                </a:cxn>
                <a:cxn ang="0">
                  <a:pos x="0" y="369"/>
                </a:cxn>
              </a:cxnLst>
              <a:rect l="0" t="0" r="r" b="b"/>
              <a:pathLst>
                <a:path w="487" h="369">
                  <a:moveTo>
                    <a:pt x="487" y="0"/>
                  </a:moveTo>
                  <a:lnTo>
                    <a:pt x="0" y="369"/>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Oval 8"/>
            <p:cNvSpPr>
              <a:spLocks noChangeArrowheads="1"/>
            </p:cNvSpPr>
            <p:nvPr/>
          </p:nvSpPr>
          <p:spPr bwMode="auto">
            <a:xfrm>
              <a:off x="2500298" y="3786190"/>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32" name="Oval 7"/>
            <p:cNvSpPr>
              <a:spLocks noChangeArrowheads="1"/>
            </p:cNvSpPr>
            <p:nvPr/>
          </p:nvSpPr>
          <p:spPr bwMode="auto">
            <a:xfrm>
              <a:off x="2518926" y="4403051"/>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33" name="Oval 6"/>
            <p:cNvSpPr>
              <a:spLocks noChangeArrowheads="1"/>
            </p:cNvSpPr>
            <p:nvPr/>
          </p:nvSpPr>
          <p:spPr bwMode="auto">
            <a:xfrm>
              <a:off x="3291583" y="4403051"/>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34" name="Oval 5"/>
            <p:cNvSpPr>
              <a:spLocks noChangeArrowheads="1"/>
            </p:cNvSpPr>
            <p:nvPr/>
          </p:nvSpPr>
          <p:spPr bwMode="auto">
            <a:xfrm>
              <a:off x="1785918" y="4403051"/>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35" name="Oval 4"/>
            <p:cNvSpPr>
              <a:spLocks noChangeArrowheads="1"/>
            </p:cNvSpPr>
            <p:nvPr/>
          </p:nvSpPr>
          <p:spPr bwMode="auto">
            <a:xfrm>
              <a:off x="2517854" y="5059600"/>
              <a:ext cx="304348"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37" name="Text Box 2"/>
            <p:cNvSpPr txBox="1">
              <a:spLocks noChangeArrowheads="1"/>
            </p:cNvSpPr>
            <p:nvPr/>
          </p:nvSpPr>
          <p:spPr bwMode="auto">
            <a:xfrm>
              <a:off x="1862219" y="5594462"/>
              <a:ext cx="1766937" cy="35378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）一个有向图</a:t>
              </a:r>
            </a:p>
          </p:txBody>
        </p:sp>
      </p:grpSp>
      <p:sp>
        <p:nvSpPr>
          <p:cNvPr id="205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4" name="右箭头 63"/>
          <p:cNvSpPr/>
          <p:nvPr/>
        </p:nvSpPr>
        <p:spPr>
          <a:xfrm>
            <a:off x="3500430" y="1500174"/>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aphicFrame>
        <p:nvGraphicFramePr>
          <p:cNvPr id="2051" name="Object 3"/>
          <p:cNvGraphicFramePr>
            <a:graphicFrameLocks noChangeAspect="1"/>
          </p:cNvGraphicFramePr>
          <p:nvPr/>
        </p:nvGraphicFramePr>
        <p:xfrm>
          <a:off x="4071934" y="642918"/>
          <a:ext cx="2000264" cy="1575965"/>
        </p:xfrm>
        <a:graphic>
          <a:graphicData uri="http://schemas.openxmlformats.org/presentationml/2006/ole">
            <mc:AlternateContent xmlns:mc="http://schemas.openxmlformats.org/markup-compatibility/2006">
              <mc:Choice xmlns:v="urn:schemas-microsoft-com:vml" Requires="v">
                <p:oleObj spid="_x0000_s2058" r:id="rId3" imgW="30175200" imgH="23774400" progId="Equation.3">
                  <p:embed/>
                </p:oleObj>
              </mc:Choice>
              <mc:Fallback>
                <p:oleObj r:id="rId3" imgW="30175200" imgH="23774400" progId="Equation.3">
                  <p:embed/>
                  <p:pic>
                    <p:nvPicPr>
                      <p:cNvPr id="0" name="Object 3"/>
                      <p:cNvPicPr>
                        <a:picLocks noChangeAspect="1"/>
                      </p:cNvPicPr>
                      <p:nvPr/>
                    </p:nvPicPr>
                    <p:blipFill>
                      <a:blip r:embed="rId4"/>
                      <a:stretch>
                        <a:fillRect/>
                      </a:stretch>
                    </p:blipFill>
                    <p:spPr>
                      <a:xfrm>
                        <a:off x="4071934" y="642918"/>
                        <a:ext cx="2000264" cy="1575965"/>
                      </a:xfrm>
                      <a:prstGeom prst="rect">
                        <a:avLst/>
                      </a:prstGeom>
                      <a:noFill/>
                      <a:ln w="9525">
                        <a:noFill/>
                      </a:ln>
                    </p:spPr>
                  </p:pic>
                </p:oleObj>
              </mc:Fallback>
            </mc:AlternateContent>
          </a:graphicData>
        </a:graphic>
      </p:graphicFrame>
      <p:grpSp>
        <p:nvGrpSpPr>
          <p:cNvPr id="4" name="组合 73"/>
          <p:cNvGrpSpPr/>
          <p:nvPr/>
        </p:nvGrpSpPr>
        <p:grpSpPr>
          <a:xfrm>
            <a:off x="4429124" y="500042"/>
            <a:ext cx="2714644" cy="2226720"/>
            <a:chOff x="4714876" y="3500438"/>
            <a:chExt cx="2714644" cy="2226720"/>
          </a:xfrm>
        </p:grpSpPr>
        <p:cxnSp>
          <p:nvCxnSpPr>
            <p:cNvPr id="66" name="直接连接符 65"/>
            <p:cNvCxnSpPr/>
            <p:nvPr/>
          </p:nvCxnSpPr>
          <p:spPr>
            <a:xfrm>
              <a:off x="4714876" y="3500438"/>
              <a:ext cx="1928826" cy="1857388"/>
            </a:xfrm>
            <a:prstGeom prst="line">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cxnSp>
        <p:sp>
          <p:nvSpPr>
            <p:cNvPr id="67" name="TextBox 66"/>
            <p:cNvSpPr txBox="1"/>
            <p:nvPr/>
          </p:nvSpPr>
          <p:spPr>
            <a:xfrm>
              <a:off x="6429388" y="5357826"/>
              <a:ext cx="1000132"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不对称</a:t>
              </a:r>
            </a:p>
          </p:txBody>
        </p:sp>
      </p:grpSp>
      <p:grpSp>
        <p:nvGrpSpPr>
          <p:cNvPr id="5" name="组合 74"/>
          <p:cNvGrpSpPr/>
          <p:nvPr/>
        </p:nvGrpSpPr>
        <p:grpSpPr>
          <a:xfrm>
            <a:off x="3000364" y="3214686"/>
            <a:ext cx="4429156" cy="896901"/>
            <a:chOff x="3500430" y="5592922"/>
            <a:chExt cx="4429156" cy="896901"/>
          </a:xfrm>
        </p:grpSpPr>
        <p:sp>
          <p:nvSpPr>
            <p:cNvPr id="68" name="TextBox 67"/>
            <p:cNvSpPr txBox="1"/>
            <p:nvPr/>
          </p:nvSpPr>
          <p:spPr>
            <a:xfrm>
              <a:off x="4429124" y="5857892"/>
              <a:ext cx="3500462"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华文中宋" panose="02010600040101010101" pitchFamily="2" charset="-122"/>
                  <a:ea typeface="华文中宋" panose="02010600040101010101" pitchFamily="2" charset="-122"/>
                  <a:cs typeface="Consolas" panose="020B0609020204030204" pitchFamily="49" charset="0"/>
                </a:rPr>
                <a:t>有向图的邻接矩阵不一定对称！</a:t>
              </a:r>
            </a:p>
          </p:txBody>
        </p:sp>
        <p:grpSp>
          <p:nvGrpSpPr>
            <p:cNvPr id="6" name="组合 68"/>
            <p:cNvGrpSpPr/>
            <p:nvPr/>
          </p:nvGrpSpPr>
          <p:grpSpPr>
            <a:xfrm>
              <a:off x="3500430" y="5592922"/>
              <a:ext cx="896901" cy="896901"/>
              <a:chOff x="388951" y="5103867"/>
              <a:chExt cx="896901" cy="896901"/>
            </a:xfrm>
          </p:grpSpPr>
          <p:sp>
            <p:nvSpPr>
              <p:cNvPr id="70" name="椭圆 69"/>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椭圆 70"/>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2"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anose="020B0503020204020204" pitchFamily="34" charset="-122"/>
                    <a:ea typeface="微软雅黑" panose="020B0503020204020204" pitchFamily="34" charset="-122"/>
                  </a:rPr>
                  <a:t>说明</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grpSp>
      </p:grpSp>
      <p:sp>
        <p:nvSpPr>
          <p:cNvPr id="36" name="灯片编号占位符 35"/>
          <p:cNvSpPr>
            <a:spLocks noGrp="1"/>
          </p:cNvSpPr>
          <p:nvPr>
            <p:ph type="sldNum" sz="quarter" idx="12"/>
          </p:nvPr>
        </p:nvSpPr>
        <p:spPr/>
        <p:txBody>
          <a:bodyPr/>
          <a:lstStyle/>
          <a:p>
            <a:fld id="{67864EE2-EAB3-4814-A7EB-820BD7610F1E}" type="slidenum">
              <a:rPr lang="en-US" altLang="zh-CN" smtClean="0"/>
              <a:t>21</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357166"/>
            <a:ext cx="271464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邻接矩阵的</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特点</a:t>
            </a:r>
            <a:endPar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714348" y="928670"/>
            <a:ext cx="7572428" cy="48753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dirty="0">
                <a:solidFill>
                  <a:srgbClr val="006600"/>
                </a:solidFill>
                <a:latin typeface="Consolas" panose="020B0609020204030204" pitchFamily="49" charset="0"/>
                <a:ea typeface="仿宋" panose="02010609060101010101" pitchFamily="49" charset="-122"/>
                <a:cs typeface="Consolas" panose="020B0609020204030204" pitchFamily="49" charset="0"/>
              </a:rPr>
              <a:t>图的邻接矩阵表示是唯一的。</a:t>
            </a:r>
          </a:p>
          <a:p>
            <a:pPr marL="342900" indent="-342900" algn="l">
              <a:lnSpc>
                <a:spcPts val="2800"/>
              </a:lnSpc>
              <a:spcBef>
                <a:spcPts val="6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对于含有</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个顶点的图，采用邻接矩阵存储时，无论是有向图还是无向图，也无论边的数目是多少，其存储空间均为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，所以邻接矩阵适合于存储边数较多的稠密图。</a:t>
            </a:r>
          </a:p>
          <a:p>
            <a:pPr marL="342900" indent="-342900" algn="l">
              <a:lnSpc>
                <a:spcPts val="2800"/>
              </a:lnSpc>
              <a:spcBef>
                <a:spcPts val="6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无向图的邻接矩阵一定是一个对称矩阵。因此在顶点个数</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很大时可以采用对称矩阵的压缩存储方法减少存储空间。</a:t>
            </a:r>
          </a:p>
          <a:p>
            <a:pPr marL="342900" indent="-342900" algn="l">
              <a:lnSpc>
                <a:spcPts val="2800"/>
              </a:lnSpc>
              <a:spcBef>
                <a:spcPts val="6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对于无向图，邻接矩阵的第</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行（或第</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列）非零元素（或非∞元素）的个数正好是顶点</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的度。</a:t>
            </a:r>
          </a:p>
          <a:p>
            <a:pPr marL="342900" indent="-342900" algn="l">
              <a:lnSpc>
                <a:spcPts val="2800"/>
              </a:lnSpc>
              <a:spcBef>
                <a:spcPts val="6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对于有向图，邻接矩阵的第</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行（或第</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列）非零元素（或非∞元素）的个数正好是顶点</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的出度（或入度）。</a:t>
            </a:r>
          </a:p>
          <a:p>
            <a:pPr marL="342900" indent="-342900" algn="l">
              <a:lnSpc>
                <a:spcPts val="2800"/>
              </a:lnSpc>
              <a:spcBef>
                <a:spcPts val="6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用邻接矩阵方法存储图，确定任意两个顶点之间是否有边相连的时间为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O(1)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t>22</a:t>
            </a:fld>
            <a:r>
              <a:rPr lang="en-US" altLang="zh-CN"/>
              <a:t>/92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857232"/>
            <a:ext cx="8715436" cy="298385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const int MAXV=100;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图中最多的顶点数</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const int INF=0x3f3f3f3f;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用</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INF</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表示∞</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class </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MatGraph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图邻接矩阵类</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public:</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edges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[MAXV][MAXV];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邻接矩阵数组，假设元素为</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int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类型</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顶点数，边数</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string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vexs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[MAXV];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存放顶点信息</a:t>
            </a:r>
          </a:p>
          <a:p>
            <a:pPr algn="l">
              <a:lnSpc>
                <a:spcPts val="2100"/>
              </a:lnSpc>
              <a:spcBef>
                <a:spcPts val="0"/>
              </a:spcBef>
            </a:pP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图的基本运算算法</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357158" y="285728"/>
            <a:ext cx="528641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图的邻接矩阵类</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MatGraph</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4" name="组合 13"/>
          <p:cNvGrpSpPr/>
          <p:nvPr/>
        </p:nvGrpSpPr>
        <p:grpSpPr>
          <a:xfrm>
            <a:off x="1214414" y="2631834"/>
            <a:ext cx="1785950" cy="2197408"/>
            <a:chOff x="1285852" y="2215348"/>
            <a:chExt cx="1785950" cy="2197408"/>
          </a:xfrm>
        </p:grpSpPr>
        <p:sp>
          <p:nvSpPr>
            <p:cNvPr id="7" name="TextBox 6"/>
            <p:cNvSpPr txBox="1"/>
            <p:nvPr/>
          </p:nvSpPr>
          <p:spPr>
            <a:xfrm>
              <a:off x="1285852" y="4012646"/>
              <a:ext cx="178595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邻接矩阵</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数组</a:t>
              </a:r>
            </a:p>
          </p:txBody>
        </p:sp>
        <p:cxnSp>
          <p:nvCxnSpPr>
            <p:cNvPr id="9" name="直接箭头连接符 8"/>
            <p:cNvCxnSpPr/>
            <p:nvPr/>
          </p:nvCxnSpPr>
          <p:spPr>
            <a:xfrm rot="5400000" flipH="1" flipV="1">
              <a:off x="1100232" y="3114554"/>
              <a:ext cx="1800000" cy="1588"/>
            </a:xfrm>
            <a:prstGeom prst="straightConnector1">
              <a:avLst/>
            </a:prstGeom>
            <a:ln w="12700">
              <a:prstDash val="dash"/>
              <a:tailEnd type="arrow"/>
            </a:ln>
          </p:spPr>
          <p:style>
            <a:lnRef idx="2">
              <a:schemeClr val="accent1"/>
            </a:lnRef>
            <a:fillRef idx="0">
              <a:schemeClr val="accent1"/>
            </a:fillRef>
            <a:effectRef idx="1">
              <a:schemeClr val="accent1"/>
            </a:effectRef>
            <a:fontRef idx="minor">
              <a:schemeClr val="tx1"/>
            </a:fontRef>
          </p:style>
        </p:cxnSp>
      </p:grpSp>
      <p:sp>
        <p:nvSpPr>
          <p:cNvPr id="8" name="灯片编号占位符 7"/>
          <p:cNvSpPr>
            <a:spLocks noGrp="1"/>
          </p:cNvSpPr>
          <p:nvPr>
            <p:ph type="sldNum" sz="quarter" idx="12"/>
          </p:nvPr>
        </p:nvSpPr>
        <p:spPr/>
        <p:txBody>
          <a:bodyPr/>
          <a:lstStyle/>
          <a:p>
            <a:fld id="{67864EE2-EAB3-4814-A7EB-820BD7610F1E}" type="slidenum">
              <a:rPr lang="en-US" altLang="zh-CN" smtClean="0"/>
              <a:t>23</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785786" y="1142984"/>
            <a:ext cx="3714776" cy="400110"/>
          </a:xfrm>
          <a:prstGeom prst="rect">
            <a:avLst/>
          </a:prstGeom>
          <a:noFill/>
          <a:ln w="9525">
            <a:noFill/>
            <a:miter lim="800000"/>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1</a:t>
            </a: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）创建图的邻接矩阵</a:t>
            </a:r>
          </a:p>
        </p:txBody>
      </p:sp>
      <p:sp>
        <p:nvSpPr>
          <p:cNvPr id="7" name="TextBox 6"/>
          <p:cNvSpPr txBox="1"/>
          <p:nvPr/>
        </p:nvSpPr>
        <p:spPr>
          <a:xfrm>
            <a:off x="642910" y="357166"/>
            <a:ext cx="485778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zh-CN" sz="2200">
                <a:latin typeface="Consolas" panose="020B0609020204030204" pitchFamily="49" charset="0"/>
                <a:ea typeface="微软雅黑" panose="020B0503020204020204" pitchFamily="34" charset="-122"/>
                <a:cs typeface="Consolas" panose="020B0609020204030204" pitchFamily="49" charset="0"/>
              </a:rPr>
              <a:t>图基本运算在邻接矩阵中的实现</a:t>
            </a:r>
          </a:p>
        </p:txBody>
      </p:sp>
      <p:sp>
        <p:nvSpPr>
          <p:cNvPr id="8" name="TextBox 7"/>
          <p:cNvSpPr txBox="1"/>
          <p:nvPr/>
        </p:nvSpPr>
        <p:spPr>
          <a:xfrm>
            <a:off x="928662" y="1785926"/>
            <a:ext cx="2143140" cy="976403"/>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44000" tIns="72000" bIns="72000" rtlCol="0">
            <a:spAutoFit/>
          </a:bodyPr>
          <a:lstStyle/>
          <a:p>
            <a:pPr marL="342900" indent="-342900" algn="l">
              <a:lnSpc>
                <a:spcPct val="100000"/>
              </a:lnSpc>
              <a:spcBef>
                <a:spcPts val="0"/>
              </a:spcBef>
              <a:buBlip>
                <a:blip r:embed="rId2"/>
              </a:buBlip>
            </a:pP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邻接矩阵数组</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ct val="100000"/>
              </a:lnSpc>
              <a:spcBef>
                <a:spcPts val="0"/>
              </a:spcBef>
              <a:buBlip>
                <a:blip r:embed="rId2"/>
              </a:buBlip>
            </a:pP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顶点数</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p>
          <a:p>
            <a:pPr marL="342900" indent="-342900" algn="l">
              <a:lnSpc>
                <a:spcPct val="100000"/>
              </a:lnSpc>
              <a:spcBef>
                <a:spcPts val="0"/>
              </a:spcBef>
              <a:buBlip>
                <a:blip r:embed="rId2"/>
              </a:buBlip>
            </a:pP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边数</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TextBox 8"/>
          <p:cNvSpPr txBox="1"/>
          <p:nvPr/>
        </p:nvSpPr>
        <p:spPr>
          <a:xfrm>
            <a:off x="3929058" y="2059536"/>
            <a:ext cx="1428760" cy="36933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00000"/>
              </a:lnSpc>
              <a:spcBef>
                <a:spcPts val="0"/>
              </a:spcBef>
            </a:pP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邻接矩阵</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Box 9"/>
          <p:cNvSpPr txBox="1"/>
          <p:nvPr/>
        </p:nvSpPr>
        <p:spPr>
          <a:xfrm>
            <a:off x="642910" y="3033429"/>
            <a:ext cx="7715304" cy="217594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CreateMatGraph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a[][MAXV],int n,int e)</a:t>
            </a:r>
          </a:p>
          <a:p>
            <a:pPr algn="l">
              <a:lnSpc>
                <a:spcPts val="2100"/>
              </a:lnSpc>
              <a:spcBef>
                <a:spcPts val="0"/>
              </a:spcBef>
            </a:pP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通过</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n</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e</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来建立图的邻接矩阵</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this-&gt;n=n; this-&gt;e=e;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置顶点数和边数</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j=0;j&lt;n;j++)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this-&gt;edges[i][j]=a[i][j];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右箭头 10"/>
          <p:cNvSpPr/>
          <p:nvPr/>
        </p:nvSpPr>
        <p:spPr>
          <a:xfrm>
            <a:off x="3143240" y="2071678"/>
            <a:ext cx="571504"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3" name="灯片编号占位符 12"/>
          <p:cNvSpPr>
            <a:spLocks noGrp="1"/>
          </p:cNvSpPr>
          <p:nvPr>
            <p:ph type="sldNum" sz="quarter" idx="12"/>
          </p:nvPr>
        </p:nvSpPr>
        <p:spPr/>
        <p:txBody>
          <a:bodyPr/>
          <a:lstStyle/>
          <a:p>
            <a:fld id="{67864EE2-EAB3-4814-A7EB-820BD7610F1E}" type="slidenum">
              <a:rPr lang="en-US" altLang="zh-CN" smtClean="0"/>
              <a:t>24</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428596" y="642918"/>
            <a:ext cx="1928826" cy="400110"/>
          </a:xfrm>
          <a:prstGeom prst="rect">
            <a:avLst/>
          </a:prstGeom>
          <a:noFill/>
          <a:ln w="9525">
            <a:noFill/>
            <a:miter lim="800000"/>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2</a:t>
            </a: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）输出图</a:t>
            </a:r>
          </a:p>
        </p:txBody>
      </p:sp>
      <p:sp>
        <p:nvSpPr>
          <p:cNvPr id="5" name="TextBox 4"/>
          <p:cNvSpPr txBox="1"/>
          <p:nvPr/>
        </p:nvSpPr>
        <p:spPr>
          <a:xfrm>
            <a:off x="571472" y="1285860"/>
            <a:ext cx="7715304" cy="324033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DispMatGraph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输出图的邻接矩阵</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for (int j=0;j&lt;n;j++)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(edges[i][j]==INF)</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printf("%4s","</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printf("%4d",edges[i][j]);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1000100" y="5000636"/>
            <a:ext cx="792961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将图的邻接矩阵类型定义及其基本运算存放在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MatGraph.cpp</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文件中</a:t>
            </a:r>
          </a:p>
        </p:txBody>
      </p:sp>
      <p:grpSp>
        <p:nvGrpSpPr>
          <p:cNvPr id="8" name="组合 7"/>
          <p:cNvGrpSpPr/>
          <p:nvPr/>
        </p:nvGrpSpPr>
        <p:grpSpPr>
          <a:xfrm>
            <a:off x="285720" y="4786322"/>
            <a:ext cx="785818" cy="857255"/>
            <a:chOff x="214282" y="142852"/>
            <a:chExt cx="1000100" cy="1071569"/>
          </a:xfrm>
        </p:grpSpPr>
        <p:sp>
          <p:nvSpPr>
            <p:cNvPr id="9"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ln>
          </p:spPr>
          <p:txBody>
            <a:bodyPr wrap="none" anchor="ctr"/>
            <a:lstStyle/>
            <a:p>
              <a:endParaRPr lang="zh-CN" altLang="zh-CN">
                <a:latin typeface="Calibri" panose="020F0502020204030204" charset="0"/>
                <a:cs typeface="Arial" panose="020B0604020202020204" pitchFamily="34" charset="0"/>
              </a:endParaRPr>
            </a:p>
          </p:txBody>
        </p:sp>
        <p:sp>
          <p:nvSpPr>
            <p:cNvPr id="10"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ln>
          </p:spPr>
          <p:txBody>
            <a:bodyPr wrap="none" anchor="ctr"/>
            <a:lstStyle/>
            <a:p>
              <a:endParaRPr lang="zh-CN" altLang="zh-CN">
                <a:latin typeface="Calibri" panose="020F0502020204030204" charset="0"/>
                <a:cs typeface="Arial" panose="020B0604020202020204" pitchFamily="34" charset="0"/>
              </a:endParaRPr>
            </a:p>
          </p:txBody>
        </p:sp>
        <p:sp>
          <p:nvSpPr>
            <p:cNvPr id="11" name="Oval 22"/>
            <p:cNvSpPr>
              <a:spLocks noChangeArrowheads="1"/>
            </p:cNvSpPr>
            <p:nvPr/>
          </p:nvSpPr>
          <p:spPr bwMode="gray">
            <a:xfrm>
              <a:off x="296515" y="233663"/>
              <a:ext cx="834424" cy="895136"/>
            </a:xfrm>
            <a:prstGeom prst="ellipse">
              <a:avLst/>
            </a:prstGeom>
            <a:noFill/>
            <a:ln w="38100">
              <a:solidFill>
                <a:srgbClr val="FF0000">
                  <a:alpha val="30196"/>
                </a:srgbClr>
              </a:solidFill>
              <a:round/>
            </a:ln>
          </p:spPr>
          <p:txBody>
            <a:bodyPr wrap="none" anchor="ctr"/>
            <a:lstStyle/>
            <a:p>
              <a:endParaRPr lang="zh-CN" altLang="zh-CN">
                <a:latin typeface="Calibri" panose="020F0502020204030204" charset="0"/>
                <a:cs typeface="Arial" panose="020B0604020202020204" pitchFamily="34" charset="0"/>
              </a:endParaRPr>
            </a:p>
          </p:txBody>
        </p:sp>
        <p:sp>
          <p:nvSpPr>
            <p:cNvPr id="12" name="Text Box 23"/>
            <p:cNvSpPr txBox="1">
              <a:spLocks noChangeArrowheads="1"/>
            </p:cNvSpPr>
            <p:nvPr/>
          </p:nvSpPr>
          <p:spPr bwMode="gray">
            <a:xfrm>
              <a:off x="317323" y="535760"/>
              <a:ext cx="850370" cy="361638"/>
            </a:xfrm>
            <a:prstGeom prst="rect">
              <a:avLst/>
            </a:prstGeom>
            <a:noFill/>
            <a:ln w="9525" algn="ctr">
              <a:noFill/>
              <a:miter lim="800000"/>
            </a:ln>
          </p:spPr>
          <p:txBody>
            <a:bodyPr wrap="square">
              <a:spAutoFit/>
            </a:bodyPr>
            <a:lstStyle/>
            <a:p>
              <a:pPr algn="ctr">
                <a:spcBef>
                  <a:spcPct val="50000"/>
                </a:spcBef>
              </a:pPr>
              <a:r>
                <a:rPr lang="zh-CN" altLang="en-US" sz="1600" b="1">
                  <a:solidFill>
                    <a:srgbClr val="FF0000"/>
                  </a:solidFill>
                  <a:latin typeface="微软雅黑" panose="020B0503020204020204" pitchFamily="34" charset="-122"/>
                  <a:ea typeface="微软雅黑" panose="020B0503020204020204" pitchFamily="34" charset="-122"/>
                  <a:cs typeface="Consolas" panose="020B0609020204030204" pitchFamily="49" charset="0"/>
                </a:rPr>
                <a:t>操作</a:t>
              </a:r>
            </a:p>
          </p:txBody>
        </p:sp>
      </p:grpSp>
      <p:sp>
        <p:nvSpPr>
          <p:cNvPr id="14" name="灯片编号占位符 13"/>
          <p:cNvSpPr>
            <a:spLocks noGrp="1"/>
          </p:cNvSpPr>
          <p:nvPr>
            <p:ph type="sldNum" sz="quarter" idx="12"/>
          </p:nvPr>
        </p:nvSpPr>
        <p:spPr/>
        <p:txBody>
          <a:bodyPr/>
          <a:lstStyle/>
          <a:p>
            <a:fld id="{67864EE2-EAB3-4814-A7EB-820BD7610F1E}" type="slidenum">
              <a:rPr lang="en-US" altLang="zh-CN" smtClean="0"/>
              <a:t>25</a:t>
            </a:fld>
            <a:r>
              <a:rPr lang="en-US" altLang="zh-CN"/>
              <a:t>/92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5852" y="428604"/>
            <a:ext cx="7358114" cy="291115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int main()</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MatGraph</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g;</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int n=5,e=5;</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int a[MAXV][MAXV]={{0,8,INF,5,INF},{INF,0,3,INF,INF},</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{INF,INF,0,INF,6},{INF,INF,9,0,INF},</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{INF,INF,INF,INF,0}};</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CreateMatGraph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a,n,e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printf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("g:\n");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DispMatGraph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0;</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285720" y="642918"/>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程序验证</a:t>
            </a:r>
          </a:p>
        </p:txBody>
      </p:sp>
      <p:sp>
        <p:nvSpPr>
          <p:cNvPr id="8" name="下箭头 7"/>
          <p:cNvSpPr/>
          <p:nvPr/>
        </p:nvSpPr>
        <p:spPr>
          <a:xfrm>
            <a:off x="5214942" y="3643314"/>
            <a:ext cx="214314" cy="28575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9" name="组合 8"/>
          <p:cNvGrpSpPr/>
          <p:nvPr/>
        </p:nvGrpSpPr>
        <p:grpSpPr>
          <a:xfrm>
            <a:off x="928662" y="3929066"/>
            <a:ext cx="2694665" cy="2286016"/>
            <a:chOff x="1714480" y="4714884"/>
            <a:chExt cx="2694665" cy="2286016"/>
          </a:xfrm>
        </p:grpSpPr>
        <p:sp>
          <p:nvSpPr>
            <p:cNvPr id="10" name="Freeform 16"/>
            <p:cNvSpPr/>
            <p:nvPr/>
          </p:nvSpPr>
          <p:spPr bwMode="auto">
            <a:xfrm>
              <a:off x="2700943" y="5792499"/>
              <a:ext cx="412066" cy="407847"/>
            </a:xfrm>
            <a:custGeom>
              <a:avLst/>
              <a:gdLst/>
              <a:ahLst/>
              <a:cxnLst>
                <a:cxn ang="0">
                  <a:pos x="0" y="327"/>
                </a:cxn>
                <a:cxn ang="0">
                  <a:pos x="330" y="0"/>
                </a:cxn>
              </a:cxnLst>
              <a:rect l="0" t="0" r="r" b="b"/>
              <a:pathLst>
                <a:path w="330" h="327">
                  <a:moveTo>
                    <a:pt x="0" y="327"/>
                  </a:moveTo>
                  <a:lnTo>
                    <a:pt x="33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Freeform 15"/>
            <p:cNvSpPr/>
            <p:nvPr/>
          </p:nvSpPr>
          <p:spPr bwMode="auto">
            <a:xfrm>
              <a:off x="2011668" y="5804971"/>
              <a:ext cx="418310" cy="349227"/>
            </a:xfrm>
            <a:custGeom>
              <a:avLst/>
              <a:gdLst/>
              <a:ahLst/>
              <a:cxnLst>
                <a:cxn ang="0">
                  <a:pos x="0" y="0"/>
                </a:cxn>
                <a:cxn ang="0">
                  <a:pos x="335" y="280"/>
                </a:cxn>
              </a:cxnLst>
              <a:rect l="0" t="0" r="r" b="b"/>
              <a:pathLst>
                <a:path w="335" h="280">
                  <a:moveTo>
                    <a:pt x="0" y="0"/>
                  </a:moveTo>
                  <a:lnTo>
                    <a:pt x="335" y="2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Freeform 14"/>
            <p:cNvSpPr/>
            <p:nvPr/>
          </p:nvSpPr>
          <p:spPr bwMode="auto">
            <a:xfrm>
              <a:off x="2699374" y="4991771"/>
              <a:ext cx="437040" cy="452748"/>
            </a:xfrm>
            <a:custGeom>
              <a:avLst/>
              <a:gdLst/>
              <a:ahLst/>
              <a:cxnLst>
                <a:cxn ang="0">
                  <a:pos x="0" y="0"/>
                </a:cxn>
                <a:cxn ang="0">
                  <a:pos x="350" y="363"/>
                </a:cxn>
              </a:cxnLst>
              <a:rect l="0" t="0" r="r" b="b"/>
              <a:pathLst>
                <a:path w="350" h="363">
                  <a:moveTo>
                    <a:pt x="0" y="0"/>
                  </a:moveTo>
                  <a:lnTo>
                    <a:pt x="350" y="36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Oval 13"/>
            <p:cNvSpPr>
              <a:spLocks noChangeArrowheads="1"/>
            </p:cNvSpPr>
            <p:nvPr/>
          </p:nvSpPr>
          <p:spPr bwMode="auto">
            <a:xfrm>
              <a:off x="2351310" y="4714884"/>
              <a:ext cx="353378" cy="389139"/>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14" name="Oval 12"/>
            <p:cNvSpPr>
              <a:spLocks noChangeArrowheads="1"/>
            </p:cNvSpPr>
            <p:nvPr/>
          </p:nvSpPr>
          <p:spPr bwMode="auto">
            <a:xfrm>
              <a:off x="1714480" y="5470711"/>
              <a:ext cx="353378" cy="389139"/>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5" name="Oval 11"/>
            <p:cNvSpPr>
              <a:spLocks noChangeArrowheads="1"/>
            </p:cNvSpPr>
            <p:nvPr/>
          </p:nvSpPr>
          <p:spPr bwMode="auto">
            <a:xfrm>
              <a:off x="2382528" y="6091837"/>
              <a:ext cx="353378" cy="3878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16" name="Oval 10"/>
            <p:cNvSpPr>
              <a:spLocks noChangeArrowheads="1"/>
            </p:cNvSpPr>
            <p:nvPr/>
          </p:nvSpPr>
          <p:spPr bwMode="auto">
            <a:xfrm>
              <a:off x="3025601" y="5452003"/>
              <a:ext cx="353378" cy="389139"/>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17" name="Oval 9"/>
            <p:cNvSpPr>
              <a:spLocks noChangeArrowheads="1"/>
            </p:cNvSpPr>
            <p:nvPr/>
          </p:nvSpPr>
          <p:spPr bwMode="auto">
            <a:xfrm>
              <a:off x="4055767" y="5489420"/>
              <a:ext cx="353378" cy="3878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18" name="Freeform 8"/>
            <p:cNvSpPr/>
            <p:nvPr/>
          </p:nvSpPr>
          <p:spPr bwMode="auto">
            <a:xfrm>
              <a:off x="2004176" y="5020458"/>
              <a:ext cx="393336" cy="460231"/>
            </a:xfrm>
            <a:custGeom>
              <a:avLst/>
              <a:gdLst/>
              <a:ahLst/>
              <a:cxnLst>
                <a:cxn ang="0">
                  <a:pos x="0" y="369"/>
                </a:cxn>
                <a:cxn ang="0">
                  <a:pos x="315" y="0"/>
                </a:cxn>
              </a:cxnLst>
              <a:rect l="0" t="0" r="r" b="b"/>
              <a:pathLst>
                <a:path w="315" h="369">
                  <a:moveTo>
                    <a:pt x="0" y="369"/>
                  </a:moveTo>
                  <a:lnTo>
                    <a:pt x="315"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Line 7"/>
            <p:cNvSpPr>
              <a:spLocks noChangeShapeType="1"/>
            </p:cNvSpPr>
            <p:nvPr/>
          </p:nvSpPr>
          <p:spPr bwMode="auto">
            <a:xfrm flipV="1">
              <a:off x="3385223" y="5656550"/>
              <a:ext cx="668047" cy="748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Text Box 6"/>
            <p:cNvSpPr txBox="1">
              <a:spLocks noChangeArrowheads="1"/>
            </p:cNvSpPr>
            <p:nvPr/>
          </p:nvSpPr>
          <p:spPr bwMode="auto">
            <a:xfrm>
              <a:off x="2856854" y="5997611"/>
              <a:ext cx="273462"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9</a:t>
              </a:r>
            </a:p>
          </p:txBody>
        </p:sp>
        <p:sp>
          <p:nvSpPr>
            <p:cNvPr id="21" name="Text Box 5"/>
            <p:cNvSpPr txBox="1">
              <a:spLocks noChangeArrowheads="1"/>
            </p:cNvSpPr>
            <p:nvPr/>
          </p:nvSpPr>
          <p:spPr bwMode="auto">
            <a:xfrm>
              <a:off x="1923011" y="5897267"/>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2" name="Text Box 4"/>
            <p:cNvSpPr txBox="1">
              <a:spLocks noChangeArrowheads="1"/>
            </p:cNvSpPr>
            <p:nvPr/>
          </p:nvSpPr>
          <p:spPr bwMode="auto">
            <a:xfrm>
              <a:off x="1938315" y="5054022"/>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23" name="Text Box 3"/>
            <p:cNvSpPr txBox="1">
              <a:spLocks noChangeArrowheads="1"/>
            </p:cNvSpPr>
            <p:nvPr/>
          </p:nvSpPr>
          <p:spPr bwMode="auto">
            <a:xfrm>
              <a:off x="2907905" y="4961837"/>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4" name="Text Box 2"/>
            <p:cNvSpPr txBox="1">
              <a:spLocks noChangeArrowheads="1"/>
            </p:cNvSpPr>
            <p:nvPr/>
          </p:nvSpPr>
          <p:spPr bwMode="auto">
            <a:xfrm>
              <a:off x="3580163" y="5388800"/>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6</a:t>
              </a:r>
            </a:p>
          </p:txBody>
        </p:sp>
        <p:sp>
          <p:nvSpPr>
            <p:cNvPr id="25" name="Text Box 2"/>
            <p:cNvSpPr txBox="1">
              <a:spLocks noChangeArrowheads="1"/>
            </p:cNvSpPr>
            <p:nvPr/>
          </p:nvSpPr>
          <p:spPr bwMode="auto">
            <a:xfrm>
              <a:off x="1900802" y="6715148"/>
              <a:ext cx="2060338" cy="28575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一个带权有向图</a:t>
              </a:r>
            </a:p>
          </p:txBody>
        </p:sp>
      </p:grpSp>
      <p:pic>
        <p:nvPicPr>
          <p:cNvPr id="69633" name="Picture 1"/>
          <p:cNvPicPr>
            <a:picLocks noChangeAspect="1" noChangeArrowheads="1"/>
          </p:cNvPicPr>
          <p:nvPr/>
        </p:nvPicPr>
        <p:blipFill>
          <a:blip r:embed="rId3" cstate="print"/>
          <a:srcRect/>
          <a:stretch>
            <a:fillRect/>
          </a:stretch>
        </p:blipFill>
        <p:spPr bwMode="auto">
          <a:xfrm>
            <a:off x="4357686" y="4071942"/>
            <a:ext cx="2390775" cy="1743075"/>
          </a:xfrm>
          <a:prstGeom prst="rect">
            <a:avLst/>
          </a:prstGeom>
          <a:noFill/>
          <a:ln w="9525">
            <a:noFill/>
            <a:miter lim="800000"/>
            <a:headEnd/>
            <a:tailEnd/>
          </a:ln>
        </p:spPr>
      </p:pic>
      <p:sp>
        <p:nvSpPr>
          <p:cNvPr id="26" name="灯片编号占位符 25"/>
          <p:cNvSpPr>
            <a:spLocks noGrp="1"/>
          </p:cNvSpPr>
          <p:nvPr>
            <p:ph type="sldNum" sz="quarter" idx="12"/>
          </p:nvPr>
        </p:nvSpPr>
        <p:spPr/>
        <p:txBody>
          <a:bodyPr/>
          <a:lstStyle/>
          <a:p>
            <a:fld id="{67864EE2-EAB3-4814-A7EB-820BD7610F1E}" type="slidenum">
              <a:rPr lang="en-US" altLang="zh-CN" smtClean="0"/>
              <a:t>26</a:t>
            </a:fld>
            <a:r>
              <a:rPr lang="en-US" altLang="zh-CN"/>
              <a:t>/92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3357562"/>
            <a:ext cx="8358246" cy="273545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#include"MatGraph.cpp"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包含图</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邻接矩阵</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的基本运算算法</a:t>
            </a:r>
          </a:p>
          <a:p>
            <a:pPr algn="l">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Degree1</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MatGraph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g,int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v)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无向图邻接矩阵</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g</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中求顶点</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的度</a:t>
            </a:r>
          </a:p>
          <a:p>
            <a:pPr algn="l">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int d=0;</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for (int j=0;j&lt;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g.n;j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统计第</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行的非</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0</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非∞元素个数</a:t>
            </a:r>
          </a:p>
          <a:p>
            <a:pPr algn="l">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g.edges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[v][j]!=0 &amp;&amp;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g.edges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[v][j]!=INF)</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d++;</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d;</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214282" y="514159"/>
            <a:ext cx="8572560" cy="1323439"/>
          </a:xfrm>
          <a:prstGeom prst="rect">
            <a:avLst/>
          </a:prstGeom>
          <a:noFill/>
        </p:spPr>
        <p:txBody>
          <a:bodyPr wrap="square" rtlCol="0">
            <a:spAutoFit/>
          </a:bodyPr>
          <a:lstStyle/>
          <a:p>
            <a:pPr algn="l">
              <a:lnSpc>
                <a:spcPct val="100000"/>
              </a:lnSpc>
            </a:pPr>
            <a:r>
              <a:rPr lang="zh-CN"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8.2</a:t>
            </a:r>
            <a:r>
              <a:rPr lang="zh-CN"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一个含有</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个顶点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条边的图采用邻接矩阵</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存储，设计以下算法：</a:t>
            </a:r>
          </a:p>
          <a:p>
            <a:pPr algn="l">
              <a:lnSpc>
                <a:spcPct val="100000"/>
              </a:lnSpc>
            </a:pP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）该图为无向图，求其中顶点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的度。</a:t>
            </a:r>
          </a:p>
          <a:p>
            <a:pPr algn="l">
              <a:lnSpc>
                <a:spcPct val="100000"/>
              </a:lnSpc>
            </a:pP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）该图为有向图，求该图中顶点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的出度和入度。</a:t>
            </a:r>
          </a:p>
        </p:txBody>
      </p:sp>
      <p:sp>
        <p:nvSpPr>
          <p:cNvPr id="7" name="TextBox 6"/>
          <p:cNvSpPr txBox="1"/>
          <p:nvPr/>
        </p:nvSpPr>
        <p:spPr>
          <a:xfrm>
            <a:off x="285720" y="2714620"/>
            <a:ext cx="3714776" cy="400110"/>
          </a:xfrm>
          <a:prstGeom prst="rect">
            <a:avLst/>
          </a:prstGeom>
          <a:noFill/>
        </p:spPr>
        <p:txBody>
          <a:bodyPr wrap="square" rtlCol="0">
            <a:spAutoFit/>
          </a:bodyPr>
          <a:lstStyle/>
          <a:p>
            <a:pPr marL="342900" indent="-342900" algn="l">
              <a:lnSpc>
                <a:spcPct val="100000"/>
              </a:lnSpc>
              <a:spcBef>
                <a:spcPts val="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无向图，求其中顶点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的度</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9" name="Picture 2"/>
          <p:cNvPicPr>
            <a:picLocks noChangeAspect="1" noChangeArrowheads="1"/>
          </p:cNvPicPr>
          <p:nvPr/>
        </p:nvPicPr>
        <p:blipFill>
          <a:blip r:embed="rId3" cstate="print"/>
          <a:srcRect/>
          <a:stretch>
            <a:fillRect/>
          </a:stretch>
        </p:blipFill>
        <p:spPr bwMode="auto">
          <a:xfrm>
            <a:off x="285720" y="1785926"/>
            <a:ext cx="1643074" cy="796023"/>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67864EE2-EAB3-4814-A7EB-820BD7610F1E}" type="slidenum">
              <a:rPr lang="en-US" altLang="zh-CN" smtClean="0"/>
              <a:t>27</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06" y="1142984"/>
            <a:ext cx="8858312" cy="393450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vector&lt;int&gt;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Degree2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(MatGraph&amp; g,int v) </a:t>
            </a:r>
          </a:p>
          <a:p>
            <a:pPr algn="l">
              <a:lnSpc>
                <a:spcPts val="2600"/>
              </a:lnSpc>
              <a:spcBef>
                <a:spcPts val="0"/>
              </a:spcBef>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有向图邻接矩阵</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g</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中求顶点</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的出度和入度</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vector&lt;int&gt; ans={0,0};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//ans[0]</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累计出度</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,ans[1]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累计入度</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j=0;j&lt;g.n;j++)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统计第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行的非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0</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非∞元素个数为出度</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(g.edges[v][j]!=0 &amp;&amp; g.edges[v][j]!=INF)</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ans[0]++;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i=0;i&lt;g.n;i++)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统计第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列的非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0</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非∞元素个数为入度</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(g.edges[i][v]!=0 &amp;&amp; g.edges[i][v]!=INF)</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ans[1]++;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ans;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返回出度和入度</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357158" y="500042"/>
            <a:ext cx="5072098" cy="400110"/>
          </a:xfrm>
          <a:prstGeom prst="rect">
            <a:avLst/>
          </a:prstGeom>
          <a:noFill/>
        </p:spPr>
        <p:txBody>
          <a:bodyPr wrap="square" rtlCol="0">
            <a:spAutoFit/>
          </a:bodyPr>
          <a:lstStyle/>
          <a:p>
            <a:pPr marL="342900" indent="-342900" algn="l">
              <a:lnSpc>
                <a:spcPct val="100000"/>
              </a:lnSpc>
              <a:spcBef>
                <a:spcPts val="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有向图，求该图中顶点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的出度和入度</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t>28</a:t>
            </a:fld>
            <a:r>
              <a:rPr lang="en-US" altLang="zh-CN"/>
              <a:t>/92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85027"/>
            <a:ext cx="8358246" cy="63736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main()</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MatGraph g1,g2;</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n=5,e=8;</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a[MAXV][MAXV]={{0,1,0,1,1},{1,0,1,1,0},{0,1,0,1,1},</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{1,1,1,0,1},{1,0,1,1,0}};</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g1.</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CreateMatGraph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(a,n,e);</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图</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无向图</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 g1.</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DispMatGraph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求解结果</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i=0;i&lt;g1.n;i++)</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的度</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%d\n",i,</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Degree1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(g1,i));</a:t>
            </a:r>
          </a:p>
          <a:p>
            <a:pPr algn="l">
              <a:lnSpc>
                <a:spcPts val="2000"/>
              </a:lnSpc>
              <a:spcBef>
                <a:spcPts val="0"/>
              </a:spcBef>
            </a:pP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n=5; e=5;</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b[MAXV][MAXV]={{0,8,INF,5,INF},{INF,0,3,INF,INF},</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{INF,INF,0,INF,6},{INF,INF,9,0,INF},{INF,INF,INF,INF,0}};</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g2.</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CreateMatGraph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(b,n,e);</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图</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有向图</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 g2.</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DispMatGraph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求解结果</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i=0;i&lt;g2.n;i++)</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vector&lt;int&gt; ans=</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Degree2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(g2,i);</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出度</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入度</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度</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=%d\n",</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i,ans[0],ans[1],ans[0]+ans[1]);</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0;</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6" name="TextBox 5"/>
          <p:cNvSpPr txBox="1"/>
          <p:nvPr/>
        </p:nvSpPr>
        <p:spPr>
          <a:xfrm>
            <a:off x="71406" y="782405"/>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程序验证</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t>29</a:t>
            </a:fld>
            <a:r>
              <a:rPr lang="en-US" altLang="zh-CN"/>
              <a:t>/92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85720" y="928670"/>
            <a:ext cx="8572560" cy="412519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ADT Graph</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zh-CN"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数据对象：</a:t>
            </a:r>
          </a:p>
          <a:p>
            <a:pPr algn="l">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D={</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0</a:t>
            </a:r>
            <a:r>
              <a:rPr lang="zh-CN" altLang="zh-CN" sz="1800" dirty="0">
                <a:solidFill>
                  <a:srgbClr val="0000FF"/>
                </a:solidFill>
                <a:latin typeface="+mj-ea"/>
                <a:ea typeface="+mj-ea"/>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dirty="0">
                <a:solidFill>
                  <a:srgbClr val="0000FF"/>
                </a:solidFill>
                <a:latin typeface="+mj-ea"/>
                <a:ea typeface="+mj-ea"/>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1800" dirty="0">
                <a:solidFill>
                  <a:srgbClr val="0000FF"/>
                </a:solidFill>
                <a:latin typeface="+mj-ea"/>
                <a:ea typeface="+mj-ea"/>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类型</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B0F0"/>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dirty="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为每个顶点的唯一编号</a:t>
            </a:r>
          </a:p>
          <a:p>
            <a:pPr algn="l">
              <a:lnSpc>
                <a:spcPts val="2300"/>
              </a:lnSpc>
              <a:spcBef>
                <a:spcPts val="0"/>
              </a:spcBef>
            </a:pPr>
            <a:r>
              <a:rPr lang="zh-CN"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数据关系：</a:t>
            </a:r>
          </a:p>
          <a:p>
            <a:pPr algn="l">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    r</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 | </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dirty="0">
                <a:solidFill>
                  <a:srgbClr val="0000FF"/>
                </a:solidFill>
                <a:latin typeface="+mn-ea"/>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dirty="0">
                <a:solidFill>
                  <a:srgbClr val="0000FF"/>
                </a:solidFill>
                <a:latin typeface="+mj-ea"/>
                <a:ea typeface="+mj-ea"/>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dirty="0">
                <a:solidFill>
                  <a:srgbClr val="0000FF"/>
                </a:solidFill>
                <a:latin typeface="+mn-ea"/>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1800" dirty="0">
                <a:solidFill>
                  <a:srgbClr val="0000FF"/>
                </a:solidFill>
                <a:latin typeface="+mn-ea"/>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，其中</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可以有零个</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或多个前驱元素，可以有零个或多个后继元素</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zh-CN"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基本运算：</a:t>
            </a:r>
          </a:p>
          <a:p>
            <a:pPr algn="l">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void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CreateGraph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：根据相关数据建立一个图。</a:t>
            </a:r>
          </a:p>
          <a:p>
            <a:pPr algn="l">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void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DispGraph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：输出一个图。</a:t>
            </a:r>
          </a:p>
          <a:p>
            <a:pPr algn="l">
              <a:lnSpc>
                <a:spcPts val="2300"/>
              </a:lnSpc>
              <a:spcBef>
                <a:spcPts val="0"/>
              </a:spcBef>
            </a:pPr>
            <a:r>
              <a:rPr lang="en-US" altLang="zh-CN" sz="1800" dirty="0">
                <a:solidFill>
                  <a:srgbClr val="0000FF"/>
                </a:solidFill>
                <a:latin typeface="+mn-ea"/>
                <a:cs typeface="Consolas" panose="020B0609020204030204" pitchFamily="49" charset="0"/>
              </a:rPr>
              <a:t>     </a:t>
            </a:r>
            <a:r>
              <a:rPr lang="zh-CN" altLang="zh-CN" sz="1800" dirty="0">
                <a:solidFill>
                  <a:srgbClr val="0000FF"/>
                </a:solidFill>
                <a:latin typeface="+mn-ea"/>
                <a:cs typeface="Consolas" panose="020B0609020204030204" pitchFamily="49" charset="0"/>
              </a:rPr>
              <a:t>…</a:t>
            </a:r>
          </a:p>
          <a:p>
            <a:pPr algn="l">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571472" y="357166"/>
            <a:ext cx="307183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仿宋" panose="02010609060101010101" pitchFamily="49" charset="-122"/>
                <a:ea typeface="仿宋" panose="02010609060101010101" pitchFamily="49" charset="-122"/>
              </a:rPr>
              <a:t>抽象数据类型</a:t>
            </a:r>
            <a:r>
              <a:rPr lang="zh-CN" altLang="en-US" sz="2000">
                <a:solidFill>
                  <a:srgbClr val="0000FF"/>
                </a:solidFill>
                <a:latin typeface="仿宋" panose="02010609060101010101" pitchFamily="49" charset="-122"/>
                <a:ea typeface="仿宋" panose="02010609060101010101" pitchFamily="49" charset="-122"/>
              </a:rPr>
              <a:t>图的描述</a:t>
            </a:r>
            <a:endPar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grpSp>
        <p:nvGrpSpPr>
          <p:cNvPr id="5" name="组合 4"/>
          <p:cNvGrpSpPr/>
          <p:nvPr/>
        </p:nvGrpSpPr>
        <p:grpSpPr>
          <a:xfrm>
            <a:off x="1031893" y="5286388"/>
            <a:ext cx="896901" cy="896901"/>
            <a:chOff x="388951" y="5103867"/>
            <a:chExt cx="896901" cy="896901"/>
          </a:xfrm>
        </p:grpSpPr>
        <p:sp>
          <p:nvSpPr>
            <p:cNvPr id="7" name="椭圆 6"/>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 name="椭圆 7"/>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anose="020B0503020204020204" pitchFamily="34" charset="-122"/>
                  <a:ea typeface="微软雅黑" panose="020B0503020204020204" pitchFamily="34" charset="-122"/>
                </a:rPr>
                <a:t>说明</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grpSp>
      <p:sp>
        <p:nvSpPr>
          <p:cNvPr id="10" name="TextBox 9"/>
          <p:cNvSpPr txBox="1"/>
          <p:nvPr/>
        </p:nvSpPr>
        <p:spPr>
          <a:xfrm>
            <a:off x="2000232" y="5559998"/>
            <a:ext cx="542928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约定用</a:t>
            </a:r>
            <a:r>
              <a:rPr lang="en-US" altLang="zh-CN" sz="2000" i="1">
                <a:solidFill>
                  <a:srgbClr val="0000FF"/>
                </a:solidFill>
                <a:latin typeface="Consolas" panose="020B0609020204030204" pitchFamily="49" charset="0"/>
                <a:ea typeface="华文中宋" panose="02010600040101010101" pitchFamily="2" charset="-122"/>
                <a:cs typeface="Consolas" panose="020B0609020204030204" pitchFamily="49" charset="0"/>
              </a:rPr>
              <a:t>i</a:t>
            </a:r>
            <a:r>
              <a:rPr lang="zh-CN"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0</a:t>
            </a:r>
            <a:r>
              <a:rPr lang="zh-CN" altLang="zh-CN" sz="2000">
                <a:solidFill>
                  <a:srgbClr val="0000FF"/>
                </a:solidFill>
                <a:latin typeface="+mj-ea"/>
                <a:ea typeface="+mj-ea"/>
                <a:cs typeface="Consolas" panose="020B0609020204030204" pitchFamily="49" charset="0"/>
              </a:rPr>
              <a:t>≤</a:t>
            </a:r>
            <a:r>
              <a:rPr lang="en-US" altLang="zh-CN" sz="2000" i="1">
                <a:solidFill>
                  <a:srgbClr val="0000FF"/>
                </a:solidFill>
                <a:latin typeface="Consolas" panose="020B0609020204030204" pitchFamily="49" charset="0"/>
                <a:ea typeface="华文中宋" panose="02010600040101010101" pitchFamily="2" charset="-122"/>
                <a:cs typeface="Consolas" panose="020B0609020204030204" pitchFamily="49" charset="0"/>
              </a:rPr>
              <a:t>i</a:t>
            </a:r>
            <a:r>
              <a:rPr lang="zh-CN" altLang="zh-CN" sz="2000">
                <a:solidFill>
                  <a:srgbClr val="0000FF"/>
                </a:solidFill>
                <a:latin typeface="+mj-ea"/>
                <a:ea typeface="+mj-ea"/>
                <a:cs typeface="Consolas" panose="020B0609020204030204" pitchFamily="49" charset="0"/>
              </a:rPr>
              <a:t>≤</a:t>
            </a:r>
            <a:r>
              <a:rPr lang="en-US" altLang="zh-CN" sz="2000" i="1">
                <a:solidFill>
                  <a:srgbClr val="0000FF"/>
                </a:solidFill>
                <a:latin typeface="Consolas" panose="020B0609020204030204" pitchFamily="49" charset="0"/>
                <a:ea typeface="华文中宋" panose="02010600040101010101" pitchFamily="2" charset="-122"/>
                <a:cs typeface="Consolas" panose="020B0609020204030204" pitchFamily="49" charset="0"/>
              </a:rPr>
              <a:t>n</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-1</a:t>
            </a:r>
            <a:r>
              <a:rPr lang="zh-CN"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）表示第</a:t>
            </a:r>
            <a:r>
              <a:rPr lang="en-US" altLang="zh-CN" sz="2000" i="1">
                <a:solidFill>
                  <a:srgbClr val="0000FF"/>
                </a:solidFill>
                <a:latin typeface="Consolas" panose="020B0609020204030204" pitchFamily="49" charset="0"/>
                <a:ea typeface="华文中宋" panose="02010600040101010101" pitchFamily="2" charset="-122"/>
                <a:cs typeface="Consolas" panose="020B0609020204030204" pitchFamily="49" charset="0"/>
              </a:rPr>
              <a:t>i</a:t>
            </a:r>
            <a:r>
              <a:rPr lang="zh-CN"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个顶点的编号。</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13" name="灯片编号占位符 12"/>
          <p:cNvSpPr>
            <a:spLocks noGrp="1"/>
          </p:cNvSpPr>
          <p:nvPr>
            <p:ph type="sldNum" sz="quarter" idx="12"/>
          </p:nvPr>
        </p:nvSpPr>
        <p:spPr/>
        <p:txBody>
          <a:bodyPr/>
          <a:lstStyle/>
          <a:p>
            <a:fld id="{67864EE2-EAB3-4814-A7EB-820BD7610F1E}" type="slidenum">
              <a:rPr lang="en-US" altLang="zh-CN" smtClean="0"/>
              <a:t>3</a:t>
            </a:fld>
            <a:r>
              <a:rPr lang="en-US" altLang="zh-CN"/>
              <a:t>/92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20"/>
          <p:cNvSpPr/>
          <p:nvPr/>
        </p:nvSpPr>
        <p:spPr bwMode="auto">
          <a:xfrm>
            <a:off x="1062272" y="2138581"/>
            <a:ext cx="531538" cy="468316"/>
          </a:xfrm>
          <a:custGeom>
            <a:avLst/>
            <a:gdLst/>
            <a:ahLst/>
            <a:cxnLst>
              <a:cxn ang="0">
                <a:pos x="0" y="0"/>
              </a:cxn>
              <a:cxn ang="0">
                <a:pos x="495" y="412"/>
              </a:cxn>
            </a:cxnLst>
            <a:rect l="0" t="0" r="r" b="b"/>
            <a:pathLst>
              <a:path w="495" h="412">
                <a:moveTo>
                  <a:pt x="0" y="0"/>
                </a:moveTo>
                <a:lnTo>
                  <a:pt x="495" y="412"/>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Freeform 19"/>
          <p:cNvSpPr/>
          <p:nvPr/>
        </p:nvSpPr>
        <p:spPr bwMode="auto">
          <a:xfrm>
            <a:off x="1867079" y="2122705"/>
            <a:ext cx="514392" cy="485325"/>
          </a:xfrm>
          <a:custGeom>
            <a:avLst/>
            <a:gdLst/>
            <a:ahLst/>
            <a:cxnLst>
              <a:cxn ang="0">
                <a:pos x="0" y="428"/>
              </a:cxn>
              <a:cxn ang="0">
                <a:pos x="480" y="0"/>
              </a:cxn>
            </a:cxnLst>
            <a:rect l="0" t="0" r="r" b="b"/>
            <a:pathLst>
              <a:path w="480" h="428">
                <a:moveTo>
                  <a:pt x="0" y="428"/>
                </a:moveTo>
                <a:lnTo>
                  <a:pt x="480" y="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Freeform 18"/>
          <p:cNvSpPr/>
          <p:nvPr/>
        </p:nvSpPr>
        <p:spPr bwMode="auto">
          <a:xfrm>
            <a:off x="1858506" y="1462754"/>
            <a:ext cx="554042" cy="442235"/>
          </a:xfrm>
          <a:custGeom>
            <a:avLst/>
            <a:gdLst/>
            <a:ahLst/>
            <a:cxnLst>
              <a:cxn ang="0">
                <a:pos x="0" y="0"/>
              </a:cxn>
              <a:cxn ang="0">
                <a:pos x="517" y="390"/>
              </a:cxn>
            </a:cxnLst>
            <a:rect l="0" t="0" r="r" b="b"/>
            <a:pathLst>
              <a:path w="517" h="390">
                <a:moveTo>
                  <a:pt x="0" y="0"/>
                </a:moveTo>
                <a:lnTo>
                  <a:pt x="517"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Freeform 17"/>
          <p:cNvSpPr/>
          <p:nvPr/>
        </p:nvSpPr>
        <p:spPr bwMode="auto">
          <a:xfrm>
            <a:off x="1014047" y="1466156"/>
            <a:ext cx="603338" cy="493262"/>
          </a:xfrm>
          <a:custGeom>
            <a:avLst/>
            <a:gdLst/>
            <a:ahLst/>
            <a:cxnLst>
              <a:cxn ang="0">
                <a:pos x="562" y="0"/>
              </a:cxn>
              <a:cxn ang="0">
                <a:pos x="0" y="435"/>
              </a:cxn>
            </a:cxnLst>
            <a:rect l="0" t="0" r="r" b="b"/>
            <a:pathLst>
              <a:path w="562" h="435">
                <a:moveTo>
                  <a:pt x="562" y="0"/>
                </a:moveTo>
                <a:lnTo>
                  <a:pt x="0" y="43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Line 16"/>
          <p:cNvSpPr>
            <a:spLocks noChangeShapeType="1"/>
          </p:cNvSpPr>
          <p:nvPr/>
        </p:nvSpPr>
        <p:spPr bwMode="auto">
          <a:xfrm>
            <a:off x="987256" y="2010446"/>
            <a:ext cx="1543174" cy="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Line 15"/>
          <p:cNvSpPr>
            <a:spLocks noChangeShapeType="1"/>
          </p:cNvSpPr>
          <p:nvPr/>
        </p:nvSpPr>
        <p:spPr bwMode="auto">
          <a:xfrm>
            <a:off x="1720264" y="1588621"/>
            <a:ext cx="1071" cy="106136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Oval 14"/>
          <p:cNvSpPr>
            <a:spLocks noChangeArrowheads="1"/>
          </p:cNvSpPr>
          <p:nvPr/>
        </p:nvSpPr>
        <p:spPr bwMode="auto">
          <a:xfrm>
            <a:off x="1565946" y="1238234"/>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0" name="Oval 13"/>
          <p:cNvSpPr>
            <a:spLocks noChangeArrowheads="1"/>
          </p:cNvSpPr>
          <p:nvPr/>
        </p:nvSpPr>
        <p:spPr bwMode="auto">
          <a:xfrm>
            <a:off x="1565946" y="1833551"/>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1" name="Oval 12"/>
          <p:cNvSpPr>
            <a:spLocks noChangeArrowheads="1"/>
          </p:cNvSpPr>
          <p:nvPr/>
        </p:nvSpPr>
        <p:spPr bwMode="auto">
          <a:xfrm>
            <a:off x="2337533" y="1833551"/>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22" name="Oval 11"/>
          <p:cNvSpPr>
            <a:spLocks noChangeArrowheads="1"/>
          </p:cNvSpPr>
          <p:nvPr/>
        </p:nvSpPr>
        <p:spPr bwMode="auto">
          <a:xfrm>
            <a:off x="794360" y="1833551"/>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23" name="Oval 10"/>
          <p:cNvSpPr>
            <a:spLocks noChangeArrowheads="1"/>
          </p:cNvSpPr>
          <p:nvPr/>
        </p:nvSpPr>
        <p:spPr bwMode="auto">
          <a:xfrm>
            <a:off x="1564874" y="2490100"/>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30" name="Text Box 3"/>
          <p:cNvSpPr txBox="1">
            <a:spLocks noChangeArrowheads="1"/>
          </p:cNvSpPr>
          <p:nvPr/>
        </p:nvSpPr>
        <p:spPr bwMode="auto">
          <a:xfrm>
            <a:off x="500034" y="785794"/>
            <a:ext cx="1952115" cy="28575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）一个无向图</a:t>
            </a:r>
          </a:p>
        </p:txBody>
      </p:sp>
      <p:sp>
        <p:nvSpPr>
          <p:cNvPr id="31" name="Text Box 2"/>
          <p:cNvSpPr txBox="1">
            <a:spLocks noChangeArrowheads="1"/>
          </p:cNvSpPr>
          <p:nvPr/>
        </p:nvSpPr>
        <p:spPr bwMode="auto">
          <a:xfrm>
            <a:off x="500034" y="3429000"/>
            <a:ext cx="2357454" cy="28235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r>
              <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）一个带权有向图</a:t>
            </a:r>
          </a:p>
        </p:txBody>
      </p:sp>
      <p:cxnSp>
        <p:nvCxnSpPr>
          <p:cNvPr id="36" name="直接箭头连接符 35"/>
          <p:cNvCxnSpPr/>
          <p:nvPr/>
        </p:nvCxnSpPr>
        <p:spPr>
          <a:xfrm>
            <a:off x="4161193" y="2000240"/>
            <a:ext cx="857256" cy="1588"/>
          </a:xfrm>
          <a:prstGeom prst="straightConnector1">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p:nvPr/>
        </p:nvCxnSpPr>
        <p:spPr>
          <a:xfrm>
            <a:off x="4161193" y="4643446"/>
            <a:ext cx="857256" cy="1588"/>
          </a:xfrm>
          <a:prstGeom prst="straightConnector1">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pic>
        <p:nvPicPr>
          <p:cNvPr id="65537" name="Picture 1"/>
          <p:cNvPicPr>
            <a:picLocks noChangeAspect="1" noChangeArrowheads="1"/>
          </p:cNvPicPr>
          <p:nvPr/>
        </p:nvPicPr>
        <p:blipFill>
          <a:blip r:embed="rId2" cstate="print"/>
          <a:srcRect/>
          <a:stretch>
            <a:fillRect/>
          </a:stretch>
        </p:blipFill>
        <p:spPr bwMode="auto">
          <a:xfrm>
            <a:off x="5518515" y="928670"/>
            <a:ext cx="3125451" cy="5072098"/>
          </a:xfrm>
          <a:prstGeom prst="rect">
            <a:avLst/>
          </a:prstGeom>
          <a:noFill/>
          <a:ln w="9525">
            <a:noFill/>
            <a:miter lim="800000"/>
            <a:headEnd/>
            <a:tailEnd/>
          </a:ln>
        </p:spPr>
      </p:pic>
      <p:grpSp>
        <p:nvGrpSpPr>
          <p:cNvPr id="33" name="组合 8"/>
          <p:cNvGrpSpPr/>
          <p:nvPr/>
        </p:nvGrpSpPr>
        <p:grpSpPr>
          <a:xfrm>
            <a:off x="928662" y="3929066"/>
            <a:ext cx="2694665" cy="1764845"/>
            <a:chOff x="1714480" y="4714884"/>
            <a:chExt cx="2694665" cy="1764845"/>
          </a:xfrm>
        </p:grpSpPr>
        <p:sp>
          <p:nvSpPr>
            <p:cNvPr id="38" name="Freeform 16"/>
            <p:cNvSpPr/>
            <p:nvPr/>
          </p:nvSpPr>
          <p:spPr bwMode="auto">
            <a:xfrm>
              <a:off x="2700943" y="5792499"/>
              <a:ext cx="412066" cy="407847"/>
            </a:xfrm>
            <a:custGeom>
              <a:avLst/>
              <a:gdLst/>
              <a:ahLst/>
              <a:cxnLst>
                <a:cxn ang="0">
                  <a:pos x="0" y="327"/>
                </a:cxn>
                <a:cxn ang="0">
                  <a:pos x="330" y="0"/>
                </a:cxn>
              </a:cxnLst>
              <a:rect l="0" t="0" r="r" b="b"/>
              <a:pathLst>
                <a:path w="330" h="327">
                  <a:moveTo>
                    <a:pt x="0" y="327"/>
                  </a:moveTo>
                  <a:lnTo>
                    <a:pt x="33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9" name="Freeform 15"/>
            <p:cNvSpPr/>
            <p:nvPr/>
          </p:nvSpPr>
          <p:spPr bwMode="auto">
            <a:xfrm>
              <a:off x="2011668" y="5804971"/>
              <a:ext cx="418310" cy="349227"/>
            </a:xfrm>
            <a:custGeom>
              <a:avLst/>
              <a:gdLst/>
              <a:ahLst/>
              <a:cxnLst>
                <a:cxn ang="0">
                  <a:pos x="0" y="0"/>
                </a:cxn>
                <a:cxn ang="0">
                  <a:pos x="335" y="280"/>
                </a:cxn>
              </a:cxnLst>
              <a:rect l="0" t="0" r="r" b="b"/>
              <a:pathLst>
                <a:path w="335" h="280">
                  <a:moveTo>
                    <a:pt x="0" y="0"/>
                  </a:moveTo>
                  <a:lnTo>
                    <a:pt x="335" y="2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Freeform 14"/>
            <p:cNvSpPr/>
            <p:nvPr/>
          </p:nvSpPr>
          <p:spPr bwMode="auto">
            <a:xfrm>
              <a:off x="2699374" y="4991771"/>
              <a:ext cx="437040" cy="452748"/>
            </a:xfrm>
            <a:custGeom>
              <a:avLst/>
              <a:gdLst/>
              <a:ahLst/>
              <a:cxnLst>
                <a:cxn ang="0">
                  <a:pos x="0" y="0"/>
                </a:cxn>
                <a:cxn ang="0">
                  <a:pos x="350" y="363"/>
                </a:cxn>
              </a:cxnLst>
              <a:rect l="0" t="0" r="r" b="b"/>
              <a:pathLst>
                <a:path w="350" h="363">
                  <a:moveTo>
                    <a:pt x="0" y="0"/>
                  </a:moveTo>
                  <a:lnTo>
                    <a:pt x="350" y="36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Oval 13"/>
            <p:cNvSpPr>
              <a:spLocks noChangeArrowheads="1"/>
            </p:cNvSpPr>
            <p:nvPr/>
          </p:nvSpPr>
          <p:spPr bwMode="auto">
            <a:xfrm>
              <a:off x="2351310" y="4714884"/>
              <a:ext cx="353378" cy="389139"/>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42" name="Oval 12"/>
            <p:cNvSpPr>
              <a:spLocks noChangeArrowheads="1"/>
            </p:cNvSpPr>
            <p:nvPr/>
          </p:nvSpPr>
          <p:spPr bwMode="auto">
            <a:xfrm>
              <a:off x="1714480" y="5470711"/>
              <a:ext cx="353378" cy="389139"/>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43" name="Oval 11"/>
            <p:cNvSpPr>
              <a:spLocks noChangeArrowheads="1"/>
            </p:cNvSpPr>
            <p:nvPr/>
          </p:nvSpPr>
          <p:spPr bwMode="auto">
            <a:xfrm>
              <a:off x="2382528" y="6091837"/>
              <a:ext cx="353378" cy="3878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44" name="Oval 10"/>
            <p:cNvSpPr>
              <a:spLocks noChangeArrowheads="1"/>
            </p:cNvSpPr>
            <p:nvPr/>
          </p:nvSpPr>
          <p:spPr bwMode="auto">
            <a:xfrm>
              <a:off x="3025601" y="5452003"/>
              <a:ext cx="353378" cy="389139"/>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45" name="Oval 9"/>
            <p:cNvSpPr>
              <a:spLocks noChangeArrowheads="1"/>
            </p:cNvSpPr>
            <p:nvPr/>
          </p:nvSpPr>
          <p:spPr bwMode="auto">
            <a:xfrm>
              <a:off x="4055767" y="5489420"/>
              <a:ext cx="353378" cy="3878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46" name="Freeform 8"/>
            <p:cNvSpPr/>
            <p:nvPr/>
          </p:nvSpPr>
          <p:spPr bwMode="auto">
            <a:xfrm>
              <a:off x="2004176" y="5020458"/>
              <a:ext cx="393336" cy="460231"/>
            </a:xfrm>
            <a:custGeom>
              <a:avLst/>
              <a:gdLst/>
              <a:ahLst/>
              <a:cxnLst>
                <a:cxn ang="0">
                  <a:pos x="0" y="369"/>
                </a:cxn>
                <a:cxn ang="0">
                  <a:pos x="315" y="0"/>
                </a:cxn>
              </a:cxnLst>
              <a:rect l="0" t="0" r="r" b="b"/>
              <a:pathLst>
                <a:path w="315" h="369">
                  <a:moveTo>
                    <a:pt x="0" y="369"/>
                  </a:moveTo>
                  <a:lnTo>
                    <a:pt x="315"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Line 7"/>
            <p:cNvSpPr>
              <a:spLocks noChangeShapeType="1"/>
            </p:cNvSpPr>
            <p:nvPr/>
          </p:nvSpPr>
          <p:spPr bwMode="auto">
            <a:xfrm flipV="1">
              <a:off x="3385223" y="5656550"/>
              <a:ext cx="668047" cy="748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Text Box 6"/>
            <p:cNvSpPr txBox="1">
              <a:spLocks noChangeArrowheads="1"/>
            </p:cNvSpPr>
            <p:nvPr/>
          </p:nvSpPr>
          <p:spPr bwMode="auto">
            <a:xfrm>
              <a:off x="2856854" y="5997611"/>
              <a:ext cx="273462"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9</a:t>
              </a:r>
            </a:p>
          </p:txBody>
        </p:sp>
        <p:sp>
          <p:nvSpPr>
            <p:cNvPr id="49" name="Text Box 5"/>
            <p:cNvSpPr txBox="1">
              <a:spLocks noChangeArrowheads="1"/>
            </p:cNvSpPr>
            <p:nvPr/>
          </p:nvSpPr>
          <p:spPr bwMode="auto">
            <a:xfrm>
              <a:off x="1923011" y="5897267"/>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50" name="Text Box 4"/>
            <p:cNvSpPr txBox="1">
              <a:spLocks noChangeArrowheads="1"/>
            </p:cNvSpPr>
            <p:nvPr/>
          </p:nvSpPr>
          <p:spPr bwMode="auto">
            <a:xfrm>
              <a:off x="1938315" y="5054022"/>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51" name="Text Box 3"/>
            <p:cNvSpPr txBox="1">
              <a:spLocks noChangeArrowheads="1"/>
            </p:cNvSpPr>
            <p:nvPr/>
          </p:nvSpPr>
          <p:spPr bwMode="auto">
            <a:xfrm>
              <a:off x="2907905" y="4961837"/>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52" name="Text Box 2"/>
            <p:cNvSpPr txBox="1">
              <a:spLocks noChangeArrowheads="1"/>
            </p:cNvSpPr>
            <p:nvPr/>
          </p:nvSpPr>
          <p:spPr bwMode="auto">
            <a:xfrm>
              <a:off x="3580163" y="5388800"/>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6</a:t>
              </a:r>
            </a:p>
          </p:txBody>
        </p:sp>
      </p:grpSp>
      <p:sp>
        <p:nvSpPr>
          <p:cNvPr id="53" name="灯片编号占位符 52"/>
          <p:cNvSpPr>
            <a:spLocks noGrp="1"/>
          </p:cNvSpPr>
          <p:nvPr>
            <p:ph type="sldNum" sz="quarter" idx="12"/>
          </p:nvPr>
        </p:nvSpPr>
        <p:spPr/>
        <p:txBody>
          <a:bodyPr/>
          <a:lstStyle/>
          <a:p>
            <a:fld id="{67864EE2-EAB3-4814-A7EB-820BD7610F1E}" type="slidenum">
              <a:rPr lang="en-US" altLang="zh-CN" smtClean="0"/>
              <a:t>30</a:t>
            </a:fld>
            <a:r>
              <a:rPr lang="en-US" altLang="zh-CN"/>
              <a:t>/92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2"/>
          <p:cNvSpPr txBox="1">
            <a:spLocks noChangeArrowheads="1"/>
          </p:cNvSpPr>
          <p:nvPr/>
        </p:nvSpPr>
        <p:spPr bwMode="auto">
          <a:xfrm>
            <a:off x="500035" y="1857364"/>
            <a:ext cx="7858180" cy="400110"/>
          </a:xfrm>
          <a:prstGeom prst="rect">
            <a:avLst/>
          </a:prstGeom>
          <a:noFill/>
          <a:ln w="9525">
            <a:noFill/>
            <a:miter lim="800000"/>
          </a:ln>
          <a:effectLst/>
        </p:spPr>
        <p:txBody>
          <a:bodyPr wrap="square">
            <a:spAutoFit/>
          </a:bodyPr>
          <a:lstStyle/>
          <a:p>
            <a:pPr marL="457200" indent="-457200" algn="l">
              <a:lnSpc>
                <a:spcPct val="100000"/>
              </a:lnSpc>
              <a:spcBef>
                <a:spcPct val="50000"/>
              </a:spcBef>
              <a:buBlip>
                <a:blip r:embed="rId2"/>
              </a:buBlip>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对图中每个顶点</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建立一个单链表，将顶点</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的所有邻接点链起来。</a:t>
            </a:r>
            <a:endPar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7" name="组合 26"/>
          <p:cNvGrpSpPr/>
          <p:nvPr/>
        </p:nvGrpSpPr>
        <p:grpSpPr>
          <a:xfrm>
            <a:off x="2786050" y="2357430"/>
            <a:ext cx="4786346" cy="646331"/>
            <a:chOff x="2714612" y="2357430"/>
            <a:chExt cx="4786346" cy="646331"/>
          </a:xfrm>
        </p:grpSpPr>
        <p:sp>
          <p:nvSpPr>
            <p:cNvPr id="28" name="矩形 27"/>
            <p:cNvSpPr/>
            <p:nvPr/>
          </p:nvSpPr>
          <p:spPr bwMode="auto">
            <a:xfrm>
              <a:off x="4071934" y="249381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矩形 28"/>
            <p:cNvSpPr/>
            <p:nvPr/>
          </p:nvSpPr>
          <p:spPr bwMode="auto">
            <a:xfrm>
              <a:off x="4643438" y="249381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矩形 29"/>
            <p:cNvSpPr/>
            <p:nvPr/>
          </p:nvSpPr>
          <p:spPr bwMode="auto">
            <a:xfrm>
              <a:off x="5286380" y="249381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矩形 30"/>
            <p:cNvSpPr/>
            <p:nvPr/>
          </p:nvSpPr>
          <p:spPr bwMode="auto">
            <a:xfrm>
              <a:off x="5857884" y="249381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矩形 31"/>
            <p:cNvSpPr/>
            <p:nvPr/>
          </p:nvSpPr>
          <p:spPr bwMode="auto">
            <a:xfrm>
              <a:off x="6500826" y="249381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矩形 32"/>
            <p:cNvSpPr/>
            <p:nvPr/>
          </p:nvSpPr>
          <p:spPr bwMode="auto">
            <a:xfrm>
              <a:off x="7072330" y="249381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nSpc>
                  <a:spcPct val="100000"/>
                </a:lnSpc>
              </a:pPr>
              <a:r>
                <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cxnSp>
          <p:nvCxnSpPr>
            <p:cNvPr id="34" name="直接箭头连接符 33"/>
            <p:cNvCxnSpPr/>
            <p:nvPr/>
          </p:nvCxnSpPr>
          <p:spPr>
            <a:xfrm>
              <a:off x="4857752" y="2674788"/>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a:off x="6072198" y="2682726"/>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2714612" y="2357430"/>
              <a:ext cx="1143008" cy="646331"/>
            </a:xfrm>
            <a:prstGeom prst="rect">
              <a:avLst/>
            </a:prstGeom>
            <a:noFill/>
          </p:spPr>
          <p:txBody>
            <a:bodyPr wrap="square" rtlCol="0">
              <a:spAutoFit/>
            </a:bodyPr>
            <a:lstStyle/>
            <a:p>
              <a:pPr>
                <a:lnSpc>
                  <a:spcPct val="100000"/>
                </a:lnSpc>
              </a:pPr>
              <a:r>
                <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的单链表</a:t>
              </a:r>
            </a:p>
          </p:txBody>
        </p:sp>
      </p:grpSp>
      <p:grpSp>
        <p:nvGrpSpPr>
          <p:cNvPr id="37" name="组合 36"/>
          <p:cNvGrpSpPr/>
          <p:nvPr/>
        </p:nvGrpSpPr>
        <p:grpSpPr>
          <a:xfrm>
            <a:off x="2786050" y="3078304"/>
            <a:ext cx="4786346" cy="646331"/>
            <a:chOff x="2714612" y="3078304"/>
            <a:chExt cx="4786346" cy="646331"/>
          </a:xfrm>
        </p:grpSpPr>
        <p:sp>
          <p:nvSpPr>
            <p:cNvPr id="38" name="矩形 37"/>
            <p:cNvSpPr/>
            <p:nvPr/>
          </p:nvSpPr>
          <p:spPr bwMode="auto">
            <a:xfrm>
              <a:off x="4071934" y="3214686"/>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9" name="矩形 38"/>
            <p:cNvSpPr/>
            <p:nvPr/>
          </p:nvSpPr>
          <p:spPr bwMode="auto">
            <a:xfrm>
              <a:off x="4643438" y="3214686"/>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矩形 39"/>
            <p:cNvSpPr/>
            <p:nvPr/>
          </p:nvSpPr>
          <p:spPr bwMode="auto">
            <a:xfrm>
              <a:off x="5286380" y="3214686"/>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矩形 40"/>
            <p:cNvSpPr/>
            <p:nvPr/>
          </p:nvSpPr>
          <p:spPr bwMode="auto">
            <a:xfrm>
              <a:off x="5857884" y="3214686"/>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矩形 41"/>
            <p:cNvSpPr/>
            <p:nvPr/>
          </p:nvSpPr>
          <p:spPr bwMode="auto">
            <a:xfrm>
              <a:off x="6500826" y="3214686"/>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矩形 42"/>
            <p:cNvSpPr/>
            <p:nvPr/>
          </p:nvSpPr>
          <p:spPr bwMode="auto">
            <a:xfrm>
              <a:off x="7072330" y="3214686"/>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nSpc>
                  <a:spcPct val="100000"/>
                </a:lnSpc>
              </a:pPr>
              <a:r>
                <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cxnSp>
          <p:nvCxnSpPr>
            <p:cNvPr id="44" name="直接箭头连接符 43"/>
            <p:cNvCxnSpPr/>
            <p:nvPr/>
          </p:nvCxnSpPr>
          <p:spPr>
            <a:xfrm>
              <a:off x="4857752" y="3395662"/>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45" name="直接箭头连接符 44"/>
            <p:cNvCxnSpPr/>
            <p:nvPr/>
          </p:nvCxnSpPr>
          <p:spPr>
            <a:xfrm>
              <a:off x="6072198" y="3403600"/>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2714612" y="3078304"/>
              <a:ext cx="1143008" cy="646331"/>
            </a:xfrm>
            <a:prstGeom prst="rect">
              <a:avLst/>
            </a:prstGeom>
            <a:noFill/>
          </p:spPr>
          <p:txBody>
            <a:bodyPr wrap="square" rtlCol="0">
              <a:spAutoFit/>
            </a:bodyPr>
            <a:lstStyle/>
            <a:p>
              <a:pPr>
                <a:lnSpc>
                  <a:spcPct val="100000"/>
                </a:lnSpc>
              </a:pPr>
              <a:r>
                <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的单链表</a:t>
              </a:r>
            </a:p>
          </p:txBody>
        </p:sp>
      </p:grpSp>
      <p:grpSp>
        <p:nvGrpSpPr>
          <p:cNvPr id="47" name="组合 46"/>
          <p:cNvGrpSpPr/>
          <p:nvPr/>
        </p:nvGrpSpPr>
        <p:grpSpPr>
          <a:xfrm>
            <a:off x="2786050" y="3864122"/>
            <a:ext cx="4786346" cy="646331"/>
            <a:chOff x="2714612" y="3864122"/>
            <a:chExt cx="4786346" cy="646331"/>
          </a:xfrm>
        </p:grpSpPr>
        <p:sp>
          <p:nvSpPr>
            <p:cNvPr id="48" name="矩形 47"/>
            <p:cNvSpPr/>
            <p:nvPr/>
          </p:nvSpPr>
          <p:spPr bwMode="auto">
            <a:xfrm>
              <a:off x="4071934"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矩形 48"/>
            <p:cNvSpPr/>
            <p:nvPr/>
          </p:nvSpPr>
          <p:spPr bwMode="auto">
            <a:xfrm>
              <a:off x="4643438"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0" name="矩形 49"/>
            <p:cNvSpPr/>
            <p:nvPr/>
          </p:nvSpPr>
          <p:spPr bwMode="auto">
            <a:xfrm>
              <a:off x="5286380"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矩形 50"/>
            <p:cNvSpPr/>
            <p:nvPr/>
          </p:nvSpPr>
          <p:spPr bwMode="auto">
            <a:xfrm>
              <a:off x="5857884"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 name="矩形 51"/>
            <p:cNvSpPr/>
            <p:nvPr/>
          </p:nvSpPr>
          <p:spPr bwMode="auto">
            <a:xfrm>
              <a:off x="6500826"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矩形 52"/>
            <p:cNvSpPr/>
            <p:nvPr/>
          </p:nvSpPr>
          <p:spPr bwMode="auto">
            <a:xfrm>
              <a:off x="7072330"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nSpc>
                  <a:spcPct val="100000"/>
                </a:lnSpc>
              </a:pPr>
              <a:r>
                <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cxnSp>
          <p:nvCxnSpPr>
            <p:cNvPr id="54" name="直接箭头连接符 53"/>
            <p:cNvCxnSpPr/>
            <p:nvPr/>
          </p:nvCxnSpPr>
          <p:spPr>
            <a:xfrm>
              <a:off x="4857752" y="4181480"/>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5" name="直接箭头连接符 54"/>
            <p:cNvCxnSpPr/>
            <p:nvPr/>
          </p:nvCxnSpPr>
          <p:spPr>
            <a:xfrm>
              <a:off x="6072198" y="4189418"/>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2714612" y="3864122"/>
              <a:ext cx="1143008" cy="646331"/>
            </a:xfrm>
            <a:prstGeom prst="rect">
              <a:avLst/>
            </a:prstGeom>
            <a:noFill/>
          </p:spPr>
          <p:txBody>
            <a:bodyPr wrap="square" rtlCol="0">
              <a:spAutoFit/>
            </a:bodyPr>
            <a:lstStyle/>
            <a:p>
              <a:pPr>
                <a:lnSpc>
                  <a:spcPct val="100000"/>
                </a:lnSpc>
              </a:pPr>
              <a:r>
                <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的单链表</a:t>
              </a:r>
            </a:p>
          </p:txBody>
        </p:sp>
      </p:grpSp>
      <p:grpSp>
        <p:nvGrpSpPr>
          <p:cNvPr id="57" name="组合 56"/>
          <p:cNvGrpSpPr/>
          <p:nvPr/>
        </p:nvGrpSpPr>
        <p:grpSpPr>
          <a:xfrm>
            <a:off x="2786050" y="5357826"/>
            <a:ext cx="4786346" cy="646331"/>
            <a:chOff x="2714612" y="5357826"/>
            <a:chExt cx="4786346" cy="646331"/>
          </a:xfrm>
        </p:grpSpPr>
        <p:sp>
          <p:nvSpPr>
            <p:cNvPr id="58" name="矩形 57"/>
            <p:cNvSpPr/>
            <p:nvPr/>
          </p:nvSpPr>
          <p:spPr bwMode="auto">
            <a:xfrm>
              <a:off x="4071934" y="549420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9" name="矩形 58"/>
            <p:cNvSpPr/>
            <p:nvPr/>
          </p:nvSpPr>
          <p:spPr bwMode="auto">
            <a:xfrm>
              <a:off x="4643438" y="549420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0" name="矩形 59"/>
            <p:cNvSpPr/>
            <p:nvPr/>
          </p:nvSpPr>
          <p:spPr bwMode="auto">
            <a:xfrm>
              <a:off x="5286380" y="549420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1" name="矩形 60"/>
            <p:cNvSpPr/>
            <p:nvPr/>
          </p:nvSpPr>
          <p:spPr bwMode="auto">
            <a:xfrm>
              <a:off x="5857884" y="549420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2" name="矩形 61"/>
            <p:cNvSpPr/>
            <p:nvPr/>
          </p:nvSpPr>
          <p:spPr bwMode="auto">
            <a:xfrm>
              <a:off x="6500826" y="549420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3" name="矩形 62"/>
            <p:cNvSpPr/>
            <p:nvPr/>
          </p:nvSpPr>
          <p:spPr bwMode="auto">
            <a:xfrm>
              <a:off x="7072330" y="549420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nSpc>
                  <a:spcPct val="100000"/>
                </a:lnSpc>
              </a:pPr>
              <a:r>
                <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cxnSp>
          <p:nvCxnSpPr>
            <p:cNvPr id="64" name="直接箭头连接符 63"/>
            <p:cNvCxnSpPr/>
            <p:nvPr/>
          </p:nvCxnSpPr>
          <p:spPr>
            <a:xfrm>
              <a:off x="4857752" y="5675184"/>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5" name="直接箭头连接符 64"/>
            <p:cNvCxnSpPr/>
            <p:nvPr/>
          </p:nvCxnSpPr>
          <p:spPr>
            <a:xfrm>
              <a:off x="6072198" y="5683122"/>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2714612" y="5357826"/>
              <a:ext cx="1143008" cy="646331"/>
            </a:xfrm>
            <a:prstGeom prst="rect">
              <a:avLst/>
            </a:prstGeom>
            <a:noFill/>
          </p:spPr>
          <p:txBody>
            <a:bodyPr wrap="square" rtlCol="0">
              <a:spAutoFit/>
            </a:bodyPr>
            <a:lstStyle/>
            <a:p>
              <a:pPr>
                <a:lnSpc>
                  <a:spcPct val="100000"/>
                </a:lnSpc>
              </a:pPr>
              <a:r>
                <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的单链表</a:t>
              </a:r>
            </a:p>
          </p:txBody>
        </p:sp>
      </p:grpSp>
      <p:grpSp>
        <p:nvGrpSpPr>
          <p:cNvPr id="67" name="组合 66"/>
          <p:cNvGrpSpPr/>
          <p:nvPr/>
        </p:nvGrpSpPr>
        <p:grpSpPr>
          <a:xfrm>
            <a:off x="2786050" y="4649940"/>
            <a:ext cx="6072230" cy="646331"/>
            <a:chOff x="2714612" y="4649940"/>
            <a:chExt cx="6072230" cy="646331"/>
          </a:xfrm>
        </p:grpSpPr>
        <p:sp>
          <p:nvSpPr>
            <p:cNvPr id="68" name="矩形 67"/>
            <p:cNvSpPr/>
            <p:nvPr/>
          </p:nvSpPr>
          <p:spPr bwMode="auto">
            <a:xfrm>
              <a:off x="4071934" y="478632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9" name="矩形 68"/>
            <p:cNvSpPr/>
            <p:nvPr/>
          </p:nvSpPr>
          <p:spPr bwMode="auto">
            <a:xfrm>
              <a:off x="4643438" y="478632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0" name="矩形 69"/>
            <p:cNvSpPr/>
            <p:nvPr/>
          </p:nvSpPr>
          <p:spPr bwMode="auto">
            <a:xfrm>
              <a:off x="5286380" y="478632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1" name="矩形 70"/>
            <p:cNvSpPr/>
            <p:nvPr/>
          </p:nvSpPr>
          <p:spPr bwMode="auto">
            <a:xfrm>
              <a:off x="5857884" y="478632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2" name="矩形 71"/>
            <p:cNvSpPr/>
            <p:nvPr/>
          </p:nvSpPr>
          <p:spPr bwMode="auto">
            <a:xfrm>
              <a:off x="6500826" y="478632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3" name="矩形 72"/>
            <p:cNvSpPr/>
            <p:nvPr/>
          </p:nvSpPr>
          <p:spPr bwMode="auto">
            <a:xfrm>
              <a:off x="7072330" y="478632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nSpc>
                  <a:spcPct val="100000"/>
                </a:lnSpc>
              </a:pP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74" name="直接箭头连接符 73"/>
            <p:cNvCxnSpPr/>
            <p:nvPr/>
          </p:nvCxnSpPr>
          <p:spPr>
            <a:xfrm>
              <a:off x="4857752" y="4967298"/>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5" name="直接箭头连接符 74"/>
            <p:cNvCxnSpPr/>
            <p:nvPr/>
          </p:nvCxnSpPr>
          <p:spPr>
            <a:xfrm>
              <a:off x="6072198" y="4975236"/>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2714612" y="4649940"/>
              <a:ext cx="1143008" cy="646331"/>
            </a:xfrm>
            <a:prstGeom prst="rect">
              <a:avLst/>
            </a:prstGeom>
            <a:noFill/>
          </p:spPr>
          <p:txBody>
            <a:bodyPr wrap="square" rtlCol="0">
              <a:spAutoFit/>
            </a:bodyPr>
            <a:lstStyle/>
            <a:p>
              <a:pPr>
                <a:lnSpc>
                  <a:spcPct val="100000"/>
                </a:lnSpc>
              </a:pPr>
              <a:r>
                <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的单链表</a:t>
              </a:r>
            </a:p>
          </p:txBody>
        </p:sp>
        <p:sp>
          <p:nvSpPr>
            <p:cNvPr id="77" name="矩形 76"/>
            <p:cNvSpPr/>
            <p:nvPr/>
          </p:nvSpPr>
          <p:spPr bwMode="auto">
            <a:xfrm>
              <a:off x="7786710" y="478632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8" name="矩形 77"/>
            <p:cNvSpPr/>
            <p:nvPr/>
          </p:nvSpPr>
          <p:spPr bwMode="auto">
            <a:xfrm>
              <a:off x="8358214" y="478632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nSpc>
                  <a:spcPct val="100000"/>
                </a:lnSpc>
              </a:pPr>
              <a:r>
                <a:rPr lang="zh-CN" altLang="en-US" sz="1800" b="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cxnSp>
          <p:nvCxnSpPr>
            <p:cNvPr id="79" name="直接箭头连接符 78"/>
            <p:cNvCxnSpPr/>
            <p:nvPr/>
          </p:nvCxnSpPr>
          <p:spPr>
            <a:xfrm>
              <a:off x="7358082" y="4975236"/>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94" name="组合 93"/>
          <p:cNvGrpSpPr/>
          <p:nvPr/>
        </p:nvGrpSpPr>
        <p:grpSpPr>
          <a:xfrm>
            <a:off x="357158" y="3071810"/>
            <a:ext cx="1846450" cy="1605654"/>
            <a:chOff x="1580178" y="3667126"/>
            <a:chExt cx="1846450" cy="1605654"/>
          </a:xfrm>
        </p:grpSpPr>
        <p:sp>
          <p:nvSpPr>
            <p:cNvPr id="95" name="Freeform 20"/>
            <p:cNvSpPr/>
            <p:nvPr/>
          </p:nvSpPr>
          <p:spPr bwMode="auto">
            <a:xfrm>
              <a:off x="1848090" y="4567473"/>
              <a:ext cx="531538" cy="468316"/>
            </a:xfrm>
            <a:custGeom>
              <a:avLst/>
              <a:gdLst/>
              <a:ahLst/>
              <a:cxnLst>
                <a:cxn ang="0">
                  <a:pos x="0" y="0"/>
                </a:cxn>
                <a:cxn ang="0">
                  <a:pos x="495" y="412"/>
                </a:cxn>
              </a:cxnLst>
              <a:rect l="0" t="0" r="r" b="b"/>
              <a:pathLst>
                <a:path w="495" h="412">
                  <a:moveTo>
                    <a:pt x="0" y="0"/>
                  </a:moveTo>
                  <a:lnTo>
                    <a:pt x="495" y="412"/>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6" name="Freeform 19"/>
            <p:cNvSpPr/>
            <p:nvPr/>
          </p:nvSpPr>
          <p:spPr bwMode="auto">
            <a:xfrm>
              <a:off x="2652897" y="4551597"/>
              <a:ext cx="514392" cy="485325"/>
            </a:xfrm>
            <a:custGeom>
              <a:avLst/>
              <a:gdLst/>
              <a:ahLst/>
              <a:cxnLst>
                <a:cxn ang="0">
                  <a:pos x="0" y="428"/>
                </a:cxn>
                <a:cxn ang="0">
                  <a:pos x="480" y="0"/>
                </a:cxn>
              </a:cxnLst>
              <a:rect l="0" t="0" r="r" b="b"/>
              <a:pathLst>
                <a:path w="480" h="428">
                  <a:moveTo>
                    <a:pt x="0" y="428"/>
                  </a:moveTo>
                  <a:lnTo>
                    <a:pt x="480" y="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7" name="Freeform 18"/>
            <p:cNvSpPr/>
            <p:nvPr/>
          </p:nvSpPr>
          <p:spPr bwMode="auto">
            <a:xfrm>
              <a:off x="2644324" y="3891646"/>
              <a:ext cx="554042" cy="442235"/>
            </a:xfrm>
            <a:custGeom>
              <a:avLst/>
              <a:gdLst/>
              <a:ahLst/>
              <a:cxnLst>
                <a:cxn ang="0">
                  <a:pos x="0" y="0"/>
                </a:cxn>
                <a:cxn ang="0">
                  <a:pos x="517" y="390"/>
                </a:cxn>
              </a:cxnLst>
              <a:rect l="0" t="0" r="r" b="b"/>
              <a:pathLst>
                <a:path w="517" h="390">
                  <a:moveTo>
                    <a:pt x="0" y="0"/>
                  </a:moveTo>
                  <a:lnTo>
                    <a:pt x="517"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8" name="Freeform 17"/>
            <p:cNvSpPr/>
            <p:nvPr/>
          </p:nvSpPr>
          <p:spPr bwMode="auto">
            <a:xfrm>
              <a:off x="1799865" y="3895048"/>
              <a:ext cx="603338" cy="493262"/>
            </a:xfrm>
            <a:custGeom>
              <a:avLst/>
              <a:gdLst/>
              <a:ahLst/>
              <a:cxnLst>
                <a:cxn ang="0">
                  <a:pos x="562" y="0"/>
                </a:cxn>
                <a:cxn ang="0">
                  <a:pos x="0" y="435"/>
                </a:cxn>
              </a:cxnLst>
              <a:rect l="0" t="0" r="r" b="b"/>
              <a:pathLst>
                <a:path w="562" h="435">
                  <a:moveTo>
                    <a:pt x="562" y="0"/>
                  </a:moveTo>
                  <a:lnTo>
                    <a:pt x="0" y="43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9" name="Line 16"/>
            <p:cNvSpPr>
              <a:spLocks noChangeShapeType="1"/>
            </p:cNvSpPr>
            <p:nvPr/>
          </p:nvSpPr>
          <p:spPr bwMode="auto">
            <a:xfrm>
              <a:off x="1773074" y="4439338"/>
              <a:ext cx="1543174" cy="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0" name="Line 15"/>
            <p:cNvSpPr>
              <a:spLocks noChangeShapeType="1"/>
            </p:cNvSpPr>
            <p:nvPr/>
          </p:nvSpPr>
          <p:spPr bwMode="auto">
            <a:xfrm>
              <a:off x="2506082" y="4017513"/>
              <a:ext cx="1071" cy="106136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1" name="Oval 14"/>
            <p:cNvSpPr>
              <a:spLocks noChangeArrowheads="1"/>
            </p:cNvSpPr>
            <p:nvPr/>
          </p:nvSpPr>
          <p:spPr bwMode="auto">
            <a:xfrm>
              <a:off x="2351764" y="3667126"/>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102" name="Oval 13"/>
            <p:cNvSpPr>
              <a:spLocks noChangeArrowheads="1"/>
            </p:cNvSpPr>
            <p:nvPr/>
          </p:nvSpPr>
          <p:spPr bwMode="auto">
            <a:xfrm>
              <a:off x="2351764" y="4262443"/>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103" name="Oval 12"/>
            <p:cNvSpPr>
              <a:spLocks noChangeArrowheads="1"/>
            </p:cNvSpPr>
            <p:nvPr/>
          </p:nvSpPr>
          <p:spPr bwMode="auto">
            <a:xfrm>
              <a:off x="3123351" y="4262443"/>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04" name="Oval 11"/>
            <p:cNvSpPr>
              <a:spLocks noChangeArrowheads="1"/>
            </p:cNvSpPr>
            <p:nvPr/>
          </p:nvSpPr>
          <p:spPr bwMode="auto">
            <a:xfrm>
              <a:off x="1580178" y="4262443"/>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105" name="Oval 10"/>
            <p:cNvSpPr>
              <a:spLocks noChangeArrowheads="1"/>
            </p:cNvSpPr>
            <p:nvPr/>
          </p:nvSpPr>
          <p:spPr bwMode="auto">
            <a:xfrm>
              <a:off x="2350692" y="4918992"/>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grpSp>
      <p:sp>
        <p:nvSpPr>
          <p:cNvPr id="106" name="TextBox 105"/>
          <p:cNvSpPr txBox="1"/>
          <p:nvPr/>
        </p:nvSpPr>
        <p:spPr>
          <a:xfrm>
            <a:off x="571472" y="1118429"/>
            <a:ext cx="285752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邻接表存储方法</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07" name="TextBox 106"/>
          <p:cNvSpPr txBox="1"/>
          <p:nvPr/>
        </p:nvSpPr>
        <p:spPr>
          <a:xfrm>
            <a:off x="428596" y="404049"/>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8.2.2  </a:t>
            </a:r>
            <a:r>
              <a:rPr lang="zh-CN" altLang="zh-CN">
                <a:latin typeface="Consolas" panose="020B0609020204030204" pitchFamily="49" charset="0"/>
                <a:ea typeface="微软雅黑" panose="020B0503020204020204" pitchFamily="34" charset="-122"/>
                <a:cs typeface="Consolas" panose="020B0609020204030204" pitchFamily="49" charset="0"/>
              </a:rPr>
              <a:t>邻接表</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80" name="灯片编号占位符 79"/>
          <p:cNvSpPr>
            <a:spLocks noGrp="1"/>
          </p:cNvSpPr>
          <p:nvPr>
            <p:ph type="sldNum" sz="quarter" idx="12"/>
          </p:nvPr>
        </p:nvSpPr>
        <p:spPr/>
        <p:txBody>
          <a:bodyPr/>
          <a:lstStyle/>
          <a:p>
            <a:fld id="{67864EE2-EAB3-4814-A7EB-820BD7610F1E}" type="slidenum">
              <a:rPr lang="en-US" altLang="zh-CN" smtClean="0"/>
              <a:t>31</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357158" y="642918"/>
            <a:ext cx="8358246" cy="775982"/>
          </a:xfrm>
          <a:prstGeom prst="rect">
            <a:avLst/>
          </a:prstGeom>
          <a:noFill/>
          <a:ln w="9525">
            <a:noFill/>
            <a:miter lim="800000"/>
          </a:ln>
          <a:effectLst/>
        </p:spPr>
        <p:txBody>
          <a:bodyPr wrap="square">
            <a:spAutoFit/>
          </a:bodyPr>
          <a:lstStyle/>
          <a:p>
            <a:pPr marL="457200" indent="-457200" algn="l">
              <a:lnSpc>
                <a:spcPts val="2800"/>
              </a:lnSpc>
              <a:spcBef>
                <a:spcPts val="0"/>
              </a:spcBef>
              <a:buBlip>
                <a:blip r:embed="rId2"/>
              </a:buBlip>
            </a:pP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每个单链表上添加一个</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表头结点（</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表示顶点信息）。并将所有</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表头结点构成</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个数组，下标</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kumimoji="1"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的元素表示顶点</a:t>
            </a:r>
            <a:r>
              <a:rPr kumimoji="1"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表头结点。</a:t>
            </a:r>
            <a:endPar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6" name="组合 5"/>
          <p:cNvGrpSpPr/>
          <p:nvPr/>
        </p:nvGrpSpPr>
        <p:grpSpPr>
          <a:xfrm>
            <a:off x="4286248" y="2071678"/>
            <a:ext cx="3429024" cy="357190"/>
            <a:chOff x="4286248" y="2071678"/>
            <a:chExt cx="3429024" cy="357190"/>
          </a:xfrm>
        </p:grpSpPr>
        <p:sp>
          <p:nvSpPr>
            <p:cNvPr id="7" name="矩形 6"/>
            <p:cNvSpPr/>
            <p:nvPr/>
          </p:nvSpPr>
          <p:spPr bwMode="auto">
            <a:xfrm>
              <a:off x="4286248"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1</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8" name="矩形 7"/>
            <p:cNvSpPr/>
            <p:nvPr/>
          </p:nvSpPr>
          <p:spPr bwMode="auto">
            <a:xfrm>
              <a:off x="4857752"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9" name="矩形 8"/>
            <p:cNvSpPr/>
            <p:nvPr/>
          </p:nvSpPr>
          <p:spPr bwMode="auto">
            <a:xfrm>
              <a:off x="5500694"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3</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bwMode="auto">
            <a:xfrm>
              <a:off x="6072198"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bwMode="auto">
            <a:xfrm>
              <a:off x="6715140"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4</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12" name="矩形 11"/>
            <p:cNvSpPr/>
            <p:nvPr/>
          </p:nvSpPr>
          <p:spPr bwMode="auto">
            <a:xfrm>
              <a:off x="7286644"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a:solidFill>
                    <a:srgbClr val="0000FF"/>
                  </a:solidFill>
                  <a:latin typeface="Consolas" panose="020B0609020204030204" pitchFamily="49" charset="0"/>
                  <a:cs typeface="Consolas" panose="020B0609020204030204" pitchFamily="49" charset="0"/>
                </a:rPr>
                <a:t>∧</a:t>
              </a:r>
            </a:p>
          </p:txBody>
        </p:sp>
        <p:cxnSp>
          <p:nvCxnSpPr>
            <p:cNvPr id="13" name="直接箭头连接符 12"/>
            <p:cNvCxnSpPr/>
            <p:nvPr/>
          </p:nvCxnSpPr>
          <p:spPr>
            <a:xfrm>
              <a:off x="5072066" y="2252654"/>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6286512" y="2260592"/>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15" name="组合 14"/>
          <p:cNvGrpSpPr/>
          <p:nvPr/>
        </p:nvGrpSpPr>
        <p:grpSpPr>
          <a:xfrm>
            <a:off x="4286248" y="2714620"/>
            <a:ext cx="3429024" cy="357190"/>
            <a:chOff x="4286248" y="2792552"/>
            <a:chExt cx="3429024" cy="357190"/>
          </a:xfrm>
        </p:grpSpPr>
        <p:sp>
          <p:nvSpPr>
            <p:cNvPr id="16" name="矩形 15"/>
            <p:cNvSpPr/>
            <p:nvPr/>
          </p:nvSpPr>
          <p:spPr bwMode="auto">
            <a:xfrm>
              <a:off x="4286248"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0</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17" name="矩形 16"/>
            <p:cNvSpPr/>
            <p:nvPr/>
          </p:nvSpPr>
          <p:spPr bwMode="auto">
            <a:xfrm>
              <a:off x="4857752"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18" name="矩形 17"/>
            <p:cNvSpPr/>
            <p:nvPr/>
          </p:nvSpPr>
          <p:spPr bwMode="auto">
            <a:xfrm>
              <a:off x="5500694"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2</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19" name="矩形 18"/>
            <p:cNvSpPr/>
            <p:nvPr/>
          </p:nvSpPr>
          <p:spPr bwMode="auto">
            <a:xfrm>
              <a:off x="6072198"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20" name="矩形 19"/>
            <p:cNvSpPr/>
            <p:nvPr/>
          </p:nvSpPr>
          <p:spPr bwMode="auto">
            <a:xfrm>
              <a:off x="6715140"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3</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21" name="矩形 20"/>
            <p:cNvSpPr/>
            <p:nvPr/>
          </p:nvSpPr>
          <p:spPr bwMode="auto">
            <a:xfrm>
              <a:off x="7286644"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a:solidFill>
                    <a:srgbClr val="0000FF"/>
                  </a:solidFill>
                  <a:latin typeface="Consolas" panose="020B0609020204030204" pitchFamily="49" charset="0"/>
                  <a:cs typeface="Consolas" panose="020B0609020204030204" pitchFamily="49" charset="0"/>
                </a:rPr>
                <a:t>∧</a:t>
              </a:r>
            </a:p>
          </p:txBody>
        </p:sp>
        <p:cxnSp>
          <p:nvCxnSpPr>
            <p:cNvPr id="22" name="直接箭头连接符 21"/>
            <p:cNvCxnSpPr/>
            <p:nvPr/>
          </p:nvCxnSpPr>
          <p:spPr>
            <a:xfrm>
              <a:off x="5072066" y="2973528"/>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a:off x="6286512" y="2981466"/>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24" name="组合 23"/>
          <p:cNvGrpSpPr/>
          <p:nvPr/>
        </p:nvGrpSpPr>
        <p:grpSpPr>
          <a:xfrm>
            <a:off x="4286248" y="3378200"/>
            <a:ext cx="3429024" cy="357190"/>
            <a:chOff x="4286248" y="3578370"/>
            <a:chExt cx="3429024" cy="357190"/>
          </a:xfrm>
        </p:grpSpPr>
        <p:sp>
          <p:nvSpPr>
            <p:cNvPr id="25" name="矩形 24"/>
            <p:cNvSpPr/>
            <p:nvPr/>
          </p:nvSpPr>
          <p:spPr bwMode="auto">
            <a:xfrm>
              <a:off x="4286248"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1</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bwMode="auto">
            <a:xfrm>
              <a:off x="4857752"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bwMode="auto">
            <a:xfrm>
              <a:off x="5500694"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3</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28" name="矩形 27"/>
            <p:cNvSpPr/>
            <p:nvPr/>
          </p:nvSpPr>
          <p:spPr bwMode="auto">
            <a:xfrm>
              <a:off x="6072198"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29" name="矩形 28"/>
            <p:cNvSpPr/>
            <p:nvPr/>
          </p:nvSpPr>
          <p:spPr bwMode="auto">
            <a:xfrm>
              <a:off x="6715140"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4</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30" name="矩形 29"/>
            <p:cNvSpPr/>
            <p:nvPr/>
          </p:nvSpPr>
          <p:spPr bwMode="auto">
            <a:xfrm>
              <a:off x="7286644"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a:solidFill>
                    <a:srgbClr val="0000FF"/>
                  </a:solidFill>
                  <a:latin typeface="Consolas" panose="020B0609020204030204" pitchFamily="49" charset="0"/>
                  <a:cs typeface="Consolas" panose="020B0609020204030204" pitchFamily="49" charset="0"/>
                </a:rPr>
                <a:t>∧</a:t>
              </a:r>
            </a:p>
          </p:txBody>
        </p:sp>
        <p:cxnSp>
          <p:nvCxnSpPr>
            <p:cNvPr id="31" name="直接箭头连接符 30"/>
            <p:cNvCxnSpPr/>
            <p:nvPr/>
          </p:nvCxnSpPr>
          <p:spPr>
            <a:xfrm>
              <a:off x="5072066" y="3759346"/>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6286512" y="3767284"/>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33" name="组合 32"/>
          <p:cNvGrpSpPr/>
          <p:nvPr/>
        </p:nvGrpSpPr>
        <p:grpSpPr>
          <a:xfrm>
            <a:off x="4286248" y="4643446"/>
            <a:ext cx="3429024" cy="357190"/>
            <a:chOff x="4286248" y="5072074"/>
            <a:chExt cx="3429024" cy="357190"/>
          </a:xfrm>
        </p:grpSpPr>
        <p:sp>
          <p:nvSpPr>
            <p:cNvPr id="34" name="矩形 33"/>
            <p:cNvSpPr/>
            <p:nvPr/>
          </p:nvSpPr>
          <p:spPr bwMode="auto">
            <a:xfrm>
              <a:off x="4286248"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0</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bwMode="auto">
            <a:xfrm>
              <a:off x="4857752"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bwMode="auto">
            <a:xfrm>
              <a:off x="5500694"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2</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bwMode="auto">
            <a:xfrm>
              <a:off x="6072198"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38" name="矩形 37"/>
            <p:cNvSpPr/>
            <p:nvPr/>
          </p:nvSpPr>
          <p:spPr bwMode="auto">
            <a:xfrm>
              <a:off x="6715140"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3</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39" name="矩形 38"/>
            <p:cNvSpPr/>
            <p:nvPr/>
          </p:nvSpPr>
          <p:spPr bwMode="auto">
            <a:xfrm>
              <a:off x="7286644"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a:solidFill>
                    <a:srgbClr val="0000FF"/>
                  </a:solidFill>
                  <a:latin typeface="Consolas" panose="020B0609020204030204" pitchFamily="49" charset="0"/>
                  <a:cs typeface="Consolas" panose="020B0609020204030204" pitchFamily="49" charset="0"/>
                </a:rPr>
                <a:t>∧</a:t>
              </a:r>
            </a:p>
          </p:txBody>
        </p:sp>
        <p:cxnSp>
          <p:nvCxnSpPr>
            <p:cNvPr id="40" name="直接箭头连接符 39"/>
            <p:cNvCxnSpPr/>
            <p:nvPr/>
          </p:nvCxnSpPr>
          <p:spPr>
            <a:xfrm>
              <a:off x="5072066" y="5253050"/>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a:off x="6286512" y="5260988"/>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42" name="组合 41"/>
          <p:cNvGrpSpPr/>
          <p:nvPr/>
        </p:nvGrpSpPr>
        <p:grpSpPr>
          <a:xfrm>
            <a:off x="4286248" y="4000504"/>
            <a:ext cx="4714908" cy="357190"/>
            <a:chOff x="4286248" y="4364188"/>
            <a:chExt cx="4714908" cy="357190"/>
          </a:xfrm>
        </p:grpSpPr>
        <p:sp>
          <p:nvSpPr>
            <p:cNvPr id="43" name="矩形 42"/>
            <p:cNvSpPr/>
            <p:nvPr/>
          </p:nvSpPr>
          <p:spPr bwMode="auto">
            <a:xfrm>
              <a:off x="4286248"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0</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44" name="矩形 43"/>
            <p:cNvSpPr/>
            <p:nvPr/>
          </p:nvSpPr>
          <p:spPr bwMode="auto">
            <a:xfrm>
              <a:off x="4857752"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bwMode="auto">
            <a:xfrm>
              <a:off x="5500694"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1</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46" name="矩形 45"/>
            <p:cNvSpPr/>
            <p:nvPr/>
          </p:nvSpPr>
          <p:spPr bwMode="auto">
            <a:xfrm>
              <a:off x="6072198"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47" name="矩形 46"/>
            <p:cNvSpPr/>
            <p:nvPr/>
          </p:nvSpPr>
          <p:spPr bwMode="auto">
            <a:xfrm>
              <a:off x="6715140"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2</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48" name="矩形 47"/>
            <p:cNvSpPr/>
            <p:nvPr/>
          </p:nvSpPr>
          <p:spPr bwMode="auto">
            <a:xfrm>
              <a:off x="7286644"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1800" b="0" dirty="0">
                <a:solidFill>
                  <a:srgbClr val="0000FF"/>
                </a:solidFill>
                <a:latin typeface="Consolas" panose="020B0609020204030204" pitchFamily="49" charset="0"/>
                <a:cs typeface="Consolas" panose="020B0609020204030204" pitchFamily="49" charset="0"/>
              </a:endParaRPr>
            </a:p>
          </p:txBody>
        </p:sp>
        <p:cxnSp>
          <p:nvCxnSpPr>
            <p:cNvPr id="49" name="直接箭头连接符 48"/>
            <p:cNvCxnSpPr/>
            <p:nvPr/>
          </p:nvCxnSpPr>
          <p:spPr>
            <a:xfrm>
              <a:off x="5072066" y="4545164"/>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0" name="直接箭头连接符 49"/>
            <p:cNvCxnSpPr/>
            <p:nvPr/>
          </p:nvCxnSpPr>
          <p:spPr>
            <a:xfrm>
              <a:off x="6286512" y="4553102"/>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1" name="矩形 50"/>
            <p:cNvSpPr/>
            <p:nvPr/>
          </p:nvSpPr>
          <p:spPr bwMode="auto">
            <a:xfrm>
              <a:off x="8001024"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4</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52" name="矩形 51"/>
            <p:cNvSpPr/>
            <p:nvPr/>
          </p:nvSpPr>
          <p:spPr bwMode="auto">
            <a:xfrm>
              <a:off x="8572528"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a:solidFill>
                    <a:srgbClr val="0000FF"/>
                  </a:solidFill>
                  <a:latin typeface="Consolas" panose="020B0609020204030204" pitchFamily="49" charset="0"/>
                  <a:cs typeface="Consolas" panose="020B0609020204030204" pitchFamily="49" charset="0"/>
                </a:rPr>
                <a:t>∧</a:t>
              </a:r>
            </a:p>
          </p:txBody>
        </p:sp>
        <p:cxnSp>
          <p:nvCxnSpPr>
            <p:cNvPr id="53" name="直接箭头连接符 52"/>
            <p:cNvCxnSpPr/>
            <p:nvPr/>
          </p:nvCxnSpPr>
          <p:spPr>
            <a:xfrm>
              <a:off x="7572396" y="4553102"/>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54" name="组合 53"/>
          <p:cNvGrpSpPr/>
          <p:nvPr/>
        </p:nvGrpSpPr>
        <p:grpSpPr>
          <a:xfrm>
            <a:off x="2571736" y="1928802"/>
            <a:ext cx="1714512" cy="3214710"/>
            <a:chOff x="2571736" y="1928802"/>
            <a:chExt cx="1714512" cy="3214710"/>
          </a:xfrm>
        </p:grpSpPr>
        <p:sp>
          <p:nvSpPr>
            <p:cNvPr id="55" name="矩形 54"/>
            <p:cNvSpPr/>
            <p:nvPr/>
          </p:nvSpPr>
          <p:spPr bwMode="auto">
            <a:xfrm>
              <a:off x="2954326" y="1928802"/>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a:solidFill>
                    <a:srgbClr val="0000FF"/>
                  </a:solidFill>
                  <a:latin typeface="Consolas" panose="020B0609020204030204" pitchFamily="49" charset="0"/>
                  <a:cs typeface="Consolas" panose="020B0609020204030204" pitchFamily="49" charset="0"/>
                </a:rPr>
                <a:t>v</a:t>
              </a:r>
              <a:r>
                <a:rPr lang="en-US" altLang="zh-CN" sz="1800" b="0" baseline="-25000" dirty="0" err="1">
                  <a:solidFill>
                    <a:srgbClr val="0000FF"/>
                  </a:solidFill>
                  <a:latin typeface="Consolas" panose="020B0609020204030204" pitchFamily="49" charset="0"/>
                  <a:cs typeface="Consolas" panose="020B0609020204030204" pitchFamily="49" charset="0"/>
                </a:rPr>
                <a:t>0</a:t>
              </a:r>
              <a:endParaRPr lang="zh-CN" altLang="en-US" sz="1800" b="0" baseline="-25000" dirty="0">
                <a:solidFill>
                  <a:srgbClr val="0000FF"/>
                </a:solidFill>
                <a:latin typeface="Consolas" panose="020B0609020204030204" pitchFamily="49" charset="0"/>
                <a:cs typeface="Consolas" panose="020B0609020204030204" pitchFamily="49" charset="0"/>
              </a:endParaRPr>
            </a:p>
          </p:txBody>
        </p:sp>
        <p:sp>
          <p:nvSpPr>
            <p:cNvPr id="56" name="矩形 55"/>
            <p:cNvSpPr/>
            <p:nvPr/>
          </p:nvSpPr>
          <p:spPr bwMode="auto">
            <a:xfrm>
              <a:off x="3525830" y="1928802"/>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anose="020B0609020204030204" pitchFamily="49" charset="0"/>
                <a:cs typeface="Consolas" panose="020B0609020204030204" pitchFamily="49" charset="0"/>
              </a:endParaRPr>
            </a:p>
          </p:txBody>
        </p:sp>
        <p:sp>
          <p:nvSpPr>
            <p:cNvPr id="57" name="TextBox 56"/>
            <p:cNvSpPr txBox="1"/>
            <p:nvPr/>
          </p:nvSpPr>
          <p:spPr>
            <a:xfrm>
              <a:off x="2571736" y="2097078"/>
              <a:ext cx="357190" cy="221599"/>
            </a:xfrm>
            <a:prstGeom prst="rect">
              <a:avLst/>
            </a:prstGeom>
            <a:noFill/>
          </p:spPr>
          <p:txBody>
            <a:bodyPr wrap="square" lIns="0" tIns="0" rIns="0" bIns="0" rtlCol="0">
              <a:spAutoFit/>
            </a:bodyPr>
            <a:lstStyle/>
            <a:p>
              <a:r>
                <a:rPr lang="en-US" altLang="zh-CN" sz="1800" b="0" dirty="0">
                  <a:solidFill>
                    <a:srgbClr val="00B0F0"/>
                  </a:solidFill>
                  <a:latin typeface="Consolas" panose="020B0609020204030204" pitchFamily="49" charset="0"/>
                  <a:cs typeface="Consolas" panose="020B0609020204030204" pitchFamily="49" charset="0"/>
                </a:rPr>
                <a:t>0</a:t>
              </a:r>
              <a:endParaRPr lang="zh-CN" altLang="en-US" sz="1800" b="0" dirty="0">
                <a:solidFill>
                  <a:srgbClr val="00B0F0"/>
                </a:solidFill>
                <a:latin typeface="Consolas" panose="020B0609020204030204" pitchFamily="49" charset="0"/>
                <a:cs typeface="Consolas" panose="020B0609020204030204" pitchFamily="49" charset="0"/>
              </a:endParaRPr>
            </a:p>
          </p:txBody>
        </p:sp>
        <p:cxnSp>
          <p:nvCxnSpPr>
            <p:cNvPr id="58" name="直接箭头连接符 57"/>
            <p:cNvCxnSpPr/>
            <p:nvPr/>
          </p:nvCxnSpPr>
          <p:spPr>
            <a:xfrm>
              <a:off x="3714744" y="2265354"/>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bwMode="auto">
            <a:xfrm>
              <a:off x="2954326" y="257174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a:solidFill>
                    <a:srgbClr val="0000FF"/>
                  </a:solidFill>
                  <a:latin typeface="Consolas" panose="020B0609020204030204" pitchFamily="49" charset="0"/>
                  <a:cs typeface="Consolas" panose="020B0609020204030204" pitchFamily="49" charset="0"/>
                </a:rPr>
                <a:t>v</a:t>
              </a:r>
              <a:r>
                <a:rPr lang="en-US" altLang="zh-CN" sz="1800" b="0" baseline="-25000" dirty="0" err="1">
                  <a:solidFill>
                    <a:srgbClr val="0000FF"/>
                  </a:solidFill>
                  <a:latin typeface="Consolas" panose="020B0609020204030204" pitchFamily="49" charset="0"/>
                  <a:cs typeface="Consolas" panose="020B0609020204030204" pitchFamily="49" charset="0"/>
                </a:rPr>
                <a:t>1</a:t>
              </a:r>
              <a:endParaRPr lang="zh-CN" altLang="en-US" sz="1800" b="0" baseline="-25000" dirty="0">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bwMode="auto">
            <a:xfrm>
              <a:off x="3525830" y="257174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anose="020B0609020204030204" pitchFamily="49" charset="0"/>
                <a:cs typeface="Consolas" panose="020B0609020204030204" pitchFamily="49" charset="0"/>
              </a:endParaRPr>
            </a:p>
          </p:txBody>
        </p:sp>
        <p:sp>
          <p:nvSpPr>
            <p:cNvPr id="61" name="TextBox 60"/>
            <p:cNvSpPr txBox="1"/>
            <p:nvPr/>
          </p:nvSpPr>
          <p:spPr>
            <a:xfrm>
              <a:off x="2571736" y="2740020"/>
              <a:ext cx="357190" cy="221599"/>
            </a:xfrm>
            <a:prstGeom prst="rect">
              <a:avLst/>
            </a:prstGeom>
            <a:noFill/>
          </p:spPr>
          <p:txBody>
            <a:bodyPr wrap="square" lIns="0" tIns="0" rIns="0" bIns="0" rtlCol="0">
              <a:spAutoFit/>
            </a:bodyPr>
            <a:lstStyle/>
            <a:p>
              <a:r>
                <a:rPr lang="en-US" altLang="zh-CN" sz="1800" b="0" dirty="0">
                  <a:solidFill>
                    <a:srgbClr val="00B0F0"/>
                  </a:solidFill>
                  <a:latin typeface="Consolas" panose="020B0609020204030204" pitchFamily="49" charset="0"/>
                  <a:cs typeface="Consolas" panose="020B0609020204030204" pitchFamily="49" charset="0"/>
                </a:rPr>
                <a:t>1</a:t>
              </a:r>
              <a:endParaRPr lang="zh-CN" altLang="en-US" sz="1800" b="0" dirty="0">
                <a:solidFill>
                  <a:srgbClr val="00B0F0"/>
                </a:solidFill>
                <a:latin typeface="Consolas" panose="020B0609020204030204" pitchFamily="49" charset="0"/>
                <a:cs typeface="Consolas" panose="020B0609020204030204" pitchFamily="49" charset="0"/>
              </a:endParaRPr>
            </a:p>
          </p:txBody>
        </p:sp>
        <p:cxnSp>
          <p:nvCxnSpPr>
            <p:cNvPr id="62" name="直接箭头连接符 61"/>
            <p:cNvCxnSpPr/>
            <p:nvPr/>
          </p:nvCxnSpPr>
          <p:spPr>
            <a:xfrm>
              <a:off x="3714744" y="2908296"/>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矩形 62"/>
            <p:cNvSpPr/>
            <p:nvPr/>
          </p:nvSpPr>
          <p:spPr bwMode="auto">
            <a:xfrm>
              <a:off x="2954326" y="3214686"/>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a:solidFill>
                    <a:srgbClr val="0000FF"/>
                  </a:solidFill>
                  <a:latin typeface="Consolas" panose="020B0609020204030204" pitchFamily="49" charset="0"/>
                  <a:cs typeface="Consolas" panose="020B0609020204030204" pitchFamily="49" charset="0"/>
                </a:rPr>
                <a:t>v</a:t>
              </a:r>
              <a:r>
                <a:rPr lang="en-US" altLang="zh-CN" sz="1800" b="0" baseline="-25000" dirty="0" err="1">
                  <a:solidFill>
                    <a:srgbClr val="0000FF"/>
                  </a:solidFill>
                  <a:latin typeface="Consolas" panose="020B0609020204030204" pitchFamily="49" charset="0"/>
                  <a:cs typeface="Consolas" panose="020B0609020204030204" pitchFamily="49" charset="0"/>
                </a:rPr>
                <a:t>2</a:t>
              </a:r>
              <a:endParaRPr lang="zh-CN" altLang="en-US" sz="1800" b="0" baseline="-25000" dirty="0">
                <a:solidFill>
                  <a:srgbClr val="0000FF"/>
                </a:solidFill>
                <a:latin typeface="Consolas" panose="020B0609020204030204" pitchFamily="49" charset="0"/>
                <a:cs typeface="Consolas" panose="020B0609020204030204" pitchFamily="49" charset="0"/>
              </a:endParaRPr>
            </a:p>
          </p:txBody>
        </p:sp>
        <p:sp>
          <p:nvSpPr>
            <p:cNvPr id="64" name="矩形 63"/>
            <p:cNvSpPr/>
            <p:nvPr/>
          </p:nvSpPr>
          <p:spPr bwMode="auto">
            <a:xfrm>
              <a:off x="3525830" y="3214686"/>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anose="020B0609020204030204" pitchFamily="49" charset="0"/>
                <a:cs typeface="Consolas" panose="020B0609020204030204" pitchFamily="49" charset="0"/>
              </a:endParaRPr>
            </a:p>
          </p:txBody>
        </p:sp>
        <p:sp>
          <p:nvSpPr>
            <p:cNvPr id="65" name="TextBox 64"/>
            <p:cNvSpPr txBox="1"/>
            <p:nvPr/>
          </p:nvSpPr>
          <p:spPr>
            <a:xfrm>
              <a:off x="2571736" y="3382962"/>
              <a:ext cx="357190" cy="221599"/>
            </a:xfrm>
            <a:prstGeom prst="rect">
              <a:avLst/>
            </a:prstGeom>
            <a:noFill/>
          </p:spPr>
          <p:txBody>
            <a:bodyPr wrap="square" lIns="0" tIns="0" rIns="0" bIns="0" rtlCol="0">
              <a:spAutoFit/>
            </a:bodyPr>
            <a:lstStyle/>
            <a:p>
              <a:r>
                <a:rPr lang="en-US" altLang="zh-CN" sz="1800" b="0" dirty="0">
                  <a:solidFill>
                    <a:srgbClr val="00B0F0"/>
                  </a:solidFill>
                  <a:latin typeface="Consolas" panose="020B0609020204030204" pitchFamily="49" charset="0"/>
                  <a:cs typeface="Consolas" panose="020B0609020204030204" pitchFamily="49" charset="0"/>
                </a:rPr>
                <a:t>2</a:t>
              </a:r>
              <a:endParaRPr lang="zh-CN" altLang="en-US" sz="1800" b="0" dirty="0">
                <a:solidFill>
                  <a:srgbClr val="00B0F0"/>
                </a:solidFill>
                <a:latin typeface="Consolas" panose="020B0609020204030204" pitchFamily="49" charset="0"/>
                <a:cs typeface="Consolas" panose="020B0609020204030204" pitchFamily="49" charset="0"/>
              </a:endParaRPr>
            </a:p>
          </p:txBody>
        </p:sp>
        <p:cxnSp>
          <p:nvCxnSpPr>
            <p:cNvPr id="66" name="直接箭头连接符 65"/>
            <p:cNvCxnSpPr/>
            <p:nvPr/>
          </p:nvCxnSpPr>
          <p:spPr>
            <a:xfrm>
              <a:off x="3714744" y="3551238"/>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7" name="矩形 66"/>
            <p:cNvSpPr/>
            <p:nvPr/>
          </p:nvSpPr>
          <p:spPr bwMode="auto">
            <a:xfrm>
              <a:off x="2954326" y="3857628"/>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a:solidFill>
                    <a:srgbClr val="0000FF"/>
                  </a:solidFill>
                  <a:latin typeface="Consolas" panose="020B0609020204030204" pitchFamily="49" charset="0"/>
                  <a:cs typeface="Consolas" panose="020B0609020204030204" pitchFamily="49" charset="0"/>
                </a:rPr>
                <a:t>v</a:t>
              </a:r>
              <a:r>
                <a:rPr lang="en-US" altLang="zh-CN" sz="1800" b="0" baseline="-25000" dirty="0" err="1">
                  <a:solidFill>
                    <a:srgbClr val="0000FF"/>
                  </a:solidFill>
                  <a:latin typeface="Consolas" panose="020B0609020204030204" pitchFamily="49" charset="0"/>
                  <a:cs typeface="Consolas" panose="020B0609020204030204" pitchFamily="49" charset="0"/>
                </a:rPr>
                <a:t>3</a:t>
              </a:r>
              <a:endParaRPr lang="zh-CN" altLang="en-US" sz="1800" b="0" baseline="-25000" dirty="0">
                <a:solidFill>
                  <a:srgbClr val="0000FF"/>
                </a:solidFill>
                <a:latin typeface="Consolas" panose="020B0609020204030204" pitchFamily="49" charset="0"/>
                <a:cs typeface="Consolas" panose="020B0609020204030204" pitchFamily="49" charset="0"/>
              </a:endParaRPr>
            </a:p>
          </p:txBody>
        </p:sp>
        <p:sp>
          <p:nvSpPr>
            <p:cNvPr id="68" name="矩形 67"/>
            <p:cNvSpPr/>
            <p:nvPr/>
          </p:nvSpPr>
          <p:spPr bwMode="auto">
            <a:xfrm>
              <a:off x="3525830" y="3857628"/>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anose="020B0609020204030204" pitchFamily="49" charset="0"/>
                <a:cs typeface="Consolas" panose="020B0609020204030204" pitchFamily="49" charset="0"/>
              </a:endParaRPr>
            </a:p>
          </p:txBody>
        </p:sp>
        <p:sp>
          <p:nvSpPr>
            <p:cNvPr id="69" name="TextBox 68"/>
            <p:cNvSpPr txBox="1"/>
            <p:nvPr/>
          </p:nvSpPr>
          <p:spPr>
            <a:xfrm>
              <a:off x="2571736" y="4025904"/>
              <a:ext cx="357190" cy="221599"/>
            </a:xfrm>
            <a:prstGeom prst="rect">
              <a:avLst/>
            </a:prstGeom>
            <a:noFill/>
          </p:spPr>
          <p:txBody>
            <a:bodyPr wrap="square" lIns="0" tIns="0" rIns="0" bIns="0" rtlCol="0">
              <a:spAutoFit/>
            </a:bodyPr>
            <a:lstStyle/>
            <a:p>
              <a:r>
                <a:rPr lang="en-US" altLang="zh-CN" sz="1800" b="0" dirty="0">
                  <a:solidFill>
                    <a:srgbClr val="00B0F0"/>
                  </a:solidFill>
                  <a:latin typeface="Consolas" panose="020B0609020204030204" pitchFamily="49" charset="0"/>
                  <a:cs typeface="Consolas" panose="020B0609020204030204" pitchFamily="49" charset="0"/>
                </a:rPr>
                <a:t>3</a:t>
              </a:r>
              <a:endParaRPr lang="zh-CN" altLang="en-US" sz="1800" b="0" dirty="0">
                <a:solidFill>
                  <a:srgbClr val="00B0F0"/>
                </a:solidFill>
                <a:latin typeface="Consolas" panose="020B0609020204030204" pitchFamily="49" charset="0"/>
                <a:cs typeface="Consolas" panose="020B0609020204030204" pitchFamily="49" charset="0"/>
              </a:endParaRPr>
            </a:p>
          </p:txBody>
        </p:sp>
        <p:cxnSp>
          <p:nvCxnSpPr>
            <p:cNvPr id="70" name="直接箭头连接符 69"/>
            <p:cNvCxnSpPr/>
            <p:nvPr/>
          </p:nvCxnSpPr>
          <p:spPr>
            <a:xfrm>
              <a:off x="3714744" y="4194180"/>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bwMode="auto">
            <a:xfrm>
              <a:off x="2954326" y="4500570"/>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a:solidFill>
                    <a:srgbClr val="0000FF"/>
                  </a:solidFill>
                  <a:latin typeface="Consolas" panose="020B0609020204030204" pitchFamily="49" charset="0"/>
                  <a:cs typeface="Consolas" panose="020B0609020204030204" pitchFamily="49" charset="0"/>
                </a:rPr>
                <a:t>v</a:t>
              </a:r>
              <a:r>
                <a:rPr lang="en-US" altLang="zh-CN" sz="1800" b="0" baseline="-25000" dirty="0" err="1">
                  <a:solidFill>
                    <a:srgbClr val="0000FF"/>
                  </a:solidFill>
                  <a:latin typeface="Consolas" panose="020B0609020204030204" pitchFamily="49" charset="0"/>
                  <a:cs typeface="Consolas" panose="020B0609020204030204" pitchFamily="49" charset="0"/>
                </a:rPr>
                <a:t>4</a:t>
              </a:r>
              <a:endParaRPr lang="zh-CN" altLang="en-US" sz="1800" b="0" baseline="-25000" dirty="0">
                <a:solidFill>
                  <a:srgbClr val="0000FF"/>
                </a:solidFill>
                <a:latin typeface="Consolas" panose="020B0609020204030204" pitchFamily="49" charset="0"/>
                <a:cs typeface="Consolas" panose="020B0609020204030204" pitchFamily="49" charset="0"/>
              </a:endParaRPr>
            </a:p>
          </p:txBody>
        </p:sp>
        <p:sp>
          <p:nvSpPr>
            <p:cNvPr id="72" name="矩形 71"/>
            <p:cNvSpPr/>
            <p:nvPr/>
          </p:nvSpPr>
          <p:spPr bwMode="auto">
            <a:xfrm>
              <a:off x="3525830" y="4500570"/>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anose="020B0609020204030204" pitchFamily="49" charset="0"/>
                <a:cs typeface="Consolas" panose="020B0609020204030204" pitchFamily="49" charset="0"/>
              </a:endParaRPr>
            </a:p>
          </p:txBody>
        </p:sp>
        <p:sp>
          <p:nvSpPr>
            <p:cNvPr id="73" name="TextBox 72"/>
            <p:cNvSpPr txBox="1"/>
            <p:nvPr/>
          </p:nvSpPr>
          <p:spPr>
            <a:xfrm>
              <a:off x="2571736" y="4668846"/>
              <a:ext cx="357190" cy="221599"/>
            </a:xfrm>
            <a:prstGeom prst="rect">
              <a:avLst/>
            </a:prstGeom>
            <a:noFill/>
          </p:spPr>
          <p:txBody>
            <a:bodyPr wrap="square" lIns="0" tIns="0" rIns="0" bIns="0" rtlCol="0">
              <a:spAutoFit/>
            </a:bodyPr>
            <a:lstStyle/>
            <a:p>
              <a:r>
                <a:rPr lang="en-US" altLang="zh-CN" sz="1800" b="0" dirty="0">
                  <a:solidFill>
                    <a:srgbClr val="00B0F0"/>
                  </a:solidFill>
                  <a:latin typeface="Consolas" panose="020B0609020204030204" pitchFamily="49" charset="0"/>
                  <a:cs typeface="Consolas" panose="020B0609020204030204" pitchFamily="49" charset="0"/>
                </a:rPr>
                <a:t>4</a:t>
              </a:r>
              <a:endParaRPr lang="zh-CN" altLang="en-US" sz="1800" b="0" dirty="0">
                <a:solidFill>
                  <a:srgbClr val="00B0F0"/>
                </a:solidFill>
                <a:latin typeface="Consolas" panose="020B0609020204030204" pitchFamily="49" charset="0"/>
                <a:cs typeface="Consolas" panose="020B0609020204030204" pitchFamily="49" charset="0"/>
              </a:endParaRPr>
            </a:p>
          </p:txBody>
        </p:sp>
        <p:cxnSp>
          <p:nvCxnSpPr>
            <p:cNvPr id="74" name="直接箭头连接符 73"/>
            <p:cNvCxnSpPr/>
            <p:nvPr/>
          </p:nvCxnSpPr>
          <p:spPr>
            <a:xfrm>
              <a:off x="3714744" y="4837122"/>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357158" y="2571744"/>
            <a:ext cx="1846450" cy="1605654"/>
            <a:chOff x="1580178" y="3667126"/>
            <a:chExt cx="1846450" cy="1605654"/>
          </a:xfrm>
        </p:grpSpPr>
        <p:sp>
          <p:nvSpPr>
            <p:cNvPr id="76" name="Freeform 20"/>
            <p:cNvSpPr/>
            <p:nvPr/>
          </p:nvSpPr>
          <p:spPr bwMode="auto">
            <a:xfrm>
              <a:off x="1848090" y="4567473"/>
              <a:ext cx="531538" cy="468316"/>
            </a:xfrm>
            <a:custGeom>
              <a:avLst/>
              <a:gdLst/>
              <a:ahLst/>
              <a:cxnLst>
                <a:cxn ang="0">
                  <a:pos x="0" y="0"/>
                </a:cxn>
                <a:cxn ang="0">
                  <a:pos x="495" y="412"/>
                </a:cxn>
              </a:cxnLst>
              <a:rect l="0" t="0" r="r" b="b"/>
              <a:pathLst>
                <a:path w="495" h="412">
                  <a:moveTo>
                    <a:pt x="0" y="0"/>
                  </a:moveTo>
                  <a:lnTo>
                    <a:pt x="495" y="412"/>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7" name="Freeform 19"/>
            <p:cNvSpPr/>
            <p:nvPr/>
          </p:nvSpPr>
          <p:spPr bwMode="auto">
            <a:xfrm>
              <a:off x="2652897" y="4551597"/>
              <a:ext cx="514392" cy="485325"/>
            </a:xfrm>
            <a:custGeom>
              <a:avLst/>
              <a:gdLst/>
              <a:ahLst/>
              <a:cxnLst>
                <a:cxn ang="0">
                  <a:pos x="0" y="428"/>
                </a:cxn>
                <a:cxn ang="0">
                  <a:pos x="480" y="0"/>
                </a:cxn>
              </a:cxnLst>
              <a:rect l="0" t="0" r="r" b="b"/>
              <a:pathLst>
                <a:path w="480" h="428">
                  <a:moveTo>
                    <a:pt x="0" y="428"/>
                  </a:moveTo>
                  <a:lnTo>
                    <a:pt x="480" y="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8" name="Freeform 18"/>
            <p:cNvSpPr/>
            <p:nvPr/>
          </p:nvSpPr>
          <p:spPr bwMode="auto">
            <a:xfrm>
              <a:off x="2644324" y="3891646"/>
              <a:ext cx="554042" cy="442235"/>
            </a:xfrm>
            <a:custGeom>
              <a:avLst/>
              <a:gdLst/>
              <a:ahLst/>
              <a:cxnLst>
                <a:cxn ang="0">
                  <a:pos x="0" y="0"/>
                </a:cxn>
                <a:cxn ang="0">
                  <a:pos x="517" y="390"/>
                </a:cxn>
              </a:cxnLst>
              <a:rect l="0" t="0" r="r" b="b"/>
              <a:pathLst>
                <a:path w="517" h="390">
                  <a:moveTo>
                    <a:pt x="0" y="0"/>
                  </a:moveTo>
                  <a:lnTo>
                    <a:pt x="517"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9" name="Freeform 17"/>
            <p:cNvSpPr/>
            <p:nvPr/>
          </p:nvSpPr>
          <p:spPr bwMode="auto">
            <a:xfrm>
              <a:off x="1799865" y="3895048"/>
              <a:ext cx="603338" cy="493262"/>
            </a:xfrm>
            <a:custGeom>
              <a:avLst/>
              <a:gdLst/>
              <a:ahLst/>
              <a:cxnLst>
                <a:cxn ang="0">
                  <a:pos x="562" y="0"/>
                </a:cxn>
                <a:cxn ang="0">
                  <a:pos x="0" y="435"/>
                </a:cxn>
              </a:cxnLst>
              <a:rect l="0" t="0" r="r" b="b"/>
              <a:pathLst>
                <a:path w="562" h="435">
                  <a:moveTo>
                    <a:pt x="562" y="0"/>
                  </a:moveTo>
                  <a:lnTo>
                    <a:pt x="0" y="43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0" name="Line 16"/>
            <p:cNvSpPr>
              <a:spLocks noChangeShapeType="1"/>
            </p:cNvSpPr>
            <p:nvPr/>
          </p:nvSpPr>
          <p:spPr bwMode="auto">
            <a:xfrm>
              <a:off x="1773074" y="4439338"/>
              <a:ext cx="1543174" cy="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1" name="Line 15"/>
            <p:cNvSpPr>
              <a:spLocks noChangeShapeType="1"/>
            </p:cNvSpPr>
            <p:nvPr/>
          </p:nvSpPr>
          <p:spPr bwMode="auto">
            <a:xfrm>
              <a:off x="2506082" y="4017513"/>
              <a:ext cx="1071" cy="106136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2" name="Oval 14"/>
            <p:cNvSpPr>
              <a:spLocks noChangeArrowheads="1"/>
            </p:cNvSpPr>
            <p:nvPr/>
          </p:nvSpPr>
          <p:spPr bwMode="auto">
            <a:xfrm>
              <a:off x="2351764" y="3667126"/>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83" name="Oval 13"/>
            <p:cNvSpPr>
              <a:spLocks noChangeArrowheads="1"/>
            </p:cNvSpPr>
            <p:nvPr/>
          </p:nvSpPr>
          <p:spPr bwMode="auto">
            <a:xfrm>
              <a:off x="2351764" y="4262443"/>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84" name="Oval 12"/>
            <p:cNvSpPr>
              <a:spLocks noChangeArrowheads="1"/>
            </p:cNvSpPr>
            <p:nvPr/>
          </p:nvSpPr>
          <p:spPr bwMode="auto">
            <a:xfrm>
              <a:off x="3123351" y="4262443"/>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85" name="Oval 11"/>
            <p:cNvSpPr>
              <a:spLocks noChangeArrowheads="1"/>
            </p:cNvSpPr>
            <p:nvPr/>
          </p:nvSpPr>
          <p:spPr bwMode="auto">
            <a:xfrm>
              <a:off x="1580178" y="4262443"/>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86" name="Oval 10"/>
            <p:cNvSpPr>
              <a:spLocks noChangeArrowheads="1"/>
            </p:cNvSpPr>
            <p:nvPr/>
          </p:nvSpPr>
          <p:spPr bwMode="auto">
            <a:xfrm>
              <a:off x="2350692" y="4918992"/>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grpSp>
      <p:sp>
        <p:nvSpPr>
          <p:cNvPr id="88" name="灯片编号占位符 87"/>
          <p:cNvSpPr>
            <a:spLocks noGrp="1"/>
          </p:cNvSpPr>
          <p:nvPr>
            <p:ph type="sldNum" sz="quarter" idx="12"/>
          </p:nvPr>
        </p:nvSpPr>
        <p:spPr/>
        <p:txBody>
          <a:bodyPr/>
          <a:lstStyle/>
          <a:p>
            <a:fld id="{67864EE2-EAB3-4814-A7EB-820BD7610F1E}" type="slidenum">
              <a:rPr lang="en-US" altLang="zh-CN" smtClean="0"/>
              <a:t>32</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85720" y="428604"/>
            <a:ext cx="8501122" cy="400110"/>
          </a:xfrm>
          <a:prstGeom prst="rect">
            <a:avLst/>
          </a:prstGeom>
          <a:noFill/>
          <a:ln w="9525">
            <a:noFill/>
            <a:miter lim="800000"/>
          </a:ln>
          <a:effectLst/>
        </p:spPr>
        <p:txBody>
          <a:bodyPr wrap="square">
            <a:spAutoFit/>
          </a:bodyPr>
          <a:lstStyle/>
          <a:p>
            <a:pPr algn="l">
              <a:lnSpc>
                <a:spcPct val="100000"/>
              </a:lnSpc>
              <a:spcBef>
                <a:spcPct val="50000"/>
              </a:spcBef>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图</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的邻接表存储方法是一种顺序分配与链式分配相结合的存储方法。　</a:t>
            </a:r>
          </a:p>
        </p:txBody>
      </p:sp>
      <p:grpSp>
        <p:nvGrpSpPr>
          <p:cNvPr id="6" name="组合 5"/>
          <p:cNvGrpSpPr/>
          <p:nvPr/>
        </p:nvGrpSpPr>
        <p:grpSpPr>
          <a:xfrm>
            <a:off x="4071934" y="1357298"/>
            <a:ext cx="3429024" cy="357190"/>
            <a:chOff x="4286248" y="2071678"/>
            <a:chExt cx="3429024" cy="357190"/>
          </a:xfrm>
        </p:grpSpPr>
        <p:sp>
          <p:nvSpPr>
            <p:cNvPr id="7" name="矩形 6"/>
            <p:cNvSpPr/>
            <p:nvPr/>
          </p:nvSpPr>
          <p:spPr bwMode="auto">
            <a:xfrm>
              <a:off x="4286248"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1</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8" name="矩形 7"/>
            <p:cNvSpPr/>
            <p:nvPr/>
          </p:nvSpPr>
          <p:spPr bwMode="auto">
            <a:xfrm>
              <a:off x="4857752"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9" name="矩形 8"/>
            <p:cNvSpPr/>
            <p:nvPr/>
          </p:nvSpPr>
          <p:spPr bwMode="auto">
            <a:xfrm>
              <a:off x="5500694"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3</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bwMode="auto">
            <a:xfrm>
              <a:off x="6072198"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bwMode="auto">
            <a:xfrm>
              <a:off x="6715140"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4</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12" name="矩形 11"/>
            <p:cNvSpPr/>
            <p:nvPr/>
          </p:nvSpPr>
          <p:spPr bwMode="auto">
            <a:xfrm>
              <a:off x="7286644"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a:solidFill>
                    <a:srgbClr val="0000FF"/>
                  </a:solidFill>
                  <a:latin typeface="Consolas" panose="020B0609020204030204" pitchFamily="49" charset="0"/>
                  <a:cs typeface="Consolas" panose="020B0609020204030204" pitchFamily="49" charset="0"/>
                </a:rPr>
                <a:t>∧</a:t>
              </a:r>
            </a:p>
          </p:txBody>
        </p:sp>
        <p:cxnSp>
          <p:nvCxnSpPr>
            <p:cNvPr id="13" name="直接箭头连接符 12"/>
            <p:cNvCxnSpPr/>
            <p:nvPr/>
          </p:nvCxnSpPr>
          <p:spPr>
            <a:xfrm>
              <a:off x="5072066" y="2252654"/>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6286512" y="2260592"/>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15" name="组合 14"/>
          <p:cNvGrpSpPr/>
          <p:nvPr/>
        </p:nvGrpSpPr>
        <p:grpSpPr>
          <a:xfrm>
            <a:off x="4071934" y="2000240"/>
            <a:ext cx="3429024" cy="357190"/>
            <a:chOff x="4286248" y="2792552"/>
            <a:chExt cx="3429024" cy="357190"/>
          </a:xfrm>
        </p:grpSpPr>
        <p:sp>
          <p:nvSpPr>
            <p:cNvPr id="16" name="矩形 15"/>
            <p:cNvSpPr/>
            <p:nvPr/>
          </p:nvSpPr>
          <p:spPr bwMode="auto">
            <a:xfrm>
              <a:off x="4286248"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0</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17" name="矩形 16"/>
            <p:cNvSpPr/>
            <p:nvPr/>
          </p:nvSpPr>
          <p:spPr bwMode="auto">
            <a:xfrm>
              <a:off x="4857752"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18" name="矩形 17"/>
            <p:cNvSpPr/>
            <p:nvPr/>
          </p:nvSpPr>
          <p:spPr bwMode="auto">
            <a:xfrm>
              <a:off x="5500694"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2</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19" name="矩形 18"/>
            <p:cNvSpPr/>
            <p:nvPr/>
          </p:nvSpPr>
          <p:spPr bwMode="auto">
            <a:xfrm>
              <a:off x="6072198"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20" name="矩形 19"/>
            <p:cNvSpPr/>
            <p:nvPr/>
          </p:nvSpPr>
          <p:spPr bwMode="auto">
            <a:xfrm>
              <a:off x="6715140"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3</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21" name="矩形 20"/>
            <p:cNvSpPr/>
            <p:nvPr/>
          </p:nvSpPr>
          <p:spPr bwMode="auto">
            <a:xfrm>
              <a:off x="7286644"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a:solidFill>
                    <a:srgbClr val="0000FF"/>
                  </a:solidFill>
                  <a:latin typeface="Consolas" panose="020B0609020204030204" pitchFamily="49" charset="0"/>
                  <a:cs typeface="Consolas" panose="020B0609020204030204" pitchFamily="49" charset="0"/>
                </a:rPr>
                <a:t>∧</a:t>
              </a:r>
            </a:p>
          </p:txBody>
        </p:sp>
        <p:cxnSp>
          <p:nvCxnSpPr>
            <p:cNvPr id="22" name="直接箭头连接符 21"/>
            <p:cNvCxnSpPr/>
            <p:nvPr/>
          </p:nvCxnSpPr>
          <p:spPr>
            <a:xfrm>
              <a:off x="5072066" y="2973528"/>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a:off x="6286512" y="2981466"/>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24" name="组合 23"/>
          <p:cNvGrpSpPr/>
          <p:nvPr/>
        </p:nvGrpSpPr>
        <p:grpSpPr>
          <a:xfrm>
            <a:off x="4071934" y="2663820"/>
            <a:ext cx="3429024" cy="357190"/>
            <a:chOff x="4286248" y="3578370"/>
            <a:chExt cx="3429024" cy="357190"/>
          </a:xfrm>
        </p:grpSpPr>
        <p:sp>
          <p:nvSpPr>
            <p:cNvPr id="25" name="矩形 24"/>
            <p:cNvSpPr/>
            <p:nvPr/>
          </p:nvSpPr>
          <p:spPr bwMode="auto">
            <a:xfrm>
              <a:off x="4286248"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1</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bwMode="auto">
            <a:xfrm>
              <a:off x="4857752"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bwMode="auto">
            <a:xfrm>
              <a:off x="5500694"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3</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28" name="矩形 27"/>
            <p:cNvSpPr/>
            <p:nvPr/>
          </p:nvSpPr>
          <p:spPr bwMode="auto">
            <a:xfrm>
              <a:off x="6072198"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29" name="矩形 28"/>
            <p:cNvSpPr/>
            <p:nvPr/>
          </p:nvSpPr>
          <p:spPr bwMode="auto">
            <a:xfrm>
              <a:off x="6715140"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4</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30" name="矩形 29"/>
            <p:cNvSpPr/>
            <p:nvPr/>
          </p:nvSpPr>
          <p:spPr bwMode="auto">
            <a:xfrm>
              <a:off x="7286644"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a:solidFill>
                    <a:srgbClr val="0000FF"/>
                  </a:solidFill>
                  <a:latin typeface="Consolas" panose="020B0609020204030204" pitchFamily="49" charset="0"/>
                  <a:cs typeface="Consolas" panose="020B0609020204030204" pitchFamily="49" charset="0"/>
                </a:rPr>
                <a:t>∧</a:t>
              </a:r>
            </a:p>
          </p:txBody>
        </p:sp>
        <p:cxnSp>
          <p:nvCxnSpPr>
            <p:cNvPr id="31" name="直接箭头连接符 30"/>
            <p:cNvCxnSpPr/>
            <p:nvPr/>
          </p:nvCxnSpPr>
          <p:spPr>
            <a:xfrm>
              <a:off x="5072066" y="3759346"/>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6286512" y="3767284"/>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33" name="组合 32"/>
          <p:cNvGrpSpPr/>
          <p:nvPr/>
        </p:nvGrpSpPr>
        <p:grpSpPr>
          <a:xfrm>
            <a:off x="4071934" y="3929066"/>
            <a:ext cx="3429024" cy="357190"/>
            <a:chOff x="4286248" y="5072074"/>
            <a:chExt cx="3429024" cy="357190"/>
          </a:xfrm>
        </p:grpSpPr>
        <p:sp>
          <p:nvSpPr>
            <p:cNvPr id="34" name="矩形 33"/>
            <p:cNvSpPr/>
            <p:nvPr/>
          </p:nvSpPr>
          <p:spPr bwMode="auto">
            <a:xfrm>
              <a:off x="4286248"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0</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bwMode="auto">
            <a:xfrm>
              <a:off x="4857752"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bwMode="auto">
            <a:xfrm>
              <a:off x="5500694"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2</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bwMode="auto">
            <a:xfrm>
              <a:off x="6072198"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38" name="矩形 37"/>
            <p:cNvSpPr/>
            <p:nvPr/>
          </p:nvSpPr>
          <p:spPr bwMode="auto">
            <a:xfrm>
              <a:off x="6715140"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3</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39" name="矩形 38"/>
            <p:cNvSpPr/>
            <p:nvPr/>
          </p:nvSpPr>
          <p:spPr bwMode="auto">
            <a:xfrm>
              <a:off x="7286644"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a:solidFill>
                    <a:srgbClr val="0000FF"/>
                  </a:solidFill>
                  <a:latin typeface="Consolas" panose="020B0609020204030204" pitchFamily="49" charset="0"/>
                  <a:cs typeface="Consolas" panose="020B0609020204030204" pitchFamily="49" charset="0"/>
                </a:rPr>
                <a:t>∧</a:t>
              </a:r>
            </a:p>
          </p:txBody>
        </p:sp>
        <p:cxnSp>
          <p:nvCxnSpPr>
            <p:cNvPr id="40" name="直接箭头连接符 39"/>
            <p:cNvCxnSpPr/>
            <p:nvPr/>
          </p:nvCxnSpPr>
          <p:spPr>
            <a:xfrm>
              <a:off x="5072066" y="5253050"/>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a:off x="6286512" y="5260988"/>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42" name="组合 41"/>
          <p:cNvGrpSpPr/>
          <p:nvPr/>
        </p:nvGrpSpPr>
        <p:grpSpPr>
          <a:xfrm>
            <a:off x="4071934" y="3286124"/>
            <a:ext cx="4714908" cy="357190"/>
            <a:chOff x="4286248" y="4364188"/>
            <a:chExt cx="4714908" cy="357190"/>
          </a:xfrm>
        </p:grpSpPr>
        <p:sp>
          <p:nvSpPr>
            <p:cNvPr id="43" name="矩形 42"/>
            <p:cNvSpPr/>
            <p:nvPr/>
          </p:nvSpPr>
          <p:spPr bwMode="auto">
            <a:xfrm>
              <a:off x="4286248"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0</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44" name="矩形 43"/>
            <p:cNvSpPr/>
            <p:nvPr/>
          </p:nvSpPr>
          <p:spPr bwMode="auto">
            <a:xfrm>
              <a:off x="4857752"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bwMode="auto">
            <a:xfrm>
              <a:off x="5500694"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1</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46" name="矩形 45"/>
            <p:cNvSpPr/>
            <p:nvPr/>
          </p:nvSpPr>
          <p:spPr bwMode="auto">
            <a:xfrm>
              <a:off x="6072198"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47" name="矩形 46"/>
            <p:cNvSpPr/>
            <p:nvPr/>
          </p:nvSpPr>
          <p:spPr bwMode="auto">
            <a:xfrm>
              <a:off x="6715140"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2</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48" name="矩形 47"/>
            <p:cNvSpPr/>
            <p:nvPr/>
          </p:nvSpPr>
          <p:spPr bwMode="auto">
            <a:xfrm>
              <a:off x="7286644"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1800" b="0" dirty="0">
                <a:solidFill>
                  <a:srgbClr val="0000FF"/>
                </a:solidFill>
                <a:latin typeface="Consolas" panose="020B0609020204030204" pitchFamily="49" charset="0"/>
                <a:cs typeface="Consolas" panose="020B0609020204030204" pitchFamily="49" charset="0"/>
              </a:endParaRPr>
            </a:p>
          </p:txBody>
        </p:sp>
        <p:cxnSp>
          <p:nvCxnSpPr>
            <p:cNvPr id="49" name="直接箭头连接符 48"/>
            <p:cNvCxnSpPr/>
            <p:nvPr/>
          </p:nvCxnSpPr>
          <p:spPr>
            <a:xfrm>
              <a:off x="5072066" y="4545164"/>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0" name="直接箭头连接符 49"/>
            <p:cNvCxnSpPr/>
            <p:nvPr/>
          </p:nvCxnSpPr>
          <p:spPr>
            <a:xfrm>
              <a:off x="6286512" y="4553102"/>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1" name="矩形 50"/>
            <p:cNvSpPr/>
            <p:nvPr/>
          </p:nvSpPr>
          <p:spPr bwMode="auto">
            <a:xfrm>
              <a:off x="8001024"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a:solidFill>
                    <a:srgbClr val="0000FF"/>
                  </a:solidFill>
                  <a:latin typeface="Consolas" panose="020B0609020204030204" pitchFamily="49" charset="0"/>
                  <a:cs typeface="Consolas" panose="020B0609020204030204" pitchFamily="49" charset="0"/>
                </a:rPr>
                <a:t>4</a:t>
              </a:r>
              <a:endParaRPr lang="zh-CN" altLang="en-US" sz="1800" b="0" dirty="0">
                <a:solidFill>
                  <a:srgbClr val="0000FF"/>
                </a:solidFill>
                <a:latin typeface="Consolas" panose="020B0609020204030204" pitchFamily="49" charset="0"/>
                <a:cs typeface="Consolas" panose="020B0609020204030204" pitchFamily="49" charset="0"/>
              </a:endParaRPr>
            </a:p>
          </p:txBody>
        </p:sp>
        <p:sp>
          <p:nvSpPr>
            <p:cNvPr id="52" name="矩形 51"/>
            <p:cNvSpPr/>
            <p:nvPr/>
          </p:nvSpPr>
          <p:spPr bwMode="auto">
            <a:xfrm>
              <a:off x="8572528"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a:solidFill>
                    <a:srgbClr val="0000FF"/>
                  </a:solidFill>
                  <a:latin typeface="Consolas" panose="020B0609020204030204" pitchFamily="49" charset="0"/>
                  <a:cs typeface="Consolas" panose="020B0609020204030204" pitchFamily="49" charset="0"/>
                </a:rPr>
                <a:t>∧</a:t>
              </a:r>
            </a:p>
          </p:txBody>
        </p:sp>
        <p:cxnSp>
          <p:nvCxnSpPr>
            <p:cNvPr id="53" name="直接箭头连接符 52"/>
            <p:cNvCxnSpPr/>
            <p:nvPr/>
          </p:nvCxnSpPr>
          <p:spPr>
            <a:xfrm>
              <a:off x="7572396" y="4553102"/>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54" name="组合 53"/>
          <p:cNvGrpSpPr/>
          <p:nvPr/>
        </p:nvGrpSpPr>
        <p:grpSpPr>
          <a:xfrm>
            <a:off x="2357422" y="1214422"/>
            <a:ext cx="1714512" cy="3214710"/>
            <a:chOff x="2571736" y="1928802"/>
            <a:chExt cx="1714512" cy="3214710"/>
          </a:xfrm>
        </p:grpSpPr>
        <p:sp>
          <p:nvSpPr>
            <p:cNvPr id="55" name="矩形 54"/>
            <p:cNvSpPr/>
            <p:nvPr/>
          </p:nvSpPr>
          <p:spPr bwMode="auto">
            <a:xfrm>
              <a:off x="2954326" y="1928802"/>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a:solidFill>
                    <a:srgbClr val="0000FF"/>
                  </a:solidFill>
                  <a:latin typeface="Consolas" panose="020B0609020204030204" pitchFamily="49" charset="0"/>
                  <a:cs typeface="Consolas" panose="020B0609020204030204" pitchFamily="49" charset="0"/>
                </a:rPr>
                <a:t>v</a:t>
              </a:r>
              <a:r>
                <a:rPr lang="en-US" altLang="zh-CN" sz="1800" b="0" baseline="-25000" dirty="0" err="1">
                  <a:solidFill>
                    <a:srgbClr val="0000FF"/>
                  </a:solidFill>
                  <a:latin typeface="Consolas" panose="020B0609020204030204" pitchFamily="49" charset="0"/>
                  <a:cs typeface="Consolas" panose="020B0609020204030204" pitchFamily="49" charset="0"/>
                </a:rPr>
                <a:t>0</a:t>
              </a:r>
              <a:endParaRPr lang="zh-CN" altLang="en-US" sz="1800" b="0" baseline="-25000" dirty="0">
                <a:solidFill>
                  <a:srgbClr val="0000FF"/>
                </a:solidFill>
                <a:latin typeface="Consolas" panose="020B0609020204030204" pitchFamily="49" charset="0"/>
                <a:cs typeface="Consolas" panose="020B0609020204030204" pitchFamily="49" charset="0"/>
              </a:endParaRPr>
            </a:p>
          </p:txBody>
        </p:sp>
        <p:sp>
          <p:nvSpPr>
            <p:cNvPr id="56" name="矩形 55"/>
            <p:cNvSpPr/>
            <p:nvPr/>
          </p:nvSpPr>
          <p:spPr bwMode="auto">
            <a:xfrm>
              <a:off x="3525830" y="1928802"/>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anose="020B0609020204030204" pitchFamily="49" charset="0"/>
                <a:cs typeface="Consolas" panose="020B0609020204030204" pitchFamily="49" charset="0"/>
              </a:endParaRPr>
            </a:p>
          </p:txBody>
        </p:sp>
        <p:sp>
          <p:nvSpPr>
            <p:cNvPr id="57" name="TextBox 56"/>
            <p:cNvSpPr txBox="1"/>
            <p:nvPr/>
          </p:nvSpPr>
          <p:spPr>
            <a:xfrm>
              <a:off x="2571736" y="2097078"/>
              <a:ext cx="357190" cy="221599"/>
            </a:xfrm>
            <a:prstGeom prst="rect">
              <a:avLst/>
            </a:prstGeom>
            <a:noFill/>
          </p:spPr>
          <p:txBody>
            <a:bodyPr wrap="square" lIns="0" tIns="0" rIns="0" bIns="0" rtlCol="0">
              <a:spAutoFit/>
            </a:bodyPr>
            <a:lstStyle/>
            <a:p>
              <a:r>
                <a:rPr lang="en-US" altLang="zh-CN" sz="1800" b="0" dirty="0">
                  <a:solidFill>
                    <a:srgbClr val="00B0F0"/>
                  </a:solidFill>
                  <a:latin typeface="Consolas" panose="020B0609020204030204" pitchFamily="49" charset="0"/>
                  <a:cs typeface="Consolas" panose="020B0609020204030204" pitchFamily="49" charset="0"/>
                </a:rPr>
                <a:t>0</a:t>
              </a:r>
              <a:endParaRPr lang="zh-CN" altLang="en-US" sz="1800" b="0" dirty="0">
                <a:solidFill>
                  <a:srgbClr val="00B0F0"/>
                </a:solidFill>
                <a:latin typeface="Consolas" panose="020B0609020204030204" pitchFamily="49" charset="0"/>
                <a:cs typeface="Consolas" panose="020B0609020204030204" pitchFamily="49" charset="0"/>
              </a:endParaRPr>
            </a:p>
          </p:txBody>
        </p:sp>
        <p:cxnSp>
          <p:nvCxnSpPr>
            <p:cNvPr id="58" name="直接箭头连接符 57"/>
            <p:cNvCxnSpPr/>
            <p:nvPr/>
          </p:nvCxnSpPr>
          <p:spPr>
            <a:xfrm>
              <a:off x="3714744" y="2265354"/>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bwMode="auto">
            <a:xfrm>
              <a:off x="2954326" y="257174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a:solidFill>
                    <a:srgbClr val="0000FF"/>
                  </a:solidFill>
                  <a:latin typeface="Consolas" panose="020B0609020204030204" pitchFamily="49" charset="0"/>
                  <a:cs typeface="Consolas" panose="020B0609020204030204" pitchFamily="49" charset="0"/>
                </a:rPr>
                <a:t>v</a:t>
              </a:r>
              <a:r>
                <a:rPr lang="en-US" altLang="zh-CN" sz="1800" b="0" baseline="-25000" dirty="0" err="1">
                  <a:solidFill>
                    <a:srgbClr val="0000FF"/>
                  </a:solidFill>
                  <a:latin typeface="Consolas" panose="020B0609020204030204" pitchFamily="49" charset="0"/>
                  <a:cs typeface="Consolas" panose="020B0609020204030204" pitchFamily="49" charset="0"/>
                </a:rPr>
                <a:t>1</a:t>
              </a:r>
              <a:endParaRPr lang="zh-CN" altLang="en-US" sz="1800" b="0" baseline="-25000" dirty="0">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bwMode="auto">
            <a:xfrm>
              <a:off x="3525830" y="257174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anose="020B0609020204030204" pitchFamily="49" charset="0"/>
                <a:cs typeface="Consolas" panose="020B0609020204030204" pitchFamily="49" charset="0"/>
              </a:endParaRPr>
            </a:p>
          </p:txBody>
        </p:sp>
        <p:sp>
          <p:nvSpPr>
            <p:cNvPr id="61" name="TextBox 60"/>
            <p:cNvSpPr txBox="1"/>
            <p:nvPr/>
          </p:nvSpPr>
          <p:spPr>
            <a:xfrm>
              <a:off x="2571736" y="2740020"/>
              <a:ext cx="357190" cy="221599"/>
            </a:xfrm>
            <a:prstGeom prst="rect">
              <a:avLst/>
            </a:prstGeom>
            <a:noFill/>
          </p:spPr>
          <p:txBody>
            <a:bodyPr wrap="square" lIns="0" tIns="0" rIns="0" bIns="0" rtlCol="0">
              <a:spAutoFit/>
            </a:bodyPr>
            <a:lstStyle/>
            <a:p>
              <a:r>
                <a:rPr lang="en-US" altLang="zh-CN" sz="1800" b="0" dirty="0">
                  <a:solidFill>
                    <a:srgbClr val="00B0F0"/>
                  </a:solidFill>
                  <a:latin typeface="Consolas" panose="020B0609020204030204" pitchFamily="49" charset="0"/>
                  <a:cs typeface="Consolas" panose="020B0609020204030204" pitchFamily="49" charset="0"/>
                </a:rPr>
                <a:t>1</a:t>
              </a:r>
              <a:endParaRPr lang="zh-CN" altLang="en-US" sz="1800" b="0" dirty="0">
                <a:solidFill>
                  <a:srgbClr val="00B0F0"/>
                </a:solidFill>
                <a:latin typeface="Consolas" panose="020B0609020204030204" pitchFamily="49" charset="0"/>
                <a:cs typeface="Consolas" panose="020B0609020204030204" pitchFamily="49" charset="0"/>
              </a:endParaRPr>
            </a:p>
          </p:txBody>
        </p:sp>
        <p:cxnSp>
          <p:nvCxnSpPr>
            <p:cNvPr id="62" name="直接箭头连接符 61"/>
            <p:cNvCxnSpPr/>
            <p:nvPr/>
          </p:nvCxnSpPr>
          <p:spPr>
            <a:xfrm>
              <a:off x="3714744" y="2908296"/>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矩形 62"/>
            <p:cNvSpPr/>
            <p:nvPr/>
          </p:nvSpPr>
          <p:spPr bwMode="auto">
            <a:xfrm>
              <a:off x="2954326" y="3214686"/>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a:solidFill>
                    <a:srgbClr val="0000FF"/>
                  </a:solidFill>
                  <a:latin typeface="Consolas" panose="020B0609020204030204" pitchFamily="49" charset="0"/>
                  <a:cs typeface="Consolas" panose="020B0609020204030204" pitchFamily="49" charset="0"/>
                </a:rPr>
                <a:t>v</a:t>
              </a:r>
              <a:r>
                <a:rPr lang="en-US" altLang="zh-CN" sz="1800" b="0" baseline="-25000" dirty="0" err="1">
                  <a:solidFill>
                    <a:srgbClr val="0000FF"/>
                  </a:solidFill>
                  <a:latin typeface="Consolas" panose="020B0609020204030204" pitchFamily="49" charset="0"/>
                  <a:cs typeface="Consolas" panose="020B0609020204030204" pitchFamily="49" charset="0"/>
                </a:rPr>
                <a:t>2</a:t>
              </a:r>
              <a:endParaRPr lang="zh-CN" altLang="en-US" sz="1800" b="0" baseline="-25000" dirty="0">
                <a:solidFill>
                  <a:srgbClr val="0000FF"/>
                </a:solidFill>
                <a:latin typeface="Consolas" panose="020B0609020204030204" pitchFamily="49" charset="0"/>
                <a:cs typeface="Consolas" panose="020B0609020204030204" pitchFamily="49" charset="0"/>
              </a:endParaRPr>
            </a:p>
          </p:txBody>
        </p:sp>
        <p:sp>
          <p:nvSpPr>
            <p:cNvPr id="64" name="矩形 63"/>
            <p:cNvSpPr/>
            <p:nvPr/>
          </p:nvSpPr>
          <p:spPr bwMode="auto">
            <a:xfrm>
              <a:off x="3525830" y="3214686"/>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anose="020B0609020204030204" pitchFamily="49" charset="0"/>
                <a:cs typeface="Consolas" panose="020B0609020204030204" pitchFamily="49" charset="0"/>
              </a:endParaRPr>
            </a:p>
          </p:txBody>
        </p:sp>
        <p:sp>
          <p:nvSpPr>
            <p:cNvPr id="65" name="TextBox 64"/>
            <p:cNvSpPr txBox="1"/>
            <p:nvPr/>
          </p:nvSpPr>
          <p:spPr>
            <a:xfrm>
              <a:off x="2571736" y="3382962"/>
              <a:ext cx="357190" cy="221599"/>
            </a:xfrm>
            <a:prstGeom prst="rect">
              <a:avLst/>
            </a:prstGeom>
            <a:noFill/>
          </p:spPr>
          <p:txBody>
            <a:bodyPr wrap="square" lIns="0" tIns="0" rIns="0" bIns="0" rtlCol="0">
              <a:spAutoFit/>
            </a:bodyPr>
            <a:lstStyle/>
            <a:p>
              <a:r>
                <a:rPr lang="en-US" altLang="zh-CN" sz="1800" b="0" dirty="0">
                  <a:solidFill>
                    <a:srgbClr val="00B0F0"/>
                  </a:solidFill>
                  <a:latin typeface="Consolas" panose="020B0609020204030204" pitchFamily="49" charset="0"/>
                  <a:cs typeface="Consolas" panose="020B0609020204030204" pitchFamily="49" charset="0"/>
                </a:rPr>
                <a:t>2</a:t>
              </a:r>
              <a:endParaRPr lang="zh-CN" altLang="en-US" sz="1800" b="0" dirty="0">
                <a:solidFill>
                  <a:srgbClr val="00B0F0"/>
                </a:solidFill>
                <a:latin typeface="Consolas" panose="020B0609020204030204" pitchFamily="49" charset="0"/>
                <a:cs typeface="Consolas" panose="020B0609020204030204" pitchFamily="49" charset="0"/>
              </a:endParaRPr>
            </a:p>
          </p:txBody>
        </p:sp>
        <p:cxnSp>
          <p:nvCxnSpPr>
            <p:cNvPr id="66" name="直接箭头连接符 65"/>
            <p:cNvCxnSpPr/>
            <p:nvPr/>
          </p:nvCxnSpPr>
          <p:spPr>
            <a:xfrm>
              <a:off x="3714744" y="3551238"/>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7" name="矩形 66"/>
            <p:cNvSpPr/>
            <p:nvPr/>
          </p:nvSpPr>
          <p:spPr bwMode="auto">
            <a:xfrm>
              <a:off x="2954326" y="3857628"/>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a:solidFill>
                    <a:srgbClr val="0000FF"/>
                  </a:solidFill>
                  <a:latin typeface="Consolas" panose="020B0609020204030204" pitchFamily="49" charset="0"/>
                  <a:cs typeface="Consolas" panose="020B0609020204030204" pitchFamily="49" charset="0"/>
                </a:rPr>
                <a:t>v</a:t>
              </a:r>
              <a:r>
                <a:rPr lang="en-US" altLang="zh-CN" sz="1800" b="0" baseline="-25000" dirty="0" err="1">
                  <a:solidFill>
                    <a:srgbClr val="0000FF"/>
                  </a:solidFill>
                  <a:latin typeface="Consolas" panose="020B0609020204030204" pitchFamily="49" charset="0"/>
                  <a:cs typeface="Consolas" panose="020B0609020204030204" pitchFamily="49" charset="0"/>
                </a:rPr>
                <a:t>3</a:t>
              </a:r>
              <a:endParaRPr lang="zh-CN" altLang="en-US" sz="1800" b="0" baseline="-25000" dirty="0">
                <a:solidFill>
                  <a:srgbClr val="0000FF"/>
                </a:solidFill>
                <a:latin typeface="Consolas" panose="020B0609020204030204" pitchFamily="49" charset="0"/>
                <a:cs typeface="Consolas" panose="020B0609020204030204" pitchFamily="49" charset="0"/>
              </a:endParaRPr>
            </a:p>
          </p:txBody>
        </p:sp>
        <p:sp>
          <p:nvSpPr>
            <p:cNvPr id="68" name="矩形 67"/>
            <p:cNvSpPr/>
            <p:nvPr/>
          </p:nvSpPr>
          <p:spPr bwMode="auto">
            <a:xfrm>
              <a:off x="3525830" y="3857628"/>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anose="020B0609020204030204" pitchFamily="49" charset="0"/>
                <a:cs typeface="Consolas" panose="020B0609020204030204" pitchFamily="49" charset="0"/>
              </a:endParaRPr>
            </a:p>
          </p:txBody>
        </p:sp>
        <p:sp>
          <p:nvSpPr>
            <p:cNvPr id="69" name="TextBox 68"/>
            <p:cNvSpPr txBox="1"/>
            <p:nvPr/>
          </p:nvSpPr>
          <p:spPr>
            <a:xfrm>
              <a:off x="2571736" y="4025904"/>
              <a:ext cx="357190" cy="221599"/>
            </a:xfrm>
            <a:prstGeom prst="rect">
              <a:avLst/>
            </a:prstGeom>
            <a:noFill/>
          </p:spPr>
          <p:txBody>
            <a:bodyPr wrap="square" lIns="0" tIns="0" rIns="0" bIns="0" rtlCol="0">
              <a:spAutoFit/>
            </a:bodyPr>
            <a:lstStyle/>
            <a:p>
              <a:r>
                <a:rPr lang="en-US" altLang="zh-CN" sz="1800" b="0" dirty="0">
                  <a:solidFill>
                    <a:srgbClr val="00B0F0"/>
                  </a:solidFill>
                  <a:latin typeface="Consolas" panose="020B0609020204030204" pitchFamily="49" charset="0"/>
                  <a:cs typeface="Consolas" panose="020B0609020204030204" pitchFamily="49" charset="0"/>
                </a:rPr>
                <a:t>3</a:t>
              </a:r>
              <a:endParaRPr lang="zh-CN" altLang="en-US" sz="1800" b="0" dirty="0">
                <a:solidFill>
                  <a:srgbClr val="00B0F0"/>
                </a:solidFill>
                <a:latin typeface="Consolas" panose="020B0609020204030204" pitchFamily="49" charset="0"/>
                <a:cs typeface="Consolas" panose="020B0609020204030204" pitchFamily="49" charset="0"/>
              </a:endParaRPr>
            </a:p>
          </p:txBody>
        </p:sp>
        <p:cxnSp>
          <p:nvCxnSpPr>
            <p:cNvPr id="70" name="直接箭头连接符 69"/>
            <p:cNvCxnSpPr/>
            <p:nvPr/>
          </p:nvCxnSpPr>
          <p:spPr>
            <a:xfrm>
              <a:off x="3714744" y="4194180"/>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bwMode="auto">
            <a:xfrm>
              <a:off x="2954326" y="4500570"/>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a:solidFill>
                    <a:srgbClr val="0000FF"/>
                  </a:solidFill>
                  <a:latin typeface="Consolas" panose="020B0609020204030204" pitchFamily="49" charset="0"/>
                  <a:cs typeface="Consolas" panose="020B0609020204030204" pitchFamily="49" charset="0"/>
                </a:rPr>
                <a:t>v</a:t>
              </a:r>
              <a:r>
                <a:rPr lang="en-US" altLang="zh-CN" sz="1800" b="0" baseline="-25000" dirty="0" err="1">
                  <a:solidFill>
                    <a:srgbClr val="0000FF"/>
                  </a:solidFill>
                  <a:latin typeface="Consolas" panose="020B0609020204030204" pitchFamily="49" charset="0"/>
                  <a:cs typeface="Consolas" panose="020B0609020204030204" pitchFamily="49" charset="0"/>
                </a:rPr>
                <a:t>4</a:t>
              </a:r>
              <a:endParaRPr lang="zh-CN" altLang="en-US" sz="1800" b="0" baseline="-25000" dirty="0">
                <a:solidFill>
                  <a:srgbClr val="0000FF"/>
                </a:solidFill>
                <a:latin typeface="Consolas" panose="020B0609020204030204" pitchFamily="49" charset="0"/>
                <a:cs typeface="Consolas" panose="020B0609020204030204" pitchFamily="49" charset="0"/>
              </a:endParaRPr>
            </a:p>
          </p:txBody>
        </p:sp>
        <p:sp>
          <p:nvSpPr>
            <p:cNvPr id="72" name="矩形 71"/>
            <p:cNvSpPr/>
            <p:nvPr/>
          </p:nvSpPr>
          <p:spPr bwMode="auto">
            <a:xfrm>
              <a:off x="3525830" y="4500570"/>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anose="020B0609020204030204" pitchFamily="49" charset="0"/>
                <a:cs typeface="Consolas" panose="020B0609020204030204" pitchFamily="49" charset="0"/>
              </a:endParaRPr>
            </a:p>
          </p:txBody>
        </p:sp>
        <p:sp>
          <p:nvSpPr>
            <p:cNvPr id="73" name="TextBox 72"/>
            <p:cNvSpPr txBox="1"/>
            <p:nvPr/>
          </p:nvSpPr>
          <p:spPr>
            <a:xfrm>
              <a:off x="2571736" y="4668846"/>
              <a:ext cx="357190" cy="221599"/>
            </a:xfrm>
            <a:prstGeom prst="rect">
              <a:avLst/>
            </a:prstGeom>
            <a:noFill/>
          </p:spPr>
          <p:txBody>
            <a:bodyPr wrap="square" lIns="0" tIns="0" rIns="0" bIns="0" rtlCol="0">
              <a:spAutoFit/>
            </a:bodyPr>
            <a:lstStyle/>
            <a:p>
              <a:r>
                <a:rPr lang="en-US" altLang="zh-CN" sz="1800" b="0" dirty="0">
                  <a:solidFill>
                    <a:srgbClr val="00B0F0"/>
                  </a:solidFill>
                  <a:latin typeface="Consolas" panose="020B0609020204030204" pitchFamily="49" charset="0"/>
                  <a:cs typeface="Consolas" panose="020B0609020204030204" pitchFamily="49" charset="0"/>
                </a:rPr>
                <a:t>4</a:t>
              </a:r>
              <a:endParaRPr lang="zh-CN" altLang="en-US" sz="1800" b="0" dirty="0">
                <a:solidFill>
                  <a:srgbClr val="00B0F0"/>
                </a:solidFill>
                <a:latin typeface="Consolas" panose="020B0609020204030204" pitchFamily="49" charset="0"/>
                <a:cs typeface="Consolas" panose="020B0609020204030204" pitchFamily="49" charset="0"/>
              </a:endParaRPr>
            </a:p>
          </p:txBody>
        </p:sp>
        <p:cxnSp>
          <p:nvCxnSpPr>
            <p:cNvPr id="74" name="直接箭头连接符 73"/>
            <p:cNvCxnSpPr/>
            <p:nvPr/>
          </p:nvCxnSpPr>
          <p:spPr>
            <a:xfrm>
              <a:off x="3714744" y="4837122"/>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5" name="组合 76"/>
          <p:cNvGrpSpPr/>
          <p:nvPr/>
        </p:nvGrpSpPr>
        <p:grpSpPr>
          <a:xfrm>
            <a:off x="500034" y="2500306"/>
            <a:ext cx="1857388" cy="535531"/>
            <a:chOff x="500034" y="2500306"/>
            <a:chExt cx="1857388" cy="535531"/>
          </a:xfrm>
        </p:grpSpPr>
        <p:sp>
          <p:nvSpPr>
            <p:cNvPr id="76" name="TextBox 75"/>
            <p:cNvSpPr txBox="1"/>
            <p:nvPr/>
          </p:nvSpPr>
          <p:spPr>
            <a:xfrm>
              <a:off x="500034" y="2500306"/>
              <a:ext cx="1071570" cy="535531"/>
            </a:xfrm>
            <a:prstGeom prst="rect">
              <a:avLst/>
            </a:prstGeom>
            <a:noFill/>
          </p:spPr>
          <p:txBody>
            <a:bodyPr wrap="square" rtlCol="0">
              <a:spAutoFit/>
            </a:bodyPr>
            <a:lstStyle/>
            <a:p>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找顶点</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的边</a:t>
              </a:r>
            </a:p>
          </p:txBody>
        </p:sp>
        <p:sp>
          <p:nvSpPr>
            <p:cNvPr id="77" name="右箭头 76"/>
            <p:cNvSpPr/>
            <p:nvPr/>
          </p:nvSpPr>
          <p:spPr bwMode="auto">
            <a:xfrm>
              <a:off x="1571604" y="2734284"/>
              <a:ext cx="785818" cy="193676"/>
            </a:xfrm>
            <a:prstGeom prst="rightArrow">
              <a:avLst/>
            </a:prstGeom>
            <a:ln>
              <a:headEnd type="stealth" w="med" len="lg"/>
              <a:tailEnd type="none" w="med" len="me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zh-CN" altLang="en-US" sz="1800">
                <a:latin typeface="Consolas" panose="020B0609020204030204" pitchFamily="49" charset="0"/>
                <a:cs typeface="Consolas" panose="020B0609020204030204" pitchFamily="49" charset="0"/>
              </a:endParaRPr>
            </a:p>
          </p:txBody>
        </p:sp>
      </p:grpSp>
      <p:cxnSp>
        <p:nvCxnSpPr>
          <p:cNvPr id="78" name="直接箭头连接符 77"/>
          <p:cNvCxnSpPr/>
          <p:nvPr/>
        </p:nvCxnSpPr>
        <p:spPr>
          <a:xfrm rot="5400000" flipH="1" flipV="1">
            <a:off x="2821769" y="4750603"/>
            <a:ext cx="642942" cy="14287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rot="16200000" flipV="1">
            <a:off x="5607851" y="4536289"/>
            <a:ext cx="785818" cy="57150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0" name="组合 92"/>
          <p:cNvGrpSpPr/>
          <p:nvPr/>
        </p:nvGrpSpPr>
        <p:grpSpPr>
          <a:xfrm>
            <a:off x="7572396" y="5286388"/>
            <a:ext cx="1143008" cy="830997"/>
            <a:chOff x="7572396" y="5143512"/>
            <a:chExt cx="1143008" cy="830997"/>
          </a:xfrm>
        </p:grpSpPr>
        <p:sp>
          <p:nvSpPr>
            <p:cNvPr id="81" name="TextBox 80"/>
            <p:cNvSpPr txBox="1"/>
            <p:nvPr/>
          </p:nvSpPr>
          <p:spPr>
            <a:xfrm>
              <a:off x="7858148" y="5143512"/>
              <a:ext cx="857256" cy="830997"/>
            </a:xfrm>
            <a:prstGeom prst="rect">
              <a:avLst/>
            </a:prstGeom>
            <a:noFill/>
          </p:spPr>
          <p:txBody>
            <a:bodyPr wrap="square" rtlCol="0">
              <a:spAutoFit/>
            </a:bodyPr>
            <a:lstStyle/>
            <a:p>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边信息如权</a:t>
              </a:r>
            </a:p>
          </p:txBody>
        </p:sp>
        <p:cxnSp>
          <p:nvCxnSpPr>
            <p:cNvPr id="82" name="直接箭头连接符 81"/>
            <p:cNvCxnSpPr>
              <a:stCxn id="81" idx="1"/>
            </p:cNvCxnSpPr>
            <p:nvPr/>
          </p:nvCxnSpPr>
          <p:spPr>
            <a:xfrm rot="10800000">
              <a:off x="7572396" y="5500701"/>
              <a:ext cx="285752" cy="5831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1571604" y="5429264"/>
            <a:ext cx="2286016" cy="938576"/>
            <a:chOff x="1571604" y="5429264"/>
            <a:chExt cx="2286016" cy="938576"/>
          </a:xfrm>
        </p:grpSpPr>
        <p:sp>
          <p:nvSpPr>
            <p:cNvPr id="84" name="矩形 83"/>
            <p:cNvSpPr/>
            <p:nvPr/>
          </p:nvSpPr>
          <p:spPr bwMode="auto">
            <a:xfrm>
              <a:off x="1571604" y="5429264"/>
              <a:ext cx="1143008"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info</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5" name="矩形 84"/>
            <p:cNvSpPr/>
            <p:nvPr/>
          </p:nvSpPr>
          <p:spPr bwMode="auto">
            <a:xfrm>
              <a:off x="2714612" y="5429264"/>
              <a:ext cx="1143008"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firstarc</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6" name="TextBox 85"/>
            <p:cNvSpPr txBox="1"/>
            <p:nvPr/>
          </p:nvSpPr>
          <p:spPr>
            <a:xfrm>
              <a:off x="2000232" y="6029286"/>
              <a:ext cx="1357322" cy="338554"/>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头结点</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87" name="组合 86"/>
          <p:cNvGrpSpPr/>
          <p:nvPr/>
        </p:nvGrpSpPr>
        <p:grpSpPr>
          <a:xfrm>
            <a:off x="4286248" y="5429264"/>
            <a:ext cx="3214710" cy="938576"/>
            <a:chOff x="4286248" y="5429264"/>
            <a:chExt cx="3214710" cy="938576"/>
          </a:xfrm>
        </p:grpSpPr>
        <p:sp>
          <p:nvSpPr>
            <p:cNvPr id="88" name="矩形 87"/>
            <p:cNvSpPr/>
            <p:nvPr/>
          </p:nvSpPr>
          <p:spPr bwMode="auto">
            <a:xfrm>
              <a:off x="4286248" y="5429264"/>
              <a:ext cx="1143008"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adjvex</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9" name="矩形 88"/>
            <p:cNvSpPr/>
            <p:nvPr/>
          </p:nvSpPr>
          <p:spPr bwMode="auto">
            <a:xfrm>
              <a:off x="5429256" y="5429264"/>
              <a:ext cx="1143008"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nextarc</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0" name="TextBox 89"/>
            <p:cNvSpPr txBox="1"/>
            <p:nvPr/>
          </p:nvSpPr>
          <p:spPr>
            <a:xfrm>
              <a:off x="5214942" y="6029286"/>
              <a:ext cx="1357322" cy="338554"/>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边结点</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1" name="矩形 90"/>
            <p:cNvSpPr/>
            <p:nvPr/>
          </p:nvSpPr>
          <p:spPr bwMode="auto">
            <a:xfrm>
              <a:off x="6572264" y="5429264"/>
              <a:ext cx="928694"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weight</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92" name="TextBox 91"/>
          <p:cNvSpPr txBox="1"/>
          <p:nvPr/>
        </p:nvSpPr>
        <p:spPr>
          <a:xfrm>
            <a:off x="1428728" y="4786322"/>
            <a:ext cx="1214446" cy="400110"/>
          </a:xfrm>
          <a:prstGeom prst="rect">
            <a:avLst/>
          </a:prstGeom>
          <a:noFill/>
        </p:spPr>
        <p:txBody>
          <a:bodyPr wrap="square" rtlCol="0">
            <a:spAutoFit/>
          </a:bodyPr>
          <a:lstStyle/>
          <a:p>
            <a:pPr>
              <a:lnSpc>
                <a:spcPct val="1000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两类结点</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3" name="灯片编号占位符 92"/>
          <p:cNvSpPr>
            <a:spLocks noGrp="1"/>
          </p:cNvSpPr>
          <p:nvPr>
            <p:ph type="sldNum" sz="quarter" idx="12"/>
          </p:nvPr>
        </p:nvSpPr>
        <p:spPr/>
        <p:txBody>
          <a:bodyPr/>
          <a:lstStyle/>
          <a:p>
            <a:fld id="{67864EE2-EAB3-4814-A7EB-820BD7610F1E}" type="slidenum">
              <a:rPr lang="en-US" altLang="zh-CN" smtClean="0"/>
              <a:t>33</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8"/>
                                        </p:tgtEl>
                                        <p:attrNameLst>
                                          <p:attrName>style.visibility</p:attrName>
                                        </p:attrNameLst>
                                      </p:cBhvr>
                                      <p:to>
                                        <p:strVal val="visible"/>
                                      </p:to>
                                    </p:set>
                                  </p:childTnLst>
                                </p:cTn>
                              </p:par>
                            </p:childTnLst>
                          </p:cTn>
                        </p:par>
                        <p:par>
                          <p:cTn id="18" fill="hold">
                            <p:stCondLst>
                              <p:cond delay="0"/>
                            </p:stCondLst>
                            <p:childTnLst>
                              <p:par>
                                <p:cTn id="19" presetID="26" presetClass="emph" presetSubtype="0" fill="hold" nodeType="afterEffect">
                                  <p:stCondLst>
                                    <p:cond delay="0"/>
                                  </p:stCondLst>
                                  <p:childTnLst>
                                    <p:animEffect transition="out" filter="fade">
                                      <p:cBhvr>
                                        <p:cTn id="20" dur="500" tmFilter="0, 0; .2, .5; .8, .5; 1, 0"/>
                                        <p:tgtEl>
                                          <p:spTgt spid="78"/>
                                        </p:tgtEl>
                                      </p:cBhvr>
                                    </p:animEffect>
                                    <p:animScale>
                                      <p:cBhvr>
                                        <p:cTn id="21" dur="250" autoRev="1" fill="hold"/>
                                        <p:tgtEl>
                                          <p:spTgt spid="78"/>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childTnLst>
                          </p:cTn>
                        </p:par>
                        <p:par>
                          <p:cTn id="29" fill="hold">
                            <p:stCondLst>
                              <p:cond delay="0"/>
                            </p:stCondLst>
                            <p:childTnLst>
                              <p:par>
                                <p:cTn id="30" presetID="26" presetClass="emph" presetSubtype="0" fill="hold" nodeType="afterEffect">
                                  <p:stCondLst>
                                    <p:cond delay="0"/>
                                  </p:stCondLst>
                                  <p:childTnLst>
                                    <p:animEffect transition="out" filter="fade">
                                      <p:cBhvr>
                                        <p:cTn id="31" dur="500" tmFilter="0, 0; .2, .5; .8, .5; 1, 0"/>
                                        <p:tgtEl>
                                          <p:spTgt spid="79"/>
                                        </p:tgtEl>
                                      </p:cBhvr>
                                    </p:animEffect>
                                    <p:animScale>
                                      <p:cBhvr>
                                        <p:cTn id="32" dur="250" autoRev="1" fill="hold"/>
                                        <p:tgtEl>
                                          <p:spTgt spid="79"/>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857224" y="642918"/>
            <a:ext cx="478634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每个边结点的类型</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ArcNode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定义如下</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TextBox 13"/>
          <p:cNvSpPr txBox="1"/>
          <p:nvPr/>
        </p:nvSpPr>
        <p:spPr>
          <a:xfrm>
            <a:off x="928662" y="1285860"/>
            <a:ext cx="6858048" cy="156463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ArcNode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边结点类型</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int adjvex</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邻接点</a:t>
            </a:r>
          </a:p>
          <a:p>
            <a:pPr algn="l">
              <a:lnSpc>
                <a:spcPts val="2100"/>
              </a:lnSpc>
              <a:spcBef>
                <a:spcPts val="0"/>
              </a:spcBef>
            </a:pP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   int weight;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权值</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ArcNode* nextarc;</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指向下一条边的边结点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TextBox 8"/>
          <p:cNvSpPr txBox="1"/>
          <p:nvPr/>
        </p:nvSpPr>
        <p:spPr>
          <a:xfrm>
            <a:off x="928662" y="3714752"/>
            <a:ext cx="6858048" cy="15239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HNode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头结点类型</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string info;</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顶点信息</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ArcNode</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 firstarc;</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指向第一条边的边结点</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Box 9"/>
          <p:cNvSpPr txBox="1"/>
          <p:nvPr/>
        </p:nvSpPr>
        <p:spPr>
          <a:xfrm>
            <a:off x="928662" y="3143248"/>
            <a:ext cx="478634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每个</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头</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结点的类型</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HNode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定义如下</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t>34</a:t>
            </a:fld>
            <a:r>
              <a:rPr lang="en-US" altLang="zh-CN"/>
              <a:t>/92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71414"/>
            <a:ext cx="535785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图的邻接表存储类</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AdjGraph</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285720" y="582087"/>
            <a:ext cx="8715436" cy="616411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class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AdjGraph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图邻接表类</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public: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HNode adjlist[MAXV];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头结点数组</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n,e;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顶点数，边数</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AdjGraph()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构造函数</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for (int i=0;i&lt;MAXV;i++)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头结点的</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firstarc</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置为空</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adjlist[i].firstarc=NULL;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~AdjGraph()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析构函数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释放图的邻接表空间</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ArcNode* pre,*p;</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遍历所有的头结点</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pre=adjlist[i].firstarc;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(pre!=NULL)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p=pre-&gt;nextarc;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(p!=NULL)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释放</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adjlist[i]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的所有边结点空间</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delete pre;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pre=p; p=p-&gt;nextarc;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//pre</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指针同步后移</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delete pre;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图的基本运算算法</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t>35</a:t>
            </a:fld>
            <a:r>
              <a:rPr lang="en-US" altLang="zh-CN"/>
              <a:t>/92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714348" y="500042"/>
            <a:ext cx="185738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邻接表的</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特点</a:t>
            </a:r>
            <a:endPar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33" name="TextBox 32"/>
          <p:cNvSpPr txBox="1"/>
          <p:nvPr/>
        </p:nvSpPr>
        <p:spPr>
          <a:xfrm>
            <a:off x="714348" y="1142984"/>
            <a:ext cx="7858180" cy="480641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a:solidFill>
                  <a:srgbClr val="009900"/>
                </a:solidFill>
                <a:latin typeface="Consolas" panose="020B0609020204030204" pitchFamily="49" charset="0"/>
                <a:ea typeface="仿宋" panose="02010609060101010101" pitchFamily="49" charset="-122"/>
                <a:cs typeface="Consolas" panose="020B0609020204030204" pitchFamily="49" charset="0"/>
              </a:rPr>
              <a:t>邻接表表示不唯一。</a:t>
            </a: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对于有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个顶点和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条边的无向图，其邻接表有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个表头结点和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个边结点；对于有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个顶点和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条边的有向图，其邻接表有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个表头结点和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个边结点。显然，对于边数目较少的稀疏图，邻接表比邻接矩阵要节省空间。</a:t>
            </a: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对于无向图，顶点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mn-ea"/>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mj-ea"/>
                <a:ea typeface="+mj-ea"/>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）对应的单链表的边结点个数正好是顶点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的度。</a:t>
            </a: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对于有向图，顶点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mj-ea"/>
                <a:ea typeface="+mj-ea"/>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mj-ea"/>
                <a:ea typeface="+mj-ea"/>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）对应的单链表的边结点个数仅仅是顶点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的出度。顶点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的入度是邻接表中所有</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adjvex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值为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的边结点个数。</a:t>
            </a: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用邻接表存储图时，确定任意两个顶点之间是否有边相连的时间为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为最大顶点出度，</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t>36</a:t>
            </a:fld>
            <a:r>
              <a:rPr lang="en-US" altLang="zh-CN"/>
              <a:t>/92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14480" y="581528"/>
            <a:ext cx="1643074" cy="400110"/>
          </a:xfrm>
          <a:prstGeom prst="rect">
            <a:avLst/>
          </a:prstGeom>
          <a:noFill/>
        </p:spPr>
        <p:txBody>
          <a:bodyPr wrap="square" rtlCol="0">
            <a:spAutoFit/>
          </a:bodyPr>
          <a:lstStyle/>
          <a:p>
            <a:pPr algn="l">
              <a:lnSpc>
                <a:spcPct val="100000"/>
              </a:lnSpc>
              <a:spcBef>
                <a:spcPts val="0"/>
              </a:spcBef>
            </a:pPr>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逆</a:t>
            </a:r>
            <a:r>
              <a:rPr lang="zh-CN"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邻接表</a:t>
            </a:r>
            <a:endPar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18863" name="Rectangle 7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02" name="组合 101"/>
          <p:cNvGrpSpPr/>
          <p:nvPr/>
        </p:nvGrpSpPr>
        <p:grpSpPr>
          <a:xfrm>
            <a:off x="3786182" y="1500174"/>
            <a:ext cx="3543908" cy="1997301"/>
            <a:chOff x="4429124" y="1928802"/>
            <a:chExt cx="3543908" cy="1997301"/>
          </a:xfrm>
        </p:grpSpPr>
        <p:sp>
          <p:nvSpPr>
            <p:cNvPr id="118821" name="Text Box 37"/>
            <p:cNvSpPr txBox="1">
              <a:spLocks noChangeArrowheads="1"/>
            </p:cNvSpPr>
            <p:nvPr/>
          </p:nvSpPr>
          <p:spPr bwMode="auto">
            <a:xfrm>
              <a:off x="4437244" y="1986829"/>
              <a:ext cx="196046" cy="25880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18820" name="Text Box 36"/>
            <p:cNvSpPr txBox="1">
              <a:spLocks noChangeArrowheads="1"/>
            </p:cNvSpPr>
            <p:nvPr/>
          </p:nvSpPr>
          <p:spPr bwMode="auto">
            <a:xfrm>
              <a:off x="4665771" y="1928802"/>
              <a:ext cx="365411" cy="4038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a:t>
              </a:r>
              <a:r>
                <a:rPr kumimoji="0" lang="en-US" altLang="zh-CN" sz="1800" i="0" u="none" strike="noStrike" cap="none" normalizeH="0" baseline="-3000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endPar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8819" name="Text Box 35"/>
            <p:cNvSpPr txBox="1">
              <a:spLocks noChangeArrowheads="1"/>
            </p:cNvSpPr>
            <p:nvPr/>
          </p:nvSpPr>
          <p:spPr bwMode="auto">
            <a:xfrm>
              <a:off x="5031182" y="1928802"/>
              <a:ext cx="365411" cy="4038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18818" name="Text Box 34"/>
            <p:cNvSpPr txBox="1">
              <a:spLocks noChangeArrowheads="1"/>
            </p:cNvSpPr>
            <p:nvPr/>
          </p:nvSpPr>
          <p:spPr bwMode="auto">
            <a:xfrm>
              <a:off x="4437244" y="2389539"/>
              <a:ext cx="196046" cy="25880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118817" name="Text Box 33"/>
            <p:cNvSpPr txBox="1">
              <a:spLocks noChangeArrowheads="1"/>
            </p:cNvSpPr>
            <p:nvPr/>
          </p:nvSpPr>
          <p:spPr bwMode="auto">
            <a:xfrm>
              <a:off x="4665771" y="2331512"/>
              <a:ext cx="365411" cy="4038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a:t>
              </a:r>
              <a:r>
                <a:rPr kumimoji="0" lang="en-US" altLang="zh-CN" sz="1800" i="0" u="none" strike="noStrike" cap="none" normalizeH="0" baseline="-3000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8816" name="Text Box 32"/>
            <p:cNvSpPr txBox="1">
              <a:spLocks noChangeArrowheads="1"/>
            </p:cNvSpPr>
            <p:nvPr/>
          </p:nvSpPr>
          <p:spPr bwMode="auto">
            <a:xfrm>
              <a:off x="5031182" y="2331512"/>
              <a:ext cx="365411" cy="4038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8815" name="Line 31"/>
            <p:cNvSpPr>
              <a:spLocks noChangeShapeType="1"/>
            </p:cNvSpPr>
            <p:nvPr/>
          </p:nvSpPr>
          <p:spPr bwMode="auto">
            <a:xfrm>
              <a:off x="5208668" y="2529965"/>
              <a:ext cx="366571"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8814" name="Text Box 30"/>
            <p:cNvSpPr txBox="1">
              <a:spLocks noChangeArrowheads="1"/>
            </p:cNvSpPr>
            <p:nvPr/>
          </p:nvSpPr>
          <p:spPr bwMode="auto">
            <a:xfrm>
              <a:off x="5594959" y="2375613"/>
              <a:ext cx="366571" cy="31334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18813" name="Text Box 29"/>
            <p:cNvSpPr txBox="1">
              <a:spLocks noChangeArrowheads="1"/>
            </p:cNvSpPr>
            <p:nvPr/>
          </p:nvSpPr>
          <p:spPr bwMode="auto">
            <a:xfrm>
              <a:off x="5961531" y="2375613"/>
              <a:ext cx="365411" cy="31334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118812" name="Text Box 28"/>
            <p:cNvSpPr txBox="1">
              <a:spLocks noChangeArrowheads="1"/>
            </p:cNvSpPr>
            <p:nvPr/>
          </p:nvSpPr>
          <p:spPr bwMode="auto">
            <a:xfrm>
              <a:off x="4437244" y="2787607"/>
              <a:ext cx="196046" cy="25880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118811" name="Text Box 27"/>
            <p:cNvSpPr txBox="1">
              <a:spLocks noChangeArrowheads="1"/>
            </p:cNvSpPr>
            <p:nvPr/>
          </p:nvSpPr>
          <p:spPr bwMode="auto">
            <a:xfrm>
              <a:off x="4665771" y="2729579"/>
              <a:ext cx="365411" cy="4038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a:t>
              </a:r>
              <a:r>
                <a:rPr kumimoji="0" lang="en-US" altLang="zh-CN" sz="1800" i="0" u="none" strike="noStrike" cap="none" normalizeH="0" baseline="-3000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8810" name="Text Box 26"/>
            <p:cNvSpPr txBox="1">
              <a:spLocks noChangeArrowheads="1"/>
            </p:cNvSpPr>
            <p:nvPr/>
          </p:nvSpPr>
          <p:spPr bwMode="auto">
            <a:xfrm>
              <a:off x="5031182" y="2729579"/>
              <a:ext cx="365411" cy="4038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8809" name="Line 25"/>
            <p:cNvSpPr>
              <a:spLocks noChangeShapeType="1"/>
            </p:cNvSpPr>
            <p:nvPr/>
          </p:nvSpPr>
          <p:spPr bwMode="auto">
            <a:xfrm>
              <a:off x="5208668" y="2929194"/>
              <a:ext cx="366571"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8808" name="Text Box 24"/>
            <p:cNvSpPr txBox="1">
              <a:spLocks noChangeArrowheads="1"/>
            </p:cNvSpPr>
            <p:nvPr/>
          </p:nvSpPr>
          <p:spPr bwMode="auto">
            <a:xfrm>
              <a:off x="4437244" y="3184514"/>
              <a:ext cx="196046" cy="259963"/>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118807" name="Text Box 23"/>
            <p:cNvSpPr txBox="1">
              <a:spLocks noChangeArrowheads="1"/>
            </p:cNvSpPr>
            <p:nvPr/>
          </p:nvSpPr>
          <p:spPr bwMode="auto">
            <a:xfrm>
              <a:off x="4665771" y="3127647"/>
              <a:ext cx="365411" cy="4027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a:t>
              </a:r>
              <a:r>
                <a:rPr kumimoji="0" lang="en-US" altLang="zh-CN" sz="1800" i="0" u="none" strike="noStrike" cap="none" normalizeH="0" baseline="-3000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8806" name="Text Box 22"/>
            <p:cNvSpPr txBox="1">
              <a:spLocks noChangeArrowheads="1"/>
            </p:cNvSpPr>
            <p:nvPr/>
          </p:nvSpPr>
          <p:spPr bwMode="auto">
            <a:xfrm>
              <a:off x="5031182" y="3127647"/>
              <a:ext cx="365411" cy="40271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8805" name="Line 21"/>
            <p:cNvSpPr>
              <a:spLocks noChangeShapeType="1"/>
            </p:cNvSpPr>
            <p:nvPr/>
          </p:nvSpPr>
          <p:spPr bwMode="auto">
            <a:xfrm>
              <a:off x="5208668" y="3326101"/>
              <a:ext cx="366571"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8804" name="Text Box 20"/>
            <p:cNvSpPr txBox="1">
              <a:spLocks noChangeArrowheads="1"/>
            </p:cNvSpPr>
            <p:nvPr/>
          </p:nvSpPr>
          <p:spPr bwMode="auto">
            <a:xfrm>
              <a:off x="4429124" y="3580260"/>
              <a:ext cx="196046" cy="25880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B0F0"/>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118803" name="Text Box 19"/>
            <p:cNvSpPr txBox="1">
              <a:spLocks noChangeArrowheads="1"/>
            </p:cNvSpPr>
            <p:nvPr/>
          </p:nvSpPr>
          <p:spPr bwMode="auto">
            <a:xfrm>
              <a:off x="4657651" y="3522233"/>
              <a:ext cx="365411" cy="4038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a:t>
              </a:r>
              <a:r>
                <a:rPr kumimoji="0" lang="en-US" altLang="zh-CN" sz="1800" i="0" u="none" strike="noStrike" cap="none" normalizeH="0" baseline="-3000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endPar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8802" name="Text Box 18"/>
            <p:cNvSpPr txBox="1">
              <a:spLocks noChangeArrowheads="1"/>
            </p:cNvSpPr>
            <p:nvPr/>
          </p:nvSpPr>
          <p:spPr bwMode="auto">
            <a:xfrm>
              <a:off x="5023062" y="3522233"/>
              <a:ext cx="365411" cy="403870"/>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8801" name="Line 17"/>
            <p:cNvSpPr>
              <a:spLocks noChangeShapeType="1"/>
            </p:cNvSpPr>
            <p:nvPr/>
          </p:nvSpPr>
          <p:spPr bwMode="auto">
            <a:xfrm>
              <a:off x="5200547" y="3721847"/>
              <a:ext cx="366571"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8800" name="Text Box 16"/>
            <p:cNvSpPr txBox="1">
              <a:spLocks noChangeArrowheads="1"/>
            </p:cNvSpPr>
            <p:nvPr/>
          </p:nvSpPr>
          <p:spPr bwMode="auto">
            <a:xfrm>
              <a:off x="6318821" y="2380255"/>
              <a:ext cx="365411" cy="31334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18799" name="Text Box 15"/>
            <p:cNvSpPr txBox="1">
              <a:spLocks noChangeArrowheads="1"/>
            </p:cNvSpPr>
            <p:nvPr/>
          </p:nvSpPr>
          <p:spPr bwMode="auto">
            <a:xfrm>
              <a:off x="5594959" y="2798052"/>
              <a:ext cx="366571" cy="31334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118798" name="Text Box 14"/>
            <p:cNvSpPr txBox="1">
              <a:spLocks noChangeArrowheads="1"/>
            </p:cNvSpPr>
            <p:nvPr/>
          </p:nvSpPr>
          <p:spPr bwMode="auto">
            <a:xfrm>
              <a:off x="5961531" y="2798052"/>
              <a:ext cx="365411" cy="31334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118797" name="Text Box 13"/>
            <p:cNvSpPr txBox="1">
              <a:spLocks noChangeArrowheads="1"/>
            </p:cNvSpPr>
            <p:nvPr/>
          </p:nvSpPr>
          <p:spPr bwMode="auto">
            <a:xfrm>
              <a:off x="6318821" y="2794570"/>
              <a:ext cx="365411" cy="31450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8796" name="Text Box 12"/>
            <p:cNvSpPr txBox="1">
              <a:spLocks noChangeArrowheads="1"/>
            </p:cNvSpPr>
            <p:nvPr/>
          </p:nvSpPr>
          <p:spPr bwMode="auto">
            <a:xfrm>
              <a:off x="5594959" y="3178711"/>
              <a:ext cx="366571" cy="31450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18795" name="Text Box 11"/>
            <p:cNvSpPr txBox="1">
              <a:spLocks noChangeArrowheads="1"/>
            </p:cNvSpPr>
            <p:nvPr/>
          </p:nvSpPr>
          <p:spPr bwMode="auto">
            <a:xfrm>
              <a:off x="5961531" y="3178711"/>
              <a:ext cx="365411" cy="31450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118794" name="Text Box 10"/>
            <p:cNvSpPr txBox="1">
              <a:spLocks noChangeArrowheads="1"/>
            </p:cNvSpPr>
            <p:nvPr/>
          </p:nvSpPr>
          <p:spPr bwMode="auto">
            <a:xfrm>
              <a:off x="6318821" y="3184514"/>
              <a:ext cx="365411" cy="31334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18793" name="Text Box 9"/>
            <p:cNvSpPr txBox="1">
              <a:spLocks noChangeArrowheads="1"/>
            </p:cNvSpPr>
            <p:nvPr/>
          </p:nvSpPr>
          <p:spPr bwMode="auto">
            <a:xfrm>
              <a:off x="5594959" y="3560531"/>
              <a:ext cx="366571" cy="31450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118792" name="Text Box 8"/>
            <p:cNvSpPr txBox="1">
              <a:spLocks noChangeArrowheads="1"/>
            </p:cNvSpPr>
            <p:nvPr/>
          </p:nvSpPr>
          <p:spPr bwMode="auto">
            <a:xfrm>
              <a:off x="5961531" y="3560531"/>
              <a:ext cx="365411" cy="31450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p>
          </p:txBody>
        </p:sp>
        <p:sp>
          <p:nvSpPr>
            <p:cNvPr id="118791" name="Text Box 7"/>
            <p:cNvSpPr txBox="1">
              <a:spLocks noChangeArrowheads="1"/>
            </p:cNvSpPr>
            <p:nvPr/>
          </p:nvSpPr>
          <p:spPr bwMode="auto">
            <a:xfrm>
              <a:off x="6318821" y="3566334"/>
              <a:ext cx="365411" cy="31334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18790" name="Text Box 6"/>
            <p:cNvSpPr txBox="1">
              <a:spLocks noChangeArrowheads="1"/>
            </p:cNvSpPr>
            <p:nvPr/>
          </p:nvSpPr>
          <p:spPr bwMode="auto">
            <a:xfrm>
              <a:off x="6883759" y="2805015"/>
              <a:ext cx="365411" cy="31450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118789" name="Text Box 5"/>
            <p:cNvSpPr txBox="1">
              <a:spLocks noChangeArrowheads="1"/>
            </p:cNvSpPr>
            <p:nvPr/>
          </p:nvSpPr>
          <p:spPr bwMode="auto">
            <a:xfrm>
              <a:off x="7249170" y="2805015"/>
              <a:ext cx="365411" cy="31450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9</a:t>
              </a:r>
            </a:p>
          </p:txBody>
        </p:sp>
        <p:sp>
          <p:nvSpPr>
            <p:cNvPr id="118788" name="Text Box 4"/>
            <p:cNvSpPr txBox="1">
              <a:spLocks noChangeArrowheads="1"/>
            </p:cNvSpPr>
            <p:nvPr/>
          </p:nvSpPr>
          <p:spPr bwMode="auto">
            <a:xfrm>
              <a:off x="7606461" y="2809657"/>
              <a:ext cx="366571" cy="31450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18787" name="Line 3"/>
            <p:cNvSpPr>
              <a:spLocks noChangeShapeType="1"/>
            </p:cNvSpPr>
            <p:nvPr/>
          </p:nvSpPr>
          <p:spPr bwMode="auto">
            <a:xfrm>
              <a:off x="6509067" y="2937317"/>
              <a:ext cx="366571"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85" name="组合 84"/>
          <p:cNvGrpSpPr/>
          <p:nvPr/>
        </p:nvGrpSpPr>
        <p:grpSpPr>
          <a:xfrm>
            <a:off x="357158" y="1643050"/>
            <a:ext cx="2694665" cy="2286016"/>
            <a:chOff x="1714480" y="4714884"/>
            <a:chExt cx="2694665" cy="2286016"/>
          </a:xfrm>
        </p:grpSpPr>
        <p:sp>
          <p:nvSpPr>
            <p:cNvPr id="86" name="Freeform 16"/>
            <p:cNvSpPr/>
            <p:nvPr/>
          </p:nvSpPr>
          <p:spPr bwMode="auto">
            <a:xfrm>
              <a:off x="2700943" y="5792499"/>
              <a:ext cx="412066" cy="407847"/>
            </a:xfrm>
            <a:custGeom>
              <a:avLst/>
              <a:gdLst/>
              <a:ahLst/>
              <a:cxnLst>
                <a:cxn ang="0">
                  <a:pos x="0" y="327"/>
                </a:cxn>
                <a:cxn ang="0">
                  <a:pos x="330" y="0"/>
                </a:cxn>
              </a:cxnLst>
              <a:rect l="0" t="0" r="r" b="b"/>
              <a:pathLst>
                <a:path w="330" h="327">
                  <a:moveTo>
                    <a:pt x="0" y="327"/>
                  </a:moveTo>
                  <a:lnTo>
                    <a:pt x="33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7" name="Freeform 15"/>
            <p:cNvSpPr/>
            <p:nvPr/>
          </p:nvSpPr>
          <p:spPr bwMode="auto">
            <a:xfrm>
              <a:off x="2011668" y="5804971"/>
              <a:ext cx="418310" cy="349227"/>
            </a:xfrm>
            <a:custGeom>
              <a:avLst/>
              <a:gdLst/>
              <a:ahLst/>
              <a:cxnLst>
                <a:cxn ang="0">
                  <a:pos x="0" y="0"/>
                </a:cxn>
                <a:cxn ang="0">
                  <a:pos x="335" y="280"/>
                </a:cxn>
              </a:cxnLst>
              <a:rect l="0" t="0" r="r" b="b"/>
              <a:pathLst>
                <a:path w="335" h="280">
                  <a:moveTo>
                    <a:pt x="0" y="0"/>
                  </a:moveTo>
                  <a:lnTo>
                    <a:pt x="335" y="2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8" name="Freeform 14"/>
            <p:cNvSpPr/>
            <p:nvPr/>
          </p:nvSpPr>
          <p:spPr bwMode="auto">
            <a:xfrm>
              <a:off x="2699374" y="4991771"/>
              <a:ext cx="437040" cy="452748"/>
            </a:xfrm>
            <a:custGeom>
              <a:avLst/>
              <a:gdLst/>
              <a:ahLst/>
              <a:cxnLst>
                <a:cxn ang="0">
                  <a:pos x="0" y="0"/>
                </a:cxn>
                <a:cxn ang="0">
                  <a:pos x="350" y="363"/>
                </a:cxn>
              </a:cxnLst>
              <a:rect l="0" t="0" r="r" b="b"/>
              <a:pathLst>
                <a:path w="350" h="363">
                  <a:moveTo>
                    <a:pt x="0" y="0"/>
                  </a:moveTo>
                  <a:lnTo>
                    <a:pt x="350" y="36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9" name="Oval 13"/>
            <p:cNvSpPr>
              <a:spLocks noChangeArrowheads="1"/>
            </p:cNvSpPr>
            <p:nvPr/>
          </p:nvSpPr>
          <p:spPr bwMode="auto">
            <a:xfrm>
              <a:off x="2351310" y="4714884"/>
              <a:ext cx="353378" cy="389139"/>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90" name="Oval 12"/>
            <p:cNvSpPr>
              <a:spLocks noChangeArrowheads="1"/>
            </p:cNvSpPr>
            <p:nvPr/>
          </p:nvSpPr>
          <p:spPr bwMode="auto">
            <a:xfrm>
              <a:off x="1714480" y="5470711"/>
              <a:ext cx="353378" cy="389139"/>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91" name="Oval 11"/>
            <p:cNvSpPr>
              <a:spLocks noChangeArrowheads="1"/>
            </p:cNvSpPr>
            <p:nvPr/>
          </p:nvSpPr>
          <p:spPr bwMode="auto">
            <a:xfrm>
              <a:off x="2382528" y="6091837"/>
              <a:ext cx="353378" cy="3878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92" name="Oval 10"/>
            <p:cNvSpPr>
              <a:spLocks noChangeArrowheads="1"/>
            </p:cNvSpPr>
            <p:nvPr/>
          </p:nvSpPr>
          <p:spPr bwMode="auto">
            <a:xfrm>
              <a:off x="3025601" y="5452003"/>
              <a:ext cx="353378" cy="389139"/>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93" name="Oval 9"/>
            <p:cNvSpPr>
              <a:spLocks noChangeArrowheads="1"/>
            </p:cNvSpPr>
            <p:nvPr/>
          </p:nvSpPr>
          <p:spPr bwMode="auto">
            <a:xfrm>
              <a:off x="4055767" y="5489420"/>
              <a:ext cx="353378" cy="3878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94" name="Freeform 8"/>
            <p:cNvSpPr/>
            <p:nvPr/>
          </p:nvSpPr>
          <p:spPr bwMode="auto">
            <a:xfrm>
              <a:off x="2004176" y="5020458"/>
              <a:ext cx="393336" cy="460231"/>
            </a:xfrm>
            <a:custGeom>
              <a:avLst/>
              <a:gdLst/>
              <a:ahLst/>
              <a:cxnLst>
                <a:cxn ang="0">
                  <a:pos x="0" y="369"/>
                </a:cxn>
                <a:cxn ang="0">
                  <a:pos x="315" y="0"/>
                </a:cxn>
              </a:cxnLst>
              <a:rect l="0" t="0" r="r" b="b"/>
              <a:pathLst>
                <a:path w="315" h="369">
                  <a:moveTo>
                    <a:pt x="0" y="369"/>
                  </a:moveTo>
                  <a:lnTo>
                    <a:pt x="315"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5" name="Line 7"/>
            <p:cNvSpPr>
              <a:spLocks noChangeShapeType="1"/>
            </p:cNvSpPr>
            <p:nvPr/>
          </p:nvSpPr>
          <p:spPr bwMode="auto">
            <a:xfrm flipV="1">
              <a:off x="3385223" y="5656550"/>
              <a:ext cx="668047" cy="748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6" name="Text Box 6"/>
            <p:cNvSpPr txBox="1">
              <a:spLocks noChangeArrowheads="1"/>
            </p:cNvSpPr>
            <p:nvPr/>
          </p:nvSpPr>
          <p:spPr bwMode="auto">
            <a:xfrm>
              <a:off x="2856854" y="5997611"/>
              <a:ext cx="273462"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9</a:t>
              </a:r>
            </a:p>
          </p:txBody>
        </p:sp>
        <p:sp>
          <p:nvSpPr>
            <p:cNvPr id="97" name="Text Box 5"/>
            <p:cNvSpPr txBox="1">
              <a:spLocks noChangeArrowheads="1"/>
            </p:cNvSpPr>
            <p:nvPr/>
          </p:nvSpPr>
          <p:spPr bwMode="auto">
            <a:xfrm>
              <a:off x="1923011" y="5897267"/>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98" name="Text Box 4"/>
            <p:cNvSpPr txBox="1">
              <a:spLocks noChangeArrowheads="1"/>
            </p:cNvSpPr>
            <p:nvPr/>
          </p:nvSpPr>
          <p:spPr bwMode="auto">
            <a:xfrm>
              <a:off x="1938315" y="5054022"/>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99" name="Text Box 3"/>
            <p:cNvSpPr txBox="1">
              <a:spLocks noChangeArrowheads="1"/>
            </p:cNvSpPr>
            <p:nvPr/>
          </p:nvSpPr>
          <p:spPr bwMode="auto">
            <a:xfrm>
              <a:off x="2907905" y="4961837"/>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100" name="Text Box 2"/>
            <p:cNvSpPr txBox="1">
              <a:spLocks noChangeArrowheads="1"/>
            </p:cNvSpPr>
            <p:nvPr/>
          </p:nvSpPr>
          <p:spPr bwMode="auto">
            <a:xfrm>
              <a:off x="3580163" y="5388800"/>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6</a:t>
              </a:r>
            </a:p>
          </p:txBody>
        </p:sp>
        <p:sp>
          <p:nvSpPr>
            <p:cNvPr id="101" name="Text Box 2"/>
            <p:cNvSpPr txBox="1">
              <a:spLocks noChangeArrowheads="1"/>
            </p:cNvSpPr>
            <p:nvPr/>
          </p:nvSpPr>
          <p:spPr bwMode="auto">
            <a:xfrm>
              <a:off x="1900802" y="6715148"/>
              <a:ext cx="2060338" cy="28575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一个带权有向图</a:t>
              </a:r>
            </a:p>
          </p:txBody>
        </p:sp>
      </p:grpSp>
      <p:sp>
        <p:nvSpPr>
          <p:cNvPr id="103" name="右箭头 102"/>
          <p:cNvSpPr/>
          <p:nvPr/>
        </p:nvSpPr>
        <p:spPr>
          <a:xfrm>
            <a:off x="3214678" y="2428868"/>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4" name="Oval 11"/>
          <p:cNvSpPr>
            <a:spLocks noChangeArrowheads="1"/>
          </p:cNvSpPr>
          <p:nvPr/>
        </p:nvSpPr>
        <p:spPr bwMode="auto">
          <a:xfrm>
            <a:off x="785786" y="428604"/>
            <a:ext cx="857256" cy="785818"/>
          </a:xfrm>
          <a:prstGeom prst="ellipse">
            <a:avLst/>
          </a:prstGeom>
          <a:gradFill rotWithShape="0">
            <a:gsLst>
              <a:gs pos="0">
                <a:srgbClr val="9CE6DD"/>
              </a:gs>
              <a:gs pos="100000">
                <a:srgbClr val="9CE6DD">
                  <a:gamma/>
                  <a:shade val="36078"/>
                  <a:invGamma/>
                </a:srgbClr>
              </a:gs>
            </a:gsLst>
            <a:path path="rect">
              <a:fillToRect r="100000" b="100000"/>
            </a:path>
          </a:gradFill>
          <a:ln w="12700">
            <a:solidFill>
              <a:srgbClr val="000000"/>
            </a:solidFill>
            <a:round/>
          </a:ln>
          <a:effectLst/>
        </p:spPr>
        <p:txBody>
          <a:bodyPr wrap="none" anchor="ctr"/>
          <a:lstStyle/>
          <a:p>
            <a:pPr algn="ctr" latinLnBrk="1"/>
            <a:r>
              <a:rPr kumimoji="1" lang="zh-CN" altLang="en-US" sz="1800" b="1">
                <a:solidFill>
                  <a:schemeClr val="bg1"/>
                </a:solidFill>
                <a:latin typeface="微软雅黑" panose="020B0503020204020204" pitchFamily="34" charset="-122"/>
                <a:ea typeface="微软雅黑" panose="020B0503020204020204" pitchFamily="34" charset="-122"/>
              </a:rPr>
              <a:t>扩展</a:t>
            </a:r>
            <a:endParaRPr kumimoji="1" lang="en-US" altLang="ko-KR" sz="1800" b="1">
              <a:solidFill>
                <a:schemeClr val="bg1"/>
              </a:solidFill>
              <a:latin typeface="微软雅黑" panose="020B0503020204020204" pitchFamily="34" charset="-122"/>
              <a:ea typeface="微软雅黑" panose="020B0503020204020204" pitchFamily="34" charset="-122"/>
            </a:endParaRPr>
          </a:p>
        </p:txBody>
      </p:sp>
      <p:sp>
        <p:nvSpPr>
          <p:cNvPr id="105" name="TextBox 104"/>
          <p:cNvSpPr txBox="1"/>
          <p:nvPr/>
        </p:nvSpPr>
        <p:spPr>
          <a:xfrm>
            <a:off x="785786" y="4429132"/>
            <a:ext cx="4000528" cy="400110"/>
          </a:xfrm>
          <a:prstGeom prst="rect">
            <a:avLst/>
          </a:prstGeom>
          <a:noFill/>
        </p:spPr>
        <p:txBody>
          <a:bodyPr wrap="square" rtlCol="0">
            <a:spAutoFit/>
          </a:bodyPr>
          <a:lstStyle/>
          <a:p>
            <a:pPr algn="l">
              <a:lnSpc>
                <a:spcPct val="100000"/>
              </a:lnSpc>
              <a:spcBef>
                <a:spcPts val="0"/>
              </a:spcBef>
            </a:pP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方便查找每个顶点的入边</a:t>
            </a:r>
          </a:p>
        </p:txBody>
      </p:sp>
      <p:sp>
        <p:nvSpPr>
          <p:cNvPr id="61" name="灯片编号占位符 60"/>
          <p:cNvSpPr>
            <a:spLocks noGrp="1"/>
          </p:cNvSpPr>
          <p:nvPr>
            <p:ph type="sldNum" sz="quarter" idx="12"/>
          </p:nvPr>
        </p:nvSpPr>
        <p:spPr/>
        <p:txBody>
          <a:bodyPr/>
          <a:lstStyle/>
          <a:p>
            <a:fld id="{67864EE2-EAB3-4814-A7EB-820BD7610F1E}" type="slidenum">
              <a:rPr lang="en-US" altLang="zh-CN" smtClean="0"/>
              <a:t>37</a:t>
            </a:fld>
            <a:r>
              <a:rPr lang="en-US" altLang="zh-CN"/>
              <a:t>/92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14290"/>
            <a:ext cx="478634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zh-CN" sz="2200">
                <a:latin typeface="Consolas" panose="020B0609020204030204" pitchFamily="49" charset="0"/>
                <a:ea typeface="微软雅黑" panose="020B0503020204020204" pitchFamily="34" charset="-122"/>
                <a:cs typeface="Consolas" panose="020B0609020204030204" pitchFamily="49" charset="0"/>
              </a:rPr>
              <a:t>图基本运算在邻接表中的实现</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5" name="Text Box 3"/>
          <p:cNvSpPr txBox="1">
            <a:spLocks noChangeArrowheads="1"/>
          </p:cNvSpPr>
          <p:nvPr/>
        </p:nvSpPr>
        <p:spPr bwMode="auto">
          <a:xfrm>
            <a:off x="428596" y="857232"/>
            <a:ext cx="3714776" cy="400110"/>
          </a:xfrm>
          <a:prstGeom prst="rect">
            <a:avLst/>
          </a:prstGeom>
          <a:noFill/>
          <a:ln w="9525">
            <a:noFill/>
            <a:miter lim="800000"/>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1</a:t>
            </a: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）创建图的邻接</a:t>
            </a:r>
            <a:r>
              <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表</a:t>
            </a:r>
            <a:endPar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26" name="TextBox 25"/>
          <p:cNvSpPr txBox="1"/>
          <p:nvPr/>
        </p:nvSpPr>
        <p:spPr>
          <a:xfrm>
            <a:off x="428596" y="1357298"/>
            <a:ext cx="2286016" cy="976403"/>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44000" tIns="72000" bIns="72000" rtlCol="0">
            <a:spAutoFit/>
          </a:bodyPr>
          <a:lstStyle/>
          <a:p>
            <a:pPr marL="342900" indent="-342900" algn="l">
              <a:lnSpc>
                <a:spcPct val="100000"/>
              </a:lnSpc>
              <a:spcBef>
                <a:spcPts val="0"/>
              </a:spcBef>
              <a:buBlip>
                <a:blip r:embed="rId2"/>
              </a:buBlip>
            </a:pP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邻接矩阵数组</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ct val="100000"/>
              </a:lnSpc>
              <a:spcBef>
                <a:spcPts val="0"/>
              </a:spcBef>
              <a:buBlip>
                <a:blip r:embed="rId2"/>
              </a:buBlip>
            </a:pP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顶点数</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p>
          <a:p>
            <a:pPr marL="342900" indent="-342900" algn="l">
              <a:lnSpc>
                <a:spcPct val="100000"/>
              </a:lnSpc>
              <a:spcBef>
                <a:spcPts val="0"/>
              </a:spcBef>
              <a:buBlip>
                <a:blip r:embed="rId2"/>
              </a:buBlip>
            </a:pP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边数</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TextBox 26"/>
          <p:cNvSpPr txBox="1"/>
          <p:nvPr/>
        </p:nvSpPr>
        <p:spPr>
          <a:xfrm>
            <a:off x="3500430" y="1630908"/>
            <a:ext cx="1428760" cy="36933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00000"/>
              </a:lnSpc>
              <a:spcBef>
                <a:spcPts val="0"/>
              </a:spcBef>
            </a:pP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邻接</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表</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TextBox 27"/>
          <p:cNvSpPr txBox="1"/>
          <p:nvPr/>
        </p:nvSpPr>
        <p:spPr>
          <a:xfrm>
            <a:off x="285720" y="2643182"/>
            <a:ext cx="8643998" cy="373613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CreateAdjGraph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a[][MAXV],int n,int e)</a:t>
            </a:r>
          </a:p>
          <a:p>
            <a:pPr algn="l">
              <a:lnSpc>
                <a:spcPts val="2000"/>
              </a:lnSpc>
              <a:spcBef>
                <a:spcPts val="0"/>
              </a:spcBef>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通过</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n</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e</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来建立图的邻接表</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ArcNode* p;</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this-&gt;n=n; this-&gt;e=e;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置顶点数和边数</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检查邻接矩阵中每个元素</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j=n-1;j&gt;=0;j--)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(a[i][j]!=0 &amp;&amp; a[i][j]!=INF)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存在一条边</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p=new ArcNode();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创建一个结点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p-&gt;adjvex=j;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p-&gt;weight=a[i][j];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p-&gt;nextarc=adjlist[i].firstarc;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采用头插法插入</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adjlist[i].firstarc=p;</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右箭头 28"/>
          <p:cNvSpPr/>
          <p:nvPr/>
        </p:nvSpPr>
        <p:spPr>
          <a:xfrm>
            <a:off x="2714612" y="1643050"/>
            <a:ext cx="571504"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 name="灯片编号占位符 8"/>
          <p:cNvSpPr>
            <a:spLocks noGrp="1"/>
          </p:cNvSpPr>
          <p:nvPr>
            <p:ph type="sldNum" sz="quarter" idx="12"/>
          </p:nvPr>
        </p:nvSpPr>
        <p:spPr/>
        <p:txBody>
          <a:bodyPr/>
          <a:lstStyle/>
          <a:p>
            <a:fld id="{67864EE2-EAB3-4814-A7EB-820BD7610F1E}" type="slidenum">
              <a:rPr lang="en-US" altLang="zh-CN" smtClean="0"/>
              <a:t>38</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42910" y="500042"/>
            <a:ext cx="228601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2</a:t>
            </a: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）输出图</a:t>
            </a:r>
          </a:p>
        </p:txBody>
      </p:sp>
      <p:sp>
        <p:nvSpPr>
          <p:cNvPr id="11" name="TextBox 10"/>
          <p:cNvSpPr txBox="1"/>
          <p:nvPr/>
        </p:nvSpPr>
        <p:spPr>
          <a:xfrm>
            <a:off x="285720" y="1071546"/>
            <a:ext cx="8572560" cy="379177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DispAdjGraph()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输出图的邻接表</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ArcNode* p;</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遍历每个头结点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printf("   [%d]",i);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p=adjlist[i].firstarc;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指向第一个邻接点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(p!=NULL)  printf("</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(p!=NULL)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遍历第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个单链表</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printf(" (%d,%d)",p-&gt;adjvex,p-&gt;weight);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p=p-&gt;nextarc;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移向下一个邻接点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1000100" y="5357827"/>
            <a:ext cx="757242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将图的邻接表类型定义及其基本运算存放在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AdjGraph.cpp</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文件中</a:t>
            </a:r>
          </a:p>
        </p:txBody>
      </p:sp>
      <p:grpSp>
        <p:nvGrpSpPr>
          <p:cNvPr id="7" name="组合 6"/>
          <p:cNvGrpSpPr/>
          <p:nvPr/>
        </p:nvGrpSpPr>
        <p:grpSpPr>
          <a:xfrm>
            <a:off x="285720" y="5143513"/>
            <a:ext cx="785818" cy="857255"/>
            <a:chOff x="214282" y="142852"/>
            <a:chExt cx="1000100" cy="1071569"/>
          </a:xfrm>
        </p:grpSpPr>
        <p:sp>
          <p:nvSpPr>
            <p:cNvPr id="8"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ln>
          </p:spPr>
          <p:txBody>
            <a:bodyPr wrap="none" anchor="ctr"/>
            <a:lstStyle/>
            <a:p>
              <a:endParaRPr lang="zh-CN" altLang="zh-CN">
                <a:latin typeface="Calibri" panose="020F0502020204030204" charset="0"/>
                <a:cs typeface="Arial" panose="020B0604020202020204" pitchFamily="34" charset="0"/>
              </a:endParaRPr>
            </a:p>
          </p:txBody>
        </p:sp>
        <p:sp>
          <p:nvSpPr>
            <p:cNvPr id="9"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ln>
          </p:spPr>
          <p:txBody>
            <a:bodyPr wrap="none" anchor="ctr"/>
            <a:lstStyle/>
            <a:p>
              <a:endParaRPr lang="zh-CN" altLang="zh-CN">
                <a:latin typeface="Calibri" panose="020F0502020204030204" charset="0"/>
                <a:cs typeface="Arial" panose="020B0604020202020204" pitchFamily="34" charset="0"/>
              </a:endParaRPr>
            </a:p>
          </p:txBody>
        </p:sp>
        <p:sp>
          <p:nvSpPr>
            <p:cNvPr id="12" name="Oval 22"/>
            <p:cNvSpPr>
              <a:spLocks noChangeArrowheads="1"/>
            </p:cNvSpPr>
            <p:nvPr/>
          </p:nvSpPr>
          <p:spPr bwMode="gray">
            <a:xfrm>
              <a:off x="296515" y="233663"/>
              <a:ext cx="834424" cy="895136"/>
            </a:xfrm>
            <a:prstGeom prst="ellipse">
              <a:avLst/>
            </a:prstGeom>
            <a:noFill/>
            <a:ln w="38100">
              <a:solidFill>
                <a:srgbClr val="FF0000">
                  <a:alpha val="30196"/>
                </a:srgbClr>
              </a:solidFill>
              <a:round/>
            </a:ln>
          </p:spPr>
          <p:txBody>
            <a:bodyPr wrap="none" anchor="ctr"/>
            <a:lstStyle/>
            <a:p>
              <a:endParaRPr lang="zh-CN" altLang="zh-CN">
                <a:latin typeface="Calibri" panose="020F0502020204030204" charset="0"/>
                <a:cs typeface="Arial" panose="020B0604020202020204" pitchFamily="34" charset="0"/>
              </a:endParaRPr>
            </a:p>
          </p:txBody>
        </p:sp>
        <p:sp>
          <p:nvSpPr>
            <p:cNvPr id="13" name="Text Box 23"/>
            <p:cNvSpPr txBox="1">
              <a:spLocks noChangeArrowheads="1"/>
            </p:cNvSpPr>
            <p:nvPr/>
          </p:nvSpPr>
          <p:spPr bwMode="gray">
            <a:xfrm>
              <a:off x="317323" y="535760"/>
              <a:ext cx="850370" cy="361638"/>
            </a:xfrm>
            <a:prstGeom prst="rect">
              <a:avLst/>
            </a:prstGeom>
            <a:noFill/>
            <a:ln w="9525" algn="ctr">
              <a:noFill/>
              <a:miter lim="800000"/>
            </a:ln>
          </p:spPr>
          <p:txBody>
            <a:bodyPr wrap="square">
              <a:spAutoFit/>
            </a:bodyPr>
            <a:lstStyle/>
            <a:p>
              <a:pPr algn="ctr">
                <a:spcBef>
                  <a:spcPct val="50000"/>
                </a:spcBef>
              </a:pPr>
              <a:r>
                <a:rPr lang="zh-CN" altLang="en-US" sz="1600" b="1">
                  <a:solidFill>
                    <a:srgbClr val="FF0000"/>
                  </a:solidFill>
                  <a:latin typeface="微软雅黑" panose="020B0503020204020204" pitchFamily="34" charset="-122"/>
                  <a:ea typeface="微软雅黑" panose="020B0503020204020204" pitchFamily="34" charset="-122"/>
                  <a:cs typeface="Consolas" panose="020B0609020204030204" pitchFamily="49" charset="0"/>
                </a:rPr>
                <a:t>操作</a:t>
              </a:r>
            </a:p>
          </p:txBody>
        </p:sp>
      </p:grpSp>
      <p:sp>
        <p:nvSpPr>
          <p:cNvPr id="15" name="灯片编号占位符 14"/>
          <p:cNvSpPr>
            <a:spLocks noGrp="1"/>
          </p:cNvSpPr>
          <p:nvPr>
            <p:ph type="sldNum" sz="quarter" idx="12"/>
          </p:nvPr>
        </p:nvSpPr>
        <p:spPr/>
        <p:txBody>
          <a:bodyPr/>
          <a:lstStyle/>
          <a:p>
            <a:fld id="{67864EE2-EAB3-4814-A7EB-820BD7610F1E}" type="slidenum">
              <a:rPr lang="en-US" altLang="zh-CN" smtClean="0"/>
              <a:t>39</a:t>
            </a:fld>
            <a:r>
              <a:rPr lang="en-US" altLang="zh-CN"/>
              <a:t>/92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3"/>
          <p:cNvSpPr txBox="1">
            <a:spLocks noChangeArrowheads="1"/>
          </p:cNvSpPr>
          <p:nvPr/>
        </p:nvSpPr>
        <p:spPr bwMode="auto">
          <a:xfrm>
            <a:off x="500034" y="785794"/>
            <a:ext cx="8001056" cy="26033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08000" tIns="108000" bIns="108000">
            <a:spAutoFit/>
          </a:bodyPr>
          <a:lstStyle/>
          <a:p>
            <a:pPr marL="457200" indent="-457200" algn="l">
              <a:lnSpc>
                <a:spcPts val="2800"/>
              </a:lnSpc>
              <a:spcBef>
                <a:spcPts val="18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在图</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中，如果代表边的顶点对（或序偶）是无序的，则称</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无向图</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。无向图中代表边的无序顶点对通常用圆括号括起来，用以表示一条无向边</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，如</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j)</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表示</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一条</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顶点</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之间的</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边。</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18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如果表示边的顶点对（或序偶）是有序的，则称</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有向图</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。在有向图中代表边的顶点对通常用尖括号括起来，用以表示一条有向边（又称为弧），如</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表示从顶点</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的一条边。</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Box 25"/>
          <p:cNvSpPr txBox="1"/>
          <p:nvPr/>
        </p:nvSpPr>
        <p:spPr>
          <a:xfrm>
            <a:off x="500034" y="285728"/>
            <a:ext cx="2286016" cy="400110"/>
          </a:xfrm>
          <a:prstGeom prst="rect">
            <a:avLst/>
          </a:prstGeom>
          <a:noFill/>
        </p:spPr>
        <p:txBody>
          <a:bodyPr wrap="square" rtlCol="0">
            <a:spAutoFit/>
          </a:bodyPr>
          <a:lstStyle/>
          <a:p>
            <a:pPr algn="l">
              <a:lnSpc>
                <a:spcPct val="100000"/>
              </a:lnSpc>
              <a:spcBef>
                <a:spcPts val="0"/>
              </a:spcBef>
            </a:pPr>
            <a:r>
              <a:rPr lang="zh-CN" altLang="zh-CN" sz="2000">
                <a:solidFill>
                  <a:srgbClr val="FF0000"/>
                </a:solidFill>
                <a:latin typeface="微软雅黑" panose="020B0503020204020204" pitchFamily="34" charset="-122"/>
                <a:ea typeface="微软雅黑" panose="020B0503020204020204" pitchFamily="34" charset="-122"/>
              </a:rPr>
              <a:t>无向</a:t>
            </a:r>
            <a:r>
              <a:rPr lang="zh-CN" altLang="en-US" sz="2000">
                <a:solidFill>
                  <a:srgbClr val="FF0000"/>
                </a:solidFill>
                <a:latin typeface="微软雅黑" panose="020B0503020204020204" pitchFamily="34" charset="-122"/>
                <a:ea typeface="微软雅黑" panose="020B0503020204020204" pitchFamily="34" charset="-122"/>
              </a:rPr>
              <a:t>图和有向图</a:t>
            </a:r>
            <a:endPar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6413" name="Rectangle 2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55" name="组合 54"/>
          <p:cNvGrpSpPr/>
          <p:nvPr/>
        </p:nvGrpSpPr>
        <p:grpSpPr>
          <a:xfrm>
            <a:off x="1714480" y="3857628"/>
            <a:ext cx="4857784" cy="2143140"/>
            <a:chOff x="2214546" y="4222346"/>
            <a:chExt cx="4266515" cy="1778422"/>
          </a:xfrm>
        </p:grpSpPr>
        <p:sp>
          <p:nvSpPr>
            <p:cNvPr id="16411" name="Line 27"/>
            <p:cNvSpPr>
              <a:spLocks noChangeShapeType="1"/>
            </p:cNvSpPr>
            <p:nvPr/>
          </p:nvSpPr>
          <p:spPr bwMode="auto">
            <a:xfrm>
              <a:off x="5626439" y="4401129"/>
              <a:ext cx="10353" cy="32651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410" name="Line 26"/>
            <p:cNvSpPr>
              <a:spLocks noChangeShapeType="1"/>
            </p:cNvSpPr>
            <p:nvPr/>
          </p:nvSpPr>
          <p:spPr bwMode="auto">
            <a:xfrm flipV="1">
              <a:off x="5641498" y="5015579"/>
              <a:ext cx="941" cy="29264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409" name="Freeform 25"/>
            <p:cNvSpPr/>
            <p:nvPr/>
          </p:nvSpPr>
          <p:spPr bwMode="auto">
            <a:xfrm>
              <a:off x="5774209" y="4891371"/>
              <a:ext cx="408486" cy="941"/>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408" name="Line 24"/>
            <p:cNvSpPr>
              <a:spLocks noChangeShapeType="1"/>
            </p:cNvSpPr>
            <p:nvPr/>
          </p:nvSpPr>
          <p:spPr bwMode="auto">
            <a:xfrm>
              <a:off x="5153951" y="4894194"/>
              <a:ext cx="337895" cy="94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407" name="Freeform 23"/>
            <p:cNvSpPr/>
            <p:nvPr/>
          </p:nvSpPr>
          <p:spPr bwMode="auto">
            <a:xfrm>
              <a:off x="5079595" y="4978881"/>
              <a:ext cx="442370" cy="370740"/>
            </a:xfrm>
            <a:custGeom>
              <a:avLst/>
              <a:gdLst/>
              <a:ahLst/>
              <a:cxnLst>
                <a:cxn ang="0">
                  <a:pos x="0" y="0"/>
                </a:cxn>
                <a:cxn ang="0">
                  <a:pos x="470" y="394"/>
                </a:cxn>
              </a:cxnLst>
              <a:rect l="0" t="0" r="r" b="b"/>
              <a:pathLst>
                <a:path w="470" h="394">
                  <a:moveTo>
                    <a:pt x="0" y="0"/>
                  </a:moveTo>
                  <a:lnTo>
                    <a:pt x="470" y="39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406" name="Freeform 22"/>
            <p:cNvSpPr/>
            <p:nvPr/>
          </p:nvSpPr>
          <p:spPr bwMode="auto">
            <a:xfrm>
              <a:off x="5742208" y="4979822"/>
              <a:ext cx="501666" cy="378268"/>
            </a:xfrm>
            <a:custGeom>
              <a:avLst/>
              <a:gdLst/>
              <a:ahLst/>
              <a:cxnLst>
                <a:cxn ang="0">
                  <a:pos x="0" y="402"/>
                </a:cxn>
                <a:cxn ang="0">
                  <a:pos x="533" y="0"/>
                </a:cxn>
              </a:cxnLst>
              <a:rect l="0" t="0" r="r" b="b"/>
              <a:pathLst>
                <a:path w="533" h="402">
                  <a:moveTo>
                    <a:pt x="0" y="402"/>
                  </a:moveTo>
                  <a:lnTo>
                    <a:pt x="533"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405" name="Freeform 21"/>
            <p:cNvSpPr/>
            <p:nvPr/>
          </p:nvSpPr>
          <p:spPr bwMode="auto">
            <a:xfrm>
              <a:off x="5782680" y="4417125"/>
              <a:ext cx="437663" cy="332160"/>
            </a:xfrm>
            <a:custGeom>
              <a:avLst/>
              <a:gdLst/>
              <a:ahLst/>
              <a:cxnLst>
                <a:cxn ang="0">
                  <a:pos x="465" y="353"/>
                </a:cxn>
                <a:cxn ang="0">
                  <a:pos x="0" y="0"/>
                </a:cxn>
              </a:cxnLst>
              <a:rect l="0" t="0" r="r" b="b"/>
              <a:pathLst>
                <a:path w="465" h="353">
                  <a:moveTo>
                    <a:pt x="465" y="353"/>
                  </a:moveTo>
                  <a:lnTo>
                    <a:pt x="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404" name="Freeform 20"/>
            <p:cNvSpPr/>
            <p:nvPr/>
          </p:nvSpPr>
          <p:spPr bwMode="auto">
            <a:xfrm>
              <a:off x="2457379" y="4989232"/>
              <a:ext cx="466841" cy="388618"/>
            </a:xfrm>
            <a:custGeom>
              <a:avLst/>
              <a:gdLst/>
              <a:ahLst/>
              <a:cxnLst>
                <a:cxn ang="0">
                  <a:pos x="0" y="0"/>
                </a:cxn>
                <a:cxn ang="0">
                  <a:pos x="495" y="412"/>
                </a:cxn>
              </a:cxnLst>
              <a:rect l="0" t="0" r="r" b="b"/>
              <a:pathLst>
                <a:path w="495" h="412">
                  <a:moveTo>
                    <a:pt x="0" y="0"/>
                  </a:moveTo>
                  <a:lnTo>
                    <a:pt x="495" y="412"/>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403" name="Freeform 19"/>
            <p:cNvSpPr/>
            <p:nvPr/>
          </p:nvSpPr>
          <p:spPr bwMode="auto">
            <a:xfrm>
              <a:off x="3164229" y="4976058"/>
              <a:ext cx="451782" cy="402733"/>
            </a:xfrm>
            <a:custGeom>
              <a:avLst/>
              <a:gdLst/>
              <a:ahLst/>
              <a:cxnLst>
                <a:cxn ang="0">
                  <a:pos x="0" y="428"/>
                </a:cxn>
                <a:cxn ang="0">
                  <a:pos x="480" y="0"/>
                </a:cxn>
              </a:cxnLst>
              <a:rect l="0" t="0" r="r" b="b"/>
              <a:pathLst>
                <a:path w="480" h="428">
                  <a:moveTo>
                    <a:pt x="0" y="428"/>
                  </a:moveTo>
                  <a:lnTo>
                    <a:pt x="480" y="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402" name="Freeform 18"/>
            <p:cNvSpPr/>
            <p:nvPr/>
          </p:nvSpPr>
          <p:spPr bwMode="auto">
            <a:xfrm>
              <a:off x="3156699" y="4428417"/>
              <a:ext cx="486606" cy="366976"/>
            </a:xfrm>
            <a:custGeom>
              <a:avLst/>
              <a:gdLst/>
              <a:ahLst/>
              <a:cxnLst>
                <a:cxn ang="0">
                  <a:pos x="0" y="0"/>
                </a:cxn>
                <a:cxn ang="0">
                  <a:pos x="517" y="390"/>
                </a:cxn>
              </a:cxnLst>
              <a:rect l="0" t="0" r="r" b="b"/>
              <a:pathLst>
                <a:path w="517" h="390">
                  <a:moveTo>
                    <a:pt x="0" y="0"/>
                  </a:moveTo>
                  <a:lnTo>
                    <a:pt x="517"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401" name="Freeform 17"/>
            <p:cNvSpPr/>
            <p:nvPr/>
          </p:nvSpPr>
          <p:spPr bwMode="auto">
            <a:xfrm>
              <a:off x="2415024" y="4431240"/>
              <a:ext cx="529902" cy="409319"/>
            </a:xfrm>
            <a:custGeom>
              <a:avLst/>
              <a:gdLst/>
              <a:ahLst/>
              <a:cxnLst>
                <a:cxn ang="0">
                  <a:pos x="562" y="0"/>
                </a:cxn>
                <a:cxn ang="0">
                  <a:pos x="0" y="435"/>
                </a:cxn>
              </a:cxnLst>
              <a:rect l="0" t="0" r="r" b="b"/>
              <a:pathLst>
                <a:path w="562" h="435">
                  <a:moveTo>
                    <a:pt x="562" y="0"/>
                  </a:moveTo>
                  <a:lnTo>
                    <a:pt x="0" y="43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400" name="Line 16"/>
            <p:cNvSpPr>
              <a:spLocks noChangeShapeType="1"/>
            </p:cNvSpPr>
            <p:nvPr/>
          </p:nvSpPr>
          <p:spPr bwMode="auto">
            <a:xfrm>
              <a:off x="2391494" y="4882903"/>
              <a:ext cx="1355345" cy="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399" name="Line 15"/>
            <p:cNvSpPr>
              <a:spLocks noChangeShapeType="1"/>
            </p:cNvSpPr>
            <p:nvPr/>
          </p:nvSpPr>
          <p:spPr bwMode="auto">
            <a:xfrm>
              <a:off x="3035283" y="4532864"/>
              <a:ext cx="941" cy="880742"/>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398" name="Oval 14"/>
            <p:cNvSpPr>
              <a:spLocks noChangeArrowheads="1"/>
            </p:cNvSpPr>
            <p:nvPr/>
          </p:nvSpPr>
          <p:spPr bwMode="auto">
            <a:xfrm>
              <a:off x="2899748" y="4242106"/>
              <a:ext cx="265422"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16397" name="Oval 13"/>
            <p:cNvSpPr>
              <a:spLocks noChangeArrowheads="1"/>
            </p:cNvSpPr>
            <p:nvPr/>
          </p:nvSpPr>
          <p:spPr bwMode="auto">
            <a:xfrm>
              <a:off x="2899748" y="4736112"/>
              <a:ext cx="265422"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16396" name="Oval 12"/>
            <p:cNvSpPr>
              <a:spLocks noChangeArrowheads="1"/>
            </p:cNvSpPr>
            <p:nvPr/>
          </p:nvSpPr>
          <p:spPr bwMode="auto">
            <a:xfrm>
              <a:off x="3577421" y="4736112"/>
              <a:ext cx="266363"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6395" name="Oval 11"/>
            <p:cNvSpPr>
              <a:spLocks noChangeArrowheads="1"/>
            </p:cNvSpPr>
            <p:nvPr/>
          </p:nvSpPr>
          <p:spPr bwMode="auto">
            <a:xfrm>
              <a:off x="2222076" y="4736112"/>
              <a:ext cx="266363"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16394" name="Oval 10"/>
            <p:cNvSpPr>
              <a:spLocks noChangeArrowheads="1"/>
            </p:cNvSpPr>
            <p:nvPr/>
          </p:nvSpPr>
          <p:spPr bwMode="auto">
            <a:xfrm>
              <a:off x="2898807" y="5280930"/>
              <a:ext cx="266363"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16393" name="Freeform 9"/>
            <p:cNvSpPr/>
            <p:nvPr/>
          </p:nvSpPr>
          <p:spPr bwMode="auto">
            <a:xfrm>
              <a:off x="5078654" y="4431240"/>
              <a:ext cx="458370" cy="348157"/>
            </a:xfrm>
            <a:custGeom>
              <a:avLst/>
              <a:gdLst/>
              <a:ahLst/>
              <a:cxnLst>
                <a:cxn ang="0">
                  <a:pos x="487" y="0"/>
                </a:cxn>
                <a:cxn ang="0">
                  <a:pos x="0" y="369"/>
                </a:cxn>
              </a:cxnLst>
              <a:rect l="0" t="0" r="r" b="b"/>
              <a:pathLst>
                <a:path w="487" h="369">
                  <a:moveTo>
                    <a:pt x="487" y="0"/>
                  </a:moveTo>
                  <a:lnTo>
                    <a:pt x="0" y="369"/>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392" name="Oval 8"/>
            <p:cNvSpPr>
              <a:spLocks noChangeArrowheads="1"/>
            </p:cNvSpPr>
            <p:nvPr/>
          </p:nvSpPr>
          <p:spPr bwMode="auto">
            <a:xfrm>
              <a:off x="5505964" y="4222346"/>
              <a:ext cx="266363"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16391" name="Oval 7"/>
            <p:cNvSpPr>
              <a:spLocks noChangeArrowheads="1"/>
            </p:cNvSpPr>
            <p:nvPr/>
          </p:nvSpPr>
          <p:spPr bwMode="auto">
            <a:xfrm>
              <a:off x="5505964" y="4734230"/>
              <a:ext cx="266363"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16390" name="Oval 6"/>
            <p:cNvSpPr>
              <a:spLocks noChangeArrowheads="1"/>
            </p:cNvSpPr>
            <p:nvPr/>
          </p:nvSpPr>
          <p:spPr bwMode="auto">
            <a:xfrm>
              <a:off x="6184577" y="4734230"/>
              <a:ext cx="266363"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6389" name="Oval 5"/>
            <p:cNvSpPr>
              <a:spLocks noChangeArrowheads="1"/>
            </p:cNvSpPr>
            <p:nvPr/>
          </p:nvSpPr>
          <p:spPr bwMode="auto">
            <a:xfrm>
              <a:off x="4862175" y="4734230"/>
              <a:ext cx="266363"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16388" name="Oval 4"/>
            <p:cNvSpPr>
              <a:spLocks noChangeArrowheads="1"/>
            </p:cNvSpPr>
            <p:nvPr/>
          </p:nvSpPr>
          <p:spPr bwMode="auto">
            <a:xfrm>
              <a:off x="5505023" y="5279048"/>
              <a:ext cx="267304"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16387" name="Text Box 3"/>
            <p:cNvSpPr txBox="1">
              <a:spLocks noChangeArrowheads="1"/>
            </p:cNvSpPr>
            <p:nvPr/>
          </p:nvSpPr>
          <p:spPr bwMode="auto">
            <a:xfrm>
              <a:off x="2214546" y="5707187"/>
              <a:ext cx="1714512" cy="293581"/>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）一个无向图</a:t>
              </a:r>
            </a:p>
          </p:txBody>
        </p:sp>
        <p:sp>
          <p:nvSpPr>
            <p:cNvPr id="16386" name="Text Box 2"/>
            <p:cNvSpPr txBox="1">
              <a:spLocks noChangeArrowheads="1"/>
            </p:cNvSpPr>
            <p:nvPr/>
          </p:nvSpPr>
          <p:spPr bwMode="auto">
            <a:xfrm>
              <a:off x="4929190" y="5707187"/>
              <a:ext cx="1551871" cy="293581"/>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r>
                <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）一个有向图</a:t>
              </a:r>
            </a:p>
          </p:txBody>
        </p:sp>
      </p:grpSp>
      <p:sp>
        <p:nvSpPr>
          <p:cNvPr id="34" name="灯片编号占位符 33"/>
          <p:cNvSpPr>
            <a:spLocks noGrp="1"/>
          </p:cNvSpPr>
          <p:nvPr>
            <p:ph type="sldNum" sz="quarter" idx="12"/>
          </p:nvPr>
        </p:nvSpPr>
        <p:spPr/>
        <p:txBody>
          <a:bodyPr/>
          <a:lstStyle/>
          <a:p>
            <a:fld id="{67864EE2-EAB3-4814-A7EB-820BD7610F1E}" type="slidenum">
              <a:rPr lang="en-US" altLang="zh-CN" smtClean="0"/>
              <a:t>4</a:t>
            </a:fld>
            <a:r>
              <a:rPr lang="en-US" altLang="zh-CN"/>
              <a:t>/92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571480"/>
            <a:ext cx="8215370" cy="30393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main()</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AdjGraph G;</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n=5,e=5;</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A[MAXV][MAXV]={{0,8,INF,5,INF},{INF,0,3,INF,INF},</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{INF,INF,0,INF,6},{INF,INF,9,0,INF},{INF,INF,INF,INF,0}};	</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G.</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CreateAdjGraph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(A,n,e);</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图的邻接表</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 G.</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DispAdjGraph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销毁图</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0;</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6" name="TextBox 5"/>
          <p:cNvSpPr txBox="1"/>
          <p:nvPr/>
        </p:nvSpPr>
        <p:spPr>
          <a:xfrm>
            <a:off x="71406" y="782405"/>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程序验证</a:t>
            </a:r>
          </a:p>
        </p:txBody>
      </p:sp>
      <p:sp>
        <p:nvSpPr>
          <p:cNvPr id="7" name="下箭头 6"/>
          <p:cNvSpPr/>
          <p:nvPr/>
        </p:nvSpPr>
        <p:spPr>
          <a:xfrm>
            <a:off x="5357818" y="3786190"/>
            <a:ext cx="214314"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8" name="组合 7"/>
          <p:cNvGrpSpPr/>
          <p:nvPr/>
        </p:nvGrpSpPr>
        <p:grpSpPr>
          <a:xfrm>
            <a:off x="948641" y="3929066"/>
            <a:ext cx="2694665" cy="2286016"/>
            <a:chOff x="1714480" y="4714884"/>
            <a:chExt cx="2694665" cy="2286016"/>
          </a:xfrm>
        </p:grpSpPr>
        <p:sp>
          <p:nvSpPr>
            <p:cNvPr id="9" name="Freeform 16"/>
            <p:cNvSpPr/>
            <p:nvPr/>
          </p:nvSpPr>
          <p:spPr bwMode="auto">
            <a:xfrm>
              <a:off x="2700943" y="5792499"/>
              <a:ext cx="412066" cy="407847"/>
            </a:xfrm>
            <a:custGeom>
              <a:avLst/>
              <a:gdLst/>
              <a:ahLst/>
              <a:cxnLst>
                <a:cxn ang="0">
                  <a:pos x="0" y="327"/>
                </a:cxn>
                <a:cxn ang="0">
                  <a:pos x="330" y="0"/>
                </a:cxn>
              </a:cxnLst>
              <a:rect l="0" t="0" r="r" b="b"/>
              <a:pathLst>
                <a:path w="330" h="327">
                  <a:moveTo>
                    <a:pt x="0" y="327"/>
                  </a:moveTo>
                  <a:lnTo>
                    <a:pt x="33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Freeform 15"/>
            <p:cNvSpPr/>
            <p:nvPr/>
          </p:nvSpPr>
          <p:spPr bwMode="auto">
            <a:xfrm>
              <a:off x="2011668" y="5804971"/>
              <a:ext cx="418310" cy="349227"/>
            </a:xfrm>
            <a:custGeom>
              <a:avLst/>
              <a:gdLst/>
              <a:ahLst/>
              <a:cxnLst>
                <a:cxn ang="0">
                  <a:pos x="0" y="0"/>
                </a:cxn>
                <a:cxn ang="0">
                  <a:pos x="335" y="280"/>
                </a:cxn>
              </a:cxnLst>
              <a:rect l="0" t="0" r="r" b="b"/>
              <a:pathLst>
                <a:path w="335" h="280">
                  <a:moveTo>
                    <a:pt x="0" y="0"/>
                  </a:moveTo>
                  <a:lnTo>
                    <a:pt x="335" y="2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Freeform 14"/>
            <p:cNvSpPr/>
            <p:nvPr/>
          </p:nvSpPr>
          <p:spPr bwMode="auto">
            <a:xfrm>
              <a:off x="2699374" y="4991771"/>
              <a:ext cx="437040" cy="452748"/>
            </a:xfrm>
            <a:custGeom>
              <a:avLst/>
              <a:gdLst/>
              <a:ahLst/>
              <a:cxnLst>
                <a:cxn ang="0">
                  <a:pos x="0" y="0"/>
                </a:cxn>
                <a:cxn ang="0">
                  <a:pos x="350" y="363"/>
                </a:cxn>
              </a:cxnLst>
              <a:rect l="0" t="0" r="r" b="b"/>
              <a:pathLst>
                <a:path w="350" h="363">
                  <a:moveTo>
                    <a:pt x="0" y="0"/>
                  </a:moveTo>
                  <a:lnTo>
                    <a:pt x="350" y="36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Oval 13"/>
            <p:cNvSpPr>
              <a:spLocks noChangeArrowheads="1"/>
            </p:cNvSpPr>
            <p:nvPr/>
          </p:nvSpPr>
          <p:spPr bwMode="auto">
            <a:xfrm>
              <a:off x="2351310" y="4714884"/>
              <a:ext cx="353378" cy="389139"/>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13" name="Oval 12"/>
            <p:cNvSpPr>
              <a:spLocks noChangeArrowheads="1"/>
            </p:cNvSpPr>
            <p:nvPr/>
          </p:nvSpPr>
          <p:spPr bwMode="auto">
            <a:xfrm>
              <a:off x="1714480" y="5470711"/>
              <a:ext cx="353378" cy="389139"/>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4" name="Oval 11"/>
            <p:cNvSpPr>
              <a:spLocks noChangeArrowheads="1"/>
            </p:cNvSpPr>
            <p:nvPr/>
          </p:nvSpPr>
          <p:spPr bwMode="auto">
            <a:xfrm>
              <a:off x="2382528" y="6091837"/>
              <a:ext cx="353378" cy="3878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15" name="Oval 10"/>
            <p:cNvSpPr>
              <a:spLocks noChangeArrowheads="1"/>
            </p:cNvSpPr>
            <p:nvPr/>
          </p:nvSpPr>
          <p:spPr bwMode="auto">
            <a:xfrm>
              <a:off x="3025601" y="5452003"/>
              <a:ext cx="353378" cy="389139"/>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16" name="Oval 9"/>
            <p:cNvSpPr>
              <a:spLocks noChangeArrowheads="1"/>
            </p:cNvSpPr>
            <p:nvPr/>
          </p:nvSpPr>
          <p:spPr bwMode="auto">
            <a:xfrm>
              <a:off x="4055767" y="5489420"/>
              <a:ext cx="353378" cy="3878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17" name="Freeform 8"/>
            <p:cNvSpPr/>
            <p:nvPr/>
          </p:nvSpPr>
          <p:spPr bwMode="auto">
            <a:xfrm>
              <a:off x="2004176" y="5020458"/>
              <a:ext cx="393336" cy="460231"/>
            </a:xfrm>
            <a:custGeom>
              <a:avLst/>
              <a:gdLst/>
              <a:ahLst/>
              <a:cxnLst>
                <a:cxn ang="0">
                  <a:pos x="0" y="369"/>
                </a:cxn>
                <a:cxn ang="0">
                  <a:pos x="315" y="0"/>
                </a:cxn>
              </a:cxnLst>
              <a:rect l="0" t="0" r="r" b="b"/>
              <a:pathLst>
                <a:path w="315" h="369">
                  <a:moveTo>
                    <a:pt x="0" y="369"/>
                  </a:moveTo>
                  <a:lnTo>
                    <a:pt x="315"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Line 7"/>
            <p:cNvSpPr>
              <a:spLocks noChangeShapeType="1"/>
            </p:cNvSpPr>
            <p:nvPr/>
          </p:nvSpPr>
          <p:spPr bwMode="auto">
            <a:xfrm flipV="1">
              <a:off x="3385223" y="5656550"/>
              <a:ext cx="668047" cy="748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 Box 6"/>
            <p:cNvSpPr txBox="1">
              <a:spLocks noChangeArrowheads="1"/>
            </p:cNvSpPr>
            <p:nvPr/>
          </p:nvSpPr>
          <p:spPr bwMode="auto">
            <a:xfrm>
              <a:off x="2856854" y="5997611"/>
              <a:ext cx="273462"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9</a:t>
              </a:r>
            </a:p>
          </p:txBody>
        </p:sp>
        <p:sp>
          <p:nvSpPr>
            <p:cNvPr id="20" name="Text Box 5"/>
            <p:cNvSpPr txBox="1">
              <a:spLocks noChangeArrowheads="1"/>
            </p:cNvSpPr>
            <p:nvPr/>
          </p:nvSpPr>
          <p:spPr bwMode="auto">
            <a:xfrm>
              <a:off x="1923011" y="5897267"/>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1" name="Text Box 4"/>
            <p:cNvSpPr txBox="1">
              <a:spLocks noChangeArrowheads="1"/>
            </p:cNvSpPr>
            <p:nvPr/>
          </p:nvSpPr>
          <p:spPr bwMode="auto">
            <a:xfrm>
              <a:off x="1938315" y="5054022"/>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22" name="Text Box 3"/>
            <p:cNvSpPr txBox="1">
              <a:spLocks noChangeArrowheads="1"/>
            </p:cNvSpPr>
            <p:nvPr/>
          </p:nvSpPr>
          <p:spPr bwMode="auto">
            <a:xfrm>
              <a:off x="2907905" y="4961837"/>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3" name="Text Box 2"/>
            <p:cNvSpPr txBox="1">
              <a:spLocks noChangeArrowheads="1"/>
            </p:cNvSpPr>
            <p:nvPr/>
          </p:nvSpPr>
          <p:spPr bwMode="auto">
            <a:xfrm>
              <a:off x="3580163" y="5388800"/>
              <a:ext cx="274711" cy="235728"/>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FF00FF"/>
                  </a:solidFill>
                  <a:effectLst/>
                  <a:latin typeface="Consolas" panose="020B0609020204030204" pitchFamily="49" charset="0"/>
                  <a:ea typeface="仿宋" panose="02010609060101010101" pitchFamily="49" charset="-122"/>
                  <a:cs typeface="Consolas" panose="020B0609020204030204" pitchFamily="49" charset="0"/>
                </a:rPr>
                <a:t>6</a:t>
              </a:r>
            </a:p>
          </p:txBody>
        </p:sp>
        <p:sp>
          <p:nvSpPr>
            <p:cNvPr id="24" name="Text Box 2"/>
            <p:cNvSpPr txBox="1">
              <a:spLocks noChangeArrowheads="1"/>
            </p:cNvSpPr>
            <p:nvPr/>
          </p:nvSpPr>
          <p:spPr bwMode="auto">
            <a:xfrm>
              <a:off x="1900802" y="6715148"/>
              <a:ext cx="2060338" cy="28575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一个带权有向图</a:t>
              </a:r>
            </a:p>
          </p:txBody>
        </p:sp>
      </p:grpSp>
      <p:pic>
        <p:nvPicPr>
          <p:cNvPr id="56321" name="Picture 1"/>
          <p:cNvPicPr>
            <a:picLocks noChangeAspect="1" noChangeArrowheads="1"/>
          </p:cNvPicPr>
          <p:nvPr/>
        </p:nvPicPr>
        <p:blipFill>
          <a:blip r:embed="rId3" cstate="print"/>
          <a:srcRect/>
          <a:stretch>
            <a:fillRect/>
          </a:stretch>
        </p:blipFill>
        <p:spPr bwMode="auto">
          <a:xfrm>
            <a:off x="4429124" y="4214818"/>
            <a:ext cx="2295525" cy="1895475"/>
          </a:xfrm>
          <a:prstGeom prst="rect">
            <a:avLst/>
          </a:prstGeom>
          <a:noFill/>
          <a:ln w="9525">
            <a:noFill/>
            <a:miter lim="800000"/>
            <a:headEnd/>
            <a:tailEnd/>
          </a:ln>
        </p:spPr>
      </p:pic>
      <p:sp>
        <p:nvSpPr>
          <p:cNvPr id="25" name="灯片编号占位符 24"/>
          <p:cNvSpPr>
            <a:spLocks noGrp="1"/>
          </p:cNvSpPr>
          <p:nvPr>
            <p:ph type="sldNum" sz="quarter" idx="12"/>
          </p:nvPr>
        </p:nvSpPr>
        <p:spPr/>
        <p:txBody>
          <a:bodyPr/>
          <a:lstStyle/>
          <a:p>
            <a:fld id="{67864EE2-EAB3-4814-A7EB-820BD7610F1E}" type="slidenum">
              <a:rPr lang="en-US" altLang="zh-CN" smtClean="0"/>
              <a:t>40</a:t>
            </a:fld>
            <a:r>
              <a:rPr lang="en-US" altLang="zh-CN"/>
              <a:t>/92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12" name="Rectangle 8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6" name="TextBox 55"/>
          <p:cNvSpPr txBox="1"/>
          <p:nvPr/>
        </p:nvSpPr>
        <p:spPr>
          <a:xfrm>
            <a:off x="357158" y="285728"/>
            <a:ext cx="8286808" cy="1323439"/>
          </a:xfrm>
          <a:prstGeom prst="rect">
            <a:avLst/>
          </a:prstGeom>
          <a:noFill/>
        </p:spPr>
        <p:txBody>
          <a:bodyPr wrap="square" rtlCol="0">
            <a:spAutoFit/>
          </a:bodyPr>
          <a:lstStyle/>
          <a:p>
            <a:pPr algn="l">
              <a:lnSpc>
                <a:spcPct val="100000"/>
              </a:lnSpc>
            </a:pP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8.3</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一个含有</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个顶点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条边的图采用邻接表存储，设计以下算法：</a:t>
            </a:r>
          </a:p>
          <a:p>
            <a:pPr algn="l">
              <a:lnSpc>
                <a:spcPct val="100000"/>
              </a:lnSpc>
            </a:pP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）该图为无向图，求其中顶点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的度。</a:t>
            </a:r>
          </a:p>
          <a:p>
            <a:pPr algn="l">
              <a:lnSpc>
                <a:spcPct val="100000"/>
              </a:lnSpc>
            </a:pP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）该图为有向图，求该图中顶点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的出度和入度。</a:t>
            </a:r>
          </a:p>
        </p:txBody>
      </p:sp>
      <p:sp>
        <p:nvSpPr>
          <p:cNvPr id="57" name="TextBox 56"/>
          <p:cNvSpPr txBox="1"/>
          <p:nvPr/>
        </p:nvSpPr>
        <p:spPr>
          <a:xfrm>
            <a:off x="357158" y="3078387"/>
            <a:ext cx="8572560" cy="335100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#include"AdjGraph.cpp"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包含图</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邻接表</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的基本运算算法</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Degree1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(AdjGraph&amp; G,int v)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无向图邻接表</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G</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中求顶点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的度</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d=0;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ArcNode* p=G.adjlist[v].firstarc;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(p!=NULL)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统计单链表</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中边结点个数</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d++;</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p=p-&gt;nextarc;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d;</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8" name="TextBox 57"/>
          <p:cNvSpPr txBox="1"/>
          <p:nvPr/>
        </p:nvSpPr>
        <p:spPr>
          <a:xfrm>
            <a:off x="428596" y="2506883"/>
            <a:ext cx="4000528" cy="400110"/>
          </a:xfrm>
          <a:prstGeom prst="rect">
            <a:avLst/>
          </a:prstGeom>
          <a:noFill/>
        </p:spPr>
        <p:txBody>
          <a:bodyPr wrap="square" rtlCol="0">
            <a:spAutoFit/>
          </a:bodyPr>
          <a:lstStyle/>
          <a:p>
            <a:pPr marL="342900" indent="-342900" algn="l">
              <a:lnSpc>
                <a:spcPct val="100000"/>
              </a:lnSpc>
              <a:spcBef>
                <a:spcPts val="0"/>
              </a:spcBef>
              <a:buBlip>
                <a:blip r:embed="rId3"/>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无向图，求其中顶点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的度</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8" name="Picture 2"/>
          <p:cNvPicPr>
            <a:picLocks noChangeAspect="1" noChangeArrowheads="1"/>
          </p:cNvPicPr>
          <p:nvPr/>
        </p:nvPicPr>
        <p:blipFill>
          <a:blip r:embed="rId4" cstate="print"/>
          <a:srcRect/>
          <a:stretch>
            <a:fillRect/>
          </a:stretch>
        </p:blipFill>
        <p:spPr bwMode="auto">
          <a:xfrm>
            <a:off x="214282" y="1643050"/>
            <a:ext cx="1643074" cy="796023"/>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67864EE2-EAB3-4814-A7EB-820BD7610F1E}" type="slidenum">
              <a:rPr lang="en-US" altLang="zh-CN" smtClean="0"/>
              <a:t>41</a:t>
            </a:fld>
            <a:r>
              <a:rPr lang="en-US" altLang="zh-CN"/>
              <a:t>/92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642918"/>
            <a:ext cx="8858312" cy="559305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vector&lt;int&gt;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Degree2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(AdjGraph&amp; G,int v) </a:t>
            </a:r>
          </a:p>
          <a:p>
            <a:pPr algn="l">
              <a:lnSpc>
                <a:spcPts val="2000"/>
              </a:lnSpc>
              <a:spcBef>
                <a:spcPts val="0"/>
              </a:spcBef>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有向图邻接表</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G</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中求顶点</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的出度和入度</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vector&lt;int&gt; ans={0,0};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//ans[0]</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累计出度</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,ans[1]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累计入度</a:t>
            </a:r>
          </a:p>
          <a:p>
            <a:pPr algn="l">
              <a:lnSpc>
                <a:spcPct val="15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ArcNode* p=G.adjlist[v].firstarc;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(p!=NULL)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统计单链表</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中边结点个数</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ans[0]++;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p=p-&gt;nextarc;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i=0;i&lt;G.n;i++)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统计所有为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的边结点个数为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的入度</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p=G.adjlist[i].firstarc;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(p!=NULL)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(p-&gt;adjvex==v)</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ans[1]++;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break;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一个单链表最多只有一个这样的结点</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p=p-&gt;nextarc;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ans;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返回出度和入度</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142844" y="142852"/>
            <a:ext cx="5214974" cy="400110"/>
          </a:xfrm>
          <a:prstGeom prst="rect">
            <a:avLst/>
          </a:prstGeom>
          <a:noFill/>
        </p:spPr>
        <p:txBody>
          <a:bodyPr wrap="square" rtlCol="0">
            <a:spAutoFit/>
          </a:bodyPr>
          <a:lstStyle/>
          <a:p>
            <a:pPr marL="342900" indent="-342900" algn="l">
              <a:lnSpc>
                <a:spcPct val="100000"/>
              </a:lnSpc>
              <a:spcBef>
                <a:spcPts val="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有向图，求该图中顶点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的出度和入度</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t>42</a:t>
            </a:fld>
            <a:r>
              <a:rPr lang="en-US" altLang="zh-CN"/>
              <a:t>/92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928662" y="2571744"/>
            <a:ext cx="7358114" cy="13353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32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从给定图中任意指定的顶点（称为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初始点</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）出发，按照某种搜索方法沿着图的边访问图中的所有顶点，使每个顶点仅被访问一次，这个过程称为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图遍历</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Box 23"/>
          <p:cNvSpPr txBox="1"/>
          <p:nvPr/>
        </p:nvSpPr>
        <p:spPr>
          <a:xfrm>
            <a:off x="428596" y="1500174"/>
            <a:ext cx="321471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8.3.1 </a:t>
            </a:r>
            <a:r>
              <a:rPr lang="zh-CN" altLang="zh-CN" dirty="0">
                <a:latin typeface="Consolas" panose="020B0609020204030204" pitchFamily="49" charset="0"/>
                <a:ea typeface="微软雅黑" panose="020B0503020204020204" pitchFamily="34" charset="-122"/>
                <a:cs typeface="Consolas" panose="020B0609020204030204" pitchFamily="49" charset="0"/>
              </a:rPr>
              <a:t>图遍历的概念</a:t>
            </a:r>
            <a:endParaRPr lang="zh-CN" altLang="zh-CN" dirty="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Box 14"/>
          <p:cNvSpPr txBox="1"/>
          <p:nvPr/>
        </p:nvSpPr>
        <p:spPr>
          <a:xfrm>
            <a:off x="2643174" y="428604"/>
            <a:ext cx="371477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8.3  </a:t>
            </a:r>
            <a:r>
              <a:rPr lang="zh-CN"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图的遍历</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t>43</a:t>
            </a:fld>
            <a:r>
              <a:rPr lang="en-US" altLang="zh-CN"/>
              <a:t>/92</a:t>
            </a:r>
          </a:p>
        </p:txBody>
      </p:sp>
      <p:sp>
        <p:nvSpPr>
          <p:cNvPr id="7" name="TextBox 23">
            <a:extLst>
              <a:ext uri="{FF2B5EF4-FFF2-40B4-BE49-F238E27FC236}">
                <a16:creationId xmlns:a16="http://schemas.microsoft.com/office/drawing/2014/main" id="{FE3E9209-9CA9-4E34-A060-059FF180594C}"/>
              </a:ext>
            </a:extLst>
          </p:cNvPr>
          <p:cNvSpPr txBox="1"/>
          <p:nvPr/>
        </p:nvSpPr>
        <p:spPr>
          <a:xfrm>
            <a:off x="2195736" y="4797152"/>
            <a:ext cx="443884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dirty="0">
                <a:latin typeface="Consolas" panose="020B0609020204030204" pitchFamily="49" charset="0"/>
                <a:ea typeface="微软雅黑" panose="020B0503020204020204" pitchFamily="34" charset="-122"/>
                <a:cs typeface="Consolas" panose="020B0609020204030204" pitchFamily="49" charset="0"/>
              </a:rPr>
              <a:t>图遍历</a:t>
            </a:r>
            <a:r>
              <a:rPr lang="zh-CN" altLang="en-US" dirty="0">
                <a:latin typeface="Consolas" panose="020B0609020204030204" pitchFamily="49" charset="0"/>
                <a:ea typeface="微软雅黑" panose="020B0503020204020204" pitchFamily="34" charset="-122"/>
                <a:cs typeface="Consolas" panose="020B0609020204030204" pitchFamily="49" charset="0"/>
              </a:rPr>
              <a:t>与树遍历有何不同？</a:t>
            </a:r>
            <a:endParaRPr lang="zh-CN" altLang="zh-CN" dirty="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857232"/>
            <a:ext cx="7786742" cy="21673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为了避免同一个顶点被重复访问，必须记住访问过的顶点。为此，可设置一个访问标志数组</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visited</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，初始时所有元素置为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，当顶点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访问过时，该数组元素</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visited[</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置为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根据遍历方式的不同，图的遍历方法有两种：一种是深度优先遍历（</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DFS</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）方法；另一种是广度优先遍历（</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BFS</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）方法。</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4"/>
          <p:cNvGrpSpPr/>
          <p:nvPr/>
        </p:nvGrpSpPr>
        <p:grpSpPr>
          <a:xfrm>
            <a:off x="1643042" y="3357562"/>
            <a:ext cx="1654830" cy="1860198"/>
            <a:chOff x="1643042" y="3357562"/>
            <a:chExt cx="1654830" cy="1860198"/>
          </a:xfrm>
        </p:grpSpPr>
        <p:sp>
          <p:nvSpPr>
            <p:cNvPr id="6" name="Oval 14"/>
            <p:cNvSpPr>
              <a:spLocks noChangeArrowheads="1"/>
            </p:cNvSpPr>
            <p:nvPr/>
          </p:nvSpPr>
          <p:spPr bwMode="auto">
            <a:xfrm>
              <a:off x="2283174" y="3357562"/>
              <a:ext cx="360000" cy="360000"/>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 name="Oval 14"/>
            <p:cNvSpPr>
              <a:spLocks noChangeArrowheads="1"/>
            </p:cNvSpPr>
            <p:nvPr/>
          </p:nvSpPr>
          <p:spPr bwMode="auto">
            <a:xfrm>
              <a:off x="1643042" y="4122182"/>
              <a:ext cx="360000" cy="360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 name="Oval 14"/>
            <p:cNvSpPr>
              <a:spLocks noChangeArrowheads="1"/>
            </p:cNvSpPr>
            <p:nvPr/>
          </p:nvSpPr>
          <p:spPr bwMode="auto">
            <a:xfrm>
              <a:off x="2283174" y="4122182"/>
              <a:ext cx="360000" cy="360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Oval 14"/>
            <p:cNvSpPr>
              <a:spLocks noChangeArrowheads="1"/>
            </p:cNvSpPr>
            <p:nvPr/>
          </p:nvSpPr>
          <p:spPr bwMode="auto">
            <a:xfrm>
              <a:off x="2937872" y="4122182"/>
              <a:ext cx="360000" cy="360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 name="Oval 14"/>
            <p:cNvSpPr>
              <a:spLocks noChangeArrowheads="1"/>
            </p:cNvSpPr>
            <p:nvPr/>
          </p:nvSpPr>
          <p:spPr bwMode="auto">
            <a:xfrm>
              <a:off x="1958938" y="4857760"/>
              <a:ext cx="360000" cy="360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Oval 14"/>
            <p:cNvSpPr>
              <a:spLocks noChangeArrowheads="1"/>
            </p:cNvSpPr>
            <p:nvPr/>
          </p:nvSpPr>
          <p:spPr bwMode="auto">
            <a:xfrm>
              <a:off x="2571736" y="4857760"/>
              <a:ext cx="360000" cy="360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13" name="直接箭头连接符 12"/>
            <p:cNvCxnSpPr>
              <a:stCxn id="6" idx="3"/>
              <a:endCxn id="7" idx="7"/>
            </p:cNvCxnSpPr>
            <p:nvPr/>
          </p:nvCxnSpPr>
          <p:spPr>
            <a:xfrm rot="5400000">
              <a:off x="1888077" y="3727085"/>
              <a:ext cx="510062" cy="38557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4"/>
              <a:endCxn id="8" idx="0"/>
            </p:cNvCxnSpPr>
            <p:nvPr/>
          </p:nvCxnSpPr>
          <p:spPr>
            <a:xfrm rot="5400000">
              <a:off x="2260864" y="3919872"/>
              <a:ext cx="40462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5"/>
              <a:endCxn id="9" idx="1"/>
            </p:cNvCxnSpPr>
            <p:nvPr/>
          </p:nvCxnSpPr>
          <p:spPr>
            <a:xfrm rot="16200000" flipH="1">
              <a:off x="2535492" y="3719802"/>
              <a:ext cx="510062" cy="40014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7" idx="4"/>
              <a:endCxn id="10" idx="1"/>
            </p:cNvCxnSpPr>
            <p:nvPr/>
          </p:nvCxnSpPr>
          <p:spPr>
            <a:xfrm rot="16200000" flipH="1">
              <a:off x="1703201" y="4602022"/>
              <a:ext cx="428299" cy="18861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8" idx="4"/>
              <a:endCxn id="10" idx="7"/>
            </p:cNvCxnSpPr>
            <p:nvPr/>
          </p:nvCxnSpPr>
          <p:spPr>
            <a:xfrm rot="5400000">
              <a:off x="2150547" y="4597853"/>
              <a:ext cx="428299" cy="19695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8" idx="5"/>
              <a:endCxn id="11" idx="0"/>
            </p:cNvCxnSpPr>
            <p:nvPr/>
          </p:nvCxnSpPr>
          <p:spPr>
            <a:xfrm rot="16200000" flipH="1">
              <a:off x="2456945" y="4562968"/>
              <a:ext cx="428299" cy="161283"/>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26" name="TextBox 25"/>
          <p:cNvSpPr txBox="1"/>
          <p:nvPr/>
        </p:nvSpPr>
        <p:spPr>
          <a:xfrm>
            <a:off x="3857620" y="3786190"/>
            <a:ext cx="2714644" cy="966227"/>
          </a:xfrm>
          <a:prstGeom prst="rect">
            <a:avLst/>
          </a:prstGeom>
          <a:noFill/>
        </p:spPr>
        <p:txBody>
          <a:bodyPr wrap="square" rtlCol="0">
            <a:spAutoFit/>
          </a:bodyPr>
          <a:lstStyle/>
          <a:p>
            <a:pPr algn="l">
              <a:lnSpc>
                <a:spcPct val="1500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DFS:</a:t>
            </a:r>
          </a:p>
          <a:p>
            <a:pPr algn="l">
              <a:lnSpc>
                <a:spcPct val="1500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BFS:</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灯片编号占位符 17"/>
          <p:cNvSpPr>
            <a:spLocks noGrp="1"/>
          </p:cNvSpPr>
          <p:nvPr>
            <p:ph type="sldNum" sz="quarter" idx="12"/>
          </p:nvPr>
        </p:nvSpPr>
        <p:spPr/>
        <p:txBody>
          <a:bodyPr/>
          <a:lstStyle/>
          <a:p>
            <a:fld id="{67864EE2-EAB3-4814-A7EB-820BD7610F1E}" type="slidenum">
              <a:rPr lang="en-US" altLang="zh-CN" smtClean="0"/>
              <a:t>44</a:t>
            </a:fld>
            <a:r>
              <a:rPr lang="en-US" altLang="zh-CN"/>
              <a:t>/92</a:t>
            </a:r>
          </a:p>
        </p:txBody>
      </p:sp>
      <p:sp>
        <p:nvSpPr>
          <p:cNvPr id="20" name="TextBox 25">
            <a:extLst>
              <a:ext uri="{FF2B5EF4-FFF2-40B4-BE49-F238E27FC236}">
                <a16:creationId xmlns:a16="http://schemas.microsoft.com/office/drawing/2014/main" id="{8A263A3D-09E6-44F1-A088-28E738CE28E6}"/>
              </a:ext>
            </a:extLst>
          </p:cNvPr>
          <p:cNvSpPr txBox="1"/>
          <p:nvPr/>
        </p:nvSpPr>
        <p:spPr>
          <a:xfrm>
            <a:off x="4430271" y="3786190"/>
            <a:ext cx="2714644" cy="966227"/>
          </a:xfrm>
          <a:prstGeom prst="rect">
            <a:avLst/>
          </a:prstGeom>
          <a:noFill/>
        </p:spPr>
        <p:txBody>
          <a:bodyPr wrap="square" rtlCol="0">
            <a:spAutoFit/>
          </a:bodyPr>
          <a:lstStyle/>
          <a:p>
            <a:pPr algn="l">
              <a:lnSpc>
                <a:spcPct val="1500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0 1 4 2 5 3</a:t>
            </a:r>
          </a:p>
          <a:p>
            <a:pPr algn="l">
              <a:lnSpc>
                <a:spcPct val="1500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0 1 2 3 4 5</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14348" y="1571612"/>
            <a:ext cx="7643866" cy="209041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从图中某个起始点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出发</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进行</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深度优先搜索</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—DFS(v)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，首先访问初始顶点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然后选择一个与顶点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邻接且没被访问过的顶点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为初始顶点，再从</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出发进行</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深度优先搜索</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—DFS(w)</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，直到图中与当前顶点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邻接的所有顶点都被访问过为止。</a:t>
            </a:r>
          </a:p>
        </p:txBody>
      </p:sp>
      <p:sp>
        <p:nvSpPr>
          <p:cNvPr id="22" name="TextBox 21"/>
          <p:cNvSpPr txBox="1"/>
          <p:nvPr/>
        </p:nvSpPr>
        <p:spPr>
          <a:xfrm>
            <a:off x="500034" y="500042"/>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8.3.2 </a:t>
            </a:r>
            <a:r>
              <a:rPr lang="zh-CN" altLang="zh-CN">
                <a:latin typeface="Consolas" panose="020B0609020204030204" pitchFamily="49" charset="0"/>
                <a:ea typeface="微软雅黑" panose="020B0503020204020204" pitchFamily="34" charset="-122"/>
                <a:cs typeface="Consolas" panose="020B0609020204030204" pitchFamily="49" charset="0"/>
              </a:rPr>
              <a:t>深度优先遍历</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2643174" y="4143380"/>
            <a:ext cx="135732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华文中宋" panose="02010600040101010101" pitchFamily="2" charset="-122"/>
                <a:ea typeface="华文中宋" panose="02010600040101010101" pitchFamily="2" charset="-122"/>
              </a:rPr>
              <a:t>递归过程</a:t>
            </a:r>
            <a:endParaRPr lang="zh-CN" altLang="en-US" sz="2000">
              <a:solidFill>
                <a:srgbClr val="0000FF"/>
              </a:solidFill>
              <a:latin typeface="华文中宋" panose="02010600040101010101" pitchFamily="2" charset="-122"/>
              <a:ea typeface="华文中宋" panose="02010600040101010101" pitchFamily="2" charset="-122"/>
              <a:cs typeface="Consolas" panose="020B0609020204030204" pitchFamily="49" charset="0"/>
            </a:endParaRPr>
          </a:p>
        </p:txBody>
      </p:sp>
      <p:sp>
        <p:nvSpPr>
          <p:cNvPr id="6" name="上箭头 5"/>
          <p:cNvSpPr/>
          <p:nvPr/>
        </p:nvSpPr>
        <p:spPr>
          <a:xfrm>
            <a:off x="3143240" y="3786190"/>
            <a:ext cx="214314" cy="285752"/>
          </a:xfrm>
          <a:prstGeom prst="up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 name="灯片编号占位符 6"/>
          <p:cNvSpPr>
            <a:spLocks noGrp="1"/>
          </p:cNvSpPr>
          <p:nvPr>
            <p:ph type="sldNum" sz="quarter" idx="12"/>
          </p:nvPr>
        </p:nvSpPr>
        <p:spPr/>
        <p:txBody>
          <a:bodyPr/>
          <a:lstStyle/>
          <a:p>
            <a:fld id="{67864EE2-EAB3-4814-A7EB-820BD7610F1E}" type="slidenum">
              <a:rPr lang="en-US" altLang="zh-CN" smtClean="0"/>
              <a:t>45</a:t>
            </a:fld>
            <a:r>
              <a:rPr lang="en-US" altLang="zh-CN"/>
              <a:t>/92</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85720" y="428604"/>
            <a:ext cx="8501122" cy="810478"/>
          </a:xfrm>
          <a:prstGeom prst="rect">
            <a:avLst/>
          </a:prstGeom>
          <a:noFill/>
          <a:ln w="9525">
            <a:noFill/>
            <a:miter lim="800000"/>
          </a:ln>
        </p:spPr>
        <p:txBody>
          <a:bodyPr wrap="square">
            <a:spAutoFit/>
          </a:bodyPr>
          <a:lstStyle/>
          <a:p>
            <a:pPr indent="-342900" algn="l">
              <a:lnSpc>
                <a:spcPts val="28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图采用邻接表为存储结构，其</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深度优先遍历算法</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如下（其中，</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是起始点编号，</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visited</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全局</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数组）：</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357158" y="1428736"/>
            <a:ext cx="8215370" cy="379664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visited[MAXV];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全局数组</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DFS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(AdjGraph&amp; G,int v)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深度优先遍历</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邻接表</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cout &lt;&lt; v &lt;&lt; "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访问顶点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visited[v]=1;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置已访问标记</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ArcNode*p=G.adjlist[v].firstarc;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的第一个邻接点</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(p!=NULL)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int w=p-&gt;adjvex;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邻接点为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w</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visited[w]==0</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DFS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(G,w);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w</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顶点未访问</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递归访问它</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p=p-&gt;nextarc;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置为下一个邻接点</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1071538" y="5786454"/>
            <a:ext cx="285752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t>46</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85786" y="1357298"/>
            <a:ext cx="7643866" cy="26033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首先访问起始点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接着访问顶点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的所有未被访问过的邻接点</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v</a:t>
            </a:r>
            <a:r>
              <a:rPr lang="en-US" altLang="zh-CN" sz="2000" baseline="-2500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v</a:t>
            </a:r>
            <a:r>
              <a:rPr lang="en-US" altLang="zh-CN" sz="2000" baseline="-2500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FF0000"/>
                </a:solidFill>
                <a:latin typeface="+mn-ea"/>
                <a:cs typeface="Consolas" panose="020B0609020204030204" pitchFamily="49" charset="0"/>
              </a:rPr>
              <a:t>…</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v</a:t>
            </a:r>
            <a:r>
              <a:rPr lang="en-US" altLang="zh-CN" sz="20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然后再按照</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v</a:t>
            </a:r>
            <a:r>
              <a:rPr lang="en-US" altLang="zh-CN" sz="2000" baseline="-2500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v</a:t>
            </a:r>
            <a:r>
              <a:rPr lang="en-US" altLang="zh-CN" sz="2000" baseline="-2500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FF0000"/>
                </a:solidFill>
                <a:latin typeface="+mj-ea"/>
                <a:ea typeface="+mj-ea"/>
                <a:cs typeface="Consolas" panose="020B0609020204030204" pitchFamily="49" charset="0"/>
              </a:rPr>
              <a:t>…</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v</a:t>
            </a:r>
            <a:r>
              <a:rPr lang="en-US" altLang="zh-CN" sz="20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的次序，访问每一个顶点的所有未被访问过的邻接点</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依次类推，直到图中所有和初始点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有路径相通的顶点或者图中所有已访问顶点的邻接点都被访问过为止。</a:t>
            </a:r>
          </a:p>
        </p:txBody>
      </p:sp>
      <p:sp>
        <p:nvSpPr>
          <p:cNvPr id="22" name="TextBox 21"/>
          <p:cNvSpPr txBox="1"/>
          <p:nvPr/>
        </p:nvSpPr>
        <p:spPr>
          <a:xfrm>
            <a:off x="500034" y="500042"/>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8.3.3 </a:t>
            </a:r>
            <a:r>
              <a:rPr lang="zh-CN" altLang="en-US">
                <a:latin typeface="Consolas" panose="020B0609020204030204" pitchFamily="49" charset="0"/>
                <a:ea typeface="微软雅黑" panose="020B0503020204020204" pitchFamily="34" charset="-122"/>
                <a:cs typeface="Consolas" panose="020B0609020204030204" pitchFamily="49" charset="0"/>
              </a:rPr>
              <a:t>广</a:t>
            </a:r>
            <a:r>
              <a:rPr lang="zh-CN" altLang="zh-CN">
                <a:latin typeface="Consolas" panose="020B0609020204030204" pitchFamily="49" charset="0"/>
                <a:ea typeface="微软雅黑" panose="020B0503020204020204" pitchFamily="34" charset="-122"/>
                <a:cs typeface="Consolas" panose="020B0609020204030204" pitchFamily="49" charset="0"/>
              </a:rPr>
              <a:t>度优先遍历</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grpSp>
        <p:nvGrpSpPr>
          <p:cNvPr id="2" name="组合 9"/>
          <p:cNvGrpSpPr/>
          <p:nvPr/>
        </p:nvGrpSpPr>
        <p:grpSpPr>
          <a:xfrm>
            <a:off x="1500166" y="4214818"/>
            <a:ext cx="4429156" cy="900176"/>
            <a:chOff x="1500166" y="4214818"/>
            <a:chExt cx="4429156" cy="900176"/>
          </a:xfrm>
        </p:grpSpPr>
        <p:sp>
          <p:nvSpPr>
            <p:cNvPr id="6" name="上箭头 5"/>
            <p:cNvSpPr/>
            <p:nvPr/>
          </p:nvSpPr>
          <p:spPr>
            <a:xfrm>
              <a:off x="3071802" y="4214818"/>
              <a:ext cx="214314" cy="285752"/>
            </a:xfrm>
            <a:prstGeom prst="up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 name="TextBox 6"/>
            <p:cNvSpPr txBox="1"/>
            <p:nvPr/>
          </p:nvSpPr>
          <p:spPr>
            <a:xfrm>
              <a:off x="1500166" y="4714884"/>
              <a:ext cx="307183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相邻顶点：先访问先处理</a:t>
              </a:r>
            </a:p>
          </p:txBody>
        </p:sp>
        <p:sp>
          <p:nvSpPr>
            <p:cNvPr id="8" name="TextBox 7"/>
            <p:cNvSpPr txBox="1"/>
            <p:nvPr/>
          </p:nvSpPr>
          <p:spPr>
            <a:xfrm>
              <a:off x="5143504" y="4705359"/>
              <a:ext cx="785818" cy="400110"/>
            </a:xfrm>
            <a:prstGeom prst="rect">
              <a:avLst/>
            </a:prstGeom>
            <a:solidFill>
              <a:schemeClr val="tx1"/>
            </a:solidFill>
          </p:spPr>
          <p:txBody>
            <a:bodyPr wrap="square" rtlCol="0">
              <a:spAutoFit/>
            </a:bodyPr>
            <a:lstStyle/>
            <a:p>
              <a:pPr>
                <a:lnSpc>
                  <a:spcPct val="100000"/>
                </a:lnSpc>
                <a:spcBef>
                  <a:spcPts val="0"/>
                </a:spcBef>
              </a:pPr>
              <a:r>
                <a:rPr lang="zh-CN" altLang="en-US" sz="2000" b="0">
                  <a:ln w="18415" cmpd="sng">
                    <a:solidFill>
                      <a:srgbClr val="FFFFFF"/>
                    </a:solidFill>
                    <a:prstDash val="solid"/>
                  </a:ln>
                  <a:solidFill>
                    <a:srgbClr val="FF0000"/>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队列</a:t>
              </a:r>
            </a:p>
          </p:txBody>
        </p:sp>
        <p:sp>
          <p:nvSpPr>
            <p:cNvPr id="9" name="右箭头 8"/>
            <p:cNvSpPr/>
            <p:nvPr/>
          </p:nvSpPr>
          <p:spPr>
            <a:xfrm>
              <a:off x="4572000" y="4733934"/>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11" name="灯片编号占位符 10"/>
          <p:cNvSpPr>
            <a:spLocks noGrp="1"/>
          </p:cNvSpPr>
          <p:nvPr>
            <p:ph type="sldNum" sz="quarter" idx="12"/>
          </p:nvPr>
        </p:nvSpPr>
        <p:spPr/>
        <p:txBody>
          <a:bodyPr/>
          <a:lstStyle/>
          <a:p>
            <a:fld id="{67864EE2-EAB3-4814-A7EB-820BD7610F1E}" type="slidenum">
              <a:rPr lang="en-US" altLang="zh-CN" smtClean="0"/>
              <a:t>47</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85720" y="142852"/>
            <a:ext cx="6143668" cy="403828"/>
          </a:xfrm>
          <a:prstGeom prst="rect">
            <a:avLst/>
          </a:prstGeom>
          <a:noFill/>
          <a:ln w="9525">
            <a:noFill/>
            <a:miter lim="800000"/>
          </a:ln>
        </p:spPr>
        <p:txBody>
          <a:bodyPr wrap="square">
            <a:spAutoFit/>
          </a:bodyPr>
          <a:lstStyle/>
          <a:p>
            <a:pPr indent="-342900" algn="l">
              <a:lnSpc>
                <a:spcPts val="26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图采用邻接表为存储结构，其</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广</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度优先遍历算法</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如下：</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285720" y="571480"/>
            <a:ext cx="8501122" cy="560419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BFS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(AdjGraph&amp; G,int v)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广度优先遍历</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邻接表</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visited[MAXV];</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memset(visited,0,sizeof(visited));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初始化</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visited</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数组</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queue&lt;int&gt; qu;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定义一个队列</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cout &lt;&lt; v &lt;&lt; "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访问顶点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visited[v]=1;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置已访问标记</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qu.push(v);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进队 </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(!qu.empty())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队列不空循环</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int u=qu.front(); qu.pop();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出队顶点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u</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ArcNode* p=G.adjlist[u].firstarc;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找顶点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u</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的第一个邻接点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(p!=NULL)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(visited[p-&gt;adjvex]==0)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u</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的邻接点未访问</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cout &lt;&lt; p-&gt;adjvex &lt;&lt; " ";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访问邻接点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visited[p-&gt;adjvex]=1;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置已访问标记</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qu.push(p-&gt;adjvex);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邻接点进队</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p=p-&gt;nextarc;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找下一个邻接点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1214414" y="6215082"/>
            <a:ext cx="285752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t>48</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00042"/>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8.3.4 </a:t>
            </a:r>
            <a:r>
              <a:rPr lang="zh-CN" altLang="zh-CN">
                <a:latin typeface="Consolas" panose="020B0609020204030204" pitchFamily="49" charset="0"/>
                <a:ea typeface="微软雅黑" panose="020B0503020204020204" pitchFamily="34" charset="-122"/>
                <a:cs typeface="Consolas" panose="020B0609020204030204" pitchFamily="49" charset="0"/>
              </a:rPr>
              <a:t>非连通图的遍历</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928662" y="1785926"/>
            <a:ext cx="7572428" cy="209041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连通图</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一次遍历能够访问到图中的所有顶点</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非</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连通图</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一次遍历只能访问到起始点所在连通分量中的所有顶点，其他连通分量中的顶点是不可能访问到的。为此需要从其他每个连通分量中选择起始点，分别进行遍历，才能够访问到图中的所有顶点。</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857224" y="1273718"/>
            <a:ext cx="121444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华文中宋" panose="02010600040101010101" pitchFamily="2" charset="-122"/>
                <a:ea typeface="华文中宋" panose="02010600040101010101" pitchFamily="2" charset="-122"/>
                <a:cs typeface="Consolas" panose="020B0609020204030204" pitchFamily="49" charset="0"/>
              </a:rPr>
              <a:t>无向图</a:t>
            </a:r>
            <a:endParaRPr lang="zh-CN" altLang="en-US" sz="2000">
              <a:solidFill>
                <a:srgbClr val="0000FF"/>
              </a:solidFill>
              <a:latin typeface="华文中宋" panose="02010600040101010101" pitchFamily="2" charset="-122"/>
              <a:ea typeface="华文中宋" panose="02010600040101010101" pitchFamily="2" charset="-122"/>
              <a:cs typeface="Consolas" panose="020B0609020204030204" pitchFamily="49" charset="0"/>
            </a:endParaRPr>
          </a:p>
        </p:txBody>
      </p:sp>
      <p:grpSp>
        <p:nvGrpSpPr>
          <p:cNvPr id="2" name="组合 44"/>
          <p:cNvGrpSpPr/>
          <p:nvPr/>
        </p:nvGrpSpPr>
        <p:grpSpPr>
          <a:xfrm>
            <a:off x="2294558" y="4109362"/>
            <a:ext cx="2848946" cy="1605654"/>
            <a:chOff x="2294558" y="3895048"/>
            <a:chExt cx="2848946" cy="1605654"/>
          </a:xfrm>
        </p:grpSpPr>
        <p:sp>
          <p:nvSpPr>
            <p:cNvPr id="16" name="Freeform 20"/>
            <p:cNvSpPr/>
            <p:nvPr/>
          </p:nvSpPr>
          <p:spPr bwMode="auto">
            <a:xfrm>
              <a:off x="2562470" y="4795395"/>
              <a:ext cx="531538" cy="468316"/>
            </a:xfrm>
            <a:custGeom>
              <a:avLst/>
              <a:gdLst/>
              <a:ahLst/>
              <a:cxnLst>
                <a:cxn ang="0">
                  <a:pos x="0" y="0"/>
                </a:cxn>
                <a:cxn ang="0">
                  <a:pos x="495" y="412"/>
                </a:cxn>
              </a:cxnLst>
              <a:rect l="0" t="0" r="r" b="b"/>
              <a:pathLst>
                <a:path w="495" h="412">
                  <a:moveTo>
                    <a:pt x="0" y="0"/>
                  </a:moveTo>
                  <a:lnTo>
                    <a:pt x="495" y="412"/>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Freeform 17"/>
            <p:cNvSpPr/>
            <p:nvPr/>
          </p:nvSpPr>
          <p:spPr bwMode="auto">
            <a:xfrm>
              <a:off x="2514245" y="4122970"/>
              <a:ext cx="603338" cy="493262"/>
            </a:xfrm>
            <a:custGeom>
              <a:avLst/>
              <a:gdLst/>
              <a:ahLst/>
              <a:cxnLst>
                <a:cxn ang="0">
                  <a:pos x="562" y="0"/>
                </a:cxn>
                <a:cxn ang="0">
                  <a:pos x="0" y="435"/>
                </a:cxn>
              </a:cxnLst>
              <a:rect l="0" t="0" r="r" b="b"/>
              <a:pathLst>
                <a:path w="562" h="435">
                  <a:moveTo>
                    <a:pt x="562" y="0"/>
                  </a:moveTo>
                  <a:lnTo>
                    <a:pt x="0" y="43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Oval 14"/>
            <p:cNvSpPr>
              <a:spLocks noChangeArrowheads="1"/>
            </p:cNvSpPr>
            <p:nvPr/>
          </p:nvSpPr>
          <p:spPr bwMode="auto">
            <a:xfrm>
              <a:off x="3066144" y="3895048"/>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3" name="Oval 13"/>
            <p:cNvSpPr>
              <a:spLocks noChangeArrowheads="1"/>
            </p:cNvSpPr>
            <p:nvPr/>
          </p:nvSpPr>
          <p:spPr bwMode="auto">
            <a:xfrm>
              <a:off x="3066144" y="4490365"/>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4" name="Oval 12"/>
            <p:cNvSpPr>
              <a:spLocks noChangeArrowheads="1"/>
            </p:cNvSpPr>
            <p:nvPr/>
          </p:nvSpPr>
          <p:spPr bwMode="auto">
            <a:xfrm>
              <a:off x="4034520" y="4660456"/>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5" name="Oval 11"/>
            <p:cNvSpPr>
              <a:spLocks noChangeArrowheads="1"/>
            </p:cNvSpPr>
            <p:nvPr/>
          </p:nvSpPr>
          <p:spPr bwMode="auto">
            <a:xfrm>
              <a:off x="2294558" y="4490365"/>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26" name="Oval 10"/>
            <p:cNvSpPr>
              <a:spLocks noChangeArrowheads="1"/>
            </p:cNvSpPr>
            <p:nvPr/>
          </p:nvSpPr>
          <p:spPr bwMode="auto">
            <a:xfrm>
              <a:off x="3065072" y="5146914"/>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cxnSp>
          <p:nvCxnSpPr>
            <p:cNvPr id="36" name="直接连接符 35"/>
            <p:cNvCxnSpPr>
              <a:stCxn id="25" idx="6"/>
              <a:endCxn id="23" idx="2"/>
            </p:cNvCxnSpPr>
            <p:nvPr/>
          </p:nvCxnSpPr>
          <p:spPr>
            <a:xfrm>
              <a:off x="2597835" y="4667259"/>
              <a:ext cx="468309" cy="0"/>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8" name="直接连接符 37"/>
            <p:cNvCxnSpPr>
              <a:stCxn id="22" idx="4"/>
              <a:endCxn id="23" idx="0"/>
            </p:cNvCxnSpPr>
            <p:nvPr/>
          </p:nvCxnSpPr>
          <p:spPr>
            <a:xfrm rot="5400000">
              <a:off x="3096483" y="4369600"/>
              <a:ext cx="241529" cy="0"/>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9" name="Oval 12"/>
            <p:cNvSpPr>
              <a:spLocks noChangeArrowheads="1"/>
            </p:cNvSpPr>
            <p:nvPr/>
          </p:nvSpPr>
          <p:spPr bwMode="auto">
            <a:xfrm>
              <a:off x="4840227" y="4660456"/>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Oval 12"/>
            <p:cNvSpPr>
              <a:spLocks noChangeArrowheads="1"/>
            </p:cNvSpPr>
            <p:nvPr/>
          </p:nvSpPr>
          <p:spPr bwMode="auto">
            <a:xfrm>
              <a:off x="4394074" y="4044729"/>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cxnSp>
          <p:nvCxnSpPr>
            <p:cNvPr id="42" name="直接连接符 41"/>
            <p:cNvCxnSpPr>
              <a:stCxn id="40" idx="3"/>
              <a:endCxn id="24" idx="7"/>
            </p:cNvCxnSpPr>
            <p:nvPr/>
          </p:nvCxnSpPr>
          <p:spPr>
            <a:xfrm rot="5400000">
              <a:off x="4183156" y="4456934"/>
              <a:ext cx="365561" cy="145105"/>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stCxn id="24" idx="6"/>
              <a:endCxn id="39" idx="2"/>
            </p:cNvCxnSpPr>
            <p:nvPr/>
          </p:nvCxnSpPr>
          <p:spPr>
            <a:xfrm>
              <a:off x="4337797" y="4837350"/>
              <a:ext cx="502430" cy="0"/>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20" name="灯片编号占位符 19"/>
          <p:cNvSpPr>
            <a:spLocks noGrp="1"/>
          </p:cNvSpPr>
          <p:nvPr>
            <p:ph type="sldNum" sz="quarter" idx="12"/>
          </p:nvPr>
        </p:nvSpPr>
        <p:spPr/>
        <p:txBody>
          <a:bodyPr/>
          <a:lstStyle/>
          <a:p>
            <a:fld id="{67864EE2-EAB3-4814-A7EB-820BD7610F1E}" type="slidenum">
              <a:rPr lang="en-US" altLang="zh-CN" smtClean="0"/>
              <a:t>49</a:t>
            </a:fld>
            <a:r>
              <a:rPr lang="en-US" altLang="zh-CN"/>
              <a:t>/92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428728" y="857232"/>
            <a:ext cx="6929486" cy="1169551"/>
          </a:xfrm>
          <a:prstGeom prst="rect">
            <a:avLst/>
          </a:prstGeom>
          <a:noFill/>
        </p:spPr>
        <p:txBody>
          <a:bodyPr wrap="square" rtlCol="0">
            <a:spAutoFit/>
          </a:bodyPr>
          <a:lstStyle/>
          <a:p>
            <a:pPr algn="l">
              <a:lnSpc>
                <a:spcPts val="2800"/>
              </a:lnSpc>
              <a:spcBef>
                <a:spcPts val="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数据结构中的</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图一般不重复出现一条边，如果允许重复边出现，这样的图称为</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多重图</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，如一个无向图中顶点</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之间出现两条或两条以上的边。本书中讨论的图均指非多重图。</a:t>
            </a:r>
          </a:p>
        </p:txBody>
      </p:sp>
      <p:grpSp>
        <p:nvGrpSpPr>
          <p:cNvPr id="27" name="组合 26"/>
          <p:cNvGrpSpPr/>
          <p:nvPr/>
        </p:nvGrpSpPr>
        <p:grpSpPr>
          <a:xfrm>
            <a:off x="1714480" y="2500306"/>
            <a:ext cx="4480829" cy="1778422"/>
            <a:chOff x="1714480" y="2500306"/>
            <a:chExt cx="4480829" cy="1778422"/>
          </a:xfrm>
        </p:grpSpPr>
        <p:sp>
          <p:nvSpPr>
            <p:cNvPr id="28" name="Freeform 23"/>
            <p:cNvSpPr/>
            <p:nvPr/>
          </p:nvSpPr>
          <p:spPr bwMode="auto">
            <a:xfrm>
              <a:off x="4793843" y="3256841"/>
              <a:ext cx="442370" cy="370740"/>
            </a:xfrm>
            <a:custGeom>
              <a:avLst/>
              <a:gdLst/>
              <a:ahLst/>
              <a:cxnLst>
                <a:cxn ang="0">
                  <a:pos x="0" y="0"/>
                </a:cxn>
                <a:cxn ang="0">
                  <a:pos x="470" y="394"/>
                </a:cxn>
              </a:cxnLst>
              <a:rect l="0" t="0" r="r" b="b"/>
              <a:pathLst>
                <a:path w="470" h="394">
                  <a:moveTo>
                    <a:pt x="0" y="0"/>
                  </a:moveTo>
                  <a:lnTo>
                    <a:pt x="470" y="39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22"/>
            <p:cNvSpPr/>
            <p:nvPr/>
          </p:nvSpPr>
          <p:spPr bwMode="auto">
            <a:xfrm>
              <a:off x="5437406" y="3257782"/>
              <a:ext cx="501666" cy="378268"/>
            </a:xfrm>
            <a:custGeom>
              <a:avLst/>
              <a:gdLst/>
              <a:ahLst/>
              <a:cxnLst>
                <a:cxn ang="0">
                  <a:pos x="0" y="402"/>
                </a:cxn>
                <a:cxn ang="0">
                  <a:pos x="533" y="0"/>
                </a:cxn>
              </a:cxnLst>
              <a:rect l="0" t="0" r="r" b="b"/>
              <a:pathLst>
                <a:path w="533" h="402">
                  <a:moveTo>
                    <a:pt x="0" y="402"/>
                  </a:moveTo>
                  <a:lnTo>
                    <a:pt x="533"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21"/>
            <p:cNvSpPr/>
            <p:nvPr/>
          </p:nvSpPr>
          <p:spPr bwMode="auto">
            <a:xfrm>
              <a:off x="5496928" y="2695085"/>
              <a:ext cx="437663" cy="332160"/>
            </a:xfrm>
            <a:custGeom>
              <a:avLst/>
              <a:gdLst/>
              <a:ahLst/>
              <a:cxnLst>
                <a:cxn ang="0">
                  <a:pos x="465" y="353"/>
                </a:cxn>
                <a:cxn ang="0">
                  <a:pos x="0" y="0"/>
                </a:cxn>
              </a:cxnLst>
              <a:rect l="0" t="0" r="r" b="b"/>
              <a:pathLst>
                <a:path w="465" h="353">
                  <a:moveTo>
                    <a:pt x="465" y="353"/>
                  </a:moveTo>
                  <a:lnTo>
                    <a:pt x="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20"/>
            <p:cNvSpPr/>
            <p:nvPr/>
          </p:nvSpPr>
          <p:spPr bwMode="auto">
            <a:xfrm>
              <a:off x="2171627" y="3267192"/>
              <a:ext cx="466841" cy="388618"/>
            </a:xfrm>
            <a:custGeom>
              <a:avLst/>
              <a:gdLst/>
              <a:ahLst/>
              <a:cxnLst>
                <a:cxn ang="0">
                  <a:pos x="0" y="0"/>
                </a:cxn>
                <a:cxn ang="0">
                  <a:pos x="495" y="412"/>
                </a:cxn>
              </a:cxnLst>
              <a:rect l="0" t="0" r="r" b="b"/>
              <a:pathLst>
                <a:path w="495" h="412">
                  <a:moveTo>
                    <a:pt x="0" y="0"/>
                  </a:moveTo>
                  <a:lnTo>
                    <a:pt x="495" y="412"/>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Freeform 19"/>
            <p:cNvSpPr/>
            <p:nvPr/>
          </p:nvSpPr>
          <p:spPr bwMode="auto">
            <a:xfrm>
              <a:off x="2878477" y="3254018"/>
              <a:ext cx="451782" cy="402733"/>
            </a:xfrm>
            <a:custGeom>
              <a:avLst/>
              <a:gdLst/>
              <a:ahLst/>
              <a:cxnLst>
                <a:cxn ang="0">
                  <a:pos x="0" y="428"/>
                </a:cxn>
                <a:cxn ang="0">
                  <a:pos x="480" y="0"/>
                </a:cxn>
              </a:cxnLst>
              <a:rect l="0" t="0" r="r" b="b"/>
              <a:pathLst>
                <a:path w="480" h="428">
                  <a:moveTo>
                    <a:pt x="0" y="428"/>
                  </a:moveTo>
                  <a:lnTo>
                    <a:pt x="480" y="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Freeform 18"/>
            <p:cNvSpPr/>
            <p:nvPr/>
          </p:nvSpPr>
          <p:spPr bwMode="auto">
            <a:xfrm>
              <a:off x="2870947" y="2706377"/>
              <a:ext cx="486606" cy="366976"/>
            </a:xfrm>
            <a:custGeom>
              <a:avLst/>
              <a:gdLst/>
              <a:ahLst/>
              <a:cxnLst>
                <a:cxn ang="0">
                  <a:pos x="0" y="0"/>
                </a:cxn>
                <a:cxn ang="0">
                  <a:pos x="517" y="390"/>
                </a:cxn>
              </a:cxnLst>
              <a:rect l="0" t="0" r="r" b="b"/>
              <a:pathLst>
                <a:path w="517" h="390">
                  <a:moveTo>
                    <a:pt x="0" y="0"/>
                  </a:moveTo>
                  <a:lnTo>
                    <a:pt x="517"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Freeform 17"/>
            <p:cNvSpPr/>
            <p:nvPr/>
          </p:nvSpPr>
          <p:spPr bwMode="auto">
            <a:xfrm>
              <a:off x="2129272" y="2709200"/>
              <a:ext cx="529902" cy="409319"/>
            </a:xfrm>
            <a:custGeom>
              <a:avLst/>
              <a:gdLst/>
              <a:ahLst/>
              <a:cxnLst>
                <a:cxn ang="0">
                  <a:pos x="562" y="0"/>
                </a:cxn>
                <a:cxn ang="0">
                  <a:pos x="0" y="435"/>
                </a:cxn>
              </a:cxnLst>
              <a:rect l="0" t="0" r="r" b="b"/>
              <a:pathLst>
                <a:path w="562" h="435">
                  <a:moveTo>
                    <a:pt x="562" y="0"/>
                  </a:moveTo>
                  <a:lnTo>
                    <a:pt x="0" y="43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7" name="Oval 14"/>
            <p:cNvSpPr>
              <a:spLocks noChangeArrowheads="1"/>
            </p:cNvSpPr>
            <p:nvPr/>
          </p:nvSpPr>
          <p:spPr bwMode="auto">
            <a:xfrm>
              <a:off x="2613996" y="2520066"/>
              <a:ext cx="265422"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39" name="Oval 12"/>
            <p:cNvSpPr>
              <a:spLocks noChangeArrowheads="1"/>
            </p:cNvSpPr>
            <p:nvPr/>
          </p:nvSpPr>
          <p:spPr bwMode="auto">
            <a:xfrm>
              <a:off x="3291669" y="3014072"/>
              <a:ext cx="266363"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40" name="Oval 11"/>
            <p:cNvSpPr>
              <a:spLocks noChangeArrowheads="1"/>
            </p:cNvSpPr>
            <p:nvPr/>
          </p:nvSpPr>
          <p:spPr bwMode="auto">
            <a:xfrm>
              <a:off x="1936324" y="3014072"/>
              <a:ext cx="266363"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41" name="Oval 10"/>
            <p:cNvSpPr>
              <a:spLocks noChangeArrowheads="1"/>
            </p:cNvSpPr>
            <p:nvPr/>
          </p:nvSpPr>
          <p:spPr bwMode="auto">
            <a:xfrm>
              <a:off x="2613055" y="3558890"/>
              <a:ext cx="266363"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Freeform 9"/>
            <p:cNvSpPr/>
            <p:nvPr/>
          </p:nvSpPr>
          <p:spPr bwMode="auto">
            <a:xfrm>
              <a:off x="4792902" y="2709200"/>
              <a:ext cx="458370" cy="348157"/>
            </a:xfrm>
            <a:custGeom>
              <a:avLst/>
              <a:gdLst/>
              <a:ahLst/>
              <a:cxnLst>
                <a:cxn ang="0">
                  <a:pos x="487" y="0"/>
                </a:cxn>
                <a:cxn ang="0">
                  <a:pos x="0" y="369"/>
                </a:cxn>
              </a:cxnLst>
              <a:rect l="0" t="0" r="r" b="b"/>
              <a:pathLst>
                <a:path w="487" h="369">
                  <a:moveTo>
                    <a:pt x="487" y="0"/>
                  </a:moveTo>
                  <a:lnTo>
                    <a:pt x="0" y="369"/>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Oval 8"/>
            <p:cNvSpPr>
              <a:spLocks noChangeArrowheads="1"/>
            </p:cNvSpPr>
            <p:nvPr/>
          </p:nvSpPr>
          <p:spPr bwMode="auto">
            <a:xfrm>
              <a:off x="5220212" y="2500306"/>
              <a:ext cx="266363"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45" name="Oval 6"/>
            <p:cNvSpPr>
              <a:spLocks noChangeArrowheads="1"/>
            </p:cNvSpPr>
            <p:nvPr/>
          </p:nvSpPr>
          <p:spPr bwMode="auto">
            <a:xfrm>
              <a:off x="5898825" y="3012190"/>
              <a:ext cx="266363"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46" name="Oval 5"/>
            <p:cNvSpPr>
              <a:spLocks noChangeArrowheads="1"/>
            </p:cNvSpPr>
            <p:nvPr/>
          </p:nvSpPr>
          <p:spPr bwMode="auto">
            <a:xfrm>
              <a:off x="4576423" y="3012190"/>
              <a:ext cx="266363"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47" name="Oval 4"/>
            <p:cNvSpPr>
              <a:spLocks noChangeArrowheads="1"/>
            </p:cNvSpPr>
            <p:nvPr/>
          </p:nvSpPr>
          <p:spPr bwMode="auto">
            <a:xfrm>
              <a:off x="5219271" y="3557008"/>
              <a:ext cx="267304" cy="29358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48" name="Text Box 3"/>
            <p:cNvSpPr txBox="1">
              <a:spLocks noChangeArrowheads="1"/>
            </p:cNvSpPr>
            <p:nvPr/>
          </p:nvSpPr>
          <p:spPr bwMode="auto">
            <a:xfrm>
              <a:off x="1714480" y="3985147"/>
              <a:ext cx="1928826" cy="293581"/>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）多重无向图</a:t>
              </a:r>
            </a:p>
          </p:txBody>
        </p:sp>
        <p:sp>
          <p:nvSpPr>
            <p:cNvPr id="49" name="Text Box 2"/>
            <p:cNvSpPr txBox="1">
              <a:spLocks noChangeArrowheads="1"/>
            </p:cNvSpPr>
            <p:nvPr/>
          </p:nvSpPr>
          <p:spPr bwMode="auto">
            <a:xfrm>
              <a:off x="4429124" y="3985147"/>
              <a:ext cx="1766185" cy="293581"/>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r>
                <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）多重有向图</a:t>
              </a:r>
            </a:p>
          </p:txBody>
        </p:sp>
        <p:sp>
          <p:nvSpPr>
            <p:cNvPr id="51" name="任意多边形 50"/>
            <p:cNvSpPr/>
            <p:nvPr/>
          </p:nvSpPr>
          <p:spPr>
            <a:xfrm>
              <a:off x="2190750" y="2987675"/>
              <a:ext cx="1104900" cy="155575"/>
            </a:xfrm>
            <a:custGeom>
              <a:avLst/>
              <a:gdLst>
                <a:gd name="connsiteX0" fmla="*/ 0 w 1104900"/>
                <a:gd name="connsiteY0" fmla="*/ 155575 h 155575"/>
                <a:gd name="connsiteX1" fmla="*/ 333375 w 1104900"/>
                <a:gd name="connsiteY1" fmla="*/ 31750 h 155575"/>
                <a:gd name="connsiteX2" fmla="*/ 628650 w 1104900"/>
                <a:gd name="connsiteY2" fmla="*/ 12700 h 155575"/>
                <a:gd name="connsiteX3" fmla="*/ 1104900 w 1104900"/>
                <a:gd name="connsiteY3" fmla="*/ 107950 h 155575"/>
              </a:gdLst>
              <a:ahLst/>
              <a:cxnLst>
                <a:cxn ang="0">
                  <a:pos x="connsiteX0" y="connsiteY0"/>
                </a:cxn>
                <a:cxn ang="0">
                  <a:pos x="connsiteX1" y="connsiteY1"/>
                </a:cxn>
                <a:cxn ang="0">
                  <a:pos x="connsiteX2" y="connsiteY2"/>
                </a:cxn>
                <a:cxn ang="0">
                  <a:pos x="connsiteX3" y="connsiteY3"/>
                </a:cxn>
              </a:cxnLst>
              <a:rect l="l" t="t" r="r" b="b"/>
              <a:pathLst>
                <a:path w="1104900" h="155575">
                  <a:moveTo>
                    <a:pt x="0" y="155575"/>
                  </a:moveTo>
                  <a:cubicBezTo>
                    <a:pt x="114300" y="105569"/>
                    <a:pt x="228600" y="55563"/>
                    <a:pt x="333375" y="31750"/>
                  </a:cubicBezTo>
                  <a:cubicBezTo>
                    <a:pt x="438150" y="7938"/>
                    <a:pt x="500063" y="0"/>
                    <a:pt x="628650" y="12700"/>
                  </a:cubicBezTo>
                  <a:cubicBezTo>
                    <a:pt x="757237" y="25400"/>
                    <a:pt x="931068" y="66675"/>
                    <a:pt x="1104900" y="107950"/>
                  </a:cubicBezTo>
                </a:path>
              </a:pathLst>
            </a:custGeom>
            <a:ln w="19050">
              <a:solidFill>
                <a:srgbClr val="FF0000"/>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b="0"/>
            </a:p>
          </p:txBody>
        </p:sp>
        <p:sp>
          <p:nvSpPr>
            <p:cNvPr id="52" name="任意多边形 51"/>
            <p:cNvSpPr/>
            <p:nvPr/>
          </p:nvSpPr>
          <p:spPr>
            <a:xfrm>
              <a:off x="2190750" y="3190875"/>
              <a:ext cx="1095375" cy="104775"/>
            </a:xfrm>
            <a:custGeom>
              <a:avLst/>
              <a:gdLst>
                <a:gd name="connsiteX0" fmla="*/ 1095375 w 1095375"/>
                <a:gd name="connsiteY0" fmla="*/ 0 h 104775"/>
                <a:gd name="connsiteX1" fmla="*/ 857250 w 1095375"/>
                <a:gd name="connsiteY1" fmla="*/ 76200 h 104775"/>
                <a:gd name="connsiteX2" fmla="*/ 495300 w 1095375"/>
                <a:gd name="connsiteY2" fmla="*/ 95250 h 104775"/>
                <a:gd name="connsiteX3" fmla="*/ 0 w 1095375"/>
                <a:gd name="connsiteY3" fmla="*/ 19050 h 104775"/>
              </a:gdLst>
              <a:ahLst/>
              <a:cxnLst>
                <a:cxn ang="0">
                  <a:pos x="connsiteX0" y="connsiteY0"/>
                </a:cxn>
                <a:cxn ang="0">
                  <a:pos x="connsiteX1" y="connsiteY1"/>
                </a:cxn>
                <a:cxn ang="0">
                  <a:pos x="connsiteX2" y="connsiteY2"/>
                </a:cxn>
                <a:cxn ang="0">
                  <a:pos x="connsiteX3" y="connsiteY3"/>
                </a:cxn>
              </a:cxnLst>
              <a:rect l="l" t="t" r="r" b="b"/>
              <a:pathLst>
                <a:path w="1095375" h="104775">
                  <a:moveTo>
                    <a:pt x="1095375" y="0"/>
                  </a:moveTo>
                  <a:cubicBezTo>
                    <a:pt x="1026318" y="30162"/>
                    <a:pt x="957262" y="60325"/>
                    <a:pt x="857250" y="76200"/>
                  </a:cubicBezTo>
                  <a:cubicBezTo>
                    <a:pt x="757238" y="92075"/>
                    <a:pt x="638175" y="104775"/>
                    <a:pt x="495300" y="95250"/>
                  </a:cubicBezTo>
                  <a:cubicBezTo>
                    <a:pt x="352425" y="85725"/>
                    <a:pt x="176212" y="52387"/>
                    <a:pt x="0" y="19050"/>
                  </a:cubicBezTo>
                </a:path>
              </a:pathLst>
            </a:custGeom>
            <a:ln w="19050">
              <a:solidFill>
                <a:srgbClr val="FF0000"/>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b="0"/>
            </a:p>
          </p:txBody>
        </p:sp>
        <p:sp>
          <p:nvSpPr>
            <p:cNvPr id="55" name="任意多边形 54"/>
            <p:cNvSpPr/>
            <p:nvPr/>
          </p:nvSpPr>
          <p:spPr>
            <a:xfrm>
              <a:off x="5187950" y="2800350"/>
              <a:ext cx="107950" cy="790575"/>
            </a:xfrm>
            <a:custGeom>
              <a:avLst/>
              <a:gdLst>
                <a:gd name="connsiteX0" fmla="*/ 88900 w 107950"/>
                <a:gd name="connsiteY0" fmla="*/ 0 h 790575"/>
                <a:gd name="connsiteX1" fmla="*/ 3175 w 107950"/>
                <a:gd name="connsiteY1" fmla="*/ 257175 h 790575"/>
                <a:gd name="connsiteX2" fmla="*/ 107950 w 107950"/>
                <a:gd name="connsiteY2" fmla="*/ 790575 h 790575"/>
              </a:gdLst>
              <a:ahLst/>
              <a:cxnLst>
                <a:cxn ang="0">
                  <a:pos x="connsiteX0" y="connsiteY0"/>
                </a:cxn>
                <a:cxn ang="0">
                  <a:pos x="connsiteX1" y="connsiteY1"/>
                </a:cxn>
                <a:cxn ang="0">
                  <a:pos x="connsiteX2" y="connsiteY2"/>
                </a:cxn>
              </a:cxnLst>
              <a:rect l="l" t="t" r="r" b="b"/>
              <a:pathLst>
                <a:path w="107950" h="790575">
                  <a:moveTo>
                    <a:pt x="88900" y="0"/>
                  </a:moveTo>
                  <a:cubicBezTo>
                    <a:pt x="44450" y="62706"/>
                    <a:pt x="0" y="125413"/>
                    <a:pt x="3175" y="257175"/>
                  </a:cubicBezTo>
                  <a:cubicBezTo>
                    <a:pt x="6350" y="388937"/>
                    <a:pt x="57150" y="589756"/>
                    <a:pt x="107950" y="790575"/>
                  </a:cubicBezTo>
                </a:path>
              </a:pathLst>
            </a:custGeom>
            <a:ln w="19050">
              <a:solidFill>
                <a:srgbClr val="FF00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b="0"/>
            </a:p>
          </p:txBody>
        </p:sp>
        <p:sp>
          <p:nvSpPr>
            <p:cNvPr id="56" name="任意多边形 55"/>
            <p:cNvSpPr/>
            <p:nvPr/>
          </p:nvSpPr>
          <p:spPr>
            <a:xfrm>
              <a:off x="5391150" y="2781300"/>
              <a:ext cx="77788" cy="800100"/>
            </a:xfrm>
            <a:custGeom>
              <a:avLst/>
              <a:gdLst>
                <a:gd name="connsiteX0" fmla="*/ 0 w 77788"/>
                <a:gd name="connsiteY0" fmla="*/ 800100 h 800100"/>
                <a:gd name="connsiteX1" fmla="*/ 76200 w 77788"/>
                <a:gd name="connsiteY1" fmla="*/ 495300 h 800100"/>
                <a:gd name="connsiteX2" fmla="*/ 9525 w 77788"/>
                <a:gd name="connsiteY2" fmla="*/ 0 h 800100"/>
              </a:gdLst>
              <a:ahLst/>
              <a:cxnLst>
                <a:cxn ang="0">
                  <a:pos x="connsiteX0" y="connsiteY0"/>
                </a:cxn>
                <a:cxn ang="0">
                  <a:pos x="connsiteX1" y="connsiteY1"/>
                </a:cxn>
                <a:cxn ang="0">
                  <a:pos x="connsiteX2" y="connsiteY2"/>
                </a:cxn>
              </a:cxnLst>
              <a:rect l="l" t="t" r="r" b="b"/>
              <a:pathLst>
                <a:path w="77788" h="800100">
                  <a:moveTo>
                    <a:pt x="0" y="800100"/>
                  </a:moveTo>
                  <a:cubicBezTo>
                    <a:pt x="37306" y="714375"/>
                    <a:pt x="74613" y="628650"/>
                    <a:pt x="76200" y="495300"/>
                  </a:cubicBezTo>
                  <a:cubicBezTo>
                    <a:pt x="77788" y="361950"/>
                    <a:pt x="43656" y="180975"/>
                    <a:pt x="9525" y="0"/>
                  </a:cubicBezTo>
                </a:path>
              </a:pathLst>
            </a:custGeom>
            <a:ln w="19050">
              <a:solidFill>
                <a:srgbClr val="FF00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b="0"/>
            </a:p>
          </p:txBody>
        </p:sp>
      </p:grpSp>
      <p:pic>
        <p:nvPicPr>
          <p:cNvPr id="59" name="Picture 5"/>
          <p:cNvPicPr>
            <a:picLocks noChangeAspect="1" noChangeArrowheads="1"/>
          </p:cNvPicPr>
          <p:nvPr/>
        </p:nvPicPr>
        <p:blipFill>
          <a:blip r:embed="rId2" cstate="print"/>
          <a:srcRect/>
          <a:stretch>
            <a:fillRect/>
          </a:stretch>
        </p:blipFill>
        <p:spPr bwMode="auto">
          <a:xfrm>
            <a:off x="357158" y="1000108"/>
            <a:ext cx="1013635" cy="857256"/>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5" name="灯片编号占位符 34"/>
          <p:cNvSpPr>
            <a:spLocks noGrp="1"/>
          </p:cNvSpPr>
          <p:nvPr>
            <p:ph type="sldNum" sz="quarter" idx="12"/>
          </p:nvPr>
        </p:nvSpPr>
        <p:spPr/>
        <p:txBody>
          <a:bodyPr/>
          <a:lstStyle/>
          <a:p>
            <a:fld id="{67864EE2-EAB3-4814-A7EB-820BD7610F1E}" type="slidenum">
              <a:rPr lang="en-US" altLang="zh-CN" smtClean="0"/>
              <a:t>5</a:t>
            </a:fld>
            <a:r>
              <a:rPr lang="en-US" altLang="zh-CN"/>
              <a:t>/92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1214422"/>
            <a:ext cx="7572428" cy="17313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有向图，若从起始点到图中的其他每个顶点都有路径，则能够访问到图中的所有顶点</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否则不能访问到所有顶点，为此同样需要再选起始点，继续进行遍历，直到图中的所有顶点都被访问过为止。</a:t>
            </a:r>
          </a:p>
        </p:txBody>
      </p:sp>
      <p:sp>
        <p:nvSpPr>
          <p:cNvPr id="5" name="TextBox 4"/>
          <p:cNvSpPr txBox="1"/>
          <p:nvPr/>
        </p:nvSpPr>
        <p:spPr>
          <a:xfrm>
            <a:off x="785786" y="642918"/>
            <a:ext cx="1214446"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华文中宋" panose="02010600040101010101" pitchFamily="2" charset="-122"/>
                <a:ea typeface="华文中宋" panose="02010600040101010101" pitchFamily="2" charset="-122"/>
                <a:cs typeface="Consolas" panose="020B0609020204030204" pitchFamily="49" charset="0"/>
              </a:rPr>
              <a:t>有</a:t>
            </a:r>
            <a:r>
              <a:rPr lang="zh-CN" altLang="zh-CN" sz="2000">
                <a:solidFill>
                  <a:srgbClr val="0000FF"/>
                </a:solidFill>
                <a:latin typeface="华文中宋" panose="02010600040101010101" pitchFamily="2" charset="-122"/>
                <a:ea typeface="华文中宋" panose="02010600040101010101" pitchFamily="2" charset="-122"/>
                <a:cs typeface="Consolas" panose="020B0609020204030204" pitchFamily="49" charset="0"/>
              </a:rPr>
              <a:t>向图</a:t>
            </a:r>
            <a:endParaRPr lang="zh-CN" altLang="en-US" sz="2000">
              <a:solidFill>
                <a:srgbClr val="0000FF"/>
              </a:solidFill>
              <a:latin typeface="华文中宋" panose="02010600040101010101" pitchFamily="2" charset="-122"/>
              <a:ea typeface="华文中宋" panose="02010600040101010101" pitchFamily="2" charset="-122"/>
              <a:cs typeface="Consolas" panose="020B0609020204030204" pitchFamily="49" charset="0"/>
            </a:endParaRPr>
          </a:p>
        </p:txBody>
      </p:sp>
      <p:grpSp>
        <p:nvGrpSpPr>
          <p:cNvPr id="2" name="组合 43"/>
          <p:cNvGrpSpPr/>
          <p:nvPr/>
        </p:nvGrpSpPr>
        <p:grpSpPr>
          <a:xfrm>
            <a:off x="2069811" y="3444875"/>
            <a:ext cx="2573627" cy="1627198"/>
            <a:chOff x="2069811" y="3444875"/>
            <a:chExt cx="2573627" cy="1627198"/>
          </a:xfrm>
        </p:grpSpPr>
        <p:sp>
          <p:nvSpPr>
            <p:cNvPr id="7" name="Line 27"/>
            <p:cNvSpPr>
              <a:spLocks noChangeShapeType="1"/>
            </p:cNvSpPr>
            <p:nvPr/>
          </p:nvSpPr>
          <p:spPr bwMode="auto">
            <a:xfrm>
              <a:off x="2939989" y="3660323"/>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Line 26"/>
            <p:cNvSpPr>
              <a:spLocks noChangeShapeType="1"/>
            </p:cNvSpPr>
            <p:nvPr/>
          </p:nvSpPr>
          <p:spPr bwMode="auto">
            <a:xfrm flipV="1">
              <a:off x="2957135" y="4400784"/>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Freeform 25"/>
            <p:cNvSpPr/>
            <p:nvPr/>
          </p:nvSpPr>
          <p:spPr bwMode="auto">
            <a:xfrm>
              <a:off x="3108238" y="4251103"/>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Oval 8"/>
            <p:cNvSpPr>
              <a:spLocks noChangeArrowheads="1"/>
            </p:cNvSpPr>
            <p:nvPr/>
          </p:nvSpPr>
          <p:spPr bwMode="auto">
            <a:xfrm>
              <a:off x="2802819" y="3444875"/>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7" name="Oval 7"/>
            <p:cNvSpPr>
              <a:spLocks noChangeArrowheads="1"/>
            </p:cNvSpPr>
            <p:nvPr/>
          </p:nvSpPr>
          <p:spPr bwMode="auto">
            <a:xfrm>
              <a:off x="2802819" y="4061736"/>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8" name="Oval 6"/>
            <p:cNvSpPr>
              <a:spLocks noChangeArrowheads="1"/>
            </p:cNvSpPr>
            <p:nvPr/>
          </p:nvSpPr>
          <p:spPr bwMode="auto">
            <a:xfrm>
              <a:off x="3575476" y="4061736"/>
              <a:ext cx="303277" cy="353788"/>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29" name="Oval 5"/>
            <p:cNvSpPr>
              <a:spLocks noChangeArrowheads="1"/>
            </p:cNvSpPr>
            <p:nvPr/>
          </p:nvSpPr>
          <p:spPr bwMode="auto">
            <a:xfrm>
              <a:off x="2069811" y="4061736"/>
              <a:ext cx="303277" cy="353788"/>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30" name="Oval 4"/>
            <p:cNvSpPr>
              <a:spLocks noChangeArrowheads="1"/>
            </p:cNvSpPr>
            <p:nvPr/>
          </p:nvSpPr>
          <p:spPr bwMode="auto">
            <a:xfrm>
              <a:off x="2801747" y="4718285"/>
              <a:ext cx="304348"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cxnSp>
          <p:nvCxnSpPr>
            <p:cNvPr id="34" name="直接箭头连接符 33"/>
            <p:cNvCxnSpPr>
              <a:stCxn id="29" idx="7"/>
              <a:endCxn id="26" idx="2"/>
            </p:cNvCxnSpPr>
            <p:nvPr/>
          </p:nvCxnSpPr>
          <p:spPr>
            <a:xfrm rot="5400000" flipH="1" flipV="1">
              <a:off x="2319857" y="3630586"/>
              <a:ext cx="491778" cy="47414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7" name="Oval 6"/>
            <p:cNvSpPr>
              <a:spLocks noChangeArrowheads="1"/>
            </p:cNvSpPr>
            <p:nvPr/>
          </p:nvSpPr>
          <p:spPr bwMode="auto">
            <a:xfrm>
              <a:off x="4340161" y="4071942"/>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39" name="直接箭头连接符 38"/>
            <p:cNvCxnSpPr>
              <a:stCxn id="28" idx="6"/>
              <a:endCxn id="37" idx="2"/>
            </p:cNvCxnSpPr>
            <p:nvPr/>
          </p:nvCxnSpPr>
          <p:spPr>
            <a:xfrm>
              <a:off x="3878753" y="4238630"/>
              <a:ext cx="461408" cy="1020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28" idx="3"/>
              <a:endCxn id="30" idx="6"/>
            </p:cNvCxnSpPr>
            <p:nvPr/>
          </p:nvCxnSpPr>
          <p:spPr>
            <a:xfrm rot="5400000">
              <a:off x="3097260" y="4372549"/>
              <a:ext cx="531466" cy="51379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3" name="直接箭头连接符 42"/>
            <p:cNvCxnSpPr>
              <a:stCxn id="29" idx="5"/>
              <a:endCxn id="30" idx="2"/>
            </p:cNvCxnSpPr>
            <p:nvPr/>
          </p:nvCxnSpPr>
          <p:spPr>
            <a:xfrm rot="16200000" flipH="1">
              <a:off x="2299477" y="4392909"/>
              <a:ext cx="531466" cy="473073"/>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19" name="灯片编号占位符 18"/>
          <p:cNvSpPr>
            <a:spLocks noGrp="1"/>
          </p:cNvSpPr>
          <p:nvPr>
            <p:ph type="sldNum" sz="quarter" idx="12"/>
          </p:nvPr>
        </p:nvSpPr>
        <p:spPr/>
        <p:txBody>
          <a:bodyPr/>
          <a:lstStyle/>
          <a:p>
            <a:fld id="{67864EE2-EAB3-4814-A7EB-820BD7610F1E}" type="slidenum">
              <a:rPr lang="en-US" altLang="zh-CN" smtClean="0"/>
              <a:t>50</a:t>
            </a:fld>
            <a:r>
              <a:rPr lang="en-US" altLang="zh-CN"/>
              <a:t>/92</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9" name="Rectangle 3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 name="TextBox 32"/>
          <p:cNvSpPr txBox="1"/>
          <p:nvPr/>
        </p:nvSpPr>
        <p:spPr>
          <a:xfrm>
            <a:off x="571472" y="1402497"/>
            <a:ext cx="7929618" cy="193395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DFSA</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(AdjGraph&amp; G)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非连通图的</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DFS</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i=0;i&lt;G.n;i++)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(visited[i]==0)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没有访问过</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DFS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从顶点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出发深度优先遍历</a:t>
            </a:r>
            <a:endPar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TextBox 33"/>
          <p:cNvSpPr txBox="1"/>
          <p:nvPr/>
        </p:nvSpPr>
        <p:spPr>
          <a:xfrm>
            <a:off x="571472" y="630776"/>
            <a:ext cx="728667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非连通图采用邻接表存储结构，其深度优先遍历算法如下：</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t>51</a:t>
            </a:fld>
            <a:r>
              <a:rPr lang="en-US" altLang="zh-CN"/>
              <a:t>/92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9" name="Rectangle 3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 name="TextBox 32"/>
          <p:cNvSpPr txBox="1"/>
          <p:nvPr/>
        </p:nvSpPr>
        <p:spPr>
          <a:xfrm>
            <a:off x="571472" y="1402497"/>
            <a:ext cx="8215370" cy="193395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BFSA</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(AdjGraph&amp; G)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非连通图的</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BFS</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i=0;i&lt;G.n;i++)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(visited[i]==0)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没有访问过</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BFS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从顶点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出发广度优先遍历</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TextBox 33"/>
          <p:cNvSpPr txBox="1"/>
          <p:nvPr/>
        </p:nvSpPr>
        <p:spPr>
          <a:xfrm>
            <a:off x="571472" y="630776"/>
            <a:ext cx="728667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非连通图采用邻接表存储结构，其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广</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度优先遍历算法如下：</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t>52</a:t>
            </a:fld>
            <a:r>
              <a:rPr lang="en-US" altLang="zh-CN"/>
              <a:t>/92</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428604"/>
            <a:ext cx="8286808"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8.4</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假设图采用邻接表存储，设计一个算法，判断一个无向图是否连通。若连通则返回</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true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；否则返回</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false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6" name="TextBox 5"/>
          <p:cNvSpPr txBox="1"/>
          <p:nvPr/>
        </p:nvSpPr>
        <p:spPr>
          <a:xfrm>
            <a:off x="642910" y="2357430"/>
            <a:ext cx="7929618" cy="339422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visited[MAXV];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全局数组</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DFS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(AdjGraph&amp; G,int v)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深度优先遍历</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邻接表</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visited[v]=1;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置已访问标记（不输出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ArcNode*p=G.adjlist[v].firstarc;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的第一个邻接点</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(p!=NULL)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int w=p-&gt;adjvex;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邻接点为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w</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(visited[w]==0)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DFS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(G,w);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w</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顶点未访问</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递归访问它</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p=p-&gt;nextarc;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置为下一个邻接点</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8" name="Picture 2"/>
          <p:cNvPicPr>
            <a:picLocks noChangeAspect="1" noChangeArrowheads="1"/>
          </p:cNvPicPr>
          <p:nvPr/>
        </p:nvPicPr>
        <p:blipFill>
          <a:blip r:embed="rId2" cstate="print"/>
          <a:srcRect/>
          <a:stretch>
            <a:fillRect/>
          </a:stretch>
        </p:blipFill>
        <p:spPr bwMode="auto">
          <a:xfrm>
            <a:off x="571472" y="1428736"/>
            <a:ext cx="1643074" cy="796023"/>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67864EE2-EAB3-4814-A7EB-820BD7610F1E}" type="slidenum">
              <a:rPr lang="en-US" altLang="zh-CN" smtClean="0"/>
              <a:t>53</a:t>
            </a:fld>
            <a:r>
              <a:rPr lang="en-US" altLang="zh-CN"/>
              <a:t>/92</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71480"/>
            <a:ext cx="7715304" cy="423065"/>
          </a:xfrm>
          <a:prstGeom prst="rect">
            <a:avLst/>
          </a:prstGeom>
          <a:noFill/>
        </p:spPr>
        <p:txBody>
          <a:bodyPr wrap="square" rtlCol="0">
            <a:spAutoFit/>
          </a:bodyPr>
          <a:lstStyle/>
          <a:p>
            <a:pPr algn="l">
              <a:lnSpc>
                <a:spcPts val="28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判断一个无向图是否连通。若连通则返回</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true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；否则返回</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false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6" name="TextBox 5"/>
          <p:cNvSpPr txBox="1"/>
          <p:nvPr/>
        </p:nvSpPr>
        <p:spPr>
          <a:xfrm>
            <a:off x="428596" y="1285860"/>
            <a:ext cx="8501122" cy="283484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Connect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(AdjGraph&amp; G)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判断无向图</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G</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的连通性</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memset(visited,0,sizeof(visited));</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DFS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0</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出发深度优先遍历</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i=0;i&lt;G.n;i++)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(visited[i]==0)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若有顶点没有访问过</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false;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说明是非连通图 </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true;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所有顶点均访问</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说明是连通图</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t>54</a:t>
            </a:fld>
            <a:r>
              <a:rPr lang="en-US" altLang="zh-CN"/>
              <a:t>/92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57158" y="1285860"/>
            <a:ext cx="464347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8.4.1 </a:t>
            </a:r>
            <a:r>
              <a:rPr lang="zh-CN" altLang="zh-CN">
                <a:latin typeface="Consolas" panose="020B0609020204030204" pitchFamily="49" charset="0"/>
                <a:ea typeface="微软雅黑" panose="020B0503020204020204" pitchFamily="34" charset="-122"/>
                <a:cs typeface="Consolas" panose="020B0609020204030204" pitchFamily="49" charset="0"/>
              </a:rPr>
              <a:t>深度优先遍历算法的应用</a:t>
            </a:r>
            <a:endParaRPr lang="zh-CN" altLang="zh-CN">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grpSp>
        <p:nvGrpSpPr>
          <p:cNvPr id="2" name="组合 110"/>
          <p:cNvGrpSpPr/>
          <p:nvPr/>
        </p:nvGrpSpPr>
        <p:grpSpPr>
          <a:xfrm>
            <a:off x="1571604" y="1989284"/>
            <a:ext cx="1762089" cy="1796906"/>
            <a:chOff x="1785918" y="2143116"/>
            <a:chExt cx="1762089" cy="1796906"/>
          </a:xfrm>
        </p:grpSpPr>
        <p:sp>
          <p:nvSpPr>
            <p:cNvPr id="57" name="Oval 55"/>
            <p:cNvSpPr>
              <a:spLocks noChangeArrowheads="1"/>
            </p:cNvSpPr>
            <p:nvPr/>
          </p:nvSpPr>
          <p:spPr bwMode="auto">
            <a:xfrm>
              <a:off x="2433473" y="2143116"/>
              <a:ext cx="302905" cy="33006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59" name="Oval 54"/>
            <p:cNvSpPr>
              <a:spLocks noChangeArrowheads="1"/>
            </p:cNvSpPr>
            <p:nvPr/>
          </p:nvSpPr>
          <p:spPr bwMode="auto">
            <a:xfrm>
              <a:off x="2433473" y="3609958"/>
              <a:ext cx="302905" cy="33006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60" name="Oval 53"/>
            <p:cNvSpPr>
              <a:spLocks noChangeArrowheads="1"/>
            </p:cNvSpPr>
            <p:nvPr/>
          </p:nvSpPr>
          <p:spPr bwMode="auto">
            <a:xfrm>
              <a:off x="1785918" y="2876052"/>
              <a:ext cx="302905" cy="33006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61" name="Oval 52"/>
            <p:cNvSpPr>
              <a:spLocks noChangeArrowheads="1"/>
            </p:cNvSpPr>
            <p:nvPr/>
          </p:nvSpPr>
          <p:spPr bwMode="auto">
            <a:xfrm>
              <a:off x="2433473" y="2876052"/>
              <a:ext cx="302905" cy="33006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62" name="Oval 51"/>
            <p:cNvSpPr>
              <a:spLocks noChangeArrowheads="1"/>
            </p:cNvSpPr>
            <p:nvPr/>
          </p:nvSpPr>
          <p:spPr bwMode="auto">
            <a:xfrm>
              <a:off x="3245102" y="2876052"/>
              <a:ext cx="302905" cy="33006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63" name="AutoShape 50"/>
            <p:cNvSpPr>
              <a:spLocks noChangeShapeType="1"/>
            </p:cNvSpPr>
            <p:nvPr/>
          </p:nvSpPr>
          <p:spPr bwMode="auto">
            <a:xfrm flipV="1">
              <a:off x="2044163" y="2424641"/>
              <a:ext cx="433969" cy="499950"/>
            </a:xfrm>
            <a:prstGeom prst="straightConnector1">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4" name="AutoShape 49"/>
            <p:cNvSpPr>
              <a:spLocks noChangeShapeType="1"/>
            </p:cNvSpPr>
            <p:nvPr/>
          </p:nvSpPr>
          <p:spPr bwMode="auto">
            <a:xfrm>
              <a:off x="2088822" y="3042054"/>
              <a:ext cx="344651" cy="971"/>
            </a:xfrm>
            <a:prstGeom prst="straightConnector1">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5" name="Oval 48"/>
            <p:cNvSpPr>
              <a:spLocks noChangeArrowheads="1"/>
            </p:cNvSpPr>
            <p:nvPr/>
          </p:nvSpPr>
          <p:spPr bwMode="auto">
            <a:xfrm>
              <a:off x="3245102" y="2143116"/>
              <a:ext cx="302905" cy="33006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66" name="AutoShape 47"/>
            <p:cNvSpPr>
              <a:spLocks noChangeShapeType="1"/>
            </p:cNvSpPr>
            <p:nvPr/>
          </p:nvSpPr>
          <p:spPr bwMode="auto">
            <a:xfrm>
              <a:off x="2736378" y="2309118"/>
              <a:ext cx="508724" cy="971"/>
            </a:xfrm>
            <a:prstGeom prst="straightConnector1">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7" name="AutoShape 46"/>
            <p:cNvSpPr>
              <a:spLocks noChangeShapeType="1"/>
            </p:cNvSpPr>
            <p:nvPr/>
          </p:nvSpPr>
          <p:spPr bwMode="auto">
            <a:xfrm flipV="1">
              <a:off x="2691719" y="2424641"/>
              <a:ext cx="598042" cy="499950"/>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8" name="AutoShape 45"/>
            <p:cNvSpPr>
              <a:spLocks noChangeShapeType="1"/>
            </p:cNvSpPr>
            <p:nvPr/>
          </p:nvSpPr>
          <p:spPr bwMode="auto">
            <a:xfrm>
              <a:off x="2584926" y="3206116"/>
              <a:ext cx="971" cy="403843"/>
            </a:xfrm>
            <a:prstGeom prst="straightConnector1">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9" name="AutoShape 44"/>
            <p:cNvSpPr>
              <a:spLocks noChangeShapeType="1"/>
            </p:cNvSpPr>
            <p:nvPr/>
          </p:nvSpPr>
          <p:spPr bwMode="auto">
            <a:xfrm>
              <a:off x="2736378" y="3042054"/>
              <a:ext cx="508724" cy="971"/>
            </a:xfrm>
            <a:prstGeom prst="straightConnector1">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0" name="AutoShape 43"/>
            <p:cNvSpPr>
              <a:spLocks noChangeShapeType="1"/>
            </p:cNvSpPr>
            <p:nvPr/>
          </p:nvSpPr>
          <p:spPr bwMode="auto">
            <a:xfrm flipV="1">
              <a:off x="2691719" y="3157577"/>
              <a:ext cx="598042" cy="50092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112" name="TextBox 111"/>
          <p:cNvSpPr txBox="1"/>
          <p:nvPr/>
        </p:nvSpPr>
        <p:spPr>
          <a:xfrm>
            <a:off x="1285852" y="4335504"/>
            <a:ext cx="364333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DFS(0) </a:t>
            </a:r>
            <a:r>
              <a:rPr lang="en-US" altLang="zh-CN" sz="180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DFS(1) </a:t>
            </a:r>
            <a:r>
              <a:rPr lang="en-US" altLang="zh-CN" sz="180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DFS(5)</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 name="组合 122"/>
          <p:cNvGrpSpPr/>
          <p:nvPr/>
        </p:nvGrpSpPr>
        <p:grpSpPr>
          <a:xfrm>
            <a:off x="2110760" y="4752982"/>
            <a:ext cx="2715746" cy="572606"/>
            <a:chOff x="2090664" y="4752982"/>
            <a:chExt cx="2715746" cy="572606"/>
          </a:xfrm>
        </p:grpSpPr>
        <p:sp>
          <p:nvSpPr>
            <p:cNvPr id="113" name="TextBox 112"/>
            <p:cNvSpPr txBox="1"/>
            <p:nvPr/>
          </p:nvSpPr>
          <p:spPr>
            <a:xfrm>
              <a:off x="2520394" y="4956256"/>
              <a:ext cx="2286016"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DFS(2) </a:t>
              </a:r>
              <a:r>
                <a:rPr lang="en-US" altLang="zh-CN" sz="180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DFS(3)</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16" name="直接箭头连接符 115"/>
            <p:cNvCxnSpPr/>
            <p:nvPr/>
          </p:nvCxnSpPr>
          <p:spPr>
            <a:xfrm>
              <a:off x="2090664" y="4752982"/>
              <a:ext cx="428628" cy="35719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4" name="组合 123"/>
          <p:cNvGrpSpPr/>
          <p:nvPr/>
        </p:nvGrpSpPr>
        <p:grpSpPr>
          <a:xfrm>
            <a:off x="3244822" y="5335636"/>
            <a:ext cx="1561588" cy="593694"/>
            <a:chOff x="3214678" y="5335636"/>
            <a:chExt cx="1561588" cy="593694"/>
          </a:xfrm>
        </p:grpSpPr>
        <p:sp>
          <p:nvSpPr>
            <p:cNvPr id="114" name="TextBox 113"/>
            <p:cNvSpPr txBox="1"/>
            <p:nvPr/>
          </p:nvSpPr>
          <p:spPr>
            <a:xfrm>
              <a:off x="3776134" y="5559998"/>
              <a:ext cx="1000132"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DFS(4)</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19" name="直接箭头连接符 118"/>
            <p:cNvCxnSpPr/>
            <p:nvPr/>
          </p:nvCxnSpPr>
          <p:spPr>
            <a:xfrm>
              <a:off x="3214678" y="5335636"/>
              <a:ext cx="500066" cy="35719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120" name="任意多边形 119"/>
          <p:cNvSpPr/>
          <p:nvPr/>
        </p:nvSpPr>
        <p:spPr>
          <a:xfrm>
            <a:off x="3205424" y="4042786"/>
            <a:ext cx="974690" cy="278005"/>
          </a:xfrm>
          <a:custGeom>
            <a:avLst/>
            <a:gdLst>
              <a:gd name="connsiteX0" fmla="*/ 974690 w 974690"/>
              <a:gd name="connsiteY0" fmla="*/ 278005 h 278005"/>
              <a:gd name="connsiteX1" fmla="*/ 813917 w 974690"/>
              <a:gd name="connsiteY1" fmla="*/ 66990 h 278005"/>
              <a:gd name="connsiteX2" fmla="*/ 301451 w 974690"/>
              <a:gd name="connsiteY2" fmla="*/ 26796 h 278005"/>
              <a:gd name="connsiteX3" fmla="*/ 0 w 974690"/>
              <a:gd name="connsiteY3" fmla="*/ 227763 h 278005"/>
            </a:gdLst>
            <a:ahLst/>
            <a:cxnLst>
              <a:cxn ang="0">
                <a:pos x="connsiteX0" y="connsiteY0"/>
              </a:cxn>
              <a:cxn ang="0">
                <a:pos x="connsiteX1" y="connsiteY1"/>
              </a:cxn>
              <a:cxn ang="0">
                <a:pos x="connsiteX2" y="connsiteY2"/>
              </a:cxn>
              <a:cxn ang="0">
                <a:pos x="connsiteX3" y="connsiteY3"/>
              </a:cxn>
            </a:cxnLst>
            <a:rect l="l" t="t" r="r" b="b"/>
            <a:pathLst>
              <a:path w="974690" h="278005">
                <a:moveTo>
                  <a:pt x="974690" y="278005"/>
                </a:moveTo>
                <a:cubicBezTo>
                  <a:pt x="950406" y="193431"/>
                  <a:pt x="926123" y="108858"/>
                  <a:pt x="813917" y="66990"/>
                </a:cubicBezTo>
                <a:cubicBezTo>
                  <a:pt x="701711" y="25122"/>
                  <a:pt x="437104" y="0"/>
                  <a:pt x="301451" y="26796"/>
                </a:cubicBezTo>
                <a:cubicBezTo>
                  <a:pt x="165798" y="53592"/>
                  <a:pt x="82899" y="140677"/>
                  <a:pt x="0" y="227763"/>
                </a:cubicBezTo>
              </a:path>
            </a:pathLst>
          </a:custGeom>
          <a:ln w="19050">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1" name="任意多边形 120"/>
          <p:cNvSpPr/>
          <p:nvPr/>
        </p:nvSpPr>
        <p:spPr>
          <a:xfrm>
            <a:off x="1882798" y="4079689"/>
            <a:ext cx="974690" cy="278005"/>
          </a:xfrm>
          <a:custGeom>
            <a:avLst/>
            <a:gdLst>
              <a:gd name="connsiteX0" fmla="*/ 974690 w 974690"/>
              <a:gd name="connsiteY0" fmla="*/ 278005 h 278005"/>
              <a:gd name="connsiteX1" fmla="*/ 813917 w 974690"/>
              <a:gd name="connsiteY1" fmla="*/ 66990 h 278005"/>
              <a:gd name="connsiteX2" fmla="*/ 301451 w 974690"/>
              <a:gd name="connsiteY2" fmla="*/ 26796 h 278005"/>
              <a:gd name="connsiteX3" fmla="*/ 0 w 974690"/>
              <a:gd name="connsiteY3" fmla="*/ 227763 h 278005"/>
            </a:gdLst>
            <a:ahLst/>
            <a:cxnLst>
              <a:cxn ang="0">
                <a:pos x="connsiteX0" y="connsiteY0"/>
              </a:cxn>
              <a:cxn ang="0">
                <a:pos x="connsiteX1" y="connsiteY1"/>
              </a:cxn>
              <a:cxn ang="0">
                <a:pos x="connsiteX2" y="connsiteY2"/>
              </a:cxn>
              <a:cxn ang="0">
                <a:pos x="connsiteX3" y="connsiteY3"/>
              </a:cxn>
            </a:cxnLst>
            <a:rect l="l" t="t" r="r" b="b"/>
            <a:pathLst>
              <a:path w="974690" h="278005">
                <a:moveTo>
                  <a:pt x="974690" y="278005"/>
                </a:moveTo>
                <a:cubicBezTo>
                  <a:pt x="950406" y="193431"/>
                  <a:pt x="926123" y="108858"/>
                  <a:pt x="813917" y="66990"/>
                </a:cubicBezTo>
                <a:cubicBezTo>
                  <a:pt x="701711" y="25122"/>
                  <a:pt x="437104" y="0"/>
                  <a:pt x="301451" y="26796"/>
                </a:cubicBezTo>
                <a:cubicBezTo>
                  <a:pt x="165798" y="53592"/>
                  <a:pt x="82899" y="140677"/>
                  <a:pt x="0" y="227763"/>
                </a:cubicBezTo>
              </a:path>
            </a:pathLst>
          </a:custGeom>
          <a:ln w="19050">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2" name="任意多边形 121"/>
          <p:cNvSpPr/>
          <p:nvPr/>
        </p:nvSpPr>
        <p:spPr>
          <a:xfrm>
            <a:off x="3107292" y="4722631"/>
            <a:ext cx="974690" cy="278005"/>
          </a:xfrm>
          <a:custGeom>
            <a:avLst/>
            <a:gdLst>
              <a:gd name="connsiteX0" fmla="*/ 974690 w 974690"/>
              <a:gd name="connsiteY0" fmla="*/ 278005 h 278005"/>
              <a:gd name="connsiteX1" fmla="*/ 813917 w 974690"/>
              <a:gd name="connsiteY1" fmla="*/ 66990 h 278005"/>
              <a:gd name="connsiteX2" fmla="*/ 301451 w 974690"/>
              <a:gd name="connsiteY2" fmla="*/ 26796 h 278005"/>
              <a:gd name="connsiteX3" fmla="*/ 0 w 974690"/>
              <a:gd name="connsiteY3" fmla="*/ 227763 h 278005"/>
            </a:gdLst>
            <a:ahLst/>
            <a:cxnLst>
              <a:cxn ang="0">
                <a:pos x="connsiteX0" y="connsiteY0"/>
              </a:cxn>
              <a:cxn ang="0">
                <a:pos x="connsiteX1" y="connsiteY1"/>
              </a:cxn>
              <a:cxn ang="0">
                <a:pos x="connsiteX2" y="connsiteY2"/>
              </a:cxn>
              <a:cxn ang="0">
                <a:pos x="connsiteX3" y="connsiteY3"/>
              </a:cxn>
            </a:cxnLst>
            <a:rect l="l" t="t" r="r" b="b"/>
            <a:pathLst>
              <a:path w="974690" h="278005">
                <a:moveTo>
                  <a:pt x="974690" y="278005"/>
                </a:moveTo>
                <a:cubicBezTo>
                  <a:pt x="950406" y="193431"/>
                  <a:pt x="926123" y="108858"/>
                  <a:pt x="813917" y="66990"/>
                </a:cubicBezTo>
                <a:cubicBezTo>
                  <a:pt x="701711" y="25122"/>
                  <a:pt x="437104" y="0"/>
                  <a:pt x="301451" y="26796"/>
                </a:cubicBezTo>
                <a:cubicBezTo>
                  <a:pt x="165798" y="53592"/>
                  <a:pt x="82899" y="140677"/>
                  <a:pt x="0" y="227763"/>
                </a:cubicBezTo>
              </a:path>
            </a:pathLst>
          </a:custGeom>
          <a:ln w="19050">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9" name="TextBox 28"/>
          <p:cNvSpPr txBox="1"/>
          <p:nvPr/>
        </p:nvSpPr>
        <p:spPr>
          <a:xfrm>
            <a:off x="2428860" y="285728"/>
            <a:ext cx="407196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8.4 </a:t>
            </a:r>
            <a:r>
              <a:rPr lang="zh-CN"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图遍历</a:t>
            </a:r>
            <a:r>
              <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rPr>
              <a:t>算法的应用</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30" name="灯片编号占位符 29"/>
          <p:cNvSpPr>
            <a:spLocks noGrp="1"/>
          </p:cNvSpPr>
          <p:nvPr>
            <p:ph type="sldNum" sz="quarter" idx="12"/>
          </p:nvPr>
        </p:nvSpPr>
        <p:spPr/>
        <p:txBody>
          <a:bodyPr/>
          <a:lstStyle/>
          <a:p>
            <a:fld id="{67864EE2-EAB3-4814-A7EB-820BD7610F1E}" type="slidenum">
              <a:rPr lang="en-US" altLang="zh-CN" smtClean="0"/>
              <a:t>55</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strips(downRight)">
                                      <p:cBhvr>
                                        <p:cTn id="7" dur="10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strips(downLeft)">
                                      <p:cBhvr>
                                        <p:cTn id="12" dur="1000"/>
                                        <p:tgtEl>
                                          <p:spTgt spid="12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strips(downLeft)">
                                      <p:cBhvr>
                                        <p:cTn id="17" dur="1000"/>
                                        <p:tgtEl>
                                          <p:spTgt spid="12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upRight)">
                                      <p:cBhvr>
                                        <p:cTn id="22" dur="1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strips(downLeft)">
                                      <p:cBhvr>
                                        <p:cTn id="27" dur="1000"/>
                                        <p:tgtEl>
                                          <p:spTgt spid="12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upRight)">
                                      <p:cBhvr>
                                        <p:cTn id="3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20" grpId="0" animBg="1"/>
      <p:bldP spid="121" grpId="0" animBg="1"/>
      <p:bldP spid="12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71480"/>
            <a:ext cx="7715304" cy="1246495"/>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8.5</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假设图</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采用邻接表存储，设计一个算法判断顶点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之间是否有路径。并对于</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以下</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有向图，判断从顶点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、从顶点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是否有路径。</a:t>
            </a:r>
          </a:p>
        </p:txBody>
      </p:sp>
      <p:sp>
        <p:nvSpPr>
          <p:cNvPr id="52242" name="Rectangle 1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39"/>
          <p:cNvGrpSpPr/>
          <p:nvPr/>
        </p:nvGrpSpPr>
        <p:grpSpPr>
          <a:xfrm>
            <a:off x="3000364" y="2357430"/>
            <a:ext cx="2236087" cy="1340140"/>
            <a:chOff x="3008952" y="2151707"/>
            <a:chExt cx="2236087" cy="1340140"/>
          </a:xfrm>
        </p:grpSpPr>
        <p:sp>
          <p:nvSpPr>
            <p:cNvPr id="52240" name="Oval 16"/>
            <p:cNvSpPr>
              <a:spLocks noChangeArrowheads="1"/>
            </p:cNvSpPr>
            <p:nvPr/>
          </p:nvSpPr>
          <p:spPr bwMode="auto">
            <a:xfrm>
              <a:off x="3975096" y="2151707"/>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52239" name="Oval 15"/>
            <p:cNvSpPr>
              <a:spLocks noChangeArrowheads="1"/>
            </p:cNvSpPr>
            <p:nvPr/>
          </p:nvSpPr>
          <p:spPr bwMode="auto">
            <a:xfrm>
              <a:off x="4941240" y="2151707"/>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52238" name="Oval 14"/>
            <p:cNvSpPr>
              <a:spLocks noChangeArrowheads="1"/>
            </p:cNvSpPr>
            <p:nvPr/>
          </p:nvSpPr>
          <p:spPr bwMode="auto">
            <a:xfrm>
              <a:off x="3008952"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52237" name="Oval 13"/>
            <p:cNvSpPr>
              <a:spLocks noChangeArrowheads="1"/>
            </p:cNvSpPr>
            <p:nvPr/>
          </p:nvSpPr>
          <p:spPr bwMode="auto">
            <a:xfrm>
              <a:off x="3975096"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52236" name="Oval 12"/>
            <p:cNvSpPr>
              <a:spLocks noChangeArrowheads="1"/>
            </p:cNvSpPr>
            <p:nvPr/>
          </p:nvSpPr>
          <p:spPr bwMode="auto">
            <a:xfrm>
              <a:off x="3008952" y="2151707"/>
              <a:ext cx="303799" cy="335035"/>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52235" name="Oval 11"/>
            <p:cNvSpPr>
              <a:spLocks noChangeArrowheads="1"/>
            </p:cNvSpPr>
            <p:nvPr/>
          </p:nvSpPr>
          <p:spPr bwMode="auto">
            <a:xfrm>
              <a:off x="4941240"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52234" name="Freeform 10"/>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233" name="Freeform 9"/>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232"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231" name="Freeform 7"/>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230" name="Freeform 6"/>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229"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228" name="Line 4"/>
            <p:cNvSpPr>
              <a:spLocks noChangeShapeType="1"/>
            </p:cNvSpPr>
            <p:nvPr/>
          </p:nvSpPr>
          <p:spPr bwMode="auto">
            <a:xfrm flipV="1">
              <a:off x="4138180" y="2506838"/>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227" name="Freeform 3"/>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226" name="Freeform 2"/>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52266" name="Rectangle 4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2" name="灯片编号占位符 21"/>
          <p:cNvSpPr>
            <a:spLocks noGrp="1"/>
          </p:cNvSpPr>
          <p:nvPr>
            <p:ph type="sldNum" sz="quarter" idx="12"/>
          </p:nvPr>
        </p:nvSpPr>
        <p:spPr/>
        <p:txBody>
          <a:bodyPr/>
          <a:lstStyle/>
          <a:p>
            <a:fld id="{67864EE2-EAB3-4814-A7EB-820BD7610F1E}" type="slidenum">
              <a:rPr lang="en-US" altLang="zh-CN" smtClean="0"/>
              <a:t>56</a:t>
            </a:fld>
            <a:r>
              <a:rPr lang="en-US" altLang="zh-CN"/>
              <a:t>/92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9" name="Rectangle 1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31"/>
          <p:cNvGrpSpPr/>
          <p:nvPr/>
        </p:nvGrpSpPr>
        <p:grpSpPr>
          <a:xfrm>
            <a:off x="2500298" y="1285860"/>
            <a:ext cx="3714776" cy="3369728"/>
            <a:chOff x="2285984" y="642918"/>
            <a:chExt cx="3714776" cy="3369728"/>
          </a:xfrm>
        </p:grpSpPr>
        <p:sp>
          <p:nvSpPr>
            <p:cNvPr id="16" name="TextBox 15"/>
            <p:cNvSpPr txBox="1"/>
            <p:nvPr/>
          </p:nvSpPr>
          <p:spPr>
            <a:xfrm>
              <a:off x="2285984" y="642918"/>
              <a:ext cx="1428760" cy="35394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700" b="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700" b="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en-US" altLang="zh-CN" sz="1700" b="0">
                  <a:solidFill>
                    <a:srgbClr val="FF0000"/>
                  </a:solidFill>
                  <a:latin typeface="Consolas" panose="020B0609020204030204" pitchFamily="49" charset="0"/>
                  <a:ea typeface="仿宋" panose="02010609060101010101" pitchFamily="49" charset="-122"/>
                  <a:cs typeface="Consolas" panose="020B0609020204030204" pitchFamily="49" charset="0"/>
                </a:rPr>
                <a:t>u</a:t>
              </a:r>
              <a:r>
                <a:rPr lang="en-US" altLang="zh-CN" sz="1700" b="0">
                  <a:solidFill>
                    <a:srgbClr val="0000FF"/>
                  </a:solidFill>
                  <a:latin typeface="Consolas" panose="020B0609020204030204" pitchFamily="49" charset="0"/>
                  <a:ea typeface="仿宋" panose="02010609060101010101" pitchFamily="49" charset="-122"/>
                  <a:cs typeface="Consolas" panose="020B0609020204030204" pitchFamily="49" charset="0"/>
                </a:rPr>
                <a:t>,v)</a:t>
              </a:r>
              <a:endParaRPr lang="zh-CN" altLang="en-US" sz="17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TextBox 16"/>
            <p:cNvSpPr txBox="1"/>
            <p:nvPr/>
          </p:nvSpPr>
          <p:spPr>
            <a:xfrm>
              <a:off x="3082952" y="1254614"/>
              <a:ext cx="2203428" cy="369332"/>
            </a:xfrm>
            <a:prstGeom prst="rect">
              <a:avLst/>
            </a:prstGeom>
            <a:noFill/>
          </p:spPr>
          <p:txBody>
            <a:bodyPr wrap="square" rtlCol="0">
              <a:spAutoFit/>
            </a:bodyPr>
            <a:lstStyle/>
            <a:p>
              <a:pPr algn="l">
                <a:lnSpc>
                  <a:spcPct val="100000"/>
                </a:lnSpc>
                <a:spcBef>
                  <a:spcPts val="0"/>
                </a:spcBef>
              </a:pPr>
              <a:r>
                <a:rPr kumimoji="0" lang="zh-CN"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置</a:t>
              </a: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visited[</a:t>
              </a:r>
              <a:r>
                <a:rPr kumimoji="0" lang="en-US" altLang="zh-CN" sz="1800" b="0">
                  <a:solidFill>
                    <a:srgbClr val="FF0000"/>
                  </a:solidFill>
                  <a:latin typeface="Consolas" panose="020B0609020204030204" pitchFamily="49" charset="0"/>
                  <a:ea typeface="仿宋" panose="02010609060101010101" pitchFamily="49" charset="-122"/>
                  <a:cs typeface="Consolas" panose="020B0609020204030204" pitchFamily="49" charset="0"/>
                </a:rPr>
                <a:t>u</a:t>
              </a: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TextBox 17"/>
            <p:cNvSpPr txBox="1"/>
            <p:nvPr/>
          </p:nvSpPr>
          <p:spPr>
            <a:xfrm>
              <a:off x="2285984" y="1785926"/>
              <a:ext cx="1428760" cy="35394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700" b="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700" b="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en-US" altLang="zh-CN" sz="1700" b="0">
                  <a:solidFill>
                    <a:srgbClr val="FF0000"/>
                  </a:solidFill>
                  <a:latin typeface="Consolas" panose="020B0609020204030204" pitchFamily="49" charset="0"/>
                  <a:ea typeface="仿宋" panose="02010609060101010101" pitchFamily="49" charset="-122"/>
                  <a:cs typeface="Consolas" panose="020B0609020204030204" pitchFamily="49" charset="0"/>
                </a:rPr>
                <a:t>u</a:t>
              </a:r>
              <a:r>
                <a:rPr lang="en-US" altLang="zh-CN" sz="1700" b="0" baseline="-2500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en-US" altLang="zh-CN" sz="1700" b="0">
                  <a:solidFill>
                    <a:srgbClr val="0000FF"/>
                  </a:solidFill>
                  <a:latin typeface="Consolas" panose="020B0609020204030204" pitchFamily="49" charset="0"/>
                  <a:ea typeface="仿宋" panose="02010609060101010101" pitchFamily="49" charset="-122"/>
                  <a:cs typeface="Consolas" panose="020B0609020204030204" pitchFamily="49" charset="0"/>
                </a:rPr>
                <a:t>,v)</a:t>
              </a:r>
              <a:endParaRPr lang="zh-CN" altLang="en-US" sz="17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4" name="直接箭头连接符 23"/>
            <p:cNvCxnSpPr>
              <a:stCxn id="16" idx="2"/>
              <a:endCxn id="18" idx="0"/>
            </p:cNvCxnSpPr>
            <p:nvPr/>
          </p:nvCxnSpPr>
          <p:spPr>
            <a:xfrm rot="5400000">
              <a:off x="2605832" y="1391393"/>
              <a:ext cx="789065"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5400000">
              <a:off x="2702316" y="2443258"/>
              <a:ext cx="5760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837392" y="2825258"/>
              <a:ext cx="357190"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8" name="直接箭头连接符 27"/>
            <p:cNvCxnSpPr/>
            <p:nvPr/>
          </p:nvCxnSpPr>
          <p:spPr>
            <a:xfrm rot="5400000">
              <a:off x="2864353" y="3422135"/>
              <a:ext cx="27361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2285984" y="3631172"/>
              <a:ext cx="1428760" cy="35394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700" b="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700" b="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en-US" altLang="zh-CN" sz="1700" b="0">
                  <a:solidFill>
                    <a:srgbClr val="FF0000"/>
                  </a:solidFill>
                  <a:latin typeface="Consolas" panose="020B0609020204030204" pitchFamily="49" charset="0"/>
                  <a:ea typeface="仿宋" panose="02010609060101010101" pitchFamily="49" charset="-122"/>
                  <a:cs typeface="Consolas" panose="020B0609020204030204" pitchFamily="49" charset="0"/>
                </a:rPr>
                <a:t>u</a:t>
              </a:r>
              <a:r>
                <a:rPr lang="en-US" altLang="zh-CN" sz="1700" b="0" baseline="-25000">
                  <a:solidFill>
                    <a:srgbClr val="FF0000"/>
                  </a:solidFill>
                  <a:latin typeface="Consolas" panose="020B0609020204030204" pitchFamily="49" charset="0"/>
                  <a:ea typeface="仿宋" panose="02010609060101010101" pitchFamily="49" charset="-122"/>
                  <a:cs typeface="Consolas" panose="020B0609020204030204" pitchFamily="49" charset="0"/>
                </a:rPr>
                <a:t>n</a:t>
              </a:r>
              <a:r>
                <a:rPr lang="en-US" altLang="zh-CN" sz="1700" b="0">
                  <a:solidFill>
                    <a:srgbClr val="0000FF"/>
                  </a:solidFill>
                  <a:latin typeface="Consolas" panose="020B0609020204030204" pitchFamily="49" charset="0"/>
                  <a:ea typeface="仿宋" panose="02010609060101010101" pitchFamily="49" charset="-122"/>
                  <a:cs typeface="Consolas" panose="020B0609020204030204" pitchFamily="49" charset="0"/>
                </a:rPr>
                <a:t>,v)</a:t>
              </a:r>
              <a:endParaRPr lang="zh-CN" altLang="en-US" sz="17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TextBox 29"/>
            <p:cNvSpPr txBox="1"/>
            <p:nvPr/>
          </p:nvSpPr>
          <p:spPr>
            <a:xfrm>
              <a:off x="3082952" y="2254746"/>
              <a:ext cx="2346304" cy="369332"/>
            </a:xfrm>
            <a:prstGeom prst="rect">
              <a:avLst/>
            </a:prstGeom>
            <a:noFill/>
          </p:spPr>
          <p:txBody>
            <a:bodyPr wrap="square" rtlCol="0">
              <a:spAutoFit/>
            </a:bodyPr>
            <a:lstStyle/>
            <a:p>
              <a:pPr algn="l">
                <a:lnSpc>
                  <a:spcPct val="100000"/>
                </a:lnSpc>
                <a:spcBef>
                  <a:spcPts val="0"/>
                </a:spcBef>
              </a:pPr>
              <a:r>
                <a:rPr kumimoji="0" lang="zh-CN"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置</a:t>
              </a: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visited[</a:t>
              </a:r>
              <a:r>
                <a:rPr kumimoji="0" lang="en-US" altLang="zh-CN" sz="1800" b="0">
                  <a:solidFill>
                    <a:srgbClr val="FF0000"/>
                  </a:solidFill>
                  <a:latin typeface="Consolas" panose="020B0609020204030204" pitchFamily="49" charset="0"/>
                  <a:ea typeface="仿宋" panose="02010609060101010101" pitchFamily="49" charset="-122"/>
                  <a:cs typeface="Consolas" panose="020B0609020204030204" pitchFamily="49" charset="0"/>
                </a:rPr>
                <a:t>u</a:t>
              </a:r>
              <a:r>
                <a:rPr kumimoji="0" lang="en-US" altLang="zh-CN" sz="1800" b="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TextBox 30"/>
            <p:cNvSpPr txBox="1"/>
            <p:nvPr/>
          </p:nvSpPr>
          <p:spPr>
            <a:xfrm>
              <a:off x="3786182" y="3643314"/>
              <a:ext cx="2214578" cy="369332"/>
            </a:xfrm>
            <a:prstGeom prst="rect">
              <a:avLst/>
            </a:prstGeom>
            <a:noFill/>
          </p:spPr>
          <p:txBody>
            <a:bodyPr wrap="square" rtlCol="0">
              <a:spAutoFit/>
            </a:bodyPr>
            <a:lstStyle/>
            <a:p>
              <a:pPr lvl="0" algn="l">
                <a:lnSpc>
                  <a:spcPct val="100000"/>
                </a:lnSpc>
                <a:spcBef>
                  <a:spcPts val="0"/>
                </a:spcBef>
              </a:pPr>
              <a:r>
                <a:rPr kumimoji="0"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kumimoji="0"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u</a:t>
              </a:r>
              <a:r>
                <a:rPr kumimoji="0" lang="en-US" altLang="zh-CN" sz="1800" baseline="-30000">
                  <a:solidFill>
                    <a:srgbClr val="FF0000"/>
                  </a:solidFill>
                  <a:latin typeface="Consolas" panose="020B0609020204030204" pitchFamily="49" charset="0"/>
                  <a:ea typeface="仿宋" panose="02010609060101010101" pitchFamily="49" charset="-122"/>
                  <a:cs typeface="Consolas" panose="020B0609020204030204" pitchFamily="49" charset="0"/>
                </a:rPr>
                <a:t>n</a:t>
              </a:r>
              <a:r>
                <a:rPr kumimoji="0"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kumimoji="0"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kumimoji="0"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true</a:t>
              </a:r>
            </a:p>
          </p:txBody>
        </p:sp>
      </p:grpSp>
      <p:grpSp>
        <p:nvGrpSpPr>
          <p:cNvPr id="3" name="组合 32"/>
          <p:cNvGrpSpPr/>
          <p:nvPr/>
        </p:nvGrpSpPr>
        <p:grpSpPr>
          <a:xfrm>
            <a:off x="1000100" y="500042"/>
            <a:ext cx="1071569" cy="644525"/>
            <a:chOff x="709625" y="642918"/>
            <a:chExt cx="1513158" cy="644525"/>
          </a:xfrm>
        </p:grpSpPr>
        <p:sp>
          <p:nvSpPr>
            <p:cNvPr id="34" name="AutoShape 5"/>
            <p:cNvSpPr>
              <a:spLocks noChangeArrowheads="1"/>
            </p:cNvSpPr>
            <p:nvPr/>
          </p:nvSpPr>
          <p:spPr bwMode="gray">
            <a:xfrm>
              <a:off x="709625" y="642918"/>
              <a:ext cx="1513158" cy="644525"/>
            </a:xfrm>
            <a:prstGeom prst="plaque">
              <a:avLst>
                <a:gd name="adj" fmla="val 16667"/>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a:ln w="12700" algn="ctr">
              <a:noFill/>
              <a:miter lim="800000"/>
            </a:ln>
            <a:effectLst/>
            <a:scene3d>
              <a:camera prst="orthographicFront">
                <a:rot lat="0" lon="0" rev="0"/>
              </a:camera>
              <a:lightRig rig="chilly" dir="t">
                <a:rot lat="0" lon="0" rev="18480000"/>
              </a:lightRig>
            </a:scene3d>
            <a:sp3d prstMaterial="clear">
              <a:bevelT h="63500"/>
            </a:sp3d>
          </p:spPr>
          <p:txBody>
            <a:bodyPr wrap="none" anchor="ctr"/>
            <a:lstStyle/>
            <a:p>
              <a:pPr defTabSz="865505" eaLnBrk="1" latinLnBrk="1" hangingPunct="1"/>
              <a:endParaRPr kumimoji="1" lang="en-US" altLang="ko-KR" sz="2300">
                <a:latin typeface="돋움체" pitchFamily="49" charset="-127"/>
                <a:ea typeface="돋움체" pitchFamily="49" charset="-127"/>
              </a:endParaRPr>
            </a:p>
          </p:txBody>
        </p:sp>
        <p:sp>
          <p:nvSpPr>
            <p:cNvPr id="35" name="Rectangle 6"/>
            <p:cNvSpPr>
              <a:spLocks noChangeArrowheads="1"/>
            </p:cNvSpPr>
            <p:nvPr/>
          </p:nvSpPr>
          <p:spPr bwMode="gray">
            <a:xfrm>
              <a:off x="998067" y="754565"/>
              <a:ext cx="942063" cy="398467"/>
            </a:xfrm>
            <a:prstGeom prst="rect">
              <a:avLst/>
            </a:prstGeom>
            <a:solidFill>
              <a:schemeClr val="bg2">
                <a:alpha val="50000"/>
              </a:schemeClr>
            </a:solidFill>
            <a:ln w="12700" algn="ctr">
              <a:noFill/>
              <a:miter lim="800000"/>
            </a:ln>
            <a:effectLst/>
          </p:spPr>
          <p:txBody>
            <a:bodyPr wrap="none" anchor="ctr"/>
            <a:lstStyle/>
            <a:p>
              <a:pPr marL="457200" indent="-457200" algn="l">
                <a:lnSpc>
                  <a:spcPct val="100000"/>
                </a:lnSpc>
                <a:spcBef>
                  <a:spcPts val="0"/>
                </a:spcBef>
              </a:pPr>
              <a:r>
                <a:rPr lang="zh-CN" altLang="en-US" sz="2000">
                  <a:solidFill>
                    <a:srgbClr val="FF0000"/>
                  </a:solidFill>
                  <a:latin typeface="微软雅黑" panose="020B0503020204020204" pitchFamily="34" charset="-122"/>
                  <a:ea typeface="微软雅黑" panose="020B0503020204020204" pitchFamily="34" charset="-122"/>
                </a:rPr>
                <a:t>思路</a:t>
              </a:r>
            </a:p>
          </p:txBody>
        </p:sp>
      </p:grpSp>
      <p:sp>
        <p:nvSpPr>
          <p:cNvPr id="19" name="灯片编号占位符 18"/>
          <p:cNvSpPr>
            <a:spLocks noGrp="1"/>
          </p:cNvSpPr>
          <p:nvPr>
            <p:ph type="sldNum" sz="quarter" idx="12"/>
          </p:nvPr>
        </p:nvSpPr>
        <p:spPr/>
        <p:txBody>
          <a:bodyPr/>
          <a:lstStyle/>
          <a:p>
            <a:fld id="{67864EE2-EAB3-4814-A7EB-820BD7610F1E}" type="slidenum">
              <a:rPr lang="en-US" altLang="zh-CN" smtClean="0"/>
              <a:t>57</a:t>
            </a:fld>
            <a:r>
              <a:rPr lang="en-US" altLang="zh-CN"/>
              <a:t>/92</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14290"/>
            <a:ext cx="8715436" cy="506647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#include"AdjGraph.cpp"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包含图</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邻接表</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的基本运算算法</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#include&lt;cstring&gt;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visited[MAXV];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全局数组</a:t>
            </a:r>
          </a:p>
          <a:p>
            <a:pPr algn="l">
              <a:lnSpc>
                <a:spcPct val="15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HasPath1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(AdjGraph&amp; G,int u,int v)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被</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HasPath</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方法调用</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visited[u]=1;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ArcNode* p=G.adjlist[u].firstarc;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(p!=NULL)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int w=p-&gt;adjvex;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找到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u</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的邻接点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w</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w==v</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找到目标点后返回真</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true;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表示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u</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有路径</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if (visited[w]==0)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w</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没有访问</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HasPath1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(G,w,v))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找到路径</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&lt;u,w&gt;+w</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p=p-&gt;nextarc;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false;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Oval 14"/>
          <p:cNvSpPr>
            <a:spLocks noChangeArrowheads="1"/>
          </p:cNvSpPr>
          <p:nvPr/>
        </p:nvSpPr>
        <p:spPr bwMode="auto">
          <a:xfrm>
            <a:off x="1571604" y="5500702"/>
            <a:ext cx="303799" cy="335035"/>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u</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 name="Oval 14"/>
          <p:cNvSpPr>
            <a:spLocks noChangeArrowheads="1"/>
          </p:cNvSpPr>
          <p:nvPr/>
        </p:nvSpPr>
        <p:spPr bwMode="auto">
          <a:xfrm>
            <a:off x="2714612" y="550070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w</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 name="Oval 14"/>
          <p:cNvSpPr>
            <a:spLocks noChangeArrowheads="1"/>
          </p:cNvSpPr>
          <p:nvPr/>
        </p:nvSpPr>
        <p:spPr bwMode="auto">
          <a:xfrm>
            <a:off x="5411209" y="5500702"/>
            <a:ext cx="303799" cy="335035"/>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v</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9" name="直接箭头连接符 8"/>
          <p:cNvCxnSpPr>
            <a:stCxn id="5" idx="6"/>
            <a:endCxn id="6" idx="2"/>
          </p:cNvCxnSpPr>
          <p:nvPr/>
        </p:nvCxnSpPr>
        <p:spPr>
          <a:xfrm>
            <a:off x="1875403" y="5668220"/>
            <a:ext cx="839209"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6" idx="6"/>
            <a:endCxn id="7" idx="2"/>
          </p:cNvCxnSpPr>
          <p:nvPr/>
        </p:nvCxnSpPr>
        <p:spPr>
          <a:xfrm>
            <a:off x="3018411" y="5668220"/>
            <a:ext cx="2392798" cy="1588"/>
          </a:xfrm>
          <a:prstGeom prst="straightConnector1">
            <a:avLst/>
          </a:prstGeom>
          <a:ln w="19050">
            <a:solidFill>
              <a:srgbClr val="FF0000"/>
            </a:solidFill>
            <a:prstDash val="dash"/>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3000364" y="5764299"/>
            <a:ext cx="2500330" cy="338554"/>
          </a:xfrm>
          <a:prstGeom prst="rect">
            <a:avLst/>
          </a:prstGeom>
          <a:noFill/>
        </p:spPr>
        <p:txBody>
          <a:bodyPr wrap="square" rtlCol="0">
            <a:spAutoFit/>
          </a:bodyPr>
          <a:lstStyle/>
          <a:p>
            <a:pPr algn="l">
              <a:lnSpc>
                <a:spcPct val="100000"/>
              </a:lnSpc>
              <a:spcBef>
                <a:spcPts val="0"/>
              </a:spcBef>
            </a:pPr>
            <a:r>
              <a:rPr lang="en-US" altLang="zh-CN" sz="1600" b="0">
                <a:solidFill>
                  <a:srgbClr val="FF0000"/>
                </a:solidFill>
                <a:latin typeface="Consolas" panose="020B0609020204030204" pitchFamily="49" charset="0"/>
                <a:ea typeface="仿宋" panose="02010609060101010101" pitchFamily="49" charset="-122"/>
                <a:cs typeface="Consolas" panose="020B0609020204030204" pitchFamily="49" charset="0"/>
              </a:rPr>
              <a:t>HasPath1</a:t>
            </a: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(G,w,v)=true</a:t>
            </a: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TextBox 12"/>
          <p:cNvSpPr txBox="1"/>
          <p:nvPr/>
        </p:nvSpPr>
        <p:spPr>
          <a:xfrm>
            <a:off x="1857356" y="5764299"/>
            <a:ext cx="928694" cy="338554"/>
          </a:xfrm>
          <a:prstGeom prst="rect">
            <a:avLst/>
          </a:prstGeom>
          <a:noFill/>
        </p:spPr>
        <p:txBody>
          <a:bodyPr wrap="square" rtlCol="0">
            <a:spAutoFit/>
          </a:bodyPr>
          <a:lstStyle/>
          <a:p>
            <a:pPr algn="l">
              <a:lnSpc>
                <a:spcPct val="100000"/>
              </a:lnSpc>
              <a:spcBef>
                <a:spcPts val="0"/>
              </a:spcBef>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&lt;u,w&gt;</a:t>
            </a: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任意多边形 13"/>
          <p:cNvSpPr/>
          <p:nvPr/>
        </p:nvSpPr>
        <p:spPr>
          <a:xfrm>
            <a:off x="1752600" y="5835719"/>
            <a:ext cx="3714750" cy="738187"/>
          </a:xfrm>
          <a:custGeom>
            <a:avLst/>
            <a:gdLst>
              <a:gd name="connsiteX0" fmla="*/ 0 w 3714750"/>
              <a:gd name="connsiteY0" fmla="*/ 19050 h 738187"/>
              <a:gd name="connsiteX1" fmla="*/ 257175 w 3714750"/>
              <a:gd name="connsiteY1" fmla="*/ 428625 h 738187"/>
              <a:gd name="connsiteX2" fmla="*/ 1209675 w 3714750"/>
              <a:gd name="connsiteY2" fmla="*/ 657225 h 738187"/>
              <a:gd name="connsiteX3" fmla="*/ 3000375 w 3714750"/>
              <a:gd name="connsiteY3" fmla="*/ 628650 h 738187"/>
              <a:gd name="connsiteX4" fmla="*/ 3714750 w 3714750"/>
              <a:gd name="connsiteY4" fmla="*/ 0 h 73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0" h="738187">
                <a:moveTo>
                  <a:pt x="0" y="19050"/>
                </a:moveTo>
                <a:cubicBezTo>
                  <a:pt x="27781" y="170656"/>
                  <a:pt x="55563" y="322263"/>
                  <a:pt x="257175" y="428625"/>
                </a:cubicBezTo>
                <a:cubicBezTo>
                  <a:pt x="458787" y="534987"/>
                  <a:pt x="752475" y="623888"/>
                  <a:pt x="1209675" y="657225"/>
                </a:cubicBezTo>
                <a:cubicBezTo>
                  <a:pt x="1666875" y="690562"/>
                  <a:pt x="2582863" y="738187"/>
                  <a:pt x="3000375" y="628650"/>
                </a:cubicBezTo>
                <a:cubicBezTo>
                  <a:pt x="3417887" y="519113"/>
                  <a:pt x="3566318" y="259556"/>
                  <a:pt x="3714750" y="0"/>
                </a:cubicBezTo>
              </a:path>
            </a:pathLst>
          </a:custGeom>
          <a:ln w="19050">
            <a:solidFill>
              <a:srgbClr val="FF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TextBox 14"/>
          <p:cNvSpPr txBox="1"/>
          <p:nvPr/>
        </p:nvSpPr>
        <p:spPr>
          <a:xfrm>
            <a:off x="5286380" y="6050051"/>
            <a:ext cx="2786082" cy="369332"/>
          </a:xfrm>
          <a:prstGeom prst="rect">
            <a:avLst/>
          </a:prstGeom>
          <a:noFill/>
        </p:spPr>
        <p:txBody>
          <a:bodyPr wrap="square" rtlCol="0">
            <a:spAutoFit/>
          </a:bodyPr>
          <a:lstStyle/>
          <a:p>
            <a:pPr algn="l">
              <a:lnSpc>
                <a:spcPct val="100000"/>
              </a:lnSpc>
              <a:spcBef>
                <a:spcPts val="0"/>
              </a:spcBef>
            </a:pPr>
            <a:r>
              <a:rPr lang="en-US" altLang="zh-CN" sz="1800" b="0">
                <a:solidFill>
                  <a:srgbClr val="FF0000"/>
                </a:solidFill>
                <a:latin typeface="Consolas" panose="020B0609020204030204" pitchFamily="49" charset="0"/>
                <a:ea typeface="仿宋" panose="02010609060101010101" pitchFamily="49" charset="-122"/>
                <a:cs typeface="Consolas" panose="020B0609020204030204" pitchFamily="49" charset="0"/>
              </a:rPr>
              <a:t>HasPath1</a:t>
            </a:r>
            <a:r>
              <a:rPr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(G,u,v)=true</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7" name="直接箭头连接符 16"/>
          <p:cNvCxnSpPr/>
          <p:nvPr/>
        </p:nvCxnSpPr>
        <p:spPr>
          <a:xfrm rot="5400000" flipH="1" flipV="1">
            <a:off x="2190926" y="4667066"/>
            <a:ext cx="1476000" cy="1588"/>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sp>
        <p:nvSpPr>
          <p:cNvPr id="16" name="灯片编号占位符 15"/>
          <p:cNvSpPr>
            <a:spLocks noGrp="1"/>
          </p:cNvSpPr>
          <p:nvPr>
            <p:ph type="sldNum" sz="quarter" idx="12"/>
          </p:nvPr>
        </p:nvSpPr>
        <p:spPr/>
        <p:txBody>
          <a:bodyPr/>
          <a:lstStyle/>
          <a:p>
            <a:fld id="{67864EE2-EAB3-4814-A7EB-820BD7610F1E}" type="slidenum">
              <a:rPr lang="en-US" altLang="zh-CN" smtClean="0"/>
              <a:t>58</a:t>
            </a:fld>
            <a:r>
              <a:rPr lang="en-US" altLang="zh-CN"/>
              <a:t>/92</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00042"/>
            <a:ext cx="8001056" cy="1246495"/>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8.6</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假设图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采用邻接表存储，设计一个算法求顶点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之间的</a:t>
            </a:r>
            <a:r>
              <a:rPr lang="zh-CN" altLang="zh-CN" sz="2000">
                <a:solidFill>
                  <a:srgbClr val="C00000"/>
                </a:solidFill>
                <a:latin typeface="Consolas" panose="020B0609020204030204" pitchFamily="49" charset="0"/>
                <a:ea typeface="仿宋" panose="02010609060101010101" pitchFamily="49" charset="-122"/>
                <a:cs typeface="Consolas" panose="020B0609020204030204" pitchFamily="49" charset="0"/>
              </a:rPr>
              <a:t>一条简单路径</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（假设两顶点之间存在一条或多条简单路径）。并对于</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以下</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有向图，求从顶点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的一条简单路径。</a:t>
            </a:r>
          </a:p>
        </p:txBody>
      </p:sp>
      <p:grpSp>
        <p:nvGrpSpPr>
          <p:cNvPr id="2" name="组合 4"/>
          <p:cNvGrpSpPr/>
          <p:nvPr/>
        </p:nvGrpSpPr>
        <p:grpSpPr>
          <a:xfrm>
            <a:off x="3000364" y="2214554"/>
            <a:ext cx="2236087" cy="1340140"/>
            <a:chOff x="3008952" y="2151707"/>
            <a:chExt cx="2236087" cy="1340140"/>
          </a:xfrm>
        </p:grpSpPr>
        <p:sp>
          <p:nvSpPr>
            <p:cNvPr id="6" name="Oval 16"/>
            <p:cNvSpPr>
              <a:spLocks noChangeArrowheads="1"/>
            </p:cNvSpPr>
            <p:nvPr/>
          </p:nvSpPr>
          <p:spPr bwMode="auto">
            <a:xfrm>
              <a:off x="3975096" y="2151707"/>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7" name="Oval 15"/>
            <p:cNvSpPr>
              <a:spLocks noChangeArrowheads="1"/>
            </p:cNvSpPr>
            <p:nvPr/>
          </p:nvSpPr>
          <p:spPr bwMode="auto">
            <a:xfrm>
              <a:off x="4941240" y="2151707"/>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8" name="Oval 14"/>
            <p:cNvSpPr>
              <a:spLocks noChangeArrowheads="1"/>
            </p:cNvSpPr>
            <p:nvPr/>
          </p:nvSpPr>
          <p:spPr bwMode="auto">
            <a:xfrm>
              <a:off x="3008952"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9" name="Oval 13"/>
            <p:cNvSpPr>
              <a:spLocks noChangeArrowheads="1"/>
            </p:cNvSpPr>
            <p:nvPr/>
          </p:nvSpPr>
          <p:spPr bwMode="auto">
            <a:xfrm>
              <a:off x="3975096"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10" name="Oval 12"/>
            <p:cNvSpPr>
              <a:spLocks noChangeArrowheads="1"/>
            </p:cNvSpPr>
            <p:nvPr/>
          </p:nvSpPr>
          <p:spPr bwMode="auto">
            <a:xfrm>
              <a:off x="3008952" y="2151707"/>
              <a:ext cx="303799" cy="335035"/>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1" name="Oval 11"/>
            <p:cNvSpPr>
              <a:spLocks noChangeArrowheads="1"/>
            </p:cNvSpPr>
            <p:nvPr/>
          </p:nvSpPr>
          <p:spPr bwMode="auto">
            <a:xfrm>
              <a:off x="4941240"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12" name="Freeform 10"/>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Freeform 9"/>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Freeform 7"/>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Freeform 6"/>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Freeform 3"/>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Freeform 2"/>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1" name="灯片编号占位符 20"/>
          <p:cNvSpPr>
            <a:spLocks noGrp="1"/>
          </p:cNvSpPr>
          <p:nvPr>
            <p:ph type="sldNum" sz="quarter" idx="12"/>
          </p:nvPr>
        </p:nvSpPr>
        <p:spPr/>
        <p:txBody>
          <a:bodyPr/>
          <a:lstStyle/>
          <a:p>
            <a:fld id="{67864EE2-EAB3-4814-A7EB-820BD7610F1E}" type="slidenum">
              <a:rPr lang="en-US" altLang="zh-CN" smtClean="0"/>
              <a:t>59</a:t>
            </a:fld>
            <a:r>
              <a:rPr lang="en-US" altLang="zh-CN"/>
              <a:t>/92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928670"/>
            <a:ext cx="7643866" cy="293410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2800"/>
              </a:lnSpc>
              <a:spcBef>
                <a:spcPts val="18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在一个无向图中，若存在一条边</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，则称顶点</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和顶点</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为该边的两个端点，并称它们互为</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邻接点</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，即顶点</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是顶点</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的一个邻接点，顶点</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也是顶点</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的一个邻接点。</a:t>
            </a:r>
          </a:p>
          <a:p>
            <a:pPr marL="342900" indent="-342900" algn="l">
              <a:lnSpc>
                <a:spcPts val="2800"/>
              </a:lnSpc>
              <a:spcBef>
                <a:spcPts val="18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在一个有向图中，若存在一条边</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，则称此边是顶点</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的一条出边，同时也是顶点</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的一条入边</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分别为此边的起始端点（简称为</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起点</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）和终止端点（简称</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终点</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并称顶点</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的出边邻接点，顶点</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的入边邻接点。</a:t>
            </a:r>
          </a:p>
        </p:txBody>
      </p:sp>
      <p:sp>
        <p:nvSpPr>
          <p:cNvPr id="22" name="TextBox 21"/>
          <p:cNvSpPr txBox="1"/>
          <p:nvPr/>
        </p:nvSpPr>
        <p:spPr>
          <a:xfrm>
            <a:off x="357158" y="214290"/>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8.1.2 </a:t>
            </a:r>
            <a:r>
              <a:rPr lang="zh-CN" altLang="zh-CN">
                <a:latin typeface="Consolas" panose="020B0609020204030204" pitchFamily="49" charset="0"/>
                <a:ea typeface="微软雅黑" panose="020B0503020204020204" pitchFamily="34" charset="-122"/>
                <a:cs typeface="Consolas" panose="020B0609020204030204" pitchFamily="49" charset="0"/>
              </a:rPr>
              <a:t>图的基本术语</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grpSp>
        <p:nvGrpSpPr>
          <p:cNvPr id="6" name="组合 5"/>
          <p:cNvGrpSpPr/>
          <p:nvPr/>
        </p:nvGrpSpPr>
        <p:grpSpPr>
          <a:xfrm>
            <a:off x="714348" y="4524382"/>
            <a:ext cx="1952115" cy="2119328"/>
            <a:chOff x="1714480" y="3810002"/>
            <a:chExt cx="1952115" cy="2119328"/>
          </a:xfrm>
        </p:grpSpPr>
        <p:sp>
          <p:nvSpPr>
            <p:cNvPr id="7" name="Freeform 20"/>
            <p:cNvSpPr/>
            <p:nvPr/>
          </p:nvSpPr>
          <p:spPr bwMode="auto">
            <a:xfrm>
              <a:off x="1990966" y="4710349"/>
              <a:ext cx="531538" cy="468316"/>
            </a:xfrm>
            <a:custGeom>
              <a:avLst/>
              <a:gdLst/>
              <a:ahLst/>
              <a:cxnLst>
                <a:cxn ang="0">
                  <a:pos x="0" y="0"/>
                </a:cxn>
                <a:cxn ang="0">
                  <a:pos x="495" y="412"/>
                </a:cxn>
              </a:cxnLst>
              <a:rect l="0" t="0" r="r" b="b"/>
              <a:pathLst>
                <a:path w="495" h="412">
                  <a:moveTo>
                    <a:pt x="0" y="0"/>
                  </a:moveTo>
                  <a:lnTo>
                    <a:pt x="495" y="412"/>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Freeform 19"/>
            <p:cNvSpPr/>
            <p:nvPr/>
          </p:nvSpPr>
          <p:spPr bwMode="auto">
            <a:xfrm>
              <a:off x="2795773" y="4694473"/>
              <a:ext cx="514392" cy="485325"/>
            </a:xfrm>
            <a:custGeom>
              <a:avLst/>
              <a:gdLst/>
              <a:ahLst/>
              <a:cxnLst>
                <a:cxn ang="0">
                  <a:pos x="0" y="428"/>
                </a:cxn>
                <a:cxn ang="0">
                  <a:pos x="480" y="0"/>
                </a:cxn>
              </a:cxnLst>
              <a:rect l="0" t="0" r="r" b="b"/>
              <a:pathLst>
                <a:path w="480" h="428">
                  <a:moveTo>
                    <a:pt x="0" y="428"/>
                  </a:moveTo>
                  <a:lnTo>
                    <a:pt x="480" y="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Freeform 18"/>
            <p:cNvSpPr/>
            <p:nvPr/>
          </p:nvSpPr>
          <p:spPr bwMode="auto">
            <a:xfrm>
              <a:off x="2787200" y="4034522"/>
              <a:ext cx="554042" cy="442235"/>
            </a:xfrm>
            <a:custGeom>
              <a:avLst/>
              <a:gdLst/>
              <a:ahLst/>
              <a:cxnLst>
                <a:cxn ang="0">
                  <a:pos x="0" y="0"/>
                </a:cxn>
                <a:cxn ang="0">
                  <a:pos x="517" y="390"/>
                </a:cxn>
              </a:cxnLst>
              <a:rect l="0" t="0" r="r" b="b"/>
              <a:pathLst>
                <a:path w="517" h="390">
                  <a:moveTo>
                    <a:pt x="0" y="0"/>
                  </a:moveTo>
                  <a:lnTo>
                    <a:pt x="517"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Freeform 17"/>
            <p:cNvSpPr/>
            <p:nvPr/>
          </p:nvSpPr>
          <p:spPr bwMode="auto">
            <a:xfrm>
              <a:off x="1942741" y="4037924"/>
              <a:ext cx="603338" cy="493262"/>
            </a:xfrm>
            <a:custGeom>
              <a:avLst/>
              <a:gdLst/>
              <a:ahLst/>
              <a:cxnLst>
                <a:cxn ang="0">
                  <a:pos x="562" y="0"/>
                </a:cxn>
                <a:cxn ang="0">
                  <a:pos x="0" y="435"/>
                </a:cxn>
              </a:cxnLst>
              <a:rect l="0" t="0" r="r" b="b"/>
              <a:pathLst>
                <a:path w="562" h="435">
                  <a:moveTo>
                    <a:pt x="562" y="0"/>
                  </a:moveTo>
                  <a:lnTo>
                    <a:pt x="0" y="43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16"/>
            <p:cNvSpPr>
              <a:spLocks noChangeShapeType="1"/>
            </p:cNvSpPr>
            <p:nvPr/>
          </p:nvSpPr>
          <p:spPr bwMode="auto">
            <a:xfrm>
              <a:off x="1915950" y="4582214"/>
              <a:ext cx="1543174" cy="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Line 15"/>
            <p:cNvSpPr>
              <a:spLocks noChangeShapeType="1"/>
            </p:cNvSpPr>
            <p:nvPr/>
          </p:nvSpPr>
          <p:spPr bwMode="auto">
            <a:xfrm>
              <a:off x="2648958" y="4160389"/>
              <a:ext cx="1071" cy="106136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Oval 14"/>
            <p:cNvSpPr>
              <a:spLocks noChangeArrowheads="1"/>
            </p:cNvSpPr>
            <p:nvPr/>
          </p:nvSpPr>
          <p:spPr bwMode="auto">
            <a:xfrm>
              <a:off x="2494640" y="3810002"/>
              <a:ext cx="302205" cy="353788"/>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14" name="Oval 13"/>
            <p:cNvSpPr>
              <a:spLocks noChangeArrowheads="1"/>
            </p:cNvSpPr>
            <p:nvPr/>
          </p:nvSpPr>
          <p:spPr bwMode="auto">
            <a:xfrm>
              <a:off x="2494640" y="4405319"/>
              <a:ext cx="302205"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15" name="Oval 12"/>
            <p:cNvSpPr>
              <a:spLocks noChangeArrowheads="1"/>
            </p:cNvSpPr>
            <p:nvPr/>
          </p:nvSpPr>
          <p:spPr bwMode="auto">
            <a:xfrm>
              <a:off x="3266227" y="4405319"/>
              <a:ext cx="303277" cy="353788"/>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6" name="Oval 11"/>
            <p:cNvSpPr>
              <a:spLocks noChangeArrowheads="1"/>
            </p:cNvSpPr>
            <p:nvPr/>
          </p:nvSpPr>
          <p:spPr bwMode="auto">
            <a:xfrm>
              <a:off x="1723054" y="4405319"/>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17" name="Oval 10"/>
            <p:cNvSpPr>
              <a:spLocks noChangeArrowheads="1"/>
            </p:cNvSpPr>
            <p:nvPr/>
          </p:nvSpPr>
          <p:spPr bwMode="auto">
            <a:xfrm>
              <a:off x="2493568" y="5061868"/>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18" name="Text Box 3"/>
            <p:cNvSpPr txBox="1">
              <a:spLocks noChangeArrowheads="1"/>
            </p:cNvSpPr>
            <p:nvPr/>
          </p:nvSpPr>
          <p:spPr bwMode="auto">
            <a:xfrm>
              <a:off x="1714480" y="5575542"/>
              <a:ext cx="1952115" cy="35378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）一个无向图</a:t>
              </a:r>
            </a:p>
          </p:txBody>
        </p:sp>
      </p:grpSp>
      <p:grpSp>
        <p:nvGrpSpPr>
          <p:cNvPr id="19" name="组合 18"/>
          <p:cNvGrpSpPr/>
          <p:nvPr/>
        </p:nvGrpSpPr>
        <p:grpSpPr>
          <a:xfrm>
            <a:off x="3286116" y="4286256"/>
            <a:ext cx="5072098" cy="2338818"/>
            <a:chOff x="2928926" y="2733256"/>
            <a:chExt cx="5072098" cy="2338818"/>
          </a:xfrm>
        </p:grpSpPr>
        <p:grpSp>
          <p:nvGrpSpPr>
            <p:cNvPr id="20" name="组合 5"/>
            <p:cNvGrpSpPr/>
            <p:nvPr/>
          </p:nvGrpSpPr>
          <p:grpSpPr>
            <a:xfrm>
              <a:off x="2928926" y="2928934"/>
              <a:ext cx="1843237" cy="2143140"/>
              <a:chOff x="4729027" y="3786190"/>
              <a:chExt cx="1843237" cy="2143140"/>
            </a:xfrm>
          </p:grpSpPr>
          <p:sp>
            <p:nvSpPr>
              <p:cNvPr id="24" name="Line 27"/>
              <p:cNvSpPr>
                <a:spLocks noChangeShapeType="1"/>
              </p:cNvSpPr>
              <p:nvPr/>
            </p:nvSpPr>
            <p:spPr bwMode="auto">
              <a:xfrm>
                <a:off x="5599205" y="4001638"/>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Line 26"/>
              <p:cNvSpPr>
                <a:spLocks noChangeShapeType="1"/>
              </p:cNvSpPr>
              <p:nvPr/>
            </p:nvSpPr>
            <p:spPr bwMode="auto">
              <a:xfrm flipV="1">
                <a:off x="5616351" y="4742099"/>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Freeform 25"/>
              <p:cNvSpPr/>
              <p:nvPr/>
            </p:nvSpPr>
            <p:spPr bwMode="auto">
              <a:xfrm>
                <a:off x="5767454" y="4592418"/>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Line 24"/>
              <p:cNvSpPr>
                <a:spLocks noChangeShapeType="1"/>
              </p:cNvSpPr>
              <p:nvPr/>
            </p:nvSpPr>
            <p:spPr bwMode="auto">
              <a:xfrm>
                <a:off x="5061238" y="4595820"/>
                <a:ext cx="384722" cy="113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Freeform 23"/>
              <p:cNvSpPr/>
              <p:nvPr/>
            </p:nvSpPr>
            <p:spPr bwMode="auto">
              <a:xfrm>
                <a:off x="4976578" y="4697875"/>
                <a:ext cx="503675" cy="446771"/>
              </a:xfrm>
              <a:custGeom>
                <a:avLst/>
                <a:gdLst/>
                <a:ahLst/>
                <a:cxnLst>
                  <a:cxn ang="0">
                    <a:pos x="0" y="0"/>
                  </a:cxn>
                  <a:cxn ang="0">
                    <a:pos x="470" y="394"/>
                  </a:cxn>
                </a:cxnLst>
                <a:rect l="0" t="0" r="r" b="b"/>
                <a:pathLst>
                  <a:path w="470" h="394">
                    <a:moveTo>
                      <a:pt x="0" y="0"/>
                    </a:moveTo>
                    <a:lnTo>
                      <a:pt x="470" y="39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22"/>
              <p:cNvSpPr/>
              <p:nvPr/>
            </p:nvSpPr>
            <p:spPr bwMode="auto">
              <a:xfrm>
                <a:off x="5731018" y="4699009"/>
                <a:ext cx="571189" cy="455843"/>
              </a:xfrm>
              <a:custGeom>
                <a:avLst/>
                <a:gdLst/>
                <a:ahLst/>
                <a:cxnLst>
                  <a:cxn ang="0">
                    <a:pos x="0" y="402"/>
                  </a:cxn>
                  <a:cxn ang="0">
                    <a:pos x="533" y="0"/>
                  </a:cxn>
                </a:cxnLst>
                <a:rect l="0" t="0" r="r" b="b"/>
                <a:pathLst>
                  <a:path w="533" h="402">
                    <a:moveTo>
                      <a:pt x="0" y="402"/>
                    </a:moveTo>
                    <a:lnTo>
                      <a:pt x="533"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21"/>
              <p:cNvSpPr/>
              <p:nvPr/>
            </p:nvSpPr>
            <p:spPr bwMode="auto">
              <a:xfrm>
                <a:off x="5777099" y="4020914"/>
                <a:ext cx="498316" cy="400279"/>
              </a:xfrm>
              <a:custGeom>
                <a:avLst/>
                <a:gdLst/>
                <a:ahLst/>
                <a:cxnLst>
                  <a:cxn ang="0">
                    <a:pos x="465" y="353"/>
                  </a:cxn>
                  <a:cxn ang="0">
                    <a:pos x="0" y="0"/>
                  </a:cxn>
                </a:cxnLst>
                <a:rect l="0" t="0" r="r" b="b"/>
                <a:pathLst>
                  <a:path w="465" h="353">
                    <a:moveTo>
                      <a:pt x="465" y="353"/>
                    </a:moveTo>
                    <a:lnTo>
                      <a:pt x="0" y="0"/>
                    </a:lnTo>
                  </a:path>
                </a:pathLst>
              </a:cu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9"/>
              <p:cNvSpPr/>
              <p:nvPr/>
            </p:nvSpPr>
            <p:spPr bwMode="auto">
              <a:xfrm>
                <a:off x="4975506" y="4037924"/>
                <a:ext cx="521893" cy="419557"/>
              </a:xfrm>
              <a:custGeom>
                <a:avLst/>
                <a:gdLst/>
                <a:ahLst/>
                <a:cxnLst>
                  <a:cxn ang="0">
                    <a:pos x="487" y="0"/>
                  </a:cxn>
                  <a:cxn ang="0">
                    <a:pos x="0" y="369"/>
                  </a:cxn>
                </a:cxnLst>
                <a:rect l="0" t="0" r="r" b="b"/>
                <a:pathLst>
                  <a:path w="487" h="369">
                    <a:moveTo>
                      <a:pt x="487" y="0"/>
                    </a:moveTo>
                    <a:lnTo>
                      <a:pt x="0" y="369"/>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Oval 8"/>
              <p:cNvSpPr>
                <a:spLocks noChangeArrowheads="1"/>
              </p:cNvSpPr>
              <p:nvPr/>
            </p:nvSpPr>
            <p:spPr bwMode="auto">
              <a:xfrm>
                <a:off x="5462035" y="3786190"/>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33" name="Oval 7"/>
              <p:cNvSpPr>
                <a:spLocks noChangeArrowheads="1"/>
              </p:cNvSpPr>
              <p:nvPr/>
            </p:nvSpPr>
            <p:spPr bwMode="auto">
              <a:xfrm>
                <a:off x="5462035" y="4403051"/>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34" name="Oval 6"/>
              <p:cNvSpPr>
                <a:spLocks noChangeArrowheads="1"/>
              </p:cNvSpPr>
              <p:nvPr/>
            </p:nvSpPr>
            <p:spPr bwMode="auto">
              <a:xfrm>
                <a:off x="6234692" y="4403051"/>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35" name="Oval 5"/>
              <p:cNvSpPr>
                <a:spLocks noChangeArrowheads="1"/>
              </p:cNvSpPr>
              <p:nvPr/>
            </p:nvSpPr>
            <p:spPr bwMode="auto">
              <a:xfrm>
                <a:off x="4729027" y="4403051"/>
                <a:ext cx="303277"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36" name="Oval 4"/>
              <p:cNvSpPr>
                <a:spLocks noChangeArrowheads="1"/>
              </p:cNvSpPr>
              <p:nvPr/>
            </p:nvSpPr>
            <p:spPr bwMode="auto">
              <a:xfrm>
                <a:off x="5460963" y="5059600"/>
                <a:ext cx="304348" cy="3537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37" name="Text Box 2"/>
              <p:cNvSpPr txBox="1">
                <a:spLocks noChangeArrowheads="1"/>
              </p:cNvSpPr>
              <p:nvPr/>
            </p:nvSpPr>
            <p:spPr bwMode="auto">
              <a:xfrm>
                <a:off x="4805329" y="5575542"/>
                <a:ext cx="1766935" cy="35378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）一个有向图</a:t>
                </a:r>
              </a:p>
            </p:txBody>
          </p:sp>
        </p:grpSp>
        <p:sp>
          <p:nvSpPr>
            <p:cNvPr id="21" name="TextBox 20"/>
            <p:cNvSpPr txBox="1"/>
            <p:nvPr/>
          </p:nvSpPr>
          <p:spPr>
            <a:xfrm>
              <a:off x="4786314" y="3571876"/>
              <a:ext cx="3214710"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起点，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是顶点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的入边邻接点</a:t>
              </a:r>
            </a:p>
          </p:txBody>
        </p:sp>
        <p:sp>
          <p:nvSpPr>
            <p:cNvPr id="23" name="TextBox 22"/>
            <p:cNvSpPr txBox="1"/>
            <p:nvPr/>
          </p:nvSpPr>
          <p:spPr>
            <a:xfrm>
              <a:off x="3929058" y="2733256"/>
              <a:ext cx="3429024"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终点，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是顶点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的出边邻接点</a:t>
              </a:r>
            </a:p>
          </p:txBody>
        </p:sp>
      </p:grpSp>
      <p:sp>
        <p:nvSpPr>
          <p:cNvPr id="38" name="灯片编号占位符 37"/>
          <p:cNvSpPr>
            <a:spLocks noGrp="1"/>
          </p:cNvSpPr>
          <p:nvPr>
            <p:ph type="sldNum" sz="quarter" idx="12"/>
          </p:nvPr>
        </p:nvSpPr>
        <p:spPr/>
        <p:txBody>
          <a:bodyPr/>
          <a:lstStyle/>
          <a:p>
            <a:fld id="{67864EE2-EAB3-4814-A7EB-820BD7610F1E}" type="slidenum">
              <a:rPr lang="en-US" altLang="zh-CN" smtClean="0"/>
              <a:t>6</a:t>
            </a:fld>
            <a:r>
              <a:rPr lang="en-US" altLang="zh-CN"/>
              <a:t>/92</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9" name="Rectangle 1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32"/>
          <p:cNvGrpSpPr/>
          <p:nvPr/>
        </p:nvGrpSpPr>
        <p:grpSpPr>
          <a:xfrm>
            <a:off x="1000100" y="500042"/>
            <a:ext cx="1071569" cy="644525"/>
            <a:chOff x="709625" y="642918"/>
            <a:chExt cx="1513158" cy="644525"/>
          </a:xfrm>
        </p:grpSpPr>
        <p:sp>
          <p:nvSpPr>
            <p:cNvPr id="34" name="AutoShape 5"/>
            <p:cNvSpPr>
              <a:spLocks noChangeArrowheads="1"/>
            </p:cNvSpPr>
            <p:nvPr/>
          </p:nvSpPr>
          <p:spPr bwMode="gray">
            <a:xfrm>
              <a:off x="709625" y="642918"/>
              <a:ext cx="1513158" cy="644525"/>
            </a:xfrm>
            <a:prstGeom prst="plaque">
              <a:avLst>
                <a:gd name="adj" fmla="val 16667"/>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a:ln w="12700" algn="ctr">
              <a:noFill/>
              <a:miter lim="800000"/>
            </a:ln>
            <a:effectLst/>
            <a:scene3d>
              <a:camera prst="orthographicFront">
                <a:rot lat="0" lon="0" rev="0"/>
              </a:camera>
              <a:lightRig rig="chilly" dir="t">
                <a:rot lat="0" lon="0" rev="18480000"/>
              </a:lightRig>
            </a:scene3d>
            <a:sp3d prstMaterial="clear">
              <a:bevelT h="63500"/>
            </a:sp3d>
          </p:spPr>
          <p:txBody>
            <a:bodyPr wrap="none" anchor="ctr"/>
            <a:lstStyle/>
            <a:p>
              <a:pPr defTabSz="865505" eaLnBrk="1" latinLnBrk="1" hangingPunct="1"/>
              <a:endParaRPr kumimoji="1" lang="en-US" altLang="ko-KR" sz="2300">
                <a:latin typeface="돋움체" pitchFamily="49" charset="-127"/>
                <a:ea typeface="돋움체" pitchFamily="49" charset="-127"/>
              </a:endParaRPr>
            </a:p>
          </p:txBody>
        </p:sp>
        <p:sp>
          <p:nvSpPr>
            <p:cNvPr id="35" name="Rectangle 6"/>
            <p:cNvSpPr>
              <a:spLocks noChangeArrowheads="1"/>
            </p:cNvSpPr>
            <p:nvPr/>
          </p:nvSpPr>
          <p:spPr bwMode="gray">
            <a:xfrm>
              <a:off x="998067" y="754565"/>
              <a:ext cx="942063" cy="398467"/>
            </a:xfrm>
            <a:prstGeom prst="rect">
              <a:avLst/>
            </a:prstGeom>
            <a:solidFill>
              <a:schemeClr val="bg2">
                <a:alpha val="50000"/>
              </a:schemeClr>
            </a:solidFill>
            <a:ln w="12700" algn="ctr">
              <a:noFill/>
              <a:miter lim="800000"/>
            </a:ln>
            <a:effectLst/>
          </p:spPr>
          <p:txBody>
            <a:bodyPr wrap="none" anchor="ctr"/>
            <a:lstStyle/>
            <a:p>
              <a:pPr marL="457200" indent="-457200" algn="l">
                <a:lnSpc>
                  <a:spcPct val="100000"/>
                </a:lnSpc>
                <a:spcBef>
                  <a:spcPts val="0"/>
                </a:spcBef>
              </a:pPr>
              <a:r>
                <a:rPr lang="zh-CN" altLang="en-US" sz="2000">
                  <a:solidFill>
                    <a:srgbClr val="FF0000"/>
                  </a:solidFill>
                  <a:latin typeface="微软雅黑" panose="020B0503020204020204" pitchFamily="34" charset="-122"/>
                  <a:ea typeface="微软雅黑" panose="020B0503020204020204" pitchFamily="34" charset="-122"/>
                </a:rPr>
                <a:t>思路</a:t>
              </a:r>
            </a:p>
          </p:txBody>
        </p:sp>
      </p:grpSp>
      <p:sp>
        <p:nvSpPr>
          <p:cNvPr id="62477" name="Rectangle 1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3" name="组合 36"/>
          <p:cNvGrpSpPr/>
          <p:nvPr/>
        </p:nvGrpSpPr>
        <p:grpSpPr>
          <a:xfrm>
            <a:off x="1928794" y="1571612"/>
            <a:ext cx="5072098" cy="3369728"/>
            <a:chOff x="2500298" y="1285860"/>
            <a:chExt cx="5072098" cy="3369728"/>
          </a:xfrm>
        </p:grpSpPr>
        <p:sp>
          <p:nvSpPr>
            <p:cNvPr id="16" name="TextBox 15"/>
            <p:cNvSpPr txBox="1"/>
            <p:nvPr/>
          </p:nvSpPr>
          <p:spPr>
            <a:xfrm>
              <a:off x="2500298" y="1285860"/>
              <a:ext cx="2232000" cy="35394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700" b="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700" b="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en-US" altLang="zh-CN" sz="1700" b="0">
                  <a:solidFill>
                    <a:srgbClr val="FF0000"/>
                  </a:solidFill>
                  <a:latin typeface="Consolas" panose="020B0609020204030204" pitchFamily="49" charset="0"/>
                  <a:ea typeface="仿宋" panose="02010609060101010101" pitchFamily="49" charset="-122"/>
                  <a:cs typeface="Consolas" panose="020B0609020204030204" pitchFamily="49" charset="0"/>
                </a:rPr>
                <a:t>u</a:t>
              </a:r>
              <a:r>
                <a:rPr lang="en-US" altLang="zh-CN" sz="1700" b="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700" b="0">
                  <a:solidFill>
                    <a:schemeClr val="tx1"/>
                  </a:solidFill>
                  <a:latin typeface="Consolas" panose="020B0609020204030204" pitchFamily="49" charset="0"/>
                  <a:ea typeface="仿宋" panose="02010609060101010101" pitchFamily="49" charset="-122"/>
                  <a:cs typeface="Consolas" panose="020B0609020204030204" pitchFamily="49" charset="0"/>
                </a:rPr>
                <a:t>path</a:t>
              </a:r>
              <a:r>
                <a:rPr lang="en-US" altLang="zh-CN" sz="17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7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TextBox 16"/>
            <p:cNvSpPr txBox="1"/>
            <p:nvPr/>
          </p:nvSpPr>
          <p:spPr>
            <a:xfrm>
              <a:off x="3714744" y="1876000"/>
              <a:ext cx="3714776" cy="369332"/>
            </a:xfrm>
            <a:prstGeom prst="rect">
              <a:avLst/>
            </a:prstGeom>
            <a:noFill/>
          </p:spPr>
          <p:txBody>
            <a:bodyPr wrap="square" rtlCol="0">
              <a:spAutoFit/>
            </a:bodyPr>
            <a:lstStyle/>
            <a:p>
              <a:pPr algn="l">
                <a:lnSpc>
                  <a:spcPct val="100000"/>
                </a:lnSpc>
                <a:spcBef>
                  <a:spcPts val="0"/>
                </a:spcBef>
              </a:pPr>
              <a:r>
                <a:rPr kumimoji="0" lang="zh-CN"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置</a:t>
              </a: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visited[</a:t>
              </a:r>
              <a:r>
                <a:rPr kumimoji="0" lang="en-US" altLang="zh-CN" sz="1800" b="0">
                  <a:solidFill>
                    <a:srgbClr val="FF0000"/>
                  </a:solidFill>
                  <a:latin typeface="Consolas" panose="020B0609020204030204" pitchFamily="49" charset="0"/>
                  <a:ea typeface="仿宋" panose="02010609060101010101" pitchFamily="49" charset="-122"/>
                  <a:cs typeface="Consolas" panose="020B0609020204030204" pitchFamily="49" charset="0"/>
                </a:rPr>
                <a:t>u</a:t>
              </a: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kumimoji="0"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rPr>
                <a:t>添加的</a:t>
              </a: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path</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TextBox 17"/>
            <p:cNvSpPr txBox="1"/>
            <p:nvPr/>
          </p:nvSpPr>
          <p:spPr>
            <a:xfrm>
              <a:off x="2500298" y="2428868"/>
              <a:ext cx="2232000" cy="35394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700" b="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700" b="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en-US" altLang="zh-CN" sz="1700" b="0">
                  <a:solidFill>
                    <a:srgbClr val="FF0000"/>
                  </a:solidFill>
                  <a:latin typeface="Consolas" panose="020B0609020204030204" pitchFamily="49" charset="0"/>
                  <a:ea typeface="仿宋" panose="02010609060101010101" pitchFamily="49" charset="-122"/>
                  <a:cs typeface="Consolas" panose="020B0609020204030204" pitchFamily="49" charset="0"/>
                </a:rPr>
                <a:t>u</a:t>
              </a:r>
              <a:r>
                <a:rPr lang="en-US" altLang="zh-CN" sz="1700" b="0" baseline="-2500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en-US" altLang="zh-CN" sz="1700" b="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700" b="0">
                  <a:solidFill>
                    <a:schemeClr val="tx1"/>
                  </a:solidFill>
                  <a:latin typeface="Consolas" panose="020B0609020204030204" pitchFamily="49" charset="0"/>
                  <a:ea typeface="仿宋" panose="02010609060101010101" pitchFamily="49" charset="-122"/>
                  <a:cs typeface="Consolas" panose="020B0609020204030204" pitchFamily="49" charset="0"/>
                </a:rPr>
                <a:t>path</a:t>
              </a:r>
              <a:r>
                <a:rPr lang="en-US" altLang="zh-CN" sz="1700" b="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7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4" name="直接箭头连接符 23"/>
            <p:cNvCxnSpPr>
              <a:stCxn id="16" idx="2"/>
              <a:endCxn id="18" idx="0"/>
            </p:cNvCxnSpPr>
            <p:nvPr/>
          </p:nvCxnSpPr>
          <p:spPr>
            <a:xfrm rot="5400000">
              <a:off x="3221766" y="2034335"/>
              <a:ext cx="789065"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5400000">
              <a:off x="3335210" y="3086200"/>
              <a:ext cx="5760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470286" y="3468200"/>
              <a:ext cx="357190"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8" name="直接箭头连接符 27"/>
            <p:cNvCxnSpPr/>
            <p:nvPr/>
          </p:nvCxnSpPr>
          <p:spPr>
            <a:xfrm rot="5400000">
              <a:off x="3487199" y="4065077"/>
              <a:ext cx="27361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2500298" y="4274114"/>
              <a:ext cx="2232000" cy="35394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700" b="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700" b="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en-US" altLang="zh-CN" sz="1700" b="0">
                  <a:solidFill>
                    <a:srgbClr val="FF0000"/>
                  </a:solidFill>
                  <a:latin typeface="Consolas" panose="020B0609020204030204" pitchFamily="49" charset="0"/>
                  <a:ea typeface="仿宋" panose="02010609060101010101" pitchFamily="49" charset="-122"/>
                  <a:cs typeface="Consolas" panose="020B0609020204030204" pitchFamily="49" charset="0"/>
                </a:rPr>
                <a:t>u</a:t>
              </a:r>
              <a:r>
                <a:rPr lang="en-US" altLang="zh-CN" sz="1700" b="0" baseline="-25000">
                  <a:solidFill>
                    <a:srgbClr val="FF0000"/>
                  </a:solidFill>
                  <a:latin typeface="Consolas" panose="020B0609020204030204" pitchFamily="49" charset="0"/>
                  <a:ea typeface="仿宋" panose="02010609060101010101" pitchFamily="49" charset="-122"/>
                  <a:cs typeface="Consolas" panose="020B0609020204030204" pitchFamily="49" charset="0"/>
                </a:rPr>
                <a:t>n</a:t>
              </a:r>
              <a:r>
                <a:rPr lang="en-US" altLang="zh-CN" sz="1700" b="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700" b="0">
                  <a:solidFill>
                    <a:schemeClr val="tx1"/>
                  </a:solidFill>
                  <a:latin typeface="Consolas" panose="020B0609020204030204" pitchFamily="49" charset="0"/>
                  <a:ea typeface="仿宋" panose="02010609060101010101" pitchFamily="49" charset="-122"/>
                  <a:cs typeface="Consolas" panose="020B0609020204030204" pitchFamily="49" charset="0"/>
                </a:rPr>
                <a:t>path</a:t>
              </a:r>
              <a:r>
                <a:rPr lang="en-US" altLang="zh-CN" sz="1700" b="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7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TextBox 30"/>
            <p:cNvSpPr txBox="1"/>
            <p:nvPr/>
          </p:nvSpPr>
          <p:spPr>
            <a:xfrm>
              <a:off x="4857752" y="4286256"/>
              <a:ext cx="2643206" cy="369332"/>
            </a:xfrm>
            <a:prstGeom prst="rect">
              <a:avLst/>
            </a:prstGeom>
            <a:noFill/>
          </p:spPr>
          <p:txBody>
            <a:bodyPr wrap="square" rtlCol="0">
              <a:spAutoFit/>
            </a:bodyPr>
            <a:lstStyle/>
            <a:p>
              <a:pPr lvl="0" algn="l">
                <a:lnSpc>
                  <a:spcPct val="100000"/>
                </a:lnSpc>
                <a:spcBef>
                  <a:spcPts val="0"/>
                </a:spcBef>
              </a:pPr>
              <a:r>
                <a:rPr kumimoji="0"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kumimoji="0"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u</a:t>
              </a:r>
              <a:r>
                <a:rPr kumimoji="0" lang="en-US" altLang="zh-CN" sz="1800" baseline="-30000">
                  <a:solidFill>
                    <a:srgbClr val="FF0000"/>
                  </a:solidFill>
                  <a:latin typeface="Consolas" panose="020B0609020204030204" pitchFamily="49" charset="0"/>
                  <a:ea typeface="仿宋" panose="02010609060101010101" pitchFamily="49" charset="-122"/>
                  <a:cs typeface="Consolas" panose="020B0609020204030204" pitchFamily="49" charset="0"/>
                </a:rPr>
                <a:t>n</a:t>
              </a:r>
              <a:r>
                <a:rPr kumimoji="0"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kumimoji="0"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0"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kumimoji="0"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即为所求</a:t>
              </a:r>
              <a:endParaRPr kumimoji="0"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TextBox 35"/>
            <p:cNvSpPr txBox="1"/>
            <p:nvPr/>
          </p:nvSpPr>
          <p:spPr>
            <a:xfrm>
              <a:off x="3714744" y="2947570"/>
              <a:ext cx="3857652" cy="369332"/>
            </a:xfrm>
            <a:prstGeom prst="rect">
              <a:avLst/>
            </a:prstGeom>
            <a:noFill/>
          </p:spPr>
          <p:txBody>
            <a:bodyPr wrap="square" rtlCol="0">
              <a:spAutoFit/>
            </a:bodyPr>
            <a:lstStyle/>
            <a:p>
              <a:pPr algn="l">
                <a:lnSpc>
                  <a:spcPct val="100000"/>
                </a:lnSpc>
                <a:spcBef>
                  <a:spcPts val="0"/>
                </a:spcBef>
              </a:pPr>
              <a:r>
                <a:rPr kumimoji="0" lang="zh-CN"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置</a:t>
              </a: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visited[</a:t>
              </a:r>
              <a:r>
                <a:rPr kumimoji="0" lang="en-US" altLang="zh-CN" sz="1800" b="0">
                  <a:solidFill>
                    <a:srgbClr val="FF0000"/>
                  </a:solidFill>
                  <a:latin typeface="Consolas" panose="020B0609020204030204" pitchFamily="49" charset="0"/>
                  <a:ea typeface="仿宋" panose="02010609060101010101" pitchFamily="49" charset="-122"/>
                  <a:cs typeface="Consolas" panose="020B0609020204030204" pitchFamily="49" charset="0"/>
                </a:rPr>
                <a:t>u</a:t>
              </a:r>
              <a:r>
                <a:rPr kumimoji="0" lang="en-US" altLang="zh-CN" sz="1800" b="0" baseline="-2500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kumimoji="0" lang="en-US" altLang="zh-CN" sz="1800" b="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0"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rPr>
                <a:t>添加的</a:t>
              </a:r>
              <a:r>
                <a:rPr kumimoji="0" lang="en-US"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rPr>
                <a:t>path</a:t>
              </a: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38" name="TextBox 37"/>
          <p:cNvSpPr txBox="1"/>
          <p:nvPr/>
        </p:nvSpPr>
        <p:spPr>
          <a:xfrm>
            <a:off x="2285984" y="642918"/>
            <a:ext cx="4572032"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vector</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向量</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存放一条路径</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灯片编号占位符 19"/>
          <p:cNvSpPr>
            <a:spLocks noGrp="1"/>
          </p:cNvSpPr>
          <p:nvPr>
            <p:ph type="sldNum" sz="quarter" idx="12"/>
          </p:nvPr>
        </p:nvSpPr>
        <p:spPr/>
        <p:txBody>
          <a:bodyPr/>
          <a:lstStyle/>
          <a:p>
            <a:fld id="{67864EE2-EAB3-4814-A7EB-820BD7610F1E}" type="slidenum">
              <a:rPr lang="en-US" altLang="zh-CN" smtClean="0"/>
              <a:t>60</a:t>
            </a:fld>
            <a:r>
              <a:rPr lang="en-US" altLang="zh-CN"/>
              <a:t>/92</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785794"/>
            <a:ext cx="8072494" cy="543492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visited[MAXV];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全局数组</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FindaPath11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(AdjGraph&amp; G,int u,int v,vector&lt;int&gt; path)</a:t>
            </a:r>
          </a:p>
          <a:p>
            <a:pPr algn="l">
              <a:lnSpc>
                <a:spcPts val="2100"/>
              </a:lnSpc>
              <a:spcBef>
                <a:spcPts val="0"/>
              </a:spcBef>
            </a:pP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被</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FindaPath1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调用</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visited[u]=1;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path.push_back(u);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u</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加入到路径中</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u==v</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找到一条路径后输出并返回</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for (int i=0;i&lt;path.size();i++)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printf("%d ",path[i]);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ArcNode* p=G.adjlist[u].firstarc;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(p!=NULL)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int w=p-&gt;adjvex;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找到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u</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的邻接点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w</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(visited[w]==0)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w</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没有访问</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FindaPath11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(G,w,v,path);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w</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出发继续查找</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p=p-&gt;nextarc;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4143372" y="285728"/>
            <a:ext cx="4786346"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是非引用参数，它具有自动回退功能</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7" name="直接箭头连接符 6"/>
          <p:cNvCxnSpPr/>
          <p:nvPr/>
        </p:nvCxnSpPr>
        <p:spPr>
          <a:xfrm rot="5400000">
            <a:off x="6250793" y="892951"/>
            <a:ext cx="500066" cy="1588"/>
          </a:xfrm>
          <a:prstGeom prst="straightConnector1">
            <a:avLst/>
          </a:prstGeom>
          <a:ln w="28575">
            <a:solidFill>
              <a:srgbClr val="FF00FF"/>
            </a:solidFill>
            <a:tailEnd type="arrow"/>
          </a:ln>
        </p:spPr>
        <p:style>
          <a:lnRef idx="2">
            <a:schemeClr val="dk1"/>
          </a:lnRef>
          <a:fillRef idx="0">
            <a:schemeClr val="dk1"/>
          </a:fillRef>
          <a:effectRef idx="1">
            <a:schemeClr val="dk1"/>
          </a:effectRef>
          <a:fontRef idx="minor">
            <a:schemeClr val="tx1"/>
          </a:fontRef>
        </p:style>
      </p:cxnSp>
      <p:sp>
        <p:nvSpPr>
          <p:cNvPr id="6" name="灯片编号占位符 5"/>
          <p:cNvSpPr>
            <a:spLocks noGrp="1"/>
          </p:cNvSpPr>
          <p:nvPr>
            <p:ph type="sldNum" sz="quarter" idx="12"/>
          </p:nvPr>
        </p:nvSpPr>
        <p:spPr/>
        <p:txBody>
          <a:bodyPr/>
          <a:lstStyle/>
          <a:p>
            <a:fld id="{67864EE2-EAB3-4814-A7EB-820BD7610F1E}" type="slidenum">
              <a:rPr lang="en-US" altLang="zh-CN" smtClean="0"/>
              <a:t>61</a:t>
            </a:fld>
            <a:r>
              <a:rPr lang="en-US" altLang="zh-CN"/>
              <a:t>/92</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91672"/>
            <a:ext cx="8358246" cy="175431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FindaPath1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(AdjGraph&amp; G,int u,int v)</a:t>
            </a:r>
          </a:p>
          <a:p>
            <a:pPr algn="l">
              <a:lnSpc>
                <a:spcPts val="2200"/>
              </a:lnSpc>
              <a:spcBef>
                <a:spcPts val="0"/>
              </a:spcBef>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求</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u</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的一条简单路径</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rPr>
              <a:t>直接输出</a:t>
            </a:r>
            <a:endPar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memset(visited,0,sizeof(visited));</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vector&lt;int&gt; path;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//path</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存放搜索路径</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FindaPath11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(G,u,v,path);</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1928794" y="5000636"/>
            <a:ext cx="3500462" cy="422405"/>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252000" tIns="72000" bIns="72000" rtlCol="0">
            <a:spAutoFit/>
          </a:bodyPr>
          <a:lstStyle/>
          <a:p>
            <a:pPr algn="l">
              <a:lnSpc>
                <a:spcPct val="100000"/>
              </a:lnSpc>
            </a:pP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路径</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0 1 5</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4"/>
          <p:cNvGrpSpPr/>
          <p:nvPr/>
        </p:nvGrpSpPr>
        <p:grpSpPr>
          <a:xfrm>
            <a:off x="2214546" y="2500306"/>
            <a:ext cx="2236087" cy="1340140"/>
            <a:chOff x="3008952" y="2151707"/>
            <a:chExt cx="2236087" cy="1340140"/>
          </a:xfrm>
        </p:grpSpPr>
        <p:sp>
          <p:nvSpPr>
            <p:cNvPr id="7" name="Oval 16"/>
            <p:cNvSpPr>
              <a:spLocks noChangeArrowheads="1"/>
            </p:cNvSpPr>
            <p:nvPr/>
          </p:nvSpPr>
          <p:spPr bwMode="auto">
            <a:xfrm>
              <a:off x="3975096" y="2151707"/>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8" name="Oval 15"/>
            <p:cNvSpPr>
              <a:spLocks noChangeArrowheads="1"/>
            </p:cNvSpPr>
            <p:nvPr/>
          </p:nvSpPr>
          <p:spPr bwMode="auto">
            <a:xfrm>
              <a:off x="4941240" y="2151707"/>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9" name="Oval 14"/>
            <p:cNvSpPr>
              <a:spLocks noChangeArrowheads="1"/>
            </p:cNvSpPr>
            <p:nvPr/>
          </p:nvSpPr>
          <p:spPr bwMode="auto">
            <a:xfrm>
              <a:off x="3008952"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10" name="Oval 13"/>
            <p:cNvSpPr>
              <a:spLocks noChangeArrowheads="1"/>
            </p:cNvSpPr>
            <p:nvPr/>
          </p:nvSpPr>
          <p:spPr bwMode="auto">
            <a:xfrm>
              <a:off x="3975096"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11" name="Oval 12"/>
            <p:cNvSpPr>
              <a:spLocks noChangeArrowheads="1"/>
            </p:cNvSpPr>
            <p:nvPr/>
          </p:nvSpPr>
          <p:spPr bwMode="auto">
            <a:xfrm>
              <a:off x="3008952" y="2151707"/>
              <a:ext cx="303799" cy="335035"/>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2" name="Oval 11"/>
            <p:cNvSpPr>
              <a:spLocks noChangeArrowheads="1"/>
            </p:cNvSpPr>
            <p:nvPr/>
          </p:nvSpPr>
          <p:spPr bwMode="auto">
            <a:xfrm>
              <a:off x="4941240"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13" name="Freeform 10"/>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Freeform 9"/>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Line 8"/>
            <p:cNvSpPr>
              <a:spLocks noChangeShapeType="1"/>
            </p:cNvSpPr>
            <p:nvPr/>
          </p:nvSpPr>
          <p:spPr bwMode="auto">
            <a:xfrm>
              <a:off x="3163535" y="2486742"/>
              <a:ext cx="1073" cy="670070"/>
            </a:xfrm>
            <a:prstGeom prst="line">
              <a:avLst/>
            </a:prstGeom>
            <a:ln w="19050">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Freeform 7"/>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Freeform 6"/>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Freeform 3"/>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Freeform 2"/>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rgbClr val="FF00FF"/>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2" name="下箭头 21"/>
          <p:cNvSpPr/>
          <p:nvPr/>
        </p:nvSpPr>
        <p:spPr>
          <a:xfrm>
            <a:off x="3143240" y="4143380"/>
            <a:ext cx="285752" cy="78581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3" name="TextBox 22"/>
          <p:cNvSpPr txBox="1"/>
          <p:nvPr/>
        </p:nvSpPr>
        <p:spPr>
          <a:xfrm>
            <a:off x="3428992" y="4286256"/>
            <a:ext cx="3071834" cy="369332"/>
          </a:xfrm>
          <a:prstGeom prst="rect">
            <a:avLst/>
          </a:prstGeom>
          <a:noFill/>
        </p:spPr>
        <p:txBody>
          <a:bodyPr wrap="square" rtlCol="0">
            <a:spAutoFit/>
          </a:bodyPr>
          <a:lstStyle/>
          <a:p>
            <a:pPr algn="l">
              <a:lnSpc>
                <a:spcPct val="100000"/>
              </a:lnSpc>
              <a:spcBef>
                <a:spcPts val="0"/>
              </a:spcBef>
            </a:pPr>
            <a:r>
              <a:rPr lang="en-US" altLang="zh-CN" sz="1800">
                <a:solidFill>
                  <a:srgbClr val="FF00FF"/>
                </a:solidFill>
                <a:latin typeface="Consolas" panose="020B0609020204030204" pitchFamily="49" charset="0"/>
                <a:cs typeface="Consolas" panose="020B0609020204030204" pitchFamily="49" charset="0"/>
              </a:rPr>
              <a:t>FindaPath1(G,0,5)</a:t>
            </a:r>
            <a:endPar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灯片编号占位符 23"/>
          <p:cNvSpPr>
            <a:spLocks noGrp="1"/>
          </p:cNvSpPr>
          <p:nvPr>
            <p:ph type="sldNum" sz="quarter" idx="12"/>
          </p:nvPr>
        </p:nvSpPr>
        <p:spPr/>
        <p:txBody>
          <a:bodyPr/>
          <a:lstStyle/>
          <a:p>
            <a:fld id="{67864EE2-EAB3-4814-A7EB-820BD7610F1E}" type="slidenum">
              <a:rPr lang="en-US" altLang="zh-CN" smtClean="0"/>
              <a:t>62</a:t>
            </a:fld>
            <a:r>
              <a:rPr lang="en-US" altLang="zh-CN"/>
              <a:t>/92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7929618" cy="1246495"/>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8.9</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假设图</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采用邻接表存储，设计一个算法求顶点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之间的所有简单路径（假设两顶点之间存在一条或多条简单路径）。并对于</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以下</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有向图，求从顶点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到顶点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的所有简单路径。</a:t>
            </a:r>
          </a:p>
        </p:txBody>
      </p:sp>
      <p:grpSp>
        <p:nvGrpSpPr>
          <p:cNvPr id="2" name="组合 4"/>
          <p:cNvGrpSpPr/>
          <p:nvPr/>
        </p:nvGrpSpPr>
        <p:grpSpPr>
          <a:xfrm>
            <a:off x="3000364" y="2285992"/>
            <a:ext cx="2236087" cy="1340140"/>
            <a:chOff x="3008952" y="2151707"/>
            <a:chExt cx="2236087" cy="1340140"/>
          </a:xfrm>
        </p:grpSpPr>
        <p:sp>
          <p:nvSpPr>
            <p:cNvPr id="6" name="Oval 16"/>
            <p:cNvSpPr>
              <a:spLocks noChangeArrowheads="1"/>
            </p:cNvSpPr>
            <p:nvPr/>
          </p:nvSpPr>
          <p:spPr bwMode="auto">
            <a:xfrm>
              <a:off x="3975096" y="2151707"/>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7" name="Oval 15"/>
            <p:cNvSpPr>
              <a:spLocks noChangeArrowheads="1"/>
            </p:cNvSpPr>
            <p:nvPr/>
          </p:nvSpPr>
          <p:spPr bwMode="auto">
            <a:xfrm>
              <a:off x="4941240" y="2151707"/>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8" name="Oval 14"/>
            <p:cNvSpPr>
              <a:spLocks noChangeArrowheads="1"/>
            </p:cNvSpPr>
            <p:nvPr/>
          </p:nvSpPr>
          <p:spPr bwMode="auto">
            <a:xfrm>
              <a:off x="3008952"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9" name="Oval 13"/>
            <p:cNvSpPr>
              <a:spLocks noChangeArrowheads="1"/>
            </p:cNvSpPr>
            <p:nvPr/>
          </p:nvSpPr>
          <p:spPr bwMode="auto">
            <a:xfrm>
              <a:off x="3975096"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10" name="Oval 12"/>
            <p:cNvSpPr>
              <a:spLocks noChangeArrowheads="1"/>
            </p:cNvSpPr>
            <p:nvPr/>
          </p:nvSpPr>
          <p:spPr bwMode="auto">
            <a:xfrm>
              <a:off x="3008952" y="2151707"/>
              <a:ext cx="303799" cy="335035"/>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1" name="Oval 11"/>
            <p:cNvSpPr>
              <a:spLocks noChangeArrowheads="1"/>
            </p:cNvSpPr>
            <p:nvPr/>
          </p:nvSpPr>
          <p:spPr bwMode="auto">
            <a:xfrm>
              <a:off x="4941240"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12" name="Freeform 10"/>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Freeform 9"/>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Freeform 7"/>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Freeform 6"/>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Freeform 3"/>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Freeform 2"/>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1" name="灯片编号占位符 20"/>
          <p:cNvSpPr>
            <a:spLocks noGrp="1"/>
          </p:cNvSpPr>
          <p:nvPr>
            <p:ph type="sldNum" sz="quarter" idx="12"/>
          </p:nvPr>
        </p:nvSpPr>
        <p:spPr/>
        <p:txBody>
          <a:bodyPr/>
          <a:lstStyle/>
          <a:p>
            <a:fld id="{67864EE2-EAB3-4814-A7EB-820BD7610F1E}" type="slidenum">
              <a:rPr lang="en-US" altLang="zh-CN" smtClean="0"/>
              <a:t>63</a:t>
            </a:fld>
            <a:r>
              <a:rPr lang="en-US" altLang="zh-CN"/>
              <a:t>/92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1643050"/>
            <a:ext cx="7786742" cy="138028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342900" indent="-342900" algn="l">
              <a:lnSpc>
                <a:spcPts val="28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存放一条路径，每次找到终点就输出，这样得到所有的路径。</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采用</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带回溯的深度优先遍历</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方法</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pic>
        <p:nvPicPr>
          <p:cNvPr id="9" name="Picture 2"/>
          <p:cNvPicPr>
            <a:picLocks noChangeAspect="1" noChangeArrowheads="1"/>
          </p:cNvPicPr>
          <p:nvPr/>
        </p:nvPicPr>
        <p:blipFill>
          <a:blip r:embed="rId3" cstate="print"/>
          <a:srcRect/>
          <a:stretch>
            <a:fillRect/>
          </a:stretch>
        </p:blipFill>
        <p:spPr bwMode="auto">
          <a:xfrm>
            <a:off x="428596" y="571480"/>
            <a:ext cx="1643074" cy="796023"/>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67864EE2-EAB3-4814-A7EB-820BD7610F1E}" type="slidenum">
              <a:rPr lang="en-US" altLang="zh-CN" smtClean="0"/>
              <a:t>64</a:t>
            </a:fld>
            <a:r>
              <a:rPr lang="en-US" altLang="zh-CN"/>
              <a:t>/92</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3"/>
          <p:cNvSpPr>
            <a:spLocks noChangeArrowheads="1"/>
          </p:cNvSpPr>
          <p:nvPr/>
        </p:nvSpPr>
        <p:spPr bwMode="auto">
          <a:xfrm>
            <a:off x="2085944" y="714356"/>
            <a:ext cx="2232025" cy="576262"/>
          </a:xfrm>
          <a:prstGeom prst="roundRect">
            <a:avLst>
              <a:gd name="adj" fmla="val 16667"/>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,path)</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 Box 14"/>
          <p:cNvSpPr txBox="1">
            <a:spLocks noChangeArrowheads="1"/>
          </p:cNvSpPr>
          <p:nvPr/>
        </p:nvSpPr>
        <p:spPr bwMode="auto">
          <a:xfrm>
            <a:off x="4462432" y="858818"/>
            <a:ext cx="2422546" cy="221599"/>
          </a:xfrm>
          <a:prstGeom prst="rect">
            <a:avLst/>
          </a:prstGeom>
          <a:noFill/>
          <a:ln w="28575" algn="ctr">
            <a:noFill/>
            <a:miter lim="800000"/>
            <a:tailEnd type="none" w="med" len="lg"/>
          </a:ln>
          <a:effectLst/>
        </p:spPr>
        <p:txBody>
          <a:bodyPr wrap="square" lIns="0" tIns="0" rIns="0" bIns="0">
            <a:spAutoFit/>
          </a:bodyPr>
          <a:lstStyle/>
          <a:p>
            <a:pPr>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回溯所有路径后结束</a:t>
            </a:r>
          </a:p>
        </p:txBody>
      </p:sp>
      <p:grpSp>
        <p:nvGrpSpPr>
          <p:cNvPr id="2" name="Group 37"/>
          <p:cNvGrpSpPr/>
          <p:nvPr/>
        </p:nvGrpSpPr>
        <p:grpSpPr bwMode="auto">
          <a:xfrm>
            <a:off x="357157" y="4135418"/>
            <a:ext cx="2087562" cy="1177925"/>
            <a:chOff x="703" y="2319"/>
            <a:chExt cx="1315" cy="742"/>
          </a:xfrm>
        </p:grpSpPr>
        <p:sp>
          <p:nvSpPr>
            <p:cNvPr id="8" name="Text Box 11"/>
            <p:cNvSpPr txBox="1">
              <a:spLocks noChangeArrowheads="1"/>
            </p:cNvSpPr>
            <p:nvPr/>
          </p:nvSpPr>
          <p:spPr bwMode="auto">
            <a:xfrm>
              <a:off x="1066" y="2319"/>
              <a:ext cx="499" cy="14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p>
          </p:txBody>
        </p:sp>
        <p:sp>
          <p:nvSpPr>
            <p:cNvPr id="9" name="Text Box 12"/>
            <p:cNvSpPr txBox="1">
              <a:spLocks noChangeArrowheads="1"/>
            </p:cNvSpPr>
            <p:nvPr/>
          </p:nvSpPr>
          <p:spPr bwMode="auto">
            <a:xfrm>
              <a:off x="703" y="2863"/>
              <a:ext cx="1315" cy="198"/>
            </a:xfrm>
            <a:prstGeom prst="rect">
              <a:avLst/>
            </a:prstGeom>
            <a:noFill/>
            <a:ln w="28575" algn="ctr">
              <a:noFill/>
              <a:miter lim="800000"/>
              <a:tailEnd type="none" w="med" len="lg"/>
            </a:ln>
            <a:effectLst/>
          </p:spPr>
          <p:txBody>
            <a:bodyPr>
              <a:spAutoFit/>
            </a:bodyPr>
            <a:lstStyle/>
            <a:p>
              <a:pPr>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输出一条</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path</a:t>
              </a:r>
            </a:p>
          </p:txBody>
        </p:sp>
        <p:sp>
          <p:nvSpPr>
            <p:cNvPr id="10" name="Line 19"/>
            <p:cNvSpPr>
              <a:spLocks noChangeShapeType="1"/>
            </p:cNvSpPr>
            <p:nvPr/>
          </p:nvSpPr>
          <p:spPr bwMode="auto">
            <a:xfrm>
              <a:off x="1293" y="2591"/>
              <a:ext cx="0" cy="227"/>
            </a:xfrm>
            <a:prstGeom prst="line">
              <a:avLst/>
            </a:prstGeom>
            <a:noFill/>
            <a:ln w="28575">
              <a:solidFill>
                <a:srgbClr val="3333FF"/>
              </a:solidFill>
              <a:round/>
              <a:tailEnd type="triangle" w="med" len="lg"/>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3" name="Group 34"/>
          <p:cNvGrpSpPr/>
          <p:nvPr/>
        </p:nvGrpSpPr>
        <p:grpSpPr bwMode="auto">
          <a:xfrm>
            <a:off x="2084357" y="1290618"/>
            <a:ext cx="2232025" cy="1081088"/>
            <a:chOff x="1791" y="527"/>
            <a:chExt cx="1406" cy="681"/>
          </a:xfrm>
        </p:grpSpPr>
        <p:sp>
          <p:nvSpPr>
            <p:cNvPr id="12" name="AutoShape 6"/>
            <p:cNvSpPr>
              <a:spLocks noChangeArrowheads="1"/>
            </p:cNvSpPr>
            <p:nvPr/>
          </p:nvSpPr>
          <p:spPr bwMode="auto">
            <a:xfrm>
              <a:off x="1791" y="845"/>
              <a:ext cx="1406" cy="363"/>
            </a:xfrm>
            <a:prstGeom prst="roundRect">
              <a:avLst>
                <a:gd name="adj" fmla="val 16667"/>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,path)</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Line 21"/>
            <p:cNvSpPr>
              <a:spLocks noChangeShapeType="1"/>
            </p:cNvSpPr>
            <p:nvPr/>
          </p:nvSpPr>
          <p:spPr bwMode="auto">
            <a:xfrm>
              <a:off x="2518" y="527"/>
              <a:ext cx="0" cy="318"/>
            </a:xfrm>
            <a:prstGeom prst="line">
              <a:avLst/>
            </a:prstGeom>
            <a:ln>
              <a:tailEnd type="triangle" w="med" len="lg"/>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4" name="Group 35"/>
          <p:cNvGrpSpPr/>
          <p:nvPr/>
        </p:nvGrpSpPr>
        <p:grpSpPr bwMode="auto">
          <a:xfrm>
            <a:off x="1781144" y="2371706"/>
            <a:ext cx="881063" cy="517525"/>
            <a:chOff x="1600" y="1208"/>
            <a:chExt cx="555" cy="326"/>
          </a:xfrm>
        </p:grpSpPr>
        <p:sp>
          <p:nvSpPr>
            <p:cNvPr id="15" name="Text Box 8"/>
            <p:cNvSpPr txBox="1">
              <a:spLocks noChangeArrowheads="1"/>
            </p:cNvSpPr>
            <p:nvPr/>
          </p:nvSpPr>
          <p:spPr bwMode="auto">
            <a:xfrm>
              <a:off x="1600" y="1394"/>
              <a:ext cx="363" cy="14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6" name="Freeform 22"/>
            <p:cNvSpPr/>
            <p:nvPr/>
          </p:nvSpPr>
          <p:spPr bwMode="auto">
            <a:xfrm>
              <a:off x="1942" y="1208"/>
              <a:ext cx="213" cy="184"/>
            </a:xfrm>
            <a:custGeom>
              <a:avLst/>
              <a:gdLst/>
              <a:ahLst/>
              <a:cxnLst>
                <a:cxn ang="0">
                  <a:pos x="213" y="0"/>
                </a:cxn>
                <a:cxn ang="0">
                  <a:pos x="0" y="184"/>
                </a:cxn>
              </a:cxnLst>
              <a:rect l="0" t="0" r="r" b="b"/>
              <a:pathLst>
                <a:path w="213" h="184">
                  <a:moveTo>
                    <a:pt x="213" y="0"/>
                  </a:moveTo>
                  <a:lnTo>
                    <a:pt x="0" y="184"/>
                  </a:lnTo>
                </a:path>
              </a:pathLst>
            </a:custGeom>
            <a:ln>
              <a:headEnd type="none" w="med" len="med"/>
              <a:tailEnd type="triangle" w="med" len="lg"/>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7" name="Group 36"/>
          <p:cNvGrpSpPr/>
          <p:nvPr/>
        </p:nvGrpSpPr>
        <p:grpSpPr bwMode="auto">
          <a:xfrm>
            <a:off x="214282" y="3082906"/>
            <a:ext cx="2232025" cy="908050"/>
            <a:chOff x="613" y="1656"/>
            <a:chExt cx="1406" cy="572"/>
          </a:xfrm>
        </p:grpSpPr>
        <p:sp>
          <p:nvSpPr>
            <p:cNvPr id="18" name="AutoShape 10"/>
            <p:cNvSpPr>
              <a:spLocks noChangeArrowheads="1"/>
            </p:cNvSpPr>
            <p:nvPr/>
          </p:nvSpPr>
          <p:spPr bwMode="auto">
            <a:xfrm>
              <a:off x="613" y="1865"/>
              <a:ext cx="1406" cy="363"/>
            </a:xfrm>
            <a:prstGeom prst="roundRect">
              <a:avLst>
                <a:gd name="adj" fmla="val 16667"/>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,path)</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Freeform 23"/>
            <p:cNvSpPr/>
            <p:nvPr/>
          </p:nvSpPr>
          <p:spPr bwMode="auto">
            <a:xfrm>
              <a:off x="1339" y="1656"/>
              <a:ext cx="235" cy="187"/>
            </a:xfrm>
            <a:custGeom>
              <a:avLst/>
              <a:gdLst/>
              <a:ahLst/>
              <a:cxnLst>
                <a:cxn ang="0">
                  <a:pos x="235" y="0"/>
                </a:cxn>
                <a:cxn ang="0">
                  <a:pos x="0" y="187"/>
                </a:cxn>
              </a:cxnLst>
              <a:rect l="0" t="0" r="r" b="b"/>
              <a:pathLst>
                <a:path w="235" h="187">
                  <a:moveTo>
                    <a:pt x="235" y="0"/>
                  </a:moveTo>
                  <a:lnTo>
                    <a:pt x="0" y="187"/>
                  </a:lnTo>
                </a:path>
              </a:pathLst>
            </a:custGeom>
            <a:ln>
              <a:headEnd type="none" w="med" len="med"/>
              <a:tailEnd type="triangle" w="med" len="lg"/>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1" name="Group 41"/>
          <p:cNvGrpSpPr/>
          <p:nvPr/>
        </p:nvGrpSpPr>
        <p:grpSpPr bwMode="auto">
          <a:xfrm>
            <a:off x="4244944" y="4135418"/>
            <a:ext cx="2087563" cy="1177925"/>
            <a:chOff x="3152" y="2319"/>
            <a:chExt cx="1315" cy="742"/>
          </a:xfrm>
        </p:grpSpPr>
        <p:sp>
          <p:nvSpPr>
            <p:cNvPr id="21" name="Text Box 26"/>
            <p:cNvSpPr txBox="1">
              <a:spLocks noChangeArrowheads="1"/>
            </p:cNvSpPr>
            <p:nvPr/>
          </p:nvSpPr>
          <p:spPr bwMode="auto">
            <a:xfrm>
              <a:off x="3515" y="2319"/>
              <a:ext cx="499" cy="14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p>
          </p:txBody>
        </p:sp>
        <p:sp>
          <p:nvSpPr>
            <p:cNvPr id="22" name="Text Box 27"/>
            <p:cNvSpPr txBox="1">
              <a:spLocks noChangeArrowheads="1"/>
            </p:cNvSpPr>
            <p:nvPr/>
          </p:nvSpPr>
          <p:spPr bwMode="auto">
            <a:xfrm>
              <a:off x="3152" y="2863"/>
              <a:ext cx="1315" cy="198"/>
            </a:xfrm>
            <a:prstGeom prst="rect">
              <a:avLst/>
            </a:prstGeom>
            <a:noFill/>
            <a:ln w="28575" algn="ctr">
              <a:noFill/>
              <a:miter lim="800000"/>
              <a:tailEnd type="none" w="med" len="lg"/>
            </a:ln>
            <a:effectLst/>
          </p:spPr>
          <p:txBody>
            <a:bodyPr>
              <a:spAutoFit/>
            </a:bodyPr>
            <a:lstStyle/>
            <a:p>
              <a:pPr>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输出一条</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path</a:t>
              </a:r>
            </a:p>
          </p:txBody>
        </p:sp>
        <p:sp>
          <p:nvSpPr>
            <p:cNvPr id="23" name="Line 28"/>
            <p:cNvSpPr>
              <a:spLocks noChangeShapeType="1"/>
            </p:cNvSpPr>
            <p:nvPr/>
          </p:nvSpPr>
          <p:spPr bwMode="auto">
            <a:xfrm>
              <a:off x="3742" y="2591"/>
              <a:ext cx="0" cy="227"/>
            </a:xfrm>
            <a:prstGeom prst="line">
              <a:avLst/>
            </a:prstGeom>
            <a:noFill/>
            <a:ln w="28575">
              <a:solidFill>
                <a:srgbClr val="3333FF"/>
              </a:solidFill>
              <a:round/>
              <a:tailEnd type="triangle" w="med" len="lg"/>
            </a:ln>
            <a:effectLst/>
          </p:spPr>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4" name="Group 40"/>
          <p:cNvGrpSpPr/>
          <p:nvPr/>
        </p:nvGrpSpPr>
        <p:grpSpPr bwMode="auto">
          <a:xfrm>
            <a:off x="4102069" y="3095606"/>
            <a:ext cx="2232025" cy="895350"/>
            <a:chOff x="3062" y="1664"/>
            <a:chExt cx="1406" cy="564"/>
          </a:xfrm>
        </p:grpSpPr>
        <p:sp>
          <p:nvSpPr>
            <p:cNvPr id="25" name="AutoShape 25"/>
            <p:cNvSpPr>
              <a:spLocks noChangeArrowheads="1"/>
            </p:cNvSpPr>
            <p:nvPr/>
          </p:nvSpPr>
          <p:spPr bwMode="auto">
            <a:xfrm>
              <a:off x="3062" y="1865"/>
              <a:ext cx="1406" cy="363"/>
            </a:xfrm>
            <a:prstGeom prst="roundRect">
              <a:avLst>
                <a:gd name="adj" fmla="val 16667"/>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,path)</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Freeform 29"/>
            <p:cNvSpPr/>
            <p:nvPr/>
          </p:nvSpPr>
          <p:spPr bwMode="auto">
            <a:xfrm>
              <a:off x="3302" y="1664"/>
              <a:ext cx="184" cy="192"/>
            </a:xfrm>
            <a:custGeom>
              <a:avLst/>
              <a:gdLst/>
              <a:ahLst/>
              <a:cxnLst>
                <a:cxn ang="0">
                  <a:pos x="0" y="0"/>
                </a:cxn>
                <a:cxn ang="0">
                  <a:pos x="184" y="192"/>
                </a:cxn>
              </a:cxnLst>
              <a:rect l="0" t="0" r="r" b="b"/>
              <a:pathLst>
                <a:path w="184" h="192">
                  <a:moveTo>
                    <a:pt x="0" y="0"/>
                  </a:moveTo>
                  <a:lnTo>
                    <a:pt x="184" y="192"/>
                  </a:lnTo>
                </a:path>
              </a:pathLst>
            </a:custGeom>
            <a:ln>
              <a:headEnd type="none" w="med" len="med"/>
              <a:tailEnd type="triangle" w="med" len="lg"/>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7" name="Group 39"/>
          <p:cNvGrpSpPr/>
          <p:nvPr/>
        </p:nvGrpSpPr>
        <p:grpSpPr bwMode="auto">
          <a:xfrm>
            <a:off x="3814732" y="2371706"/>
            <a:ext cx="939800" cy="550862"/>
            <a:chOff x="2881" y="1208"/>
            <a:chExt cx="592" cy="347"/>
          </a:xfrm>
        </p:grpSpPr>
        <p:sp>
          <p:nvSpPr>
            <p:cNvPr id="28" name="Text Box 24"/>
            <p:cNvSpPr txBox="1">
              <a:spLocks noChangeArrowheads="1"/>
            </p:cNvSpPr>
            <p:nvPr/>
          </p:nvSpPr>
          <p:spPr bwMode="auto">
            <a:xfrm>
              <a:off x="3110" y="1415"/>
              <a:ext cx="363" cy="14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29" name="Line 30"/>
            <p:cNvSpPr>
              <a:spLocks noChangeShapeType="1"/>
            </p:cNvSpPr>
            <p:nvPr/>
          </p:nvSpPr>
          <p:spPr bwMode="auto">
            <a:xfrm>
              <a:off x="2881" y="1208"/>
              <a:ext cx="272" cy="272"/>
            </a:xfrm>
            <a:prstGeom prst="line">
              <a:avLst/>
            </a:prstGeom>
            <a:ln>
              <a:tailEnd type="triangle" w="med" len="lg"/>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20" name="组合 36"/>
          <p:cNvGrpSpPr/>
          <p:nvPr/>
        </p:nvGrpSpPr>
        <p:grpSpPr>
          <a:xfrm>
            <a:off x="2589182" y="2874943"/>
            <a:ext cx="1541463" cy="1008063"/>
            <a:chOff x="3348038" y="2874943"/>
            <a:chExt cx="1541463" cy="1008063"/>
          </a:xfrm>
        </p:grpSpPr>
        <p:sp>
          <p:nvSpPr>
            <p:cNvPr id="31" name="Text Box 18"/>
            <p:cNvSpPr txBox="1">
              <a:spLocks noChangeArrowheads="1"/>
            </p:cNvSpPr>
            <p:nvPr/>
          </p:nvSpPr>
          <p:spPr bwMode="auto">
            <a:xfrm>
              <a:off x="3736976" y="3090843"/>
              <a:ext cx="1152525" cy="692497"/>
            </a:xfrm>
            <a:prstGeom prst="rect">
              <a:avLst/>
            </a:prstGeom>
            <a:noFill/>
            <a:ln w="28575" algn="ctr">
              <a:noFill/>
              <a:miter lim="800000"/>
              <a:tailEnd type="none" w="med" len="lg"/>
            </a:ln>
            <a:effectLst/>
          </p:spPr>
          <p:txBody>
            <a:bodyPr lIns="0" tIns="0" rIns="0" bIns="0">
              <a:spAutoFit/>
            </a:bodyPr>
            <a:lstStyle/>
            <a:p>
              <a:pPr>
                <a:lnSpc>
                  <a:spcPct val="50000"/>
                </a:lnSpc>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置</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visited</a:t>
              </a:r>
            </a:p>
            <a:p>
              <a:pPr>
                <a:lnSpc>
                  <a:spcPct val="50000"/>
                </a:lnSpc>
                <a:spcBef>
                  <a:spcPct val="5000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p>
            <a:p>
              <a:pPr>
                <a:lnSpc>
                  <a:spcPct val="50000"/>
                </a:lnSpc>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回溯</a:t>
              </a:r>
            </a:p>
          </p:txBody>
        </p:sp>
        <p:sp>
          <p:nvSpPr>
            <p:cNvPr id="32" name="AutoShape 31"/>
            <p:cNvSpPr>
              <a:spLocks noChangeArrowheads="1"/>
            </p:cNvSpPr>
            <p:nvPr/>
          </p:nvSpPr>
          <p:spPr bwMode="auto">
            <a:xfrm rot="10800000">
              <a:off x="3348038" y="2874943"/>
              <a:ext cx="288925" cy="1008063"/>
            </a:xfrm>
            <a:prstGeom prst="curvedRightArrow">
              <a:avLst>
                <a:gd name="adj1" fmla="val 69780"/>
                <a:gd name="adj2" fmla="val 139560"/>
                <a:gd name="adj3" fmla="val 33333"/>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24" name="组合 37"/>
          <p:cNvGrpSpPr/>
          <p:nvPr/>
        </p:nvGrpSpPr>
        <p:grpSpPr>
          <a:xfrm>
            <a:off x="6476969" y="2803506"/>
            <a:ext cx="1531762" cy="1008062"/>
            <a:chOff x="7235825" y="2803506"/>
            <a:chExt cx="1531762" cy="1008062"/>
          </a:xfrm>
        </p:grpSpPr>
        <p:sp>
          <p:nvSpPr>
            <p:cNvPr id="34" name="AutoShape 20"/>
            <p:cNvSpPr>
              <a:spLocks noChangeArrowheads="1"/>
            </p:cNvSpPr>
            <p:nvPr/>
          </p:nvSpPr>
          <p:spPr bwMode="auto">
            <a:xfrm rot="10800000">
              <a:off x="7235825" y="2803506"/>
              <a:ext cx="288925" cy="1008062"/>
            </a:xfrm>
            <a:prstGeom prst="curvedRightArrow">
              <a:avLst>
                <a:gd name="adj1" fmla="val 69780"/>
                <a:gd name="adj2" fmla="val 139560"/>
                <a:gd name="adj3" fmla="val 33333"/>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Text Box 32"/>
            <p:cNvSpPr txBox="1">
              <a:spLocks noChangeArrowheads="1"/>
            </p:cNvSpPr>
            <p:nvPr/>
          </p:nvSpPr>
          <p:spPr bwMode="auto">
            <a:xfrm>
              <a:off x="7615062" y="2946381"/>
              <a:ext cx="1152525" cy="692497"/>
            </a:xfrm>
            <a:prstGeom prst="rect">
              <a:avLst/>
            </a:prstGeom>
            <a:noFill/>
            <a:ln w="28575" algn="ctr">
              <a:noFill/>
              <a:miter lim="800000"/>
              <a:tailEnd type="none" w="med" len="lg"/>
            </a:ln>
            <a:effectLst/>
          </p:spPr>
          <p:txBody>
            <a:bodyPr lIns="0" tIns="0" rIns="0" bIns="0">
              <a:spAutoFit/>
            </a:bodyPr>
            <a:lstStyle/>
            <a:p>
              <a:pPr>
                <a:lnSpc>
                  <a:spcPct val="50000"/>
                </a:lnSpc>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置</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visited</a:t>
              </a:r>
            </a:p>
            <a:p>
              <a:pPr>
                <a:lnSpc>
                  <a:spcPct val="50000"/>
                </a:lnSpc>
                <a:spcBef>
                  <a:spcPct val="5000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p>
            <a:p>
              <a:pPr>
                <a:lnSpc>
                  <a:spcPct val="50000"/>
                </a:lnSpc>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回溯</a:t>
              </a:r>
            </a:p>
          </p:txBody>
        </p:sp>
      </p:grpSp>
      <p:grpSp>
        <p:nvGrpSpPr>
          <p:cNvPr id="27" name="Group 43"/>
          <p:cNvGrpSpPr/>
          <p:nvPr/>
        </p:nvGrpSpPr>
        <p:grpSpPr bwMode="auto">
          <a:xfrm>
            <a:off x="4460844" y="1219181"/>
            <a:ext cx="2447925" cy="1008062"/>
            <a:chOff x="3288" y="482"/>
            <a:chExt cx="1542" cy="635"/>
          </a:xfrm>
        </p:grpSpPr>
        <p:sp>
          <p:nvSpPr>
            <p:cNvPr id="37" name="Text Box 16"/>
            <p:cNvSpPr txBox="1">
              <a:spLocks noChangeArrowheads="1"/>
            </p:cNvSpPr>
            <p:nvPr/>
          </p:nvSpPr>
          <p:spPr bwMode="auto">
            <a:xfrm>
              <a:off x="3515" y="709"/>
              <a:ext cx="1315" cy="14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visited[</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回溯</a:t>
              </a:r>
            </a:p>
          </p:txBody>
        </p:sp>
        <p:sp>
          <p:nvSpPr>
            <p:cNvPr id="38" name="AutoShape 33"/>
            <p:cNvSpPr>
              <a:spLocks noChangeArrowheads="1"/>
            </p:cNvSpPr>
            <p:nvPr/>
          </p:nvSpPr>
          <p:spPr bwMode="auto">
            <a:xfrm rot="10800000">
              <a:off x="3288" y="482"/>
              <a:ext cx="182" cy="635"/>
            </a:xfrm>
            <a:prstGeom prst="curvedRightArrow">
              <a:avLst>
                <a:gd name="adj1" fmla="val 69780"/>
                <a:gd name="adj2" fmla="val 139560"/>
                <a:gd name="adj3" fmla="val 33333"/>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39" name="灯片编号占位符 38"/>
          <p:cNvSpPr>
            <a:spLocks noGrp="1"/>
          </p:cNvSpPr>
          <p:nvPr>
            <p:ph type="sldNum" sz="quarter" idx="12"/>
          </p:nvPr>
        </p:nvSpPr>
        <p:spPr/>
        <p:txBody>
          <a:bodyPr/>
          <a:lstStyle/>
          <a:p>
            <a:fld id="{67864EE2-EAB3-4814-A7EB-820BD7610F1E}" type="slidenum">
              <a:rPr lang="en-US" altLang="zh-CN" smtClean="0"/>
              <a:t>65</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nodeType="clickEffect">
                                  <p:stCondLst>
                                    <p:cond delay="0"/>
                                  </p:stCondLst>
                                  <p:childTnLst>
                                    <p:animEffect transition="out" filter="wipe(down)">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22" presetClass="exit" presetSubtype="4" fill="hold" nodeType="withEffect">
                                  <p:stCondLst>
                                    <p:cond delay="0"/>
                                  </p:stCondLst>
                                  <p:childTnLst>
                                    <p:animEffect transition="out" filter="wipe(down)">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childTnLst>
                          </p:cTn>
                        </p:par>
                        <p:par>
                          <p:cTn id="31" fill="hold">
                            <p:stCondLst>
                              <p:cond delay="500"/>
                            </p:stCondLst>
                            <p:childTnLst>
                              <p:par>
                                <p:cTn id="32" presetID="22" presetClass="exit" presetSubtype="4" fill="hold" nodeType="afterEffect">
                                  <p:stCondLst>
                                    <p:cond delay="0"/>
                                  </p:stCondLst>
                                  <p:childTnLst>
                                    <p:animEffect transition="out" filter="wipe(down)">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22" presetClass="exit" presetSubtype="4" fill="hold" nodeType="withEffect">
                                  <p:stCondLst>
                                    <p:cond delay="0"/>
                                  </p:stCondLst>
                                  <p:childTnLst>
                                    <p:animEffect transition="out" filter="wipe(down)">
                                      <p:cBhvr>
                                        <p:cTn id="36" dur="500"/>
                                        <p:tgtEl>
                                          <p:spTgt spid="20"/>
                                        </p:tgtEl>
                                      </p:cBhvr>
                                    </p:animEffect>
                                    <p:set>
                                      <p:cBhvr>
                                        <p:cTn id="37" dur="1" fill="hold">
                                          <p:stCondLst>
                                            <p:cond delay="499"/>
                                          </p:stCondLst>
                                        </p:cTn>
                                        <p:tgtEl>
                                          <p:spTgt spid="2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par>
                                <p:cTn id="59" presetID="22" presetClass="exit" presetSubtype="4" fill="hold" nodeType="withEffect">
                                  <p:stCondLst>
                                    <p:cond delay="0"/>
                                  </p:stCondLst>
                                  <p:childTnLst>
                                    <p:animEffect transition="out" filter="wipe(down)">
                                      <p:cBhvr>
                                        <p:cTn id="60" dur="500"/>
                                        <p:tgtEl>
                                          <p:spTgt spid="11"/>
                                        </p:tgtEl>
                                      </p:cBhvr>
                                    </p:animEffect>
                                    <p:set>
                                      <p:cBhvr>
                                        <p:cTn id="61" dur="1" fill="hold">
                                          <p:stCondLst>
                                            <p:cond delay="499"/>
                                          </p:stCondLst>
                                        </p:cTn>
                                        <p:tgtEl>
                                          <p:spTgt spid="11"/>
                                        </p:tgtEl>
                                        <p:attrNameLst>
                                          <p:attrName>style.visibility</p:attrName>
                                        </p:attrNameLst>
                                      </p:cBhvr>
                                      <p:to>
                                        <p:strVal val="hidden"/>
                                      </p:to>
                                    </p:set>
                                  </p:childTnLst>
                                </p:cTn>
                              </p:par>
                            </p:childTnLst>
                          </p:cTn>
                        </p:par>
                        <p:par>
                          <p:cTn id="62" fill="hold">
                            <p:stCondLst>
                              <p:cond delay="500"/>
                            </p:stCondLst>
                            <p:childTnLst>
                              <p:par>
                                <p:cTn id="63" presetID="22" presetClass="exit" presetSubtype="4" fill="hold" nodeType="afterEffect">
                                  <p:stCondLst>
                                    <p:cond delay="0"/>
                                  </p:stCondLst>
                                  <p:childTnLst>
                                    <p:animEffect transition="out" filter="wipe(down)">
                                      <p:cBhvr>
                                        <p:cTn id="64" dur="500"/>
                                        <p:tgtEl>
                                          <p:spTgt spid="17"/>
                                        </p:tgtEl>
                                      </p:cBhvr>
                                    </p:animEffect>
                                    <p:set>
                                      <p:cBhvr>
                                        <p:cTn id="65" dur="1" fill="hold">
                                          <p:stCondLst>
                                            <p:cond delay="499"/>
                                          </p:stCondLst>
                                        </p:cTn>
                                        <p:tgtEl>
                                          <p:spTgt spid="17"/>
                                        </p:tgtEl>
                                        <p:attrNameLst>
                                          <p:attrName>style.visibility</p:attrName>
                                        </p:attrNameLst>
                                      </p:cBhvr>
                                      <p:to>
                                        <p:strVal val="hidden"/>
                                      </p:to>
                                    </p:set>
                                  </p:childTnLst>
                                </p:cTn>
                              </p:par>
                              <p:par>
                                <p:cTn id="66" presetID="22" presetClass="exit" presetSubtype="4" fill="hold" nodeType="withEffect">
                                  <p:stCondLst>
                                    <p:cond delay="0"/>
                                  </p:stCondLst>
                                  <p:childTnLst>
                                    <p:animEffect transition="out" filter="wipe(down)">
                                      <p:cBhvr>
                                        <p:cTn id="67" dur="500"/>
                                        <p:tgtEl>
                                          <p:spTgt spid="24"/>
                                        </p:tgtEl>
                                      </p:cBhvr>
                                    </p:animEffect>
                                    <p:set>
                                      <p:cBhvr>
                                        <p:cTn id="68" dur="1" fill="hold">
                                          <p:stCondLst>
                                            <p:cond delay="499"/>
                                          </p:stCondLst>
                                        </p:cTn>
                                        <p:tgtEl>
                                          <p:spTgt spid="2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nodeType="clickEffect">
                                  <p:stCondLst>
                                    <p:cond delay="0"/>
                                  </p:stCondLst>
                                  <p:childTnLst>
                                    <p:animEffect transition="out" filter="wipe(down)">
                                      <p:cBhvr>
                                        <p:cTn id="76" dur="500"/>
                                        <p:tgtEl>
                                          <p:spTgt spid="3"/>
                                        </p:tgtEl>
                                      </p:cBhvr>
                                    </p:animEffect>
                                    <p:set>
                                      <p:cBhvr>
                                        <p:cTn id="77" dur="1" fill="hold">
                                          <p:stCondLst>
                                            <p:cond delay="499"/>
                                          </p:stCondLst>
                                        </p:cTn>
                                        <p:tgtEl>
                                          <p:spTgt spid="3"/>
                                        </p:tgtEl>
                                        <p:attrNameLst>
                                          <p:attrName>style.visibility</p:attrName>
                                        </p:attrNameLst>
                                      </p:cBhvr>
                                      <p:to>
                                        <p:strVal val="hidden"/>
                                      </p:to>
                                    </p:set>
                                  </p:childTnLst>
                                </p:cTn>
                              </p:par>
                            </p:childTnLst>
                          </p:cTn>
                        </p:par>
                        <p:par>
                          <p:cTn id="78" fill="hold">
                            <p:stCondLst>
                              <p:cond delay="500"/>
                            </p:stCondLst>
                            <p:childTnLst>
                              <p:par>
                                <p:cTn id="79" presetID="22" presetClass="exit" presetSubtype="4" fill="hold" nodeType="afterEffect">
                                  <p:stCondLst>
                                    <p:cond delay="0"/>
                                  </p:stCondLst>
                                  <p:childTnLst>
                                    <p:animEffect transition="out" filter="wipe(down)">
                                      <p:cBhvr>
                                        <p:cTn id="80" dur="500"/>
                                        <p:tgtEl>
                                          <p:spTgt spid="27"/>
                                        </p:tgtEl>
                                      </p:cBhvr>
                                    </p:animEffect>
                                    <p:set>
                                      <p:cBhvr>
                                        <p:cTn id="81" dur="1" fill="hold">
                                          <p:stCondLst>
                                            <p:cond delay="499"/>
                                          </p:stCondLst>
                                        </p:cTn>
                                        <p:tgtEl>
                                          <p:spTgt spid="27"/>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85728"/>
            <a:ext cx="8143932" cy="586068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FindallPath11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(AdjGraph&amp; G,int u,int v,vector&lt;int&gt; path)</a:t>
            </a:r>
          </a:p>
          <a:p>
            <a:pPr algn="l">
              <a:lnSpc>
                <a:spcPts val="2200"/>
              </a:lnSpc>
              <a:spcBef>
                <a:spcPts val="0"/>
              </a:spcBef>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被</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FindallPath1</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调用</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visited[u]=1;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path.push_back(u);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u</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加入到路径中</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u==v</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找到一条路径后输出并返回</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for (int i=0;i&lt;path.size();i++)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  %d",path[i]);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visited[u]=0;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回溯</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重置</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visited[u]</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ArcNode* p=G.adjlist[u].firstarc;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(p!=NULL)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int w=p-&gt;adjvex;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找到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u</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的邻接点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w</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(visited[w]==0)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w</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没有访问</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FindallPath11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(G,w,v,path);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w</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出发继续查找 </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p=p-&gt;nextarc;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visited[u]=0;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回溯</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重置</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visited[u]</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13"/>
          <p:cNvGrpSpPr/>
          <p:nvPr/>
        </p:nvGrpSpPr>
        <p:grpSpPr>
          <a:xfrm>
            <a:off x="795311" y="2590794"/>
            <a:ext cx="4419631" cy="3900158"/>
            <a:chOff x="795311" y="2590794"/>
            <a:chExt cx="4419631" cy="3900158"/>
          </a:xfrm>
        </p:grpSpPr>
        <p:sp>
          <p:nvSpPr>
            <p:cNvPr id="5" name="矩形 4"/>
            <p:cNvSpPr/>
            <p:nvPr/>
          </p:nvSpPr>
          <p:spPr>
            <a:xfrm>
              <a:off x="795311" y="5376876"/>
              <a:ext cx="1633549" cy="357190"/>
            </a:xfrm>
            <a:prstGeom prst="rect">
              <a:avLst/>
            </a:prstGeom>
            <a:ln w="19050">
              <a:solidFill>
                <a:srgbClr val="FF0000"/>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 name="TextBox 5"/>
            <p:cNvSpPr txBox="1"/>
            <p:nvPr/>
          </p:nvSpPr>
          <p:spPr>
            <a:xfrm>
              <a:off x="3143240" y="5844621"/>
              <a:ext cx="2071702"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nSpc>
                  <a:spcPct val="100000"/>
                </a:lnSpc>
                <a:spcBef>
                  <a:spcPts val="0"/>
                </a:spcBef>
              </a:pPr>
              <a:r>
                <a:rPr lang="zh-CN" altLang="en-US" sz="1800">
                  <a:solidFill>
                    <a:schemeClr val="bg1"/>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a:solidFill>
                    <a:schemeClr val="bg1"/>
                  </a:solidFill>
                  <a:latin typeface="Consolas" panose="020B0609020204030204" pitchFamily="49" charset="0"/>
                  <a:ea typeface="仿宋" panose="02010609060101010101" pitchFamily="49" charset="-122"/>
                  <a:cs typeface="Consolas" panose="020B0609020204030204" pitchFamily="49" charset="0"/>
                </a:rPr>
                <a:t>u</a:t>
              </a:r>
              <a:r>
                <a:rPr lang="zh-CN" altLang="en-US" sz="1800">
                  <a:solidFill>
                    <a:schemeClr val="bg1"/>
                  </a:solidFill>
                  <a:latin typeface="Consolas" panose="020B0609020204030204" pitchFamily="49" charset="0"/>
                  <a:ea typeface="仿宋" panose="02010609060101010101" pitchFamily="49" charset="-122"/>
                  <a:cs typeface="Consolas" panose="020B0609020204030204" pitchFamily="49" charset="0"/>
                </a:rPr>
                <a:t>回退到路径上的前一个顶点</a:t>
              </a:r>
            </a:p>
          </p:txBody>
        </p:sp>
        <p:sp>
          <p:nvSpPr>
            <p:cNvPr id="8" name="矩形 7"/>
            <p:cNvSpPr/>
            <p:nvPr/>
          </p:nvSpPr>
          <p:spPr>
            <a:xfrm>
              <a:off x="1142976" y="2590794"/>
              <a:ext cx="1643074" cy="357190"/>
            </a:xfrm>
            <a:prstGeom prst="rect">
              <a:avLst/>
            </a:prstGeom>
            <a:ln w="19050">
              <a:solidFill>
                <a:srgbClr val="FF0000"/>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11" name="直接连接符 10"/>
            <p:cNvCxnSpPr>
              <a:stCxn id="5" idx="3"/>
            </p:cNvCxnSpPr>
            <p:nvPr/>
          </p:nvCxnSpPr>
          <p:spPr>
            <a:xfrm>
              <a:off x="2428860" y="5555471"/>
              <a:ext cx="928694" cy="445297"/>
            </a:xfrm>
            <a:prstGeom prst="line">
              <a:avLst/>
            </a:prstGeom>
            <a:ln w="12700">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rot="16200000" flipH="1">
              <a:off x="1643042" y="3929066"/>
              <a:ext cx="3071834" cy="785818"/>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grpSp>
      <p:sp>
        <p:nvSpPr>
          <p:cNvPr id="12" name="灯片编号占位符 11"/>
          <p:cNvSpPr>
            <a:spLocks noGrp="1"/>
          </p:cNvSpPr>
          <p:nvPr>
            <p:ph type="sldNum" sz="quarter" idx="12"/>
          </p:nvPr>
        </p:nvSpPr>
        <p:spPr/>
        <p:txBody>
          <a:bodyPr/>
          <a:lstStyle/>
          <a:p>
            <a:fld id="{67864EE2-EAB3-4814-A7EB-820BD7610F1E}" type="slidenum">
              <a:rPr lang="en-US" altLang="zh-CN" smtClean="0"/>
              <a:t>66</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6" end="1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143932" cy="176547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FindallPath1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(AdjGraph&amp; G,int u,int v)</a:t>
            </a:r>
          </a:p>
          <a:p>
            <a:pPr algn="l">
              <a:lnSpc>
                <a:spcPts val="2200"/>
              </a:lnSpc>
              <a:spcBef>
                <a:spcPts val="0"/>
              </a:spcBef>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解法</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：求</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u</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的所有简单路径</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memset(visited,0,sizeof(visited));</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vector&lt;int&gt; path;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//path</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存放搜索路径</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FindallPath11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(G,u,v,path);</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5"/>
          <p:cNvGrpSpPr/>
          <p:nvPr/>
        </p:nvGrpSpPr>
        <p:grpSpPr>
          <a:xfrm>
            <a:off x="1643042" y="3571876"/>
            <a:ext cx="2236087" cy="1340140"/>
            <a:chOff x="3008952" y="2151707"/>
            <a:chExt cx="2236087" cy="1340140"/>
          </a:xfrm>
        </p:grpSpPr>
        <p:sp>
          <p:nvSpPr>
            <p:cNvPr id="8" name="Oval 16"/>
            <p:cNvSpPr>
              <a:spLocks noChangeArrowheads="1"/>
            </p:cNvSpPr>
            <p:nvPr/>
          </p:nvSpPr>
          <p:spPr bwMode="auto">
            <a:xfrm>
              <a:off x="3975096" y="2151707"/>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9" name="Oval 15"/>
            <p:cNvSpPr>
              <a:spLocks noChangeArrowheads="1"/>
            </p:cNvSpPr>
            <p:nvPr/>
          </p:nvSpPr>
          <p:spPr bwMode="auto">
            <a:xfrm>
              <a:off x="4941240" y="2151707"/>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10" name="Oval 14"/>
            <p:cNvSpPr>
              <a:spLocks noChangeArrowheads="1"/>
            </p:cNvSpPr>
            <p:nvPr/>
          </p:nvSpPr>
          <p:spPr bwMode="auto">
            <a:xfrm>
              <a:off x="3008952"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11" name="Oval 13"/>
            <p:cNvSpPr>
              <a:spLocks noChangeArrowheads="1"/>
            </p:cNvSpPr>
            <p:nvPr/>
          </p:nvSpPr>
          <p:spPr bwMode="auto">
            <a:xfrm>
              <a:off x="3975096"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12" name="Oval 12"/>
            <p:cNvSpPr>
              <a:spLocks noChangeArrowheads="1"/>
            </p:cNvSpPr>
            <p:nvPr/>
          </p:nvSpPr>
          <p:spPr bwMode="auto">
            <a:xfrm>
              <a:off x="3008952" y="2151707"/>
              <a:ext cx="303799" cy="335035"/>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3" name="Oval 11"/>
            <p:cNvSpPr>
              <a:spLocks noChangeArrowheads="1"/>
            </p:cNvSpPr>
            <p:nvPr/>
          </p:nvSpPr>
          <p:spPr bwMode="auto">
            <a:xfrm>
              <a:off x="4941240"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14" name="Freeform 10"/>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Freeform 9"/>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Freeform 7"/>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Freeform 6"/>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Freeform 3"/>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Freeform 2"/>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pic>
        <p:nvPicPr>
          <p:cNvPr id="31745" name="Picture 1"/>
          <p:cNvPicPr>
            <a:picLocks noChangeAspect="1" noChangeArrowheads="1"/>
          </p:cNvPicPr>
          <p:nvPr/>
        </p:nvPicPr>
        <p:blipFill>
          <a:blip r:embed="rId2" cstate="print"/>
          <a:srcRect/>
          <a:stretch>
            <a:fillRect/>
          </a:stretch>
        </p:blipFill>
        <p:spPr bwMode="auto">
          <a:xfrm>
            <a:off x="5072066" y="2928934"/>
            <a:ext cx="2990850" cy="2790825"/>
          </a:xfrm>
          <a:prstGeom prst="rect">
            <a:avLst/>
          </a:prstGeom>
          <a:noFill/>
          <a:ln w="9525">
            <a:noFill/>
            <a:miter lim="800000"/>
            <a:headEnd/>
            <a:tailEnd/>
          </a:ln>
        </p:spPr>
      </p:pic>
      <p:sp>
        <p:nvSpPr>
          <p:cNvPr id="23" name="右箭头 22"/>
          <p:cNvSpPr/>
          <p:nvPr/>
        </p:nvSpPr>
        <p:spPr bwMode="auto">
          <a:xfrm>
            <a:off x="4214810" y="4000504"/>
            <a:ext cx="428628" cy="285752"/>
          </a:xfrm>
          <a:prstGeom prst="rightArrow">
            <a:avLst/>
          </a:prstGeom>
          <a:ln>
            <a:headEnd type="none" w="med" len="med"/>
            <a:tailEnd type="arrow"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Box 23"/>
          <p:cNvSpPr txBox="1"/>
          <p:nvPr/>
        </p:nvSpPr>
        <p:spPr>
          <a:xfrm>
            <a:off x="428596" y="2711231"/>
            <a:ext cx="714380" cy="646331"/>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程序验证</a:t>
            </a:r>
          </a:p>
        </p:txBody>
      </p:sp>
      <p:sp>
        <p:nvSpPr>
          <p:cNvPr id="25" name="灯片编号占位符 24"/>
          <p:cNvSpPr>
            <a:spLocks noGrp="1"/>
          </p:cNvSpPr>
          <p:nvPr>
            <p:ph type="sldNum" sz="quarter" idx="12"/>
          </p:nvPr>
        </p:nvSpPr>
        <p:spPr/>
        <p:txBody>
          <a:bodyPr/>
          <a:lstStyle/>
          <a:p>
            <a:fld id="{67864EE2-EAB3-4814-A7EB-820BD7610F1E}" type="slidenum">
              <a:rPr lang="en-US" altLang="zh-CN" smtClean="0"/>
              <a:t>67</a:t>
            </a:fld>
            <a:r>
              <a:rPr lang="en-US" altLang="zh-CN"/>
              <a:t>/92</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9"/>
          <p:cNvGrpSpPr/>
          <p:nvPr/>
        </p:nvGrpSpPr>
        <p:grpSpPr>
          <a:xfrm>
            <a:off x="1071538" y="1500174"/>
            <a:ext cx="1928826" cy="1830042"/>
            <a:chOff x="1000100" y="1884710"/>
            <a:chExt cx="1702946" cy="1681624"/>
          </a:xfrm>
        </p:grpSpPr>
        <p:sp>
          <p:nvSpPr>
            <p:cNvPr id="7" name="Oval 55"/>
            <p:cNvSpPr>
              <a:spLocks noChangeArrowheads="1"/>
            </p:cNvSpPr>
            <p:nvPr/>
          </p:nvSpPr>
          <p:spPr bwMode="auto">
            <a:xfrm>
              <a:off x="1625921" y="1884710"/>
              <a:ext cx="292738" cy="3088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8" name="Oval 54"/>
            <p:cNvSpPr>
              <a:spLocks noChangeArrowheads="1"/>
            </p:cNvSpPr>
            <p:nvPr/>
          </p:nvSpPr>
          <p:spPr bwMode="auto">
            <a:xfrm>
              <a:off x="1625921" y="3257446"/>
              <a:ext cx="292738" cy="3088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9" name="Oval 53"/>
            <p:cNvSpPr>
              <a:spLocks noChangeArrowheads="1"/>
            </p:cNvSpPr>
            <p:nvPr/>
          </p:nvSpPr>
          <p:spPr bwMode="auto">
            <a:xfrm>
              <a:off x="1000100" y="2570624"/>
              <a:ext cx="292738" cy="308888"/>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0" name="Oval 52"/>
            <p:cNvSpPr>
              <a:spLocks noChangeArrowheads="1"/>
            </p:cNvSpPr>
            <p:nvPr/>
          </p:nvSpPr>
          <p:spPr bwMode="auto">
            <a:xfrm>
              <a:off x="1625921" y="2570624"/>
              <a:ext cx="292738" cy="3088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11" name="Oval 51"/>
            <p:cNvSpPr>
              <a:spLocks noChangeArrowheads="1"/>
            </p:cNvSpPr>
            <p:nvPr/>
          </p:nvSpPr>
          <p:spPr bwMode="auto">
            <a:xfrm>
              <a:off x="2410308" y="2570624"/>
              <a:ext cx="292738" cy="3088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12" name="AutoShape 50"/>
            <p:cNvSpPr>
              <a:spLocks noChangeShapeType="1"/>
            </p:cNvSpPr>
            <p:nvPr/>
          </p:nvSpPr>
          <p:spPr bwMode="auto">
            <a:xfrm flipV="1">
              <a:off x="1249677" y="2148174"/>
              <a:ext cx="419403" cy="4678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AutoShape 49"/>
            <p:cNvSpPr>
              <a:spLocks noChangeShapeType="1"/>
            </p:cNvSpPr>
            <p:nvPr/>
          </p:nvSpPr>
          <p:spPr bwMode="auto">
            <a:xfrm>
              <a:off x="1292837" y="2725976"/>
              <a:ext cx="333083" cy="90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Oval 48"/>
            <p:cNvSpPr>
              <a:spLocks noChangeArrowheads="1"/>
            </p:cNvSpPr>
            <p:nvPr/>
          </p:nvSpPr>
          <p:spPr bwMode="auto">
            <a:xfrm>
              <a:off x="2410308" y="1884710"/>
              <a:ext cx="292738" cy="3088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15" name="AutoShape 47"/>
            <p:cNvSpPr>
              <a:spLocks noChangeShapeType="1"/>
            </p:cNvSpPr>
            <p:nvPr/>
          </p:nvSpPr>
          <p:spPr bwMode="auto">
            <a:xfrm>
              <a:off x="1918659" y="2040062"/>
              <a:ext cx="491649" cy="90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AutoShape 46"/>
            <p:cNvSpPr>
              <a:spLocks noChangeShapeType="1"/>
            </p:cNvSpPr>
            <p:nvPr/>
          </p:nvSpPr>
          <p:spPr bwMode="auto">
            <a:xfrm flipV="1">
              <a:off x="1875499" y="2148174"/>
              <a:ext cx="577969" cy="4678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AutoShape 45"/>
            <p:cNvSpPr>
              <a:spLocks noChangeShapeType="1"/>
            </p:cNvSpPr>
            <p:nvPr/>
          </p:nvSpPr>
          <p:spPr bwMode="auto">
            <a:xfrm>
              <a:off x="1772290" y="2879512"/>
              <a:ext cx="938" cy="377934"/>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AutoShape 44"/>
            <p:cNvSpPr>
              <a:spLocks noChangeShapeType="1"/>
            </p:cNvSpPr>
            <p:nvPr/>
          </p:nvSpPr>
          <p:spPr bwMode="auto">
            <a:xfrm>
              <a:off x="1918659" y="2725976"/>
              <a:ext cx="491649" cy="90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AutoShape 43"/>
            <p:cNvSpPr>
              <a:spLocks noChangeShapeType="1"/>
            </p:cNvSpPr>
            <p:nvPr/>
          </p:nvSpPr>
          <p:spPr bwMode="auto">
            <a:xfrm flipV="1">
              <a:off x="1875499" y="2834088"/>
              <a:ext cx="577969" cy="468784"/>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3" name="组合 71"/>
          <p:cNvGrpSpPr/>
          <p:nvPr/>
        </p:nvGrpSpPr>
        <p:grpSpPr>
          <a:xfrm>
            <a:off x="4071934" y="1285860"/>
            <a:ext cx="4857784" cy="2151893"/>
            <a:chOff x="1000100" y="2928934"/>
            <a:chExt cx="4857784" cy="2151893"/>
          </a:xfrm>
        </p:grpSpPr>
        <p:sp>
          <p:nvSpPr>
            <p:cNvPr id="76" name="TextBox 75"/>
            <p:cNvSpPr txBox="1"/>
            <p:nvPr/>
          </p:nvSpPr>
          <p:spPr>
            <a:xfrm>
              <a:off x="1214414" y="3326501"/>
              <a:ext cx="2214578" cy="1754326"/>
            </a:xfrm>
            <a:prstGeom prst="rect">
              <a:avLst/>
            </a:prstGeom>
            <a:noFill/>
          </p:spPr>
          <p:txBody>
            <a:bodyPr wrap="square" rtlCol="0">
              <a:spAutoFit/>
            </a:bodyPr>
            <a:lstStyle/>
            <a:p>
              <a:pPr algn="l">
                <a:lnSpc>
                  <a:spcPct val="100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0</a:t>
              </a:r>
            </a:p>
            <a:p>
              <a:pPr algn="l">
                <a:lnSpc>
                  <a:spcPct val="100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 → 1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1</a:t>
              </a:r>
            </a:p>
            <a:p>
              <a:pPr algn="l">
                <a:lnSpc>
                  <a:spcPct val="100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 → 2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1</a:t>
              </a:r>
            </a:p>
            <a:p>
              <a:pPr algn="l">
                <a:lnSpc>
                  <a:spcPct val="100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 → 1 → 5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2</a:t>
              </a:r>
            </a:p>
            <a:p>
              <a:pPr algn="l">
                <a:lnSpc>
                  <a:spcPct val="100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 → 2 → 3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2</a:t>
              </a:r>
            </a:p>
            <a:p>
              <a:pPr algn="l">
                <a:lnSpc>
                  <a:spcPct val="100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 → 2 → 4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2</a:t>
              </a:r>
            </a:p>
          </p:txBody>
        </p:sp>
        <p:sp>
          <p:nvSpPr>
            <p:cNvPr id="77" name="TextBox 76"/>
            <p:cNvSpPr txBox="1"/>
            <p:nvPr/>
          </p:nvSpPr>
          <p:spPr>
            <a:xfrm>
              <a:off x="1000100" y="2928934"/>
              <a:ext cx="485778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起始点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到图中</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其他</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顶点的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最短</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路径长度</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grpSp>
      <p:grpSp>
        <p:nvGrpSpPr>
          <p:cNvPr id="4" name="组合 88"/>
          <p:cNvGrpSpPr/>
          <p:nvPr/>
        </p:nvGrpSpPr>
        <p:grpSpPr>
          <a:xfrm>
            <a:off x="1760199" y="4214818"/>
            <a:ext cx="3311867" cy="1928826"/>
            <a:chOff x="1760199" y="4214818"/>
            <a:chExt cx="3311867" cy="1928826"/>
          </a:xfrm>
        </p:grpSpPr>
        <p:sp>
          <p:nvSpPr>
            <p:cNvPr id="62" name="Oval 55"/>
            <p:cNvSpPr>
              <a:spLocks noChangeArrowheads="1"/>
            </p:cNvSpPr>
            <p:nvPr/>
          </p:nvSpPr>
          <p:spPr bwMode="auto">
            <a:xfrm>
              <a:off x="2546017" y="4972262"/>
              <a:ext cx="331567" cy="33615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63" name="Oval 54"/>
            <p:cNvSpPr>
              <a:spLocks noChangeArrowheads="1"/>
            </p:cNvSpPr>
            <p:nvPr/>
          </p:nvSpPr>
          <p:spPr bwMode="auto">
            <a:xfrm>
              <a:off x="4587575" y="5469298"/>
              <a:ext cx="331567" cy="33615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64" name="Oval 53"/>
            <p:cNvSpPr>
              <a:spLocks noChangeArrowheads="1"/>
            </p:cNvSpPr>
            <p:nvPr/>
          </p:nvSpPr>
          <p:spPr bwMode="auto">
            <a:xfrm>
              <a:off x="3260397" y="4972262"/>
              <a:ext cx="331567" cy="33615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65" name="Oval 52"/>
            <p:cNvSpPr>
              <a:spLocks noChangeArrowheads="1"/>
            </p:cNvSpPr>
            <p:nvPr/>
          </p:nvSpPr>
          <p:spPr bwMode="auto">
            <a:xfrm>
              <a:off x="3969227" y="4972262"/>
              <a:ext cx="331567" cy="33615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66" name="Oval 51"/>
            <p:cNvSpPr>
              <a:spLocks noChangeArrowheads="1"/>
            </p:cNvSpPr>
            <p:nvPr/>
          </p:nvSpPr>
          <p:spPr bwMode="auto">
            <a:xfrm>
              <a:off x="4455849" y="4470268"/>
              <a:ext cx="331567" cy="33615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68" name="AutoShape 49"/>
            <p:cNvSpPr>
              <a:spLocks noChangeShapeType="1"/>
            </p:cNvSpPr>
            <p:nvPr/>
          </p:nvSpPr>
          <p:spPr bwMode="auto">
            <a:xfrm>
              <a:off x="3591963" y="5141325"/>
              <a:ext cx="377263" cy="98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9" name="Oval 48"/>
            <p:cNvSpPr>
              <a:spLocks noChangeArrowheads="1"/>
            </p:cNvSpPr>
            <p:nvPr/>
          </p:nvSpPr>
          <p:spPr bwMode="auto">
            <a:xfrm>
              <a:off x="1760199" y="4972262"/>
              <a:ext cx="331567" cy="33615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cxnSp>
          <p:nvCxnSpPr>
            <p:cNvPr id="79" name="直接箭头连接符 78"/>
            <p:cNvCxnSpPr>
              <a:stCxn id="65" idx="7"/>
              <a:endCxn id="66" idx="3"/>
            </p:cNvCxnSpPr>
            <p:nvPr/>
          </p:nvCxnSpPr>
          <p:spPr>
            <a:xfrm rot="5400000" flipH="1" flipV="1">
              <a:off x="4246171" y="4763256"/>
              <a:ext cx="264300" cy="25216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81" name="直接箭头连接符 80"/>
            <p:cNvCxnSpPr>
              <a:stCxn id="65" idx="5"/>
              <a:endCxn id="63" idx="2"/>
            </p:cNvCxnSpPr>
            <p:nvPr/>
          </p:nvCxnSpPr>
          <p:spPr>
            <a:xfrm rot="16200000" flipH="1">
              <a:off x="4230812" y="5280609"/>
              <a:ext cx="378189" cy="33533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2" name="椭圆 81"/>
            <p:cNvSpPr/>
            <p:nvPr/>
          </p:nvSpPr>
          <p:spPr>
            <a:xfrm>
              <a:off x="2611928" y="4694788"/>
              <a:ext cx="1643074" cy="1000132"/>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b="0"/>
            </a:p>
          </p:txBody>
        </p:sp>
        <p:sp>
          <p:nvSpPr>
            <p:cNvPr id="83" name="椭圆 82"/>
            <p:cNvSpPr/>
            <p:nvPr/>
          </p:nvSpPr>
          <p:spPr>
            <a:xfrm>
              <a:off x="1817164" y="4214818"/>
              <a:ext cx="3254902" cy="1928826"/>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b="0"/>
            </a:p>
          </p:txBody>
        </p:sp>
        <p:cxnSp>
          <p:nvCxnSpPr>
            <p:cNvPr id="85" name="直接箭头连接符 84"/>
            <p:cNvCxnSpPr>
              <a:stCxn id="62" idx="2"/>
              <a:endCxn id="69" idx="6"/>
            </p:cNvCxnSpPr>
            <p:nvPr/>
          </p:nvCxnSpPr>
          <p:spPr>
            <a:xfrm rot="10800000">
              <a:off x="2091767" y="5140337"/>
              <a:ext cx="454251"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87" name="直接箭头连接符 86"/>
            <p:cNvCxnSpPr>
              <a:stCxn id="64" idx="2"/>
              <a:endCxn id="62" idx="6"/>
            </p:cNvCxnSpPr>
            <p:nvPr/>
          </p:nvCxnSpPr>
          <p:spPr>
            <a:xfrm rot="10800000">
              <a:off x="2877585" y="5140337"/>
              <a:ext cx="382813"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88" name="右箭头 87"/>
          <p:cNvSpPr/>
          <p:nvPr/>
        </p:nvSpPr>
        <p:spPr>
          <a:xfrm>
            <a:off x="3428992" y="2285992"/>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6" name="TextBox 35"/>
          <p:cNvSpPr txBox="1"/>
          <p:nvPr/>
        </p:nvSpPr>
        <p:spPr>
          <a:xfrm>
            <a:off x="285720" y="428604"/>
            <a:ext cx="464347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8.4.3 </a:t>
            </a:r>
            <a:r>
              <a:rPr lang="zh-CN" altLang="en-US">
                <a:latin typeface="Consolas" panose="020B0609020204030204" pitchFamily="49" charset="0"/>
                <a:ea typeface="微软雅黑" panose="020B0503020204020204" pitchFamily="34" charset="-122"/>
                <a:cs typeface="Consolas" panose="020B0609020204030204" pitchFamily="49" charset="0"/>
              </a:rPr>
              <a:t>广</a:t>
            </a:r>
            <a:r>
              <a:rPr lang="zh-CN" altLang="zh-CN">
                <a:latin typeface="Consolas" panose="020B0609020204030204" pitchFamily="49" charset="0"/>
                <a:ea typeface="微软雅黑" panose="020B0503020204020204" pitchFamily="34" charset="-122"/>
                <a:cs typeface="Consolas" panose="020B0609020204030204" pitchFamily="49" charset="0"/>
              </a:rPr>
              <a:t>度优先遍历算法的应用</a:t>
            </a:r>
            <a:endParaRPr lang="zh-CN" altLang="zh-CN">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7" name="灯片编号占位符 36"/>
          <p:cNvSpPr>
            <a:spLocks noGrp="1"/>
          </p:cNvSpPr>
          <p:nvPr>
            <p:ph type="sldNum" sz="quarter" idx="12"/>
          </p:nvPr>
        </p:nvSpPr>
        <p:spPr/>
        <p:txBody>
          <a:bodyPr/>
          <a:lstStyle/>
          <a:p>
            <a:fld id="{67864EE2-EAB3-4814-A7EB-820BD7610F1E}" type="slidenum">
              <a:rPr lang="en-US" altLang="zh-CN" smtClean="0"/>
              <a:t>68</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14290"/>
            <a:ext cx="8501122" cy="861774"/>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8.10</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假设图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采用邻接表存储，设计一个算法，求不带权图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中从顶点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的一条最短路径</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长度</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21" name="TextBox 20"/>
          <p:cNvSpPr txBox="1"/>
          <p:nvPr/>
        </p:nvSpPr>
        <p:spPr>
          <a:xfrm>
            <a:off x="428596" y="1900816"/>
            <a:ext cx="8501122" cy="28855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是不带权图，一条边的长度计为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，因此求顶点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的最短路径就是求顶点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的边数最少的顶点序列，其长度就是最短路径长度。</a:t>
            </a: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利用</a:t>
            </a:r>
            <a:r>
              <a:rPr lang="zh-CN"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广度优先遍历算法</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出发进行广度优先遍历，类似于从顶点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出发一层一层地向外伸展，当第一次找到顶点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时队列中便包含了从顶点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最短路径。</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实际上不必在找到顶点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后再求最短路径长度，而是在求从顶点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的伸展次数即可。</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447" name="Rectangle 1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36"/>
          <p:cNvGrpSpPr/>
          <p:nvPr/>
        </p:nvGrpSpPr>
        <p:grpSpPr>
          <a:xfrm>
            <a:off x="2741914" y="4929198"/>
            <a:ext cx="2044400" cy="1038923"/>
            <a:chOff x="2509086" y="5433884"/>
            <a:chExt cx="2044400" cy="1038923"/>
          </a:xfrm>
        </p:grpSpPr>
        <p:sp>
          <p:nvSpPr>
            <p:cNvPr id="18445" name="Freeform 13"/>
            <p:cNvSpPr/>
            <p:nvPr/>
          </p:nvSpPr>
          <p:spPr bwMode="auto">
            <a:xfrm>
              <a:off x="3921821" y="5433884"/>
              <a:ext cx="81293" cy="1029028"/>
            </a:xfrm>
            <a:custGeom>
              <a:avLst/>
              <a:gdLst/>
              <a:ahLst/>
              <a:cxnLst>
                <a:cxn ang="0">
                  <a:pos x="0" y="0"/>
                </a:cxn>
                <a:cxn ang="0">
                  <a:pos x="42" y="168"/>
                </a:cxn>
                <a:cxn ang="0">
                  <a:pos x="57" y="276"/>
                </a:cxn>
                <a:cxn ang="0">
                  <a:pos x="72" y="381"/>
                </a:cxn>
                <a:cxn ang="0">
                  <a:pos x="75" y="495"/>
                </a:cxn>
                <a:cxn ang="0">
                  <a:pos x="69" y="594"/>
                </a:cxn>
                <a:cxn ang="0">
                  <a:pos x="57" y="696"/>
                </a:cxn>
                <a:cxn ang="0">
                  <a:pos x="36" y="795"/>
                </a:cxn>
                <a:cxn ang="0">
                  <a:pos x="1" y="936"/>
                </a:cxn>
              </a:cxnLst>
              <a:rect l="0" t="0" r="r" b="b"/>
              <a:pathLst>
                <a:path w="75" h="936">
                  <a:moveTo>
                    <a:pt x="0" y="0"/>
                  </a:moveTo>
                  <a:lnTo>
                    <a:pt x="42" y="168"/>
                  </a:lnTo>
                  <a:lnTo>
                    <a:pt x="57" y="276"/>
                  </a:lnTo>
                  <a:lnTo>
                    <a:pt x="72" y="381"/>
                  </a:lnTo>
                  <a:lnTo>
                    <a:pt x="75" y="495"/>
                  </a:lnTo>
                  <a:lnTo>
                    <a:pt x="69" y="594"/>
                  </a:lnTo>
                  <a:lnTo>
                    <a:pt x="57" y="696"/>
                  </a:lnTo>
                  <a:lnTo>
                    <a:pt x="36" y="795"/>
                  </a:lnTo>
                  <a:lnTo>
                    <a:pt x="1" y="936"/>
                  </a:lnTo>
                </a:path>
              </a:pathLst>
            </a:custGeom>
            <a:noFill/>
            <a:ln w="19050">
              <a:solidFill>
                <a:srgbClr val="000000"/>
              </a:solidFill>
              <a:round/>
              <a:tailEnd type="none" w="sm" len="sm"/>
            </a:ln>
          </p:spPr>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444" name="Oval 12"/>
            <p:cNvSpPr>
              <a:spLocks noChangeArrowheads="1"/>
            </p:cNvSpPr>
            <p:nvPr/>
          </p:nvSpPr>
          <p:spPr bwMode="auto">
            <a:xfrm>
              <a:off x="2509086" y="5828565"/>
              <a:ext cx="342747" cy="3737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u</a:t>
              </a:r>
              <a:endPar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443" name="Freeform 11"/>
            <p:cNvSpPr/>
            <p:nvPr/>
          </p:nvSpPr>
          <p:spPr bwMode="auto">
            <a:xfrm>
              <a:off x="2785921" y="5655961"/>
              <a:ext cx="172472" cy="200089"/>
            </a:xfrm>
            <a:custGeom>
              <a:avLst/>
              <a:gdLst/>
              <a:ahLst/>
              <a:cxnLst>
                <a:cxn ang="0">
                  <a:pos x="0" y="182"/>
                </a:cxn>
                <a:cxn ang="0">
                  <a:pos x="157" y="0"/>
                </a:cxn>
              </a:cxnLst>
              <a:rect l="0" t="0" r="r" b="b"/>
              <a:pathLst>
                <a:path w="157" h="182">
                  <a:moveTo>
                    <a:pt x="0" y="182"/>
                  </a:moveTo>
                  <a:lnTo>
                    <a:pt x="157" y="0"/>
                  </a:ln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442" name="Line 10"/>
            <p:cNvSpPr>
              <a:spLocks noChangeShapeType="1"/>
            </p:cNvSpPr>
            <p:nvPr/>
          </p:nvSpPr>
          <p:spPr bwMode="auto">
            <a:xfrm>
              <a:off x="2848538" y="6019859"/>
              <a:ext cx="196640" cy="1099"/>
            </a:xfrm>
            <a:prstGeom prst="line">
              <a:avLst/>
            </a:prstGeom>
            <a:noFill/>
            <a:ln w="28575">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441" name="Freeform 9"/>
            <p:cNvSpPr/>
            <p:nvPr/>
          </p:nvSpPr>
          <p:spPr bwMode="auto">
            <a:xfrm>
              <a:off x="2763950" y="6201258"/>
              <a:ext cx="140614" cy="172604"/>
            </a:xfrm>
            <a:custGeom>
              <a:avLst/>
              <a:gdLst/>
              <a:ahLst/>
              <a:cxnLst>
                <a:cxn ang="0">
                  <a:pos x="0" y="0"/>
                </a:cxn>
                <a:cxn ang="0">
                  <a:pos x="128" y="157"/>
                </a:cxn>
              </a:cxnLst>
              <a:rect l="0" t="0" r="r" b="b"/>
              <a:pathLst>
                <a:path w="128" h="157">
                  <a:moveTo>
                    <a:pt x="0" y="0"/>
                  </a:moveTo>
                  <a:lnTo>
                    <a:pt x="128" y="157"/>
                  </a:ln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440" name="Freeform 8"/>
            <p:cNvSpPr/>
            <p:nvPr/>
          </p:nvSpPr>
          <p:spPr bwMode="auto">
            <a:xfrm>
              <a:off x="3194581" y="5443779"/>
              <a:ext cx="83490" cy="1029028"/>
            </a:xfrm>
            <a:custGeom>
              <a:avLst/>
              <a:gdLst/>
              <a:ahLst/>
              <a:cxnLst>
                <a:cxn ang="0">
                  <a:pos x="0" y="0"/>
                </a:cxn>
                <a:cxn ang="0">
                  <a:pos x="42" y="168"/>
                </a:cxn>
                <a:cxn ang="0">
                  <a:pos x="57" y="276"/>
                </a:cxn>
                <a:cxn ang="0">
                  <a:pos x="72" y="381"/>
                </a:cxn>
                <a:cxn ang="0">
                  <a:pos x="75" y="495"/>
                </a:cxn>
                <a:cxn ang="0">
                  <a:pos x="69" y="594"/>
                </a:cxn>
                <a:cxn ang="0">
                  <a:pos x="57" y="696"/>
                </a:cxn>
                <a:cxn ang="0">
                  <a:pos x="36" y="795"/>
                </a:cxn>
                <a:cxn ang="0">
                  <a:pos x="1" y="936"/>
                </a:cxn>
              </a:cxnLst>
              <a:rect l="0" t="0" r="r" b="b"/>
              <a:pathLst>
                <a:path w="75" h="936">
                  <a:moveTo>
                    <a:pt x="0" y="0"/>
                  </a:moveTo>
                  <a:lnTo>
                    <a:pt x="42" y="168"/>
                  </a:lnTo>
                  <a:lnTo>
                    <a:pt x="57" y="276"/>
                  </a:lnTo>
                  <a:lnTo>
                    <a:pt x="72" y="381"/>
                  </a:lnTo>
                  <a:lnTo>
                    <a:pt x="75" y="495"/>
                  </a:lnTo>
                  <a:lnTo>
                    <a:pt x="69" y="594"/>
                  </a:lnTo>
                  <a:lnTo>
                    <a:pt x="57" y="696"/>
                  </a:lnTo>
                  <a:lnTo>
                    <a:pt x="36" y="795"/>
                  </a:lnTo>
                  <a:lnTo>
                    <a:pt x="1" y="936"/>
                  </a:lnTo>
                </a:path>
              </a:pathLst>
            </a:custGeom>
            <a:noFill/>
            <a:ln w="19050">
              <a:solidFill>
                <a:srgbClr val="000000"/>
              </a:solidFill>
              <a:round/>
              <a:tailEnd type="none" w="sm" len="sm"/>
            </a:ln>
          </p:spPr>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439" name="Oval 7"/>
            <p:cNvSpPr>
              <a:spLocks noChangeArrowheads="1"/>
            </p:cNvSpPr>
            <p:nvPr/>
          </p:nvSpPr>
          <p:spPr bwMode="auto">
            <a:xfrm>
              <a:off x="3877879" y="5823068"/>
              <a:ext cx="342747" cy="3737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a:t>
              </a:r>
              <a:endPar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438" name="Freeform 6"/>
            <p:cNvSpPr/>
            <p:nvPr/>
          </p:nvSpPr>
          <p:spPr bwMode="auto">
            <a:xfrm>
              <a:off x="4471095" y="5433884"/>
              <a:ext cx="82391" cy="1029028"/>
            </a:xfrm>
            <a:custGeom>
              <a:avLst/>
              <a:gdLst/>
              <a:ahLst/>
              <a:cxnLst>
                <a:cxn ang="0">
                  <a:pos x="0" y="0"/>
                </a:cxn>
                <a:cxn ang="0">
                  <a:pos x="42" y="168"/>
                </a:cxn>
                <a:cxn ang="0">
                  <a:pos x="57" y="276"/>
                </a:cxn>
                <a:cxn ang="0">
                  <a:pos x="72" y="381"/>
                </a:cxn>
                <a:cxn ang="0">
                  <a:pos x="75" y="495"/>
                </a:cxn>
                <a:cxn ang="0">
                  <a:pos x="69" y="594"/>
                </a:cxn>
                <a:cxn ang="0">
                  <a:pos x="57" y="696"/>
                </a:cxn>
                <a:cxn ang="0">
                  <a:pos x="36" y="795"/>
                </a:cxn>
                <a:cxn ang="0">
                  <a:pos x="1" y="936"/>
                </a:cxn>
              </a:cxnLst>
              <a:rect l="0" t="0" r="r" b="b"/>
              <a:pathLst>
                <a:path w="75" h="936">
                  <a:moveTo>
                    <a:pt x="0" y="0"/>
                  </a:moveTo>
                  <a:lnTo>
                    <a:pt x="42" y="168"/>
                  </a:lnTo>
                  <a:lnTo>
                    <a:pt x="57" y="276"/>
                  </a:lnTo>
                  <a:lnTo>
                    <a:pt x="72" y="381"/>
                  </a:lnTo>
                  <a:lnTo>
                    <a:pt x="75" y="495"/>
                  </a:lnTo>
                  <a:lnTo>
                    <a:pt x="69" y="594"/>
                  </a:lnTo>
                  <a:lnTo>
                    <a:pt x="57" y="696"/>
                  </a:lnTo>
                  <a:lnTo>
                    <a:pt x="36" y="795"/>
                  </a:lnTo>
                  <a:lnTo>
                    <a:pt x="1" y="936"/>
                  </a:lnTo>
                </a:path>
              </a:pathLst>
            </a:cu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437" name="Text Box 5"/>
            <p:cNvSpPr txBox="1">
              <a:spLocks noChangeArrowheads="1"/>
            </p:cNvSpPr>
            <p:nvPr/>
          </p:nvSpPr>
          <p:spPr bwMode="auto">
            <a:xfrm>
              <a:off x="4244794" y="5859348"/>
              <a:ext cx="196640" cy="17150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a:ln>
                    <a:noFill/>
                  </a:ln>
                  <a:solidFill>
                    <a:srgbClr val="0000FF"/>
                  </a:solidFill>
                  <a:effectLst/>
                  <a:latin typeface="+mj-ea"/>
                  <a:ea typeface="+mj-ea"/>
                  <a:cs typeface="Consolas" panose="020B0609020204030204" pitchFamily="49" charset="0"/>
                </a:rPr>
                <a:t>…</a:t>
              </a:r>
            </a:p>
          </p:txBody>
        </p:sp>
        <p:sp>
          <p:nvSpPr>
            <p:cNvPr id="18436" name="Text Box 4"/>
            <p:cNvSpPr txBox="1">
              <a:spLocks noChangeArrowheads="1"/>
            </p:cNvSpPr>
            <p:nvPr/>
          </p:nvSpPr>
          <p:spPr bwMode="auto">
            <a:xfrm>
              <a:off x="3602143" y="5875839"/>
              <a:ext cx="196640" cy="17150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a:ln>
                    <a:noFill/>
                  </a:ln>
                  <a:solidFill>
                    <a:srgbClr val="0000FF"/>
                  </a:solidFill>
                  <a:effectLst/>
                  <a:latin typeface="+mj-ea"/>
                  <a:ea typeface="+mj-ea"/>
                  <a:cs typeface="Consolas" panose="020B0609020204030204" pitchFamily="49" charset="0"/>
                </a:rPr>
                <a:t>…</a:t>
              </a:r>
            </a:p>
          </p:txBody>
        </p:sp>
        <p:sp>
          <p:nvSpPr>
            <p:cNvPr id="18435" name="Oval 3"/>
            <p:cNvSpPr>
              <a:spLocks noChangeArrowheads="1"/>
            </p:cNvSpPr>
            <p:nvPr/>
          </p:nvSpPr>
          <p:spPr bwMode="auto">
            <a:xfrm>
              <a:off x="3160526" y="5823068"/>
              <a:ext cx="342747" cy="3737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w</a:t>
              </a:r>
              <a:endPar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grpSp>
      <p:sp>
        <p:nvSpPr>
          <p:cNvPr id="18434" name="Text Box 2"/>
          <p:cNvSpPr txBox="1">
            <a:spLocks noChangeArrowheads="1"/>
          </p:cNvSpPr>
          <p:nvPr/>
        </p:nvSpPr>
        <p:spPr bwMode="auto">
          <a:xfrm>
            <a:off x="2714612" y="6143644"/>
            <a:ext cx="2786082" cy="57150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按距离</a:t>
            </a: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u</a:t>
            </a: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的最短路径长度一层一层地访问其他顶点</a:t>
            </a:r>
          </a:p>
        </p:txBody>
      </p:sp>
      <p:sp>
        <p:nvSpPr>
          <p:cNvPr id="22" name="TextBox 21"/>
          <p:cNvSpPr txBox="1"/>
          <p:nvPr/>
        </p:nvSpPr>
        <p:spPr>
          <a:xfrm>
            <a:off x="857224" y="1285860"/>
            <a:ext cx="928694" cy="400110"/>
          </a:xfrm>
          <a:prstGeom prst="rect">
            <a:avLst/>
          </a:prstGeom>
          <a:blipFill>
            <a:blip r:embed="rId3" cstate="print"/>
            <a:tile tx="0" ty="0" sx="100000" sy="100000" flip="none" algn="tl"/>
          </a:blipFill>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00000"/>
              </a:lnSpc>
              <a:spcBef>
                <a:spcPts val="0"/>
              </a:spcBef>
            </a:pPr>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解法</a:t>
            </a:r>
            <a:r>
              <a:rPr lang="en-US"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1</a:t>
            </a:r>
            <a:endPar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3" name="灯片编号占位符 22"/>
          <p:cNvSpPr>
            <a:spLocks noGrp="1"/>
          </p:cNvSpPr>
          <p:nvPr>
            <p:ph type="sldNum" sz="quarter" idx="12"/>
          </p:nvPr>
        </p:nvSpPr>
        <p:spPr/>
        <p:txBody>
          <a:bodyPr/>
          <a:lstStyle/>
          <a:p>
            <a:fld id="{67864EE2-EAB3-4814-A7EB-820BD7610F1E}" type="slidenum">
              <a:rPr lang="en-US" altLang="zh-CN" smtClean="0"/>
              <a:t>69</a:t>
            </a:fld>
            <a:r>
              <a:rPr lang="en-US" altLang="zh-CN"/>
              <a:t>/92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14348" y="785794"/>
            <a:ext cx="7786742" cy="26033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2800"/>
              </a:lnSpc>
              <a:spcBef>
                <a:spcPts val="18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在无向图中，顶点所</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关联</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的边的数目称为该</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顶点的度</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。在有向图中，顶点</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的度又分为入度和出度，以顶点</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为终点的入边的数目，称为该顶点的</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入度</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。以顶点</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为起点的出边的数目，称为该顶点的</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出度</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。一个顶点的入度与出度的和为该顶点的度。</a:t>
            </a:r>
          </a:p>
          <a:p>
            <a:pPr marL="342900" indent="-342900" algn="l">
              <a:lnSpc>
                <a:spcPts val="2800"/>
              </a:lnSpc>
              <a:spcBef>
                <a:spcPts val="18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若一个图（无论有向图或无向图）中有</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个顶点和</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条边，每个顶点的度为</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dirty="0">
                <a:solidFill>
                  <a:srgbClr val="0000FF"/>
                </a:solidFill>
                <a:latin typeface="+mj-ea"/>
                <a:ea typeface="+mj-ea"/>
                <a:cs typeface="Consolas" panose="020B0609020204030204" pitchFamily="49" charset="0"/>
              </a:rPr>
              <a:t>≤</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mj-ea"/>
                <a:ea typeface="+mj-ea"/>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），则有：</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13313" name="Picture 1"/>
          <p:cNvPicPr>
            <a:picLocks noChangeAspect="1" noChangeArrowheads="1"/>
          </p:cNvPicPr>
          <p:nvPr/>
        </p:nvPicPr>
        <p:blipFill>
          <a:blip r:embed="rId3" cstate="print"/>
          <a:srcRect/>
          <a:stretch>
            <a:fillRect/>
          </a:stretch>
        </p:blipFill>
        <p:spPr bwMode="auto">
          <a:xfrm>
            <a:off x="3714744" y="3643314"/>
            <a:ext cx="1600211" cy="1143008"/>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67864EE2-EAB3-4814-A7EB-820BD7610F1E}" type="slidenum">
              <a:rPr lang="en-US" altLang="zh-CN" smtClean="0"/>
              <a:t>7</a:t>
            </a:fld>
            <a:r>
              <a:rPr lang="en-US" altLang="zh-CN"/>
              <a:t>/92</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2714612" y="357166"/>
            <a:ext cx="2236087" cy="1340140"/>
            <a:chOff x="3008952" y="2151707"/>
            <a:chExt cx="2236087" cy="1340140"/>
          </a:xfrm>
        </p:grpSpPr>
        <p:sp>
          <p:nvSpPr>
            <p:cNvPr id="6" name="Oval 16"/>
            <p:cNvSpPr>
              <a:spLocks noChangeArrowheads="1"/>
            </p:cNvSpPr>
            <p:nvPr/>
          </p:nvSpPr>
          <p:spPr bwMode="auto">
            <a:xfrm>
              <a:off x="3975096" y="2151707"/>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7" name="Oval 15"/>
            <p:cNvSpPr>
              <a:spLocks noChangeArrowheads="1"/>
            </p:cNvSpPr>
            <p:nvPr/>
          </p:nvSpPr>
          <p:spPr bwMode="auto">
            <a:xfrm>
              <a:off x="4941240" y="2151707"/>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8" name="Oval 14"/>
            <p:cNvSpPr>
              <a:spLocks noChangeArrowheads="1"/>
            </p:cNvSpPr>
            <p:nvPr/>
          </p:nvSpPr>
          <p:spPr bwMode="auto">
            <a:xfrm>
              <a:off x="3008952"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9" name="Oval 13"/>
            <p:cNvSpPr>
              <a:spLocks noChangeArrowheads="1"/>
            </p:cNvSpPr>
            <p:nvPr/>
          </p:nvSpPr>
          <p:spPr bwMode="auto">
            <a:xfrm>
              <a:off x="3975096"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10" name="Oval 12"/>
            <p:cNvSpPr>
              <a:spLocks noChangeArrowheads="1"/>
            </p:cNvSpPr>
            <p:nvPr/>
          </p:nvSpPr>
          <p:spPr bwMode="auto">
            <a:xfrm>
              <a:off x="3008952" y="2151707"/>
              <a:ext cx="303799" cy="335035"/>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1" name="Oval 11"/>
            <p:cNvSpPr>
              <a:spLocks noChangeArrowheads="1"/>
            </p:cNvSpPr>
            <p:nvPr/>
          </p:nvSpPr>
          <p:spPr bwMode="auto">
            <a:xfrm>
              <a:off x="4941240" y="3156812"/>
              <a:ext cx="303799" cy="33503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12" name="Freeform 10"/>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Freeform 9"/>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Freeform 7"/>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Freeform 6"/>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Line 4"/>
            <p:cNvSpPr>
              <a:spLocks noChangeShapeType="1"/>
            </p:cNvSpPr>
            <p:nvPr/>
          </p:nvSpPr>
          <p:spPr bwMode="auto">
            <a:xfrm flipV="1">
              <a:off x="4128132"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Freeform 3"/>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Freeform 2"/>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tx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3" name="组合 71"/>
          <p:cNvGrpSpPr/>
          <p:nvPr/>
        </p:nvGrpSpPr>
        <p:grpSpPr>
          <a:xfrm>
            <a:off x="2143108" y="1928802"/>
            <a:ext cx="4786346" cy="1874895"/>
            <a:chOff x="1000100" y="2928934"/>
            <a:chExt cx="4786346" cy="1874895"/>
          </a:xfrm>
        </p:grpSpPr>
        <p:sp>
          <p:nvSpPr>
            <p:cNvPr id="22" name="TextBox 21"/>
            <p:cNvSpPr txBox="1"/>
            <p:nvPr/>
          </p:nvSpPr>
          <p:spPr>
            <a:xfrm>
              <a:off x="1214414" y="3326501"/>
              <a:ext cx="2214578" cy="1477328"/>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0</a:t>
              </a:r>
            </a:p>
            <a:p>
              <a:pPr algn="l">
                <a:lnSpc>
                  <a:spcPct val="1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 → 1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1</a:t>
              </a:r>
            </a:p>
            <a:p>
              <a:pPr algn="l">
                <a:lnSpc>
                  <a:spcPct val="1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 → 3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1</a:t>
              </a:r>
            </a:p>
            <a:p>
              <a:pPr algn="l">
                <a:lnSpc>
                  <a:spcPct val="1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 → 1 → 5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2</a:t>
              </a:r>
            </a:p>
            <a:p>
              <a:pPr algn="l">
                <a:lnSpc>
                  <a:spcPct val="1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 → 3 → 4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2</a:t>
              </a:r>
            </a:p>
          </p:txBody>
        </p:sp>
        <p:sp>
          <p:nvSpPr>
            <p:cNvPr id="23" name="TextBox 22"/>
            <p:cNvSpPr txBox="1"/>
            <p:nvPr/>
          </p:nvSpPr>
          <p:spPr>
            <a:xfrm>
              <a:off x="1000100" y="2928934"/>
              <a:ext cx="478634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起始点</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到图中</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其他</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顶点的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最短</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路径长度</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grpSp>
      <p:grpSp>
        <p:nvGrpSpPr>
          <p:cNvPr id="4" name="组合 43"/>
          <p:cNvGrpSpPr/>
          <p:nvPr/>
        </p:nvGrpSpPr>
        <p:grpSpPr>
          <a:xfrm>
            <a:off x="2786049" y="4214818"/>
            <a:ext cx="3857653" cy="1928826"/>
            <a:chOff x="2786049" y="4214818"/>
            <a:chExt cx="3857653" cy="1928826"/>
          </a:xfrm>
        </p:grpSpPr>
        <p:sp>
          <p:nvSpPr>
            <p:cNvPr id="25" name="Oval 55"/>
            <p:cNvSpPr>
              <a:spLocks noChangeArrowheads="1"/>
            </p:cNvSpPr>
            <p:nvPr/>
          </p:nvSpPr>
          <p:spPr bwMode="auto">
            <a:xfrm>
              <a:off x="4046215" y="4972262"/>
              <a:ext cx="331567" cy="33615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6" name="Oval 54"/>
            <p:cNvSpPr>
              <a:spLocks noChangeArrowheads="1"/>
            </p:cNvSpPr>
            <p:nvPr/>
          </p:nvSpPr>
          <p:spPr bwMode="auto">
            <a:xfrm>
              <a:off x="6312135" y="4981484"/>
              <a:ext cx="331567" cy="33615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27" name="Oval 53"/>
            <p:cNvSpPr>
              <a:spLocks noChangeArrowheads="1"/>
            </p:cNvSpPr>
            <p:nvPr/>
          </p:nvSpPr>
          <p:spPr bwMode="auto">
            <a:xfrm>
              <a:off x="4760595" y="4972262"/>
              <a:ext cx="331567" cy="33615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28" name="Oval 52"/>
            <p:cNvSpPr>
              <a:spLocks noChangeArrowheads="1"/>
            </p:cNvSpPr>
            <p:nvPr/>
          </p:nvSpPr>
          <p:spPr bwMode="auto">
            <a:xfrm>
              <a:off x="5469425" y="4972262"/>
              <a:ext cx="331567" cy="33615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30" name="AutoShape 49"/>
            <p:cNvSpPr>
              <a:spLocks noChangeShapeType="1"/>
            </p:cNvSpPr>
            <p:nvPr/>
          </p:nvSpPr>
          <p:spPr bwMode="auto">
            <a:xfrm>
              <a:off x="5092161" y="5141325"/>
              <a:ext cx="377263" cy="98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Oval 48"/>
            <p:cNvSpPr>
              <a:spLocks noChangeArrowheads="1"/>
            </p:cNvSpPr>
            <p:nvPr/>
          </p:nvSpPr>
          <p:spPr bwMode="auto">
            <a:xfrm>
              <a:off x="3260397" y="4972262"/>
              <a:ext cx="331567" cy="336150"/>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cxnSp>
          <p:nvCxnSpPr>
            <p:cNvPr id="33" name="直接箭头连接符 32"/>
            <p:cNvCxnSpPr>
              <a:stCxn id="28" idx="6"/>
              <a:endCxn id="26" idx="2"/>
            </p:cNvCxnSpPr>
            <p:nvPr/>
          </p:nvCxnSpPr>
          <p:spPr>
            <a:xfrm>
              <a:off x="5800992" y="5140337"/>
              <a:ext cx="511143" cy="922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4" name="椭圆 33"/>
            <p:cNvSpPr/>
            <p:nvPr/>
          </p:nvSpPr>
          <p:spPr>
            <a:xfrm>
              <a:off x="4112126" y="4694788"/>
              <a:ext cx="1643074" cy="1000132"/>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sp>
          <p:nvSpPr>
            <p:cNvPr id="35" name="椭圆 34"/>
            <p:cNvSpPr/>
            <p:nvPr/>
          </p:nvSpPr>
          <p:spPr>
            <a:xfrm>
              <a:off x="3317362" y="4214818"/>
              <a:ext cx="3254902" cy="1928826"/>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cxnSp>
          <p:nvCxnSpPr>
            <p:cNvPr id="36" name="直接箭头连接符 35"/>
            <p:cNvCxnSpPr>
              <a:stCxn id="25" idx="2"/>
              <a:endCxn id="31" idx="6"/>
            </p:cNvCxnSpPr>
            <p:nvPr/>
          </p:nvCxnSpPr>
          <p:spPr>
            <a:xfrm rot="10800000">
              <a:off x="3591965" y="5140337"/>
              <a:ext cx="454251"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a:stCxn id="27" idx="2"/>
              <a:endCxn id="25" idx="6"/>
            </p:cNvCxnSpPr>
            <p:nvPr/>
          </p:nvCxnSpPr>
          <p:spPr>
            <a:xfrm rot="10800000">
              <a:off x="4377783" y="5140337"/>
              <a:ext cx="382813"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p:nvPr/>
          </p:nvCxnSpPr>
          <p:spPr>
            <a:xfrm>
              <a:off x="2786049" y="5132362"/>
              <a:ext cx="468000" cy="0"/>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grpSp>
      <p:sp>
        <p:nvSpPr>
          <p:cNvPr id="41" name="任意多边形 40"/>
          <p:cNvSpPr/>
          <p:nvPr/>
        </p:nvSpPr>
        <p:spPr>
          <a:xfrm>
            <a:off x="3570311" y="4816510"/>
            <a:ext cx="552659" cy="187569"/>
          </a:xfrm>
          <a:custGeom>
            <a:avLst/>
            <a:gdLst>
              <a:gd name="connsiteX0" fmla="*/ 0 w 552659"/>
              <a:gd name="connsiteY0" fmla="*/ 187569 h 187569"/>
              <a:gd name="connsiteX1" fmla="*/ 140677 w 552659"/>
              <a:gd name="connsiteY1" fmla="*/ 36844 h 187569"/>
              <a:gd name="connsiteX2" fmla="*/ 321547 w 552659"/>
              <a:gd name="connsiteY2" fmla="*/ 16747 h 187569"/>
              <a:gd name="connsiteX3" fmla="*/ 552659 w 552659"/>
              <a:gd name="connsiteY3" fmla="*/ 137327 h 187569"/>
            </a:gdLst>
            <a:ahLst/>
            <a:cxnLst>
              <a:cxn ang="0">
                <a:pos x="connsiteX0" y="connsiteY0"/>
              </a:cxn>
              <a:cxn ang="0">
                <a:pos x="connsiteX1" y="connsiteY1"/>
              </a:cxn>
              <a:cxn ang="0">
                <a:pos x="connsiteX2" y="connsiteY2"/>
              </a:cxn>
              <a:cxn ang="0">
                <a:pos x="connsiteX3" y="connsiteY3"/>
              </a:cxn>
            </a:cxnLst>
            <a:rect l="l" t="t" r="r" b="b"/>
            <a:pathLst>
              <a:path w="552659" h="187569">
                <a:moveTo>
                  <a:pt x="0" y="187569"/>
                </a:moveTo>
                <a:cubicBezTo>
                  <a:pt x="43543" y="126441"/>
                  <a:pt x="87086" y="65314"/>
                  <a:pt x="140677" y="36844"/>
                </a:cubicBezTo>
                <a:cubicBezTo>
                  <a:pt x="194268" y="8374"/>
                  <a:pt x="252883" y="0"/>
                  <a:pt x="321547" y="16747"/>
                </a:cubicBezTo>
                <a:cubicBezTo>
                  <a:pt x="390211" y="33494"/>
                  <a:pt x="471435" y="85410"/>
                  <a:pt x="552659" y="137327"/>
                </a:cubicBezTo>
              </a:path>
            </a:pathLst>
          </a:cu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2" name="任意多边形 41"/>
          <p:cNvSpPr/>
          <p:nvPr/>
        </p:nvSpPr>
        <p:spPr>
          <a:xfrm>
            <a:off x="4325189" y="4806418"/>
            <a:ext cx="552659" cy="187569"/>
          </a:xfrm>
          <a:custGeom>
            <a:avLst/>
            <a:gdLst>
              <a:gd name="connsiteX0" fmla="*/ 0 w 552659"/>
              <a:gd name="connsiteY0" fmla="*/ 187569 h 187569"/>
              <a:gd name="connsiteX1" fmla="*/ 140677 w 552659"/>
              <a:gd name="connsiteY1" fmla="*/ 36844 h 187569"/>
              <a:gd name="connsiteX2" fmla="*/ 321547 w 552659"/>
              <a:gd name="connsiteY2" fmla="*/ 16747 h 187569"/>
              <a:gd name="connsiteX3" fmla="*/ 552659 w 552659"/>
              <a:gd name="connsiteY3" fmla="*/ 137327 h 187569"/>
            </a:gdLst>
            <a:ahLst/>
            <a:cxnLst>
              <a:cxn ang="0">
                <a:pos x="connsiteX0" y="connsiteY0"/>
              </a:cxn>
              <a:cxn ang="0">
                <a:pos x="connsiteX1" y="connsiteY1"/>
              </a:cxn>
              <a:cxn ang="0">
                <a:pos x="connsiteX2" y="connsiteY2"/>
              </a:cxn>
              <a:cxn ang="0">
                <a:pos x="connsiteX3" y="connsiteY3"/>
              </a:cxn>
            </a:cxnLst>
            <a:rect l="l" t="t" r="r" b="b"/>
            <a:pathLst>
              <a:path w="552659" h="187569">
                <a:moveTo>
                  <a:pt x="0" y="187569"/>
                </a:moveTo>
                <a:cubicBezTo>
                  <a:pt x="43543" y="126441"/>
                  <a:pt x="87086" y="65314"/>
                  <a:pt x="140677" y="36844"/>
                </a:cubicBezTo>
                <a:cubicBezTo>
                  <a:pt x="194268" y="8374"/>
                  <a:pt x="252883" y="0"/>
                  <a:pt x="321547" y="16747"/>
                </a:cubicBezTo>
                <a:cubicBezTo>
                  <a:pt x="390211" y="33494"/>
                  <a:pt x="471435" y="85410"/>
                  <a:pt x="552659" y="137327"/>
                </a:cubicBezTo>
              </a:path>
            </a:pathLst>
          </a:cu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3" name="TextBox 42"/>
          <p:cNvSpPr txBox="1"/>
          <p:nvPr/>
        </p:nvSpPr>
        <p:spPr>
          <a:xfrm>
            <a:off x="785786" y="5143512"/>
            <a:ext cx="2428892" cy="707886"/>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5 1 0</a:t>
            </a:r>
          </a:p>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反向：</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 → 1 → 5</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5" name="组合 49"/>
          <p:cNvGrpSpPr/>
          <p:nvPr/>
        </p:nvGrpSpPr>
        <p:grpSpPr>
          <a:xfrm>
            <a:off x="3929058" y="3643314"/>
            <a:ext cx="1285884" cy="1179851"/>
            <a:chOff x="3929058" y="3643314"/>
            <a:chExt cx="1285884" cy="1179851"/>
          </a:xfrm>
        </p:grpSpPr>
        <p:sp>
          <p:nvSpPr>
            <p:cNvPr id="45" name="TextBox 44"/>
            <p:cNvSpPr txBox="1"/>
            <p:nvPr/>
          </p:nvSpPr>
          <p:spPr>
            <a:xfrm>
              <a:off x="4143372" y="3643314"/>
              <a:ext cx="1071570" cy="369332"/>
            </a:xfrm>
            <a:prstGeom prst="rect">
              <a:avLst/>
            </a:prstGeom>
            <a:noFill/>
          </p:spPr>
          <p:txBody>
            <a:bodyPr wrap="square" rtlCol="0">
              <a:spAutoFit/>
            </a:bodyPr>
            <a:lstStyle/>
            <a:p>
              <a:pPr algn="l">
                <a:lnSpc>
                  <a:spcPct val="100000"/>
                </a:lnSpc>
                <a:spcBef>
                  <a:spcPts val="0"/>
                </a:spcBef>
              </a:pPr>
              <a:r>
                <a:rPr lang="en-US" altLang="zh-CN" sz="1800" b="0">
                  <a:solidFill>
                    <a:srgbClr val="FF00FF"/>
                  </a:solidFill>
                  <a:latin typeface="Consolas" panose="020B0609020204030204" pitchFamily="49" charset="0"/>
                  <a:ea typeface="仿宋" panose="02010609060101010101" pitchFamily="49" charset="-122"/>
                  <a:cs typeface="Consolas" panose="020B0609020204030204" pitchFamily="49" charset="0"/>
                </a:rPr>
                <a:t>parent</a:t>
              </a:r>
              <a:endParaRPr lang="zh-CN" altLang="en-US" sz="18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47" name="直接箭头连接符 46"/>
            <p:cNvCxnSpPr/>
            <p:nvPr/>
          </p:nvCxnSpPr>
          <p:spPr>
            <a:xfrm rot="5400000">
              <a:off x="3821901" y="4107661"/>
              <a:ext cx="785818" cy="571504"/>
            </a:xfrm>
            <a:prstGeom prst="straightConnector1">
              <a:avLst/>
            </a:prstGeom>
            <a:ln w="19050">
              <a:tailEnd type="arrow"/>
            </a:ln>
          </p:spPr>
          <p:style>
            <a:lnRef idx="2">
              <a:schemeClr val="accent6"/>
            </a:lnRef>
            <a:fillRef idx="0">
              <a:schemeClr val="accent6"/>
            </a:fillRef>
            <a:effectRef idx="1">
              <a:schemeClr val="accent6"/>
            </a:effectRef>
            <a:fontRef idx="minor">
              <a:schemeClr val="tx1"/>
            </a:fontRef>
          </p:style>
        </p:cxnSp>
        <p:cxnSp>
          <p:nvCxnSpPr>
            <p:cNvPr id="49" name="直接箭头连接符 48"/>
            <p:cNvCxnSpPr>
              <a:stCxn id="45" idx="2"/>
              <a:endCxn id="42" idx="2"/>
            </p:cNvCxnSpPr>
            <p:nvPr/>
          </p:nvCxnSpPr>
          <p:spPr>
            <a:xfrm rot="5400000">
              <a:off x="4257688" y="4401695"/>
              <a:ext cx="810519" cy="32421"/>
            </a:xfrm>
            <a:prstGeom prst="straightConnector1">
              <a:avLst/>
            </a:prstGeom>
            <a:ln w="19050">
              <a:tailEnd type="arrow"/>
            </a:ln>
          </p:spPr>
          <p:style>
            <a:lnRef idx="2">
              <a:schemeClr val="accent6"/>
            </a:lnRef>
            <a:fillRef idx="0">
              <a:schemeClr val="accent6"/>
            </a:fillRef>
            <a:effectRef idx="1">
              <a:schemeClr val="accent6"/>
            </a:effectRef>
            <a:fontRef idx="minor">
              <a:schemeClr val="tx1"/>
            </a:fontRef>
          </p:style>
        </p:cxnSp>
      </p:grpSp>
      <p:sp>
        <p:nvSpPr>
          <p:cNvPr id="46" name="灯片编号占位符 45"/>
          <p:cNvSpPr>
            <a:spLocks noGrp="1"/>
          </p:cNvSpPr>
          <p:nvPr>
            <p:ph type="sldNum" sz="quarter" idx="12"/>
          </p:nvPr>
        </p:nvSpPr>
        <p:spPr/>
        <p:txBody>
          <a:bodyPr/>
          <a:lstStyle/>
          <a:p>
            <a:fld id="{67864EE2-EAB3-4814-A7EB-820BD7610F1E}" type="slidenum">
              <a:rPr lang="en-US" altLang="zh-CN" smtClean="0"/>
              <a:t>70</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strips(upRight)">
                                      <p:cBhvr>
                                        <p:cTn id="15" dur="10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strips(upRight)">
                                      <p:cBhvr>
                                        <p:cTn id="20" dur="10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928670"/>
            <a:ext cx="7643866" cy="302657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QNode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队列元素类型</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int v;</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顶点编号</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int dis;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源点到当前顶点的最短路径长度</a:t>
            </a:r>
          </a:p>
          <a:p>
            <a:pPr algn="l">
              <a:lnSpc>
                <a:spcPts val="2400"/>
              </a:lnSpc>
              <a:spcBef>
                <a:spcPts val="12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QNode() {}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构造函数</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QNode(int v,int dis)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重载构造函数</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this-&gt;v=v;</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this-&gt;dis=dis;</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71</a:t>
            </a:fld>
            <a:r>
              <a:rPr lang="en-US" altLang="zh-CN"/>
              <a:t>/92</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8643998" cy="615819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Shortdist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AdjGraph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G,int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u,int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v)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u</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的最短路径长度</a:t>
            </a: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int visited[MAXV];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访问标记数组</a:t>
            </a: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memset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(visited,0,sizeof(visited));</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queue&lt;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QNode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qu</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定义一个队列</a:t>
            </a:r>
            <a:r>
              <a:rPr lang="en-US" altLang="zh-CN" sz="1800" dirty="0" err="1">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qu</a:t>
            </a:r>
            <a:endPar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visited[u]=1;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置已访问标记</a:t>
            </a: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qu.push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QNode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(u,0));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起始点</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u(</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距离为</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0)</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进队</a:t>
            </a: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qu.empty</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队不空循环</a:t>
            </a: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QNode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e=</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qu.front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qu.pop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出队一个元素</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e</a:t>
            </a:r>
            <a:endPar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e.v</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找到顶点</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endPar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e.dis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u</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的最短路径长度</a:t>
            </a:r>
          </a:p>
          <a:p>
            <a:pPr algn="l" defTabSz="360045">
              <a:lnSpc>
                <a:spcPct val="200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ArcNode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G.adjlist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e.v</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firstarc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while (p!=NULL)</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int w=p-&gt;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adjvex</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找到</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u</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的邻接点</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w</a:t>
            </a:r>
            <a:endPar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if (visited[w]==0)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若顶点</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w</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没有访问</a:t>
            </a: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visited[u]=1;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置已访问标记</a:t>
            </a: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qu.push</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QNode</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(w,e.dis+1));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邻接点</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w</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进队</a:t>
            </a: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p=p-&gt;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nextarc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INF;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没有路径的情况</a:t>
            </a:r>
          </a:p>
          <a:p>
            <a:pPr algn="l" defTabSz="360045">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72</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0" end="2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571480"/>
            <a:ext cx="928694" cy="400110"/>
          </a:xfrm>
          <a:prstGeom prst="rect">
            <a:avLst/>
          </a:prstGeom>
          <a:blipFill>
            <a:blip r:embed="rId2" cstate="print"/>
            <a:tile tx="0" ty="0" sx="100000" sy="100000" flip="none" algn="tl"/>
          </a:blipFill>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00000"/>
              </a:lnSpc>
              <a:spcBef>
                <a:spcPts val="0"/>
              </a:spcBef>
            </a:pPr>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解法</a:t>
            </a:r>
            <a:r>
              <a:rPr lang="en-US"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2</a:t>
            </a:r>
            <a:endPar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6" name="TextBox 5"/>
          <p:cNvSpPr txBox="1"/>
          <p:nvPr/>
        </p:nvSpPr>
        <p:spPr>
          <a:xfrm>
            <a:off x="714348" y="1428736"/>
            <a:ext cx="7643866" cy="22956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3000"/>
              </a:lnSpc>
              <a:spcBef>
                <a:spcPts val="1200"/>
              </a:spcBef>
              <a:buBlip>
                <a:blip r:embed="rId3"/>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从顶点</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的最短路径长度就是广度优先遍历中从顶点</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出发扩展的层次数，不必在队列中保存每个顶点的最短路径长度，只需要记录扩展的层次，当访问到顶点</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时返回结果即可，这称为</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分层次的广度优先遍历</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1200"/>
              </a:spcBef>
              <a:buBlip>
                <a:blip r:embed="rId3"/>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与第</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章例</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7.17</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解法</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的二叉树分层次的层次遍历类似。</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73</a:t>
            </a:fld>
            <a:r>
              <a:rPr lang="en-US" altLang="zh-CN"/>
              <a:t>/92</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658558"/>
            <a:ext cx="8786874" cy="309069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45">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Shortdist2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(AdjGraph&amp; G,int u,int v)	</a:t>
            </a:r>
          </a:p>
          <a:p>
            <a:pPr algn="l" defTabSz="360045">
              <a:lnSpc>
                <a:spcPts val="2800"/>
              </a:lnSpc>
              <a:spcBef>
                <a:spcPts val="0"/>
              </a:spcBef>
            </a:pP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解法</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2</a:t>
            </a:r>
            <a:r>
              <a:rPr lang="zh-CN"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：求</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u</a:t>
            </a:r>
            <a:r>
              <a:rPr lang="zh-CN"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v</a:t>
            </a:r>
            <a:r>
              <a:rPr lang="zh-CN"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的最短路径长度</a:t>
            </a:r>
          </a:p>
          <a:p>
            <a:pPr algn="l" defTabSz="360045">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visited[MAXV];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访问标记数组</a:t>
            </a:r>
          </a:p>
          <a:p>
            <a:pPr algn="l" defTabSz="360045">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memset(visited,0,sizeof(visited));</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ans=0;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存放最短路径长度</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初始时为</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queue&lt;int&gt; qu;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定义一个队列</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qu</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visited[u]=1;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置已访问标记</a:t>
            </a:r>
          </a:p>
          <a:p>
            <a:pPr algn="l" defTabSz="360045">
              <a:lnSpc>
                <a:spcPts val="28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qu.push(u);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起始点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u</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进队</a:t>
            </a:r>
          </a:p>
        </p:txBody>
      </p:sp>
      <p:sp>
        <p:nvSpPr>
          <p:cNvPr id="5" name="灯片编号占位符 4"/>
          <p:cNvSpPr>
            <a:spLocks noGrp="1"/>
          </p:cNvSpPr>
          <p:nvPr>
            <p:ph type="sldNum" sz="quarter" idx="12"/>
          </p:nvPr>
        </p:nvSpPr>
        <p:spPr/>
        <p:txBody>
          <a:bodyPr/>
          <a:lstStyle/>
          <a:p>
            <a:fld id="{67864EE2-EAB3-4814-A7EB-820BD7610F1E}" type="slidenum">
              <a:rPr lang="en-US" altLang="zh-CN" smtClean="0"/>
              <a:t>74</a:t>
            </a:fld>
            <a:r>
              <a:rPr lang="en-US" altLang="zh-CN"/>
              <a:t>/92</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8643998" cy="610279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qu.empty</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队不空循环</a:t>
            </a: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int n=</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qu.</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size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求队列</a:t>
            </a:r>
            <a:r>
              <a:rPr lang="en-US" altLang="zh-CN" sz="1800" dirty="0" err="1">
                <a:solidFill>
                  <a:srgbClr val="00B0F0"/>
                </a:solidFill>
                <a:latin typeface="Consolas" panose="020B0609020204030204" pitchFamily="49" charset="0"/>
                <a:ea typeface="仿宋" panose="02010609060101010101" pitchFamily="49" charset="-122"/>
                <a:cs typeface="Consolas" panose="020B0609020204030204" pitchFamily="49" charset="0"/>
              </a:rPr>
              <a:t>qu</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中元素个数</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n</a:t>
            </a:r>
            <a:endPar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for(int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=0;i&lt;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循环</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次</a:t>
            </a: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u=</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qu.front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qu.pop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出队一个顶点</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u</a:t>
            </a:r>
            <a:endPar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if (u==v)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找到顶点</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v</a:t>
            </a:r>
            <a:endPar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u</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v</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的最短路径长度</a:t>
            </a: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ArcNode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G.adjlist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firstarc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while (p!=NULL)</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int w=p-&gt;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adjvex</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找到</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u</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的邻接点</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w</a:t>
            </a:r>
            <a:endPar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if (visited[w]==0)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若顶点</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w</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没有访问</a:t>
            </a: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visited[w]=1;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置已访问标记</a:t>
            </a: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qu.push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(w);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邻接点</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w</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进队</a:t>
            </a: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p=p-&gt;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nextarc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ans</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一层的顶点扩展后</a:t>
            </a:r>
            <a:r>
              <a:rPr lang="en-US" altLang="zh-CN" sz="1800" dirty="0" err="1">
                <a:solidFill>
                  <a:srgbClr val="00B0F0"/>
                </a:solidFill>
                <a:latin typeface="Consolas" panose="020B0609020204030204" pitchFamily="49" charset="0"/>
                <a:ea typeface="仿宋" panose="02010609060101010101" pitchFamily="49" charset="-122"/>
                <a:cs typeface="Consolas" panose="020B0609020204030204" pitchFamily="49" charset="0"/>
              </a:rPr>
              <a:t>ans</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增</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INF;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没有路径的情况</a:t>
            </a:r>
          </a:p>
          <a:p>
            <a:pPr algn="l" defTabSz="360045">
              <a:lnSpc>
                <a:spcPts val="23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75</a:t>
            </a:fld>
            <a:r>
              <a:rPr lang="en-US" altLang="zh-CN"/>
              <a:t>/92</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571472" y="357166"/>
            <a:ext cx="1143008" cy="1214445"/>
            <a:chOff x="1589596" y="810715"/>
            <a:chExt cx="2340698" cy="2345431"/>
          </a:xfrm>
        </p:grpSpPr>
        <p:grpSp>
          <p:nvGrpSpPr>
            <p:cNvPr id="3" name="组合 79"/>
            <p:cNvGrpSpPr/>
            <p:nvPr/>
          </p:nvGrpSpPr>
          <p:grpSpPr bwMode="auto">
            <a:xfrm>
              <a:off x="1589596" y="810715"/>
              <a:ext cx="2340698" cy="2345431"/>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9"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7"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5400" kern="0" dirty="0">
                  <a:solidFill>
                    <a:srgbClr val="FFFFFF"/>
                  </a:solidFill>
                </a:rPr>
                <a:t>?</a:t>
              </a:r>
              <a:endParaRPr kumimoji="0" lang="en-US" sz="54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0" name="TextBox 9"/>
          <p:cNvSpPr txBox="1"/>
          <p:nvPr/>
        </p:nvSpPr>
        <p:spPr>
          <a:xfrm>
            <a:off x="1928794" y="785794"/>
            <a:ext cx="642942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为什么广度优先遍历找到的路径一定是最短路径呢？</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12" name="Oval 55"/>
          <p:cNvSpPr>
            <a:spLocks noChangeArrowheads="1"/>
          </p:cNvSpPr>
          <p:nvPr/>
        </p:nvSpPr>
        <p:spPr bwMode="auto">
          <a:xfrm>
            <a:off x="4617719" y="2829122"/>
            <a:ext cx="331567" cy="33615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13" name="Oval 54"/>
          <p:cNvSpPr>
            <a:spLocks noChangeArrowheads="1"/>
          </p:cNvSpPr>
          <p:nvPr/>
        </p:nvSpPr>
        <p:spPr bwMode="auto">
          <a:xfrm>
            <a:off x="6883639" y="2838344"/>
            <a:ext cx="331567" cy="33615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14" name="Oval 53"/>
          <p:cNvSpPr>
            <a:spLocks noChangeArrowheads="1"/>
          </p:cNvSpPr>
          <p:nvPr/>
        </p:nvSpPr>
        <p:spPr bwMode="auto">
          <a:xfrm>
            <a:off x="5332099" y="2829122"/>
            <a:ext cx="331567" cy="33615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5" name="Oval 52"/>
          <p:cNvSpPr>
            <a:spLocks noChangeArrowheads="1"/>
          </p:cNvSpPr>
          <p:nvPr/>
        </p:nvSpPr>
        <p:spPr bwMode="auto">
          <a:xfrm>
            <a:off x="6040929" y="2829122"/>
            <a:ext cx="331567" cy="33615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16" name="AutoShape 49"/>
          <p:cNvSpPr>
            <a:spLocks noChangeShapeType="1"/>
          </p:cNvSpPr>
          <p:nvPr/>
        </p:nvSpPr>
        <p:spPr bwMode="auto">
          <a:xfrm>
            <a:off x="5663665" y="2998185"/>
            <a:ext cx="377263" cy="98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Oval 48"/>
          <p:cNvSpPr>
            <a:spLocks noChangeArrowheads="1"/>
          </p:cNvSpPr>
          <p:nvPr/>
        </p:nvSpPr>
        <p:spPr bwMode="auto">
          <a:xfrm>
            <a:off x="3831901" y="2829122"/>
            <a:ext cx="331567" cy="336150"/>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cxnSp>
        <p:nvCxnSpPr>
          <p:cNvPr id="18" name="直接箭头连接符 17"/>
          <p:cNvCxnSpPr>
            <a:stCxn id="15" idx="6"/>
            <a:endCxn id="13" idx="2"/>
          </p:cNvCxnSpPr>
          <p:nvPr/>
        </p:nvCxnSpPr>
        <p:spPr>
          <a:xfrm>
            <a:off x="6372496" y="2997197"/>
            <a:ext cx="511143" cy="922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9" name="椭圆 18"/>
          <p:cNvSpPr/>
          <p:nvPr/>
        </p:nvSpPr>
        <p:spPr>
          <a:xfrm>
            <a:off x="4683630" y="2551648"/>
            <a:ext cx="1643074" cy="1000132"/>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sp>
        <p:nvSpPr>
          <p:cNvPr id="20" name="椭圆 19"/>
          <p:cNvSpPr/>
          <p:nvPr/>
        </p:nvSpPr>
        <p:spPr>
          <a:xfrm>
            <a:off x="3888866" y="2071678"/>
            <a:ext cx="3254902" cy="1928826"/>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cxnSp>
        <p:nvCxnSpPr>
          <p:cNvPr id="21" name="直接箭头连接符 20"/>
          <p:cNvCxnSpPr>
            <a:stCxn id="12" idx="2"/>
            <a:endCxn id="17" idx="6"/>
          </p:cNvCxnSpPr>
          <p:nvPr/>
        </p:nvCxnSpPr>
        <p:spPr>
          <a:xfrm rot="10800000">
            <a:off x="4163469" y="2997197"/>
            <a:ext cx="454251"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4" idx="2"/>
            <a:endCxn id="12" idx="6"/>
          </p:cNvCxnSpPr>
          <p:nvPr/>
        </p:nvCxnSpPr>
        <p:spPr>
          <a:xfrm rot="10800000">
            <a:off x="4949287" y="2997197"/>
            <a:ext cx="382813"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p:nvPr/>
        </p:nvCxnSpPr>
        <p:spPr>
          <a:xfrm>
            <a:off x="3357553" y="2989222"/>
            <a:ext cx="468000" cy="0"/>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sp>
        <p:nvSpPr>
          <p:cNvPr id="24" name="任意多边形 23"/>
          <p:cNvSpPr/>
          <p:nvPr/>
        </p:nvSpPr>
        <p:spPr>
          <a:xfrm>
            <a:off x="4141815" y="2673370"/>
            <a:ext cx="552659" cy="187569"/>
          </a:xfrm>
          <a:custGeom>
            <a:avLst/>
            <a:gdLst>
              <a:gd name="connsiteX0" fmla="*/ 0 w 552659"/>
              <a:gd name="connsiteY0" fmla="*/ 187569 h 187569"/>
              <a:gd name="connsiteX1" fmla="*/ 140677 w 552659"/>
              <a:gd name="connsiteY1" fmla="*/ 36844 h 187569"/>
              <a:gd name="connsiteX2" fmla="*/ 321547 w 552659"/>
              <a:gd name="connsiteY2" fmla="*/ 16747 h 187569"/>
              <a:gd name="connsiteX3" fmla="*/ 552659 w 552659"/>
              <a:gd name="connsiteY3" fmla="*/ 137327 h 187569"/>
            </a:gdLst>
            <a:ahLst/>
            <a:cxnLst>
              <a:cxn ang="0">
                <a:pos x="connsiteX0" y="connsiteY0"/>
              </a:cxn>
              <a:cxn ang="0">
                <a:pos x="connsiteX1" y="connsiteY1"/>
              </a:cxn>
              <a:cxn ang="0">
                <a:pos x="connsiteX2" y="connsiteY2"/>
              </a:cxn>
              <a:cxn ang="0">
                <a:pos x="connsiteX3" y="connsiteY3"/>
              </a:cxn>
            </a:cxnLst>
            <a:rect l="l" t="t" r="r" b="b"/>
            <a:pathLst>
              <a:path w="552659" h="187569">
                <a:moveTo>
                  <a:pt x="0" y="187569"/>
                </a:moveTo>
                <a:cubicBezTo>
                  <a:pt x="43543" y="126441"/>
                  <a:pt x="87086" y="65314"/>
                  <a:pt x="140677" y="36844"/>
                </a:cubicBezTo>
                <a:cubicBezTo>
                  <a:pt x="194268" y="8374"/>
                  <a:pt x="252883" y="0"/>
                  <a:pt x="321547" y="16747"/>
                </a:cubicBezTo>
                <a:cubicBezTo>
                  <a:pt x="390211" y="33494"/>
                  <a:pt x="471435" y="85410"/>
                  <a:pt x="552659" y="137327"/>
                </a:cubicBezTo>
              </a:path>
            </a:pathLst>
          </a:cu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sp>
        <p:nvSpPr>
          <p:cNvPr id="25" name="任意多边形 24"/>
          <p:cNvSpPr/>
          <p:nvPr/>
        </p:nvSpPr>
        <p:spPr>
          <a:xfrm>
            <a:off x="4896693" y="2663278"/>
            <a:ext cx="552659" cy="187569"/>
          </a:xfrm>
          <a:custGeom>
            <a:avLst/>
            <a:gdLst>
              <a:gd name="connsiteX0" fmla="*/ 0 w 552659"/>
              <a:gd name="connsiteY0" fmla="*/ 187569 h 187569"/>
              <a:gd name="connsiteX1" fmla="*/ 140677 w 552659"/>
              <a:gd name="connsiteY1" fmla="*/ 36844 h 187569"/>
              <a:gd name="connsiteX2" fmla="*/ 321547 w 552659"/>
              <a:gd name="connsiteY2" fmla="*/ 16747 h 187569"/>
              <a:gd name="connsiteX3" fmla="*/ 552659 w 552659"/>
              <a:gd name="connsiteY3" fmla="*/ 137327 h 187569"/>
            </a:gdLst>
            <a:ahLst/>
            <a:cxnLst>
              <a:cxn ang="0">
                <a:pos x="connsiteX0" y="connsiteY0"/>
              </a:cxn>
              <a:cxn ang="0">
                <a:pos x="connsiteX1" y="connsiteY1"/>
              </a:cxn>
              <a:cxn ang="0">
                <a:pos x="connsiteX2" y="connsiteY2"/>
              </a:cxn>
              <a:cxn ang="0">
                <a:pos x="connsiteX3" y="connsiteY3"/>
              </a:cxn>
            </a:cxnLst>
            <a:rect l="l" t="t" r="r" b="b"/>
            <a:pathLst>
              <a:path w="552659" h="187569">
                <a:moveTo>
                  <a:pt x="0" y="187569"/>
                </a:moveTo>
                <a:cubicBezTo>
                  <a:pt x="43543" y="126441"/>
                  <a:pt x="87086" y="65314"/>
                  <a:pt x="140677" y="36844"/>
                </a:cubicBezTo>
                <a:cubicBezTo>
                  <a:pt x="194268" y="8374"/>
                  <a:pt x="252883" y="0"/>
                  <a:pt x="321547" y="16747"/>
                </a:cubicBezTo>
                <a:cubicBezTo>
                  <a:pt x="390211" y="33494"/>
                  <a:pt x="471435" y="85410"/>
                  <a:pt x="552659" y="137327"/>
                </a:cubicBezTo>
              </a:path>
            </a:pathLst>
          </a:cu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sp>
        <p:nvSpPr>
          <p:cNvPr id="27" name="TextBox 26"/>
          <p:cNvSpPr txBox="1"/>
          <p:nvPr/>
        </p:nvSpPr>
        <p:spPr>
          <a:xfrm>
            <a:off x="1357290" y="4345552"/>
            <a:ext cx="7286676" cy="17313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rPr>
              <a:t>广度优先遍历找到的</a:t>
            </a:r>
            <a:r>
              <a:rPr lang="zh-CN" altLang="zh-CN" sz="2000">
                <a:solidFill>
                  <a:srgbClr val="0000FF"/>
                </a:solidFill>
                <a:latin typeface="仿宋" panose="02010609060101010101" pitchFamily="49" charset="-122"/>
                <a:ea typeface="仿宋" panose="02010609060101010101" pitchFamily="49" charset="-122"/>
                <a:cs typeface="Consolas" panose="020B0609020204030204" pitchFamily="49" charset="0"/>
              </a:rPr>
              <a:t>路径上的每个顶点均为不同层次的顶点，所以该路径一定是最短路径。</a:t>
            </a:r>
            <a:endParaRPr lang="en-US" altLang="zh-CN" sz="2000">
              <a:solidFill>
                <a:srgbClr val="0000FF"/>
              </a:solidFill>
              <a:latin typeface="仿宋" panose="02010609060101010101" pitchFamily="49" charset="-122"/>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仿宋" panose="02010609060101010101" pitchFamily="49" charset="-122"/>
                <a:ea typeface="仿宋" panose="02010609060101010101" pitchFamily="49" charset="-122"/>
              </a:rPr>
              <a:t>深度优先遍历找到的路径</a:t>
            </a:r>
            <a:r>
              <a:rPr lang="zh-CN" altLang="en-US" sz="2000">
                <a:solidFill>
                  <a:srgbClr val="0000FF"/>
                </a:solidFill>
                <a:latin typeface="仿宋" panose="02010609060101010101" pitchFamily="49" charset="-122"/>
                <a:ea typeface="仿宋" panose="02010609060101010101" pitchFamily="49" charset="-122"/>
              </a:rPr>
              <a:t>上</a:t>
            </a:r>
            <a:r>
              <a:rPr lang="zh-CN" altLang="zh-CN" sz="2000">
                <a:solidFill>
                  <a:srgbClr val="0000FF"/>
                </a:solidFill>
                <a:latin typeface="仿宋" panose="02010609060101010101" pitchFamily="49" charset="-122"/>
                <a:ea typeface="仿宋" panose="02010609060101010101" pitchFamily="49" charset="-122"/>
              </a:rPr>
              <a:t>的顶点可能属于相同层次的顶点，所以不一定是最短路径。</a:t>
            </a:r>
            <a:endPar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grpSp>
        <p:nvGrpSpPr>
          <p:cNvPr id="4" name="组合 25"/>
          <p:cNvGrpSpPr/>
          <p:nvPr/>
        </p:nvGrpSpPr>
        <p:grpSpPr>
          <a:xfrm>
            <a:off x="549963" y="2357430"/>
            <a:ext cx="2236087" cy="1340140"/>
            <a:chOff x="3008952" y="2151707"/>
            <a:chExt cx="2236087" cy="1340140"/>
          </a:xfrm>
        </p:grpSpPr>
        <p:sp>
          <p:nvSpPr>
            <p:cNvPr id="28" name="Oval 16"/>
            <p:cNvSpPr>
              <a:spLocks noChangeArrowheads="1"/>
            </p:cNvSpPr>
            <p:nvPr/>
          </p:nvSpPr>
          <p:spPr bwMode="auto">
            <a:xfrm>
              <a:off x="3975096" y="2151707"/>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9" name="Oval 15"/>
            <p:cNvSpPr>
              <a:spLocks noChangeArrowheads="1"/>
            </p:cNvSpPr>
            <p:nvPr/>
          </p:nvSpPr>
          <p:spPr bwMode="auto">
            <a:xfrm>
              <a:off x="4941240" y="2151707"/>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30" name="Oval 14"/>
            <p:cNvSpPr>
              <a:spLocks noChangeArrowheads="1"/>
            </p:cNvSpPr>
            <p:nvPr/>
          </p:nvSpPr>
          <p:spPr bwMode="auto">
            <a:xfrm>
              <a:off x="3008952"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31" name="Oval 13"/>
            <p:cNvSpPr>
              <a:spLocks noChangeArrowheads="1"/>
            </p:cNvSpPr>
            <p:nvPr/>
          </p:nvSpPr>
          <p:spPr bwMode="auto">
            <a:xfrm>
              <a:off x="3975096" y="3156812"/>
              <a:ext cx="303799" cy="33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32" name="Oval 12"/>
            <p:cNvSpPr>
              <a:spLocks noChangeArrowheads="1"/>
            </p:cNvSpPr>
            <p:nvPr/>
          </p:nvSpPr>
          <p:spPr bwMode="auto">
            <a:xfrm>
              <a:off x="3008952" y="2151707"/>
              <a:ext cx="303799" cy="335035"/>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33" name="Oval 11"/>
            <p:cNvSpPr>
              <a:spLocks noChangeArrowheads="1"/>
            </p:cNvSpPr>
            <p:nvPr/>
          </p:nvSpPr>
          <p:spPr bwMode="auto">
            <a:xfrm>
              <a:off x="4941240" y="3156812"/>
              <a:ext cx="303799" cy="33503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34" name="Freeform 10"/>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Freeform 9"/>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7" name="Freeform 7"/>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8" name="Freeform 6"/>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9"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Line 4"/>
            <p:cNvSpPr>
              <a:spLocks noChangeShapeType="1"/>
            </p:cNvSpPr>
            <p:nvPr/>
          </p:nvSpPr>
          <p:spPr bwMode="auto">
            <a:xfrm flipV="1">
              <a:off x="4128132"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Freeform 3"/>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Freeform 2"/>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tx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3" name="任意多边形 42"/>
          <p:cNvSpPr/>
          <p:nvPr/>
        </p:nvSpPr>
        <p:spPr>
          <a:xfrm>
            <a:off x="4038600" y="2257425"/>
            <a:ext cx="2981325" cy="590550"/>
          </a:xfrm>
          <a:custGeom>
            <a:avLst/>
            <a:gdLst>
              <a:gd name="connsiteX0" fmla="*/ 2981325 w 2981325"/>
              <a:gd name="connsiteY0" fmla="*/ 590550 h 590550"/>
              <a:gd name="connsiteX1" fmla="*/ 2524125 w 2981325"/>
              <a:gd name="connsiteY1" fmla="*/ 304800 h 590550"/>
              <a:gd name="connsiteX2" fmla="*/ 1733550 w 2981325"/>
              <a:gd name="connsiteY2" fmla="*/ 95250 h 590550"/>
              <a:gd name="connsiteX3" fmla="*/ 962025 w 2981325"/>
              <a:gd name="connsiteY3" fmla="*/ 76200 h 590550"/>
              <a:gd name="connsiteX4" fmla="*/ 0 w 2981325"/>
              <a:gd name="connsiteY4" fmla="*/ 552450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1325" h="590550">
                <a:moveTo>
                  <a:pt x="2981325" y="590550"/>
                </a:moveTo>
                <a:cubicBezTo>
                  <a:pt x="2856706" y="488950"/>
                  <a:pt x="2732088" y="387350"/>
                  <a:pt x="2524125" y="304800"/>
                </a:cubicBezTo>
                <a:cubicBezTo>
                  <a:pt x="2316162" y="222250"/>
                  <a:pt x="1993900" y="133350"/>
                  <a:pt x="1733550" y="95250"/>
                </a:cubicBezTo>
                <a:cubicBezTo>
                  <a:pt x="1473200" y="57150"/>
                  <a:pt x="1250950" y="0"/>
                  <a:pt x="962025" y="76200"/>
                </a:cubicBezTo>
                <a:cubicBezTo>
                  <a:pt x="673100" y="152400"/>
                  <a:pt x="336550" y="352425"/>
                  <a:pt x="0" y="552450"/>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sp>
        <p:nvSpPr>
          <p:cNvPr id="44" name="任意多边形 43"/>
          <p:cNvSpPr/>
          <p:nvPr/>
        </p:nvSpPr>
        <p:spPr>
          <a:xfrm>
            <a:off x="4857750" y="3162300"/>
            <a:ext cx="1257300" cy="228600"/>
          </a:xfrm>
          <a:custGeom>
            <a:avLst/>
            <a:gdLst>
              <a:gd name="connsiteX0" fmla="*/ 1257300 w 1257300"/>
              <a:gd name="connsiteY0" fmla="*/ 0 h 228600"/>
              <a:gd name="connsiteX1" fmla="*/ 1038225 w 1257300"/>
              <a:gd name="connsiteY1" fmla="*/ 180975 h 228600"/>
              <a:gd name="connsiteX2" fmla="*/ 485775 w 1257300"/>
              <a:gd name="connsiteY2" fmla="*/ 200025 h 228600"/>
              <a:gd name="connsiteX3" fmla="*/ 0 w 1257300"/>
              <a:gd name="connsiteY3" fmla="*/ 9525 h 228600"/>
            </a:gdLst>
            <a:ahLst/>
            <a:cxnLst>
              <a:cxn ang="0">
                <a:pos x="connsiteX0" y="connsiteY0"/>
              </a:cxn>
              <a:cxn ang="0">
                <a:pos x="connsiteX1" y="connsiteY1"/>
              </a:cxn>
              <a:cxn ang="0">
                <a:pos x="connsiteX2" y="connsiteY2"/>
              </a:cxn>
              <a:cxn ang="0">
                <a:pos x="connsiteX3" y="connsiteY3"/>
              </a:cxn>
            </a:cxnLst>
            <a:rect l="l" t="t" r="r" b="b"/>
            <a:pathLst>
              <a:path w="1257300" h="228600">
                <a:moveTo>
                  <a:pt x="1257300" y="0"/>
                </a:moveTo>
                <a:cubicBezTo>
                  <a:pt x="1212056" y="73819"/>
                  <a:pt x="1166812" y="147638"/>
                  <a:pt x="1038225" y="180975"/>
                </a:cubicBezTo>
                <a:cubicBezTo>
                  <a:pt x="909638" y="214312"/>
                  <a:pt x="658813" y="228600"/>
                  <a:pt x="485775" y="200025"/>
                </a:cubicBezTo>
                <a:cubicBezTo>
                  <a:pt x="312738" y="171450"/>
                  <a:pt x="156369" y="90487"/>
                  <a:pt x="0" y="9525"/>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sp>
        <p:nvSpPr>
          <p:cNvPr id="45" name="灯片编号占位符 44"/>
          <p:cNvSpPr>
            <a:spLocks noGrp="1"/>
          </p:cNvSpPr>
          <p:nvPr>
            <p:ph type="sldNum" sz="quarter" idx="12"/>
          </p:nvPr>
        </p:nvSpPr>
        <p:spPr/>
        <p:txBody>
          <a:bodyPr/>
          <a:lstStyle/>
          <a:p>
            <a:fld id="{67864EE2-EAB3-4814-A7EB-820BD7610F1E}" type="slidenum">
              <a:rPr lang="en-US" altLang="zh-CN" smtClean="0"/>
              <a:t>76</a:t>
            </a:fld>
            <a:r>
              <a:rPr lang="en-US" altLang="zh-CN"/>
              <a:t>/92</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000100" y="3214686"/>
            <a:ext cx="7358114" cy="186113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一个有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个顶点的连通图的</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生成树</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是一个</a:t>
            </a:r>
            <a:r>
              <a:rPr lang="zh-CN"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极小连通子图</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生成树含有图中全部顶点，但只包含构成一棵树的</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条边。</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如果在一棵生成树上添加一条边，必定构成一个环：因为这条边使得它依附的那两个顶点之间有了第二条路径。</a:t>
            </a:r>
          </a:p>
        </p:txBody>
      </p:sp>
      <p:sp>
        <p:nvSpPr>
          <p:cNvPr id="24" name="TextBox 23"/>
          <p:cNvSpPr txBox="1"/>
          <p:nvPr/>
        </p:nvSpPr>
        <p:spPr>
          <a:xfrm>
            <a:off x="428596" y="1500174"/>
            <a:ext cx="514353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8.5.1 </a:t>
            </a:r>
            <a:r>
              <a:rPr lang="zh-CN" altLang="zh-CN">
                <a:latin typeface="Consolas" panose="020B0609020204030204" pitchFamily="49" charset="0"/>
                <a:ea typeface="微软雅黑" panose="020B0503020204020204" pitchFamily="34" charset="-122"/>
                <a:cs typeface="Consolas" panose="020B0609020204030204" pitchFamily="49" charset="0"/>
              </a:rPr>
              <a:t>生成树和最小生成树的概念</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Box 14"/>
          <p:cNvSpPr txBox="1"/>
          <p:nvPr/>
        </p:nvSpPr>
        <p:spPr>
          <a:xfrm>
            <a:off x="2643174" y="428604"/>
            <a:ext cx="428628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8.5 </a:t>
            </a:r>
            <a:r>
              <a:rPr lang="zh-CN"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生成树和最小生成树</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857224" y="2357430"/>
            <a:ext cx="278608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什么是生成树</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t>77</a:t>
            </a:fld>
            <a:r>
              <a:rPr lang="en-US" altLang="zh-CN"/>
              <a:t>/92</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785786" y="1571612"/>
            <a:ext cx="7500990" cy="242538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2800"/>
              </a:lnSpc>
              <a:spcBef>
                <a:spcPts val="1200"/>
              </a:spcBef>
              <a:buBlip>
                <a:blip r:embed="rId2"/>
              </a:buBlip>
            </a:pP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连通图</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仅需调用遍历过程（</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DFS</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或</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BFS</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）一次，从图中任一顶点出发，便可以遍历图中的各个顶点。遍历中搜索边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时，若顶点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首次访问（该边也是首次搜索到），则该边是一条树边，所有树边构成一棵生成树。</a:t>
            </a:r>
          </a:p>
          <a:p>
            <a:pPr marL="342900" indent="-342900" algn="l">
              <a:lnSpc>
                <a:spcPts val="2800"/>
              </a:lnSpc>
              <a:spcBef>
                <a:spcPts val="1200"/>
              </a:spcBef>
              <a:buBlip>
                <a:blip r:embed="rId2"/>
              </a:buBlip>
            </a:pP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非连通图</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需对每个连通分量调用一次遍历过程，所有连通分量对应的生成树构成整个非连通图的生成森林。</a:t>
            </a:r>
          </a:p>
        </p:txBody>
      </p:sp>
      <p:sp>
        <p:nvSpPr>
          <p:cNvPr id="6" name="TextBox 5"/>
          <p:cNvSpPr txBox="1"/>
          <p:nvPr/>
        </p:nvSpPr>
        <p:spPr>
          <a:xfrm>
            <a:off x="500034" y="642918"/>
            <a:ext cx="55721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zh-CN" sz="2200">
                <a:latin typeface="Consolas" panose="020B0609020204030204" pitchFamily="49" charset="0"/>
                <a:ea typeface="微软雅黑" panose="020B0503020204020204" pitchFamily="34" charset="-122"/>
                <a:cs typeface="Consolas" panose="020B0609020204030204" pitchFamily="49" charset="0"/>
              </a:rPr>
              <a:t>连通图的生成树和非连通图的生成森林</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t>78</a:t>
            </a:fld>
            <a:r>
              <a:rPr lang="en-US" altLang="zh-CN"/>
              <a:t>/92</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3" name="Rectangle 2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 name="TextBox 32"/>
          <p:cNvSpPr txBox="1"/>
          <p:nvPr/>
        </p:nvSpPr>
        <p:spPr>
          <a:xfrm>
            <a:off x="642910" y="571480"/>
            <a:ext cx="335758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3. </a:t>
            </a:r>
            <a:r>
              <a:rPr lang="zh-CN" altLang="zh-CN" sz="2200">
                <a:latin typeface="Consolas" panose="020B0609020204030204" pitchFamily="49" charset="0"/>
                <a:ea typeface="微软雅黑" panose="020B0503020204020204" pitchFamily="34" charset="-122"/>
                <a:cs typeface="Consolas" panose="020B0609020204030204" pitchFamily="49" charset="0"/>
              </a:rPr>
              <a:t>什么是最小生成树</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4" name="TextBox 33"/>
          <p:cNvSpPr txBox="1"/>
          <p:nvPr/>
        </p:nvSpPr>
        <p:spPr>
          <a:xfrm>
            <a:off x="571472" y="1500174"/>
            <a:ext cx="7715304" cy="20300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一个带权连通图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（假定每条边上的权值均大于零）可能有多棵生成树</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342900" indent="-342900" algn="l">
              <a:lnSpc>
                <a:spcPts val="30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每棵生成树中所有边上的权值之和可能不同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342900" indent="-342900" algn="l">
              <a:lnSpc>
                <a:spcPts val="30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其中边上的权值之和最小的生成树称为图的</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最小生成树</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t>79</a:t>
            </a:fld>
            <a:r>
              <a:rPr lang="en-US" altLang="zh-CN"/>
              <a:t>/92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357166"/>
            <a:ext cx="8215370" cy="861774"/>
          </a:xfrm>
          <a:prstGeom prst="rect">
            <a:avLst/>
          </a:prstGeom>
          <a:noFill/>
        </p:spPr>
        <p:txBody>
          <a:bodyPr wrap="square" rtlCol="0">
            <a:spAutoFit/>
          </a:bodyPr>
          <a:lstStyle/>
          <a:p>
            <a:pPr algn="l">
              <a:lnSpc>
                <a:spcPts val="30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【例】</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一个无向图中有</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16</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条边，度为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的顶点有</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个，度为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的顶点有</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个，其余顶点的度均小于</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，则该图至少有多少个顶点？</a:t>
            </a:r>
          </a:p>
        </p:txBody>
      </p:sp>
      <p:sp>
        <p:nvSpPr>
          <p:cNvPr id="6" name="TextBox 5"/>
          <p:cNvSpPr txBox="1"/>
          <p:nvPr/>
        </p:nvSpPr>
        <p:spPr>
          <a:xfrm>
            <a:off x="857224" y="2844146"/>
            <a:ext cx="7500990" cy="301374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600"/>
              </a:lnSpc>
              <a:spcBef>
                <a:spcPts val="600"/>
              </a:spcBef>
              <a:buBlip>
                <a:blip r:embed="rId2"/>
              </a:buBlip>
            </a:pP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要使顶点数最少，该图应是连通的，即</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600"/>
              </a:spcBef>
              <a:buBlip>
                <a:blip r:embed="rId2"/>
              </a:buBlip>
            </a:pP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度之和</a:t>
            </a:r>
            <a:r>
              <a:rPr lang="pt-BR"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=4×3+3×4+2×</a:t>
            </a:r>
            <a:r>
              <a:rPr lang="pt-BR"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pt-BR"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pt-BR"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=24+2</a:t>
            </a:r>
            <a:r>
              <a:rPr lang="pt-BR"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pt-BR"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mn-ea"/>
                <a:ea typeface="+mn-ea"/>
                <a:cs typeface="Consolas" panose="020B0609020204030204" pitchFamily="49" charset="0"/>
              </a:rPr>
              <a:t>≤</a:t>
            </a:r>
            <a:r>
              <a:rPr lang="pt-BR"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24+2(</a:t>
            </a:r>
            <a:r>
              <a:rPr lang="pt-BR"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pt-BR"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pt-BR"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342900" indent="-342900" algn="l">
              <a:lnSpc>
                <a:spcPts val="2600"/>
              </a:lnSpc>
              <a:spcBef>
                <a:spcPts val="600"/>
              </a:spcBef>
            </a:pPr>
            <a:r>
              <a:rPr lang="pt-BR"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24+2×(</a:t>
            </a:r>
            <a:r>
              <a:rPr lang="pt-BR"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-7)=10+2</a:t>
            </a:r>
            <a:r>
              <a:rPr lang="pt-BR"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而度之和</a:t>
            </a:r>
            <a:r>
              <a:rPr lang="pt-BR"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pt-BR"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pt-BR"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，所以有</a:t>
            </a:r>
            <a:r>
              <a:rPr lang="pt-BR"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10+2</a:t>
            </a:r>
            <a:r>
              <a:rPr lang="pt-BR"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a:solidFill>
                  <a:srgbClr val="0000FF"/>
                </a:solidFill>
                <a:latin typeface="+mn-ea"/>
                <a:ea typeface="+mn-ea"/>
                <a:cs typeface="Consolas" panose="020B0609020204030204" pitchFamily="49" charset="0"/>
              </a:rPr>
              <a:t>≥</a:t>
            </a:r>
            <a:r>
              <a:rPr lang="pt-BR"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pt-BR"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a:solidFill>
                  <a:srgbClr val="0000FF"/>
                </a:solidFill>
                <a:latin typeface="+mn-ea"/>
                <a:ea typeface="+mn-ea"/>
                <a:cs typeface="Consolas" panose="020B0609020204030204" pitchFamily="49" charset="0"/>
              </a:rPr>
              <a:t>≥</a:t>
            </a:r>
            <a:r>
              <a:rPr lang="pt-BR"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即这样的无向图至少有</a:t>
            </a:r>
            <a:r>
              <a:rPr lang="pt-BR"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个顶点。</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857224" y="2344080"/>
            <a:ext cx="678661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设该图有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个顶点，图中度为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的顶点数为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mn-ea"/>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mj-ea"/>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9" name="Picture 2"/>
          <p:cNvPicPr>
            <a:picLocks noChangeAspect="1" noChangeArrowheads="1"/>
          </p:cNvPicPr>
          <p:nvPr/>
        </p:nvPicPr>
        <p:blipFill>
          <a:blip r:embed="rId3" cstate="print"/>
          <a:srcRect/>
          <a:stretch>
            <a:fillRect/>
          </a:stretch>
        </p:blipFill>
        <p:spPr bwMode="auto">
          <a:xfrm>
            <a:off x="500034" y="1428736"/>
            <a:ext cx="1643074" cy="796023"/>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67864EE2-EAB3-4814-A7EB-820BD7610F1E}" type="slidenum">
              <a:rPr lang="en-US" altLang="zh-CN" smtClean="0"/>
              <a:t>8</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28596" y="500042"/>
            <a:ext cx="300039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8.5.2 </a:t>
            </a:r>
            <a:r>
              <a:rPr lang="zh-CN" altLang="zh-CN">
                <a:latin typeface="Consolas" panose="020B0609020204030204" pitchFamily="49" charset="0"/>
                <a:ea typeface="微软雅黑" panose="020B0503020204020204" pitchFamily="34" charset="-122"/>
                <a:cs typeface="Consolas" panose="020B0609020204030204" pitchFamily="49" charset="0"/>
              </a:rPr>
              <a:t>普里姆算法</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35" name="TextBox 34"/>
          <p:cNvSpPr txBox="1"/>
          <p:nvPr/>
        </p:nvSpPr>
        <p:spPr>
          <a:xfrm>
            <a:off x="571472" y="1285860"/>
            <a:ext cx="285752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普里姆算法过程</a:t>
            </a:r>
            <a:endParaRPr lang="zh-CN" altLang="en-US" sz="2200">
              <a:latin typeface="Consolas" panose="020B0609020204030204" pitchFamily="49" charset="0"/>
              <a:ea typeface="微软雅黑" panose="020B0503020204020204" pitchFamily="34" charset="-122"/>
              <a:cs typeface="Consolas" panose="020B0609020204030204" pitchFamily="49" charset="0"/>
            </a:endParaRPr>
          </a:p>
        </p:txBody>
      </p:sp>
      <p:sp>
        <p:nvSpPr>
          <p:cNvPr id="36" name="矩形 35"/>
          <p:cNvSpPr/>
          <p:nvPr/>
        </p:nvSpPr>
        <p:spPr>
          <a:xfrm>
            <a:off x="285720" y="2000240"/>
            <a:ext cx="8572560" cy="1169551"/>
          </a:xfrm>
          <a:prstGeom prst="rect">
            <a:avLst/>
          </a:prstGeom>
        </p:spPr>
        <p:txBody>
          <a:bodyPr wrap="square">
            <a:spAutoFit/>
          </a:bodyPr>
          <a:lstStyle/>
          <a:p>
            <a:pPr algn="l">
              <a:lnSpc>
                <a:spcPts val="2800"/>
              </a:lnSpc>
              <a:spcBef>
                <a:spcPts val="60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普里姆（</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Prim</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）算法是一种构造性算法。假设</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G=(V</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是一个具有</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个顶点的带权连通图，</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T=(U</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TE)</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的最小生成树，其中</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的顶点集，</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TE</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的边集，则由</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构造从起始点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出发的最小生成树</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的步骤如下：</a:t>
            </a:r>
          </a:p>
        </p:txBody>
      </p:sp>
      <p:sp>
        <p:nvSpPr>
          <p:cNvPr id="38" name="矩形 37"/>
          <p:cNvSpPr/>
          <p:nvPr/>
        </p:nvSpPr>
        <p:spPr>
          <a:xfrm>
            <a:off x="714348" y="3357562"/>
            <a:ext cx="7858180" cy="293410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a:spAutoFit/>
          </a:bodyPr>
          <a:lstStyle/>
          <a:p>
            <a:pPr algn="l">
              <a:lnSpc>
                <a:spcPts val="2800"/>
              </a:lnSpc>
              <a:spcBef>
                <a:spcPts val="60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）初始化</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。以</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到其他顶点的所有边为</a:t>
            </a:r>
            <a:r>
              <a:rPr lang="zh-CN" altLang="zh-CN" sz="2000" dirty="0">
                <a:solidFill>
                  <a:srgbClr val="FF00FF"/>
                </a:solidFill>
                <a:latin typeface="Consolas" panose="020B0609020204030204" pitchFamily="49" charset="0"/>
                <a:ea typeface="仿宋" panose="02010609060101010101" pitchFamily="49" charset="-122"/>
                <a:cs typeface="Consolas" panose="020B0609020204030204" pitchFamily="49" charset="0"/>
              </a:rPr>
              <a:t>候选边</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60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）重复以下步骤</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次，使得其他</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个顶点被加入到</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中：</a:t>
            </a:r>
          </a:p>
          <a:p>
            <a:pPr algn="l">
              <a:lnSpc>
                <a:spcPts val="2800"/>
              </a:lnSpc>
              <a:spcBef>
                <a:spcPts val="60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① 从候选边中挑选权值最小的边加入</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TE</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（所有候选边一定是连接两个顶点集</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V-U</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的边），设该边在</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V-U</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中的顶点是</a:t>
            </a:r>
            <a:r>
              <a:rPr lang="en-US" altLang="zh-CN" sz="2000" i="1" dirty="0">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，将顶点</a:t>
            </a:r>
            <a:r>
              <a:rPr lang="en-US" altLang="zh-CN" sz="2000" i="1" dirty="0">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加入</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中。</a:t>
            </a:r>
          </a:p>
          <a:p>
            <a:pPr algn="l">
              <a:lnSpc>
                <a:spcPts val="2800"/>
              </a:lnSpc>
              <a:spcBef>
                <a:spcPts val="60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② 考察当前</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V-U</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中的所有顶点</a:t>
            </a:r>
            <a:r>
              <a:rPr lang="en-US" altLang="zh-CN" sz="2000" i="1" dirty="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，修改候选边：若</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的权值小于原来和顶点</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关联的候选边，则用</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取代后者作为候选边。</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t>80</a:t>
            </a:fld>
            <a:r>
              <a:rPr lang="en-US" altLang="zh-CN"/>
              <a:t>/92</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
          <p:cNvGrpSpPr/>
          <p:nvPr/>
        </p:nvGrpSpPr>
        <p:grpSpPr>
          <a:xfrm>
            <a:off x="1928794" y="785794"/>
            <a:ext cx="3286148" cy="2214578"/>
            <a:chOff x="1928794" y="928670"/>
            <a:chExt cx="3286148" cy="2214578"/>
          </a:xfrm>
        </p:grpSpPr>
        <p:sp>
          <p:nvSpPr>
            <p:cNvPr id="7" name="椭圆 6"/>
            <p:cNvSpPr/>
            <p:nvPr/>
          </p:nvSpPr>
          <p:spPr>
            <a:xfrm>
              <a:off x="2786050" y="92867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0</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192879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1</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2786050" y="271462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2</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478631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4</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371474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3</a:t>
              </a:r>
              <a:endParaRPr lang="zh-CN" altLang="en-US" sz="1600" dirty="0">
                <a:solidFill>
                  <a:srgbClr val="0000FF"/>
                </a:solidFill>
                <a:latin typeface="Consolas" panose="020B0609020204030204" pitchFamily="49" charset="0"/>
                <a:cs typeface="Consolas" panose="020B0609020204030204" pitchFamily="49" charset="0"/>
              </a:endParaRPr>
            </a:p>
          </p:txBody>
        </p:sp>
        <p:cxnSp>
          <p:nvCxnSpPr>
            <p:cNvPr id="12" name="直接连接符 11"/>
            <p:cNvCxnSpPr>
              <a:stCxn id="7" idx="3"/>
              <a:endCxn id="8" idx="7"/>
            </p:cNvCxnSpPr>
            <p:nvPr/>
          </p:nvCxnSpPr>
          <p:spPr>
            <a:xfrm rot="5400000">
              <a:off x="2258932" y="1330246"/>
              <a:ext cx="625608"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5"/>
              <a:endCxn id="9" idx="1"/>
            </p:cNvCxnSpPr>
            <p:nvPr/>
          </p:nvCxnSpPr>
          <p:spPr>
            <a:xfrm rot="16200000" flipH="1">
              <a:off x="2294651" y="2223221"/>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4"/>
              <a:endCxn id="9" idx="0"/>
            </p:cNvCxnSpPr>
            <p:nvPr/>
          </p:nvCxnSpPr>
          <p:spPr>
            <a:xfrm rot="5400000">
              <a:off x="2321703" y="2035959"/>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5"/>
              <a:endCxn id="11" idx="1"/>
            </p:cNvCxnSpPr>
            <p:nvPr/>
          </p:nvCxnSpPr>
          <p:spPr>
            <a:xfrm rot="16200000" flipH="1">
              <a:off x="3151907" y="1294527"/>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3"/>
              <a:endCxn id="9" idx="7"/>
            </p:cNvCxnSpPr>
            <p:nvPr/>
          </p:nvCxnSpPr>
          <p:spPr>
            <a:xfrm rot="5400000">
              <a:off x="3187626" y="2187502"/>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6"/>
              <a:endCxn id="10" idx="2"/>
            </p:cNvCxnSpPr>
            <p:nvPr/>
          </p:nvCxnSpPr>
          <p:spPr>
            <a:xfrm>
              <a:off x="4143372" y="2071678"/>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6"/>
              <a:endCxn id="10" idx="1"/>
            </p:cNvCxnSpPr>
            <p:nvPr/>
          </p:nvCxnSpPr>
          <p:spPr>
            <a:xfrm>
              <a:off x="3214678" y="1142984"/>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6"/>
              <a:endCxn id="10" idx="3"/>
            </p:cNvCxnSpPr>
            <p:nvPr/>
          </p:nvCxnSpPr>
          <p:spPr>
            <a:xfrm flipV="1">
              <a:off x="3214678" y="2223221"/>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85984" y="1345156"/>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1</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21" name="TextBox 20"/>
            <p:cNvSpPr txBox="1"/>
            <p:nvPr/>
          </p:nvSpPr>
          <p:spPr>
            <a:xfrm>
              <a:off x="2285984" y="2357430"/>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2</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22" name="TextBox 21"/>
            <p:cNvSpPr txBox="1"/>
            <p:nvPr/>
          </p:nvSpPr>
          <p:spPr>
            <a:xfrm>
              <a:off x="2714612" y="1845222"/>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3</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23" name="TextBox 22"/>
            <p:cNvSpPr txBox="1"/>
            <p:nvPr/>
          </p:nvSpPr>
          <p:spPr>
            <a:xfrm>
              <a:off x="3214678" y="2202412"/>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5</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24" name="TextBox 23"/>
            <p:cNvSpPr txBox="1"/>
            <p:nvPr/>
          </p:nvSpPr>
          <p:spPr>
            <a:xfrm>
              <a:off x="3143240" y="1428736"/>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4</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25" name="TextBox 24"/>
            <p:cNvSpPr txBox="1"/>
            <p:nvPr/>
          </p:nvSpPr>
          <p:spPr>
            <a:xfrm>
              <a:off x="4214810" y="1714488"/>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6</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26" name="TextBox 25"/>
            <p:cNvSpPr txBox="1"/>
            <p:nvPr/>
          </p:nvSpPr>
          <p:spPr>
            <a:xfrm>
              <a:off x="4000496" y="2559602"/>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8</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27" name="TextBox 26"/>
            <p:cNvSpPr txBox="1"/>
            <p:nvPr/>
          </p:nvSpPr>
          <p:spPr>
            <a:xfrm>
              <a:off x="4000496" y="1214422"/>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7</a:t>
              </a:r>
              <a:endParaRPr lang="zh-CN" altLang="en-US" sz="1600">
                <a:solidFill>
                  <a:srgbClr val="FF00FF"/>
                </a:solidFill>
                <a:latin typeface="Consolas" panose="020B0609020204030204" pitchFamily="49" charset="0"/>
                <a:cs typeface="Consolas" panose="020B0609020204030204" pitchFamily="49" charset="0"/>
              </a:endParaRPr>
            </a:p>
          </p:txBody>
        </p:sp>
      </p:grpSp>
      <p:grpSp>
        <p:nvGrpSpPr>
          <p:cNvPr id="3" name="组合 27"/>
          <p:cNvGrpSpPr/>
          <p:nvPr/>
        </p:nvGrpSpPr>
        <p:grpSpPr>
          <a:xfrm>
            <a:off x="2000232" y="3857628"/>
            <a:ext cx="3286148" cy="2214578"/>
            <a:chOff x="2000232" y="3857628"/>
            <a:chExt cx="3286148" cy="2214578"/>
          </a:xfrm>
        </p:grpSpPr>
        <p:sp>
          <p:nvSpPr>
            <p:cNvPr id="29" name="椭圆 28"/>
            <p:cNvSpPr/>
            <p:nvPr/>
          </p:nvSpPr>
          <p:spPr>
            <a:xfrm>
              <a:off x="2857488" y="3857628"/>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0</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30" name="椭圆 29"/>
            <p:cNvSpPr/>
            <p:nvPr/>
          </p:nvSpPr>
          <p:spPr>
            <a:xfrm>
              <a:off x="2000232" y="4786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1</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31" name="椭圆 30"/>
            <p:cNvSpPr/>
            <p:nvPr/>
          </p:nvSpPr>
          <p:spPr>
            <a:xfrm>
              <a:off x="2857488" y="564357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2</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4857752" y="4786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4</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3786182" y="4786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3</a:t>
              </a:r>
              <a:endParaRPr lang="zh-CN" altLang="en-US" sz="1600" dirty="0">
                <a:solidFill>
                  <a:srgbClr val="0000FF"/>
                </a:solidFill>
                <a:latin typeface="Consolas" panose="020B0609020204030204" pitchFamily="49" charset="0"/>
                <a:cs typeface="Consolas" panose="020B0609020204030204" pitchFamily="49" charset="0"/>
              </a:endParaRPr>
            </a:p>
          </p:txBody>
        </p:sp>
        <p:cxnSp>
          <p:nvCxnSpPr>
            <p:cNvPr id="34" name="直接连接符 33"/>
            <p:cNvCxnSpPr>
              <a:stCxn id="29" idx="3"/>
              <a:endCxn id="30" idx="7"/>
            </p:cNvCxnSpPr>
            <p:nvPr/>
          </p:nvCxnSpPr>
          <p:spPr>
            <a:xfrm rot="5400000">
              <a:off x="2330370" y="4259204"/>
              <a:ext cx="625608"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5"/>
              <a:endCxn id="31" idx="1"/>
            </p:cNvCxnSpPr>
            <p:nvPr/>
          </p:nvCxnSpPr>
          <p:spPr>
            <a:xfrm rot="16200000" flipH="1">
              <a:off x="2366089" y="5152179"/>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9" idx="4"/>
              <a:endCxn id="31" idx="0"/>
            </p:cNvCxnSpPr>
            <p:nvPr/>
          </p:nvCxnSpPr>
          <p:spPr>
            <a:xfrm rot="5400000">
              <a:off x="2393141" y="4964917"/>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5"/>
              <a:endCxn id="33" idx="1"/>
            </p:cNvCxnSpPr>
            <p:nvPr/>
          </p:nvCxnSpPr>
          <p:spPr>
            <a:xfrm rot="16200000" flipH="1">
              <a:off x="3223345" y="4223485"/>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3" idx="3"/>
              <a:endCxn id="31" idx="7"/>
            </p:cNvCxnSpPr>
            <p:nvPr/>
          </p:nvCxnSpPr>
          <p:spPr>
            <a:xfrm rot="5400000">
              <a:off x="3259064" y="5116460"/>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6"/>
              <a:endCxn id="32" idx="2"/>
            </p:cNvCxnSpPr>
            <p:nvPr/>
          </p:nvCxnSpPr>
          <p:spPr>
            <a:xfrm>
              <a:off x="4214810" y="5000636"/>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9" idx="6"/>
              <a:endCxn id="32" idx="1"/>
            </p:cNvCxnSpPr>
            <p:nvPr/>
          </p:nvCxnSpPr>
          <p:spPr>
            <a:xfrm>
              <a:off x="3286116" y="4071942"/>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1" idx="6"/>
              <a:endCxn id="32" idx="3"/>
            </p:cNvCxnSpPr>
            <p:nvPr/>
          </p:nvCxnSpPr>
          <p:spPr>
            <a:xfrm flipV="1">
              <a:off x="3286116" y="5152179"/>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347897" y="4321739"/>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1</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43" name="TextBox 42"/>
            <p:cNvSpPr txBox="1"/>
            <p:nvPr/>
          </p:nvSpPr>
          <p:spPr>
            <a:xfrm>
              <a:off x="2357422" y="5286388"/>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2</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44" name="TextBox 43"/>
            <p:cNvSpPr txBox="1"/>
            <p:nvPr/>
          </p:nvSpPr>
          <p:spPr>
            <a:xfrm>
              <a:off x="2776525" y="4691071"/>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3</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45" name="TextBox 44"/>
            <p:cNvSpPr txBox="1"/>
            <p:nvPr/>
          </p:nvSpPr>
          <p:spPr>
            <a:xfrm>
              <a:off x="3286116" y="5131370"/>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5</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46" name="TextBox 45"/>
            <p:cNvSpPr txBox="1"/>
            <p:nvPr/>
          </p:nvSpPr>
          <p:spPr>
            <a:xfrm>
              <a:off x="3322720" y="4535949"/>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4</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47" name="TextBox 46"/>
            <p:cNvSpPr txBox="1"/>
            <p:nvPr/>
          </p:nvSpPr>
          <p:spPr>
            <a:xfrm>
              <a:off x="4286248" y="4643446"/>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6</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48" name="TextBox 47"/>
            <p:cNvSpPr txBox="1"/>
            <p:nvPr/>
          </p:nvSpPr>
          <p:spPr>
            <a:xfrm>
              <a:off x="4071934" y="5488560"/>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8</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49" name="TextBox 48"/>
            <p:cNvSpPr txBox="1"/>
            <p:nvPr/>
          </p:nvSpPr>
          <p:spPr>
            <a:xfrm>
              <a:off x="4062409" y="4191005"/>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7</a:t>
              </a:r>
              <a:endParaRPr lang="zh-CN" altLang="en-US" sz="1600">
                <a:solidFill>
                  <a:srgbClr val="FF00FF"/>
                </a:solidFill>
                <a:latin typeface="Consolas" panose="020B0609020204030204" pitchFamily="49" charset="0"/>
                <a:cs typeface="Consolas" panose="020B0609020204030204" pitchFamily="49" charset="0"/>
              </a:endParaRPr>
            </a:p>
          </p:txBody>
        </p:sp>
      </p:grpSp>
      <p:sp>
        <p:nvSpPr>
          <p:cNvPr id="50" name="下箭头 49"/>
          <p:cNvSpPr/>
          <p:nvPr/>
        </p:nvSpPr>
        <p:spPr>
          <a:xfrm>
            <a:off x="3000364" y="3286124"/>
            <a:ext cx="214314" cy="28575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600">
              <a:latin typeface="Consolas" panose="020B0609020204030204" pitchFamily="49" charset="0"/>
              <a:cs typeface="Consolas" panose="020B0609020204030204" pitchFamily="49" charset="0"/>
            </a:endParaRPr>
          </a:p>
        </p:txBody>
      </p:sp>
      <p:grpSp>
        <p:nvGrpSpPr>
          <p:cNvPr id="4" name="组合 50"/>
          <p:cNvGrpSpPr/>
          <p:nvPr/>
        </p:nvGrpSpPr>
        <p:grpSpPr>
          <a:xfrm>
            <a:off x="1214414" y="4515310"/>
            <a:ext cx="4401098" cy="1992085"/>
            <a:chOff x="1214414" y="2714620"/>
            <a:chExt cx="4401098" cy="1992085"/>
          </a:xfrm>
        </p:grpSpPr>
        <p:sp>
          <p:nvSpPr>
            <p:cNvPr id="52" name="椭圆 51"/>
            <p:cNvSpPr/>
            <p:nvPr/>
          </p:nvSpPr>
          <p:spPr>
            <a:xfrm>
              <a:off x="2526424" y="3571876"/>
              <a:ext cx="1071570" cy="1071570"/>
            </a:xfrm>
            <a:prstGeom prst="ellipse">
              <a:avLst/>
            </a:prstGeom>
            <a:solidFill>
              <a:schemeClr val="accent1">
                <a:alpha val="14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latin typeface="Consolas" panose="020B0609020204030204" pitchFamily="49" charset="0"/>
                <a:cs typeface="Consolas" panose="020B0609020204030204" pitchFamily="49" charset="0"/>
              </a:endParaRPr>
            </a:p>
          </p:txBody>
        </p:sp>
        <p:sp>
          <p:nvSpPr>
            <p:cNvPr id="53" name="任意多边形 52"/>
            <p:cNvSpPr/>
            <p:nvPr/>
          </p:nvSpPr>
          <p:spPr>
            <a:xfrm>
              <a:off x="1785918" y="2714620"/>
              <a:ext cx="3829594" cy="1992085"/>
            </a:xfrm>
            <a:custGeom>
              <a:avLst/>
              <a:gdLst>
                <a:gd name="connsiteX0" fmla="*/ 158931 w 3829594"/>
                <a:gd name="connsiteY0" fmla="*/ 161108 h 1992085"/>
                <a:gd name="connsiteX1" fmla="*/ 185057 w 3829594"/>
                <a:gd name="connsiteY1" fmla="*/ 1049382 h 1992085"/>
                <a:gd name="connsiteX2" fmla="*/ 1269274 w 3829594"/>
                <a:gd name="connsiteY2" fmla="*/ 1898468 h 1992085"/>
                <a:gd name="connsiteX3" fmla="*/ 2314303 w 3829594"/>
                <a:gd name="connsiteY3" fmla="*/ 1611085 h 1992085"/>
                <a:gd name="connsiteX4" fmla="*/ 3646714 w 3829594"/>
                <a:gd name="connsiteY4" fmla="*/ 840377 h 1992085"/>
                <a:gd name="connsiteX5" fmla="*/ 3411583 w 3829594"/>
                <a:gd name="connsiteY5" fmla="*/ 108857 h 1992085"/>
                <a:gd name="connsiteX6" fmla="*/ 2235926 w 3829594"/>
                <a:gd name="connsiteY6" fmla="*/ 187234 h 1992085"/>
                <a:gd name="connsiteX7" fmla="*/ 1595846 w 3829594"/>
                <a:gd name="connsiteY7" fmla="*/ 487679 h 1992085"/>
                <a:gd name="connsiteX8" fmla="*/ 994954 w 3829594"/>
                <a:gd name="connsiteY8" fmla="*/ 396239 h 1992085"/>
                <a:gd name="connsiteX9" fmla="*/ 341811 w 3829594"/>
                <a:gd name="connsiteY9" fmla="*/ 108857 h 1992085"/>
                <a:gd name="connsiteX10" fmla="*/ 158931 w 3829594"/>
                <a:gd name="connsiteY10" fmla="*/ 161108 h 199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9594" h="1992085">
                  <a:moveTo>
                    <a:pt x="158931" y="161108"/>
                  </a:moveTo>
                  <a:cubicBezTo>
                    <a:pt x="132805" y="317862"/>
                    <a:pt x="0" y="759822"/>
                    <a:pt x="185057" y="1049382"/>
                  </a:cubicBezTo>
                  <a:cubicBezTo>
                    <a:pt x="370114" y="1338942"/>
                    <a:pt x="914400" y="1804851"/>
                    <a:pt x="1269274" y="1898468"/>
                  </a:cubicBezTo>
                  <a:cubicBezTo>
                    <a:pt x="1624148" y="1992085"/>
                    <a:pt x="1918063" y="1787433"/>
                    <a:pt x="2314303" y="1611085"/>
                  </a:cubicBezTo>
                  <a:cubicBezTo>
                    <a:pt x="2710543" y="1434737"/>
                    <a:pt x="3463834" y="1090748"/>
                    <a:pt x="3646714" y="840377"/>
                  </a:cubicBezTo>
                  <a:cubicBezTo>
                    <a:pt x="3829594" y="590006"/>
                    <a:pt x="3646714" y="217714"/>
                    <a:pt x="3411583" y="108857"/>
                  </a:cubicBezTo>
                  <a:cubicBezTo>
                    <a:pt x="3176452" y="0"/>
                    <a:pt x="2538549" y="124097"/>
                    <a:pt x="2235926" y="187234"/>
                  </a:cubicBezTo>
                  <a:cubicBezTo>
                    <a:pt x="1933303" y="250371"/>
                    <a:pt x="1802675" y="452845"/>
                    <a:pt x="1595846" y="487679"/>
                  </a:cubicBezTo>
                  <a:cubicBezTo>
                    <a:pt x="1389017" y="522513"/>
                    <a:pt x="1203960" y="459376"/>
                    <a:pt x="994954" y="396239"/>
                  </a:cubicBezTo>
                  <a:cubicBezTo>
                    <a:pt x="785948" y="333102"/>
                    <a:pt x="476794" y="150223"/>
                    <a:pt x="341811" y="108857"/>
                  </a:cubicBezTo>
                  <a:cubicBezTo>
                    <a:pt x="206828" y="67491"/>
                    <a:pt x="185057" y="4354"/>
                    <a:pt x="158931" y="161108"/>
                  </a:cubicBezTo>
                  <a:close/>
                </a:path>
              </a:pathLst>
            </a:custGeom>
            <a:solidFill>
              <a:schemeClr val="accent1">
                <a:alpha val="30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latin typeface="Consolas" panose="020B0609020204030204" pitchFamily="49" charset="0"/>
                <a:cs typeface="Consolas" panose="020B0609020204030204" pitchFamily="49" charset="0"/>
              </a:endParaRPr>
            </a:p>
          </p:txBody>
        </p:sp>
        <p:sp>
          <p:nvSpPr>
            <p:cNvPr id="54" name="TextBox 53"/>
            <p:cNvSpPr txBox="1"/>
            <p:nvPr/>
          </p:nvSpPr>
          <p:spPr>
            <a:xfrm>
              <a:off x="2214546" y="3643314"/>
              <a:ext cx="357190" cy="289310"/>
            </a:xfrm>
            <a:prstGeom prst="rect">
              <a:avLst/>
            </a:prstGeom>
            <a:noFill/>
          </p:spPr>
          <p:txBody>
            <a:bodyPr wrap="square" rtlCol="0">
              <a:spAutoFit/>
            </a:bodyPr>
            <a:lstStyle/>
            <a:p>
              <a:pPr algn="l"/>
              <a:r>
                <a:rPr lang="en-US" altLang="zh-CN" sz="1600">
                  <a:solidFill>
                    <a:srgbClr val="0000FF"/>
                  </a:solidFill>
                  <a:latin typeface="Consolas" panose="020B0609020204030204" pitchFamily="49" charset="0"/>
                  <a:cs typeface="Consolas" panose="020B0609020204030204" pitchFamily="49" charset="0"/>
                </a:rPr>
                <a:t>U</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55" name="TextBox 54"/>
            <p:cNvSpPr txBox="1"/>
            <p:nvPr/>
          </p:nvSpPr>
          <p:spPr>
            <a:xfrm>
              <a:off x="1214414" y="3271384"/>
              <a:ext cx="642942" cy="289310"/>
            </a:xfrm>
            <a:prstGeom prst="rect">
              <a:avLst/>
            </a:prstGeom>
            <a:noFill/>
          </p:spPr>
          <p:txBody>
            <a:bodyPr wrap="square" rtlCol="0">
              <a:spAutoFit/>
            </a:bodyPr>
            <a:lstStyle/>
            <a:p>
              <a:pPr algn="l"/>
              <a:r>
                <a:rPr lang="en-US" altLang="zh-CN" sz="1600">
                  <a:solidFill>
                    <a:srgbClr val="0000FF"/>
                  </a:solidFill>
                  <a:latin typeface="Consolas" panose="020B0609020204030204" pitchFamily="49" charset="0"/>
                  <a:cs typeface="Consolas" panose="020B0609020204030204" pitchFamily="49" charset="0"/>
                </a:rPr>
                <a:t>V-U</a:t>
              </a:r>
              <a:endParaRPr lang="zh-CN" altLang="en-US" sz="1600">
                <a:solidFill>
                  <a:srgbClr val="0000FF"/>
                </a:solidFill>
                <a:latin typeface="Consolas" panose="020B0609020204030204" pitchFamily="49" charset="0"/>
                <a:cs typeface="Consolas" panose="020B0609020204030204" pitchFamily="49" charset="0"/>
              </a:endParaRPr>
            </a:p>
          </p:txBody>
        </p:sp>
      </p:grpSp>
      <p:cxnSp>
        <p:nvCxnSpPr>
          <p:cNvPr id="56" name="直接连接符 55"/>
          <p:cNvCxnSpPr/>
          <p:nvPr/>
        </p:nvCxnSpPr>
        <p:spPr>
          <a:xfrm rot="5400000">
            <a:off x="2339037" y="4241745"/>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5" name="组合 56"/>
          <p:cNvGrpSpPr/>
          <p:nvPr/>
        </p:nvGrpSpPr>
        <p:grpSpPr>
          <a:xfrm>
            <a:off x="500034" y="285728"/>
            <a:ext cx="1000100" cy="1071569"/>
            <a:chOff x="214282" y="142852"/>
            <a:chExt cx="1000100" cy="1071569"/>
          </a:xfrm>
        </p:grpSpPr>
        <p:sp>
          <p:nvSpPr>
            <p:cNvPr id="58"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ln>
          </p:spPr>
          <p:txBody>
            <a:bodyPr wrap="none" anchor="ctr"/>
            <a:lstStyle/>
            <a:p>
              <a:endParaRPr lang="zh-CN" altLang="zh-CN">
                <a:latin typeface="Calibri" panose="020F0502020204030204" charset="0"/>
                <a:cs typeface="Arial" panose="020B0604020202020204" pitchFamily="34" charset="0"/>
              </a:endParaRPr>
            </a:p>
          </p:txBody>
        </p:sp>
        <p:sp>
          <p:nvSpPr>
            <p:cNvPr id="59"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ln>
          </p:spPr>
          <p:txBody>
            <a:bodyPr wrap="none" anchor="ctr"/>
            <a:lstStyle/>
            <a:p>
              <a:endParaRPr lang="zh-CN" altLang="zh-CN">
                <a:latin typeface="Calibri" panose="020F0502020204030204" charset="0"/>
                <a:cs typeface="Arial" panose="020B0604020202020204" pitchFamily="34" charset="0"/>
              </a:endParaRPr>
            </a:p>
          </p:txBody>
        </p:sp>
        <p:sp>
          <p:nvSpPr>
            <p:cNvPr id="60" name="Oval 22"/>
            <p:cNvSpPr>
              <a:spLocks noChangeArrowheads="1"/>
            </p:cNvSpPr>
            <p:nvPr/>
          </p:nvSpPr>
          <p:spPr bwMode="gray">
            <a:xfrm>
              <a:off x="296515" y="233663"/>
              <a:ext cx="834424" cy="895136"/>
            </a:xfrm>
            <a:prstGeom prst="ellipse">
              <a:avLst/>
            </a:prstGeom>
            <a:noFill/>
            <a:ln w="38100">
              <a:solidFill>
                <a:srgbClr val="FF0000">
                  <a:alpha val="30196"/>
                </a:srgbClr>
              </a:solidFill>
              <a:round/>
            </a:ln>
          </p:spPr>
          <p:txBody>
            <a:bodyPr wrap="none" anchor="ctr"/>
            <a:lstStyle/>
            <a:p>
              <a:endParaRPr lang="zh-CN" altLang="zh-CN">
                <a:latin typeface="Calibri" panose="020F0502020204030204" charset="0"/>
                <a:cs typeface="Arial" panose="020B0604020202020204" pitchFamily="34" charset="0"/>
              </a:endParaRPr>
            </a:p>
          </p:txBody>
        </p:sp>
        <p:sp>
          <p:nvSpPr>
            <p:cNvPr id="61" name="Text Box 23"/>
            <p:cNvSpPr txBox="1">
              <a:spLocks noChangeArrowheads="1"/>
            </p:cNvSpPr>
            <p:nvPr/>
          </p:nvSpPr>
          <p:spPr bwMode="gray">
            <a:xfrm>
              <a:off x="364012" y="538608"/>
              <a:ext cx="728120" cy="313932"/>
            </a:xfrm>
            <a:prstGeom prst="rect">
              <a:avLst/>
            </a:prstGeom>
            <a:noFill/>
            <a:ln w="9525" algn="ctr">
              <a:noFill/>
              <a:miter lim="800000"/>
            </a:ln>
          </p:spPr>
          <p:txBody>
            <a:bodyPr wrap="square">
              <a:spAutoFit/>
            </a:bodyPr>
            <a:lstStyle/>
            <a:p>
              <a:pPr algn="ctr">
                <a:spcBef>
                  <a:spcPct val="50000"/>
                </a:spcBef>
              </a:pPr>
              <a:r>
                <a:rPr lang="zh-CN" altLang="en-US" sz="1800" b="1">
                  <a:solidFill>
                    <a:srgbClr val="FF0000"/>
                  </a:solidFill>
                  <a:latin typeface="微软雅黑" panose="020B0503020204020204" pitchFamily="34" charset="-122"/>
                  <a:ea typeface="微软雅黑" panose="020B0503020204020204" pitchFamily="34" charset="-122"/>
                  <a:cs typeface="Consolas" panose="020B0609020204030204" pitchFamily="49" charset="0"/>
                </a:rPr>
                <a:t>示例</a:t>
              </a:r>
            </a:p>
          </p:txBody>
        </p:sp>
      </p:grpSp>
      <p:sp>
        <p:nvSpPr>
          <p:cNvPr id="63" name="灯片编号占位符 62"/>
          <p:cNvSpPr>
            <a:spLocks noGrp="1"/>
          </p:cNvSpPr>
          <p:nvPr>
            <p:ph type="sldNum" sz="quarter" idx="12"/>
          </p:nvPr>
        </p:nvSpPr>
        <p:spPr/>
        <p:txBody>
          <a:bodyPr/>
          <a:lstStyle/>
          <a:p>
            <a:fld id="{67864EE2-EAB3-4814-A7EB-820BD7610F1E}" type="slidenum">
              <a:rPr lang="en-US" altLang="zh-CN" smtClean="0"/>
              <a:t>81</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2163526" y="545469"/>
            <a:ext cx="3286148" cy="2214578"/>
            <a:chOff x="2163526" y="714356"/>
            <a:chExt cx="3286148" cy="2214578"/>
          </a:xfrm>
        </p:grpSpPr>
        <p:sp>
          <p:nvSpPr>
            <p:cNvPr id="5" name="椭圆 4"/>
            <p:cNvSpPr/>
            <p:nvPr/>
          </p:nvSpPr>
          <p:spPr>
            <a:xfrm>
              <a:off x="3020782" y="71435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0</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2163526" y="16430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1</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3020782" y="250030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2</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5021046" y="16430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4</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3949476" y="16430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3</a:t>
              </a:r>
              <a:endParaRPr lang="zh-CN" altLang="en-US" sz="1600" dirty="0">
                <a:solidFill>
                  <a:srgbClr val="0000FF"/>
                </a:solidFill>
                <a:latin typeface="Consolas" panose="020B0609020204030204" pitchFamily="49" charset="0"/>
                <a:cs typeface="Consolas" panose="020B0609020204030204" pitchFamily="49" charset="0"/>
              </a:endParaRPr>
            </a:p>
          </p:txBody>
        </p:sp>
        <p:cxnSp>
          <p:nvCxnSpPr>
            <p:cNvPr id="10" name="直接连接符 9"/>
            <p:cNvCxnSpPr>
              <a:stCxn id="6" idx="5"/>
              <a:endCxn id="7" idx="1"/>
            </p:cNvCxnSpPr>
            <p:nvPr/>
          </p:nvCxnSpPr>
          <p:spPr>
            <a:xfrm rot="16200000" flipH="1">
              <a:off x="2529383" y="2008907"/>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4"/>
              <a:endCxn id="7" idx="0"/>
            </p:cNvCxnSpPr>
            <p:nvPr/>
          </p:nvCxnSpPr>
          <p:spPr>
            <a:xfrm rot="5400000">
              <a:off x="2556435" y="1821645"/>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5"/>
              <a:endCxn id="9" idx="1"/>
            </p:cNvCxnSpPr>
            <p:nvPr/>
          </p:nvCxnSpPr>
          <p:spPr>
            <a:xfrm rot="16200000" flipH="1">
              <a:off x="3386639" y="1080213"/>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3"/>
              <a:endCxn id="7" idx="7"/>
            </p:cNvCxnSpPr>
            <p:nvPr/>
          </p:nvCxnSpPr>
          <p:spPr>
            <a:xfrm rot="5400000">
              <a:off x="3422358" y="1973188"/>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6"/>
              <a:endCxn id="8" idx="2"/>
            </p:cNvCxnSpPr>
            <p:nvPr/>
          </p:nvCxnSpPr>
          <p:spPr>
            <a:xfrm>
              <a:off x="4378104" y="1857364"/>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6"/>
              <a:endCxn id="8" idx="1"/>
            </p:cNvCxnSpPr>
            <p:nvPr/>
          </p:nvCxnSpPr>
          <p:spPr>
            <a:xfrm>
              <a:off x="3449410" y="928670"/>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6"/>
              <a:endCxn id="8" idx="3"/>
            </p:cNvCxnSpPr>
            <p:nvPr/>
          </p:nvCxnSpPr>
          <p:spPr>
            <a:xfrm flipV="1">
              <a:off x="3449410" y="2008907"/>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20716" y="1130842"/>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1</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18" name="TextBox 17"/>
            <p:cNvSpPr txBox="1"/>
            <p:nvPr/>
          </p:nvSpPr>
          <p:spPr>
            <a:xfrm>
              <a:off x="2428860" y="2143116"/>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2</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19" name="TextBox 18"/>
            <p:cNvSpPr txBox="1"/>
            <p:nvPr/>
          </p:nvSpPr>
          <p:spPr>
            <a:xfrm>
              <a:off x="2949344" y="1773784"/>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3</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20" name="TextBox 19"/>
            <p:cNvSpPr txBox="1"/>
            <p:nvPr/>
          </p:nvSpPr>
          <p:spPr>
            <a:xfrm>
              <a:off x="3449410" y="1988098"/>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5</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21" name="TextBox 20"/>
            <p:cNvSpPr txBox="1"/>
            <p:nvPr/>
          </p:nvSpPr>
          <p:spPr>
            <a:xfrm>
              <a:off x="3495539" y="1345052"/>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4</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22" name="TextBox 21"/>
            <p:cNvSpPr txBox="1"/>
            <p:nvPr/>
          </p:nvSpPr>
          <p:spPr>
            <a:xfrm>
              <a:off x="4449542" y="1500174"/>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6</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23" name="TextBox 22"/>
            <p:cNvSpPr txBox="1"/>
            <p:nvPr/>
          </p:nvSpPr>
          <p:spPr>
            <a:xfrm>
              <a:off x="4235228" y="2345288"/>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8</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24" name="TextBox 23"/>
            <p:cNvSpPr txBox="1"/>
            <p:nvPr/>
          </p:nvSpPr>
          <p:spPr>
            <a:xfrm>
              <a:off x="3857620" y="857232"/>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7</a:t>
              </a:r>
              <a:endParaRPr lang="zh-CN" altLang="en-US" sz="1600">
                <a:solidFill>
                  <a:srgbClr val="FF00FF"/>
                </a:solidFill>
                <a:latin typeface="Consolas" panose="020B0609020204030204" pitchFamily="49" charset="0"/>
                <a:cs typeface="Consolas" panose="020B0609020204030204" pitchFamily="49" charset="0"/>
              </a:endParaRPr>
            </a:p>
          </p:txBody>
        </p:sp>
        <p:cxnSp>
          <p:nvCxnSpPr>
            <p:cNvPr id="25" name="直接连接符 24"/>
            <p:cNvCxnSpPr/>
            <p:nvPr/>
          </p:nvCxnSpPr>
          <p:spPr>
            <a:xfrm rot="5400000">
              <a:off x="2474973" y="1078470"/>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25"/>
          <p:cNvGrpSpPr/>
          <p:nvPr/>
        </p:nvGrpSpPr>
        <p:grpSpPr>
          <a:xfrm>
            <a:off x="2037806" y="214290"/>
            <a:ext cx="3587931" cy="2835067"/>
            <a:chOff x="2037806" y="383177"/>
            <a:chExt cx="3587931" cy="2835067"/>
          </a:xfrm>
        </p:grpSpPr>
        <p:sp>
          <p:nvSpPr>
            <p:cNvPr id="27" name="TextBox 26"/>
            <p:cNvSpPr txBox="1"/>
            <p:nvPr/>
          </p:nvSpPr>
          <p:spPr>
            <a:xfrm>
              <a:off x="2377840" y="457122"/>
              <a:ext cx="357190" cy="289310"/>
            </a:xfrm>
            <a:prstGeom prst="rect">
              <a:avLst/>
            </a:prstGeom>
            <a:noFill/>
          </p:spPr>
          <p:txBody>
            <a:bodyPr wrap="square" rtlCol="0">
              <a:spAutoFit/>
            </a:bodyPr>
            <a:lstStyle/>
            <a:p>
              <a:pPr algn="l"/>
              <a:r>
                <a:rPr lang="en-US" altLang="zh-CN" sz="1600">
                  <a:solidFill>
                    <a:srgbClr val="0000FF"/>
                  </a:solidFill>
                  <a:latin typeface="Consolas" panose="020B0609020204030204" pitchFamily="49" charset="0"/>
                  <a:cs typeface="Consolas" panose="020B0609020204030204" pitchFamily="49" charset="0"/>
                </a:rPr>
                <a:t>U</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8" name="TextBox 27"/>
            <p:cNvSpPr txBox="1"/>
            <p:nvPr/>
          </p:nvSpPr>
          <p:spPr>
            <a:xfrm>
              <a:off x="2214546" y="2928934"/>
              <a:ext cx="642942" cy="289310"/>
            </a:xfrm>
            <a:prstGeom prst="rect">
              <a:avLst/>
            </a:prstGeom>
            <a:noFill/>
          </p:spPr>
          <p:txBody>
            <a:bodyPr wrap="square" rtlCol="0">
              <a:spAutoFit/>
            </a:bodyPr>
            <a:lstStyle/>
            <a:p>
              <a:pPr algn="l"/>
              <a:r>
                <a:rPr lang="en-US" altLang="zh-CN" sz="1600">
                  <a:solidFill>
                    <a:srgbClr val="0000FF"/>
                  </a:solidFill>
                  <a:latin typeface="Consolas" panose="020B0609020204030204" pitchFamily="49" charset="0"/>
                  <a:cs typeface="Consolas" panose="020B0609020204030204" pitchFamily="49" charset="0"/>
                </a:rPr>
                <a:t>V-U</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9" name="任意多边形 28"/>
            <p:cNvSpPr/>
            <p:nvPr/>
          </p:nvSpPr>
          <p:spPr>
            <a:xfrm>
              <a:off x="2037806" y="383177"/>
              <a:ext cx="1765662" cy="1928949"/>
            </a:xfrm>
            <a:custGeom>
              <a:avLst/>
              <a:gdLst>
                <a:gd name="connsiteX0" fmla="*/ 862148 w 1765662"/>
                <a:gd name="connsiteY0" fmla="*/ 230777 h 1928949"/>
                <a:gd name="connsiteX1" fmla="*/ 130628 w 1765662"/>
                <a:gd name="connsiteY1" fmla="*/ 975360 h 1928949"/>
                <a:gd name="connsiteX2" fmla="*/ 104503 w 1765662"/>
                <a:gd name="connsiteY2" fmla="*/ 1824446 h 1928949"/>
                <a:gd name="connsiteX3" fmla="*/ 757645 w 1765662"/>
                <a:gd name="connsiteY3" fmla="*/ 1602377 h 1928949"/>
                <a:gd name="connsiteX4" fmla="*/ 1685108 w 1765662"/>
                <a:gd name="connsiteY4" fmla="*/ 583474 h 1928949"/>
                <a:gd name="connsiteX5" fmla="*/ 1240971 w 1765662"/>
                <a:gd name="connsiteY5" fmla="*/ 60960 h 1928949"/>
                <a:gd name="connsiteX6" fmla="*/ 862148 w 1765662"/>
                <a:gd name="connsiteY6" fmla="*/ 230777 h 19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662" h="1928949">
                  <a:moveTo>
                    <a:pt x="862148" y="230777"/>
                  </a:moveTo>
                  <a:cubicBezTo>
                    <a:pt x="677091" y="383177"/>
                    <a:pt x="256902" y="709749"/>
                    <a:pt x="130628" y="975360"/>
                  </a:cubicBezTo>
                  <a:cubicBezTo>
                    <a:pt x="4354" y="1240971"/>
                    <a:pt x="0" y="1719943"/>
                    <a:pt x="104503" y="1824446"/>
                  </a:cubicBezTo>
                  <a:cubicBezTo>
                    <a:pt x="209006" y="1928949"/>
                    <a:pt x="494211" y="1809206"/>
                    <a:pt x="757645" y="1602377"/>
                  </a:cubicBezTo>
                  <a:cubicBezTo>
                    <a:pt x="1021079" y="1395548"/>
                    <a:pt x="1604554" y="840377"/>
                    <a:pt x="1685108" y="583474"/>
                  </a:cubicBezTo>
                  <a:cubicBezTo>
                    <a:pt x="1765662" y="326571"/>
                    <a:pt x="1378131" y="121920"/>
                    <a:pt x="1240971" y="60960"/>
                  </a:cubicBezTo>
                  <a:cubicBezTo>
                    <a:pt x="1103811" y="0"/>
                    <a:pt x="1047205" y="78377"/>
                    <a:pt x="862148" y="230777"/>
                  </a:cubicBezTo>
                  <a:close/>
                </a:path>
              </a:pathLst>
            </a:custGeom>
            <a:solidFill>
              <a:schemeClr val="accent1">
                <a:alpha val="23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p>
          </p:txBody>
        </p:sp>
        <p:sp>
          <p:nvSpPr>
            <p:cNvPr id="30" name="任意多边形 29"/>
            <p:cNvSpPr/>
            <p:nvPr/>
          </p:nvSpPr>
          <p:spPr>
            <a:xfrm>
              <a:off x="2695303" y="1143000"/>
              <a:ext cx="2930434" cy="2050868"/>
            </a:xfrm>
            <a:custGeom>
              <a:avLst/>
              <a:gdLst>
                <a:gd name="connsiteX0" fmla="*/ 335280 w 2930434"/>
                <a:gd name="connsiteY0" fmla="*/ 1952897 h 2050868"/>
                <a:gd name="connsiteX1" fmla="*/ 870857 w 2930434"/>
                <a:gd name="connsiteY1" fmla="*/ 1939834 h 2050868"/>
                <a:gd name="connsiteX2" fmla="*/ 2555966 w 2930434"/>
                <a:gd name="connsiteY2" fmla="*/ 1286691 h 2050868"/>
                <a:gd name="connsiteX3" fmla="*/ 2895600 w 2930434"/>
                <a:gd name="connsiteY3" fmla="*/ 581297 h 2050868"/>
                <a:gd name="connsiteX4" fmla="*/ 2346960 w 2930434"/>
                <a:gd name="connsiteY4" fmla="*/ 137160 h 2050868"/>
                <a:gd name="connsiteX5" fmla="*/ 1785257 w 2930434"/>
                <a:gd name="connsiteY5" fmla="*/ 71846 h 2050868"/>
                <a:gd name="connsiteX6" fmla="*/ 1053737 w 2930434"/>
                <a:gd name="connsiteY6" fmla="*/ 568234 h 2050868"/>
                <a:gd name="connsiteX7" fmla="*/ 243840 w 2930434"/>
                <a:gd name="connsiteY7" fmla="*/ 1208314 h 2050868"/>
                <a:gd name="connsiteX8" fmla="*/ 21771 w 2930434"/>
                <a:gd name="connsiteY8" fmla="*/ 1665514 h 2050868"/>
                <a:gd name="connsiteX9" fmla="*/ 335280 w 2930434"/>
                <a:gd name="connsiteY9" fmla="*/ 1952897 h 205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30434" h="2050868">
                  <a:moveTo>
                    <a:pt x="335280" y="1952897"/>
                  </a:moveTo>
                  <a:cubicBezTo>
                    <a:pt x="476794" y="1998617"/>
                    <a:pt x="500743" y="2050868"/>
                    <a:pt x="870857" y="1939834"/>
                  </a:cubicBezTo>
                  <a:cubicBezTo>
                    <a:pt x="1240971" y="1828800"/>
                    <a:pt x="2218509" y="1513114"/>
                    <a:pt x="2555966" y="1286691"/>
                  </a:cubicBezTo>
                  <a:cubicBezTo>
                    <a:pt x="2893423" y="1060268"/>
                    <a:pt x="2930434" y="772885"/>
                    <a:pt x="2895600" y="581297"/>
                  </a:cubicBezTo>
                  <a:cubicBezTo>
                    <a:pt x="2860766" y="389709"/>
                    <a:pt x="2532017" y="222068"/>
                    <a:pt x="2346960" y="137160"/>
                  </a:cubicBezTo>
                  <a:cubicBezTo>
                    <a:pt x="2161903" y="52252"/>
                    <a:pt x="2000794" y="0"/>
                    <a:pt x="1785257" y="71846"/>
                  </a:cubicBezTo>
                  <a:cubicBezTo>
                    <a:pt x="1569720" y="143692"/>
                    <a:pt x="1310640" y="378823"/>
                    <a:pt x="1053737" y="568234"/>
                  </a:cubicBezTo>
                  <a:cubicBezTo>
                    <a:pt x="796834" y="757645"/>
                    <a:pt x="415834" y="1025434"/>
                    <a:pt x="243840" y="1208314"/>
                  </a:cubicBezTo>
                  <a:cubicBezTo>
                    <a:pt x="71846" y="1391194"/>
                    <a:pt x="0" y="1541417"/>
                    <a:pt x="21771" y="1665514"/>
                  </a:cubicBezTo>
                  <a:cubicBezTo>
                    <a:pt x="43542" y="1789611"/>
                    <a:pt x="193766" y="1907177"/>
                    <a:pt x="335280" y="1952897"/>
                  </a:cubicBezTo>
                  <a:close/>
                </a:path>
              </a:pathLst>
            </a:custGeom>
            <a:solidFill>
              <a:schemeClr val="accent1">
                <a:alpha val="26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p>
          </p:txBody>
        </p:sp>
      </p:grpSp>
      <p:cxnSp>
        <p:nvCxnSpPr>
          <p:cNvPr id="31" name="直接连接符 30"/>
          <p:cNvCxnSpPr/>
          <p:nvPr/>
        </p:nvCxnSpPr>
        <p:spPr>
          <a:xfrm rot="16200000" flipH="1">
            <a:off x="2520437" y="1831354"/>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4" name="组合 31"/>
          <p:cNvGrpSpPr/>
          <p:nvPr/>
        </p:nvGrpSpPr>
        <p:grpSpPr>
          <a:xfrm>
            <a:off x="2197390" y="3886146"/>
            <a:ext cx="3286148" cy="2214578"/>
            <a:chOff x="2197390" y="3886146"/>
            <a:chExt cx="3286148" cy="2214578"/>
          </a:xfrm>
        </p:grpSpPr>
        <p:sp>
          <p:nvSpPr>
            <p:cNvPr id="33" name="椭圆 32"/>
            <p:cNvSpPr/>
            <p:nvPr/>
          </p:nvSpPr>
          <p:spPr>
            <a:xfrm>
              <a:off x="3054646" y="388614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0</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34" name="椭圆 33"/>
            <p:cNvSpPr/>
            <p:nvPr/>
          </p:nvSpPr>
          <p:spPr>
            <a:xfrm>
              <a:off x="2197390" y="48148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1</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35" name="椭圆 34"/>
            <p:cNvSpPr/>
            <p:nvPr/>
          </p:nvSpPr>
          <p:spPr>
            <a:xfrm>
              <a:off x="3054646" y="567209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2</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36" name="椭圆 35"/>
            <p:cNvSpPr/>
            <p:nvPr/>
          </p:nvSpPr>
          <p:spPr>
            <a:xfrm>
              <a:off x="5054910" y="48148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4</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37" name="椭圆 36"/>
            <p:cNvSpPr/>
            <p:nvPr/>
          </p:nvSpPr>
          <p:spPr>
            <a:xfrm>
              <a:off x="3983340" y="48148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3</a:t>
              </a:r>
              <a:endParaRPr lang="zh-CN" altLang="en-US" sz="1600" dirty="0">
                <a:solidFill>
                  <a:srgbClr val="0000FF"/>
                </a:solidFill>
                <a:latin typeface="Consolas" panose="020B0609020204030204" pitchFamily="49" charset="0"/>
                <a:cs typeface="Consolas" panose="020B0609020204030204" pitchFamily="49" charset="0"/>
              </a:endParaRPr>
            </a:p>
          </p:txBody>
        </p:sp>
        <p:cxnSp>
          <p:nvCxnSpPr>
            <p:cNvPr id="38" name="直接连接符 37"/>
            <p:cNvCxnSpPr>
              <a:stCxn id="33" idx="4"/>
              <a:endCxn id="35" idx="0"/>
            </p:cNvCxnSpPr>
            <p:nvPr/>
          </p:nvCxnSpPr>
          <p:spPr>
            <a:xfrm rot="5400000">
              <a:off x="2590299" y="4993435"/>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5"/>
              <a:endCxn id="37" idx="1"/>
            </p:cNvCxnSpPr>
            <p:nvPr/>
          </p:nvCxnSpPr>
          <p:spPr>
            <a:xfrm rot="16200000" flipH="1">
              <a:off x="3420503" y="4252003"/>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7" idx="3"/>
              <a:endCxn id="35" idx="7"/>
            </p:cNvCxnSpPr>
            <p:nvPr/>
          </p:nvCxnSpPr>
          <p:spPr>
            <a:xfrm rot="5400000">
              <a:off x="3456222" y="5144978"/>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7" idx="6"/>
              <a:endCxn id="36" idx="2"/>
            </p:cNvCxnSpPr>
            <p:nvPr/>
          </p:nvCxnSpPr>
          <p:spPr>
            <a:xfrm>
              <a:off x="4411968" y="5029154"/>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3" idx="6"/>
              <a:endCxn id="36" idx="1"/>
            </p:cNvCxnSpPr>
            <p:nvPr/>
          </p:nvCxnSpPr>
          <p:spPr>
            <a:xfrm>
              <a:off x="3483274" y="4100460"/>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6"/>
              <a:endCxn id="36" idx="3"/>
            </p:cNvCxnSpPr>
            <p:nvPr/>
          </p:nvCxnSpPr>
          <p:spPr>
            <a:xfrm flipV="1">
              <a:off x="3483274" y="5180697"/>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54580" y="4302632"/>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1</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45" name="TextBox 44"/>
            <p:cNvSpPr txBox="1"/>
            <p:nvPr/>
          </p:nvSpPr>
          <p:spPr>
            <a:xfrm>
              <a:off x="2462724" y="5314906"/>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2</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46" name="TextBox 45"/>
            <p:cNvSpPr txBox="1"/>
            <p:nvPr/>
          </p:nvSpPr>
          <p:spPr>
            <a:xfrm>
              <a:off x="2983208" y="4945574"/>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3</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47" name="TextBox 46"/>
            <p:cNvSpPr txBox="1"/>
            <p:nvPr/>
          </p:nvSpPr>
          <p:spPr>
            <a:xfrm>
              <a:off x="3483274" y="5159888"/>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5</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48" name="TextBox 47"/>
            <p:cNvSpPr txBox="1"/>
            <p:nvPr/>
          </p:nvSpPr>
          <p:spPr>
            <a:xfrm>
              <a:off x="3500430" y="4572008"/>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4</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49" name="TextBox 48"/>
            <p:cNvSpPr txBox="1"/>
            <p:nvPr/>
          </p:nvSpPr>
          <p:spPr>
            <a:xfrm>
              <a:off x="4483406" y="4671964"/>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6</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50" name="TextBox 49"/>
            <p:cNvSpPr txBox="1"/>
            <p:nvPr/>
          </p:nvSpPr>
          <p:spPr>
            <a:xfrm>
              <a:off x="4000496" y="5559998"/>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8</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51" name="TextBox 50"/>
            <p:cNvSpPr txBox="1"/>
            <p:nvPr/>
          </p:nvSpPr>
          <p:spPr>
            <a:xfrm>
              <a:off x="3891484" y="4029022"/>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7</a:t>
              </a:r>
              <a:endParaRPr lang="zh-CN" altLang="en-US" sz="1600">
                <a:solidFill>
                  <a:srgbClr val="FF00FF"/>
                </a:solidFill>
                <a:latin typeface="Consolas" panose="020B0609020204030204" pitchFamily="49" charset="0"/>
                <a:cs typeface="Consolas" panose="020B0609020204030204" pitchFamily="49" charset="0"/>
              </a:endParaRPr>
            </a:p>
          </p:txBody>
        </p:sp>
        <p:cxnSp>
          <p:nvCxnSpPr>
            <p:cNvPr id="52" name="直接连接符 51"/>
            <p:cNvCxnSpPr/>
            <p:nvPr/>
          </p:nvCxnSpPr>
          <p:spPr>
            <a:xfrm rot="5400000">
              <a:off x="2508837" y="4250260"/>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2562944" y="5202704"/>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6" name="组合 53"/>
          <p:cNvGrpSpPr/>
          <p:nvPr/>
        </p:nvGrpSpPr>
        <p:grpSpPr>
          <a:xfrm>
            <a:off x="1996440" y="3672841"/>
            <a:ext cx="3786051" cy="2723605"/>
            <a:chOff x="1996440" y="3672841"/>
            <a:chExt cx="3786051" cy="2723605"/>
          </a:xfrm>
        </p:grpSpPr>
        <p:sp>
          <p:nvSpPr>
            <p:cNvPr id="55" name="TextBox 54"/>
            <p:cNvSpPr txBox="1"/>
            <p:nvPr/>
          </p:nvSpPr>
          <p:spPr>
            <a:xfrm>
              <a:off x="2214546" y="3925508"/>
              <a:ext cx="357190" cy="289310"/>
            </a:xfrm>
            <a:prstGeom prst="rect">
              <a:avLst/>
            </a:prstGeom>
            <a:noFill/>
          </p:spPr>
          <p:txBody>
            <a:bodyPr wrap="square" rtlCol="0">
              <a:spAutoFit/>
            </a:bodyPr>
            <a:lstStyle/>
            <a:p>
              <a:pPr algn="l"/>
              <a:r>
                <a:rPr lang="en-US" altLang="zh-CN" sz="1600">
                  <a:solidFill>
                    <a:srgbClr val="0000FF"/>
                  </a:solidFill>
                  <a:latin typeface="Consolas" panose="020B0609020204030204" pitchFamily="49" charset="0"/>
                  <a:cs typeface="Consolas" panose="020B0609020204030204" pitchFamily="49" charset="0"/>
                </a:rPr>
                <a:t>U</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56" name="TextBox 55"/>
            <p:cNvSpPr txBox="1"/>
            <p:nvPr/>
          </p:nvSpPr>
          <p:spPr>
            <a:xfrm>
              <a:off x="4857752" y="5572140"/>
              <a:ext cx="642942" cy="289310"/>
            </a:xfrm>
            <a:prstGeom prst="rect">
              <a:avLst/>
            </a:prstGeom>
            <a:noFill/>
          </p:spPr>
          <p:txBody>
            <a:bodyPr wrap="square" rtlCol="0">
              <a:spAutoFit/>
            </a:bodyPr>
            <a:lstStyle/>
            <a:p>
              <a:pPr algn="l"/>
              <a:r>
                <a:rPr lang="en-US" altLang="zh-CN" sz="1600">
                  <a:solidFill>
                    <a:srgbClr val="0000FF"/>
                  </a:solidFill>
                  <a:latin typeface="Consolas" panose="020B0609020204030204" pitchFamily="49" charset="0"/>
                  <a:cs typeface="Consolas" panose="020B0609020204030204" pitchFamily="49" charset="0"/>
                </a:rPr>
                <a:t>V-U</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57" name="任意多边形 56"/>
            <p:cNvSpPr/>
            <p:nvPr/>
          </p:nvSpPr>
          <p:spPr>
            <a:xfrm>
              <a:off x="1996440" y="3672841"/>
              <a:ext cx="1800497" cy="2723605"/>
            </a:xfrm>
            <a:custGeom>
              <a:avLst/>
              <a:gdLst>
                <a:gd name="connsiteX0" fmla="*/ 942703 w 1800497"/>
                <a:gd name="connsiteY0" fmla="*/ 180702 h 2723605"/>
                <a:gd name="connsiteX1" fmla="*/ 158931 w 1800497"/>
                <a:gd name="connsiteY1" fmla="*/ 1016725 h 2723605"/>
                <a:gd name="connsiteX2" fmla="*/ 171994 w 1800497"/>
                <a:gd name="connsiteY2" fmla="*/ 1682930 h 2723605"/>
                <a:gd name="connsiteX3" fmla="*/ 1190897 w 1800497"/>
                <a:gd name="connsiteY3" fmla="*/ 2623456 h 2723605"/>
                <a:gd name="connsiteX4" fmla="*/ 1700349 w 1800497"/>
                <a:gd name="connsiteY4" fmla="*/ 2283822 h 2723605"/>
                <a:gd name="connsiteX5" fmla="*/ 1478280 w 1800497"/>
                <a:gd name="connsiteY5" fmla="*/ 1774370 h 2723605"/>
                <a:gd name="connsiteX6" fmla="*/ 1412966 w 1800497"/>
                <a:gd name="connsiteY6" fmla="*/ 925285 h 2723605"/>
                <a:gd name="connsiteX7" fmla="*/ 1778726 w 1800497"/>
                <a:gd name="connsiteY7" fmla="*/ 350519 h 2723605"/>
                <a:gd name="connsiteX8" fmla="*/ 1282337 w 1800497"/>
                <a:gd name="connsiteY8" fmla="*/ 23948 h 2723605"/>
                <a:gd name="connsiteX9" fmla="*/ 942703 w 1800497"/>
                <a:gd name="connsiteY9" fmla="*/ 180702 h 272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497" h="2723605">
                  <a:moveTo>
                    <a:pt x="942703" y="180702"/>
                  </a:moveTo>
                  <a:cubicBezTo>
                    <a:pt x="755469" y="346165"/>
                    <a:pt x="287382" y="766354"/>
                    <a:pt x="158931" y="1016725"/>
                  </a:cubicBezTo>
                  <a:cubicBezTo>
                    <a:pt x="30480" y="1267096"/>
                    <a:pt x="0" y="1415142"/>
                    <a:pt x="171994" y="1682930"/>
                  </a:cubicBezTo>
                  <a:cubicBezTo>
                    <a:pt x="343988" y="1950719"/>
                    <a:pt x="936171" y="2523307"/>
                    <a:pt x="1190897" y="2623456"/>
                  </a:cubicBezTo>
                  <a:cubicBezTo>
                    <a:pt x="1445623" y="2723605"/>
                    <a:pt x="1652452" y="2425336"/>
                    <a:pt x="1700349" y="2283822"/>
                  </a:cubicBezTo>
                  <a:cubicBezTo>
                    <a:pt x="1748246" y="2142308"/>
                    <a:pt x="1526177" y="2000793"/>
                    <a:pt x="1478280" y="1774370"/>
                  </a:cubicBezTo>
                  <a:cubicBezTo>
                    <a:pt x="1430383" y="1547947"/>
                    <a:pt x="1362892" y="1162594"/>
                    <a:pt x="1412966" y="925285"/>
                  </a:cubicBezTo>
                  <a:cubicBezTo>
                    <a:pt x="1463040" y="687977"/>
                    <a:pt x="1800497" y="500742"/>
                    <a:pt x="1778726" y="350519"/>
                  </a:cubicBezTo>
                  <a:cubicBezTo>
                    <a:pt x="1756955" y="200296"/>
                    <a:pt x="1426029" y="47897"/>
                    <a:pt x="1282337" y="23948"/>
                  </a:cubicBezTo>
                  <a:cubicBezTo>
                    <a:pt x="1138646" y="0"/>
                    <a:pt x="1129937" y="15239"/>
                    <a:pt x="942703" y="180702"/>
                  </a:cubicBezTo>
                  <a:close/>
                </a:path>
              </a:pathLst>
            </a:custGeom>
            <a:solidFill>
              <a:schemeClr val="accent1">
                <a:alpha val="21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p>
          </p:txBody>
        </p:sp>
        <p:sp>
          <p:nvSpPr>
            <p:cNvPr id="58" name="任意多边形 57"/>
            <p:cNvSpPr/>
            <p:nvPr/>
          </p:nvSpPr>
          <p:spPr>
            <a:xfrm>
              <a:off x="3836126" y="4386943"/>
              <a:ext cx="1946365" cy="1134292"/>
            </a:xfrm>
            <a:custGeom>
              <a:avLst/>
              <a:gdLst>
                <a:gd name="connsiteX0" fmla="*/ 853440 w 1946365"/>
                <a:gd name="connsiteY0" fmla="*/ 15240 h 1134292"/>
                <a:gd name="connsiteX1" fmla="*/ 174171 w 1946365"/>
                <a:gd name="connsiteY1" fmla="*/ 263434 h 1134292"/>
                <a:gd name="connsiteX2" fmla="*/ 4354 w 1946365"/>
                <a:gd name="connsiteY2" fmla="*/ 681446 h 1134292"/>
                <a:gd name="connsiteX3" fmla="*/ 200297 w 1946365"/>
                <a:gd name="connsiteY3" fmla="*/ 994954 h 1134292"/>
                <a:gd name="connsiteX4" fmla="*/ 1010194 w 1946365"/>
                <a:gd name="connsiteY4" fmla="*/ 1125583 h 1134292"/>
                <a:gd name="connsiteX5" fmla="*/ 1702525 w 1946365"/>
                <a:gd name="connsiteY5" fmla="*/ 942703 h 1134292"/>
                <a:gd name="connsiteX6" fmla="*/ 1807028 w 1946365"/>
                <a:gd name="connsiteY6" fmla="*/ 354874 h 1134292"/>
                <a:gd name="connsiteX7" fmla="*/ 853440 w 1946365"/>
                <a:gd name="connsiteY7" fmla="*/ 15240 h 113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6365" h="1134292">
                  <a:moveTo>
                    <a:pt x="853440" y="15240"/>
                  </a:moveTo>
                  <a:cubicBezTo>
                    <a:pt x="581297" y="0"/>
                    <a:pt x="315685" y="152400"/>
                    <a:pt x="174171" y="263434"/>
                  </a:cubicBezTo>
                  <a:cubicBezTo>
                    <a:pt x="32657" y="374468"/>
                    <a:pt x="0" y="559526"/>
                    <a:pt x="4354" y="681446"/>
                  </a:cubicBezTo>
                  <a:cubicBezTo>
                    <a:pt x="8708" y="803366"/>
                    <a:pt x="32657" y="920931"/>
                    <a:pt x="200297" y="994954"/>
                  </a:cubicBezTo>
                  <a:cubicBezTo>
                    <a:pt x="367937" y="1068977"/>
                    <a:pt x="759823" y="1134292"/>
                    <a:pt x="1010194" y="1125583"/>
                  </a:cubicBezTo>
                  <a:cubicBezTo>
                    <a:pt x="1260565" y="1116875"/>
                    <a:pt x="1569719" y="1071154"/>
                    <a:pt x="1702525" y="942703"/>
                  </a:cubicBezTo>
                  <a:cubicBezTo>
                    <a:pt x="1835331" y="814252"/>
                    <a:pt x="1946365" y="511628"/>
                    <a:pt x="1807028" y="354874"/>
                  </a:cubicBezTo>
                  <a:cubicBezTo>
                    <a:pt x="1667691" y="198120"/>
                    <a:pt x="1125583" y="30480"/>
                    <a:pt x="853440" y="15240"/>
                  </a:cubicBezTo>
                  <a:close/>
                </a:path>
              </a:pathLst>
            </a:custGeom>
            <a:solidFill>
              <a:schemeClr val="accent1">
                <a:alpha val="27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p>
          </p:txBody>
        </p:sp>
      </p:grpSp>
      <p:cxnSp>
        <p:nvCxnSpPr>
          <p:cNvPr id="59" name="直接连接符 58"/>
          <p:cNvCxnSpPr/>
          <p:nvPr/>
        </p:nvCxnSpPr>
        <p:spPr>
          <a:xfrm rot="16200000" flipH="1">
            <a:off x="3442055" y="4260131"/>
            <a:ext cx="625608" cy="62560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60" name="下箭头 59"/>
          <p:cNvSpPr/>
          <p:nvPr/>
        </p:nvSpPr>
        <p:spPr>
          <a:xfrm>
            <a:off x="3357554" y="3143248"/>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600"/>
          </a:p>
        </p:txBody>
      </p:sp>
      <p:sp>
        <p:nvSpPr>
          <p:cNvPr id="62" name="灯片编号占位符 61"/>
          <p:cNvSpPr>
            <a:spLocks noGrp="1"/>
          </p:cNvSpPr>
          <p:nvPr>
            <p:ph type="sldNum" sz="quarter" idx="12"/>
          </p:nvPr>
        </p:nvSpPr>
        <p:spPr/>
        <p:txBody>
          <a:bodyPr/>
          <a:lstStyle/>
          <a:p>
            <a:fld id="{67864EE2-EAB3-4814-A7EB-820BD7610F1E}" type="slidenum">
              <a:rPr lang="en-US" altLang="zh-CN" smtClean="0"/>
              <a:t>82</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2197390" y="641909"/>
            <a:ext cx="3286148" cy="2214578"/>
            <a:chOff x="2197390" y="641909"/>
            <a:chExt cx="3286148" cy="2214578"/>
          </a:xfrm>
        </p:grpSpPr>
        <p:sp>
          <p:nvSpPr>
            <p:cNvPr id="5" name="椭圆 4"/>
            <p:cNvSpPr/>
            <p:nvPr/>
          </p:nvSpPr>
          <p:spPr>
            <a:xfrm>
              <a:off x="3054646" y="641909"/>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0</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2197390" y="1570603"/>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1</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3054646" y="2427859"/>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2</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5054910" y="1570603"/>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4</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3983340" y="1570603"/>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3</a:t>
              </a:r>
              <a:endParaRPr lang="zh-CN" altLang="en-US" sz="1600" dirty="0">
                <a:solidFill>
                  <a:srgbClr val="0000FF"/>
                </a:solidFill>
                <a:latin typeface="Consolas" panose="020B0609020204030204" pitchFamily="49" charset="0"/>
                <a:cs typeface="Consolas" panose="020B0609020204030204" pitchFamily="49" charset="0"/>
              </a:endParaRPr>
            </a:p>
          </p:txBody>
        </p:sp>
        <p:cxnSp>
          <p:nvCxnSpPr>
            <p:cNvPr id="10" name="直接连接符 9"/>
            <p:cNvCxnSpPr>
              <a:stCxn id="5" idx="4"/>
              <a:endCxn id="7" idx="0"/>
            </p:cNvCxnSpPr>
            <p:nvPr/>
          </p:nvCxnSpPr>
          <p:spPr>
            <a:xfrm rot="5400000">
              <a:off x="2590299" y="1749198"/>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9" idx="3"/>
              <a:endCxn id="7" idx="7"/>
            </p:cNvCxnSpPr>
            <p:nvPr/>
          </p:nvCxnSpPr>
          <p:spPr>
            <a:xfrm rot="5400000">
              <a:off x="3456222" y="1900741"/>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9" idx="6"/>
              <a:endCxn id="8" idx="2"/>
            </p:cNvCxnSpPr>
            <p:nvPr/>
          </p:nvCxnSpPr>
          <p:spPr>
            <a:xfrm>
              <a:off x="4411968" y="1784917"/>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6"/>
              <a:endCxn id="8" idx="1"/>
            </p:cNvCxnSpPr>
            <p:nvPr/>
          </p:nvCxnSpPr>
          <p:spPr>
            <a:xfrm>
              <a:off x="3483274" y="856223"/>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6"/>
              <a:endCxn id="8" idx="3"/>
            </p:cNvCxnSpPr>
            <p:nvPr/>
          </p:nvCxnSpPr>
          <p:spPr>
            <a:xfrm flipV="1">
              <a:off x="3483274" y="1936460"/>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54580" y="1058395"/>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1</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16" name="TextBox 15"/>
            <p:cNvSpPr txBox="1"/>
            <p:nvPr/>
          </p:nvSpPr>
          <p:spPr>
            <a:xfrm>
              <a:off x="2462724" y="2070669"/>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2</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17" name="TextBox 16"/>
            <p:cNvSpPr txBox="1"/>
            <p:nvPr/>
          </p:nvSpPr>
          <p:spPr>
            <a:xfrm>
              <a:off x="2983208" y="1701337"/>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3</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18" name="TextBox 17"/>
            <p:cNvSpPr txBox="1"/>
            <p:nvPr/>
          </p:nvSpPr>
          <p:spPr>
            <a:xfrm>
              <a:off x="3483274" y="1915651"/>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5</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19" name="TextBox 18"/>
            <p:cNvSpPr txBox="1"/>
            <p:nvPr/>
          </p:nvSpPr>
          <p:spPr>
            <a:xfrm>
              <a:off x="3500430" y="1214422"/>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4</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20" name="TextBox 19"/>
            <p:cNvSpPr txBox="1"/>
            <p:nvPr/>
          </p:nvSpPr>
          <p:spPr>
            <a:xfrm>
              <a:off x="4483406" y="1416594"/>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6</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21" name="TextBox 20"/>
            <p:cNvSpPr txBox="1"/>
            <p:nvPr/>
          </p:nvSpPr>
          <p:spPr>
            <a:xfrm>
              <a:off x="4286248" y="2285992"/>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8</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22" name="TextBox 21"/>
            <p:cNvSpPr txBox="1"/>
            <p:nvPr/>
          </p:nvSpPr>
          <p:spPr>
            <a:xfrm>
              <a:off x="4214810" y="928670"/>
              <a:ext cx="428628"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7</a:t>
              </a:r>
              <a:endParaRPr lang="zh-CN" altLang="en-US" sz="1600">
                <a:solidFill>
                  <a:srgbClr val="FF00FF"/>
                </a:solidFill>
                <a:latin typeface="Consolas" panose="020B0609020204030204" pitchFamily="49" charset="0"/>
                <a:cs typeface="Consolas" panose="020B0609020204030204" pitchFamily="49" charset="0"/>
              </a:endParaRPr>
            </a:p>
          </p:txBody>
        </p:sp>
        <p:cxnSp>
          <p:nvCxnSpPr>
            <p:cNvPr id="23" name="直接连接符 22"/>
            <p:cNvCxnSpPr/>
            <p:nvPr/>
          </p:nvCxnSpPr>
          <p:spPr>
            <a:xfrm rot="5400000">
              <a:off x="2508837" y="1006023"/>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6200000" flipH="1">
              <a:off x="2562944" y="1958467"/>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6200000" flipH="1">
              <a:off x="3442872" y="1002831"/>
              <a:ext cx="625608" cy="62560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25"/>
          <p:cNvGrpSpPr/>
          <p:nvPr/>
        </p:nvGrpSpPr>
        <p:grpSpPr>
          <a:xfrm>
            <a:off x="1924595" y="343988"/>
            <a:ext cx="3861851" cy="2836818"/>
            <a:chOff x="1924595" y="343988"/>
            <a:chExt cx="3861851" cy="2836818"/>
          </a:xfrm>
        </p:grpSpPr>
        <p:sp>
          <p:nvSpPr>
            <p:cNvPr id="27" name="TextBox 26"/>
            <p:cNvSpPr txBox="1"/>
            <p:nvPr/>
          </p:nvSpPr>
          <p:spPr>
            <a:xfrm>
              <a:off x="2285984" y="499033"/>
              <a:ext cx="357190" cy="289310"/>
            </a:xfrm>
            <a:prstGeom prst="rect">
              <a:avLst/>
            </a:prstGeom>
            <a:noFill/>
          </p:spPr>
          <p:txBody>
            <a:bodyPr wrap="square" rtlCol="0">
              <a:spAutoFit/>
            </a:bodyPr>
            <a:lstStyle/>
            <a:p>
              <a:pPr algn="l"/>
              <a:r>
                <a:rPr lang="en-US" altLang="zh-CN" sz="1600">
                  <a:solidFill>
                    <a:srgbClr val="0000FF"/>
                  </a:solidFill>
                  <a:latin typeface="Consolas" panose="020B0609020204030204" pitchFamily="49" charset="0"/>
                  <a:cs typeface="Consolas" panose="020B0609020204030204" pitchFamily="49" charset="0"/>
                </a:rPr>
                <a:t>U</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8" name="TextBox 27"/>
            <p:cNvSpPr txBox="1"/>
            <p:nvPr/>
          </p:nvSpPr>
          <p:spPr>
            <a:xfrm>
              <a:off x="5072066" y="571480"/>
              <a:ext cx="642942" cy="289310"/>
            </a:xfrm>
            <a:prstGeom prst="rect">
              <a:avLst/>
            </a:prstGeom>
            <a:noFill/>
          </p:spPr>
          <p:txBody>
            <a:bodyPr wrap="square" rtlCol="0">
              <a:spAutoFit/>
            </a:bodyPr>
            <a:lstStyle/>
            <a:p>
              <a:pPr algn="l"/>
              <a:r>
                <a:rPr lang="en-US" altLang="zh-CN" sz="1600">
                  <a:solidFill>
                    <a:srgbClr val="0000FF"/>
                  </a:solidFill>
                  <a:latin typeface="Consolas" panose="020B0609020204030204" pitchFamily="49" charset="0"/>
                  <a:cs typeface="Consolas" panose="020B0609020204030204" pitchFamily="49" charset="0"/>
                </a:rPr>
                <a:t>V-U</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9" name="任意多边形 28"/>
            <p:cNvSpPr/>
            <p:nvPr/>
          </p:nvSpPr>
          <p:spPr>
            <a:xfrm>
              <a:off x="1924595" y="343988"/>
              <a:ext cx="2680062" cy="2836818"/>
            </a:xfrm>
            <a:custGeom>
              <a:avLst/>
              <a:gdLst>
                <a:gd name="connsiteX0" fmla="*/ 1314994 w 2680062"/>
                <a:gd name="connsiteY0" fmla="*/ 87086 h 2836818"/>
                <a:gd name="connsiteX1" fmla="*/ 583474 w 2680062"/>
                <a:gd name="connsiteY1" fmla="*/ 727166 h 2836818"/>
                <a:gd name="connsiteX2" fmla="*/ 113211 w 2680062"/>
                <a:gd name="connsiteY2" fmla="*/ 1419498 h 2836818"/>
                <a:gd name="connsiteX3" fmla="*/ 1262742 w 2680062"/>
                <a:gd name="connsiteY3" fmla="*/ 2686595 h 2836818"/>
                <a:gd name="connsiteX4" fmla="*/ 1837508 w 2680062"/>
                <a:gd name="connsiteY4" fmla="*/ 2320835 h 2836818"/>
                <a:gd name="connsiteX5" fmla="*/ 2569028 w 2680062"/>
                <a:gd name="connsiteY5" fmla="*/ 1680755 h 2836818"/>
                <a:gd name="connsiteX6" fmla="*/ 2503714 w 2680062"/>
                <a:gd name="connsiteY6" fmla="*/ 1236618 h 2836818"/>
                <a:gd name="connsiteX7" fmla="*/ 1628502 w 2680062"/>
                <a:gd name="connsiteY7" fmla="*/ 204652 h 2836818"/>
                <a:gd name="connsiteX8" fmla="*/ 1314994 w 2680062"/>
                <a:gd name="connsiteY8" fmla="*/ 87086 h 2836818"/>
                <a:gd name="connsiteX0-1" fmla="*/ 1314994 w 2680062"/>
                <a:gd name="connsiteY0-2" fmla="*/ 87086 h 2836818"/>
                <a:gd name="connsiteX1-3" fmla="*/ 583474 w 2680062"/>
                <a:gd name="connsiteY1-4" fmla="*/ 727166 h 2836818"/>
                <a:gd name="connsiteX2-5" fmla="*/ 113211 w 2680062"/>
                <a:gd name="connsiteY2-6" fmla="*/ 1419498 h 2836818"/>
                <a:gd name="connsiteX3-7" fmla="*/ 1262742 w 2680062"/>
                <a:gd name="connsiteY3-8" fmla="*/ 2686595 h 2836818"/>
                <a:gd name="connsiteX4-9" fmla="*/ 1837508 w 2680062"/>
                <a:gd name="connsiteY4-10" fmla="*/ 2320835 h 2836818"/>
                <a:gd name="connsiteX5-11" fmla="*/ 2569028 w 2680062"/>
                <a:gd name="connsiteY5-12" fmla="*/ 1680755 h 2836818"/>
                <a:gd name="connsiteX6-13" fmla="*/ 2503714 w 2680062"/>
                <a:gd name="connsiteY6-14" fmla="*/ 1236618 h 2836818"/>
                <a:gd name="connsiteX7-15" fmla="*/ 1628502 w 2680062"/>
                <a:gd name="connsiteY7-16" fmla="*/ 204652 h 2836818"/>
                <a:gd name="connsiteX8-17" fmla="*/ 1314994 w 2680062"/>
                <a:gd name="connsiteY8-18" fmla="*/ 87086 h 2836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680062" h="2836818">
                  <a:moveTo>
                    <a:pt x="1314994" y="87086"/>
                  </a:moveTo>
                  <a:cubicBezTo>
                    <a:pt x="1140823" y="174172"/>
                    <a:pt x="783771" y="505097"/>
                    <a:pt x="583474" y="727166"/>
                  </a:cubicBezTo>
                  <a:cubicBezTo>
                    <a:pt x="383177" y="949235"/>
                    <a:pt x="0" y="1092927"/>
                    <a:pt x="113211" y="1419498"/>
                  </a:cubicBezTo>
                  <a:cubicBezTo>
                    <a:pt x="226422" y="1746070"/>
                    <a:pt x="975359" y="2536372"/>
                    <a:pt x="1262742" y="2686595"/>
                  </a:cubicBezTo>
                  <a:cubicBezTo>
                    <a:pt x="1550125" y="2836818"/>
                    <a:pt x="1619794" y="2488475"/>
                    <a:pt x="1837508" y="2320835"/>
                  </a:cubicBezTo>
                  <a:cubicBezTo>
                    <a:pt x="2055222" y="2153195"/>
                    <a:pt x="2457994" y="1861458"/>
                    <a:pt x="2569028" y="1680755"/>
                  </a:cubicBezTo>
                  <a:cubicBezTo>
                    <a:pt x="2680062" y="1500052"/>
                    <a:pt x="2660468" y="1482635"/>
                    <a:pt x="2503714" y="1236618"/>
                  </a:cubicBezTo>
                  <a:cubicBezTo>
                    <a:pt x="2346960" y="990601"/>
                    <a:pt x="1824445" y="391886"/>
                    <a:pt x="1628502" y="204652"/>
                  </a:cubicBezTo>
                  <a:cubicBezTo>
                    <a:pt x="1432559" y="17418"/>
                    <a:pt x="1489165" y="0"/>
                    <a:pt x="1314994" y="87086"/>
                  </a:cubicBezTo>
                  <a:close/>
                </a:path>
              </a:pathLst>
            </a:custGeom>
            <a:solidFill>
              <a:schemeClr val="accent1">
                <a:alpha val="23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p>
          </p:txBody>
        </p:sp>
        <p:sp>
          <p:nvSpPr>
            <p:cNvPr id="30" name="椭圆 29"/>
            <p:cNvSpPr/>
            <p:nvPr/>
          </p:nvSpPr>
          <p:spPr>
            <a:xfrm>
              <a:off x="4786314" y="1071546"/>
              <a:ext cx="1000132" cy="1428760"/>
            </a:xfrm>
            <a:prstGeom prst="ellipse">
              <a:avLst/>
            </a:prstGeom>
            <a:solidFill>
              <a:schemeClr val="accent1">
                <a:alpha val="22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p>
          </p:txBody>
        </p:sp>
      </p:grpSp>
      <p:cxnSp>
        <p:nvCxnSpPr>
          <p:cNvPr id="31" name="直接连接符 30"/>
          <p:cNvCxnSpPr/>
          <p:nvPr/>
        </p:nvCxnSpPr>
        <p:spPr>
          <a:xfrm>
            <a:off x="4429124" y="1785926"/>
            <a:ext cx="642942" cy="158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4" name="组合 31"/>
          <p:cNvGrpSpPr/>
          <p:nvPr/>
        </p:nvGrpSpPr>
        <p:grpSpPr>
          <a:xfrm>
            <a:off x="2349790" y="3214686"/>
            <a:ext cx="3286148" cy="3242890"/>
            <a:chOff x="2349790" y="3214686"/>
            <a:chExt cx="3286148" cy="3242890"/>
          </a:xfrm>
        </p:grpSpPr>
        <p:sp>
          <p:nvSpPr>
            <p:cNvPr id="33" name="下箭头 32"/>
            <p:cNvSpPr/>
            <p:nvPr/>
          </p:nvSpPr>
          <p:spPr>
            <a:xfrm>
              <a:off x="3786182" y="3214686"/>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600"/>
            </a:p>
          </p:txBody>
        </p:sp>
        <p:sp>
          <p:nvSpPr>
            <p:cNvPr id="34" name="椭圆 33"/>
            <p:cNvSpPr/>
            <p:nvPr/>
          </p:nvSpPr>
          <p:spPr>
            <a:xfrm>
              <a:off x="3207046" y="378619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0</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35" name="椭圆 34"/>
            <p:cNvSpPr/>
            <p:nvPr/>
          </p:nvSpPr>
          <p:spPr>
            <a:xfrm>
              <a:off x="2349790" y="471488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1</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36" name="椭圆 35"/>
            <p:cNvSpPr/>
            <p:nvPr/>
          </p:nvSpPr>
          <p:spPr>
            <a:xfrm>
              <a:off x="3207046" y="55721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2</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37" name="椭圆 36"/>
            <p:cNvSpPr/>
            <p:nvPr/>
          </p:nvSpPr>
          <p:spPr>
            <a:xfrm>
              <a:off x="5207310" y="471488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4</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38" name="椭圆 37"/>
            <p:cNvSpPr/>
            <p:nvPr/>
          </p:nvSpPr>
          <p:spPr>
            <a:xfrm>
              <a:off x="4135740" y="471488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0000FF"/>
                  </a:solidFill>
                  <a:latin typeface="Consolas" panose="020B0609020204030204" pitchFamily="49" charset="0"/>
                  <a:cs typeface="Consolas" panose="020B0609020204030204" pitchFamily="49" charset="0"/>
                </a:rPr>
                <a:t>3</a:t>
              </a:r>
              <a:endParaRPr lang="zh-CN" altLang="en-US" sz="1600" dirty="0">
                <a:solidFill>
                  <a:srgbClr val="0000FF"/>
                </a:solidFill>
                <a:latin typeface="Consolas" panose="020B0609020204030204" pitchFamily="49" charset="0"/>
                <a:cs typeface="Consolas" panose="020B0609020204030204" pitchFamily="49" charset="0"/>
              </a:endParaRPr>
            </a:p>
          </p:txBody>
        </p:sp>
        <p:cxnSp>
          <p:nvCxnSpPr>
            <p:cNvPr id="39" name="直接连接符 38"/>
            <p:cNvCxnSpPr>
              <a:stCxn id="38" idx="6"/>
              <a:endCxn id="37" idx="2"/>
            </p:cNvCxnSpPr>
            <p:nvPr/>
          </p:nvCxnSpPr>
          <p:spPr>
            <a:xfrm>
              <a:off x="4564368" y="4929198"/>
              <a:ext cx="642942" cy="158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06980" y="4202676"/>
              <a:ext cx="428628" cy="292837"/>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1</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41" name="TextBox 40"/>
            <p:cNvSpPr txBox="1"/>
            <p:nvPr/>
          </p:nvSpPr>
          <p:spPr>
            <a:xfrm>
              <a:off x="2615124" y="5214950"/>
              <a:ext cx="428628" cy="292837"/>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2</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42" name="TextBox 41"/>
            <p:cNvSpPr txBox="1"/>
            <p:nvPr/>
          </p:nvSpPr>
          <p:spPr>
            <a:xfrm>
              <a:off x="3633780" y="4387278"/>
              <a:ext cx="428628" cy="292837"/>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4</a:t>
              </a:r>
              <a:endParaRPr lang="zh-CN" altLang="en-US" sz="1600">
                <a:solidFill>
                  <a:srgbClr val="FF00FF"/>
                </a:solidFill>
                <a:latin typeface="Consolas" panose="020B0609020204030204" pitchFamily="49" charset="0"/>
                <a:cs typeface="Consolas" panose="020B0609020204030204" pitchFamily="49" charset="0"/>
              </a:endParaRPr>
            </a:p>
          </p:txBody>
        </p:sp>
        <p:sp>
          <p:nvSpPr>
            <p:cNvPr id="43" name="TextBox 42"/>
            <p:cNvSpPr txBox="1"/>
            <p:nvPr/>
          </p:nvSpPr>
          <p:spPr>
            <a:xfrm>
              <a:off x="4635806" y="4560875"/>
              <a:ext cx="428628" cy="292837"/>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cs typeface="Consolas" panose="020B0609020204030204" pitchFamily="49" charset="0"/>
                </a:rPr>
                <a:t>6</a:t>
              </a:r>
              <a:endParaRPr lang="zh-CN" altLang="en-US" sz="1600">
                <a:solidFill>
                  <a:srgbClr val="FF00FF"/>
                </a:solidFill>
                <a:latin typeface="Consolas" panose="020B0609020204030204" pitchFamily="49" charset="0"/>
                <a:cs typeface="Consolas" panose="020B0609020204030204" pitchFamily="49" charset="0"/>
              </a:endParaRPr>
            </a:p>
          </p:txBody>
        </p:sp>
        <p:cxnSp>
          <p:nvCxnSpPr>
            <p:cNvPr id="44" name="直接连接符 43"/>
            <p:cNvCxnSpPr/>
            <p:nvPr/>
          </p:nvCxnSpPr>
          <p:spPr>
            <a:xfrm rot="5400000">
              <a:off x="2661237" y="4150304"/>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6200000" flipH="1">
              <a:off x="2715344" y="5102748"/>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6200000" flipH="1">
              <a:off x="3595272" y="4147112"/>
              <a:ext cx="625608" cy="62560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928926" y="6143644"/>
              <a:ext cx="2357454" cy="313932"/>
            </a:xfrm>
            <a:prstGeom prst="rect">
              <a:avLst/>
            </a:prstGeom>
            <a:noFill/>
          </p:spPr>
          <p:txBody>
            <a:bodyPr wrap="square" rtlCol="0">
              <a:spAutoFit/>
            </a:bodyPr>
            <a:lstStyle/>
            <a:p>
              <a:pPr algn="l"/>
              <a:r>
                <a:rPr lang="zh-CN" altLang="en-US" sz="1800">
                  <a:solidFill>
                    <a:srgbClr val="0000FF"/>
                  </a:solidFill>
                  <a:latin typeface="仿宋" panose="02010609060101010101" pitchFamily="49" charset="-122"/>
                  <a:ea typeface="仿宋" panose="02010609060101010101" pitchFamily="49" charset="-122"/>
                  <a:cs typeface="Consolas" panose="020B0609020204030204" pitchFamily="49" charset="0"/>
                </a:rPr>
                <a:t>构造的最小生成树</a:t>
              </a:r>
              <a:endParaRPr lang="zh-CN" altLang="en-US" sz="1800">
                <a:latin typeface="仿宋" panose="02010609060101010101" pitchFamily="49" charset="-122"/>
                <a:ea typeface="仿宋" panose="02010609060101010101" pitchFamily="49" charset="-122"/>
              </a:endParaRPr>
            </a:p>
          </p:txBody>
        </p:sp>
      </p:grpSp>
      <p:sp>
        <p:nvSpPr>
          <p:cNvPr id="49" name="灯片编号占位符 48"/>
          <p:cNvSpPr>
            <a:spLocks noGrp="1"/>
          </p:cNvSpPr>
          <p:nvPr>
            <p:ph type="sldNum" sz="quarter" idx="12"/>
          </p:nvPr>
        </p:nvSpPr>
        <p:spPr/>
        <p:txBody>
          <a:bodyPr/>
          <a:lstStyle/>
          <a:p>
            <a:fld id="{67864EE2-EAB3-4814-A7EB-820BD7610F1E}" type="slidenum">
              <a:rPr lang="en-US" altLang="zh-CN" smtClean="0"/>
              <a:t>83</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14290"/>
            <a:ext cx="285752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zh-CN" sz="2200">
                <a:latin typeface="Consolas" panose="020B0609020204030204" pitchFamily="49" charset="0"/>
                <a:ea typeface="微软雅黑" panose="020B0503020204020204" pitchFamily="34" charset="-122"/>
                <a:cs typeface="Consolas" panose="020B0609020204030204" pitchFamily="49" charset="0"/>
              </a:rPr>
              <a:t>普里姆算法设计</a:t>
            </a:r>
            <a:endParaRPr lang="zh-CN" altLang="en-US" sz="2200">
              <a:latin typeface="Consolas" panose="020B0609020204030204" pitchFamily="49" charset="0"/>
              <a:ea typeface="微软雅黑" panose="020B0503020204020204" pitchFamily="34" charset="-122"/>
              <a:cs typeface="Consolas" panose="020B0609020204030204" pitchFamily="49" charset="0"/>
            </a:endParaRPr>
          </a:p>
        </p:txBody>
      </p:sp>
      <p:sp>
        <p:nvSpPr>
          <p:cNvPr id="56346" name="Rectangle 2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2" name="TextBox 31"/>
          <p:cNvSpPr txBox="1"/>
          <p:nvPr/>
        </p:nvSpPr>
        <p:spPr>
          <a:xfrm>
            <a:off x="1071538" y="1857364"/>
            <a:ext cx="5500726" cy="9106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marL="342900" indent="-342900" algn="l">
              <a:lnSpc>
                <a:spcPct val="100000"/>
              </a:lnSpc>
              <a:spcBef>
                <a:spcPts val="600"/>
              </a:spcBef>
              <a:buBlip>
                <a:blip r:embed="rId2"/>
              </a:buBlip>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closest[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表示该最小边在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中的顶点</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ct val="100000"/>
              </a:lnSpc>
              <a:spcBef>
                <a:spcPts val="600"/>
              </a:spcBef>
              <a:buBlip>
                <a:blip r:embed="rId2"/>
              </a:buBlip>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lowcost[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表示该边的权值。</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56"/>
          <p:cNvGrpSpPr/>
          <p:nvPr/>
        </p:nvGrpSpPr>
        <p:grpSpPr>
          <a:xfrm>
            <a:off x="642910" y="3071810"/>
            <a:ext cx="3231448" cy="2345287"/>
            <a:chOff x="1500166" y="3143248"/>
            <a:chExt cx="3231448" cy="2345287"/>
          </a:xfrm>
        </p:grpSpPr>
        <p:sp>
          <p:nvSpPr>
            <p:cNvPr id="33" name="Rectangle 24"/>
            <p:cNvSpPr>
              <a:spLocks noChangeArrowheads="1"/>
            </p:cNvSpPr>
            <p:nvPr/>
          </p:nvSpPr>
          <p:spPr bwMode="auto">
            <a:xfrm>
              <a:off x="3818549" y="3914152"/>
              <a:ext cx="913065" cy="1136813"/>
            </a:xfrm>
            <a:prstGeom prst="rect">
              <a:avLst/>
            </a:prstGeom>
            <a:solidFill>
              <a:srgbClr val="FFFFFF"/>
            </a:solidFill>
            <a:ln w="19050">
              <a:solidFill>
                <a:srgbClr val="FF00FF"/>
              </a:solidFill>
              <a:prstDash val="dash"/>
              <a:miter lim="800000"/>
            </a:ln>
          </p:spPr>
          <p:txBody>
            <a:bodyPr vert="horz" wrap="square" lIns="0" tIns="4680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4" name="Rectangle 23"/>
            <p:cNvSpPr>
              <a:spLocks noChangeArrowheads="1"/>
            </p:cNvSpPr>
            <p:nvPr/>
          </p:nvSpPr>
          <p:spPr bwMode="auto">
            <a:xfrm>
              <a:off x="1500166" y="3540644"/>
              <a:ext cx="1204398" cy="1947891"/>
            </a:xfrm>
            <a:prstGeom prst="rect">
              <a:avLst/>
            </a:prstGeom>
            <a:solidFill>
              <a:srgbClr val="FFFFFF"/>
            </a:solidFill>
            <a:ln w="19050">
              <a:solidFill>
                <a:srgbClr val="FF00FF"/>
              </a:solidFill>
              <a:prstDash val="dash"/>
              <a:miter lim="800000"/>
            </a:ln>
          </p:spPr>
          <p:txBody>
            <a:bodyPr vert="horz" wrap="square" lIns="0" tIns="46800" rIns="0" bIns="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Text Box 22"/>
            <p:cNvSpPr txBox="1">
              <a:spLocks noChangeArrowheads="1"/>
            </p:cNvSpPr>
            <p:nvPr/>
          </p:nvSpPr>
          <p:spPr bwMode="auto">
            <a:xfrm rot="21214666">
              <a:off x="2714612" y="4160625"/>
              <a:ext cx="1066134" cy="33876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lowcost[</a:t>
              </a:r>
              <a:r>
                <a:rPr kumimoji="0" lang="en-US" altLang="zh-CN" sz="14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36" name="Text Box 21"/>
            <p:cNvSpPr txBox="1">
              <a:spLocks noChangeArrowheads="1"/>
            </p:cNvSpPr>
            <p:nvPr/>
          </p:nvSpPr>
          <p:spPr bwMode="auto">
            <a:xfrm>
              <a:off x="1594226" y="5134864"/>
              <a:ext cx="1090242" cy="33767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closest[</a:t>
              </a:r>
              <a:r>
                <a:rPr kumimoji="0" lang="en-US" altLang="zh-CN" sz="14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37" name="Oval 20"/>
            <p:cNvSpPr>
              <a:spLocks noChangeArrowheads="1"/>
            </p:cNvSpPr>
            <p:nvPr/>
          </p:nvSpPr>
          <p:spPr bwMode="auto">
            <a:xfrm>
              <a:off x="1829565" y="3883750"/>
              <a:ext cx="391934" cy="39413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Oval 19"/>
            <p:cNvSpPr>
              <a:spLocks noChangeArrowheads="1"/>
            </p:cNvSpPr>
            <p:nvPr/>
          </p:nvSpPr>
          <p:spPr bwMode="auto">
            <a:xfrm>
              <a:off x="1830651" y="4520018"/>
              <a:ext cx="390848" cy="39413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Oval 18"/>
            <p:cNvSpPr>
              <a:spLocks noChangeArrowheads="1"/>
            </p:cNvSpPr>
            <p:nvPr/>
          </p:nvSpPr>
          <p:spPr bwMode="auto">
            <a:xfrm>
              <a:off x="4071515" y="4261602"/>
              <a:ext cx="390848" cy="39522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Freeform 17"/>
            <p:cNvSpPr/>
            <p:nvPr/>
          </p:nvSpPr>
          <p:spPr bwMode="auto">
            <a:xfrm>
              <a:off x="2230185" y="4437499"/>
              <a:ext cx="1829388" cy="211727"/>
            </a:xfrm>
            <a:custGeom>
              <a:avLst/>
              <a:gdLst/>
              <a:ahLst/>
              <a:cxnLst>
                <a:cxn ang="0">
                  <a:pos x="0" y="195"/>
                </a:cxn>
                <a:cxn ang="0">
                  <a:pos x="1685" y="0"/>
                </a:cxn>
              </a:cxnLst>
              <a:rect l="0" t="0" r="r" b="b"/>
              <a:pathLst>
                <a:path w="1685" h="195">
                  <a:moveTo>
                    <a:pt x="0" y="195"/>
                  </a:moveTo>
                  <a:lnTo>
                    <a:pt x="1685" y="0"/>
                  </a:lnTo>
                </a:path>
              </a:pathLst>
            </a:custGeom>
            <a:ln w="12700"/>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Text Box 16"/>
            <p:cNvSpPr txBox="1">
              <a:spLocks noChangeArrowheads="1"/>
            </p:cNvSpPr>
            <p:nvPr/>
          </p:nvSpPr>
          <p:spPr bwMode="auto">
            <a:xfrm>
              <a:off x="1857356" y="3143248"/>
              <a:ext cx="500066" cy="33876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U</a:t>
              </a:r>
            </a:p>
          </p:txBody>
        </p:sp>
        <p:sp>
          <p:nvSpPr>
            <p:cNvPr id="42" name="Text Box 15"/>
            <p:cNvSpPr txBox="1">
              <a:spLocks noChangeArrowheads="1"/>
            </p:cNvSpPr>
            <p:nvPr/>
          </p:nvSpPr>
          <p:spPr bwMode="auto">
            <a:xfrm>
              <a:off x="3857620" y="3429000"/>
              <a:ext cx="741512" cy="33876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V-U</a:t>
              </a:r>
            </a:p>
          </p:txBody>
        </p:sp>
        <p:sp>
          <p:nvSpPr>
            <p:cNvPr id="43" name="AutoShape 14"/>
            <p:cNvSpPr>
              <a:spLocks noChangeShapeType="1"/>
            </p:cNvSpPr>
            <p:nvPr/>
          </p:nvSpPr>
          <p:spPr bwMode="auto">
            <a:xfrm flipH="1" flipV="1">
              <a:off x="2028246" y="4914157"/>
              <a:ext cx="9771" cy="254073"/>
            </a:xfrm>
            <a:prstGeom prst="straightConnector1">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4" name="TextBox 43"/>
          <p:cNvSpPr txBox="1"/>
          <p:nvPr/>
        </p:nvSpPr>
        <p:spPr>
          <a:xfrm>
            <a:off x="500034" y="857127"/>
            <a:ext cx="8358246" cy="810478"/>
          </a:xfrm>
          <a:prstGeom prst="rect">
            <a:avLst/>
          </a:prstGeom>
          <a:noFill/>
        </p:spPr>
        <p:txBody>
          <a:bodyPr wrap="square" rtlCol="0">
            <a:spAutoFit/>
          </a:bodyPr>
          <a:lstStyle/>
          <a:p>
            <a:pPr algn="l">
              <a:lnSpc>
                <a:spcPts val="28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采用邻接矩阵存储图。为了</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记录</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V-U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中每个顶点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∈V-U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最小边</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建立两个数组</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closest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lowcost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 name="组合 57"/>
          <p:cNvGrpSpPr/>
          <p:nvPr/>
        </p:nvGrpSpPr>
        <p:grpSpPr>
          <a:xfrm>
            <a:off x="4223709" y="3115050"/>
            <a:ext cx="4348819" cy="2099900"/>
            <a:chOff x="4223709" y="3115050"/>
            <a:chExt cx="4348819" cy="2099900"/>
          </a:xfrm>
        </p:grpSpPr>
        <p:sp>
          <p:nvSpPr>
            <p:cNvPr id="45" name="AutoShape 13"/>
            <p:cNvSpPr>
              <a:spLocks noChangeArrowheads="1"/>
            </p:cNvSpPr>
            <p:nvPr/>
          </p:nvSpPr>
          <p:spPr bwMode="auto">
            <a:xfrm>
              <a:off x="4234566" y="4223632"/>
              <a:ext cx="623186" cy="237786"/>
            </a:xfrm>
            <a:prstGeom prst="rightArrow">
              <a:avLst>
                <a:gd name="adj1" fmla="val 50000"/>
                <a:gd name="adj2" fmla="val 65525"/>
              </a:avLst>
            </a:prstGeom>
            <a:ln>
              <a:tailEnd type="none" w="sm" len="sm"/>
            </a:ln>
          </p:spPr>
          <p:style>
            <a:lnRef idx="1">
              <a:schemeClr val="accent2"/>
            </a:lnRef>
            <a:fillRef idx="3">
              <a:schemeClr val="accent2"/>
            </a:fillRef>
            <a:effectRef idx="2">
              <a:schemeClr val="accent2"/>
            </a:effectRef>
            <a:fontRef idx="minor">
              <a:schemeClr val="lt1"/>
            </a:fontRef>
          </p:style>
          <p:txBody>
            <a:bodyPr vert="horz" wrap="square" lIns="0" tIns="46800" rIns="0" bIns="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Rectangle 12"/>
            <p:cNvSpPr>
              <a:spLocks noChangeArrowheads="1"/>
            </p:cNvSpPr>
            <p:nvPr/>
          </p:nvSpPr>
          <p:spPr bwMode="auto">
            <a:xfrm>
              <a:off x="7659463" y="3876182"/>
              <a:ext cx="913065" cy="1136813"/>
            </a:xfrm>
            <a:prstGeom prst="rect">
              <a:avLst/>
            </a:prstGeom>
            <a:solidFill>
              <a:srgbClr val="FFFFFF"/>
            </a:solidFill>
            <a:ln w="19050">
              <a:solidFill>
                <a:srgbClr val="FF00FF"/>
              </a:solidFill>
              <a:prstDash val="dash"/>
              <a:miter lim="800000"/>
            </a:ln>
          </p:spPr>
          <p:txBody>
            <a:bodyPr vert="horz" wrap="square" lIns="0" tIns="4680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7" name="Rectangle 11"/>
            <p:cNvSpPr>
              <a:spLocks noChangeArrowheads="1"/>
            </p:cNvSpPr>
            <p:nvPr/>
          </p:nvSpPr>
          <p:spPr bwMode="auto">
            <a:xfrm>
              <a:off x="5084685" y="3580850"/>
              <a:ext cx="1106318" cy="1634100"/>
            </a:xfrm>
            <a:prstGeom prst="rect">
              <a:avLst/>
            </a:prstGeom>
            <a:solidFill>
              <a:srgbClr val="FFFFFF"/>
            </a:solidFill>
            <a:ln w="19050">
              <a:solidFill>
                <a:srgbClr val="FF00FF"/>
              </a:solidFill>
              <a:prstDash val="dash"/>
              <a:miter lim="800000"/>
            </a:ln>
          </p:spPr>
          <p:txBody>
            <a:bodyPr vert="horz" wrap="square" lIns="0" tIns="46800" rIns="0" bIns="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Text Box 10"/>
            <p:cNvSpPr txBox="1">
              <a:spLocks noChangeArrowheads="1"/>
            </p:cNvSpPr>
            <p:nvPr/>
          </p:nvSpPr>
          <p:spPr bwMode="auto">
            <a:xfrm>
              <a:off x="6286512" y="4122655"/>
              <a:ext cx="1122130" cy="33876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lowcost[</a:t>
              </a:r>
              <a:r>
                <a:rPr kumimoji="0" lang="en-US" altLang="zh-CN" sz="14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49" name="Text Box 9"/>
            <p:cNvSpPr txBox="1">
              <a:spLocks noChangeArrowheads="1"/>
            </p:cNvSpPr>
            <p:nvPr/>
          </p:nvSpPr>
          <p:spPr bwMode="auto">
            <a:xfrm>
              <a:off x="6225963" y="4472372"/>
              <a:ext cx="1346433" cy="33767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closest[</a:t>
              </a:r>
              <a:r>
                <a:rPr kumimoji="0" lang="en-US" altLang="zh-CN" sz="14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0" name="Oval 8"/>
            <p:cNvSpPr>
              <a:spLocks noChangeArrowheads="1"/>
            </p:cNvSpPr>
            <p:nvPr/>
          </p:nvSpPr>
          <p:spPr bwMode="auto">
            <a:xfrm>
              <a:off x="5416906" y="3845781"/>
              <a:ext cx="391934" cy="39413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1" name="Oval 7"/>
            <p:cNvSpPr>
              <a:spLocks noChangeArrowheads="1"/>
            </p:cNvSpPr>
            <p:nvPr/>
          </p:nvSpPr>
          <p:spPr bwMode="auto">
            <a:xfrm>
              <a:off x="5417992" y="4482048"/>
              <a:ext cx="390848" cy="39413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2" name="Oval 6"/>
            <p:cNvSpPr>
              <a:spLocks noChangeArrowheads="1"/>
            </p:cNvSpPr>
            <p:nvPr/>
          </p:nvSpPr>
          <p:spPr bwMode="auto">
            <a:xfrm>
              <a:off x="7912429" y="4223632"/>
              <a:ext cx="390848" cy="39522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3" name="Freeform 5"/>
            <p:cNvSpPr/>
            <p:nvPr/>
          </p:nvSpPr>
          <p:spPr bwMode="auto">
            <a:xfrm>
              <a:off x="6210546" y="4404957"/>
              <a:ext cx="1719040" cy="45719"/>
            </a:xfrm>
            <a:custGeom>
              <a:avLst/>
              <a:gdLst/>
              <a:ahLst/>
              <a:cxnLst>
                <a:cxn ang="0">
                  <a:pos x="0" y="0"/>
                </a:cxn>
                <a:cxn ang="0">
                  <a:pos x="1323" y="4"/>
                </a:cxn>
              </a:cxnLst>
              <a:rect l="0" t="0" r="r" b="b"/>
              <a:pathLst>
                <a:path w="1323" h="4">
                  <a:moveTo>
                    <a:pt x="0" y="0"/>
                  </a:moveTo>
                  <a:lnTo>
                    <a:pt x="1323" y="4"/>
                  </a:lnTo>
                </a:path>
              </a:pathLst>
            </a:custGeom>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 name="Text Box 4"/>
            <p:cNvSpPr txBox="1">
              <a:spLocks noChangeArrowheads="1"/>
            </p:cNvSpPr>
            <p:nvPr/>
          </p:nvSpPr>
          <p:spPr bwMode="auto">
            <a:xfrm>
              <a:off x="5447306" y="3115050"/>
              <a:ext cx="402791" cy="33876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U</a:t>
              </a:r>
            </a:p>
          </p:txBody>
        </p:sp>
        <p:sp>
          <p:nvSpPr>
            <p:cNvPr id="55" name="Text Box 3"/>
            <p:cNvSpPr txBox="1">
              <a:spLocks noChangeArrowheads="1"/>
            </p:cNvSpPr>
            <p:nvPr/>
          </p:nvSpPr>
          <p:spPr bwMode="auto">
            <a:xfrm>
              <a:off x="7749575" y="3436441"/>
              <a:ext cx="634043" cy="33876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V-U</a:t>
              </a:r>
            </a:p>
          </p:txBody>
        </p:sp>
        <p:sp>
          <p:nvSpPr>
            <p:cNvPr id="56" name="Text Box 2"/>
            <p:cNvSpPr txBox="1">
              <a:spLocks noChangeArrowheads="1"/>
            </p:cNvSpPr>
            <p:nvPr/>
          </p:nvSpPr>
          <p:spPr bwMode="auto">
            <a:xfrm>
              <a:off x="4223709" y="4572008"/>
              <a:ext cx="776919" cy="33876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表示为</a:t>
              </a:r>
            </a:p>
          </p:txBody>
        </p:sp>
      </p:grpSp>
      <p:sp>
        <p:nvSpPr>
          <p:cNvPr id="60" name="TextBox 59"/>
          <p:cNvSpPr txBox="1"/>
          <p:nvPr/>
        </p:nvSpPr>
        <p:spPr>
          <a:xfrm>
            <a:off x="4643438" y="5643578"/>
            <a:ext cx="3857652" cy="646331"/>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V-U</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中顶点</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到整个</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的最小边表示为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,closest[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]):lowcost[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1" name="TextBox 60"/>
          <p:cNvSpPr txBox="1"/>
          <p:nvPr/>
        </p:nvSpPr>
        <p:spPr>
          <a:xfrm>
            <a:off x="428596" y="5643578"/>
            <a:ext cx="3929090"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V-U</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中顶点</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中的最小边为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8" name="灯片编号占位符 57"/>
          <p:cNvSpPr>
            <a:spLocks noGrp="1"/>
          </p:cNvSpPr>
          <p:nvPr>
            <p:ph type="sldNum" sz="quarter" idx="12"/>
          </p:nvPr>
        </p:nvSpPr>
        <p:spPr/>
        <p:txBody>
          <a:bodyPr/>
          <a:lstStyle/>
          <a:p>
            <a:fld id="{67864EE2-EAB3-4814-A7EB-820BD7610F1E}" type="slidenum">
              <a:rPr lang="en-US" altLang="zh-CN" smtClean="0"/>
              <a:t>84</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46" name="Rectangle 2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31"/>
          <p:cNvGrpSpPr/>
          <p:nvPr/>
        </p:nvGrpSpPr>
        <p:grpSpPr>
          <a:xfrm>
            <a:off x="2214546" y="1590038"/>
            <a:ext cx="4572032" cy="2544656"/>
            <a:chOff x="2214546" y="1590038"/>
            <a:chExt cx="4572032" cy="2544656"/>
          </a:xfrm>
        </p:grpSpPr>
        <p:sp>
          <p:nvSpPr>
            <p:cNvPr id="56344" name="Rectangle 24"/>
            <p:cNvSpPr>
              <a:spLocks noChangeArrowheads="1"/>
            </p:cNvSpPr>
            <p:nvPr/>
          </p:nvSpPr>
          <p:spPr bwMode="auto">
            <a:xfrm>
              <a:off x="4961557" y="2560311"/>
              <a:ext cx="913065" cy="1136813"/>
            </a:xfrm>
            <a:prstGeom prst="rect">
              <a:avLst/>
            </a:prstGeom>
            <a:solidFill>
              <a:srgbClr val="FFFFFF"/>
            </a:solidFill>
            <a:ln w="19050">
              <a:solidFill>
                <a:srgbClr val="FF00FF"/>
              </a:solidFill>
              <a:prstDash val="dash"/>
              <a:miter lim="800000"/>
            </a:ln>
          </p:spPr>
          <p:txBody>
            <a:bodyPr vert="horz" wrap="square" lIns="0" tIns="4680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43" name="Rectangle 23"/>
            <p:cNvSpPr>
              <a:spLocks noChangeArrowheads="1"/>
            </p:cNvSpPr>
            <p:nvPr/>
          </p:nvSpPr>
          <p:spPr bwMode="auto">
            <a:xfrm>
              <a:off x="2643174" y="2186803"/>
              <a:ext cx="1204398" cy="1947891"/>
            </a:xfrm>
            <a:prstGeom prst="rect">
              <a:avLst/>
            </a:prstGeom>
            <a:solidFill>
              <a:srgbClr val="FFFFFF"/>
            </a:solidFill>
            <a:ln w="19050">
              <a:solidFill>
                <a:srgbClr val="FF00FF"/>
              </a:solidFill>
              <a:prstDash val="dash"/>
              <a:miter lim="800000"/>
            </a:ln>
          </p:spPr>
          <p:txBody>
            <a:bodyPr vert="horz" wrap="square" lIns="0" tIns="46800" rIns="0" bIns="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340" name="Oval 20"/>
            <p:cNvSpPr>
              <a:spLocks noChangeArrowheads="1"/>
            </p:cNvSpPr>
            <p:nvPr/>
          </p:nvSpPr>
          <p:spPr bwMode="auto">
            <a:xfrm>
              <a:off x="2972573" y="2529909"/>
              <a:ext cx="391934" cy="39413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39" name="Oval 19"/>
            <p:cNvSpPr>
              <a:spLocks noChangeArrowheads="1"/>
            </p:cNvSpPr>
            <p:nvPr/>
          </p:nvSpPr>
          <p:spPr bwMode="auto">
            <a:xfrm>
              <a:off x="2973659" y="3166177"/>
              <a:ext cx="390848" cy="39413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38" name="Oval 18"/>
            <p:cNvSpPr>
              <a:spLocks noChangeArrowheads="1"/>
            </p:cNvSpPr>
            <p:nvPr/>
          </p:nvSpPr>
          <p:spPr bwMode="auto">
            <a:xfrm>
              <a:off x="5214523" y="2907761"/>
              <a:ext cx="390848" cy="39522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336" name="Text Box 16"/>
            <p:cNvSpPr txBox="1">
              <a:spLocks noChangeArrowheads="1"/>
            </p:cNvSpPr>
            <p:nvPr/>
          </p:nvSpPr>
          <p:spPr bwMode="auto">
            <a:xfrm>
              <a:off x="2214546" y="1590038"/>
              <a:ext cx="2143140" cy="33876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U={</a:t>
              </a: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|lowcost[</a:t>
              </a: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56335" name="Text Box 15"/>
            <p:cNvSpPr txBox="1">
              <a:spLocks noChangeArrowheads="1"/>
            </p:cNvSpPr>
            <p:nvPr/>
          </p:nvSpPr>
          <p:spPr bwMode="auto">
            <a:xfrm>
              <a:off x="4259116" y="2120570"/>
              <a:ext cx="2527462" cy="33876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V-U={</a:t>
              </a: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|lowcost[</a:t>
              </a: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FF0000"/>
                  </a:solidFill>
                  <a:effectLst/>
                  <a:latin typeface="+mj-ea"/>
                  <a:ea typeface="+mj-ea"/>
                  <a:cs typeface="Consolas" panose="020B0609020204030204" pitchFamily="49" charset="0"/>
                </a:rPr>
                <a:t>≠</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cxnSp>
          <p:nvCxnSpPr>
            <p:cNvPr id="29" name="直接连接符 28"/>
            <p:cNvCxnSpPr>
              <a:stCxn id="56343" idx="3"/>
              <a:endCxn id="56338" idx="2"/>
            </p:cNvCxnSpPr>
            <p:nvPr/>
          </p:nvCxnSpPr>
          <p:spPr>
            <a:xfrm flipV="1">
              <a:off x="3847572" y="3105373"/>
              <a:ext cx="1366951" cy="55376"/>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31" name="TextBox 30"/>
          <p:cNvSpPr txBox="1"/>
          <p:nvPr/>
        </p:nvSpPr>
        <p:spPr>
          <a:xfrm>
            <a:off x="928662" y="714356"/>
            <a:ext cx="700092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对于任意顶点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，如何知道它属于集合</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还是集合</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V-U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呢？</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灯片编号占位符 14"/>
          <p:cNvSpPr>
            <a:spLocks noGrp="1"/>
          </p:cNvSpPr>
          <p:nvPr>
            <p:ph type="sldNum" sz="quarter" idx="12"/>
          </p:nvPr>
        </p:nvSpPr>
        <p:spPr/>
        <p:txBody>
          <a:bodyPr/>
          <a:lstStyle/>
          <a:p>
            <a:fld id="{67864EE2-EAB3-4814-A7EB-820BD7610F1E}" type="slidenum">
              <a:rPr lang="en-US" altLang="zh-CN" smtClean="0"/>
              <a:t>85</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4" y="785794"/>
            <a:ext cx="650085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初始时，</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中只有一个顶点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，其他顶点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均在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V-U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grpSp>
        <p:nvGrpSpPr>
          <p:cNvPr id="2" name="组合 15"/>
          <p:cNvGrpSpPr/>
          <p:nvPr/>
        </p:nvGrpSpPr>
        <p:grpSpPr>
          <a:xfrm>
            <a:off x="1285852" y="1357298"/>
            <a:ext cx="5072098" cy="1643074"/>
            <a:chOff x="1500166" y="3473326"/>
            <a:chExt cx="5072098" cy="1643074"/>
          </a:xfrm>
        </p:grpSpPr>
        <p:sp>
          <p:nvSpPr>
            <p:cNvPr id="7" name="Rectangle 24"/>
            <p:cNvSpPr>
              <a:spLocks noChangeArrowheads="1"/>
            </p:cNvSpPr>
            <p:nvPr/>
          </p:nvSpPr>
          <p:spPr bwMode="auto">
            <a:xfrm>
              <a:off x="4247177" y="3970645"/>
              <a:ext cx="913065" cy="1136813"/>
            </a:xfrm>
            <a:prstGeom prst="rect">
              <a:avLst/>
            </a:prstGeom>
            <a:solidFill>
              <a:srgbClr val="FFFFFF"/>
            </a:solidFill>
            <a:ln w="19050">
              <a:solidFill>
                <a:srgbClr val="FF00FF"/>
              </a:solidFill>
              <a:prstDash val="dash"/>
              <a:miter lim="800000"/>
            </a:ln>
          </p:spPr>
          <p:txBody>
            <a:bodyPr vert="horz" wrap="square" lIns="0" tIns="4680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 name="Rectangle 23"/>
            <p:cNvSpPr>
              <a:spLocks noChangeArrowheads="1"/>
            </p:cNvSpPr>
            <p:nvPr/>
          </p:nvSpPr>
          <p:spPr bwMode="auto">
            <a:xfrm>
              <a:off x="1928794" y="3973392"/>
              <a:ext cx="1071570" cy="1143008"/>
            </a:xfrm>
            <a:prstGeom prst="rect">
              <a:avLst/>
            </a:prstGeom>
            <a:solidFill>
              <a:srgbClr val="FFFFFF"/>
            </a:solidFill>
            <a:ln w="19050">
              <a:solidFill>
                <a:srgbClr val="FF00FF"/>
              </a:solidFill>
              <a:prstDash val="dash"/>
              <a:miter lim="800000"/>
            </a:ln>
          </p:spPr>
          <p:txBody>
            <a:bodyPr vert="horz" wrap="square" lIns="0" tIns="46800" rIns="0" bIns="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Oval 20"/>
            <p:cNvSpPr>
              <a:spLocks noChangeArrowheads="1"/>
            </p:cNvSpPr>
            <p:nvPr/>
          </p:nvSpPr>
          <p:spPr bwMode="auto">
            <a:xfrm>
              <a:off x="2357422" y="4357694"/>
              <a:ext cx="391934" cy="39413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Oval 18"/>
            <p:cNvSpPr>
              <a:spLocks noChangeArrowheads="1"/>
            </p:cNvSpPr>
            <p:nvPr/>
          </p:nvSpPr>
          <p:spPr bwMode="auto">
            <a:xfrm>
              <a:off x="4500143" y="4318095"/>
              <a:ext cx="390848" cy="39522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i</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16"/>
            <p:cNvSpPr txBox="1">
              <a:spLocks noChangeArrowheads="1"/>
            </p:cNvSpPr>
            <p:nvPr/>
          </p:nvSpPr>
          <p:spPr bwMode="auto">
            <a:xfrm>
              <a:off x="1500166" y="3473326"/>
              <a:ext cx="2143140" cy="33876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U={</a:t>
              </a:r>
              <a:r>
                <a:rPr kumimoji="0"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|lowcost[</a:t>
              </a:r>
              <a:r>
                <a:rPr kumimoji="0"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3" name="Text Box 15"/>
            <p:cNvSpPr txBox="1">
              <a:spLocks noChangeArrowheads="1"/>
            </p:cNvSpPr>
            <p:nvPr/>
          </p:nvSpPr>
          <p:spPr bwMode="auto">
            <a:xfrm>
              <a:off x="4044802" y="3473326"/>
              <a:ext cx="2527462" cy="33876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V-U={</a:t>
              </a:r>
              <a:r>
                <a:rPr kumimoji="0"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|lowcost[</a:t>
              </a:r>
              <a:r>
                <a:rPr kumimoji="0"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FF0000"/>
                  </a:solidFill>
                  <a:effectLst/>
                  <a:latin typeface="+mj-ea"/>
                  <a:ea typeface="+mj-ea"/>
                  <a:cs typeface="Consolas" panose="020B0609020204030204" pitchFamily="49" charset="0"/>
                </a:rPr>
                <a:t>≠</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cxnSp>
          <p:nvCxnSpPr>
            <p:cNvPr id="14" name="直接连接符 13"/>
            <p:cNvCxnSpPr>
              <a:stCxn id="9" idx="6"/>
              <a:endCxn id="11" idx="2"/>
            </p:cNvCxnSpPr>
            <p:nvPr/>
          </p:nvCxnSpPr>
          <p:spPr>
            <a:xfrm flipV="1">
              <a:off x="2749356" y="4515707"/>
              <a:ext cx="1750787" cy="39056"/>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17" name="TextBox 16"/>
          <p:cNvSpPr txBox="1"/>
          <p:nvPr/>
        </p:nvSpPr>
        <p:spPr>
          <a:xfrm>
            <a:off x="857224" y="3500438"/>
            <a:ext cx="8001056" cy="164741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342900" indent="-342900" algn="l">
              <a:lnSpc>
                <a:spcPts val="26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如果（</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）有一条边，它就是</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的最小边，置</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closest[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lowcost[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]=g.edges[</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如果（</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）没有条边，不妨认为有一条权为∞的边，同样置</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closest[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lowcost[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]=g.edges[</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TextBox 17"/>
          <p:cNvSpPr txBox="1"/>
          <p:nvPr/>
        </p:nvSpPr>
        <p:spPr>
          <a:xfrm>
            <a:off x="571472" y="5429264"/>
            <a:ext cx="814393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此时恰好有</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g.edges[</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为∞，看出邻接矩阵为什么这样表示的原因。</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Box 18"/>
          <p:cNvSpPr txBox="1"/>
          <p:nvPr/>
        </p:nvSpPr>
        <p:spPr>
          <a:xfrm>
            <a:off x="857224" y="214290"/>
            <a:ext cx="1285884" cy="400110"/>
          </a:xfrm>
          <a:prstGeom prst="rect">
            <a:avLst/>
          </a:prstGeom>
          <a:blipFill>
            <a:blip r:embed="rId3" cstate="print"/>
            <a:tile tx="0" ty="0" sx="100000" sy="100000" flip="none" algn="tl"/>
          </a:blip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rPr>
              <a:t>初始化</a:t>
            </a:r>
          </a:p>
        </p:txBody>
      </p:sp>
      <p:cxnSp>
        <p:nvCxnSpPr>
          <p:cNvPr id="21" name="直接箭头连接符 20"/>
          <p:cNvCxnSpPr/>
          <p:nvPr/>
        </p:nvCxnSpPr>
        <p:spPr>
          <a:xfrm rot="5400000" flipH="1" flipV="1">
            <a:off x="4857752" y="4998542"/>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0" name="灯片编号占位符 19"/>
          <p:cNvSpPr>
            <a:spLocks noGrp="1"/>
          </p:cNvSpPr>
          <p:nvPr>
            <p:ph type="sldNum" sz="quarter" idx="12"/>
          </p:nvPr>
        </p:nvSpPr>
        <p:spPr/>
        <p:txBody>
          <a:bodyPr/>
          <a:lstStyle/>
          <a:p>
            <a:fld id="{67864EE2-EAB3-4814-A7EB-820BD7610F1E}" type="slidenum">
              <a:rPr lang="en-US" altLang="zh-CN" smtClean="0"/>
              <a:t>86</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5"/>
          <p:cNvSpPr>
            <a:spLocks noChangeArrowheads="1"/>
          </p:cNvSpPr>
          <p:nvPr/>
        </p:nvSpPr>
        <p:spPr bwMode="auto">
          <a:xfrm>
            <a:off x="571472" y="2061431"/>
            <a:ext cx="854082" cy="1063391"/>
          </a:xfrm>
          <a:prstGeom prst="rect">
            <a:avLst/>
          </a:prstGeom>
          <a:solidFill>
            <a:srgbClr val="FFFFFF"/>
          </a:solidFill>
          <a:ln w="19050">
            <a:solidFill>
              <a:srgbClr val="FF00FF"/>
            </a:solidFill>
            <a:prstDash val="dash"/>
            <a:miter lim="800000"/>
          </a:ln>
        </p:spPr>
        <p:txBody>
          <a:bodyPr vert="horz" wrap="square" lIns="0" tIns="4680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 name="Oval 18"/>
          <p:cNvSpPr>
            <a:spLocks noChangeArrowheads="1"/>
          </p:cNvSpPr>
          <p:nvPr/>
        </p:nvSpPr>
        <p:spPr bwMode="auto">
          <a:xfrm>
            <a:off x="830092" y="2428868"/>
            <a:ext cx="365600" cy="36969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 name="Text Box 15"/>
          <p:cNvSpPr txBox="1">
            <a:spLocks noChangeArrowheads="1"/>
          </p:cNvSpPr>
          <p:nvPr/>
        </p:nvSpPr>
        <p:spPr bwMode="auto">
          <a:xfrm>
            <a:off x="142844" y="1571612"/>
            <a:ext cx="2527462" cy="33876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V-U={</a:t>
            </a: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|lowcost[</a:t>
            </a: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0" u="none" strike="noStrike" cap="none" normalizeH="0" baseline="0">
                <a:ln>
                  <a:noFill/>
                </a:ln>
                <a:solidFill>
                  <a:srgbClr val="FF0000"/>
                </a:solidFill>
                <a:effectLst/>
                <a:latin typeface="+mj-ea"/>
                <a:ea typeface="+mj-ea"/>
                <a:cs typeface="Consolas" panose="020B0609020204030204" pitchFamily="49" charset="0"/>
              </a:rPr>
              <a:t>≠</a:t>
            </a:r>
            <a:r>
              <a:rPr kumimoji="0" lang="en-US" altLang="zh-CN" sz="1800" i="0" u="none" strike="noStrike" cap="none" normalizeH="0" baseline="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0</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9" name="TextBox 8"/>
          <p:cNvSpPr txBox="1"/>
          <p:nvPr/>
        </p:nvSpPr>
        <p:spPr>
          <a:xfrm>
            <a:off x="214282" y="785794"/>
            <a:ext cx="3571900" cy="400110"/>
          </a:xfrm>
          <a:prstGeom prst="rect">
            <a:avLst/>
          </a:prstGeom>
          <a:blipFill>
            <a:blip r:embed="rId2" cstate="print"/>
            <a:tile tx="0" ty="0" sx="100000" sy="100000" flip="none" algn="tl"/>
          </a:blip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查找</a:t>
            </a:r>
            <a:r>
              <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V-U</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中最小边的顶点</a:t>
            </a:r>
            <a:r>
              <a:rPr lang="en-US" altLang="zh-CN" sz="20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k</a:t>
            </a:r>
            <a:endParaRPr lang="zh-CN" altLang="en-US" sz="20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0" name="TextBox 9"/>
          <p:cNvSpPr txBox="1"/>
          <p:nvPr/>
        </p:nvSpPr>
        <p:spPr>
          <a:xfrm>
            <a:off x="2143108" y="1961713"/>
            <a:ext cx="6858048" cy="252759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min=INF;</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k=-1;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记录最近顶点的编号</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for (int j=0;j&lt;g.n;j++)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(V-U)</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中找出离</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U</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最近的顶点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lowcost[j]!=0</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&amp;&amp; lowcost[j]&lt;min)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min=lowcost[j];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k=j;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右箭头 10"/>
          <p:cNvSpPr/>
          <p:nvPr/>
        </p:nvSpPr>
        <p:spPr>
          <a:xfrm>
            <a:off x="1571604" y="2500306"/>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TextBox 11"/>
          <p:cNvSpPr txBox="1"/>
          <p:nvPr/>
        </p:nvSpPr>
        <p:spPr>
          <a:xfrm>
            <a:off x="714348" y="3214686"/>
            <a:ext cx="714380" cy="369332"/>
          </a:xfrm>
          <a:prstGeom prst="rect">
            <a:avLst/>
          </a:prstGeom>
          <a:noFill/>
        </p:spPr>
        <p:txBody>
          <a:bodyPr wrap="square" rtlCol="0">
            <a:spAutoFit/>
          </a:bodyPr>
          <a:lstStyle/>
          <a:p>
            <a:pPr algn="l">
              <a:lnSpc>
                <a:spcPct val="100000"/>
              </a:lnSpc>
              <a:spcBef>
                <a:spcPts val="0"/>
              </a:spcBef>
            </a:pPr>
            <a:r>
              <a:rPr kumimoji="0"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V-U</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灯片编号占位符 12"/>
          <p:cNvSpPr>
            <a:spLocks noGrp="1"/>
          </p:cNvSpPr>
          <p:nvPr>
            <p:ph type="sldNum" sz="quarter" idx="12"/>
          </p:nvPr>
        </p:nvSpPr>
        <p:spPr/>
        <p:txBody>
          <a:bodyPr/>
          <a:lstStyle/>
          <a:p>
            <a:fld id="{67864EE2-EAB3-4814-A7EB-820BD7610F1E}" type="slidenum">
              <a:rPr lang="en-US" altLang="zh-CN" smtClean="0"/>
              <a:t>87</a:t>
            </a:fld>
            <a:r>
              <a:rPr lang="en-US" altLang="zh-CN"/>
              <a:t>/92</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19" name="Rectangle 2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32"/>
          <p:cNvGrpSpPr/>
          <p:nvPr/>
        </p:nvGrpSpPr>
        <p:grpSpPr>
          <a:xfrm>
            <a:off x="1580363" y="1071546"/>
            <a:ext cx="3813371" cy="2245613"/>
            <a:chOff x="1580363" y="1365422"/>
            <a:chExt cx="3813371" cy="2245613"/>
          </a:xfrm>
        </p:grpSpPr>
        <p:sp>
          <p:nvSpPr>
            <p:cNvPr id="59417" name="Rectangle 25"/>
            <p:cNvSpPr>
              <a:spLocks noChangeArrowheads="1"/>
            </p:cNvSpPr>
            <p:nvPr/>
          </p:nvSpPr>
          <p:spPr bwMode="auto">
            <a:xfrm>
              <a:off x="4539652" y="2135289"/>
              <a:ext cx="854082" cy="1063391"/>
            </a:xfrm>
            <a:prstGeom prst="rect">
              <a:avLst/>
            </a:prstGeom>
            <a:solidFill>
              <a:srgbClr val="FFFFFF"/>
            </a:solidFill>
            <a:ln w="19050">
              <a:solidFill>
                <a:srgbClr val="FF00FF"/>
              </a:solidFill>
              <a:prstDash val="dash"/>
              <a:miter lim="800000"/>
            </a:ln>
          </p:spPr>
          <p:txBody>
            <a:bodyPr vert="horz" wrap="square" lIns="0" tIns="4680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9415" name="Rectangle 23"/>
            <p:cNvSpPr>
              <a:spLocks noChangeArrowheads="1"/>
            </p:cNvSpPr>
            <p:nvPr/>
          </p:nvSpPr>
          <p:spPr bwMode="auto">
            <a:xfrm>
              <a:off x="2029239" y="1365422"/>
              <a:ext cx="1120158" cy="2245613"/>
            </a:xfrm>
            <a:prstGeom prst="rect">
              <a:avLst/>
            </a:prstGeom>
            <a:solidFill>
              <a:srgbClr val="FFFFFF"/>
            </a:solidFill>
            <a:ln w="19050">
              <a:solidFill>
                <a:srgbClr val="FF00FF"/>
              </a:solidFill>
              <a:prstDash val="dash"/>
              <a:miter lim="800000"/>
            </a:ln>
          </p:spPr>
          <p:txBody>
            <a:bodyPr vert="horz" wrap="square" lIns="0" tIns="46800" rIns="0" bIns="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9414" name="Text Box 22"/>
            <p:cNvSpPr txBox="1">
              <a:spLocks noChangeArrowheads="1"/>
            </p:cNvSpPr>
            <p:nvPr/>
          </p:nvSpPr>
          <p:spPr bwMode="auto">
            <a:xfrm rot="539707">
              <a:off x="3268217" y="2054014"/>
              <a:ext cx="1018031" cy="31688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lowcost[</a:t>
              </a:r>
              <a:r>
                <a:rPr kumimoji="0" lang="en-US" altLang="zh-CN" sz="14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59413" name="Text Box 21"/>
            <p:cNvSpPr txBox="1">
              <a:spLocks noChangeArrowheads="1"/>
            </p:cNvSpPr>
            <p:nvPr/>
          </p:nvSpPr>
          <p:spPr bwMode="auto">
            <a:xfrm>
              <a:off x="2091766" y="1466988"/>
              <a:ext cx="932217" cy="31586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closest[</a:t>
              </a:r>
              <a:r>
                <a:rPr kumimoji="0" lang="en-US" altLang="zh-CN" sz="14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59412" name="Oval 20"/>
            <p:cNvSpPr>
              <a:spLocks noChangeArrowheads="1"/>
            </p:cNvSpPr>
            <p:nvPr/>
          </p:nvSpPr>
          <p:spPr bwMode="auto">
            <a:xfrm>
              <a:off x="2211023" y="1821451"/>
              <a:ext cx="775885" cy="1004483"/>
            </a:xfrm>
            <a:prstGeom prst="ellipse">
              <a:avLst/>
            </a:prstGeom>
            <a:solidFill>
              <a:srgbClr val="FFFFFF"/>
            </a:solidFill>
            <a:ln w="9525">
              <a:solidFill>
                <a:srgbClr val="000000"/>
              </a:solidFill>
              <a:round/>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U</a:t>
              </a:r>
              <a:r>
                <a:rPr kumimoji="0" lang="zh-CN" altLang="en-US"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中</a:t>
              </a: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r>
                <a:rPr kumimoji="0" lang="zh-CN" altLang="en-US"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外的顶点</a:t>
              </a:r>
            </a:p>
          </p:txBody>
        </p:sp>
        <p:sp>
          <p:nvSpPr>
            <p:cNvPr id="59411" name="Oval 19"/>
            <p:cNvSpPr>
              <a:spLocks noChangeArrowheads="1"/>
            </p:cNvSpPr>
            <p:nvPr/>
          </p:nvSpPr>
          <p:spPr bwMode="auto">
            <a:xfrm>
              <a:off x="2497410" y="3008752"/>
              <a:ext cx="365600" cy="368683"/>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9410" name="Oval 18"/>
            <p:cNvSpPr>
              <a:spLocks noChangeArrowheads="1"/>
            </p:cNvSpPr>
            <p:nvPr/>
          </p:nvSpPr>
          <p:spPr bwMode="auto">
            <a:xfrm>
              <a:off x="4764333" y="2476332"/>
              <a:ext cx="365600" cy="36969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9409" name="Freeform 17"/>
            <p:cNvSpPr/>
            <p:nvPr/>
          </p:nvSpPr>
          <p:spPr bwMode="auto">
            <a:xfrm>
              <a:off x="2854886" y="2714620"/>
              <a:ext cx="1931428" cy="421088"/>
            </a:xfrm>
            <a:custGeom>
              <a:avLst/>
              <a:gdLst/>
              <a:ahLst/>
              <a:cxnLst>
                <a:cxn ang="0">
                  <a:pos x="0" y="405"/>
                </a:cxn>
                <a:cxn ang="0">
                  <a:pos x="1718" y="0"/>
                </a:cxn>
              </a:cxnLst>
              <a:rect l="0" t="0" r="r" b="b"/>
              <a:pathLst>
                <a:path w="1718" h="405">
                  <a:moveTo>
                    <a:pt x="0" y="405"/>
                  </a:moveTo>
                  <a:lnTo>
                    <a:pt x="1718" y="0"/>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9408" name="Text Box 16"/>
            <p:cNvSpPr txBox="1">
              <a:spLocks noChangeArrowheads="1"/>
            </p:cNvSpPr>
            <p:nvPr/>
          </p:nvSpPr>
          <p:spPr bwMode="auto">
            <a:xfrm>
              <a:off x="1580363" y="2343498"/>
              <a:ext cx="448876" cy="31688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U</a:t>
              </a:r>
            </a:p>
          </p:txBody>
        </p:sp>
        <p:sp>
          <p:nvSpPr>
            <p:cNvPr id="59407" name="Text Box 15"/>
            <p:cNvSpPr txBox="1">
              <a:spLocks noChangeArrowheads="1"/>
            </p:cNvSpPr>
            <p:nvPr/>
          </p:nvSpPr>
          <p:spPr bwMode="auto">
            <a:xfrm>
              <a:off x="4685837" y="1683356"/>
              <a:ext cx="529105" cy="31688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V-U</a:t>
              </a:r>
            </a:p>
          </p:txBody>
        </p:sp>
        <p:sp>
          <p:nvSpPr>
            <p:cNvPr id="59406" name="AutoShape 14"/>
            <p:cNvSpPr>
              <a:spLocks noChangeShapeType="1"/>
            </p:cNvSpPr>
            <p:nvPr/>
          </p:nvSpPr>
          <p:spPr bwMode="auto">
            <a:xfrm>
              <a:off x="3000365" y="2222678"/>
              <a:ext cx="1785950" cy="349066"/>
            </a:xfrm>
            <a:prstGeom prst="straightConnector1">
              <a:avLst/>
            </a:prstGeom>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9405" name="Text Box 13"/>
            <p:cNvSpPr txBox="1">
              <a:spLocks noChangeArrowheads="1"/>
            </p:cNvSpPr>
            <p:nvPr/>
          </p:nvSpPr>
          <p:spPr bwMode="auto">
            <a:xfrm rot="20944918">
              <a:off x="3234702" y="3060550"/>
              <a:ext cx="1194421" cy="31688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g.edges[</a:t>
              </a:r>
              <a:r>
                <a:rPr kumimoji="0" lang="en-US" altLang="zh-CN" sz="14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grpSp>
      <p:grpSp>
        <p:nvGrpSpPr>
          <p:cNvPr id="3" name="组合 34"/>
          <p:cNvGrpSpPr/>
          <p:nvPr/>
        </p:nvGrpSpPr>
        <p:grpSpPr>
          <a:xfrm>
            <a:off x="3428993" y="3357562"/>
            <a:ext cx="5429287" cy="928694"/>
            <a:chOff x="3428993" y="3357562"/>
            <a:chExt cx="5429287" cy="928694"/>
          </a:xfrm>
        </p:grpSpPr>
        <p:sp>
          <p:nvSpPr>
            <p:cNvPr id="59397" name="AutoShape 5"/>
            <p:cNvSpPr>
              <a:spLocks noChangeArrowheads="1"/>
            </p:cNvSpPr>
            <p:nvPr/>
          </p:nvSpPr>
          <p:spPr bwMode="auto">
            <a:xfrm>
              <a:off x="3428993" y="3357562"/>
              <a:ext cx="142876" cy="928694"/>
            </a:xfrm>
            <a:prstGeom prst="downArrow">
              <a:avLst>
                <a:gd name="adj1" fmla="val 50000"/>
                <a:gd name="adj2" fmla="val 81780"/>
              </a:avLst>
            </a:prstGeom>
          </p:spPr>
          <p:style>
            <a:lnRef idx="1">
              <a:schemeClr val="accent2"/>
            </a:lnRef>
            <a:fillRef idx="3">
              <a:schemeClr val="accent2"/>
            </a:fillRef>
            <a:effectRef idx="2">
              <a:schemeClr val="accent2"/>
            </a:effectRef>
            <a:fontRef idx="minor">
              <a:schemeClr val="lt1"/>
            </a:fontRef>
          </p:style>
          <p:txBody>
            <a:bodyPr vert="eaVert" wrap="square" lIns="0" tIns="46800" rIns="0" bIns="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9396" name="Text Box 4"/>
            <p:cNvSpPr txBox="1">
              <a:spLocks noChangeArrowheads="1"/>
            </p:cNvSpPr>
            <p:nvPr/>
          </p:nvSpPr>
          <p:spPr bwMode="auto">
            <a:xfrm>
              <a:off x="3643306" y="3500438"/>
              <a:ext cx="5214974" cy="588064"/>
            </a:xfrm>
            <a:prstGeom prst="rect">
              <a:avLst/>
            </a:prstGeom>
            <a:solidFill>
              <a:srgbClr val="FFFFFF"/>
            </a:solid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更新：</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lowcost[</a:t>
              </a: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]=min(lowcost[</a:t>
              </a: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],g.edges[</a:t>
              </a: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grpSp>
      <p:sp>
        <p:nvSpPr>
          <p:cNvPr id="32" name="TextBox 31"/>
          <p:cNvSpPr txBox="1"/>
          <p:nvPr/>
        </p:nvSpPr>
        <p:spPr>
          <a:xfrm>
            <a:off x="571472" y="357166"/>
            <a:ext cx="3214710" cy="400110"/>
          </a:xfrm>
          <a:prstGeom prst="rect">
            <a:avLst/>
          </a:prstGeom>
          <a:blipFill>
            <a:blip r:embed="rId2" cstate="print"/>
            <a:tile tx="0" ty="0" sx="100000" sy="100000" flip="none" algn="tl"/>
          </a:blip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将顶点</a:t>
            </a:r>
            <a:r>
              <a:rPr lang="en-US" altLang="zh-CN" sz="20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k</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移动到</a:t>
            </a:r>
            <a:r>
              <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U</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后的调整</a:t>
            </a:r>
          </a:p>
        </p:txBody>
      </p:sp>
      <p:grpSp>
        <p:nvGrpSpPr>
          <p:cNvPr id="4" name="组合 37"/>
          <p:cNvGrpSpPr/>
          <p:nvPr/>
        </p:nvGrpSpPr>
        <p:grpSpPr>
          <a:xfrm>
            <a:off x="1622794" y="4376758"/>
            <a:ext cx="4407005" cy="2052638"/>
            <a:chOff x="1622794" y="4376758"/>
            <a:chExt cx="4407005" cy="2052638"/>
          </a:xfrm>
        </p:grpSpPr>
        <p:sp>
          <p:nvSpPr>
            <p:cNvPr id="59416" name="Rectangle 24"/>
            <p:cNvSpPr>
              <a:spLocks noChangeArrowheads="1"/>
            </p:cNvSpPr>
            <p:nvPr/>
          </p:nvSpPr>
          <p:spPr bwMode="auto">
            <a:xfrm>
              <a:off x="4589487" y="5026777"/>
              <a:ext cx="854082" cy="1063391"/>
            </a:xfrm>
            <a:prstGeom prst="rect">
              <a:avLst/>
            </a:prstGeom>
            <a:solidFill>
              <a:srgbClr val="FFFFFF"/>
            </a:solidFill>
            <a:ln w="19050">
              <a:solidFill>
                <a:srgbClr val="FF00FF"/>
              </a:solidFill>
              <a:prstDash val="dash"/>
              <a:miter lim="800000"/>
            </a:ln>
          </p:spPr>
          <p:txBody>
            <a:bodyPr vert="horz" wrap="square" lIns="0" tIns="4680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9404" name="Freeform 12"/>
            <p:cNvSpPr/>
            <p:nvPr/>
          </p:nvSpPr>
          <p:spPr bwMode="auto">
            <a:xfrm>
              <a:off x="3149396" y="5438118"/>
              <a:ext cx="1708356" cy="62584"/>
            </a:xfrm>
            <a:custGeom>
              <a:avLst/>
              <a:gdLst/>
              <a:ahLst/>
              <a:cxnLst>
                <a:cxn ang="0">
                  <a:pos x="0" y="0"/>
                </a:cxn>
                <a:cxn ang="0">
                  <a:pos x="1187" y="17"/>
                </a:cxn>
              </a:cxnLst>
              <a:rect l="0" t="0" r="r" b="b"/>
              <a:pathLst>
                <a:path w="1187" h="17">
                  <a:moveTo>
                    <a:pt x="0" y="0"/>
                  </a:moveTo>
                  <a:lnTo>
                    <a:pt x="1187" y="17"/>
                  </a:lnTo>
                </a:path>
              </a:pathLst>
            </a:custGeom>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9403" name="Oval 11"/>
            <p:cNvSpPr>
              <a:spLocks noChangeArrowheads="1"/>
            </p:cNvSpPr>
            <p:nvPr/>
          </p:nvSpPr>
          <p:spPr bwMode="auto">
            <a:xfrm>
              <a:off x="4861656" y="5356865"/>
              <a:ext cx="365600" cy="36969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9401" name="Rectangle 9"/>
            <p:cNvSpPr>
              <a:spLocks noChangeArrowheads="1"/>
            </p:cNvSpPr>
            <p:nvPr/>
          </p:nvSpPr>
          <p:spPr bwMode="auto">
            <a:xfrm>
              <a:off x="2111499" y="4376758"/>
              <a:ext cx="1034851" cy="2052638"/>
            </a:xfrm>
            <a:prstGeom prst="rect">
              <a:avLst/>
            </a:prstGeom>
            <a:solidFill>
              <a:srgbClr val="FFFFFF"/>
            </a:solidFill>
            <a:ln w="19050">
              <a:solidFill>
                <a:srgbClr val="FF00FF"/>
              </a:solidFill>
              <a:prstDash val="dash"/>
              <a:miter lim="800000"/>
            </a:ln>
          </p:spPr>
          <p:txBody>
            <a:bodyPr vert="horz" wrap="square" lIns="0" tIns="46800" rIns="0" bIns="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9400" name="Oval 8"/>
            <p:cNvSpPr>
              <a:spLocks noChangeArrowheads="1"/>
            </p:cNvSpPr>
            <p:nvPr/>
          </p:nvSpPr>
          <p:spPr bwMode="auto">
            <a:xfrm>
              <a:off x="2494363" y="5827113"/>
              <a:ext cx="365600" cy="368683"/>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9399" name="Oval 7"/>
            <p:cNvSpPr>
              <a:spLocks noChangeArrowheads="1"/>
            </p:cNvSpPr>
            <p:nvPr/>
          </p:nvSpPr>
          <p:spPr bwMode="auto">
            <a:xfrm>
              <a:off x="2309532" y="4639813"/>
              <a:ext cx="674329" cy="857213"/>
            </a:xfrm>
            <a:prstGeom prst="ellipse">
              <a:avLst/>
            </a:prstGeom>
            <a:solidFill>
              <a:srgbClr val="FFFFFF"/>
            </a:solidFill>
            <a:ln w="9525">
              <a:solidFill>
                <a:srgbClr val="000000"/>
              </a:solidFill>
              <a:round/>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9398" name="Text Box 6"/>
            <p:cNvSpPr txBox="1">
              <a:spLocks noChangeArrowheads="1"/>
            </p:cNvSpPr>
            <p:nvPr/>
          </p:nvSpPr>
          <p:spPr bwMode="auto">
            <a:xfrm>
              <a:off x="3357554" y="5112380"/>
              <a:ext cx="1099974" cy="31688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lowcost[</a:t>
              </a:r>
              <a:r>
                <a:rPr kumimoji="0" lang="en-US" altLang="zh-CN" sz="14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59395" name="Text Box 3"/>
            <p:cNvSpPr txBox="1">
              <a:spLocks noChangeArrowheads="1"/>
            </p:cNvSpPr>
            <p:nvPr/>
          </p:nvSpPr>
          <p:spPr bwMode="auto">
            <a:xfrm>
              <a:off x="5500694" y="5379210"/>
              <a:ext cx="529105" cy="31688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V-U</a:t>
              </a:r>
            </a:p>
          </p:txBody>
        </p:sp>
        <p:sp>
          <p:nvSpPr>
            <p:cNvPr id="59394" name="Text Box 2"/>
            <p:cNvSpPr txBox="1">
              <a:spLocks noChangeArrowheads="1"/>
            </p:cNvSpPr>
            <p:nvPr/>
          </p:nvSpPr>
          <p:spPr bwMode="auto">
            <a:xfrm>
              <a:off x="1622794" y="5189282"/>
              <a:ext cx="448876" cy="31688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U</a:t>
              </a:r>
            </a:p>
          </p:txBody>
        </p:sp>
        <p:sp>
          <p:nvSpPr>
            <p:cNvPr id="37" name="Text Box 6"/>
            <p:cNvSpPr txBox="1">
              <a:spLocks noChangeArrowheads="1"/>
            </p:cNvSpPr>
            <p:nvPr/>
          </p:nvSpPr>
          <p:spPr bwMode="auto">
            <a:xfrm>
              <a:off x="3296164" y="5510750"/>
              <a:ext cx="1214446" cy="31688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a:solidFill>
                    <a:srgbClr val="0000FF"/>
                  </a:solidFill>
                  <a:latin typeface="Consolas" panose="020B0609020204030204" pitchFamily="49" charset="0"/>
                  <a:ea typeface="仿宋" panose="02010609060101010101" pitchFamily="49" charset="-122"/>
                  <a:cs typeface="Consolas" panose="020B0609020204030204" pitchFamily="49" charset="0"/>
                </a:rPr>
                <a:t>closest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grpSp>
      <p:sp>
        <p:nvSpPr>
          <p:cNvPr id="34" name="灯片编号占位符 33"/>
          <p:cNvSpPr>
            <a:spLocks noGrp="1"/>
          </p:cNvSpPr>
          <p:nvPr>
            <p:ph type="sldNum" sz="quarter" idx="12"/>
          </p:nvPr>
        </p:nvSpPr>
        <p:spPr/>
        <p:txBody>
          <a:bodyPr/>
          <a:lstStyle/>
          <a:p>
            <a:fld id="{67864EE2-EAB3-4814-A7EB-820BD7610F1E}" type="slidenum">
              <a:rPr lang="en-US" altLang="zh-CN" smtClean="0"/>
              <a:t>88</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857232"/>
            <a:ext cx="8572560" cy="250763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Prim</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(MatGraph g,int v)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//Prim</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算法输出的最小生树</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lowcost[MAXV];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建立数组</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lowcost</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closest[MAXV];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建立数组</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closest</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i=0;i&lt;g.n;i++)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给</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lowcost[]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closest[]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置初值</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lowcost[i]=g.edges[v][i];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closest[i]=v;</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2357422" y="4143380"/>
            <a:ext cx="164307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华文中宋" panose="02010600040101010101" pitchFamily="2" charset="-122"/>
                <a:ea typeface="华文中宋" panose="02010600040101010101" pitchFamily="2" charset="-122"/>
                <a:cs typeface="Consolas" panose="020B0609020204030204" pitchFamily="49" charset="0"/>
              </a:rPr>
              <a:t>初始化阶段</a:t>
            </a:r>
          </a:p>
        </p:txBody>
      </p:sp>
      <p:cxnSp>
        <p:nvCxnSpPr>
          <p:cNvPr id="7" name="直接箭头连接符 6"/>
          <p:cNvCxnSpPr/>
          <p:nvPr/>
        </p:nvCxnSpPr>
        <p:spPr>
          <a:xfrm rot="5400000" flipH="1" flipV="1">
            <a:off x="2643174" y="3643314"/>
            <a:ext cx="857256" cy="1588"/>
          </a:xfrm>
          <a:prstGeom prst="straightConnector1">
            <a:avLst/>
          </a:prstGeom>
          <a:ln w="19050">
            <a:tailEnd type="arrow"/>
          </a:ln>
        </p:spPr>
        <p:style>
          <a:lnRef idx="2">
            <a:schemeClr val="accent1"/>
          </a:lnRef>
          <a:fillRef idx="0">
            <a:schemeClr val="accent1"/>
          </a:fillRef>
          <a:effectRef idx="1">
            <a:schemeClr val="accent1"/>
          </a:effectRef>
          <a:fontRef idx="minor">
            <a:schemeClr val="tx1"/>
          </a:fontRef>
        </p:style>
      </p:cxnSp>
      <p:sp>
        <p:nvSpPr>
          <p:cNvPr id="8" name="灯片编号占位符 7"/>
          <p:cNvSpPr>
            <a:spLocks noGrp="1"/>
          </p:cNvSpPr>
          <p:nvPr>
            <p:ph type="sldNum" sz="quarter" idx="12"/>
          </p:nvPr>
        </p:nvSpPr>
        <p:spPr/>
        <p:txBody>
          <a:bodyPr/>
          <a:lstStyle/>
          <a:p>
            <a:fld id="{67864EE2-EAB3-4814-A7EB-820BD7610F1E}" type="slidenum">
              <a:rPr lang="en-US" altLang="zh-CN" smtClean="0"/>
              <a:t>89</a:t>
            </a:fld>
            <a:r>
              <a:rPr lang="en-US" altLang="zh-CN"/>
              <a:t>/92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14348" y="714356"/>
            <a:ext cx="7358114" cy="185689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ts val="2800"/>
              </a:lnSpc>
              <a:spcBef>
                <a:spcPts val="1800"/>
              </a:spcBef>
              <a:buBlip>
                <a:blip r:embed="rId2"/>
              </a:buBlip>
            </a:pP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完全</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无向图</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中的每两个顶点之间都存在着一条边</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含有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个顶点的完全无向图有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条边</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1800"/>
              </a:spcBef>
              <a:buBlip>
                <a:blip r:embed="rId2"/>
              </a:buBlip>
            </a:pP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完全</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有向图</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中的每两个顶点之间都存在着方向相反的两条边</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含有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个顶点的完全有向图包含有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条边。</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19" name="Rectangle 3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33" name="组合 32"/>
          <p:cNvGrpSpPr/>
          <p:nvPr/>
        </p:nvGrpSpPr>
        <p:grpSpPr>
          <a:xfrm>
            <a:off x="1428728" y="2937551"/>
            <a:ext cx="4858747" cy="1991647"/>
            <a:chOff x="1428728" y="2794675"/>
            <a:chExt cx="4858747" cy="1991647"/>
          </a:xfrm>
        </p:grpSpPr>
        <p:sp>
          <p:nvSpPr>
            <p:cNvPr id="12317" name="Line 29"/>
            <p:cNvSpPr>
              <a:spLocks noChangeShapeType="1"/>
            </p:cNvSpPr>
            <p:nvPr/>
          </p:nvSpPr>
          <p:spPr bwMode="auto">
            <a:xfrm>
              <a:off x="5114466" y="3132900"/>
              <a:ext cx="0" cy="84017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16" name="Line 28"/>
            <p:cNvSpPr>
              <a:spLocks noChangeShapeType="1"/>
            </p:cNvSpPr>
            <p:nvPr/>
          </p:nvSpPr>
          <p:spPr bwMode="auto">
            <a:xfrm flipV="1">
              <a:off x="5246919" y="3107048"/>
              <a:ext cx="0" cy="100821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15" name="Freeform 27"/>
            <p:cNvSpPr/>
            <p:nvPr/>
          </p:nvSpPr>
          <p:spPr bwMode="auto">
            <a:xfrm>
              <a:off x="4503887" y="3478664"/>
              <a:ext cx="1233002" cy="1077"/>
            </a:xfrm>
            <a:custGeom>
              <a:avLst/>
              <a:gdLst/>
              <a:ahLst/>
              <a:cxnLst>
                <a:cxn ang="0">
                  <a:pos x="1116" y="0"/>
                </a:cxn>
                <a:cxn ang="0">
                  <a:pos x="0" y="16"/>
                </a:cxn>
              </a:cxnLst>
              <a:rect l="0" t="0" r="r" b="b"/>
              <a:pathLst>
                <a:path w="1116" h="16">
                  <a:moveTo>
                    <a:pt x="1116" y="0"/>
                  </a:moveTo>
                  <a:lnTo>
                    <a:pt x="0" y="16"/>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14" name="Line 26"/>
            <p:cNvSpPr>
              <a:spLocks noChangeShapeType="1"/>
            </p:cNvSpPr>
            <p:nvPr/>
          </p:nvSpPr>
          <p:spPr bwMode="auto">
            <a:xfrm>
              <a:off x="4531886" y="3591765"/>
              <a:ext cx="1233002" cy="10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13" name="Freeform 25"/>
            <p:cNvSpPr/>
            <p:nvPr/>
          </p:nvSpPr>
          <p:spPr bwMode="auto">
            <a:xfrm>
              <a:off x="4446404" y="3641483"/>
              <a:ext cx="583657" cy="506260"/>
            </a:xfrm>
            <a:custGeom>
              <a:avLst/>
              <a:gdLst/>
              <a:ahLst/>
              <a:cxnLst>
                <a:cxn ang="0">
                  <a:pos x="0" y="0"/>
                </a:cxn>
                <a:cxn ang="0">
                  <a:pos x="542" y="470"/>
                </a:cxn>
              </a:cxnLst>
              <a:rect l="0" t="0" r="r" b="b"/>
              <a:pathLst>
                <a:path w="542" h="470">
                  <a:moveTo>
                    <a:pt x="0" y="0"/>
                  </a:moveTo>
                  <a:lnTo>
                    <a:pt x="542" y="47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12" name="Freeform 24"/>
            <p:cNvSpPr/>
            <p:nvPr/>
          </p:nvSpPr>
          <p:spPr bwMode="auto">
            <a:xfrm>
              <a:off x="5289993" y="3666088"/>
              <a:ext cx="536275" cy="417933"/>
            </a:xfrm>
            <a:custGeom>
              <a:avLst/>
              <a:gdLst/>
              <a:ahLst/>
              <a:cxnLst>
                <a:cxn ang="0">
                  <a:pos x="0" y="388"/>
                </a:cxn>
                <a:cxn ang="0">
                  <a:pos x="498" y="0"/>
                </a:cxn>
              </a:cxnLst>
              <a:rect l="0" t="0" r="r" b="b"/>
              <a:pathLst>
                <a:path w="498" h="388">
                  <a:moveTo>
                    <a:pt x="0" y="388"/>
                  </a:moveTo>
                  <a:lnTo>
                    <a:pt x="498"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11" name="Freeform 23"/>
            <p:cNvSpPr/>
            <p:nvPr/>
          </p:nvSpPr>
          <p:spPr bwMode="auto">
            <a:xfrm>
              <a:off x="5310454" y="3005796"/>
              <a:ext cx="516892" cy="388850"/>
            </a:xfrm>
            <a:custGeom>
              <a:avLst/>
              <a:gdLst/>
              <a:ahLst/>
              <a:cxnLst>
                <a:cxn ang="0">
                  <a:pos x="480" y="361"/>
                </a:cxn>
                <a:cxn ang="0">
                  <a:pos x="0" y="0"/>
                </a:cxn>
              </a:cxnLst>
              <a:rect l="0" t="0" r="r" b="b"/>
              <a:pathLst>
                <a:path w="480" h="361">
                  <a:moveTo>
                    <a:pt x="480" y="361"/>
                  </a:moveTo>
                  <a:lnTo>
                    <a:pt x="0" y="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10" name="Freeform 22"/>
            <p:cNvSpPr/>
            <p:nvPr/>
          </p:nvSpPr>
          <p:spPr bwMode="auto">
            <a:xfrm>
              <a:off x="1830050" y="3619771"/>
              <a:ext cx="557812" cy="468559"/>
            </a:xfrm>
            <a:custGeom>
              <a:avLst/>
              <a:gdLst/>
              <a:ahLst/>
              <a:cxnLst>
                <a:cxn ang="0">
                  <a:pos x="0" y="0"/>
                </a:cxn>
                <a:cxn ang="0">
                  <a:pos x="518" y="435"/>
                </a:cxn>
              </a:cxnLst>
              <a:rect l="0" t="0" r="r" b="b"/>
              <a:pathLst>
                <a:path w="518" h="435">
                  <a:moveTo>
                    <a:pt x="0" y="0"/>
                  </a:moveTo>
                  <a:lnTo>
                    <a:pt x="518" y="43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09" name="Freeform 21"/>
            <p:cNvSpPr/>
            <p:nvPr/>
          </p:nvSpPr>
          <p:spPr bwMode="auto">
            <a:xfrm>
              <a:off x="2672152" y="3646699"/>
              <a:ext cx="524430" cy="444862"/>
            </a:xfrm>
            <a:custGeom>
              <a:avLst/>
              <a:gdLst/>
              <a:ahLst/>
              <a:cxnLst>
                <a:cxn ang="0">
                  <a:pos x="0" y="413"/>
                </a:cxn>
                <a:cxn ang="0">
                  <a:pos x="487" y="0"/>
                </a:cxn>
              </a:cxnLst>
              <a:rect l="0" t="0" r="r" b="b"/>
              <a:pathLst>
                <a:path w="487" h="413">
                  <a:moveTo>
                    <a:pt x="0" y="413"/>
                  </a:moveTo>
                  <a:lnTo>
                    <a:pt x="487" y="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08" name="Freeform 20"/>
            <p:cNvSpPr/>
            <p:nvPr/>
          </p:nvSpPr>
          <p:spPr bwMode="auto">
            <a:xfrm>
              <a:off x="2685075" y="3000410"/>
              <a:ext cx="572888" cy="420088"/>
            </a:xfrm>
            <a:custGeom>
              <a:avLst/>
              <a:gdLst/>
              <a:ahLst/>
              <a:cxnLst>
                <a:cxn ang="0">
                  <a:pos x="0" y="0"/>
                </a:cxn>
                <a:cxn ang="0">
                  <a:pos x="532" y="390"/>
                </a:cxn>
              </a:cxnLst>
              <a:rect l="0" t="0" r="r" b="b"/>
              <a:pathLst>
                <a:path w="532" h="390">
                  <a:moveTo>
                    <a:pt x="0" y="0"/>
                  </a:moveTo>
                  <a:lnTo>
                    <a:pt x="532"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07" name="Freeform 19"/>
            <p:cNvSpPr/>
            <p:nvPr/>
          </p:nvSpPr>
          <p:spPr bwMode="auto">
            <a:xfrm>
              <a:off x="1814974" y="2957325"/>
              <a:ext cx="628885" cy="524571"/>
            </a:xfrm>
            <a:custGeom>
              <a:avLst/>
              <a:gdLst/>
              <a:ahLst/>
              <a:cxnLst>
                <a:cxn ang="0">
                  <a:pos x="584" y="0"/>
                </a:cxn>
                <a:cxn ang="0">
                  <a:pos x="0" y="487"/>
                </a:cxn>
              </a:cxnLst>
              <a:rect l="0" t="0" r="r" b="b"/>
              <a:pathLst>
                <a:path w="584" h="487">
                  <a:moveTo>
                    <a:pt x="584" y="0"/>
                  </a:moveTo>
                  <a:lnTo>
                    <a:pt x="0" y="48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06" name="Line 18"/>
            <p:cNvSpPr>
              <a:spLocks noChangeShapeType="1"/>
            </p:cNvSpPr>
            <p:nvPr/>
          </p:nvSpPr>
          <p:spPr bwMode="auto">
            <a:xfrm>
              <a:off x="1786976" y="3531444"/>
              <a:ext cx="1550675" cy="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05" name="Line 17"/>
            <p:cNvSpPr>
              <a:spLocks noChangeShapeType="1"/>
            </p:cNvSpPr>
            <p:nvPr/>
          </p:nvSpPr>
          <p:spPr bwMode="auto">
            <a:xfrm>
              <a:off x="2533238" y="3129668"/>
              <a:ext cx="1077" cy="1008211"/>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304" name="Oval 16"/>
            <p:cNvSpPr>
              <a:spLocks noChangeArrowheads="1"/>
            </p:cNvSpPr>
            <p:nvPr/>
          </p:nvSpPr>
          <p:spPr bwMode="auto">
            <a:xfrm>
              <a:off x="2368479" y="2796829"/>
              <a:ext cx="304751" cy="33607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12303" name="Oval 15"/>
            <p:cNvSpPr>
              <a:spLocks noChangeArrowheads="1"/>
            </p:cNvSpPr>
            <p:nvPr/>
          </p:nvSpPr>
          <p:spPr bwMode="auto">
            <a:xfrm>
              <a:off x="3144893" y="3362332"/>
              <a:ext cx="304751" cy="33607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2302" name="Oval 14"/>
            <p:cNvSpPr>
              <a:spLocks noChangeArrowheads="1"/>
            </p:cNvSpPr>
            <p:nvPr/>
          </p:nvSpPr>
          <p:spPr bwMode="auto">
            <a:xfrm>
              <a:off x="1593141" y="3362332"/>
              <a:ext cx="304751" cy="33607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12301" name="Oval 13"/>
            <p:cNvSpPr>
              <a:spLocks noChangeArrowheads="1"/>
            </p:cNvSpPr>
            <p:nvPr/>
          </p:nvSpPr>
          <p:spPr bwMode="auto">
            <a:xfrm>
              <a:off x="2368479" y="3986001"/>
              <a:ext cx="304751" cy="33607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12300" name="Line 12"/>
            <p:cNvSpPr>
              <a:spLocks noChangeShapeType="1"/>
            </p:cNvSpPr>
            <p:nvPr/>
          </p:nvSpPr>
          <p:spPr bwMode="auto">
            <a:xfrm flipH="1">
              <a:off x="4495272" y="3065039"/>
              <a:ext cx="522276" cy="345765"/>
            </a:xfrm>
            <a:prstGeom prst="line">
              <a:avLst/>
            </a:pr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299" name="Oval 11"/>
            <p:cNvSpPr>
              <a:spLocks noChangeArrowheads="1"/>
            </p:cNvSpPr>
            <p:nvPr/>
          </p:nvSpPr>
          <p:spPr bwMode="auto">
            <a:xfrm>
              <a:off x="5004626" y="2794675"/>
              <a:ext cx="304751" cy="33607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12298" name="Oval 10"/>
            <p:cNvSpPr>
              <a:spLocks noChangeArrowheads="1"/>
            </p:cNvSpPr>
            <p:nvPr/>
          </p:nvSpPr>
          <p:spPr bwMode="auto">
            <a:xfrm>
              <a:off x="5760580" y="3359101"/>
              <a:ext cx="304751" cy="33607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p>
          </p:txBody>
        </p:sp>
        <p:sp>
          <p:nvSpPr>
            <p:cNvPr id="12297" name="Oval 9"/>
            <p:cNvSpPr>
              <a:spLocks noChangeArrowheads="1"/>
            </p:cNvSpPr>
            <p:nvPr/>
          </p:nvSpPr>
          <p:spPr bwMode="auto">
            <a:xfrm>
              <a:off x="4210982" y="3359101"/>
              <a:ext cx="304751" cy="33607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p>
          </p:txBody>
        </p:sp>
        <p:sp>
          <p:nvSpPr>
            <p:cNvPr id="12296" name="Oval 8"/>
            <p:cNvSpPr>
              <a:spLocks noChangeArrowheads="1"/>
            </p:cNvSpPr>
            <p:nvPr/>
          </p:nvSpPr>
          <p:spPr bwMode="auto">
            <a:xfrm>
              <a:off x="5004626" y="3982770"/>
              <a:ext cx="304751" cy="33607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12295" name="Freeform 7"/>
            <p:cNvSpPr/>
            <p:nvPr/>
          </p:nvSpPr>
          <p:spPr bwMode="auto">
            <a:xfrm>
              <a:off x="5311530" y="3687631"/>
              <a:ext cx="646115" cy="503028"/>
            </a:xfrm>
            <a:custGeom>
              <a:avLst/>
              <a:gdLst/>
              <a:ahLst/>
              <a:cxnLst>
                <a:cxn ang="0">
                  <a:pos x="600" y="0"/>
                </a:cxn>
                <a:cxn ang="0">
                  <a:pos x="480" y="315"/>
                </a:cxn>
                <a:cxn ang="0">
                  <a:pos x="0" y="467"/>
                </a:cxn>
              </a:cxnLst>
              <a:rect l="0" t="0" r="r" b="b"/>
              <a:pathLst>
                <a:path w="600" h="467">
                  <a:moveTo>
                    <a:pt x="600" y="0"/>
                  </a:moveTo>
                  <a:cubicBezTo>
                    <a:pt x="579" y="53"/>
                    <a:pt x="580" y="237"/>
                    <a:pt x="480" y="315"/>
                  </a:cubicBezTo>
                  <a:cubicBezTo>
                    <a:pt x="380" y="393"/>
                    <a:pt x="100" y="435"/>
                    <a:pt x="0" y="467"/>
                  </a:cubicBez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294" name="Freeform 6"/>
            <p:cNvSpPr/>
            <p:nvPr/>
          </p:nvSpPr>
          <p:spPr bwMode="auto">
            <a:xfrm>
              <a:off x="4417739" y="2951939"/>
              <a:ext cx="565350" cy="397468"/>
            </a:xfrm>
            <a:custGeom>
              <a:avLst/>
              <a:gdLst/>
              <a:ahLst/>
              <a:cxnLst>
                <a:cxn ang="0">
                  <a:pos x="525" y="0"/>
                </a:cxn>
                <a:cxn ang="0">
                  <a:pos x="383" y="20"/>
                </a:cxn>
                <a:cxn ang="0">
                  <a:pos x="173" y="102"/>
                </a:cxn>
                <a:cxn ang="0">
                  <a:pos x="0" y="369"/>
                </a:cxn>
              </a:cxnLst>
              <a:rect l="0" t="0" r="r" b="b"/>
              <a:pathLst>
                <a:path w="525" h="369">
                  <a:moveTo>
                    <a:pt x="525" y="0"/>
                  </a:moveTo>
                  <a:cubicBezTo>
                    <a:pt x="501" y="3"/>
                    <a:pt x="442" y="3"/>
                    <a:pt x="383" y="20"/>
                  </a:cubicBezTo>
                  <a:cubicBezTo>
                    <a:pt x="324" y="37"/>
                    <a:pt x="237" y="44"/>
                    <a:pt x="173" y="102"/>
                  </a:cubicBezTo>
                  <a:cubicBezTo>
                    <a:pt x="109" y="160"/>
                    <a:pt x="36" y="313"/>
                    <a:pt x="0" y="369"/>
                  </a:cubicBez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293" name="Text Box 5"/>
            <p:cNvSpPr txBox="1">
              <a:spLocks noChangeArrowheads="1"/>
            </p:cNvSpPr>
            <p:nvPr/>
          </p:nvSpPr>
          <p:spPr bwMode="auto">
            <a:xfrm>
              <a:off x="1428728" y="4451329"/>
              <a:ext cx="2286016" cy="334993"/>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）一个完全无向图</a:t>
              </a:r>
            </a:p>
          </p:txBody>
        </p:sp>
        <p:sp>
          <p:nvSpPr>
            <p:cNvPr id="12292" name="Text Box 4"/>
            <p:cNvSpPr txBox="1">
              <a:spLocks noChangeArrowheads="1"/>
            </p:cNvSpPr>
            <p:nvPr/>
          </p:nvSpPr>
          <p:spPr bwMode="auto">
            <a:xfrm>
              <a:off x="4000496" y="4396394"/>
              <a:ext cx="2286979" cy="336070"/>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r>
                <a:rPr kumimoji="0" lang="zh-CN" altLang="en-US"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）一个完全有向图</a:t>
              </a:r>
            </a:p>
          </p:txBody>
        </p:sp>
        <p:sp>
          <p:nvSpPr>
            <p:cNvPr id="12291" name="Freeform 3"/>
            <p:cNvSpPr/>
            <p:nvPr/>
          </p:nvSpPr>
          <p:spPr bwMode="auto">
            <a:xfrm>
              <a:off x="4390817" y="3687631"/>
              <a:ext cx="637500" cy="517031"/>
            </a:xfrm>
            <a:custGeom>
              <a:avLst/>
              <a:gdLst/>
              <a:ahLst/>
              <a:cxnLst>
                <a:cxn ang="0">
                  <a:pos x="0" y="0"/>
                </a:cxn>
                <a:cxn ang="0">
                  <a:pos x="82" y="202"/>
                </a:cxn>
                <a:cxn ang="0">
                  <a:pos x="202" y="344"/>
                </a:cxn>
                <a:cxn ang="0">
                  <a:pos x="592" y="480"/>
                </a:cxn>
              </a:cxnLst>
              <a:rect l="0" t="0" r="r" b="b"/>
              <a:pathLst>
                <a:path w="592" h="480">
                  <a:moveTo>
                    <a:pt x="0" y="0"/>
                  </a:moveTo>
                  <a:cubicBezTo>
                    <a:pt x="14" y="35"/>
                    <a:pt x="48" y="145"/>
                    <a:pt x="82" y="202"/>
                  </a:cubicBezTo>
                  <a:cubicBezTo>
                    <a:pt x="116" y="258"/>
                    <a:pt x="117" y="298"/>
                    <a:pt x="202" y="344"/>
                  </a:cubicBezTo>
                  <a:cubicBezTo>
                    <a:pt x="287" y="390"/>
                    <a:pt x="511" y="452"/>
                    <a:pt x="592" y="480"/>
                  </a:cubicBez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290" name="Freeform 2"/>
            <p:cNvSpPr/>
            <p:nvPr/>
          </p:nvSpPr>
          <p:spPr bwMode="auto">
            <a:xfrm>
              <a:off x="5330914" y="2956247"/>
              <a:ext cx="635346" cy="393159"/>
            </a:xfrm>
            <a:custGeom>
              <a:avLst/>
              <a:gdLst/>
              <a:ahLst/>
              <a:cxnLst>
                <a:cxn ang="0">
                  <a:pos x="590" y="365"/>
                </a:cxn>
                <a:cxn ang="0">
                  <a:pos x="410" y="102"/>
                </a:cxn>
                <a:cxn ang="0">
                  <a:pos x="0" y="0"/>
                </a:cxn>
              </a:cxnLst>
              <a:rect l="0" t="0" r="r" b="b"/>
              <a:pathLst>
                <a:path w="590" h="365">
                  <a:moveTo>
                    <a:pt x="590" y="365"/>
                  </a:moveTo>
                  <a:cubicBezTo>
                    <a:pt x="560" y="321"/>
                    <a:pt x="508" y="163"/>
                    <a:pt x="410" y="102"/>
                  </a:cubicBezTo>
                  <a:cubicBezTo>
                    <a:pt x="312" y="41"/>
                    <a:pt x="85" y="21"/>
                    <a:pt x="0" y="0"/>
                  </a:cubicBez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34" name="灯片编号占位符 33"/>
          <p:cNvSpPr>
            <a:spLocks noGrp="1"/>
          </p:cNvSpPr>
          <p:nvPr>
            <p:ph type="sldNum" sz="quarter" idx="12"/>
          </p:nvPr>
        </p:nvSpPr>
        <p:spPr/>
        <p:txBody>
          <a:bodyPr/>
          <a:lstStyle/>
          <a:p>
            <a:fld id="{67864EE2-EAB3-4814-A7EB-820BD7610F1E}" type="slidenum">
              <a:rPr lang="en-US" altLang="zh-CN" smtClean="0"/>
              <a:t>9</a:t>
            </a:fld>
            <a:r>
              <a:rPr lang="en-US" altLang="zh-CN"/>
              <a:t>/92</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314" y="142852"/>
            <a:ext cx="8715404" cy="465098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i=1;i&lt;g.n;i++)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找出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(n-1)</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个顶点</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int min=INF;</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k=-1;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记录最近顶点的编号</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j=0;j&lt;g.n;j++)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(V-U)</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中找出离</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U</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最近的顶点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(lowcost[j]!=0 &amp;&amp; lowcost[j]&lt;min)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min=lowcost[j];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k=j;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  </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(“&lt;&lt;closest[k]&lt;&lt;",”&lt;&lt;k&lt;&lt; "),</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权为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”&lt;&lt;min&lt;&lt;endl;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lowcost[k]=0;</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标记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已经加入</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U</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j=0;j&lt;g.n;j++)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修改数组</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lowcost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closest</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(lowcost[j]!=0 &amp;&amp; g.edges[k][j]&lt;lowcost[j])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lowcost[j]=g.edges[k][j];</a:t>
            </a:r>
            <a:endPar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closest[j]=k;</a:t>
            </a:r>
            <a:endPar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6"/>
          <p:cNvGrpSpPr/>
          <p:nvPr/>
        </p:nvGrpSpPr>
        <p:grpSpPr>
          <a:xfrm>
            <a:off x="2143108" y="4214818"/>
            <a:ext cx="3813371" cy="2245613"/>
            <a:chOff x="1580363" y="1365422"/>
            <a:chExt cx="3813371" cy="2245613"/>
          </a:xfrm>
        </p:grpSpPr>
        <p:sp>
          <p:nvSpPr>
            <p:cNvPr id="8" name="Rectangle 25"/>
            <p:cNvSpPr>
              <a:spLocks noChangeArrowheads="1"/>
            </p:cNvSpPr>
            <p:nvPr/>
          </p:nvSpPr>
          <p:spPr bwMode="auto">
            <a:xfrm>
              <a:off x="4539652" y="2135289"/>
              <a:ext cx="854082" cy="1063391"/>
            </a:xfrm>
            <a:prstGeom prst="rect">
              <a:avLst/>
            </a:prstGeom>
            <a:solidFill>
              <a:srgbClr val="FFFFFF"/>
            </a:solidFill>
            <a:ln w="19050">
              <a:solidFill>
                <a:srgbClr val="FF00FF"/>
              </a:solidFill>
              <a:prstDash val="dash"/>
              <a:miter lim="800000"/>
            </a:ln>
          </p:spPr>
          <p:txBody>
            <a:bodyPr vert="horz" wrap="square" lIns="0" tIns="4680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Rectangle 23"/>
            <p:cNvSpPr>
              <a:spLocks noChangeArrowheads="1"/>
            </p:cNvSpPr>
            <p:nvPr/>
          </p:nvSpPr>
          <p:spPr bwMode="auto">
            <a:xfrm>
              <a:off x="2029239" y="1365422"/>
              <a:ext cx="1120158" cy="2245613"/>
            </a:xfrm>
            <a:prstGeom prst="rect">
              <a:avLst/>
            </a:prstGeom>
            <a:solidFill>
              <a:srgbClr val="FFFFFF"/>
            </a:solidFill>
            <a:ln w="19050">
              <a:solidFill>
                <a:srgbClr val="FF00FF"/>
              </a:solidFill>
              <a:prstDash val="dash"/>
              <a:miter lim="800000"/>
            </a:ln>
          </p:spPr>
          <p:txBody>
            <a:bodyPr vert="horz" wrap="square" lIns="0" tIns="46800" rIns="0" bIns="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 Box 22"/>
            <p:cNvSpPr txBox="1">
              <a:spLocks noChangeArrowheads="1"/>
            </p:cNvSpPr>
            <p:nvPr/>
          </p:nvSpPr>
          <p:spPr bwMode="auto">
            <a:xfrm rot="539707">
              <a:off x="3268217" y="2054014"/>
              <a:ext cx="1018031" cy="31688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lowcost[</a:t>
              </a:r>
              <a:r>
                <a:rPr kumimoji="0" lang="en-US" altLang="zh-CN" sz="14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1" name="Text Box 21"/>
            <p:cNvSpPr txBox="1">
              <a:spLocks noChangeArrowheads="1"/>
            </p:cNvSpPr>
            <p:nvPr/>
          </p:nvSpPr>
          <p:spPr bwMode="auto">
            <a:xfrm>
              <a:off x="2091766" y="1466988"/>
              <a:ext cx="932217" cy="315869"/>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closest[</a:t>
              </a:r>
              <a:r>
                <a:rPr kumimoji="0" lang="en-US" altLang="zh-CN" sz="14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2" name="Oval 20"/>
            <p:cNvSpPr>
              <a:spLocks noChangeArrowheads="1"/>
            </p:cNvSpPr>
            <p:nvPr/>
          </p:nvSpPr>
          <p:spPr bwMode="auto">
            <a:xfrm>
              <a:off x="2211023" y="1821451"/>
              <a:ext cx="775885" cy="1004483"/>
            </a:xfrm>
            <a:prstGeom prst="ellipse">
              <a:avLst/>
            </a:prstGeom>
            <a:solidFill>
              <a:srgbClr val="FFFFFF"/>
            </a:solidFill>
            <a:ln w="9525">
              <a:solidFill>
                <a:srgbClr val="000000"/>
              </a:solidFill>
              <a:round/>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U</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中</a:t>
              </a:r>
              <a:r>
                <a:rPr kumimoji="0" lang="en-US" altLang="zh-CN" sz="14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外的顶点</a:t>
              </a:r>
            </a:p>
          </p:txBody>
        </p:sp>
        <p:sp>
          <p:nvSpPr>
            <p:cNvPr id="13" name="Oval 19"/>
            <p:cNvSpPr>
              <a:spLocks noChangeArrowheads="1"/>
            </p:cNvSpPr>
            <p:nvPr/>
          </p:nvSpPr>
          <p:spPr bwMode="auto">
            <a:xfrm>
              <a:off x="2497410" y="3008752"/>
              <a:ext cx="365600" cy="368683"/>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 name="Oval 18"/>
            <p:cNvSpPr>
              <a:spLocks noChangeArrowheads="1"/>
            </p:cNvSpPr>
            <p:nvPr/>
          </p:nvSpPr>
          <p:spPr bwMode="auto">
            <a:xfrm>
              <a:off x="4764333" y="2476332"/>
              <a:ext cx="365600" cy="36969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 name="Freeform 17"/>
            <p:cNvSpPr/>
            <p:nvPr/>
          </p:nvSpPr>
          <p:spPr bwMode="auto">
            <a:xfrm>
              <a:off x="2854886" y="2714620"/>
              <a:ext cx="1931428" cy="421088"/>
            </a:xfrm>
            <a:custGeom>
              <a:avLst/>
              <a:gdLst/>
              <a:ahLst/>
              <a:cxnLst>
                <a:cxn ang="0">
                  <a:pos x="0" y="405"/>
                </a:cxn>
                <a:cxn ang="0">
                  <a:pos x="1718" y="0"/>
                </a:cxn>
              </a:cxnLst>
              <a:rect l="0" t="0" r="r" b="b"/>
              <a:pathLst>
                <a:path w="1718" h="405">
                  <a:moveTo>
                    <a:pt x="0" y="405"/>
                  </a:moveTo>
                  <a:lnTo>
                    <a:pt x="1718" y="0"/>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Text Box 16"/>
            <p:cNvSpPr txBox="1">
              <a:spLocks noChangeArrowheads="1"/>
            </p:cNvSpPr>
            <p:nvPr/>
          </p:nvSpPr>
          <p:spPr bwMode="auto">
            <a:xfrm>
              <a:off x="1580363" y="2343498"/>
              <a:ext cx="448876" cy="31688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U</a:t>
              </a:r>
            </a:p>
          </p:txBody>
        </p:sp>
        <p:sp>
          <p:nvSpPr>
            <p:cNvPr id="17" name="Text Box 15"/>
            <p:cNvSpPr txBox="1">
              <a:spLocks noChangeArrowheads="1"/>
            </p:cNvSpPr>
            <p:nvPr/>
          </p:nvSpPr>
          <p:spPr bwMode="auto">
            <a:xfrm>
              <a:off x="4685837" y="1683356"/>
              <a:ext cx="529105" cy="31688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V-U</a:t>
              </a:r>
            </a:p>
          </p:txBody>
        </p:sp>
        <p:sp>
          <p:nvSpPr>
            <p:cNvPr id="18" name="AutoShape 14"/>
            <p:cNvSpPr>
              <a:spLocks noChangeShapeType="1"/>
            </p:cNvSpPr>
            <p:nvPr/>
          </p:nvSpPr>
          <p:spPr bwMode="auto">
            <a:xfrm>
              <a:off x="3000365" y="2222678"/>
              <a:ext cx="1785950" cy="349066"/>
            </a:xfrm>
            <a:prstGeom prst="straightConnector1">
              <a:avLst/>
            </a:prstGeom>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Text Box 13"/>
            <p:cNvSpPr txBox="1">
              <a:spLocks noChangeArrowheads="1"/>
            </p:cNvSpPr>
            <p:nvPr/>
          </p:nvSpPr>
          <p:spPr bwMode="auto">
            <a:xfrm rot="20944918">
              <a:off x="3234702" y="3060550"/>
              <a:ext cx="1194421" cy="31688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g.edges[</a:t>
              </a:r>
              <a:r>
                <a:rPr kumimoji="0" lang="en-US" altLang="zh-CN" sz="14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grpSp>
      <p:sp>
        <p:nvSpPr>
          <p:cNvPr id="20" name="灯片编号占位符 19"/>
          <p:cNvSpPr>
            <a:spLocks noGrp="1"/>
          </p:cNvSpPr>
          <p:nvPr>
            <p:ph type="sldNum" sz="quarter" idx="12"/>
          </p:nvPr>
        </p:nvSpPr>
        <p:spPr/>
        <p:txBody>
          <a:bodyPr/>
          <a:lstStyle/>
          <a:p>
            <a:fld id="{67864EE2-EAB3-4814-A7EB-820BD7610F1E}" type="slidenum">
              <a:rPr lang="en-US" altLang="zh-CN" smtClean="0"/>
              <a:t>90</a:t>
            </a:fld>
            <a:r>
              <a:rPr lang="en-US" altLang="zh-CN"/>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1428736"/>
            <a:ext cx="8358246" cy="135034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6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上述普里姆算法中有两重</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for</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循环，所以时间复杂度为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，其中</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为图的顶点个数。</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由于与</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无关，所以普里姆算法特别适合于</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稠密图</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求最小生成树。</a:t>
            </a:r>
          </a:p>
        </p:txBody>
      </p:sp>
      <p:sp>
        <p:nvSpPr>
          <p:cNvPr id="7" name="TextBox 6"/>
          <p:cNvSpPr txBox="1"/>
          <p:nvPr/>
        </p:nvSpPr>
        <p:spPr>
          <a:xfrm>
            <a:off x="714348" y="785794"/>
            <a:ext cx="128588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rPr>
              <a:t>算法特点</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t>91</a:t>
            </a:fld>
            <a:r>
              <a:rPr lang="en-US" altLang="zh-CN"/>
              <a:t>/92</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7904" y="2708920"/>
            <a:ext cx="2016224" cy="58477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rPr>
              <a:t>本章结束</a:t>
            </a:r>
          </a:p>
        </p:txBody>
      </p:sp>
      <p:sp>
        <p:nvSpPr>
          <p:cNvPr id="16" name="灯片编号占位符 15"/>
          <p:cNvSpPr>
            <a:spLocks noGrp="1"/>
          </p:cNvSpPr>
          <p:nvPr>
            <p:ph type="sldNum" sz="quarter" idx="12"/>
          </p:nvPr>
        </p:nvSpPr>
        <p:spPr/>
        <p:txBody>
          <a:bodyPr/>
          <a:lstStyle/>
          <a:p>
            <a:fld id="{67864EE2-EAB3-4814-A7EB-820BD7610F1E}" type="slidenum">
              <a:rPr lang="en-US" altLang="zh-CN" smtClean="0"/>
              <a:t>92</a:t>
            </a:fld>
            <a:r>
              <a:rPr lang="en-US" altLang="zh-CN"/>
              <a:t>/92</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eb8fda61-76b0-4bc0-bad2-7f03993a4dfe"/>
  <p:tag name="COMMONDATA" val="eyJoZGlkIjoiY2QwNjU5MjVlNjdjNDU2Zjg5OTZjZTk4MjhhZmIxMm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TotalTime>
  <Words>10752</Words>
  <Application>Microsoft Office PowerPoint</Application>
  <PresentationFormat>全屏显示(4:3)</PresentationFormat>
  <Paragraphs>1339</Paragraphs>
  <Slides>92</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104" baseType="lpstr">
      <vt:lpstr>돋움체</vt:lpstr>
      <vt:lpstr>方正启体简体</vt:lpstr>
      <vt:lpstr>仿宋</vt:lpstr>
      <vt:lpstr>华文中宋</vt:lpstr>
      <vt:lpstr>宋体</vt:lpstr>
      <vt:lpstr>微软雅黑</vt:lpstr>
      <vt:lpstr>Arial</vt:lpstr>
      <vt:lpstr>Calibri</vt:lpstr>
      <vt:lpstr>Consolas</vt:lpstr>
      <vt:lpstr>Times New Roman</vt:lpstr>
      <vt:lpstr>Office 主题</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adony</cp:lastModifiedBy>
  <cp:revision>2994</cp:revision>
  <dcterms:created xsi:type="dcterms:W3CDTF">2004-03-31T23:50:00Z</dcterms:created>
  <dcterms:modified xsi:type="dcterms:W3CDTF">2024-05-14T01:30:02Z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EB47074CB7274AF98521D2A4002EEFB2</vt:lpwstr>
  </property>
  <property fmtid="{D5CDD505-2E9C-101B-9397-08002B2CF9AE}" pid="3" name="KSOProductBuildVer">
    <vt:lpwstr>2052-11.1.0.12598</vt:lpwstr>
  </property>
</Properties>
</file>