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75"/>
  </p:notesMasterIdLst>
  <p:handoutMasterIdLst>
    <p:handoutMasterId r:id="rId76"/>
  </p:handoutMasterIdLst>
  <p:sldIdLst>
    <p:sldId id="996" r:id="rId2"/>
    <p:sldId id="997" r:id="rId3"/>
    <p:sldId id="998" r:id="rId4"/>
    <p:sldId id="999" r:id="rId5"/>
    <p:sldId id="1000" r:id="rId6"/>
    <p:sldId id="1001" r:id="rId7"/>
    <p:sldId id="1002" r:id="rId8"/>
    <p:sldId id="1003" r:id="rId9"/>
    <p:sldId id="1004" r:id="rId10"/>
    <p:sldId id="1005" r:id="rId11"/>
    <p:sldId id="1006" r:id="rId12"/>
    <p:sldId id="546" r:id="rId13"/>
    <p:sldId id="931" r:id="rId14"/>
    <p:sldId id="858" r:id="rId15"/>
    <p:sldId id="966" r:id="rId16"/>
    <p:sldId id="965" r:id="rId17"/>
    <p:sldId id="932" r:id="rId18"/>
    <p:sldId id="933" r:id="rId19"/>
    <p:sldId id="934" r:id="rId20"/>
    <p:sldId id="908" r:id="rId21"/>
    <p:sldId id="912" r:id="rId22"/>
    <p:sldId id="935" r:id="rId23"/>
    <p:sldId id="936" r:id="rId24"/>
    <p:sldId id="913" r:id="rId25"/>
    <p:sldId id="915" r:id="rId26"/>
    <p:sldId id="937" r:id="rId27"/>
    <p:sldId id="941" r:id="rId28"/>
    <p:sldId id="942" r:id="rId29"/>
    <p:sldId id="952" r:id="rId30"/>
    <p:sldId id="938" r:id="rId31"/>
    <p:sldId id="939" r:id="rId32"/>
    <p:sldId id="940" r:id="rId33"/>
    <p:sldId id="914" r:id="rId34"/>
    <p:sldId id="954" r:id="rId35"/>
    <p:sldId id="967" r:id="rId36"/>
    <p:sldId id="953" r:id="rId37"/>
    <p:sldId id="943" r:id="rId38"/>
    <p:sldId id="955" r:id="rId39"/>
    <p:sldId id="956" r:id="rId40"/>
    <p:sldId id="957" r:id="rId41"/>
    <p:sldId id="958" r:id="rId42"/>
    <p:sldId id="959" r:id="rId43"/>
    <p:sldId id="960" r:id="rId44"/>
    <p:sldId id="961" r:id="rId45"/>
    <p:sldId id="962" r:id="rId46"/>
    <p:sldId id="945" r:id="rId47"/>
    <p:sldId id="971" r:id="rId48"/>
    <p:sldId id="946" r:id="rId49"/>
    <p:sldId id="947" r:id="rId50"/>
    <p:sldId id="972" r:id="rId51"/>
    <p:sldId id="973" r:id="rId52"/>
    <p:sldId id="974" r:id="rId53"/>
    <p:sldId id="975" r:id="rId54"/>
    <p:sldId id="976" r:id="rId55"/>
    <p:sldId id="977" r:id="rId56"/>
    <p:sldId id="978" r:id="rId57"/>
    <p:sldId id="979" r:id="rId58"/>
    <p:sldId id="980" r:id="rId59"/>
    <p:sldId id="981" r:id="rId60"/>
    <p:sldId id="982" r:id="rId61"/>
    <p:sldId id="983" r:id="rId62"/>
    <p:sldId id="984" r:id="rId63"/>
    <p:sldId id="985" r:id="rId64"/>
    <p:sldId id="986" r:id="rId65"/>
    <p:sldId id="987" r:id="rId66"/>
    <p:sldId id="988" r:id="rId67"/>
    <p:sldId id="989" r:id="rId68"/>
    <p:sldId id="990" r:id="rId69"/>
    <p:sldId id="991" r:id="rId70"/>
    <p:sldId id="992" r:id="rId71"/>
    <p:sldId id="993" r:id="rId72"/>
    <p:sldId id="994" r:id="rId73"/>
    <p:sldId id="995" r:id="rId74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FF"/>
    <a:srgbClr val="006600"/>
    <a:srgbClr val="0000FF"/>
    <a:srgbClr val="FF3399"/>
    <a:srgbClr val="339933"/>
    <a:srgbClr val="3333FF"/>
    <a:srgbClr val="6600CC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465" autoAdjust="0"/>
  </p:normalViewPr>
  <p:slideViewPr>
    <p:cSldViewPr>
      <p:cViewPr varScale="1">
        <p:scale>
          <a:sx n="79" d="100"/>
          <a:sy n="79" d="100"/>
        </p:scale>
        <p:origin x="92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2024/5/20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786710" y="6356350"/>
            <a:ext cx="900090" cy="365125"/>
          </a:xfrm>
        </p:spPr>
        <p:txBody>
          <a:bodyPr/>
          <a:lstStyle>
            <a:lvl1pPr>
              <a:defRPr sz="14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28596" y="500042"/>
            <a:ext cx="378621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8.5.3. </a:t>
            </a:r>
            <a:r>
              <a:rPr lang="zh-CN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克鲁斯卡尔算法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472" y="1285860"/>
            <a:ext cx="3286148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克鲁斯卡尔算法过程</a:t>
            </a:r>
            <a:endParaRPr lang="zh-CN" altLang="en-US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57158" y="2000240"/>
            <a:ext cx="835824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克鲁斯卡尔（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Kruskal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）算法是一种按权值的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递增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次序选择合适的边来构造最小生成树的方法。假设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G=(V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是一个具有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个顶点的带权连通图，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T=(U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TE)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的最小生成树，则构造最小生成树的步骤如下：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786" y="3439865"/>
            <a:ext cx="7715304" cy="22037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）置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的初值等于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（即包含有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中的全部顶点），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的初值为空集（即图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中每一个顶点都构成一个分量）。</a:t>
            </a:r>
          </a:p>
          <a:p>
            <a:pPr algn="l">
              <a:lnSpc>
                <a:spcPts val="28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）将图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中的边按权值从小到大的顺序依次选取：若选取的边未使生成树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形成回路，则加入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；否则舍弃，直到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中包含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条边为止。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428604"/>
            <a:ext cx="8572560" cy="33276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(MatGraph&amp; g)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改进的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算法输出最小生成树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vector&lt;Edge&gt; E;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建立存放所有边的向量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i=0;i&lt;g.n;i++)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由图的邻接矩阵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产生边向量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j=i+1;j&lt;g.n;j++)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(g.edges[i][j]!=0 &amp;&amp; g.edges[i][j]!=INF)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E.push_back(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Edge(i,j,g.edges[i][j])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sort(E.begin(),E.end());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按权值递增排序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Init(g.n);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并查集初始化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10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5357826"/>
            <a:ext cx="7929618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改进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克鲁斯卡尔算法的时间复杂度为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。由于与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无关，所以克鲁斯卡尔算法特别适合于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稀疏图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求最小生成树。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428604"/>
            <a:ext cx="8572560" cy="48898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k=1;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表示当前构造生成树的第几条边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j=0;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中边的下标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(k&lt;g.n)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生成的边数小于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u1=E[j].u;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v1=E[j].v;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取一条边的起始和终止顶点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sn1=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(u1);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sn2=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Find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(v1);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分别得到两个顶点所属的集合编号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(sn1!=sn2)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两顶点属不同集合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cout&lt;&lt;"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(“&lt;&lt;u1&lt;&lt;",”&lt;&lt;v1&lt;&lt;"),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”&lt;&lt;E[j].w&lt;&lt;endl;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k++;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生成边数增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Union(sn1,sn2);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合并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j++;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扫描下一条边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11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28596" y="1500174"/>
            <a:ext cx="350046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8.6.1 </a:t>
            </a:r>
            <a:r>
              <a:rPr lang="zh-CN" altLang="en-US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最短</a:t>
            </a:r>
            <a:r>
              <a:rPr lang="zh-CN" altLang="zh-CN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路径的概念</a:t>
            </a:r>
            <a:endParaRPr lang="zh-CN" altLang="zh-CN" b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3174" y="428604"/>
            <a:ext cx="321471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8.6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最短路径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2857496"/>
            <a:ext cx="7643866" cy="24494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从一顶点到另一顶点存在着一条路径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，称该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路径长度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为该路径上所经过的边的数目，它等于该路径上的顶点数减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从一顶点到另一顶点可能存在着多条路径，每条路径上所经过的边数可能不同，即路径长度不同，把路径长度最短（即经过的边数最少）的那条路径叫做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，其路径长度称为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最短路径长度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或最短距离。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228599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不带权图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71736" y="5572140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采用广度优先遍历可以求最短路径</a:t>
            </a:r>
          </a:p>
        </p:txBody>
      </p:sp>
      <p:sp>
        <p:nvSpPr>
          <p:cNvPr id="10" name="上箭头 9"/>
          <p:cNvSpPr/>
          <p:nvPr/>
        </p:nvSpPr>
        <p:spPr>
          <a:xfrm>
            <a:off x="4357686" y="5072074"/>
            <a:ext cx="285752" cy="357190"/>
          </a:xfrm>
          <a:prstGeom prst="upArrow">
            <a:avLst/>
          </a:prstGeom>
          <a:ln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12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2910" y="1571612"/>
            <a:ext cx="7858180" cy="209041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把一条路径上所经边的权值之和定义为该路径的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路径长度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或称带权路径长度。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从源点到终点可能不止一条路径，把带权路径长度最短的那条路径称为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，其路径长度（权值之和）称为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最短路径长度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或者最短距离。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24" y="1000108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带权图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85918" y="4171898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采用广度优先遍历可以求最短路径</a:t>
            </a:r>
            <a:r>
              <a:rPr lang="en-US" altLang="zh-CN" sz="2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? </a:t>
            </a:r>
            <a:endParaRPr lang="zh-CN" altLang="en-US" sz="2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4071934" y="3671832"/>
            <a:ext cx="285752" cy="357190"/>
          </a:xfrm>
          <a:prstGeom prst="upArrow">
            <a:avLst/>
          </a:prstGeom>
          <a:ln>
            <a:tailEnd type="non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13</a:t>
            </a:fld>
            <a:r>
              <a:rPr lang="en-US" altLang="zh-CN"/>
              <a:t>/73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BA3882-C232-428E-BD3E-E530787B0BE3}"/>
              </a:ext>
            </a:extLst>
          </p:cNvPr>
          <p:cNvSpPr txBox="1"/>
          <p:nvPr/>
        </p:nvSpPr>
        <p:spPr>
          <a:xfrm>
            <a:off x="1928794" y="4930576"/>
            <a:ext cx="4572000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不适合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28596" y="500042"/>
            <a:ext cx="342902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8.6.2 </a:t>
            </a:r>
            <a:r>
              <a:rPr lang="zh-CN" altLang="zh-CN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狄克斯特拉算法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596" y="2528980"/>
            <a:ext cx="7929618" cy="406903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提出“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goto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有害论”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提出信号量和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PV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原语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解决了“哲学家聚餐”问题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Dijkstra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最短路径算法和银行家算法的创造者</a:t>
            </a:r>
            <a:endParaRPr lang="en-US" altLang="zh-CN" sz="20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第一个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Algol 60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编译器的设计者和实现者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THE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操作系统的设计者和开发者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1972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年获得图灵奖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D.E.Knuth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并称为我们这个时代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最伟大的计算机科学家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的人，与癌症抗争多年，于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2002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日在荷兰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Nuenen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自己的家中去世，享年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岁</a:t>
            </a:r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357166"/>
            <a:ext cx="2143140" cy="228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571472" y="1357298"/>
            <a:ext cx="4071966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Edsger Wybe Dijkstra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1930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~2002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日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14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357166"/>
            <a:ext cx="3786214" cy="46166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真正统治世界的十大算法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034" y="1406454"/>
            <a:ext cx="5572164" cy="482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1.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归并排序，快速排序和堆排序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2.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傅立叶变换与快速傅立叶变换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3. </a:t>
            </a:r>
            <a:r>
              <a:rPr 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Dijkstra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</a:t>
            </a:r>
            <a:endParaRPr lang="en-US" altLang="zh-CN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4. RSA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算法（一种加密算法）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5.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安全哈希算法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6.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整数因式分解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7.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链接分析（</a:t>
            </a:r>
            <a:r>
              <a:rPr lang="nl-NL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Google的Page Rank算法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endParaRPr lang="nl-NL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8.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比例积分微分算法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9.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数据压缩算法（以哈夫曼算法为基础）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10.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随机数生成算法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636" y="2571744"/>
            <a:ext cx="12382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15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642910" y="714356"/>
            <a:ext cx="3286148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狄克斯特拉算法过程</a:t>
            </a:r>
            <a:endParaRPr lang="zh-CN" altLang="en-US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85918" y="1928802"/>
            <a:ext cx="360000" cy="36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zh-CN" altLang="en-US" sz="1600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480" y="250030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</a:p>
        </p:txBody>
      </p:sp>
      <p:sp>
        <p:nvSpPr>
          <p:cNvPr id="9" name="椭圆 8"/>
          <p:cNvSpPr/>
          <p:nvPr/>
        </p:nvSpPr>
        <p:spPr>
          <a:xfrm>
            <a:off x="4429124" y="1928802"/>
            <a:ext cx="360000" cy="36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</a:t>
            </a:r>
            <a:endParaRPr lang="zh-CN" altLang="en-US" sz="1600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0496" y="250030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其他顶点</a:t>
            </a:r>
          </a:p>
        </p:txBody>
      </p:sp>
      <p:cxnSp>
        <p:nvCxnSpPr>
          <p:cNvPr id="12" name="直接箭头连接符 11"/>
          <p:cNvCxnSpPr>
            <a:stCxn id="7" idx="6"/>
            <a:endCxn id="9" idx="2"/>
          </p:cNvCxnSpPr>
          <p:nvPr/>
        </p:nvCxnSpPr>
        <p:spPr>
          <a:xfrm>
            <a:off x="2145918" y="2108802"/>
            <a:ext cx="2283206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0298" y="171448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最短路径和长度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43108" y="3571876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单源最短路径</a:t>
            </a: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算法</a:t>
            </a:r>
            <a:endParaRPr lang="zh-CN" altLang="en-US" sz="200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3143240" y="2928934"/>
            <a:ext cx="214314" cy="500066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16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14282" y="428604"/>
            <a:ext cx="86439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给定一个带权图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和一个起始点即源点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，狄克斯特拉算法的具体步骤如下：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0034" y="1071546"/>
            <a:ext cx="8215370" cy="81047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化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只包含源点，即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S={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包含除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外的其他顶点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428860" y="4286256"/>
            <a:ext cx="4214842" cy="1928826"/>
            <a:chOff x="2428860" y="3786190"/>
            <a:chExt cx="4214842" cy="1928826"/>
          </a:xfrm>
        </p:grpSpPr>
        <p:sp>
          <p:nvSpPr>
            <p:cNvPr id="9" name="椭圆 8"/>
            <p:cNvSpPr/>
            <p:nvPr/>
          </p:nvSpPr>
          <p:spPr>
            <a:xfrm>
              <a:off x="4286248" y="3786190"/>
              <a:ext cx="1214446" cy="1928826"/>
            </a:xfrm>
            <a:prstGeom prst="ellipse">
              <a:avLst/>
            </a:prstGeom>
            <a:solidFill>
              <a:schemeClr val="bg1">
                <a:alpha val="23000"/>
              </a:schemeClr>
            </a:solidFill>
            <a:ln w="19050">
              <a:solidFill>
                <a:srgbClr val="FF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86050" y="4071942"/>
              <a:ext cx="1071570" cy="1214446"/>
            </a:xfrm>
            <a:prstGeom prst="ellipse">
              <a:avLst/>
            </a:prstGeom>
            <a:solidFill>
              <a:schemeClr val="bg1">
                <a:alpha val="23000"/>
              </a:schemeClr>
            </a:solidFill>
            <a:ln w="19050">
              <a:solidFill>
                <a:srgbClr val="FF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071802" y="4357694"/>
              <a:ext cx="428628" cy="4286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714876" y="5143512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28860" y="4214818"/>
              <a:ext cx="428628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2132" y="4214818"/>
              <a:ext cx="1071570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U=V-S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>
              <a:endCxn id="16" idx="2"/>
            </p:cNvCxnSpPr>
            <p:nvPr/>
          </p:nvCxnSpPr>
          <p:spPr>
            <a:xfrm flipV="1">
              <a:off x="3500430" y="4286256"/>
              <a:ext cx="1143008" cy="28575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4643438" y="4071942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160"/>
                </a:lnSpc>
                <a:spcBef>
                  <a:spcPts val="0"/>
                </a:spcBef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857224" y="2071678"/>
            <a:ext cx="7643866" cy="201347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到自已的最短路径长度为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边权值（若源点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的最短路径长度为∞（若源点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没有边，此时认为有一条长度为∞的最短路径）。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17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42910" y="571480"/>
            <a:ext cx="7858180" cy="133751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中选取一个顶点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，它是源点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中最短路径长度最小的顶点，然后把顶点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中（此时求出了源点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的最短路径长度）。</a:t>
            </a:r>
          </a:p>
        </p:txBody>
      </p:sp>
      <p:sp>
        <p:nvSpPr>
          <p:cNvPr id="6" name="椭圆 5"/>
          <p:cNvSpPr/>
          <p:nvPr/>
        </p:nvSpPr>
        <p:spPr>
          <a:xfrm>
            <a:off x="4000496" y="2786058"/>
            <a:ext cx="1214446" cy="2071702"/>
          </a:xfrm>
          <a:prstGeom prst="ellipse">
            <a:avLst/>
          </a:prstGeom>
          <a:solidFill>
            <a:schemeClr val="bg1">
              <a:alpha val="23000"/>
            </a:schemeClr>
          </a:solidFill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500298" y="3143248"/>
            <a:ext cx="1071570" cy="1428760"/>
          </a:xfrm>
          <a:prstGeom prst="ellipse">
            <a:avLst/>
          </a:prstGeom>
          <a:solidFill>
            <a:schemeClr val="bg1">
              <a:alpha val="23000"/>
            </a:schemeClr>
          </a:solidFill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786050" y="3429000"/>
            <a:ext cx="360000" cy="360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160"/>
              </a:lnSpc>
              <a:spcBef>
                <a:spcPts val="0"/>
              </a:spcBef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endParaRPr lang="zh-CN" altLang="en-US" sz="1800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29124" y="4214818"/>
            <a:ext cx="360000" cy="36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160"/>
              </a:lnSpc>
              <a:spcBef>
                <a:spcPts val="0"/>
              </a:spcBef>
            </a:pP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1800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488" y="2786058"/>
            <a:ext cx="428628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14810" y="2396712"/>
            <a:ext cx="857256" cy="31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U=V-S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接箭头连接符 11"/>
          <p:cNvCxnSpPr>
            <a:stCxn id="8" idx="6"/>
            <a:endCxn id="13" idx="2"/>
          </p:cNvCxnSpPr>
          <p:nvPr/>
        </p:nvCxnSpPr>
        <p:spPr>
          <a:xfrm flipV="1">
            <a:off x="3146050" y="3323248"/>
            <a:ext cx="1211636" cy="28575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4357686" y="3143248"/>
            <a:ext cx="360000" cy="360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160"/>
              </a:lnSpc>
              <a:spcBef>
                <a:spcPts val="0"/>
              </a:spcBef>
            </a:pP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u</a:t>
            </a:r>
            <a:endParaRPr lang="zh-CN" altLang="en-US" sz="1800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直接箭头连接符 14"/>
          <p:cNvCxnSpPr>
            <a:stCxn id="8" idx="5"/>
            <a:endCxn id="9" idx="2"/>
          </p:cNvCxnSpPr>
          <p:nvPr/>
        </p:nvCxnSpPr>
        <p:spPr>
          <a:xfrm rot="16200000" flipH="1">
            <a:off x="3431957" y="3397650"/>
            <a:ext cx="658539" cy="1335795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36697">
            <a:off x="3400483" y="307181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18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C -0.00451 0.02037 -0.00746 0.03426 -0.02291 0.05533 C -0.03837 0.07639 -0.06718 0.11042 -0.09236 0.1257 C -0.11753 0.14098 -0.15677 0.14213 -0.17378 0.14653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00" y="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571480"/>
            <a:ext cx="7572428" cy="121174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）以顶点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为新考虑的中间点，修改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的出边邻接点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的最短路径长度，此时源点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的最短路径有两条，即一条经过顶点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，一条不经过顶点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857224" y="4714884"/>
            <a:ext cx="7429552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）重复步骤（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）和（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）直到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包含所有的顶点即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为空。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714348" y="2357430"/>
            <a:ext cx="3857651" cy="1785950"/>
            <a:chOff x="1785918" y="3357562"/>
            <a:chExt cx="3857651" cy="1785950"/>
          </a:xfrm>
        </p:grpSpPr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643174" y="4651424"/>
              <a:ext cx="326580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4746529" y="4645168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3678974" y="3357562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3286116" y="4132229"/>
              <a:ext cx="375619" cy="325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en-US" altLang="zh-CN" sz="18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vu</a:t>
              </a:r>
              <a:endParaRPr kumimoji="0" lang="en-US" altLang="zh-CN" sz="18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4053505" y="4135357"/>
              <a:ext cx="375619" cy="325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kumimoji="0" lang="en-US" altLang="zh-CN" sz="18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uj</a:t>
              </a:r>
              <a:endParaRPr kumimoji="0" lang="en-US" altLang="zh-CN" sz="18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3650802" y="4817191"/>
              <a:ext cx="376663" cy="326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en-US" altLang="zh-CN" sz="18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vj</a:t>
              </a:r>
              <a:endParaRPr kumimoji="0" lang="en-US" altLang="zh-CN" sz="18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56" name="AutoShape 8"/>
            <p:cNvSpPr>
              <a:spLocks/>
            </p:cNvSpPr>
            <p:nvPr/>
          </p:nvSpPr>
          <p:spPr bwMode="auto">
            <a:xfrm rot="2400000">
              <a:off x="3151020" y="3445182"/>
              <a:ext cx="117903" cy="1093645"/>
            </a:xfrm>
            <a:prstGeom prst="leftBrace">
              <a:avLst>
                <a:gd name="adj1" fmla="val 77360"/>
                <a:gd name="adj2" fmla="val 50000"/>
              </a:avLst>
            </a:prstGeom>
            <a:ln w="19050"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55" name="AutoShape 7"/>
            <p:cNvSpPr>
              <a:spLocks/>
            </p:cNvSpPr>
            <p:nvPr/>
          </p:nvSpPr>
          <p:spPr bwMode="auto">
            <a:xfrm rot="8400000">
              <a:off x="4511597" y="3444140"/>
              <a:ext cx="117903" cy="1093645"/>
            </a:xfrm>
            <a:prstGeom prst="leftBrace">
              <a:avLst>
                <a:gd name="adj1" fmla="val 77360"/>
                <a:gd name="adj2" fmla="val 41338"/>
              </a:avLst>
            </a:prstGeom>
            <a:ln w="19050"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4668104" y="3772546"/>
              <a:ext cx="975465" cy="265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有一条边</a:t>
              </a: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1785918" y="3778801"/>
              <a:ext cx="1361972" cy="2658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有一条路径</a:t>
              </a:r>
            </a:p>
          </p:txBody>
        </p:sp>
        <p:sp>
          <p:nvSpPr>
            <p:cNvPr id="2052" name="AutoShape 4"/>
            <p:cNvSpPr>
              <a:spLocks noChangeShapeType="1"/>
            </p:cNvSpPr>
            <p:nvPr/>
          </p:nvSpPr>
          <p:spPr bwMode="auto">
            <a:xfrm flipV="1">
              <a:off x="2976742" y="4859139"/>
              <a:ext cx="1733372" cy="0"/>
            </a:xfrm>
            <a:prstGeom prst="straightConnector1">
              <a:avLst/>
            </a:prstGeom>
            <a:ln w="19050">
              <a:prstDash val="dash"/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51" name="AutoShape 3"/>
            <p:cNvSpPr>
              <a:spLocks noChangeShapeType="1"/>
            </p:cNvSpPr>
            <p:nvPr/>
          </p:nvSpPr>
          <p:spPr bwMode="auto">
            <a:xfrm flipV="1">
              <a:off x="2857488" y="3643314"/>
              <a:ext cx="857256" cy="1000132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50" name="AutoShape 2"/>
            <p:cNvSpPr>
              <a:spLocks noChangeShapeType="1"/>
            </p:cNvSpPr>
            <p:nvPr/>
          </p:nvSpPr>
          <p:spPr bwMode="auto">
            <a:xfrm>
              <a:off x="4000496" y="3643314"/>
              <a:ext cx="785818" cy="1000132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3" name="任意多边形 22"/>
          <p:cNvSpPr/>
          <p:nvPr/>
        </p:nvSpPr>
        <p:spPr>
          <a:xfrm>
            <a:off x="1816062" y="2611936"/>
            <a:ext cx="1847850" cy="1139029"/>
          </a:xfrm>
          <a:custGeom>
            <a:avLst/>
            <a:gdLst>
              <a:gd name="connsiteX0" fmla="*/ 0 w 1847850"/>
              <a:gd name="connsiteY0" fmla="*/ 1208087 h 1265237"/>
              <a:gd name="connsiteX1" fmla="*/ 895350 w 1847850"/>
              <a:gd name="connsiteY1" fmla="*/ 188912 h 1265237"/>
              <a:gd name="connsiteX2" fmla="*/ 1000125 w 1847850"/>
              <a:gd name="connsiteY2" fmla="*/ 179387 h 1265237"/>
              <a:gd name="connsiteX3" fmla="*/ 1847850 w 1847850"/>
              <a:gd name="connsiteY3" fmla="*/ 1265237 h 1265237"/>
              <a:gd name="connsiteX0" fmla="*/ 0 w 1847850"/>
              <a:gd name="connsiteY0" fmla="*/ 1184275 h 1241425"/>
              <a:gd name="connsiteX1" fmla="*/ 895350 w 1847850"/>
              <a:gd name="connsiteY1" fmla="*/ 165100 h 1241425"/>
              <a:gd name="connsiteX2" fmla="*/ 1085846 w 1847850"/>
              <a:gd name="connsiteY2" fmla="*/ 193677 h 1241425"/>
              <a:gd name="connsiteX3" fmla="*/ 1847850 w 1847850"/>
              <a:gd name="connsiteY3" fmla="*/ 1241425 h 1241425"/>
              <a:gd name="connsiteX0" fmla="*/ 0 w 1847850"/>
              <a:gd name="connsiteY0" fmla="*/ 1165223 h 1222373"/>
              <a:gd name="connsiteX1" fmla="*/ 871532 w 1847850"/>
              <a:gd name="connsiteY1" fmla="*/ 174625 h 1222373"/>
              <a:gd name="connsiteX2" fmla="*/ 1085846 w 1847850"/>
              <a:gd name="connsiteY2" fmla="*/ 174625 h 1222373"/>
              <a:gd name="connsiteX3" fmla="*/ 1847850 w 1847850"/>
              <a:gd name="connsiteY3" fmla="*/ 1222373 h 1222373"/>
              <a:gd name="connsiteX0" fmla="*/ 0 w 1847850"/>
              <a:gd name="connsiteY0" fmla="*/ 1143791 h 1200941"/>
              <a:gd name="connsiteX1" fmla="*/ 871532 w 1847850"/>
              <a:gd name="connsiteY1" fmla="*/ 153193 h 1200941"/>
              <a:gd name="connsiteX2" fmla="*/ 1085846 w 1847850"/>
              <a:gd name="connsiteY2" fmla="*/ 224631 h 1200941"/>
              <a:gd name="connsiteX3" fmla="*/ 1847850 w 1847850"/>
              <a:gd name="connsiteY3" fmla="*/ 1200941 h 1200941"/>
              <a:gd name="connsiteX0" fmla="*/ 0 w 1847850"/>
              <a:gd name="connsiteY0" fmla="*/ 1081878 h 1139028"/>
              <a:gd name="connsiteX1" fmla="*/ 871532 w 1847850"/>
              <a:gd name="connsiteY1" fmla="*/ 162718 h 1139028"/>
              <a:gd name="connsiteX2" fmla="*/ 1085846 w 1847850"/>
              <a:gd name="connsiteY2" fmla="*/ 162718 h 1139028"/>
              <a:gd name="connsiteX3" fmla="*/ 1847850 w 1847850"/>
              <a:gd name="connsiteY3" fmla="*/ 1139028 h 1139028"/>
              <a:gd name="connsiteX0" fmla="*/ 0 w 1847850"/>
              <a:gd name="connsiteY0" fmla="*/ 1081878 h 1139028"/>
              <a:gd name="connsiteX1" fmla="*/ 800094 w 1847850"/>
              <a:gd name="connsiteY1" fmla="*/ 162717 h 1139028"/>
              <a:gd name="connsiteX2" fmla="*/ 1085846 w 1847850"/>
              <a:gd name="connsiteY2" fmla="*/ 162718 h 1139028"/>
              <a:gd name="connsiteX3" fmla="*/ 1847850 w 1847850"/>
              <a:gd name="connsiteY3" fmla="*/ 1139028 h 1139028"/>
              <a:gd name="connsiteX0" fmla="*/ 0 w 1847850"/>
              <a:gd name="connsiteY0" fmla="*/ 1081879 h 1139029"/>
              <a:gd name="connsiteX1" fmla="*/ 800094 w 1847850"/>
              <a:gd name="connsiteY1" fmla="*/ 162718 h 1139029"/>
              <a:gd name="connsiteX2" fmla="*/ 1085846 w 1847850"/>
              <a:gd name="connsiteY2" fmla="*/ 162718 h 1139029"/>
              <a:gd name="connsiteX3" fmla="*/ 1847850 w 1847850"/>
              <a:gd name="connsiteY3" fmla="*/ 1139029 h 113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7850" h="1139029">
                <a:moveTo>
                  <a:pt x="0" y="1081879"/>
                </a:moveTo>
                <a:cubicBezTo>
                  <a:pt x="364331" y="658016"/>
                  <a:pt x="619120" y="315911"/>
                  <a:pt x="800094" y="162718"/>
                </a:cubicBezTo>
                <a:cubicBezTo>
                  <a:pt x="981068" y="9525"/>
                  <a:pt x="911220" y="0"/>
                  <a:pt x="1085846" y="162718"/>
                </a:cubicBezTo>
                <a:cubicBezTo>
                  <a:pt x="1260472" y="325436"/>
                  <a:pt x="1503362" y="685798"/>
                  <a:pt x="1847850" y="1139029"/>
                </a:cubicBezTo>
              </a:path>
            </a:pathLst>
          </a:cu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1928794" y="3713164"/>
            <a:ext cx="1643074" cy="15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4714876" y="2786058"/>
            <a:ext cx="3857652" cy="685862"/>
            <a:chOff x="4714876" y="2786058"/>
            <a:chExt cx="3857652" cy="685862"/>
          </a:xfrm>
        </p:grpSpPr>
        <p:sp>
          <p:nvSpPr>
            <p:cNvPr id="28" name="TextBox 27"/>
            <p:cNvSpPr txBox="1"/>
            <p:nvPr/>
          </p:nvSpPr>
          <p:spPr>
            <a:xfrm>
              <a:off x="5643570" y="3071810"/>
              <a:ext cx="29289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C0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求两条路径中求最小者</a:t>
              </a:r>
            </a:p>
          </p:txBody>
        </p:sp>
        <p:sp>
          <p:nvSpPr>
            <p:cNvPr id="32" name="右箭头 31"/>
            <p:cNvSpPr/>
            <p:nvPr/>
          </p:nvSpPr>
          <p:spPr>
            <a:xfrm>
              <a:off x="4714876" y="3143248"/>
              <a:ext cx="785818" cy="214314"/>
            </a:xfrm>
            <a:prstGeom prst="right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14876" y="2786058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比较</a:t>
              </a:r>
            </a:p>
          </p:txBody>
        </p:sp>
      </p:grp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19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428604"/>
            <a:ext cx="3286148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克鲁斯卡尔算法设计</a:t>
            </a:r>
            <a:endParaRPr lang="zh-CN" altLang="en-US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976" y="1428736"/>
            <a:ext cx="6786610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关键是如何判断选择的边是否与生成树中已有边形成回路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8662" y="2401165"/>
            <a:ext cx="7143800" cy="121838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设置一个辅助数组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vset[0..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，其元素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代表顶点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所属的连通分量的编号（同一个连通分量中所有顶点的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值相同）。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000496" y="1928802"/>
            <a:ext cx="214314" cy="357190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404049"/>
            <a:ext cx="3357586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狄克斯特拉算法设计</a:t>
            </a:r>
            <a:endParaRPr lang="zh-CN" altLang="en-US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714348" y="1285860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狄克斯特拉算法</a:t>
            </a: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设计</a:t>
            </a:r>
            <a:r>
              <a:rPr lang="zh-CN" altLang="zh-CN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要点</a:t>
            </a: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：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1472" y="1928802"/>
            <a:ext cx="7786742" cy="32189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判断顶点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属于哪个集合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，设置一个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属于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属于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集合。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保存最短路径长度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，由于源点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是已知的，只需要设置一个数组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dist[0..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用来保存从源点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保存最短路径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，设置一个数组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path[0..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，其中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存放从源点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20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28728" y="702214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为什么能够用一个一维数组保存多条最短路径呢？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85728"/>
            <a:ext cx="642942" cy="102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00166" y="1500174"/>
            <a:ext cx="7000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只保存源点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的最短路径上顶点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前驱顶点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500298" y="2214554"/>
            <a:ext cx="3286148" cy="1020439"/>
            <a:chOff x="1500166" y="2490258"/>
            <a:chExt cx="3286148" cy="1020439"/>
          </a:xfrm>
        </p:grpSpPr>
        <p:sp>
          <p:nvSpPr>
            <p:cNvPr id="19" name="Oval 12"/>
            <p:cNvSpPr>
              <a:spLocks noChangeArrowheads="1"/>
            </p:cNvSpPr>
            <p:nvPr/>
          </p:nvSpPr>
          <p:spPr bwMode="auto">
            <a:xfrm>
              <a:off x="1500166" y="2500306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Oval 12"/>
            <p:cNvSpPr>
              <a:spLocks noChangeArrowheads="1"/>
            </p:cNvSpPr>
            <p:nvPr/>
          </p:nvSpPr>
          <p:spPr bwMode="auto">
            <a:xfrm>
              <a:off x="2960579" y="2500306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Oval 12"/>
            <p:cNvSpPr>
              <a:spLocks noChangeArrowheads="1"/>
            </p:cNvSpPr>
            <p:nvPr/>
          </p:nvSpPr>
          <p:spPr bwMode="auto">
            <a:xfrm>
              <a:off x="3817835" y="2500306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endParaRPr kumimoji="0" lang="en-US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>
              <a:stCxn id="20" idx="6"/>
              <a:endCxn id="21" idx="2"/>
            </p:cNvCxnSpPr>
            <p:nvPr/>
          </p:nvCxnSpPr>
          <p:spPr>
            <a:xfrm>
              <a:off x="3286116" y="2677541"/>
              <a:ext cx="531719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835751" y="2677541"/>
              <a:ext cx="31740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193348" y="2490258"/>
              <a:ext cx="428628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+mj-ea"/>
                  <a:ea typeface="+mj-ea"/>
                  <a:cs typeface="Consolas" pitchFamily="49" charset="0"/>
                </a:rPr>
                <a:t>…</a:t>
              </a:r>
              <a:endParaRPr lang="zh-CN" altLang="en-US" sz="18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2641665" y="2674428"/>
              <a:ext cx="317405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214678" y="3161884"/>
              <a:ext cx="1571636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path[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rot="16200000" flipV="1">
              <a:off x="3826320" y="2999012"/>
              <a:ext cx="28847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500166" y="4643446"/>
            <a:ext cx="4572032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若该路径是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 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的最短路径，则其中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v → u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部分一定是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v  u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  <a:sym typeface="Wingdings"/>
              </a:rPr>
              <a:t>的最短路径。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3500430" y="3429000"/>
            <a:ext cx="214314" cy="1000132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786182" y="3714752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能够这样表示路径的前提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21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674695" y="867280"/>
            <a:ext cx="4326065" cy="1030910"/>
            <a:chOff x="2174761" y="867280"/>
            <a:chExt cx="4326065" cy="1030910"/>
          </a:xfrm>
        </p:grpSpPr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2174761" y="867280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4675091" y="867280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5532347" y="867280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8" idx="6"/>
              <a:endCxn id="9" idx="2"/>
            </p:cNvCxnSpPr>
            <p:nvPr/>
          </p:nvCxnSpPr>
          <p:spPr>
            <a:xfrm>
              <a:off x="5000628" y="1044515"/>
              <a:ext cx="531719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929190" y="1528858"/>
              <a:ext cx="1571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path[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6200000" flipV="1">
              <a:off x="5540832" y="1365986"/>
              <a:ext cx="28847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6"/>
              <a:endCxn id="8" idx="2"/>
            </p:cNvCxnSpPr>
            <p:nvPr/>
          </p:nvCxnSpPr>
          <p:spPr>
            <a:xfrm>
              <a:off x="2500298" y="1044515"/>
              <a:ext cx="2174793" cy="1588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3389207" y="867280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500166" y="2455504"/>
            <a:ext cx="5214974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→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→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但  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→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→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472" y="357166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证 明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1643042" y="3786190"/>
            <a:ext cx="4572031" cy="1204398"/>
            <a:chOff x="2174761" y="867280"/>
            <a:chExt cx="4572031" cy="1204398"/>
          </a:xfrm>
        </p:grpSpPr>
        <p:sp>
          <p:nvSpPr>
            <p:cNvPr id="26" name="Oval 12"/>
            <p:cNvSpPr>
              <a:spLocks noChangeArrowheads="1"/>
            </p:cNvSpPr>
            <p:nvPr/>
          </p:nvSpPr>
          <p:spPr bwMode="auto">
            <a:xfrm>
              <a:off x="2174761" y="867280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4675091" y="867280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Oval 12"/>
            <p:cNvSpPr>
              <a:spLocks noChangeArrowheads="1"/>
            </p:cNvSpPr>
            <p:nvPr/>
          </p:nvSpPr>
          <p:spPr bwMode="auto">
            <a:xfrm>
              <a:off x="5532347" y="867280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9" name="直接箭头连接符 28"/>
            <p:cNvCxnSpPr>
              <a:stCxn id="27" idx="6"/>
              <a:endCxn id="28" idx="2"/>
            </p:cNvCxnSpPr>
            <p:nvPr/>
          </p:nvCxnSpPr>
          <p:spPr>
            <a:xfrm>
              <a:off x="5000628" y="1044515"/>
              <a:ext cx="531719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214941" y="1528858"/>
              <a:ext cx="1531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path[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endParaRPr lang="zh-CN" altLang="en-US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rot="16200000" flipV="1">
              <a:off x="5540832" y="1365986"/>
              <a:ext cx="288472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任意多边形 31"/>
            <p:cNvSpPr/>
            <p:nvPr/>
          </p:nvSpPr>
          <p:spPr>
            <a:xfrm>
              <a:off x="2459903" y="1157760"/>
              <a:ext cx="2240782" cy="735323"/>
            </a:xfrm>
            <a:custGeom>
              <a:avLst/>
              <a:gdLst>
                <a:gd name="connsiteX0" fmla="*/ 0 w 2240782"/>
                <a:gd name="connsiteY0" fmla="*/ 0 h 504092"/>
                <a:gd name="connsiteX1" fmla="*/ 472273 w 2240782"/>
                <a:gd name="connsiteY1" fmla="*/ 211015 h 504092"/>
                <a:gd name="connsiteX2" fmla="*/ 914400 w 2240782"/>
                <a:gd name="connsiteY2" fmla="*/ 391885 h 504092"/>
                <a:gd name="connsiteX3" fmla="*/ 1286189 w 2240782"/>
                <a:gd name="connsiteY3" fmla="*/ 442127 h 504092"/>
                <a:gd name="connsiteX4" fmla="*/ 2240782 w 2240782"/>
                <a:gd name="connsiteY4" fmla="*/ 20096 h 504092"/>
                <a:gd name="connsiteX0" fmla="*/ 0 w 2240782"/>
                <a:gd name="connsiteY0" fmla="*/ 0 h 738123"/>
                <a:gd name="connsiteX1" fmla="*/ 472273 w 2240782"/>
                <a:gd name="connsiteY1" fmla="*/ 211015 h 738123"/>
                <a:gd name="connsiteX2" fmla="*/ 786428 w 2240782"/>
                <a:gd name="connsiteY2" fmla="*/ 699604 h 738123"/>
                <a:gd name="connsiteX3" fmla="*/ 1286189 w 2240782"/>
                <a:gd name="connsiteY3" fmla="*/ 442127 h 738123"/>
                <a:gd name="connsiteX4" fmla="*/ 2240782 w 2240782"/>
                <a:gd name="connsiteY4" fmla="*/ 20096 h 738123"/>
                <a:gd name="connsiteX0" fmla="*/ 0 w 2240782"/>
                <a:gd name="connsiteY0" fmla="*/ 0 h 704316"/>
                <a:gd name="connsiteX1" fmla="*/ 357800 w 2240782"/>
                <a:gd name="connsiteY1" fmla="*/ 413852 h 704316"/>
                <a:gd name="connsiteX2" fmla="*/ 786428 w 2240782"/>
                <a:gd name="connsiteY2" fmla="*/ 699604 h 704316"/>
                <a:gd name="connsiteX3" fmla="*/ 1286189 w 2240782"/>
                <a:gd name="connsiteY3" fmla="*/ 442127 h 704316"/>
                <a:gd name="connsiteX4" fmla="*/ 2240782 w 2240782"/>
                <a:gd name="connsiteY4" fmla="*/ 20096 h 704316"/>
                <a:gd name="connsiteX0" fmla="*/ 0 w 2240782"/>
                <a:gd name="connsiteY0" fmla="*/ 0 h 741417"/>
                <a:gd name="connsiteX1" fmla="*/ 357800 w 2240782"/>
                <a:gd name="connsiteY1" fmla="*/ 413852 h 741417"/>
                <a:gd name="connsiteX2" fmla="*/ 786428 w 2240782"/>
                <a:gd name="connsiteY2" fmla="*/ 699604 h 741417"/>
                <a:gd name="connsiteX3" fmla="*/ 1429370 w 2240782"/>
                <a:gd name="connsiteY3" fmla="*/ 628166 h 741417"/>
                <a:gd name="connsiteX4" fmla="*/ 2240782 w 2240782"/>
                <a:gd name="connsiteY4" fmla="*/ 20096 h 741417"/>
                <a:gd name="connsiteX0" fmla="*/ 0 w 2240782"/>
                <a:gd name="connsiteY0" fmla="*/ 0 h 735323"/>
                <a:gd name="connsiteX1" fmla="*/ 357800 w 2240782"/>
                <a:gd name="connsiteY1" fmla="*/ 413852 h 735323"/>
                <a:gd name="connsiteX2" fmla="*/ 786428 w 2240782"/>
                <a:gd name="connsiteY2" fmla="*/ 699604 h 735323"/>
                <a:gd name="connsiteX3" fmla="*/ 1429370 w 2240782"/>
                <a:gd name="connsiteY3" fmla="*/ 628166 h 735323"/>
                <a:gd name="connsiteX4" fmla="*/ 1929436 w 2240782"/>
                <a:gd name="connsiteY4" fmla="*/ 342414 h 735323"/>
                <a:gd name="connsiteX5" fmla="*/ 2240782 w 2240782"/>
                <a:gd name="connsiteY5" fmla="*/ 20096 h 735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0782" h="735323">
                  <a:moveTo>
                    <a:pt x="0" y="0"/>
                  </a:moveTo>
                  <a:lnTo>
                    <a:pt x="357800" y="413852"/>
                  </a:lnTo>
                  <a:cubicBezTo>
                    <a:pt x="510200" y="479166"/>
                    <a:pt x="607833" y="663885"/>
                    <a:pt x="786428" y="699604"/>
                  </a:cubicBezTo>
                  <a:cubicBezTo>
                    <a:pt x="965023" y="735323"/>
                    <a:pt x="1238869" y="687698"/>
                    <a:pt x="1429370" y="628166"/>
                  </a:cubicBezTo>
                  <a:cubicBezTo>
                    <a:pt x="1619871" y="568634"/>
                    <a:pt x="1794201" y="443759"/>
                    <a:pt x="1929436" y="342414"/>
                  </a:cubicBezTo>
                  <a:cubicBezTo>
                    <a:pt x="2064671" y="241069"/>
                    <a:pt x="2170444" y="66988"/>
                    <a:pt x="2240782" y="20096"/>
                  </a:cubicBezTo>
                </a:path>
              </a:pathLst>
            </a:custGeom>
            <a:ln w="190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3349422" y="1717208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4" name="直接箭头连接符 33"/>
            <p:cNvCxnSpPr>
              <a:stCxn id="26" idx="6"/>
              <a:endCxn id="27" idx="2"/>
            </p:cNvCxnSpPr>
            <p:nvPr/>
          </p:nvCxnSpPr>
          <p:spPr>
            <a:xfrm>
              <a:off x="2500298" y="1044515"/>
              <a:ext cx="2174793" cy="1588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3389207" y="867280"/>
              <a:ext cx="325537" cy="35447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7" name="任意多边形 36"/>
          <p:cNvSpPr/>
          <p:nvPr/>
        </p:nvSpPr>
        <p:spPr>
          <a:xfrm>
            <a:off x="1868993" y="4028831"/>
            <a:ext cx="3135086" cy="971805"/>
          </a:xfrm>
          <a:custGeom>
            <a:avLst/>
            <a:gdLst>
              <a:gd name="connsiteX0" fmla="*/ 0 w 3135086"/>
              <a:gd name="connsiteY0" fmla="*/ 139003 h 976365"/>
              <a:gd name="connsiteX1" fmla="*/ 281354 w 3135086"/>
              <a:gd name="connsiteY1" fmla="*/ 460550 h 976365"/>
              <a:gd name="connsiteX2" fmla="*/ 612950 w 3135086"/>
              <a:gd name="connsiteY2" fmla="*/ 762001 h 976365"/>
              <a:gd name="connsiteX3" fmla="*/ 1366576 w 3135086"/>
              <a:gd name="connsiteY3" fmla="*/ 892629 h 976365"/>
              <a:gd name="connsiteX4" fmla="*/ 2361363 w 3135086"/>
              <a:gd name="connsiteY4" fmla="*/ 259583 h 976365"/>
              <a:gd name="connsiteX5" fmla="*/ 2471895 w 3135086"/>
              <a:gd name="connsiteY5" fmla="*/ 38519 h 976365"/>
              <a:gd name="connsiteX6" fmla="*/ 3135086 w 3135086"/>
              <a:gd name="connsiteY6" fmla="*/ 28471 h 976365"/>
              <a:gd name="connsiteX0" fmla="*/ 0 w 3135086"/>
              <a:gd name="connsiteY0" fmla="*/ 150544 h 976365"/>
              <a:gd name="connsiteX1" fmla="*/ 281354 w 3135086"/>
              <a:gd name="connsiteY1" fmla="*/ 472091 h 976365"/>
              <a:gd name="connsiteX2" fmla="*/ 612950 w 3135086"/>
              <a:gd name="connsiteY2" fmla="*/ 773542 h 976365"/>
              <a:gd name="connsiteX3" fmla="*/ 1366576 w 3135086"/>
              <a:gd name="connsiteY3" fmla="*/ 904170 h 976365"/>
              <a:gd name="connsiteX4" fmla="*/ 2274379 w 3135086"/>
              <a:gd name="connsiteY4" fmla="*/ 340371 h 976365"/>
              <a:gd name="connsiteX5" fmla="*/ 2471895 w 3135086"/>
              <a:gd name="connsiteY5" fmla="*/ 50060 h 976365"/>
              <a:gd name="connsiteX6" fmla="*/ 3135086 w 3135086"/>
              <a:gd name="connsiteY6" fmla="*/ 40012 h 976365"/>
              <a:gd name="connsiteX0" fmla="*/ 0 w 3135086"/>
              <a:gd name="connsiteY0" fmla="*/ 150544 h 976365"/>
              <a:gd name="connsiteX1" fmla="*/ 281354 w 3135086"/>
              <a:gd name="connsiteY1" fmla="*/ 472091 h 976365"/>
              <a:gd name="connsiteX2" fmla="*/ 612950 w 3135086"/>
              <a:gd name="connsiteY2" fmla="*/ 773542 h 976365"/>
              <a:gd name="connsiteX3" fmla="*/ 1366576 w 3135086"/>
              <a:gd name="connsiteY3" fmla="*/ 904170 h 976365"/>
              <a:gd name="connsiteX4" fmla="*/ 2274379 w 3135086"/>
              <a:gd name="connsiteY4" fmla="*/ 340371 h 976365"/>
              <a:gd name="connsiteX5" fmla="*/ 2471895 w 3135086"/>
              <a:gd name="connsiteY5" fmla="*/ 50060 h 976365"/>
              <a:gd name="connsiteX6" fmla="*/ 3135086 w 3135086"/>
              <a:gd name="connsiteY6" fmla="*/ 40012 h 976365"/>
              <a:gd name="connsiteX0" fmla="*/ 0 w 3135086"/>
              <a:gd name="connsiteY0" fmla="*/ 145984 h 971805"/>
              <a:gd name="connsiteX1" fmla="*/ 281354 w 3135086"/>
              <a:gd name="connsiteY1" fmla="*/ 467531 h 971805"/>
              <a:gd name="connsiteX2" fmla="*/ 612950 w 3135086"/>
              <a:gd name="connsiteY2" fmla="*/ 768982 h 971805"/>
              <a:gd name="connsiteX3" fmla="*/ 1366576 w 3135086"/>
              <a:gd name="connsiteY3" fmla="*/ 899610 h 971805"/>
              <a:gd name="connsiteX4" fmla="*/ 2274379 w 3135086"/>
              <a:gd name="connsiteY4" fmla="*/ 335811 h 971805"/>
              <a:gd name="connsiteX5" fmla="*/ 2560131 w 3135086"/>
              <a:gd name="connsiteY5" fmla="*/ 50060 h 971805"/>
              <a:gd name="connsiteX6" fmla="*/ 3135086 w 3135086"/>
              <a:gd name="connsiteY6" fmla="*/ 35452 h 97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35086" h="971805">
                <a:moveTo>
                  <a:pt x="0" y="145984"/>
                </a:moveTo>
                <a:cubicBezTo>
                  <a:pt x="89598" y="254841"/>
                  <a:pt x="179196" y="363698"/>
                  <a:pt x="281354" y="467531"/>
                </a:cubicBezTo>
                <a:cubicBezTo>
                  <a:pt x="383512" y="571364"/>
                  <a:pt x="432080" y="696969"/>
                  <a:pt x="612950" y="768982"/>
                </a:cubicBezTo>
                <a:cubicBezTo>
                  <a:pt x="793820" y="840995"/>
                  <a:pt x="1089671" y="971805"/>
                  <a:pt x="1366576" y="899610"/>
                </a:cubicBezTo>
                <a:cubicBezTo>
                  <a:pt x="1643481" y="827415"/>
                  <a:pt x="2018568" y="567491"/>
                  <a:pt x="2274379" y="335811"/>
                </a:cubicBezTo>
                <a:cubicBezTo>
                  <a:pt x="2458599" y="193459"/>
                  <a:pt x="2416680" y="100120"/>
                  <a:pt x="2560131" y="50060"/>
                </a:cubicBezTo>
                <a:cubicBezTo>
                  <a:pt x="2703582" y="0"/>
                  <a:pt x="2867967" y="21216"/>
                  <a:pt x="3135086" y="35452"/>
                </a:cubicBezTo>
              </a:path>
            </a:pathLst>
          </a:cu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785918" y="5000636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该路径更短，与假设矛盾！</a:t>
            </a: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22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1714480" y="1153032"/>
            <a:ext cx="325537" cy="35447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endParaRPr kumimoji="0" lang="en-US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4572000" y="1153032"/>
            <a:ext cx="325537" cy="35447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endParaRPr kumimoji="0" lang="en-US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5889537" y="1153032"/>
            <a:ext cx="325537" cy="35447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endParaRPr kumimoji="0" lang="en-US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9" name="直接箭头连接符 8"/>
          <p:cNvCxnSpPr>
            <a:stCxn id="7" idx="6"/>
            <a:endCxn id="8" idx="2"/>
          </p:cNvCxnSpPr>
          <p:nvPr/>
        </p:nvCxnSpPr>
        <p:spPr>
          <a:xfrm>
            <a:off x="4897537" y="1330267"/>
            <a:ext cx="99200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6"/>
            <a:endCxn id="15" idx="2"/>
          </p:cNvCxnSpPr>
          <p:nvPr/>
        </p:nvCxnSpPr>
        <p:spPr>
          <a:xfrm>
            <a:off x="2040017" y="1330267"/>
            <a:ext cx="1031785" cy="111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72132" y="181461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b="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8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b="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endParaRPr lang="zh-CN" altLang="en-US" sz="1800" b="0" i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16200000" flipV="1">
            <a:off x="5918118" y="1651738"/>
            <a:ext cx="28847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3071802" y="1164182"/>
            <a:ext cx="325537" cy="35447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kumimoji="0" lang="en-US" altLang="zh-CN" sz="160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6" name="直接箭头连接符 15"/>
          <p:cNvCxnSpPr>
            <a:stCxn id="15" idx="6"/>
            <a:endCxn id="7" idx="2"/>
          </p:cNvCxnSpPr>
          <p:nvPr/>
        </p:nvCxnSpPr>
        <p:spPr>
          <a:xfrm flipV="1">
            <a:off x="3397339" y="1330267"/>
            <a:ext cx="1174661" cy="1115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56104" y="181733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b="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18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b="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endParaRPr lang="zh-CN" altLang="en-US" sz="1800" b="0" i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16200000" flipV="1">
            <a:off x="4602090" y="1654458"/>
            <a:ext cx="28847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754804" y="182737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b="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18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1800" b="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endParaRPr lang="zh-CN" altLang="en-US" sz="1800" b="0" i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rot="16200000" flipV="1">
            <a:off x="3100790" y="1664506"/>
            <a:ext cx="28847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85851" y="1807283"/>
            <a:ext cx="173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1800" b="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]=-1</a:t>
            </a:r>
            <a:endParaRPr lang="zh-CN" altLang="en-US" sz="1800" b="0" i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16200000" flipV="1">
            <a:off x="1764666" y="1644411"/>
            <a:ext cx="288472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4348" y="42860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path</a:t>
            </a:r>
            <a:r>
              <a:rPr lang="zh-CN" altLang="en-US" sz="20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表示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785786" y="2643182"/>
            <a:ext cx="3500462" cy="1735549"/>
            <a:chOff x="785786" y="2643182"/>
            <a:chExt cx="3500462" cy="1735549"/>
          </a:xfrm>
        </p:grpSpPr>
        <p:sp>
          <p:nvSpPr>
            <p:cNvPr id="28" name="TextBox 27"/>
            <p:cNvSpPr txBox="1"/>
            <p:nvPr/>
          </p:nvSpPr>
          <p:spPr>
            <a:xfrm>
              <a:off x="785786" y="2643182"/>
              <a:ext cx="3000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pc="50">
                  <a:ln w="11430"/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由</a:t>
              </a:r>
              <a:r>
                <a:rPr lang="en-US" altLang="zh-CN" sz="2000" spc="50">
                  <a:ln w="11430"/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path</a:t>
              </a:r>
              <a:r>
                <a:rPr lang="zh-CN" altLang="en-US" sz="2000" spc="50">
                  <a:ln w="11430"/>
                  <a:solidFill>
                    <a:srgbClr val="FF0000"/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反推最短路径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42976" y="3286124"/>
              <a:ext cx="3143272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path[</a:t>
              </a:r>
              <a:r>
                <a:rPr lang="en-US" altLang="zh-CN" sz="20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</a:t>
              </a:r>
              <a:r>
                <a:rPr lang="en-US" altLang="zh-CN" sz="20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path[</a:t>
              </a:r>
              <a:r>
                <a:rPr lang="en-US" altLang="zh-CN" sz="20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en-US" altLang="zh-CN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</a:t>
              </a:r>
              <a:r>
                <a:rPr lang="en-US" altLang="zh-CN" sz="20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</a:p>
            <a:p>
              <a:pPr algn="l">
                <a:lnSpc>
                  <a:spcPts val="2600"/>
                </a:lnSpc>
                <a:spcBef>
                  <a:spcPts val="0"/>
                </a:spcBef>
              </a:pPr>
              <a:r>
                <a:rPr lang="en-US" altLang="zh-CN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path[</a:t>
              </a:r>
              <a:r>
                <a:rPr lang="en-US" altLang="zh-CN" sz="20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lang="en-US" altLang="zh-CN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]=</a:t>
              </a:r>
              <a:r>
                <a:rPr lang="en-US" altLang="zh-CN" sz="20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lang="zh-CN" altLang="en-US" sz="20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（到源点为止）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357686" y="3500438"/>
            <a:ext cx="3857652" cy="707886"/>
            <a:chOff x="4357686" y="3500438"/>
            <a:chExt cx="3857652" cy="707886"/>
          </a:xfrm>
        </p:grpSpPr>
        <p:sp>
          <p:nvSpPr>
            <p:cNvPr id="30" name="右箭头 29"/>
            <p:cNvSpPr/>
            <p:nvPr/>
          </p:nvSpPr>
          <p:spPr>
            <a:xfrm>
              <a:off x="4357686" y="3714752"/>
              <a:ext cx="500066" cy="285752"/>
            </a:xfrm>
            <a:prstGeom prst="right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72066" y="3500438"/>
              <a:ext cx="31432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逆路径：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 u w v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反向：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v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→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w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→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u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→ </a:t>
              </a:r>
              <a:r>
                <a:rPr lang="en-US" altLang="zh-CN" sz="20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 </a:t>
              </a:r>
              <a:endParaRPr lang="zh-CN" altLang="en-US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23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42910" y="642918"/>
            <a:ext cx="1000100" cy="1071569"/>
            <a:chOff x="214282" y="142852"/>
            <a:chExt cx="1000100" cy="1071569"/>
          </a:xfrm>
        </p:grpSpPr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gray">
            <a:xfrm>
              <a:off x="364012" y="538608"/>
              <a:ext cx="728120" cy="3139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714612" y="323358"/>
            <a:ext cx="3457575" cy="1903342"/>
            <a:chOff x="2714612" y="323358"/>
            <a:chExt cx="3457575" cy="1903342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2714612" y="10123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3435337" y="4361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3506774" y="16600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4156062" y="10123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5091099" y="4361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5091099" y="16600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3" name="Oval 11"/>
            <p:cNvSpPr>
              <a:spLocks noChangeArrowheads="1"/>
            </p:cNvSpPr>
            <p:nvPr/>
          </p:nvSpPr>
          <p:spPr bwMode="auto">
            <a:xfrm>
              <a:off x="5883262" y="10838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Freeform 12"/>
            <p:cNvSpPr>
              <a:spLocks/>
            </p:cNvSpPr>
            <p:nvPr/>
          </p:nvSpPr>
          <p:spPr bwMode="auto">
            <a:xfrm>
              <a:off x="2965437" y="679024"/>
              <a:ext cx="469900" cy="38100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96" y="0"/>
                </a:cxn>
              </a:cxnLst>
              <a:rect l="0" t="0" r="r" b="b"/>
              <a:pathLst>
                <a:path w="296" h="240">
                  <a:moveTo>
                    <a:pt x="0" y="240"/>
                  </a:moveTo>
                  <a:lnTo>
                    <a:pt x="296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3003537" y="1228299"/>
              <a:ext cx="1152525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2944799" y="1337837"/>
              <a:ext cx="574675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3724262" y="580599"/>
              <a:ext cx="1366837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5699" y="1875999"/>
              <a:ext cx="1295400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3737503" y="1339929"/>
              <a:ext cx="469900" cy="407987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296" y="0"/>
                </a:cxn>
              </a:cxnLst>
              <a:rect l="0" t="0" r="r" b="b"/>
              <a:pathLst>
                <a:path w="296" h="257">
                  <a:moveTo>
                    <a:pt x="0" y="257"/>
                  </a:moveTo>
                  <a:lnTo>
                    <a:pt x="296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3698862" y="723474"/>
              <a:ext cx="503237" cy="360363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4451337" y="725062"/>
              <a:ext cx="639762" cy="411162"/>
            </a:xfrm>
            <a:custGeom>
              <a:avLst/>
              <a:gdLst/>
              <a:ahLst/>
              <a:cxnLst>
                <a:cxn ang="0">
                  <a:pos x="0" y="259"/>
                </a:cxn>
                <a:cxn ang="0">
                  <a:pos x="403" y="0"/>
                </a:cxn>
              </a:cxnLst>
              <a:rect l="0" t="0" r="r" b="b"/>
              <a:pathLst>
                <a:path w="403" h="259">
                  <a:moveTo>
                    <a:pt x="0" y="259"/>
                  </a:moveTo>
                  <a:lnTo>
                    <a:pt x="403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4443399" y="1299737"/>
              <a:ext cx="647700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 flipV="1">
              <a:off x="5235562" y="796499"/>
              <a:ext cx="0" cy="8636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22"/>
            <p:cNvSpPr>
              <a:spLocks noChangeShapeType="1"/>
            </p:cNvSpPr>
            <p:nvPr/>
          </p:nvSpPr>
          <p:spPr bwMode="auto">
            <a:xfrm flipV="1">
              <a:off x="5380024" y="1398162"/>
              <a:ext cx="576263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23"/>
            <p:cNvSpPr>
              <a:spLocks noChangeShapeType="1"/>
            </p:cNvSpPr>
            <p:nvPr/>
          </p:nvSpPr>
          <p:spPr bwMode="auto">
            <a:xfrm>
              <a:off x="5380024" y="626637"/>
              <a:ext cx="576263" cy="503237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 Box 24"/>
            <p:cNvSpPr txBox="1">
              <a:spLocks noChangeArrowheads="1"/>
            </p:cNvSpPr>
            <p:nvPr/>
          </p:nvSpPr>
          <p:spPr bwMode="auto">
            <a:xfrm>
              <a:off x="2924166" y="590116"/>
              <a:ext cx="433388" cy="289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4400518" y="721850"/>
              <a:ext cx="433388" cy="289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5116499" y="1001287"/>
              <a:ext cx="433388" cy="289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5512851" y="582691"/>
              <a:ext cx="433388" cy="289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5537187" y="1550020"/>
              <a:ext cx="433387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51" name="Text Box 30"/>
            <p:cNvSpPr txBox="1">
              <a:spLocks noChangeArrowheads="1"/>
            </p:cNvSpPr>
            <p:nvPr/>
          </p:nvSpPr>
          <p:spPr bwMode="auto">
            <a:xfrm>
              <a:off x="4210051" y="1937390"/>
              <a:ext cx="433387" cy="289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2" name="Text Box 31"/>
            <p:cNvSpPr txBox="1">
              <a:spLocks noChangeArrowheads="1"/>
            </p:cNvSpPr>
            <p:nvPr/>
          </p:nvSpPr>
          <p:spPr bwMode="auto">
            <a:xfrm>
              <a:off x="2859074" y="1457927"/>
              <a:ext cx="433388" cy="289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3" name="Text Box 32"/>
            <p:cNvSpPr txBox="1">
              <a:spLocks noChangeArrowheads="1"/>
            </p:cNvSpPr>
            <p:nvPr/>
          </p:nvSpPr>
          <p:spPr bwMode="auto">
            <a:xfrm>
              <a:off x="3290874" y="971069"/>
              <a:ext cx="433388" cy="289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4" name="Text Box 33"/>
            <p:cNvSpPr txBox="1">
              <a:spLocks noChangeArrowheads="1"/>
            </p:cNvSpPr>
            <p:nvPr/>
          </p:nvSpPr>
          <p:spPr bwMode="auto">
            <a:xfrm>
              <a:off x="3895162" y="1547655"/>
              <a:ext cx="298450" cy="19697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5" name="Text Box 34"/>
            <p:cNvSpPr txBox="1">
              <a:spLocks noChangeArrowheads="1"/>
            </p:cNvSpPr>
            <p:nvPr/>
          </p:nvSpPr>
          <p:spPr bwMode="auto">
            <a:xfrm>
              <a:off x="4419661" y="1456424"/>
              <a:ext cx="433387" cy="289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6" name="Text Box 35"/>
            <p:cNvSpPr txBox="1">
              <a:spLocks noChangeArrowheads="1"/>
            </p:cNvSpPr>
            <p:nvPr/>
          </p:nvSpPr>
          <p:spPr bwMode="auto">
            <a:xfrm>
              <a:off x="3856034" y="714356"/>
              <a:ext cx="287338" cy="20050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4143372" y="323358"/>
              <a:ext cx="433388" cy="28931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</p:grpSp>
      <p:sp>
        <p:nvSpPr>
          <p:cNvPr id="59" name="Text Box 37"/>
          <p:cNvSpPr txBox="1">
            <a:spLocks noChangeArrowheads="1"/>
          </p:cNvSpPr>
          <p:nvPr/>
        </p:nvSpPr>
        <p:spPr bwMode="auto">
          <a:xfrm>
            <a:off x="395288" y="2295371"/>
            <a:ext cx="8208963" cy="317908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kumimoji="1" lang="en-US" altLang="zh-CN" sz="18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S	     U	                dist[]                  path[]</a:t>
            </a:r>
            <a:endParaRPr lang="en-US" altLang="zh-CN" sz="18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 Box 40"/>
          <p:cNvSpPr txBox="1">
            <a:spLocks noChangeArrowheads="1"/>
          </p:cNvSpPr>
          <p:nvPr/>
        </p:nvSpPr>
        <p:spPr bwMode="auto">
          <a:xfrm>
            <a:off x="3500430" y="2766858"/>
            <a:ext cx="2357454" cy="19697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0   1  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2  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3  4  5  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61" name="Text Box 41"/>
          <p:cNvSpPr txBox="1">
            <a:spLocks noChangeArrowheads="1"/>
          </p:cNvSpPr>
          <p:nvPr/>
        </p:nvSpPr>
        <p:spPr bwMode="auto">
          <a:xfrm>
            <a:off x="6229328" y="2766858"/>
            <a:ext cx="2628952" cy="20050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0  1  2  3   4   5   6</a:t>
            </a:r>
          </a:p>
        </p:txBody>
      </p:sp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322263" y="3136746"/>
            <a:ext cx="576263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{0}</a:t>
            </a:r>
          </a:p>
        </p:txBody>
      </p:sp>
      <p:sp>
        <p:nvSpPr>
          <p:cNvPr id="63" name="Text Box 43"/>
          <p:cNvSpPr txBox="1">
            <a:spLocks noChangeArrowheads="1"/>
          </p:cNvSpPr>
          <p:nvPr/>
        </p:nvSpPr>
        <p:spPr bwMode="auto">
          <a:xfrm>
            <a:off x="1430315" y="3136746"/>
            <a:ext cx="1441450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{1,2,3,4,5,6}</a:t>
            </a:r>
          </a:p>
        </p:txBody>
      </p:sp>
      <p:sp>
        <p:nvSpPr>
          <p:cNvPr id="64" name="Text Box 44"/>
          <p:cNvSpPr txBox="1">
            <a:spLocks noChangeArrowheads="1"/>
          </p:cNvSpPr>
          <p:nvPr/>
        </p:nvSpPr>
        <p:spPr bwMode="auto">
          <a:xfrm>
            <a:off x="3375003" y="3149446"/>
            <a:ext cx="2449513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 </a:t>
            </a:r>
            <a:r>
              <a:rPr lang="en-US" altLang="zh-CN" sz="1600" u="heavy" dirty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4, 6, 6, ∞, ∞, ∞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5" name="Text Box 45"/>
          <p:cNvSpPr txBox="1">
            <a:spLocks noChangeArrowheads="1"/>
          </p:cNvSpPr>
          <p:nvPr/>
        </p:nvSpPr>
        <p:spPr bwMode="auto">
          <a:xfrm>
            <a:off x="6111853" y="3149446"/>
            <a:ext cx="2674989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0, 0, 0, -1, -1, -1}</a:t>
            </a: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320676" y="4098773"/>
            <a:ext cx="576263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7" name="Text Box 47"/>
          <p:cNvSpPr txBox="1">
            <a:spLocks noChangeArrowheads="1"/>
          </p:cNvSpPr>
          <p:nvPr/>
        </p:nvSpPr>
        <p:spPr bwMode="auto">
          <a:xfrm>
            <a:off x="1428728" y="4098773"/>
            <a:ext cx="1441450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{2,3,4,5,6}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3373416" y="4098773"/>
            <a:ext cx="2555906" cy="2215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 4, </a:t>
            </a:r>
            <a:r>
              <a:rPr lang="en-US" altLang="zh-CN" sz="1800" u="heavy" dirty="0">
                <a:solidFill>
                  <a:srgbClr val="FF00FF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u="heavy" dirty="0">
                <a:solidFill>
                  <a:srgbClr val="0000FF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, 6, </a:t>
            </a:r>
            <a:r>
              <a:rPr lang="en-US" altLang="zh-CN" sz="1800" u="heavy" dirty="0">
                <a:solidFill>
                  <a:srgbClr val="FF00FF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11</a:t>
            </a:r>
            <a:r>
              <a:rPr lang="en-US" altLang="zh-CN" sz="1600" u="heavy" dirty="0">
                <a:solidFill>
                  <a:srgbClr val="0000FF"/>
                </a:solidFill>
                <a:uFill>
                  <a:solidFill>
                    <a:srgbClr val="6600CC"/>
                  </a:solidFill>
                </a:uFill>
                <a:latin typeface="Consolas" pitchFamily="49" charset="0"/>
                <a:cs typeface="Consolas" pitchFamily="49" charset="0"/>
              </a:rPr>
              <a:t>, ∞, ∞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9" name="Text Box 49"/>
          <p:cNvSpPr txBox="1">
            <a:spLocks noChangeArrowheads="1"/>
          </p:cNvSpPr>
          <p:nvPr/>
        </p:nvSpPr>
        <p:spPr bwMode="auto">
          <a:xfrm>
            <a:off x="6110266" y="4098773"/>
            <a:ext cx="2676576" cy="2215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0,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0,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-1, -1}</a:t>
            </a:r>
          </a:p>
        </p:txBody>
      </p:sp>
      <p:sp>
        <p:nvSpPr>
          <p:cNvPr id="70" name="Text Box 50"/>
          <p:cNvSpPr txBox="1">
            <a:spLocks noChangeArrowheads="1"/>
          </p:cNvSpPr>
          <p:nvPr/>
        </p:nvSpPr>
        <p:spPr bwMode="auto">
          <a:xfrm>
            <a:off x="322263" y="5098905"/>
            <a:ext cx="792163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{0,1,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1" name="Text Box 51"/>
          <p:cNvSpPr txBox="1">
            <a:spLocks noChangeArrowheads="1"/>
          </p:cNvSpPr>
          <p:nvPr/>
        </p:nvSpPr>
        <p:spPr bwMode="auto">
          <a:xfrm>
            <a:off x="1430315" y="5098905"/>
            <a:ext cx="1441450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{3,4,5,6}</a:t>
            </a:r>
          </a:p>
        </p:txBody>
      </p:sp>
      <p:sp>
        <p:nvSpPr>
          <p:cNvPr id="72" name="Text Box 52"/>
          <p:cNvSpPr txBox="1">
            <a:spLocks noChangeArrowheads="1"/>
          </p:cNvSpPr>
          <p:nvPr/>
        </p:nvSpPr>
        <p:spPr bwMode="auto">
          <a:xfrm>
            <a:off x="3375003" y="5111605"/>
            <a:ext cx="2554319" cy="2215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 4, 5,</a:t>
            </a:r>
            <a:r>
              <a:rPr lang="en-US" altLang="zh-CN" sz="1600" u="sng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600" u="heavy" dirty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6, 11, </a:t>
            </a:r>
            <a:r>
              <a:rPr lang="en-US" altLang="zh-CN" sz="1800" u="heavy" dirty="0">
                <a:solidFill>
                  <a:srgbClr val="FF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9</a:t>
            </a:r>
            <a:r>
              <a:rPr lang="en-US" altLang="zh-CN" sz="1600" u="heavy" dirty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∞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3" name="Text Box 53"/>
          <p:cNvSpPr txBox="1">
            <a:spLocks noChangeArrowheads="1"/>
          </p:cNvSpPr>
          <p:nvPr/>
        </p:nvSpPr>
        <p:spPr bwMode="auto">
          <a:xfrm>
            <a:off x="6111853" y="5111605"/>
            <a:ext cx="2817865" cy="2215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0, 1, 0,  1,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-1}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4446565" y="3425669"/>
            <a:ext cx="2054261" cy="428628"/>
            <a:chOff x="4572000" y="3214686"/>
            <a:chExt cx="2054261" cy="428628"/>
          </a:xfrm>
        </p:grpSpPr>
        <p:sp>
          <p:nvSpPr>
            <p:cNvPr id="75" name="下箭头 74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97435" y="3285897"/>
              <a:ext cx="192882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597379" y="4384525"/>
            <a:ext cx="2046323" cy="428628"/>
            <a:chOff x="4572000" y="3214686"/>
            <a:chExt cx="2046323" cy="428628"/>
          </a:xfrm>
        </p:grpSpPr>
        <p:sp>
          <p:nvSpPr>
            <p:cNvPr id="78" name="下箭头 77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689497" y="3327173"/>
              <a:ext cx="192882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2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82" name="灯片编号占位符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24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7"/>
          <p:cNvSpPr txBox="1">
            <a:spLocks noChangeArrowheads="1"/>
          </p:cNvSpPr>
          <p:nvPr/>
        </p:nvSpPr>
        <p:spPr bwMode="auto">
          <a:xfrm>
            <a:off x="500034" y="2333887"/>
            <a:ext cx="8208963" cy="317908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kumimoji="1" lang="en-US" altLang="zh-CN" sz="18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S	      U	                dist[]                 path[]</a:t>
            </a:r>
            <a:endParaRPr lang="en-US" altLang="zh-CN" sz="18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3273394" y="2816102"/>
            <a:ext cx="2441614" cy="20050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0   1  2  3   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4  5  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6299179" y="2816102"/>
            <a:ext cx="2487663" cy="20050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0  1  2  3   4  5   6</a:t>
            </a:r>
          </a:p>
        </p:txBody>
      </p:sp>
      <p:sp>
        <p:nvSpPr>
          <p:cNvPr id="15" name="Text Box 50"/>
          <p:cNvSpPr txBox="1">
            <a:spLocks noChangeArrowheads="1"/>
          </p:cNvSpPr>
          <p:nvPr/>
        </p:nvSpPr>
        <p:spPr bwMode="auto">
          <a:xfrm>
            <a:off x="322263" y="3257423"/>
            <a:ext cx="792163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{0,1,2}</a:t>
            </a:r>
          </a:p>
        </p:txBody>
      </p:sp>
      <p:sp>
        <p:nvSpPr>
          <p:cNvPr id="16" name="Text Box 51"/>
          <p:cNvSpPr txBox="1">
            <a:spLocks noChangeArrowheads="1"/>
          </p:cNvSpPr>
          <p:nvPr/>
        </p:nvSpPr>
        <p:spPr bwMode="auto">
          <a:xfrm>
            <a:off x="1500166" y="3257423"/>
            <a:ext cx="1441450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{3,4,5,6}</a:t>
            </a:r>
          </a:p>
        </p:txBody>
      </p:sp>
      <p:sp>
        <p:nvSpPr>
          <p:cNvPr id="17" name="Text Box 52"/>
          <p:cNvSpPr txBox="1">
            <a:spLocks noChangeArrowheads="1"/>
          </p:cNvSpPr>
          <p:nvPr/>
        </p:nvSpPr>
        <p:spPr bwMode="auto">
          <a:xfrm>
            <a:off x="3167032" y="3270123"/>
            <a:ext cx="2449513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 4, 5, </a:t>
            </a:r>
            <a:r>
              <a:rPr lang="en-US" altLang="zh-CN" sz="1600" u="heavy" dirty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6, 11, 9, ∞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Text Box 53"/>
          <p:cNvSpPr txBox="1">
            <a:spLocks noChangeArrowheads="1"/>
          </p:cNvSpPr>
          <p:nvPr/>
        </p:nvSpPr>
        <p:spPr bwMode="auto">
          <a:xfrm>
            <a:off x="6181704" y="3270123"/>
            <a:ext cx="2748014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0, 1, 0,  1,  2, -1}</a:t>
            </a:r>
          </a:p>
        </p:txBody>
      </p:sp>
      <p:grpSp>
        <p:nvGrpSpPr>
          <p:cNvPr id="19" name="组合 75"/>
          <p:cNvGrpSpPr/>
          <p:nvPr/>
        </p:nvGrpSpPr>
        <p:grpSpPr>
          <a:xfrm>
            <a:off x="4789468" y="3551113"/>
            <a:ext cx="1997110" cy="428628"/>
            <a:chOff x="4572000" y="3214686"/>
            <a:chExt cx="1997110" cy="428628"/>
          </a:xfrm>
        </p:grpSpPr>
        <p:sp>
          <p:nvSpPr>
            <p:cNvPr id="20" name="下箭头 19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40284" y="3303329"/>
              <a:ext cx="192882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3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2" name="Text Box 54"/>
          <p:cNvSpPr txBox="1">
            <a:spLocks noChangeArrowheads="1"/>
          </p:cNvSpPr>
          <p:nvPr/>
        </p:nvSpPr>
        <p:spPr bwMode="auto">
          <a:xfrm>
            <a:off x="322263" y="4148017"/>
            <a:ext cx="936625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{0,1,2,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3" name="Text Box 55"/>
          <p:cNvSpPr txBox="1">
            <a:spLocks noChangeArrowheads="1"/>
          </p:cNvSpPr>
          <p:nvPr/>
        </p:nvSpPr>
        <p:spPr bwMode="auto">
          <a:xfrm>
            <a:off x="1643042" y="4148017"/>
            <a:ext cx="857256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{4,5,6}</a:t>
            </a:r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3167032" y="4160717"/>
            <a:ext cx="2449513" cy="20050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 4, 5, 6</a:t>
            </a:r>
            <a:r>
              <a:rPr lang="en-US" altLang="zh-CN" sz="1600" dirty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CN" sz="1600" u="heavy" dirty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11, 9, ∞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5" name="Text Box 57"/>
          <p:cNvSpPr txBox="1">
            <a:spLocks noChangeArrowheads="1"/>
          </p:cNvSpPr>
          <p:nvPr/>
        </p:nvSpPr>
        <p:spPr bwMode="auto">
          <a:xfrm>
            <a:off x="6181704" y="4160717"/>
            <a:ext cx="2700368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0, 1, 0,  1,  2, -1}</a:t>
            </a:r>
          </a:p>
        </p:txBody>
      </p:sp>
      <p:grpSp>
        <p:nvGrpSpPr>
          <p:cNvPr id="26" name="组合 75"/>
          <p:cNvGrpSpPr/>
          <p:nvPr/>
        </p:nvGrpSpPr>
        <p:grpSpPr>
          <a:xfrm>
            <a:off x="4945044" y="4433769"/>
            <a:ext cx="1984410" cy="428628"/>
            <a:chOff x="4572000" y="3214686"/>
            <a:chExt cx="1984410" cy="428628"/>
          </a:xfrm>
        </p:grpSpPr>
        <p:sp>
          <p:nvSpPr>
            <p:cNvPr id="27" name="下箭头 26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27584" y="3304760"/>
              <a:ext cx="192882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5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9" name="Text Box 58"/>
          <p:cNvSpPr txBox="1">
            <a:spLocks noChangeArrowheads="1"/>
          </p:cNvSpPr>
          <p:nvPr/>
        </p:nvSpPr>
        <p:spPr bwMode="auto">
          <a:xfrm>
            <a:off x="322262" y="5076711"/>
            <a:ext cx="1249341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{0,1,2,3,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1785918" y="5076711"/>
            <a:ext cx="714380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{4,6}</a:t>
            </a:r>
          </a:p>
        </p:txBody>
      </p:sp>
      <p:sp>
        <p:nvSpPr>
          <p:cNvPr id="31" name="Text Box 60"/>
          <p:cNvSpPr txBox="1">
            <a:spLocks noChangeArrowheads="1"/>
          </p:cNvSpPr>
          <p:nvPr/>
        </p:nvSpPr>
        <p:spPr bwMode="auto">
          <a:xfrm>
            <a:off x="3167032" y="5089411"/>
            <a:ext cx="2651136" cy="2215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 4, 5, 6, </a:t>
            </a:r>
            <a:r>
              <a:rPr lang="en-US" altLang="zh-CN" sz="1800" u="heavy" dirty="0">
                <a:solidFill>
                  <a:srgbClr val="FF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9,</a:t>
            </a:r>
            <a:r>
              <a:rPr lang="en-US" altLang="zh-CN" sz="1600" u="sng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u="heavy" dirty="0">
                <a:solidFill>
                  <a:srgbClr val="FF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17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2" name="Text Box 61"/>
          <p:cNvSpPr txBox="1">
            <a:spLocks noChangeArrowheads="1"/>
          </p:cNvSpPr>
          <p:nvPr/>
        </p:nvSpPr>
        <p:spPr bwMode="auto">
          <a:xfrm>
            <a:off x="6181704" y="5089411"/>
            <a:ext cx="2628930" cy="2215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0, 1, 0,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 2,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714612" y="214290"/>
            <a:ext cx="3457575" cy="1906869"/>
            <a:chOff x="2714612" y="323358"/>
            <a:chExt cx="3457575" cy="1906869"/>
          </a:xfrm>
        </p:grpSpPr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2714612" y="10123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3435337" y="4361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3506774" y="16600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4156062" y="10123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5091099" y="4361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9" name="Oval 10"/>
            <p:cNvSpPr>
              <a:spLocks noChangeArrowheads="1"/>
            </p:cNvSpPr>
            <p:nvPr/>
          </p:nvSpPr>
          <p:spPr bwMode="auto">
            <a:xfrm>
              <a:off x="5091099" y="16600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5883262" y="10838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965437" y="679024"/>
              <a:ext cx="469900" cy="38100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96" y="0"/>
                </a:cxn>
              </a:cxnLst>
              <a:rect l="0" t="0" r="r" b="b"/>
              <a:pathLst>
                <a:path w="296" h="240">
                  <a:moveTo>
                    <a:pt x="0" y="240"/>
                  </a:moveTo>
                  <a:lnTo>
                    <a:pt x="296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3003537" y="1228299"/>
              <a:ext cx="1152525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2944799" y="1337837"/>
              <a:ext cx="574675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3724262" y="580599"/>
              <a:ext cx="1366837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3795699" y="1875999"/>
              <a:ext cx="1295400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3737503" y="1339929"/>
              <a:ext cx="469900" cy="407987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296" y="0"/>
                </a:cxn>
              </a:cxnLst>
              <a:rect l="0" t="0" r="r" b="b"/>
              <a:pathLst>
                <a:path w="296" h="257">
                  <a:moveTo>
                    <a:pt x="0" y="257"/>
                  </a:moveTo>
                  <a:lnTo>
                    <a:pt x="296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>
              <a:off x="3698862" y="723474"/>
              <a:ext cx="503237" cy="360363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4451337" y="725062"/>
              <a:ext cx="639762" cy="411162"/>
            </a:xfrm>
            <a:custGeom>
              <a:avLst/>
              <a:gdLst/>
              <a:ahLst/>
              <a:cxnLst>
                <a:cxn ang="0">
                  <a:pos x="0" y="259"/>
                </a:cxn>
                <a:cxn ang="0">
                  <a:pos x="403" y="0"/>
                </a:cxn>
              </a:cxnLst>
              <a:rect l="0" t="0" r="r" b="b"/>
              <a:pathLst>
                <a:path w="403" h="259">
                  <a:moveTo>
                    <a:pt x="0" y="259"/>
                  </a:moveTo>
                  <a:lnTo>
                    <a:pt x="403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20"/>
            <p:cNvSpPr>
              <a:spLocks noChangeShapeType="1"/>
            </p:cNvSpPr>
            <p:nvPr/>
          </p:nvSpPr>
          <p:spPr bwMode="auto">
            <a:xfrm>
              <a:off x="4443399" y="1299737"/>
              <a:ext cx="647700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 flipV="1">
              <a:off x="5235562" y="796499"/>
              <a:ext cx="0" cy="8636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V="1">
              <a:off x="5380024" y="1398162"/>
              <a:ext cx="576263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5380024" y="626637"/>
              <a:ext cx="576263" cy="503237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2924166" y="590116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4400518" y="721850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5116499" y="1001287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6" name="Text Box 28"/>
            <p:cNvSpPr txBox="1">
              <a:spLocks noChangeArrowheads="1"/>
            </p:cNvSpPr>
            <p:nvPr/>
          </p:nvSpPr>
          <p:spPr bwMode="auto">
            <a:xfrm>
              <a:off x="5512851" y="582691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5537187" y="1550020"/>
              <a:ext cx="433387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4210051" y="1937390"/>
              <a:ext cx="433387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2859074" y="1457927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3290874" y="971069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1" name="Text Box 33"/>
            <p:cNvSpPr txBox="1">
              <a:spLocks noChangeArrowheads="1"/>
            </p:cNvSpPr>
            <p:nvPr/>
          </p:nvSpPr>
          <p:spPr bwMode="auto">
            <a:xfrm>
              <a:off x="3895162" y="1547655"/>
              <a:ext cx="298450" cy="20050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2" name="Text Box 34"/>
            <p:cNvSpPr txBox="1">
              <a:spLocks noChangeArrowheads="1"/>
            </p:cNvSpPr>
            <p:nvPr/>
          </p:nvSpPr>
          <p:spPr bwMode="auto">
            <a:xfrm>
              <a:off x="4419661" y="1456424"/>
              <a:ext cx="433387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3" name="Text Box 35"/>
            <p:cNvSpPr txBox="1">
              <a:spLocks noChangeArrowheads="1"/>
            </p:cNvSpPr>
            <p:nvPr/>
          </p:nvSpPr>
          <p:spPr bwMode="auto">
            <a:xfrm>
              <a:off x="3856034" y="714356"/>
              <a:ext cx="287338" cy="20050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4143372" y="323358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25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9" grpId="0"/>
      <p:bldP spid="30" grpId="0"/>
      <p:bldP spid="31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285720" y="2336046"/>
            <a:ext cx="8208963" cy="317908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80000"/>
              </a:lnSpc>
            </a:pPr>
            <a:r>
              <a:rPr kumimoji="1" lang="en-US" altLang="zh-CN" sz="1800">
                <a:solidFill>
                  <a:srgbClr val="006600"/>
                </a:solidFill>
                <a:latin typeface="Consolas" pitchFamily="49" charset="0"/>
                <a:cs typeface="Consolas" pitchFamily="49" charset="0"/>
              </a:rPr>
              <a:t>S	       U	       dist[]                  path[]</a:t>
            </a:r>
            <a:endParaRPr lang="en-US" altLang="zh-CN" sz="1800">
              <a:solidFill>
                <a:srgbClr val="0066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3036460" y="2900960"/>
            <a:ext cx="2535672" cy="20050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0   1  2  3   </a:t>
            </a:r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4  5  </a:t>
            </a:r>
            <a:r>
              <a:rPr lang="en-US" altLang="zh-CN" sz="1600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6169052" y="2900960"/>
            <a:ext cx="2689228" cy="20050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0  1  2  3   4   5   6</a:t>
            </a:r>
          </a:p>
        </p:txBody>
      </p:sp>
      <p:grpSp>
        <p:nvGrpSpPr>
          <p:cNvPr id="11" name="组合 75"/>
          <p:cNvGrpSpPr/>
          <p:nvPr/>
        </p:nvGrpSpPr>
        <p:grpSpPr>
          <a:xfrm>
            <a:off x="4853017" y="3728047"/>
            <a:ext cx="1973753" cy="428628"/>
            <a:chOff x="4572000" y="3214686"/>
            <a:chExt cx="1973753" cy="428628"/>
          </a:xfrm>
        </p:grpSpPr>
        <p:sp>
          <p:nvSpPr>
            <p:cNvPr id="12" name="下箭头 11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16927" y="3269271"/>
              <a:ext cx="192882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4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14" name="Text Box 58"/>
          <p:cNvSpPr txBox="1">
            <a:spLocks noChangeArrowheads="1"/>
          </p:cNvSpPr>
          <p:nvPr/>
        </p:nvSpPr>
        <p:spPr bwMode="auto">
          <a:xfrm>
            <a:off x="250824" y="3272433"/>
            <a:ext cx="1249341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{0,1,2,3,5}</a:t>
            </a:r>
          </a:p>
        </p:txBody>
      </p:sp>
      <p:sp>
        <p:nvSpPr>
          <p:cNvPr id="15" name="Text Box 59"/>
          <p:cNvSpPr txBox="1">
            <a:spLocks noChangeArrowheads="1"/>
          </p:cNvSpPr>
          <p:nvPr/>
        </p:nvSpPr>
        <p:spPr bwMode="auto">
          <a:xfrm>
            <a:off x="1857356" y="3272433"/>
            <a:ext cx="727070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{4,6}</a:t>
            </a:r>
          </a:p>
        </p:txBody>
      </p:sp>
      <p:sp>
        <p:nvSpPr>
          <p:cNvPr id="16" name="Text Box 60"/>
          <p:cNvSpPr txBox="1">
            <a:spLocks noChangeArrowheads="1"/>
          </p:cNvSpPr>
          <p:nvPr/>
        </p:nvSpPr>
        <p:spPr bwMode="auto">
          <a:xfrm>
            <a:off x="2928926" y="3285133"/>
            <a:ext cx="2757471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 4, 5, 6, </a:t>
            </a:r>
            <a:r>
              <a:rPr lang="en-US" altLang="zh-CN" sz="1600" u="heavy" dirty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10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, 9, </a:t>
            </a:r>
            <a:r>
              <a:rPr lang="en-US" altLang="zh-CN" sz="1600" u="heavy" dirty="0">
                <a:solidFill>
                  <a:srgbClr val="00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17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6051577" y="3285133"/>
            <a:ext cx="2806703" cy="200504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0, 1, 0,  5,  2,  5}</a:t>
            </a:r>
          </a:p>
        </p:txBody>
      </p:sp>
      <p:sp>
        <p:nvSpPr>
          <p:cNvPr id="18" name="右大括号 17"/>
          <p:cNvSpPr/>
          <p:nvPr/>
        </p:nvSpPr>
        <p:spPr>
          <a:xfrm rot="5400000">
            <a:off x="4848255" y="3274019"/>
            <a:ext cx="142876" cy="71438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 Box 62"/>
          <p:cNvSpPr txBox="1">
            <a:spLocks noChangeArrowheads="1"/>
          </p:cNvSpPr>
          <p:nvPr/>
        </p:nvSpPr>
        <p:spPr bwMode="auto">
          <a:xfrm>
            <a:off x="250824" y="4304313"/>
            <a:ext cx="1535093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{0,1,2,3,5,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Text Box 63"/>
          <p:cNvSpPr txBox="1">
            <a:spLocks noChangeArrowheads="1"/>
          </p:cNvSpPr>
          <p:nvPr/>
        </p:nvSpPr>
        <p:spPr bwMode="auto">
          <a:xfrm>
            <a:off x="2058980" y="4304313"/>
            <a:ext cx="512756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{6}</a:t>
            </a:r>
          </a:p>
        </p:txBody>
      </p:sp>
      <p:sp>
        <p:nvSpPr>
          <p:cNvPr id="21" name="Text Box 64"/>
          <p:cNvSpPr txBox="1">
            <a:spLocks noChangeArrowheads="1"/>
          </p:cNvSpPr>
          <p:nvPr/>
        </p:nvSpPr>
        <p:spPr bwMode="auto">
          <a:xfrm>
            <a:off x="2928926" y="4317013"/>
            <a:ext cx="2686033" cy="2215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 4, 5, 6, 10, 9,</a:t>
            </a:r>
            <a:r>
              <a:rPr lang="en-US" altLang="zh-CN" sz="1600" u="sng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CN" sz="1800" u="heavy" dirty="0">
                <a:solidFill>
                  <a:srgbClr val="FF00FF"/>
                </a:solidFill>
                <a:uFill>
                  <a:solidFill>
                    <a:srgbClr val="C00000"/>
                  </a:solidFill>
                </a:uFill>
                <a:latin typeface="Consolas" pitchFamily="49" charset="0"/>
                <a:cs typeface="Consolas" pitchFamily="49" charset="0"/>
              </a:rPr>
              <a:t>16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Text Box 65"/>
          <p:cNvSpPr txBox="1">
            <a:spLocks noChangeArrowheads="1"/>
          </p:cNvSpPr>
          <p:nvPr/>
        </p:nvSpPr>
        <p:spPr bwMode="auto">
          <a:xfrm>
            <a:off x="6051577" y="4317013"/>
            <a:ext cx="2735265" cy="2215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0, 1, 0,  5,  2,  </a:t>
            </a:r>
            <a:r>
              <a:rPr lang="en-US" altLang="zh-CN" sz="1800" dirty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3" name="组合 75"/>
          <p:cNvGrpSpPr/>
          <p:nvPr/>
        </p:nvGrpSpPr>
        <p:grpSpPr>
          <a:xfrm>
            <a:off x="5286380" y="4602765"/>
            <a:ext cx="2000264" cy="428628"/>
            <a:chOff x="4572000" y="3214686"/>
            <a:chExt cx="2000264" cy="428628"/>
          </a:xfrm>
        </p:grpSpPr>
        <p:sp>
          <p:nvSpPr>
            <p:cNvPr id="24" name="下箭头 23"/>
            <p:cNvSpPr/>
            <p:nvPr/>
          </p:nvSpPr>
          <p:spPr>
            <a:xfrm>
              <a:off x="4572000" y="3214686"/>
              <a:ext cx="142876" cy="428628"/>
            </a:xfrm>
            <a:prstGeom prst="downArrow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3438" y="3273348"/>
              <a:ext cx="1928826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最小的顶点：</a:t>
              </a:r>
              <a:r>
                <a:rPr lang="en-US" altLang="zh-CN" sz="1800" dirty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6</a:t>
              </a:r>
              <a:endParaRPr lang="zh-CN" altLang="en-US" sz="1800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26" name="Text Box 66"/>
          <p:cNvSpPr txBox="1">
            <a:spLocks noChangeArrowheads="1"/>
          </p:cNvSpPr>
          <p:nvPr/>
        </p:nvSpPr>
        <p:spPr bwMode="auto">
          <a:xfrm>
            <a:off x="250824" y="5201259"/>
            <a:ext cx="1749407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{0,1,2,3,5,4,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7" name="Text Box 67"/>
          <p:cNvSpPr txBox="1">
            <a:spLocks noChangeArrowheads="1"/>
          </p:cNvSpPr>
          <p:nvPr/>
        </p:nvSpPr>
        <p:spPr bwMode="auto">
          <a:xfrm>
            <a:off x="2130418" y="5201259"/>
            <a:ext cx="512756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{}</a:t>
            </a:r>
          </a:p>
        </p:txBody>
      </p:sp>
      <p:sp>
        <p:nvSpPr>
          <p:cNvPr id="28" name="Text Box 68"/>
          <p:cNvSpPr txBox="1">
            <a:spLocks noChangeArrowheads="1"/>
          </p:cNvSpPr>
          <p:nvPr/>
        </p:nvSpPr>
        <p:spPr bwMode="auto">
          <a:xfrm>
            <a:off x="2928926" y="5213959"/>
            <a:ext cx="2686033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 4, 5, 6, 10, 9, 16}</a:t>
            </a:r>
          </a:p>
        </p:txBody>
      </p:sp>
      <p:sp>
        <p:nvSpPr>
          <p:cNvPr id="29" name="Text Box 69"/>
          <p:cNvSpPr txBox="1">
            <a:spLocks noChangeArrowheads="1"/>
          </p:cNvSpPr>
          <p:nvPr/>
        </p:nvSpPr>
        <p:spPr bwMode="auto">
          <a:xfrm>
            <a:off x="6051577" y="5213959"/>
            <a:ext cx="2806703" cy="1969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altLang="zh-CN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{0, 0, 1, 0,  5,  2,  4}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929058" y="5661635"/>
            <a:ext cx="4107685" cy="640513"/>
            <a:chOff x="3929058" y="5214950"/>
            <a:chExt cx="4107685" cy="640513"/>
          </a:xfrm>
        </p:grpSpPr>
        <p:sp>
          <p:nvSpPr>
            <p:cNvPr id="31" name="左大括号 30"/>
            <p:cNvSpPr/>
            <p:nvPr/>
          </p:nvSpPr>
          <p:spPr>
            <a:xfrm rot="16200000">
              <a:off x="5893603" y="3250405"/>
              <a:ext cx="178595" cy="4107685"/>
            </a:xfrm>
            <a:prstGeom prst="lef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l"/>
              <a:endParaRPr lang="zh-CN" altLang="en-US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86380" y="5467665"/>
              <a:ext cx="1571636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最终结果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571736" y="239774"/>
            <a:ext cx="3457575" cy="1906869"/>
            <a:chOff x="2714612" y="323358"/>
            <a:chExt cx="3457575" cy="1906869"/>
          </a:xfrm>
        </p:grpSpPr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2714612" y="10123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3435337" y="4361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3506774" y="16600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4156062" y="10123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5091099" y="4361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9" name="Oval 10"/>
            <p:cNvSpPr>
              <a:spLocks noChangeArrowheads="1"/>
            </p:cNvSpPr>
            <p:nvPr/>
          </p:nvSpPr>
          <p:spPr bwMode="auto">
            <a:xfrm>
              <a:off x="5091099" y="16600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5883262" y="10838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965437" y="679024"/>
              <a:ext cx="469900" cy="38100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96" y="0"/>
                </a:cxn>
              </a:cxnLst>
              <a:rect l="0" t="0" r="r" b="b"/>
              <a:pathLst>
                <a:path w="296" h="240">
                  <a:moveTo>
                    <a:pt x="0" y="240"/>
                  </a:moveTo>
                  <a:lnTo>
                    <a:pt x="296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3003537" y="1228299"/>
              <a:ext cx="1152525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2944799" y="1337837"/>
              <a:ext cx="574675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3724262" y="580599"/>
              <a:ext cx="1366837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3795699" y="1875999"/>
              <a:ext cx="1295400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Freeform 17"/>
            <p:cNvSpPr>
              <a:spLocks/>
            </p:cNvSpPr>
            <p:nvPr/>
          </p:nvSpPr>
          <p:spPr bwMode="auto">
            <a:xfrm>
              <a:off x="3737503" y="1339929"/>
              <a:ext cx="469900" cy="407987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296" y="0"/>
                </a:cxn>
              </a:cxnLst>
              <a:rect l="0" t="0" r="r" b="b"/>
              <a:pathLst>
                <a:path w="296" h="257">
                  <a:moveTo>
                    <a:pt x="0" y="257"/>
                  </a:moveTo>
                  <a:lnTo>
                    <a:pt x="296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>
              <a:off x="3698862" y="723474"/>
              <a:ext cx="503237" cy="360363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Freeform 19"/>
            <p:cNvSpPr>
              <a:spLocks/>
            </p:cNvSpPr>
            <p:nvPr/>
          </p:nvSpPr>
          <p:spPr bwMode="auto">
            <a:xfrm>
              <a:off x="4451337" y="725062"/>
              <a:ext cx="639762" cy="411162"/>
            </a:xfrm>
            <a:custGeom>
              <a:avLst/>
              <a:gdLst/>
              <a:ahLst/>
              <a:cxnLst>
                <a:cxn ang="0">
                  <a:pos x="0" y="259"/>
                </a:cxn>
                <a:cxn ang="0">
                  <a:pos x="403" y="0"/>
                </a:cxn>
              </a:cxnLst>
              <a:rect l="0" t="0" r="r" b="b"/>
              <a:pathLst>
                <a:path w="403" h="259">
                  <a:moveTo>
                    <a:pt x="0" y="259"/>
                  </a:moveTo>
                  <a:lnTo>
                    <a:pt x="403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20"/>
            <p:cNvSpPr>
              <a:spLocks noChangeShapeType="1"/>
            </p:cNvSpPr>
            <p:nvPr/>
          </p:nvSpPr>
          <p:spPr bwMode="auto">
            <a:xfrm>
              <a:off x="4443399" y="1299737"/>
              <a:ext cx="647700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 flipV="1">
              <a:off x="5235562" y="796499"/>
              <a:ext cx="0" cy="8636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 flipV="1">
              <a:off x="5380024" y="1398162"/>
              <a:ext cx="576263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5380024" y="626637"/>
              <a:ext cx="576263" cy="503237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 Box 24"/>
            <p:cNvSpPr txBox="1">
              <a:spLocks noChangeArrowheads="1"/>
            </p:cNvSpPr>
            <p:nvPr/>
          </p:nvSpPr>
          <p:spPr bwMode="auto">
            <a:xfrm>
              <a:off x="2924166" y="590116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4400518" y="721850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5116499" y="1001287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6" name="Text Box 28"/>
            <p:cNvSpPr txBox="1">
              <a:spLocks noChangeArrowheads="1"/>
            </p:cNvSpPr>
            <p:nvPr/>
          </p:nvSpPr>
          <p:spPr bwMode="auto">
            <a:xfrm>
              <a:off x="5512851" y="582691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5537187" y="1550020"/>
              <a:ext cx="433387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4210051" y="1937390"/>
              <a:ext cx="433387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9" name="Text Box 31"/>
            <p:cNvSpPr txBox="1">
              <a:spLocks noChangeArrowheads="1"/>
            </p:cNvSpPr>
            <p:nvPr/>
          </p:nvSpPr>
          <p:spPr bwMode="auto">
            <a:xfrm>
              <a:off x="2859074" y="1457927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0" name="Text Box 32"/>
            <p:cNvSpPr txBox="1">
              <a:spLocks noChangeArrowheads="1"/>
            </p:cNvSpPr>
            <p:nvPr/>
          </p:nvSpPr>
          <p:spPr bwMode="auto">
            <a:xfrm>
              <a:off x="3290874" y="971069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1" name="Text Box 33"/>
            <p:cNvSpPr txBox="1">
              <a:spLocks noChangeArrowheads="1"/>
            </p:cNvSpPr>
            <p:nvPr/>
          </p:nvSpPr>
          <p:spPr bwMode="auto">
            <a:xfrm>
              <a:off x="3895162" y="1547655"/>
              <a:ext cx="298450" cy="20050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2" name="Text Box 34"/>
            <p:cNvSpPr txBox="1">
              <a:spLocks noChangeArrowheads="1"/>
            </p:cNvSpPr>
            <p:nvPr/>
          </p:nvSpPr>
          <p:spPr bwMode="auto">
            <a:xfrm>
              <a:off x="4419661" y="1456424"/>
              <a:ext cx="433387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3" name="Text Box 35"/>
            <p:cNvSpPr txBox="1">
              <a:spLocks noChangeArrowheads="1"/>
            </p:cNvSpPr>
            <p:nvPr/>
          </p:nvSpPr>
          <p:spPr bwMode="auto">
            <a:xfrm>
              <a:off x="3856034" y="714356"/>
              <a:ext cx="287338" cy="20050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4143372" y="323358"/>
              <a:ext cx="433388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</p:grp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26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6" grpId="0"/>
      <p:bldP spid="27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42910" y="789769"/>
            <a:ext cx="3676646" cy="3077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6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最短路径长度：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928662" y="3943241"/>
            <a:ext cx="2447925" cy="17003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7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path[6]=4</a:t>
            </a:r>
          </a:p>
          <a:p>
            <a:pPr algn="l">
              <a:lnSpc>
                <a:spcPct val="7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path[4]=5</a:t>
            </a:r>
          </a:p>
          <a:p>
            <a:pPr algn="l">
              <a:lnSpc>
                <a:spcPct val="7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path[5]=2</a:t>
            </a:r>
          </a:p>
          <a:p>
            <a:pPr algn="l">
              <a:lnSpc>
                <a:spcPct val="7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path[2]=1</a:t>
            </a:r>
          </a:p>
          <a:p>
            <a:pPr algn="l">
              <a:lnSpc>
                <a:spcPct val="70000"/>
              </a:lnSpc>
            </a:pP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path[1]=0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到源点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4508" y="2628521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求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6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最短路径：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085876" y="1156841"/>
            <a:ext cx="3771875" cy="582056"/>
            <a:chOff x="827088" y="671436"/>
            <a:chExt cx="3771875" cy="582056"/>
          </a:xfrm>
        </p:grpSpPr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827088" y="1031893"/>
              <a:ext cx="3771875" cy="2215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dist={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0, 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4, 5, 6, 10, 9, 16}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489029" y="671436"/>
              <a:ext cx="2795608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0  1  </a:t>
              </a:r>
              <a:r>
                <a:rPr lang="en-US" altLang="zh-CN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  </a:t>
              </a:r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3  4   5  6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571736" y="1684344"/>
            <a:ext cx="3786214" cy="658699"/>
            <a:chOff x="500034" y="1198939"/>
            <a:chExt cx="3786214" cy="658699"/>
          </a:xfrm>
        </p:grpSpPr>
        <p:sp>
          <p:nvSpPr>
            <p:cNvPr id="43" name="Text Box 40"/>
            <p:cNvSpPr txBox="1">
              <a:spLocks noChangeArrowheads="1"/>
            </p:cNvSpPr>
            <p:nvPr/>
          </p:nvSpPr>
          <p:spPr bwMode="auto">
            <a:xfrm>
              <a:off x="500034" y="1657711"/>
              <a:ext cx="3786214" cy="1999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>
                <a:lnSpc>
                  <a:spcPct val="60000"/>
                </a:lnSpc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顶点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Wingdings"/>
                </a:rPr>
                <a:t> 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的最短路径长度为</a:t>
              </a:r>
              <a:r>
                <a:rPr lang="en-US" altLang="zh-CN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16</a:t>
              </a:r>
              <a:endPara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 rot="5400000" flipH="1" flipV="1">
              <a:off x="2209970" y="1396145"/>
              <a:ext cx="396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1000100" y="3033085"/>
            <a:ext cx="3738588" cy="580828"/>
            <a:chOff x="785786" y="2047614"/>
            <a:chExt cx="3738588" cy="580828"/>
          </a:xfrm>
        </p:grpSpPr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785786" y="2406843"/>
              <a:ext cx="3714776" cy="2215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l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path={0, 0, 1, 0,  5,  2,  4}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51210" y="2047614"/>
              <a:ext cx="3073164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0  1  </a:t>
              </a:r>
              <a:r>
                <a:rPr lang="en-US" altLang="zh-CN" sz="1800" dirty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2  3   4   5   6</a:t>
              </a:r>
              <a:endPara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57158" y="202148"/>
            <a:ext cx="578647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利用</a:t>
            </a:r>
            <a:r>
              <a:rPr lang="en-US" altLang="zh-CN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dist</a:t>
            </a:r>
            <a:r>
              <a:rPr lang="zh-CN" altLang="en-US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和</a:t>
            </a:r>
            <a:r>
              <a:rPr lang="en-US" altLang="zh-CN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path</a:t>
            </a:r>
            <a:r>
              <a:rPr lang="zh-CN" altLang="en-US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求最短路径长度和最短路径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3900507" y="4097426"/>
            <a:ext cx="3457575" cy="1927964"/>
            <a:chOff x="2714612" y="323358"/>
            <a:chExt cx="3457575" cy="1927964"/>
          </a:xfrm>
        </p:grpSpPr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2714612" y="10123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3435337" y="4361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3506774" y="16600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55" name="Oval 8"/>
            <p:cNvSpPr>
              <a:spLocks noChangeArrowheads="1"/>
            </p:cNvSpPr>
            <p:nvPr/>
          </p:nvSpPr>
          <p:spPr bwMode="auto">
            <a:xfrm>
              <a:off x="4156062" y="10123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56" name="Oval 9"/>
            <p:cNvSpPr>
              <a:spLocks noChangeArrowheads="1"/>
            </p:cNvSpPr>
            <p:nvPr/>
          </p:nvSpPr>
          <p:spPr bwMode="auto">
            <a:xfrm>
              <a:off x="5091099" y="4361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7" name="Oval 10"/>
            <p:cNvSpPr>
              <a:spLocks noChangeArrowheads="1"/>
            </p:cNvSpPr>
            <p:nvPr/>
          </p:nvSpPr>
          <p:spPr bwMode="auto">
            <a:xfrm>
              <a:off x="5091099" y="1660099"/>
              <a:ext cx="288925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8" name="Oval 11"/>
            <p:cNvSpPr>
              <a:spLocks noChangeArrowheads="1"/>
            </p:cNvSpPr>
            <p:nvPr/>
          </p:nvSpPr>
          <p:spPr bwMode="auto">
            <a:xfrm>
              <a:off x="5883262" y="1083837"/>
              <a:ext cx="288925" cy="360362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4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9" name="Freeform 12"/>
            <p:cNvSpPr>
              <a:spLocks/>
            </p:cNvSpPr>
            <p:nvPr/>
          </p:nvSpPr>
          <p:spPr bwMode="auto">
            <a:xfrm>
              <a:off x="2965437" y="679024"/>
              <a:ext cx="469900" cy="381000"/>
            </a:xfrm>
            <a:custGeom>
              <a:avLst/>
              <a:gdLst/>
              <a:ahLst/>
              <a:cxnLst>
                <a:cxn ang="0">
                  <a:pos x="0" y="240"/>
                </a:cxn>
                <a:cxn ang="0">
                  <a:pos x="296" y="0"/>
                </a:cxn>
              </a:cxnLst>
              <a:rect l="0" t="0" r="r" b="b"/>
              <a:pathLst>
                <a:path w="296" h="240">
                  <a:moveTo>
                    <a:pt x="0" y="240"/>
                  </a:moveTo>
                  <a:lnTo>
                    <a:pt x="296" y="0"/>
                  </a:lnTo>
                </a:path>
              </a:pathLst>
            </a:cu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3003537" y="1228299"/>
              <a:ext cx="1152525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Line 14"/>
            <p:cNvSpPr>
              <a:spLocks noChangeShapeType="1"/>
            </p:cNvSpPr>
            <p:nvPr/>
          </p:nvSpPr>
          <p:spPr bwMode="auto">
            <a:xfrm>
              <a:off x="2944799" y="1337837"/>
              <a:ext cx="574675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Line 15"/>
            <p:cNvSpPr>
              <a:spLocks noChangeShapeType="1"/>
            </p:cNvSpPr>
            <p:nvPr/>
          </p:nvSpPr>
          <p:spPr bwMode="auto">
            <a:xfrm>
              <a:off x="3724262" y="580599"/>
              <a:ext cx="1366837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Line 16"/>
            <p:cNvSpPr>
              <a:spLocks noChangeShapeType="1"/>
            </p:cNvSpPr>
            <p:nvPr/>
          </p:nvSpPr>
          <p:spPr bwMode="auto">
            <a:xfrm>
              <a:off x="3795699" y="1875999"/>
              <a:ext cx="1295400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Freeform 17"/>
            <p:cNvSpPr>
              <a:spLocks/>
            </p:cNvSpPr>
            <p:nvPr/>
          </p:nvSpPr>
          <p:spPr bwMode="auto">
            <a:xfrm>
              <a:off x="3737503" y="1339929"/>
              <a:ext cx="469900" cy="407987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296" y="0"/>
                </a:cxn>
              </a:cxnLst>
              <a:rect l="0" t="0" r="r" b="b"/>
              <a:pathLst>
                <a:path w="296" h="257">
                  <a:moveTo>
                    <a:pt x="0" y="257"/>
                  </a:moveTo>
                  <a:lnTo>
                    <a:pt x="296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Line 18"/>
            <p:cNvSpPr>
              <a:spLocks noChangeShapeType="1"/>
            </p:cNvSpPr>
            <p:nvPr/>
          </p:nvSpPr>
          <p:spPr bwMode="auto">
            <a:xfrm>
              <a:off x="3698862" y="723474"/>
              <a:ext cx="503237" cy="360363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Freeform 19"/>
            <p:cNvSpPr>
              <a:spLocks/>
            </p:cNvSpPr>
            <p:nvPr/>
          </p:nvSpPr>
          <p:spPr bwMode="auto">
            <a:xfrm>
              <a:off x="4451337" y="725062"/>
              <a:ext cx="639762" cy="411162"/>
            </a:xfrm>
            <a:custGeom>
              <a:avLst/>
              <a:gdLst/>
              <a:ahLst/>
              <a:cxnLst>
                <a:cxn ang="0">
                  <a:pos x="0" y="259"/>
                </a:cxn>
                <a:cxn ang="0">
                  <a:pos x="403" y="0"/>
                </a:cxn>
              </a:cxnLst>
              <a:rect l="0" t="0" r="r" b="b"/>
              <a:pathLst>
                <a:path w="403" h="259">
                  <a:moveTo>
                    <a:pt x="0" y="259"/>
                  </a:moveTo>
                  <a:lnTo>
                    <a:pt x="403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20"/>
            <p:cNvSpPr>
              <a:spLocks noChangeShapeType="1"/>
            </p:cNvSpPr>
            <p:nvPr/>
          </p:nvSpPr>
          <p:spPr bwMode="auto">
            <a:xfrm>
              <a:off x="4443399" y="1299737"/>
              <a:ext cx="647700" cy="4318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21"/>
            <p:cNvSpPr>
              <a:spLocks noChangeShapeType="1"/>
            </p:cNvSpPr>
            <p:nvPr/>
          </p:nvSpPr>
          <p:spPr bwMode="auto">
            <a:xfrm flipV="1">
              <a:off x="5235562" y="796499"/>
              <a:ext cx="0" cy="86360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 flipV="1">
              <a:off x="5380024" y="1398162"/>
              <a:ext cx="576263" cy="4318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Line 23"/>
            <p:cNvSpPr>
              <a:spLocks noChangeShapeType="1"/>
            </p:cNvSpPr>
            <p:nvPr/>
          </p:nvSpPr>
          <p:spPr bwMode="auto">
            <a:xfrm>
              <a:off x="5380024" y="626637"/>
              <a:ext cx="576263" cy="503237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2924166" y="590116"/>
              <a:ext cx="433388" cy="3139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4400518" y="721850"/>
              <a:ext cx="433388" cy="3139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73" name="Text Box 27"/>
            <p:cNvSpPr txBox="1">
              <a:spLocks noChangeArrowheads="1"/>
            </p:cNvSpPr>
            <p:nvPr/>
          </p:nvSpPr>
          <p:spPr bwMode="auto">
            <a:xfrm>
              <a:off x="5116499" y="1001287"/>
              <a:ext cx="433388" cy="3139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5512851" y="582691"/>
              <a:ext cx="433388" cy="3139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75" name="Text Box 29"/>
            <p:cNvSpPr txBox="1">
              <a:spLocks noChangeArrowheads="1"/>
            </p:cNvSpPr>
            <p:nvPr/>
          </p:nvSpPr>
          <p:spPr bwMode="auto">
            <a:xfrm>
              <a:off x="5537187" y="1550020"/>
              <a:ext cx="433387" cy="3139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 dirty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4210051" y="1937390"/>
              <a:ext cx="433387" cy="3139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2859074" y="1457927"/>
              <a:ext cx="433388" cy="3139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78" name="Text Box 32"/>
            <p:cNvSpPr txBox="1">
              <a:spLocks noChangeArrowheads="1"/>
            </p:cNvSpPr>
            <p:nvPr/>
          </p:nvSpPr>
          <p:spPr bwMode="auto">
            <a:xfrm>
              <a:off x="3290874" y="971069"/>
              <a:ext cx="433388" cy="3139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79" name="Text Box 33"/>
            <p:cNvSpPr txBox="1">
              <a:spLocks noChangeArrowheads="1"/>
            </p:cNvSpPr>
            <p:nvPr/>
          </p:nvSpPr>
          <p:spPr bwMode="auto">
            <a:xfrm>
              <a:off x="3895162" y="1547655"/>
              <a:ext cx="298450" cy="22159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80" name="Text Box 34"/>
            <p:cNvSpPr txBox="1">
              <a:spLocks noChangeArrowheads="1"/>
            </p:cNvSpPr>
            <p:nvPr/>
          </p:nvSpPr>
          <p:spPr bwMode="auto">
            <a:xfrm>
              <a:off x="4419661" y="1456424"/>
              <a:ext cx="433387" cy="3139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81" name="Text Box 35"/>
            <p:cNvSpPr txBox="1">
              <a:spLocks noChangeArrowheads="1"/>
            </p:cNvSpPr>
            <p:nvPr/>
          </p:nvSpPr>
          <p:spPr bwMode="auto">
            <a:xfrm>
              <a:off x="3856034" y="714356"/>
              <a:ext cx="287338" cy="221599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sz="18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82" name="Text Box 26"/>
            <p:cNvSpPr txBox="1">
              <a:spLocks noChangeArrowheads="1"/>
            </p:cNvSpPr>
            <p:nvPr/>
          </p:nvSpPr>
          <p:spPr bwMode="auto">
            <a:xfrm>
              <a:off x="4143372" y="323358"/>
              <a:ext cx="433388" cy="3139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</p:grpSp>
      <p:sp>
        <p:nvSpPr>
          <p:cNvPr id="83" name="灯片编号占位符 8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27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6"/>
          <p:cNvSpPr txBox="1">
            <a:spLocks noChangeArrowheads="1"/>
          </p:cNvSpPr>
          <p:nvPr/>
        </p:nvSpPr>
        <p:spPr bwMode="auto">
          <a:xfrm>
            <a:off x="1184270" y="1545655"/>
            <a:ext cx="3071834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S={0, 1, 2, 3, 5, 4, 6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 Box 68"/>
          <p:cNvSpPr txBox="1">
            <a:spLocks noChangeArrowheads="1"/>
          </p:cNvSpPr>
          <p:nvPr/>
        </p:nvSpPr>
        <p:spPr bwMode="auto">
          <a:xfrm>
            <a:off x="4694255" y="1598547"/>
            <a:ext cx="4164025" cy="307777"/>
          </a:xfrm>
          <a:prstGeom prst="rect">
            <a:avLst/>
          </a:prstGeom>
          <a:noFill/>
          <a:ln w="38100" algn="ctr">
            <a:noFill/>
            <a:miter lim="800000"/>
            <a:headEnd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dist={0, 4, 5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 6, 10, 9, 16}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1472" y="1039185"/>
            <a:ext cx="157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034" y="428604"/>
            <a:ext cx="178595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观察求解结果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571604" y="2610821"/>
            <a:ext cx="3214710" cy="2048974"/>
            <a:chOff x="1571604" y="2928934"/>
            <a:chExt cx="3214710" cy="2048974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1571604" y="2928934"/>
              <a:ext cx="2143140" cy="1934616"/>
            </a:xfrm>
            <a:prstGeom prst="straightConnector1">
              <a:avLst/>
            </a:prstGeom>
            <a:ln w="38100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714744" y="4577798"/>
              <a:ext cx="1071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递增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00034" y="1857364"/>
            <a:ext cx="3643338" cy="2412062"/>
            <a:chOff x="500034" y="2175477"/>
            <a:chExt cx="3643338" cy="2412062"/>
          </a:xfrm>
        </p:grpSpPr>
        <p:cxnSp>
          <p:nvCxnSpPr>
            <p:cNvPr id="13" name="直接箭头连接符 12"/>
            <p:cNvCxnSpPr/>
            <p:nvPr/>
          </p:nvCxnSpPr>
          <p:spPr>
            <a:xfrm rot="5400000">
              <a:off x="1820232" y="2367383"/>
              <a:ext cx="36000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811318" y="2571744"/>
              <a:ext cx="357190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>
              <a:off x="2008816" y="2499477"/>
              <a:ext cx="6480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43108" y="2949572"/>
              <a:ext cx="357190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/>
            <p:nvPr/>
          </p:nvCxnSpPr>
          <p:spPr>
            <a:xfrm rot="5400000">
              <a:off x="2168885" y="2723168"/>
              <a:ext cx="107157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36394" y="3286124"/>
              <a:ext cx="357190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rot="5400000">
              <a:off x="2365360" y="2901763"/>
              <a:ext cx="142876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928926" y="3635677"/>
              <a:ext cx="357190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9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>
            <a:xfrm rot="5400000">
              <a:off x="2656251" y="3008920"/>
              <a:ext cx="1643074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50774" y="3832529"/>
              <a:ext cx="500066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10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rot="5400000">
              <a:off x="2890826" y="3187515"/>
              <a:ext cx="2000264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643306" y="4176718"/>
              <a:ext cx="500066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16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0034" y="3571876"/>
              <a:ext cx="15001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源点到各个顶点的最短路径长度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57290" y="5112423"/>
            <a:ext cx="7358114" cy="78483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按顶点进入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的先后顺序，最短路径长度越来越长。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一个顶点一旦进入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S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后，其最短路径长度不再改变（调整）。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596" y="5316532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结论：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41956" y="1207337"/>
            <a:ext cx="3349648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0   1  2   3    4   5   6</a:t>
            </a:r>
            <a:endParaRPr lang="zh-CN" altLang="en-US" sz="16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9" name="直角双向箭头 28"/>
          <p:cNvSpPr/>
          <p:nvPr/>
        </p:nvSpPr>
        <p:spPr>
          <a:xfrm>
            <a:off x="4143372" y="1973669"/>
            <a:ext cx="1071570" cy="1571636"/>
          </a:xfrm>
          <a:prstGeom prst="leftUpArrow">
            <a:avLst>
              <a:gd name="adj1" fmla="val 10791"/>
              <a:gd name="adj2" fmla="val 9628"/>
              <a:gd name="adj3" fmla="val 2584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28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5984" y="1396498"/>
            <a:ext cx="550072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Dijkstra</a:t>
            </a:r>
            <a:r>
              <a:rPr lang="zh-CN" altLang="en-US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算法不适合含负权的图求最短路径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7554" y="2285992"/>
            <a:ext cx="571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32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?</a:t>
            </a:r>
            <a:endParaRPr lang="zh-CN" altLang="en-US" sz="32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00100" y="1142984"/>
            <a:ext cx="1428760" cy="927921"/>
            <a:chOff x="428596" y="715129"/>
            <a:chExt cx="1955562" cy="927921"/>
          </a:xfrm>
        </p:grpSpPr>
        <p:pic>
          <p:nvPicPr>
            <p:cNvPr id="8" name="Oval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96" y="715129"/>
              <a:ext cx="1955562" cy="92792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917487" y="1008612"/>
              <a:ext cx="992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提示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29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571480"/>
            <a:ext cx="8143932" cy="19646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中只有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个顶点，没有任何边，每个顶点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看成一个连通分量，该连通分量的编号就是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将图中所有边按权值递增排序，从前向后选边（保证总是选择权值最小的边），当选择一条边（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），求出这两个顶点所属连通分量的编号分别为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2976" y="5143512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如此这样直到在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中添加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条边为止。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786" y="2846075"/>
            <a:ext cx="8143932" cy="179918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=sn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，说明顶点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属于同一个连通分量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不能添加该边。</a:t>
            </a: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FF0000"/>
                </a:solidFill>
                <a:latin typeface="+mn-ea"/>
                <a:ea typeface="+mn-ea"/>
                <a:cs typeface="Consolas" pitchFamily="49" charset="0"/>
              </a:rPr>
              <a:t>≠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</a:t>
            </a:r>
            <a:r>
              <a:rPr lang="en-US" altLang="zh-CN" sz="2000" baseline="-25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，说明顶点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属于不同连通分量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添加该边。添加后原来的两个连通分量需要</a:t>
            </a:r>
            <a:r>
              <a:rPr lang="zh-CN" altLang="zh-CN" sz="20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合并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，即将两个连通分量中所有顶点的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值改为相同（改为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或者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均可）。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28604"/>
            <a:ext cx="8715436" cy="4106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Dijkstra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(MatGraph&amp; g,int v)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求从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到其他顶点的最短路径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dist[MAXV];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dist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path[MAXV];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S[MAXV];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i=0;i&lt;g.n;i++)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dist[i]=g.edges[v][i];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距离初始化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S[i]=0;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//S[]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置空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(g.edges[v][i]!=0 &amp;&amp; g.edges[v][i]&lt;INF)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path[i]=v;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//v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有边时，置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的前驱顶点为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path[i]=-1;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//v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没边时，置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的前驱顶点为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S[v]=1;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源点编号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放入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785786" y="4714884"/>
            <a:ext cx="5857916" cy="1785950"/>
            <a:chOff x="2663270" y="4643446"/>
            <a:chExt cx="5857916" cy="1785950"/>
          </a:xfrm>
        </p:grpSpPr>
        <p:sp>
          <p:nvSpPr>
            <p:cNvPr id="6" name="椭圆 5"/>
            <p:cNvSpPr/>
            <p:nvPr/>
          </p:nvSpPr>
          <p:spPr>
            <a:xfrm>
              <a:off x="4071934" y="5000636"/>
              <a:ext cx="1000132" cy="1428760"/>
            </a:xfrm>
            <a:prstGeom prst="ellipse">
              <a:avLst/>
            </a:prstGeom>
            <a:solidFill>
              <a:schemeClr val="bg1">
                <a:alpha val="23000"/>
              </a:schemeClr>
            </a:solidFill>
            <a:ln w="19050">
              <a:solidFill>
                <a:srgbClr val="FF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椭圆 6"/>
            <p:cNvSpPr/>
            <p:nvPr/>
          </p:nvSpPr>
          <p:spPr>
            <a:xfrm>
              <a:off x="2663270" y="5031858"/>
              <a:ext cx="642942" cy="1000156"/>
            </a:xfrm>
            <a:prstGeom prst="ellipse">
              <a:avLst/>
            </a:prstGeom>
            <a:solidFill>
              <a:schemeClr val="bg1">
                <a:alpha val="23000"/>
              </a:schemeClr>
            </a:solidFill>
            <a:ln w="19050">
              <a:solidFill>
                <a:srgbClr val="FF00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8" name="椭圆 7"/>
            <p:cNvSpPr/>
            <p:nvPr/>
          </p:nvSpPr>
          <p:spPr>
            <a:xfrm>
              <a:off x="2786050" y="5286388"/>
              <a:ext cx="428628" cy="4286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v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4612" y="4643446"/>
              <a:ext cx="428628" cy="317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071934" y="4643446"/>
              <a:ext cx="1071570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U=V-S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>
              <a:stCxn id="8" idx="6"/>
              <a:endCxn id="13" idx="2"/>
            </p:cNvCxnSpPr>
            <p:nvPr/>
          </p:nvCxnSpPr>
          <p:spPr>
            <a:xfrm>
              <a:off x="3214678" y="5500702"/>
              <a:ext cx="1143008" cy="14287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椭圆 12"/>
            <p:cNvSpPr/>
            <p:nvPr/>
          </p:nvSpPr>
          <p:spPr>
            <a:xfrm>
              <a:off x="4357686" y="5429264"/>
              <a:ext cx="428628" cy="42862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86380" y="5245617"/>
              <a:ext cx="32348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ts val="2400"/>
                </a:lnSpc>
                <a:spcBef>
                  <a:spcPts val="0"/>
                </a:spcBef>
                <a:buBlip>
                  <a:blip r:embed="rId2"/>
                </a:buBlip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dist[i]=g.edges[v][i]</a:t>
              </a:r>
            </a:p>
            <a:p>
              <a:pPr marL="342900" indent="-342900" algn="l">
                <a:lnSpc>
                  <a:spcPts val="2400"/>
                </a:lnSpc>
                <a:spcBef>
                  <a:spcPts val="0"/>
                </a:spcBef>
                <a:buBlip>
                  <a:blip r:embed="rId2"/>
                </a:buBlip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path[i]=v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30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76" y="285728"/>
            <a:ext cx="8858280" cy="49074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mindis,u=-1;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i=0;i&lt;g.n-1;i++)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循环向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中添加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个顶点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mindis=INF;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//mindis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置最小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距离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j=0;j&lt;g.n;j++)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选取不在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中且具有最小距离的顶点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(S[j]==0 &amp;&amp; dist[j]&lt;mindis)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u=j;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mindis=dist[j];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S[u]=1;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j=0;j&lt;g.n;j++)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修改不在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中的顶点的距离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S[j]==0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if (g.edges[u][j]&lt;INF &amp;&amp; dist[u]+g.edges[u][j]&lt;dist[j])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{  dist[j]=dist[u]+g.edges[u][j];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path[j]=u;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DispAllPath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(dist,path,S,v,g.n);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输出所有最短路径及长度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6143644"/>
            <a:ext cx="3571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算法的时间复杂度为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366814" y="3215480"/>
            <a:ext cx="5419763" cy="2613894"/>
            <a:chOff x="1366814" y="3215480"/>
            <a:chExt cx="5419763" cy="2613894"/>
          </a:xfrm>
        </p:grpSpPr>
        <p:cxnSp>
          <p:nvCxnSpPr>
            <p:cNvPr id="8" name="直接箭头连接符 7"/>
            <p:cNvCxnSpPr/>
            <p:nvPr/>
          </p:nvCxnSpPr>
          <p:spPr>
            <a:xfrm rot="5400000" flipH="1" flipV="1">
              <a:off x="938981" y="4357694"/>
              <a:ext cx="2286016" cy="1588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366814" y="5429264"/>
              <a:ext cx="5419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已经在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中的顶点不再修改其最短路径长度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31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/>
        </p:nvSpPr>
        <p:spPr>
          <a:xfrm>
            <a:off x="357158" y="428604"/>
            <a:ext cx="8572560" cy="58805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DispAllPath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dist[],int path[],int S[],int v,int n)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输出从顶点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出发的所有最短路径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i=0;i&lt;n;i++)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循环输出从顶点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的路径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(S[i]==1 &amp;&amp; i!=v)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{  vector&lt;int&gt; apath;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存放一条最短逆路径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printf("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最短路径长度为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%d\t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",v,i,dist[i]);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apath.push_back(i);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添加终点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int pre=path[i];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while (pre!=v)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{  apath.push_back(pre);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pre=path[pre];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printf("%d",v);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先输出起点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for (int k=apath.size()-1;k&gt;=0;k--)	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printf("-&gt;%d",apath[k]);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再反向输出路径中其他顶点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printf("\n");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else printf("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没有路径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\n",v,i);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32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57158" y="428604"/>
            <a:ext cx="4786346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3*. </a:t>
            </a:r>
            <a:r>
              <a:rPr lang="zh-CN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改进的狄克斯特拉算法设计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1472" y="2000240"/>
            <a:ext cx="7929618" cy="226084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存储图，可以更快地查找到顶点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的所有邻接点并进行调整，时间为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O(MAX(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图中顶点的出度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求目前一个最短路径长度的顶点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Dijkstra1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算法采用简单比较方法，可以改为采用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优先队列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（小根堆）求解。由于最多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条边进队，对应的时间为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O(log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8596" y="1357298"/>
            <a:ext cx="850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前面的狄克斯特拉算法从两个方面进行优化，这里仅仅输出最短路径长度：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042" y="5000636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算法的最坏时间复杂度为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log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上箭头 8"/>
          <p:cNvSpPr/>
          <p:nvPr/>
        </p:nvSpPr>
        <p:spPr>
          <a:xfrm>
            <a:off x="3643306" y="4572008"/>
            <a:ext cx="285752" cy="357190"/>
          </a:xfrm>
          <a:prstGeom prst="upArrow">
            <a:avLst/>
          </a:prstGeom>
          <a:ln>
            <a:tailEnd type="none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33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28596" y="500042"/>
            <a:ext cx="342902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8.6.3 </a:t>
            </a:r>
            <a:r>
              <a:rPr lang="zh-CN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弗洛伊德算法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0034" y="1285860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Robert W.Floyd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1936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2001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8596" y="3015712"/>
            <a:ext cx="8072494" cy="337012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弗洛伊德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1936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日生于纽约。说他“自学成才”并不是说他没有接受过高等教育，他是芝加哥大学的毕业生，但学的不是数学或电气工程等与计算机密切相关的专业，而是文学，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1953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年获得文学士学位。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弗洛伊德通过勤奋学习和深入研究，在计算机科学的诸多领域：算法，程序设计语言的逻辑和语义，自动程序综合，自动程序验证，编译器的理论和实现等方面都作出创造性的贡献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弗洛伊德是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1978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年获得图灵奖</a:t>
            </a:r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500042"/>
            <a:ext cx="1571636" cy="237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34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714348" y="857232"/>
            <a:ext cx="3286148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弗洛伊德算法过程</a:t>
            </a:r>
            <a:endParaRPr lang="zh-CN" altLang="en-US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85918" y="2071678"/>
            <a:ext cx="360000" cy="36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1600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728" y="257174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任意顶点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429124" y="2071678"/>
            <a:ext cx="360000" cy="3600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endParaRPr lang="zh-CN" altLang="en-US" sz="1600" i="1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直接箭头连接符 11"/>
          <p:cNvCxnSpPr>
            <a:stCxn id="7" idx="6"/>
            <a:endCxn id="9" idx="2"/>
          </p:cNvCxnSpPr>
          <p:nvPr/>
        </p:nvCxnSpPr>
        <p:spPr>
          <a:xfrm>
            <a:off x="2145918" y="2251678"/>
            <a:ext cx="2283206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0298" y="185736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最短路径和长度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143108" y="3714752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多</a:t>
            </a:r>
            <a:r>
              <a:rPr lang="zh-CN" altLang="zh-CN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源最短路径</a:t>
            </a: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算法</a:t>
            </a:r>
            <a:endParaRPr lang="zh-CN" altLang="en-US" sz="200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3143240" y="3071810"/>
            <a:ext cx="214314" cy="500066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29058" y="257174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任意顶点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endParaRPr lang="zh-CN" altLang="en-US" sz="1800" i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35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85720" y="1000108"/>
            <a:ext cx="8429684" cy="2680322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假设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有向图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G=(</a:t>
            </a:r>
            <a:r>
              <a:rPr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V,E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采用邻接矩阵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表示，另外设置一个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二维数组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用于存放当前顶点之间的最短路径长度，即分量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表示当前顶点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弗洛伊德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算法的基本思想是递推产生一个矩阵序列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dirty="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-25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，其中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表示从顶点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的路径上所经过的顶点编号不大于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14546" y="4059800"/>
            <a:ext cx="321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按顶点编号顺序进行迭代</a:t>
            </a:r>
          </a:p>
        </p:txBody>
      </p:sp>
      <p:cxnSp>
        <p:nvCxnSpPr>
          <p:cNvPr id="10" name="直接箭头连接符 9"/>
          <p:cNvCxnSpPr/>
          <p:nvPr/>
        </p:nvCxnSpPr>
        <p:spPr>
          <a:xfrm rot="5400000" flipH="1" flipV="1">
            <a:off x="3357554" y="3774048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36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42910" y="500042"/>
            <a:ext cx="62865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归纳起来，弗洛伊德思想可用如下的表达式来描述：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4348" y="1071546"/>
            <a:ext cx="7286676" cy="1211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baseline="-250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]=g.edges[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nb-NO" altLang="zh-CN" sz="1800" i="1" dirty="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</a:pP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i="1" baseline="-250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]=MIN{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i="1" baseline="-250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baseline="-250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],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i="1" baseline="-250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baseline="-250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altLang="zh-CN" sz="1800" i="1" baseline="-250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baseline="-250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altLang="zh-CN" sz="1800" i="1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altLang="zh-CN" sz="1800" dirty="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]}  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nb-NO" altLang="zh-CN" sz="1800" dirty="0">
                <a:solidFill>
                  <a:srgbClr val="00B0F0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nb-NO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altLang="zh-CN" sz="1800" dirty="0">
                <a:solidFill>
                  <a:srgbClr val="00B0F0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nb-NO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nb-NO" altLang="zh-CN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en-US" altLang="zh-CN" sz="18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00100" y="3331436"/>
            <a:ext cx="2788892" cy="1638422"/>
            <a:chOff x="2500298" y="4143380"/>
            <a:chExt cx="2788892" cy="1638422"/>
          </a:xfrm>
        </p:grpSpPr>
        <p:sp>
          <p:nvSpPr>
            <p:cNvPr id="8" name="椭圆 7"/>
            <p:cNvSpPr/>
            <p:nvPr/>
          </p:nvSpPr>
          <p:spPr>
            <a:xfrm>
              <a:off x="2500298" y="5214950"/>
              <a:ext cx="360000" cy="36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spcBef>
                  <a:spcPts val="0"/>
                </a:spcBef>
              </a:pP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643306" y="4143380"/>
              <a:ext cx="360000" cy="360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spcBef>
                  <a:spcPts val="0"/>
                </a:spcBef>
              </a:pP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929190" y="5214950"/>
              <a:ext cx="360000" cy="36000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spcBef>
                  <a:spcPts val="0"/>
                </a:spcBef>
              </a:pP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>
              <a:stCxn id="8" idx="7"/>
              <a:endCxn id="9" idx="3"/>
            </p:cNvCxnSpPr>
            <p:nvPr/>
          </p:nvCxnSpPr>
          <p:spPr>
            <a:xfrm rot="5400000" flipH="1" flipV="1">
              <a:off x="2843296" y="4414940"/>
              <a:ext cx="817012" cy="888450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6"/>
              <a:endCxn id="10" idx="2"/>
            </p:cNvCxnSpPr>
            <p:nvPr/>
          </p:nvCxnSpPr>
          <p:spPr>
            <a:xfrm>
              <a:off x="2860298" y="5394950"/>
              <a:ext cx="2068892" cy="1588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5"/>
              <a:endCxn id="10" idx="1"/>
            </p:cNvCxnSpPr>
            <p:nvPr/>
          </p:nvCxnSpPr>
          <p:spPr>
            <a:xfrm rot="16200000" flipH="1">
              <a:off x="4057742" y="4343502"/>
              <a:ext cx="817012" cy="1031326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14678" y="5443248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>
                  <a:solidFill>
                    <a:srgbClr val="0099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lang="en-US" altLang="zh-CN" sz="1600" i="1" baseline="-25000">
                  <a:solidFill>
                    <a:srgbClr val="0099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k</a:t>
              </a:r>
              <a:r>
                <a:rPr lang="en-US" altLang="zh-CN" sz="1600" baseline="-25000">
                  <a:solidFill>
                    <a:srgbClr val="0099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r>
                <a:rPr lang="en-US" altLang="zh-CN" sz="1600">
                  <a:solidFill>
                    <a:srgbClr val="0099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[</a:t>
              </a:r>
              <a:r>
                <a:rPr lang="en-US" altLang="zh-CN" sz="1600" i="1">
                  <a:solidFill>
                    <a:srgbClr val="0099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0099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][</a:t>
              </a:r>
              <a:r>
                <a:rPr lang="en-US" altLang="zh-CN" sz="1600" i="1">
                  <a:solidFill>
                    <a:srgbClr val="0099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0099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</a:t>
              </a:r>
              <a:endParaRPr lang="zh-CN" altLang="en-US" sz="1600" baseline="-25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5" name="任意多边形 14"/>
          <p:cNvSpPr/>
          <p:nvPr/>
        </p:nvSpPr>
        <p:spPr>
          <a:xfrm>
            <a:off x="1064476" y="3104059"/>
            <a:ext cx="2647406" cy="1247503"/>
          </a:xfrm>
          <a:custGeom>
            <a:avLst/>
            <a:gdLst>
              <a:gd name="connsiteX0" fmla="*/ 113212 w 2647406"/>
              <a:gd name="connsiteY0" fmla="*/ 1247503 h 1247503"/>
              <a:gd name="connsiteX1" fmla="*/ 178526 w 2647406"/>
              <a:gd name="connsiteY1" fmla="*/ 542108 h 1247503"/>
              <a:gd name="connsiteX2" fmla="*/ 1184366 w 2647406"/>
              <a:gd name="connsiteY2" fmla="*/ 19594 h 1247503"/>
              <a:gd name="connsiteX3" fmla="*/ 2124892 w 2647406"/>
              <a:gd name="connsiteY3" fmla="*/ 424543 h 1247503"/>
              <a:gd name="connsiteX4" fmla="*/ 2647406 w 2647406"/>
              <a:gd name="connsiteY4" fmla="*/ 1182188 h 124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7406" h="1247503">
                <a:moveTo>
                  <a:pt x="113212" y="1247503"/>
                </a:moveTo>
                <a:cubicBezTo>
                  <a:pt x="56606" y="997131"/>
                  <a:pt x="0" y="746759"/>
                  <a:pt x="178526" y="542108"/>
                </a:cubicBezTo>
                <a:cubicBezTo>
                  <a:pt x="357052" y="337457"/>
                  <a:pt x="859972" y="39188"/>
                  <a:pt x="1184366" y="19594"/>
                </a:cubicBezTo>
                <a:cubicBezTo>
                  <a:pt x="1508760" y="0"/>
                  <a:pt x="1881052" y="230777"/>
                  <a:pt x="2124892" y="424543"/>
                </a:cubicBezTo>
                <a:cubicBezTo>
                  <a:pt x="2368732" y="618309"/>
                  <a:pt x="2508069" y="900248"/>
                  <a:pt x="2647406" y="1182188"/>
                </a:cubicBezTo>
              </a:path>
            </a:pathLst>
          </a:cu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1308316" y="4821825"/>
            <a:ext cx="2168435" cy="378822"/>
          </a:xfrm>
          <a:custGeom>
            <a:avLst/>
            <a:gdLst>
              <a:gd name="connsiteX0" fmla="*/ 0 w 2168435"/>
              <a:gd name="connsiteY0" fmla="*/ 26126 h 378822"/>
              <a:gd name="connsiteX1" fmla="*/ 731520 w 2168435"/>
              <a:gd name="connsiteY1" fmla="*/ 339634 h 378822"/>
              <a:gd name="connsiteX2" fmla="*/ 1763486 w 2168435"/>
              <a:gd name="connsiteY2" fmla="*/ 261257 h 378822"/>
              <a:gd name="connsiteX3" fmla="*/ 2168435 w 2168435"/>
              <a:gd name="connsiteY3" fmla="*/ 0 h 37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8435" h="378822">
                <a:moveTo>
                  <a:pt x="0" y="26126"/>
                </a:moveTo>
                <a:cubicBezTo>
                  <a:pt x="218803" y="163286"/>
                  <a:pt x="437606" y="300446"/>
                  <a:pt x="731520" y="339634"/>
                </a:cubicBezTo>
                <a:cubicBezTo>
                  <a:pt x="1025434" y="378822"/>
                  <a:pt x="1524000" y="317863"/>
                  <a:pt x="1763486" y="261257"/>
                </a:cubicBezTo>
                <a:cubicBezTo>
                  <a:pt x="2002972" y="204651"/>
                  <a:pt x="2085703" y="102325"/>
                  <a:pt x="2168435" y="0"/>
                </a:cubicBezTo>
              </a:path>
            </a:pathLst>
          </a:cu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0496" y="3500438"/>
            <a:ext cx="4786346" cy="14260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两条路径中选最小者：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i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 MIN {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</a:t>
            </a:r>
            <a:r>
              <a:rPr lang="en-US" altLang="zh-CN" sz="2000" i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2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endParaRPr lang="en-US" altLang="zh-CN" sz="200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i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A</a:t>
            </a:r>
            <a:r>
              <a:rPr lang="en-US" altLang="zh-CN" sz="2000" i="1" baseline="-25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2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lang="en-US" altLang="zh-CN" sz="2000" i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i="1" baseline="-25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 baseline="-25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2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 }</a:t>
            </a:r>
            <a:endParaRPr lang="zh-CN" altLang="en-US" sz="200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2464598">
            <a:off x="2427266" y="3722689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600" i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i="1" baseline="-25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600" baseline="-25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6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600" i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6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600" i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16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1600" baseline="-2500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9010718">
            <a:off x="924150" y="3668740"/>
            <a:ext cx="1428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600" i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600" i="1" baseline="-25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600" baseline="-25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en-US" altLang="zh-CN" sz="16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1600" i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6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1600" i="1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16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en-US" sz="1600" baseline="-2500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37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881" y="411153"/>
            <a:ext cx="9001156" cy="940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44000" tIns="72000" bIns="7200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另外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用二维数组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保存最短路径，它与当前迭代的次数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有关。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en-US" altLang="zh-CN" sz="2000" i="1" baseline="-25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在考虑顶点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时得到的从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2000" i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径的前驱顶点。</a:t>
            </a:r>
            <a:endParaRPr lang="en-US" altLang="zh-CN" sz="20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428728" y="1722415"/>
            <a:ext cx="3505835" cy="2116577"/>
            <a:chOff x="1428728" y="1722415"/>
            <a:chExt cx="3505835" cy="2116577"/>
          </a:xfrm>
        </p:grpSpPr>
        <p:sp>
          <p:nvSpPr>
            <p:cNvPr id="6" name="椭圆 5"/>
            <p:cNvSpPr/>
            <p:nvPr/>
          </p:nvSpPr>
          <p:spPr>
            <a:xfrm>
              <a:off x="1428728" y="3222613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000364" y="1722415"/>
              <a:ext cx="428628" cy="42862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500562" y="3222613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>
              <a:stCxn id="6" idx="7"/>
              <a:endCxn id="7" idx="3"/>
            </p:cNvCxnSpPr>
            <p:nvPr/>
          </p:nvCxnSpPr>
          <p:spPr>
            <a:xfrm rot="5400000" flipH="1" flipV="1">
              <a:off x="1830304" y="2052553"/>
              <a:ext cx="1197112" cy="1268550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6"/>
              <a:endCxn id="16" idx="2"/>
            </p:cNvCxnSpPr>
            <p:nvPr/>
          </p:nvCxnSpPr>
          <p:spPr>
            <a:xfrm>
              <a:off x="1857356" y="3436927"/>
              <a:ext cx="1724036" cy="1588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5"/>
              <a:endCxn id="15" idx="1"/>
            </p:cNvCxnSpPr>
            <p:nvPr/>
          </p:nvCxnSpPr>
          <p:spPr>
            <a:xfrm rot="16200000" flipH="1">
              <a:off x="3366221" y="2088272"/>
              <a:ext cx="554170" cy="554170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143108" y="3500438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600" i="1" baseline="-250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6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600" i="1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][</a:t>
              </a:r>
              <a:r>
                <a:rPr lang="en-US" altLang="zh-CN" sz="1600" i="1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600" baseline="-25000">
                <a:solidFill>
                  <a:srgbClr val="0099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478966">
              <a:off x="3505803" y="2228680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600" i="1" baseline="-250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6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600" i="1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][</a:t>
              </a:r>
              <a:r>
                <a:rPr lang="en-US" altLang="zh-CN" sz="1600" i="1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600" baseline="-25000">
                <a:solidFill>
                  <a:srgbClr val="0099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9112240">
              <a:off x="1628363" y="2231227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600" i="1" baseline="-250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6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600" i="1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][</a:t>
              </a:r>
              <a:r>
                <a:rPr lang="en-US" altLang="zh-CN" sz="1600" i="1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600" baseline="-25000">
                <a:solidFill>
                  <a:srgbClr val="0099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857620" y="2579671"/>
              <a:ext cx="428628" cy="4286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581392" y="3222613"/>
              <a:ext cx="428628" cy="4286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7" name="直接箭头连接符 16"/>
            <p:cNvCxnSpPr>
              <a:stCxn id="15" idx="5"/>
              <a:endCxn id="8" idx="1"/>
            </p:cNvCxnSpPr>
            <p:nvPr/>
          </p:nvCxnSpPr>
          <p:spPr>
            <a:xfrm rot="16200000" flipH="1">
              <a:off x="4223477" y="2945528"/>
              <a:ext cx="339856" cy="33985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6" idx="6"/>
              <a:endCxn id="8" idx="2"/>
            </p:cNvCxnSpPr>
            <p:nvPr/>
          </p:nvCxnSpPr>
          <p:spPr>
            <a:xfrm>
              <a:off x="4010020" y="3436927"/>
              <a:ext cx="49054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928662" y="4357694"/>
            <a:ext cx="7858180" cy="188099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nb-NO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nb-NO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nb-NO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]&gt;</a:t>
            </a:r>
            <a:r>
              <a:rPr lang="nb-NO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]+</a:t>
            </a:r>
            <a:r>
              <a:rPr lang="nb-NO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，选择经过顶点</a:t>
            </a:r>
            <a:r>
              <a:rPr lang="nb-NO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的路径，即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nb-NO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</a:t>
            </a:r>
            <a:r>
              <a:rPr lang="nb-NO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=path</a:t>
            </a:r>
            <a:r>
              <a:rPr lang="nb-NO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nb-NO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</a:t>
            </a:r>
            <a:r>
              <a:rPr lang="nb-NO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nb-NO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否则不改变。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38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5500694" y="463977"/>
          <a:ext cx="2020053" cy="1498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8" name="公式" r:id="rId3" imgW="850680" imgH="774360" progId="">
                  <p:embed/>
                </p:oleObj>
              </mc:Choice>
              <mc:Fallback>
                <p:oleObj name="公式" r:id="rId3" imgW="850680" imgH="7743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463977"/>
                        <a:ext cx="2020053" cy="1498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2214546" y="285728"/>
            <a:ext cx="2696658" cy="2033199"/>
            <a:chOff x="2214546" y="536107"/>
            <a:chExt cx="2696658" cy="2033199"/>
          </a:xfrm>
        </p:grpSpPr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2430446" y="64782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16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375134" y="64782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16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430446" y="1871792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16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446571" y="1871792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16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790809" y="792292"/>
              <a:ext cx="158432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2574909" y="1008192"/>
              <a:ext cx="0" cy="8636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2770171" y="922467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4591034" y="1008192"/>
              <a:ext cx="0" cy="863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3354382" y="536107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19" name="Text Box 22"/>
            <p:cNvSpPr txBox="1">
              <a:spLocks noChangeArrowheads="1"/>
            </p:cNvSpPr>
            <p:nvPr/>
          </p:nvSpPr>
          <p:spPr bwMode="auto">
            <a:xfrm>
              <a:off x="2214546" y="1216154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" name="Text Box 23"/>
            <p:cNvSpPr txBox="1">
              <a:spLocks noChangeArrowheads="1"/>
            </p:cNvSpPr>
            <p:nvPr/>
          </p:nvSpPr>
          <p:spPr bwMode="auto">
            <a:xfrm>
              <a:off x="4479404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2935271" y="792292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3870309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3406260" y="227646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3367071" y="1895586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2681271" y="12510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2759058" y="2136901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809858" y="1906184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670158" y="866901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2746358" y="981201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</p:grp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1214414" y="3563942"/>
          <a:ext cx="6572299" cy="2293950"/>
        </p:xfrm>
        <a:graphic>
          <a:graphicData uri="http://schemas.openxmlformats.org/drawingml/2006/table">
            <a:tbl>
              <a:tblPr/>
              <a:tblGrid>
                <a:gridCol w="78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6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24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67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8790"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A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path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下箭头 31"/>
          <p:cNvSpPr/>
          <p:nvPr/>
        </p:nvSpPr>
        <p:spPr>
          <a:xfrm>
            <a:off x="3500430" y="2714620"/>
            <a:ext cx="214314" cy="71438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500034" y="285728"/>
            <a:ext cx="1000100" cy="1071569"/>
            <a:chOff x="214282" y="142852"/>
            <a:chExt cx="1000100" cy="1071569"/>
          </a:xfrm>
        </p:grpSpPr>
        <p:sp>
          <p:nvSpPr>
            <p:cNvPr id="35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36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37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38" name="Text Box 23"/>
            <p:cNvSpPr txBox="1">
              <a:spLocks noChangeArrowheads="1"/>
            </p:cNvSpPr>
            <p:nvPr/>
          </p:nvSpPr>
          <p:spPr bwMode="gray">
            <a:xfrm>
              <a:off x="364012" y="538608"/>
              <a:ext cx="728120" cy="3139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</a:p>
          </p:txBody>
        </p:sp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39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214546" y="5929330"/>
            <a:ext cx="25717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构造的最小生成树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1928794" y="285728"/>
            <a:ext cx="3286148" cy="2214578"/>
            <a:chOff x="1928794" y="928670"/>
            <a:chExt cx="3286148" cy="2214578"/>
          </a:xfrm>
        </p:grpSpPr>
        <p:sp>
          <p:nvSpPr>
            <p:cNvPr id="6" name="椭圆 5"/>
            <p:cNvSpPr/>
            <p:nvPr/>
          </p:nvSpPr>
          <p:spPr>
            <a:xfrm>
              <a:off x="2786050" y="92867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1928794" y="185736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786050" y="2714620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786314" y="185736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714744" y="1857364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6" idx="3"/>
              <a:endCxn id="7" idx="7"/>
            </p:cNvCxnSpPr>
            <p:nvPr/>
          </p:nvCxnSpPr>
          <p:spPr>
            <a:xfrm rot="5400000">
              <a:off x="2258932" y="1330246"/>
              <a:ext cx="625608" cy="554170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7" idx="5"/>
              <a:endCxn id="8" idx="1"/>
            </p:cNvCxnSpPr>
            <p:nvPr/>
          </p:nvCxnSpPr>
          <p:spPr>
            <a:xfrm rot="16200000" flipH="1">
              <a:off x="2294651" y="2223221"/>
              <a:ext cx="554170" cy="554170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4"/>
              <a:endCxn id="8" idx="0"/>
            </p:cNvCxnSpPr>
            <p:nvPr/>
          </p:nvCxnSpPr>
          <p:spPr>
            <a:xfrm rot="5400000">
              <a:off x="2321703" y="2035959"/>
              <a:ext cx="1357322" cy="1588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5"/>
              <a:endCxn id="10" idx="1"/>
            </p:cNvCxnSpPr>
            <p:nvPr/>
          </p:nvCxnSpPr>
          <p:spPr>
            <a:xfrm rot="16200000" flipH="1">
              <a:off x="3151907" y="1294527"/>
              <a:ext cx="625608" cy="625608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0" idx="3"/>
              <a:endCxn id="8" idx="7"/>
            </p:cNvCxnSpPr>
            <p:nvPr/>
          </p:nvCxnSpPr>
          <p:spPr>
            <a:xfrm rot="5400000">
              <a:off x="3187626" y="2187502"/>
              <a:ext cx="554170" cy="625608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6"/>
              <a:endCxn id="9" idx="2"/>
            </p:cNvCxnSpPr>
            <p:nvPr/>
          </p:nvCxnSpPr>
          <p:spPr>
            <a:xfrm>
              <a:off x="4143372" y="2071678"/>
              <a:ext cx="642942" cy="1588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6" idx="6"/>
              <a:endCxn id="9" idx="1"/>
            </p:cNvCxnSpPr>
            <p:nvPr/>
          </p:nvCxnSpPr>
          <p:spPr>
            <a:xfrm>
              <a:off x="3214678" y="1142984"/>
              <a:ext cx="1634407" cy="777151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8" idx="6"/>
              <a:endCxn id="9" idx="3"/>
            </p:cNvCxnSpPr>
            <p:nvPr/>
          </p:nvCxnSpPr>
          <p:spPr>
            <a:xfrm flipV="1">
              <a:off x="3214678" y="2223221"/>
              <a:ext cx="1634407" cy="705713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5984" y="1345156"/>
              <a:ext cx="428628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95509" y="2395530"/>
              <a:ext cx="428628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14612" y="1845222"/>
              <a:ext cx="428628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52778" y="2202412"/>
              <a:ext cx="428628" cy="29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4678" y="1568054"/>
              <a:ext cx="428628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14810" y="1714488"/>
              <a:ext cx="428628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00496" y="2559602"/>
              <a:ext cx="428628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00496" y="1262047"/>
              <a:ext cx="428628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2285984" y="3683734"/>
            <a:ext cx="562837" cy="625608"/>
            <a:chOff x="2285984" y="3683734"/>
            <a:chExt cx="562837" cy="625608"/>
          </a:xfrm>
        </p:grpSpPr>
        <p:cxnSp>
          <p:nvCxnSpPr>
            <p:cNvPr id="28" name="直接连接符 27"/>
            <p:cNvCxnSpPr/>
            <p:nvPr/>
          </p:nvCxnSpPr>
          <p:spPr>
            <a:xfrm rot="5400000">
              <a:off x="2258932" y="3719453"/>
              <a:ext cx="625608" cy="554170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285984" y="3734363"/>
              <a:ext cx="428628" cy="29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5" name="组合 29"/>
          <p:cNvGrpSpPr/>
          <p:nvPr/>
        </p:nvGrpSpPr>
        <p:grpSpPr>
          <a:xfrm>
            <a:off x="2294651" y="4612428"/>
            <a:ext cx="554170" cy="554170"/>
            <a:chOff x="2294651" y="4612428"/>
            <a:chExt cx="554170" cy="554170"/>
          </a:xfrm>
        </p:grpSpPr>
        <p:cxnSp>
          <p:nvCxnSpPr>
            <p:cNvPr id="31" name="直接连接符 30"/>
            <p:cNvCxnSpPr/>
            <p:nvPr/>
          </p:nvCxnSpPr>
          <p:spPr>
            <a:xfrm rot="16200000" flipH="1">
              <a:off x="2294651" y="4612428"/>
              <a:ext cx="554170" cy="554170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305034" y="4803787"/>
              <a:ext cx="428628" cy="29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7" name="组合 32"/>
          <p:cNvGrpSpPr/>
          <p:nvPr/>
        </p:nvGrpSpPr>
        <p:grpSpPr>
          <a:xfrm>
            <a:off x="2714612" y="3747299"/>
            <a:ext cx="428628" cy="1357322"/>
            <a:chOff x="2714612" y="3747299"/>
            <a:chExt cx="428628" cy="1357322"/>
          </a:xfrm>
        </p:grpSpPr>
        <p:cxnSp>
          <p:nvCxnSpPr>
            <p:cNvPr id="34" name="直接连接符 33"/>
            <p:cNvCxnSpPr/>
            <p:nvPr/>
          </p:nvCxnSpPr>
          <p:spPr>
            <a:xfrm rot="5400000">
              <a:off x="2321703" y="4425166"/>
              <a:ext cx="1357322" cy="1588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714612" y="4234429"/>
              <a:ext cx="428628" cy="29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0" name="组合 35"/>
          <p:cNvGrpSpPr/>
          <p:nvPr/>
        </p:nvGrpSpPr>
        <p:grpSpPr>
          <a:xfrm>
            <a:off x="3151907" y="3683734"/>
            <a:ext cx="625608" cy="625608"/>
            <a:chOff x="3151907" y="3683734"/>
            <a:chExt cx="625608" cy="625608"/>
          </a:xfrm>
        </p:grpSpPr>
        <p:cxnSp>
          <p:nvCxnSpPr>
            <p:cNvPr id="37" name="直接连接符 36"/>
            <p:cNvCxnSpPr/>
            <p:nvPr/>
          </p:nvCxnSpPr>
          <p:spPr>
            <a:xfrm rot="16200000" flipH="1">
              <a:off x="3151907" y="3683734"/>
              <a:ext cx="625608" cy="625608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181340" y="3935974"/>
              <a:ext cx="428628" cy="29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3" name="组合 38"/>
          <p:cNvGrpSpPr/>
          <p:nvPr/>
        </p:nvGrpSpPr>
        <p:grpSpPr>
          <a:xfrm>
            <a:off x="4143372" y="4179895"/>
            <a:ext cx="642942" cy="292837"/>
            <a:chOff x="4143372" y="4179895"/>
            <a:chExt cx="642942" cy="292837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4143372" y="4460885"/>
              <a:ext cx="642942" cy="1588"/>
            </a:xfrm>
            <a:prstGeom prst="line">
              <a:avLst/>
            </a:prstGeom>
            <a:ln w="28575">
              <a:solidFill>
                <a:srgbClr val="00B05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338636" y="4179895"/>
              <a:ext cx="428628" cy="29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FF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endParaRPr lang="zh-CN" altLang="en-US" sz="1600">
                <a:solidFill>
                  <a:srgbClr val="FF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2" name="下箭头 41"/>
          <p:cNvSpPr/>
          <p:nvPr/>
        </p:nvSpPr>
        <p:spPr>
          <a:xfrm>
            <a:off x="2928926" y="2714620"/>
            <a:ext cx="214314" cy="42862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/>
          </a:p>
        </p:txBody>
      </p:sp>
      <p:grpSp>
        <p:nvGrpSpPr>
          <p:cNvPr id="36" name="组合 42"/>
          <p:cNvGrpSpPr/>
          <p:nvPr/>
        </p:nvGrpSpPr>
        <p:grpSpPr>
          <a:xfrm>
            <a:off x="1643042" y="3202544"/>
            <a:ext cx="3922967" cy="2666767"/>
            <a:chOff x="1643042" y="3202544"/>
            <a:chExt cx="3922967" cy="2666767"/>
          </a:xfrm>
        </p:grpSpPr>
        <p:sp>
          <p:nvSpPr>
            <p:cNvPr id="44" name="椭圆 43"/>
            <p:cNvSpPr/>
            <p:nvPr/>
          </p:nvSpPr>
          <p:spPr>
            <a:xfrm>
              <a:off x="2786050" y="3317877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1928794" y="4246571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786050" y="5103827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4786314" y="4246571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714744" y="4246571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6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43240" y="3202544"/>
              <a:ext cx="357190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43042" y="4286256"/>
              <a:ext cx="285752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31362" y="5580001"/>
              <a:ext cx="357190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08819" y="4261051"/>
              <a:ext cx="357190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6657" y="3892170"/>
              <a:ext cx="357190" cy="289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zh-CN" altLang="en-US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219705" y="4274114"/>
            <a:ext cx="357190" cy="28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44425" y="5572140"/>
            <a:ext cx="357190" cy="28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52838" y="4286256"/>
            <a:ext cx="275956" cy="28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76657" y="3929066"/>
            <a:ext cx="357190" cy="2893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zh-CN" altLang="en-US" sz="16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9" name="组合 57"/>
          <p:cNvGrpSpPr/>
          <p:nvPr/>
        </p:nvGrpSpPr>
        <p:grpSpPr>
          <a:xfrm>
            <a:off x="500034" y="642918"/>
            <a:ext cx="1000100" cy="1071569"/>
            <a:chOff x="214282" y="142852"/>
            <a:chExt cx="1000100" cy="1071569"/>
          </a:xfrm>
        </p:grpSpPr>
        <p:sp>
          <p:nvSpPr>
            <p:cNvPr id="59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60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61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  <a:cs typeface="Arial" pitchFamily="34" charset="0"/>
              </a:endParaRPr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gray">
            <a:xfrm>
              <a:off x="364012" y="538608"/>
              <a:ext cx="728120" cy="3139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示例</a:t>
              </a:r>
            </a:p>
          </p:txBody>
        </p:sp>
      </p:grp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 animBg="1"/>
      <p:bldP spid="54" grpId="0" animBg="1"/>
      <p:bldP spid="56" grpId="0" animBg="1"/>
      <p:bldP spid="55" grpId="0" animBg="1"/>
      <p:bldP spid="5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142976" y="3563943"/>
          <a:ext cx="6715174" cy="2293950"/>
        </p:xfrm>
        <a:graphic>
          <a:graphicData uri="http://schemas.openxmlformats.org/drawingml/2006/table">
            <a:tbl>
              <a:tblPr/>
              <a:tblGrid>
                <a:gridCol w="80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9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9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8790"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A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path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∞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571604" y="2460411"/>
            <a:ext cx="4643470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在考虑顶点</a:t>
            </a:r>
            <a:r>
              <a:rPr 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没有任何最短路径得到修改！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2214546" y="285728"/>
            <a:ext cx="2696658" cy="2033199"/>
            <a:chOff x="2214546" y="536107"/>
            <a:chExt cx="2696658" cy="2033199"/>
          </a:xfrm>
        </p:grpSpPr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2430446" y="647829"/>
              <a:ext cx="360363" cy="360363"/>
            </a:xfrm>
            <a:prstGeom prst="ellipse">
              <a:avLst/>
            </a:prstGeom>
            <a:solidFill>
              <a:srgbClr val="FF0000"/>
            </a:solidFill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chemeClr val="bg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4375134" y="64782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2430446" y="1871792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4446571" y="1871792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2790809" y="792292"/>
              <a:ext cx="158432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 flipV="1">
              <a:off x="2574909" y="1008192"/>
              <a:ext cx="0" cy="8636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2770171" y="922467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4591034" y="1008192"/>
              <a:ext cx="0" cy="863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3354382" y="536107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2214546" y="1216154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auto">
            <a:xfrm>
              <a:off x="4479404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2935271" y="792292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6" name="Text Box 25"/>
            <p:cNvSpPr txBox="1">
              <a:spLocks noChangeArrowheads="1"/>
            </p:cNvSpPr>
            <p:nvPr/>
          </p:nvSpPr>
          <p:spPr bwMode="auto">
            <a:xfrm>
              <a:off x="3870309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3406260" y="227646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3367071" y="1895586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2681271" y="12510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2759058" y="2136901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2809858" y="1906184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2670158" y="866901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746358" y="981201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40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285852" y="3000372"/>
            <a:ext cx="7072362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72000" rtlCol="0">
            <a:spAutoFit/>
          </a:bodyPr>
          <a:lstStyle/>
          <a:p>
            <a:pPr marL="457200" indent="-457200" algn="l">
              <a:lnSpc>
                <a:spcPct val="100000"/>
              </a:lnSpc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0→2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：由无路径改为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0→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path[0][2]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1071538" y="3786190"/>
          <a:ext cx="6858052" cy="2286017"/>
        </p:xfrm>
        <a:graphic>
          <a:graphicData uri="http://schemas.openxmlformats.org/drawingml/2006/table">
            <a:tbl>
              <a:tblPr/>
              <a:tblGrid>
                <a:gridCol w="822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6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7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7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7173"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A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path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11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211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211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211">
                <a:tc>
                  <a:txBody>
                    <a:bodyPr/>
                    <a:lstStyle/>
                    <a:p>
                      <a:pPr indent="26987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∞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2214546" y="285728"/>
            <a:ext cx="2696658" cy="2033199"/>
            <a:chOff x="2214546" y="536107"/>
            <a:chExt cx="2696658" cy="2033199"/>
          </a:xfrm>
        </p:grpSpPr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2430446" y="64782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4375134" y="647829"/>
              <a:ext cx="360363" cy="360363"/>
            </a:xfrm>
            <a:prstGeom prst="ellipse">
              <a:avLst/>
            </a:prstGeom>
            <a:solidFill>
              <a:srgbClr val="FF0000"/>
            </a:solidFill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chemeClr val="bg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2430446" y="1871792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4446571" y="1871792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2790809" y="792292"/>
              <a:ext cx="1584325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 flipV="1">
              <a:off x="2574909" y="1008192"/>
              <a:ext cx="0" cy="8636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2770171" y="922467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4591034" y="1008192"/>
              <a:ext cx="0" cy="863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3354382" y="536107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2214546" y="1216154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auto">
            <a:xfrm>
              <a:off x="4479404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2935271" y="792292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6" name="Text Box 25"/>
            <p:cNvSpPr txBox="1">
              <a:spLocks noChangeArrowheads="1"/>
            </p:cNvSpPr>
            <p:nvPr/>
          </p:nvSpPr>
          <p:spPr bwMode="auto">
            <a:xfrm>
              <a:off x="3870309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3406260" y="227646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3367071" y="1895586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2681271" y="12510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2759058" y="2136901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2809858" y="1906184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2670158" y="866901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746358" y="981201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42976" y="2500306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在考虑顶点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时：</a:t>
            </a: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41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14348" y="2714620"/>
            <a:ext cx="7929618" cy="129956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1→0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：由无路径改为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1→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path[1][0]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3→0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：由无路径改为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3→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path[3][0]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3→1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：由无路径改为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3→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path[3][1]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000100" y="4206884"/>
          <a:ext cx="6643736" cy="2293950"/>
        </p:xfrm>
        <a:graphic>
          <a:graphicData uri="http://schemas.openxmlformats.org/drawingml/2006/table">
            <a:tbl>
              <a:tblPr/>
              <a:tblGrid>
                <a:gridCol w="79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9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9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9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0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8790"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A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path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9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790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3161226" y="285728"/>
            <a:ext cx="2696658" cy="2033199"/>
            <a:chOff x="2214546" y="536107"/>
            <a:chExt cx="2696658" cy="2033199"/>
          </a:xfrm>
        </p:grpSpPr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2430446" y="64782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4375134" y="64782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2430446" y="1871792"/>
              <a:ext cx="360363" cy="360363"/>
            </a:xfrm>
            <a:prstGeom prst="ellipse">
              <a:avLst/>
            </a:prstGeom>
            <a:solidFill>
              <a:srgbClr val="FF0000"/>
            </a:solidFill>
            <a:ln>
              <a:headEnd/>
              <a:tailEnd type="none" w="med" len="lg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chemeClr val="bg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4446571" y="1871792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2790809" y="792292"/>
              <a:ext cx="158432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 flipV="1">
              <a:off x="2574909" y="1008192"/>
              <a:ext cx="0" cy="863600"/>
            </a:xfrm>
            <a:prstGeom prst="line">
              <a:avLst/>
            </a:prstGeom>
            <a:ln w="38100">
              <a:solidFill>
                <a:srgbClr val="0099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2770171" y="922467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4591034" y="1008192"/>
              <a:ext cx="0" cy="863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3354382" y="536107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2214546" y="1216154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auto">
            <a:xfrm>
              <a:off x="4479404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2935271" y="792292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6" name="Text Box 25"/>
            <p:cNvSpPr txBox="1">
              <a:spLocks noChangeArrowheads="1"/>
            </p:cNvSpPr>
            <p:nvPr/>
          </p:nvSpPr>
          <p:spPr bwMode="auto">
            <a:xfrm>
              <a:off x="3870309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3406260" y="227646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3367071" y="1895586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2681271" y="12510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2759058" y="2136901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2809858" y="1906184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2670158" y="866901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38100">
              <a:solidFill>
                <a:srgbClr val="0099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746358" y="981201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42910" y="217163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在考虑顶点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42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71472" y="2426196"/>
            <a:ext cx="7500990" cy="129956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0→2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0→1→2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0→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path[0][2]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1→0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1→2→0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1→3→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path[1][0]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1→2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：由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1→2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1→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→2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，长度为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path[1][2]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1000100" y="3857630"/>
          <a:ext cx="7000928" cy="2428890"/>
        </p:xfrm>
        <a:graphic>
          <a:graphicData uri="http://schemas.openxmlformats.org/drawingml/2006/table">
            <a:tbl>
              <a:tblPr/>
              <a:tblGrid>
                <a:gridCol w="840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5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5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55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55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5778"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A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path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2000" b="1" kern="100">
                        <a:solidFill>
                          <a:srgbClr val="FF0000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FF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8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3161226" y="285728"/>
            <a:ext cx="2696658" cy="2033199"/>
            <a:chOff x="2214546" y="536107"/>
            <a:chExt cx="2696658" cy="2033199"/>
          </a:xfrm>
        </p:grpSpPr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2430446" y="64782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Oval 10"/>
            <p:cNvSpPr>
              <a:spLocks noChangeArrowheads="1"/>
            </p:cNvSpPr>
            <p:nvPr/>
          </p:nvSpPr>
          <p:spPr bwMode="auto">
            <a:xfrm>
              <a:off x="4375134" y="64782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2430446" y="1871792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4446571" y="1871792"/>
              <a:ext cx="360363" cy="360363"/>
            </a:xfrm>
            <a:prstGeom prst="ellipse">
              <a:avLst/>
            </a:prstGeom>
            <a:solidFill>
              <a:srgbClr val="FF0000"/>
            </a:solidFill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20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chemeClr val="bg1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2790809" y="792292"/>
              <a:ext cx="158432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 flipV="1">
              <a:off x="2574909" y="1008192"/>
              <a:ext cx="0" cy="863600"/>
            </a:xfrm>
            <a:prstGeom prst="line">
              <a:avLst/>
            </a:prstGeom>
            <a:ln w="28575">
              <a:solidFill>
                <a:srgbClr val="0099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2770171" y="922467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>
              <a:off x="4591034" y="1008192"/>
              <a:ext cx="0" cy="8636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3354382" y="536107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2214546" y="1216154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auto">
            <a:xfrm>
              <a:off x="4479404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2935271" y="792292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46" name="Text Box 25"/>
            <p:cNvSpPr txBox="1">
              <a:spLocks noChangeArrowheads="1"/>
            </p:cNvSpPr>
            <p:nvPr/>
          </p:nvSpPr>
          <p:spPr bwMode="auto">
            <a:xfrm>
              <a:off x="3870309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3406260" y="227646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3367071" y="1895586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9" name="Text Box 28"/>
            <p:cNvSpPr txBox="1">
              <a:spLocks noChangeArrowheads="1"/>
            </p:cNvSpPr>
            <p:nvPr/>
          </p:nvSpPr>
          <p:spPr bwMode="auto">
            <a:xfrm>
              <a:off x="2681271" y="12510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50" name="任意多边形 49"/>
            <p:cNvSpPr/>
            <p:nvPr/>
          </p:nvSpPr>
          <p:spPr>
            <a:xfrm>
              <a:off x="2759058" y="2136901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28575">
              <a:solidFill>
                <a:srgbClr val="0099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>
              <a:off x="2809858" y="1906184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2670158" y="866901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2746358" y="981201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8596" y="2000240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在考虑顶点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时：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43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928662" y="3714752"/>
            <a:ext cx="6429420" cy="88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数组可以直接得到两个顶点之间的最短路径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长度。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</a:t>
            </a:r>
            <a:r>
              <a:rPr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[1][0]=6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，说明顶点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28662" y="285728"/>
          <a:ext cx="6786611" cy="2286015"/>
        </p:xfrm>
        <a:graphic>
          <a:graphicData uri="http://schemas.openxmlformats.org/drawingml/2006/table">
            <a:tbl>
              <a:tblPr/>
              <a:tblGrid>
                <a:gridCol w="81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8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8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8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8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3"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A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path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714348" y="3000372"/>
            <a:ext cx="3676646" cy="453183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bg1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08000" tIns="72000" rIns="0" bIns="7200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  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0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最短路径长度：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44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642910" y="3693715"/>
            <a:ext cx="3357586" cy="109260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2000" b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][0</a:t>
            </a:r>
            <a:r>
              <a:rPr lang="en-US" altLang="zh-CN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]=2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2000" b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][2</a:t>
            </a:r>
            <a:r>
              <a:rPr lang="en-US" altLang="zh-CN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]=3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</a:t>
            </a:r>
            <a:r>
              <a:rPr lang="en-US" altLang="zh-CN" sz="2000" b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][3</a:t>
            </a:r>
            <a:r>
              <a:rPr lang="en-US" altLang="zh-CN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]=1</a:t>
            </a:r>
            <a:r>
              <a:rPr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（找到起点）</a:t>
            </a:r>
            <a:endParaRPr lang="en-US" altLang="zh-CN" sz="2000" b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28662" y="285728"/>
          <a:ext cx="6786611" cy="2286015"/>
        </p:xfrm>
        <a:graphic>
          <a:graphicData uri="http://schemas.openxmlformats.org/drawingml/2006/table">
            <a:tbl>
              <a:tblPr/>
              <a:tblGrid>
                <a:gridCol w="814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8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8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8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8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3"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A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path</a:t>
                      </a:r>
                      <a:r>
                        <a:rPr lang="en-US" sz="1800" b="1" kern="100" baseline="-250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5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8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7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6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4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0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2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3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latin typeface="Consolas" pitchFamily="49" charset="0"/>
                          <a:ea typeface="宋体"/>
                          <a:cs typeface="Consolas" pitchFamily="49" charset="0"/>
                        </a:rPr>
                        <a:t>-1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宋体"/>
                        <a:cs typeface="Consolas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4508" y="2916792"/>
            <a:ext cx="3429024" cy="453183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txBody>
          <a:bodyPr wrap="square" lIns="144000" tIns="72000" bIns="72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  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求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1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0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最短路径：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86314" y="3836591"/>
            <a:ext cx="392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得到的顶点序列为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1→3→2→0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214810" y="4050905"/>
            <a:ext cx="428628" cy="214314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5161490" y="4681949"/>
            <a:ext cx="2696658" cy="2080824"/>
            <a:chOff x="2214546" y="536107"/>
            <a:chExt cx="2696658" cy="2080824"/>
          </a:xfrm>
        </p:grpSpPr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2430446" y="64782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160"/>
                </a:lnSpc>
                <a:spcBef>
                  <a:spcPct val="0"/>
                </a:spcBef>
              </a:pPr>
              <a:r>
                <a:rPr lang="en-US" altLang="zh-CN" sz="1800" b="0" dirty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4375134" y="647829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16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430446" y="1871792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16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446571" y="1871792"/>
              <a:ext cx="360363" cy="360363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lnSpc>
                  <a:spcPts val="2160"/>
                </a:lnSpc>
                <a:spcBef>
                  <a:spcPct val="0"/>
                </a:spcBef>
              </a:pPr>
              <a:r>
                <a:rPr lang="en-US" altLang="zh-CN" sz="1800" b="0">
                  <a:solidFill>
                    <a:srgbClr val="3333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790809" y="792292"/>
              <a:ext cx="1584325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2574909" y="1008192"/>
              <a:ext cx="0" cy="863600"/>
            </a:xfrm>
            <a:prstGeom prst="line">
              <a:avLst/>
            </a:prstGeom>
            <a:ln w="38100"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770171" y="922467"/>
              <a:ext cx="1676400" cy="1020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6" y="643"/>
                </a:cxn>
              </a:cxnLst>
              <a:rect l="0" t="0" r="r" b="b"/>
              <a:pathLst>
                <a:path w="1056" h="643">
                  <a:moveTo>
                    <a:pt x="0" y="0"/>
                  </a:moveTo>
                  <a:lnTo>
                    <a:pt x="1056" y="64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591034" y="1008192"/>
              <a:ext cx="0" cy="86360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 wrap="none"/>
            <a:lstStyle/>
            <a:p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3354382" y="536107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214546" y="1216154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4479404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2935271" y="792292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7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3870309" y="12891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3406260" y="2324094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3367071" y="1895586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2681271" y="1251079"/>
              <a:ext cx="431800" cy="29283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0">
                  <a:solidFill>
                    <a:srgbClr val="FF00FF"/>
                  </a:solidFill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2759058" y="2136901"/>
              <a:ext cx="1714500" cy="190500"/>
            </a:xfrm>
            <a:custGeom>
              <a:avLst/>
              <a:gdLst>
                <a:gd name="connsiteX0" fmla="*/ 1714500 w 1714500"/>
                <a:gd name="connsiteY0" fmla="*/ 0 h 190500"/>
                <a:gd name="connsiteX1" fmla="*/ 1612900 w 1714500"/>
                <a:gd name="connsiteY1" fmla="*/ 76200 h 190500"/>
                <a:gd name="connsiteX2" fmla="*/ 1130300 w 1714500"/>
                <a:gd name="connsiteY2" fmla="*/ 177800 h 190500"/>
                <a:gd name="connsiteX3" fmla="*/ 596900 w 1714500"/>
                <a:gd name="connsiteY3" fmla="*/ 152400 h 190500"/>
                <a:gd name="connsiteX4" fmla="*/ 0 w 1714500"/>
                <a:gd name="connsiteY4" fmla="*/ 508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90500">
                  <a:moveTo>
                    <a:pt x="1714500" y="0"/>
                  </a:moveTo>
                  <a:cubicBezTo>
                    <a:pt x="1712383" y="23283"/>
                    <a:pt x="1710267" y="46567"/>
                    <a:pt x="1612900" y="76200"/>
                  </a:cubicBezTo>
                  <a:cubicBezTo>
                    <a:pt x="1515533" y="105833"/>
                    <a:pt x="1299633" y="165100"/>
                    <a:pt x="1130300" y="177800"/>
                  </a:cubicBezTo>
                  <a:cubicBezTo>
                    <a:pt x="960967" y="190500"/>
                    <a:pt x="785283" y="173567"/>
                    <a:pt x="596900" y="152400"/>
                  </a:cubicBezTo>
                  <a:cubicBezTo>
                    <a:pt x="408517" y="131233"/>
                    <a:pt x="204258" y="91016"/>
                    <a:pt x="0" y="50800"/>
                  </a:cubicBezTo>
                </a:path>
              </a:pathLst>
            </a:custGeom>
            <a:ln w="38100">
              <a:solidFill>
                <a:srgbClr val="FF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809858" y="1906184"/>
              <a:ext cx="1638300" cy="141817"/>
            </a:xfrm>
            <a:custGeom>
              <a:avLst/>
              <a:gdLst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  <a:gd name="connsiteX0" fmla="*/ 0 w 1638300"/>
                <a:gd name="connsiteY0" fmla="*/ 141817 h 141817"/>
                <a:gd name="connsiteX1" fmla="*/ 114300 w 1638300"/>
                <a:gd name="connsiteY1" fmla="*/ 103717 h 141817"/>
                <a:gd name="connsiteX2" fmla="*/ 495300 w 1638300"/>
                <a:gd name="connsiteY2" fmla="*/ 14817 h 141817"/>
                <a:gd name="connsiteX3" fmla="*/ 863600 w 1638300"/>
                <a:gd name="connsiteY3" fmla="*/ 14817 h 141817"/>
                <a:gd name="connsiteX4" fmla="*/ 1638300 w 1638300"/>
                <a:gd name="connsiteY4" fmla="*/ 103717 h 14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8300" h="141817">
                  <a:moveTo>
                    <a:pt x="0" y="141817"/>
                  </a:moveTo>
                  <a:cubicBezTo>
                    <a:pt x="15875" y="133350"/>
                    <a:pt x="31750" y="124884"/>
                    <a:pt x="114300" y="103717"/>
                  </a:cubicBezTo>
                  <a:cubicBezTo>
                    <a:pt x="196850" y="82550"/>
                    <a:pt x="370417" y="29634"/>
                    <a:pt x="495300" y="14817"/>
                  </a:cubicBezTo>
                  <a:cubicBezTo>
                    <a:pt x="620183" y="0"/>
                    <a:pt x="673100" y="0"/>
                    <a:pt x="863600" y="14817"/>
                  </a:cubicBezTo>
                  <a:cubicBezTo>
                    <a:pt x="1054100" y="29634"/>
                    <a:pt x="1346200" y="66675"/>
                    <a:pt x="1638300" y="103717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任意多边形 28"/>
            <p:cNvSpPr/>
            <p:nvPr/>
          </p:nvSpPr>
          <p:spPr>
            <a:xfrm>
              <a:off x="2670158" y="866901"/>
              <a:ext cx="1714500" cy="1016000"/>
            </a:xfrm>
            <a:custGeom>
              <a:avLst/>
              <a:gdLst>
                <a:gd name="connsiteX0" fmla="*/ 1714500 w 1714500"/>
                <a:gd name="connsiteY0" fmla="*/ 0 h 1016000"/>
                <a:gd name="connsiteX1" fmla="*/ 1549400 w 1714500"/>
                <a:gd name="connsiteY1" fmla="*/ 38100 h 1016000"/>
                <a:gd name="connsiteX2" fmla="*/ 1143000 w 1714500"/>
                <a:gd name="connsiteY2" fmla="*/ 165100 h 1016000"/>
                <a:gd name="connsiteX3" fmla="*/ 609600 w 1714500"/>
                <a:gd name="connsiteY3" fmla="*/ 406400 h 1016000"/>
                <a:gd name="connsiteX4" fmla="*/ 0 w 1714500"/>
                <a:gd name="connsiteY4" fmla="*/ 1016000 h 10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0" h="1016000">
                  <a:moveTo>
                    <a:pt x="1714500" y="0"/>
                  </a:moveTo>
                  <a:cubicBezTo>
                    <a:pt x="1679575" y="5291"/>
                    <a:pt x="1644650" y="10583"/>
                    <a:pt x="1549400" y="38100"/>
                  </a:cubicBezTo>
                  <a:cubicBezTo>
                    <a:pt x="1454150" y="65617"/>
                    <a:pt x="1299633" y="103717"/>
                    <a:pt x="1143000" y="165100"/>
                  </a:cubicBezTo>
                  <a:cubicBezTo>
                    <a:pt x="986367" y="226483"/>
                    <a:pt x="800100" y="264583"/>
                    <a:pt x="609600" y="406400"/>
                  </a:cubicBezTo>
                  <a:cubicBezTo>
                    <a:pt x="419100" y="548217"/>
                    <a:pt x="209550" y="782108"/>
                    <a:pt x="0" y="101600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2746358" y="981201"/>
              <a:ext cx="1689100" cy="990600"/>
            </a:xfrm>
            <a:custGeom>
              <a:avLst/>
              <a:gdLst>
                <a:gd name="connsiteX0" fmla="*/ 0 w 1689100"/>
                <a:gd name="connsiteY0" fmla="*/ 990600 h 990600"/>
                <a:gd name="connsiteX1" fmla="*/ 266700 w 1689100"/>
                <a:gd name="connsiteY1" fmla="*/ 901700 h 990600"/>
                <a:gd name="connsiteX2" fmla="*/ 787400 w 1689100"/>
                <a:gd name="connsiteY2" fmla="*/ 622300 h 990600"/>
                <a:gd name="connsiteX3" fmla="*/ 1219200 w 1689100"/>
                <a:gd name="connsiteY3" fmla="*/ 381000 h 990600"/>
                <a:gd name="connsiteX4" fmla="*/ 1689100 w 1689100"/>
                <a:gd name="connsiteY4" fmla="*/ 0 h 99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9100" h="990600">
                  <a:moveTo>
                    <a:pt x="0" y="990600"/>
                  </a:moveTo>
                  <a:cubicBezTo>
                    <a:pt x="67733" y="976841"/>
                    <a:pt x="135467" y="963083"/>
                    <a:pt x="266700" y="901700"/>
                  </a:cubicBezTo>
                  <a:cubicBezTo>
                    <a:pt x="397933" y="840317"/>
                    <a:pt x="628650" y="709083"/>
                    <a:pt x="787400" y="622300"/>
                  </a:cubicBezTo>
                  <a:cubicBezTo>
                    <a:pt x="946150" y="535517"/>
                    <a:pt x="1068917" y="484717"/>
                    <a:pt x="1219200" y="381000"/>
                  </a:cubicBezTo>
                  <a:cubicBezTo>
                    <a:pt x="1369483" y="277283"/>
                    <a:pt x="1529291" y="138641"/>
                    <a:pt x="1689100" y="0"/>
                  </a:cubicBezTo>
                </a:path>
              </a:pathLst>
            </a:cu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45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20" y="214290"/>
            <a:ext cx="3357586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弗洛伊德算法设计</a:t>
            </a:r>
            <a:endParaRPr lang="zh-CN" altLang="en-US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1214422"/>
            <a:ext cx="8715436" cy="38302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Floyd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(MatGraph&amp; g)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//Floyd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求多源最短路径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A[MAXV][MAXV];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path[MAXV][MAXV];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</a:p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i=0;i&lt;g.n;i++)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给数组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置初值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j=0;j&lt;g.n;j++)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A[i][j]=g.edges[i][j];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i!=j &amp;&amp; g.edges[i][j]&lt;INF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path[i][j]=i;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顶点之间有一条边时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else	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path[i][j]=-1;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顶点之间没有一条边时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46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282" y="642918"/>
            <a:ext cx="8715436" cy="35048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k=0;k&lt;g.n;k++)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Ak[i][j]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(int i=0;i&lt;g.n;i++)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(int j=0;j&lt;g.n;j++)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A[i][j]&gt;A[i][k]+A[k][j]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{  </a:t>
            </a:r>
            <a:r>
              <a:rPr lang="en-US" altLang="zh-CN" sz="18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A[i][j]=A[i][k]+A[k][j];</a:t>
            </a:r>
            <a:endParaRPr lang="zh-CN" altLang="zh-CN" sz="1800">
              <a:solidFill>
                <a:srgbClr val="0099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</a:t>
            </a:r>
            <a:r>
              <a:rPr lang="en-US" altLang="zh-CN" sz="18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path[i][j]= path[k][j];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修改最短路径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Dispath(A,path,g.n);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输出最短路径和长度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85786" y="4286256"/>
            <a:ext cx="3505835" cy="2116577"/>
            <a:chOff x="1428728" y="1722415"/>
            <a:chExt cx="3505835" cy="2116577"/>
          </a:xfrm>
        </p:grpSpPr>
        <p:sp>
          <p:nvSpPr>
            <p:cNvPr id="9" name="椭圆 8"/>
            <p:cNvSpPr/>
            <p:nvPr/>
          </p:nvSpPr>
          <p:spPr>
            <a:xfrm>
              <a:off x="1428728" y="3222613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000364" y="1722415"/>
              <a:ext cx="428628" cy="42862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4500562" y="3222613"/>
              <a:ext cx="428628" cy="42862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直接箭头连接符 11"/>
            <p:cNvCxnSpPr>
              <a:stCxn id="9" idx="7"/>
              <a:endCxn id="10" idx="3"/>
            </p:cNvCxnSpPr>
            <p:nvPr/>
          </p:nvCxnSpPr>
          <p:spPr>
            <a:xfrm rot="5400000" flipH="1" flipV="1">
              <a:off x="1830304" y="2052553"/>
              <a:ext cx="1197112" cy="1268550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9" idx="6"/>
              <a:endCxn id="19" idx="2"/>
            </p:cNvCxnSpPr>
            <p:nvPr/>
          </p:nvCxnSpPr>
          <p:spPr>
            <a:xfrm>
              <a:off x="1857356" y="3436927"/>
              <a:ext cx="1724036" cy="1588"/>
            </a:xfrm>
            <a:prstGeom prst="straightConnector1">
              <a:avLst/>
            </a:prstGeom>
            <a:ln w="19050"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0" idx="5"/>
              <a:endCxn id="18" idx="1"/>
            </p:cNvCxnSpPr>
            <p:nvPr/>
          </p:nvCxnSpPr>
          <p:spPr>
            <a:xfrm rot="16200000" flipH="1">
              <a:off x="3366221" y="2088272"/>
              <a:ext cx="554170" cy="554170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dash"/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43108" y="3500438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600" i="1" baseline="-250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6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600" i="1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][</a:t>
              </a:r>
              <a:r>
                <a:rPr lang="en-US" altLang="zh-CN" sz="1600" i="1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600" baseline="-25000">
                <a:solidFill>
                  <a:srgbClr val="0099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478966">
              <a:off x="3505803" y="2228680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600" i="1" baseline="-250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6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600" i="1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][</a:t>
              </a:r>
              <a:r>
                <a:rPr lang="en-US" altLang="zh-CN" sz="1600" i="1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j</a:t>
              </a:r>
              <a:r>
                <a:rPr lang="en-US" altLang="zh-CN" sz="16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600" baseline="-25000">
                <a:solidFill>
                  <a:srgbClr val="0099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9112240">
              <a:off x="1628363" y="2231227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600" i="1" baseline="-250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 baseline="-250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6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600" i="1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r>
                <a:rPr lang="en-US" altLang="zh-CN" sz="16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][</a:t>
              </a:r>
              <a:r>
                <a:rPr lang="en-US" altLang="zh-CN" sz="1600" i="1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k</a:t>
              </a:r>
              <a:r>
                <a:rPr lang="en-US" altLang="zh-CN" sz="1600">
                  <a:solidFill>
                    <a:srgbClr val="009900"/>
                  </a:solidFill>
                  <a:latin typeface="Consolas" pitchFamily="49" charset="0"/>
                  <a:cs typeface="Consolas" pitchFamily="49" charset="0"/>
                </a:rPr>
                <a:t>]</a:t>
              </a:r>
              <a:endParaRPr lang="zh-CN" altLang="en-US" sz="1600" baseline="-25000">
                <a:solidFill>
                  <a:srgbClr val="0099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857620" y="2579671"/>
              <a:ext cx="428628" cy="4286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581392" y="3222613"/>
              <a:ext cx="428628" cy="42862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600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600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>
              <a:stCxn id="18" idx="5"/>
              <a:endCxn id="11" idx="1"/>
            </p:cNvCxnSpPr>
            <p:nvPr/>
          </p:nvCxnSpPr>
          <p:spPr>
            <a:xfrm rot="16200000" flipH="1">
              <a:off x="4223477" y="2945528"/>
              <a:ext cx="339856" cy="339856"/>
            </a:xfrm>
            <a:prstGeom prst="straightConnector1">
              <a:avLst/>
            </a:prstGeom>
            <a:ln w="19050">
              <a:solidFill>
                <a:srgbClr val="FF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9" idx="6"/>
              <a:endCxn id="11" idx="2"/>
            </p:cNvCxnSpPr>
            <p:nvPr/>
          </p:nvCxnSpPr>
          <p:spPr>
            <a:xfrm>
              <a:off x="4010020" y="3436927"/>
              <a:ext cx="49054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47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4282" y="142852"/>
            <a:ext cx="8715436" cy="64847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36000" bIns="36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A[][MAXV],int path[][MAXV],int n)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输出所有的最短路径和长度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i=0;i&lt;n;i++)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j=0;j&lt;n;j++)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(A[i][j]!=INF &amp;&amp; i!=j)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若顶点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之间存在路径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vector&lt;int&gt; apath;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存放一条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的最短逆路径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printf(“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%d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的最短路径长度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:%d\t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:",i,j,A[i][j]);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apath.push_back(j);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路径上添加终点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int pre=path[i][j];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while (pre!=i)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路径上添加中间点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{  apath.push_back(pre);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加入到路径中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pre=path[i][pre];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cout &lt;&lt; i;		    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输出起点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for (int k=apath.size()-1;k&gt;=0;k--)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 printf("-&gt;%d",apath[k]);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反向输出路径上的其他顶点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printf("\n");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48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85786" y="1142984"/>
            <a:ext cx="6715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上述弗洛伊德算法中有三重循环，其时间复杂度为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 baseline="30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8794" y="1969555"/>
            <a:ext cx="5214974" cy="97260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44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弗洛伊德算法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适合含负权的图求最短路径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不适合含负权回路的图求最短路径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42910" y="1929575"/>
            <a:ext cx="1428760" cy="927921"/>
            <a:chOff x="428596" y="715129"/>
            <a:chExt cx="1955562" cy="927921"/>
          </a:xfrm>
        </p:grpSpPr>
        <p:pic>
          <p:nvPicPr>
            <p:cNvPr id="8" name="Oval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596" y="715129"/>
              <a:ext cx="1955562" cy="927921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917487" y="1008612"/>
              <a:ext cx="992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提示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49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42852"/>
            <a:ext cx="7358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的邻接矩阵中获取所有边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向量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720" y="642918"/>
            <a:ext cx="8643998" cy="2047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342900" indent="-342900" algn="l">
              <a:lnSpc>
                <a:spcPts val="25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由于是无向图，将邻接矩阵上三角部分的所有边存放在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边向量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中，每一条边对应的列表为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，其中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分别为边的头尾顶点，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为边的权值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按权值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递增排序后做上述操作。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的元素类型如下：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2801256"/>
            <a:ext cx="8072494" cy="391389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边向量元素类型</a:t>
            </a: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u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边的起始顶点</a:t>
            </a: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v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边的终止顶点</a:t>
            </a:r>
          </a:p>
          <a:p>
            <a:pPr algn="l">
              <a:lnSpc>
                <a:spcPts val="19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w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边的权值</a:t>
            </a:r>
          </a:p>
          <a:p>
            <a:pPr algn="l">
              <a:lnSpc>
                <a:spcPts val="21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Edge(int u,int v,int w)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this-&gt;u=u;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this-&gt;v=v;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this-&gt;w=w;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operator&lt;(const Edge&amp; s) const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w&lt;s.w;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用于按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递增排序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28596" y="1285860"/>
            <a:ext cx="350046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8.7.1 </a:t>
            </a:r>
            <a:r>
              <a:rPr lang="zh-CN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什么是拓扑排序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3174" y="428604"/>
            <a:ext cx="321471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8.7 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拓扑排序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2500306"/>
            <a:ext cx="7858180" cy="17222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G=(V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是一个具有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个顶点的有向图，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中顶点序列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zh-CN" altLang="zh-CN" sz="2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称为一个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拓扑序列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，当且仅当该顶点序列满足下列条件：若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是图中的有向边或者从顶点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有一条路径，则在序列中顶点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必须排在顶点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之前。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348" y="1928802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有向</a:t>
            </a:r>
            <a:r>
              <a:rPr lang="zh-CN" altLang="zh-CN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图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143504" y="4429132"/>
            <a:ext cx="500066" cy="500066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572264" y="4429132"/>
            <a:ext cx="500066" cy="500066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endParaRPr lang="zh-CN" altLang="en-US" sz="20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直接箭头连接符 12"/>
          <p:cNvCxnSpPr>
            <a:stCxn id="10" idx="6"/>
            <a:endCxn id="11" idx="2"/>
          </p:cNvCxnSpPr>
          <p:nvPr/>
        </p:nvCxnSpPr>
        <p:spPr>
          <a:xfrm>
            <a:off x="5643570" y="4679165"/>
            <a:ext cx="928694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5143504" y="5000636"/>
            <a:ext cx="500066" cy="500066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  <a:endParaRPr lang="zh-CN" altLang="en-US" sz="20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6572264" y="5000636"/>
            <a:ext cx="500066" cy="500066"/>
          </a:xfrm>
          <a:prstGeom prst="ellipse">
            <a:avLst/>
          </a:prstGeom>
          <a:ln>
            <a:tailEnd type="none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</a:t>
            </a:r>
            <a:endParaRPr lang="zh-CN" altLang="en-US" sz="2000" i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直接箭头连接符 16"/>
          <p:cNvCxnSpPr>
            <a:stCxn id="14" idx="6"/>
            <a:endCxn id="16" idx="2"/>
          </p:cNvCxnSpPr>
          <p:nvPr/>
        </p:nvCxnSpPr>
        <p:spPr>
          <a:xfrm>
            <a:off x="5643570" y="5250669"/>
            <a:ext cx="928694" cy="158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57290" y="4786322"/>
            <a:ext cx="2286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v</a:t>
            </a:r>
            <a:r>
              <a:rPr lang="en-US" altLang="zh-CN" sz="20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endParaRPr lang="zh-CN" altLang="en-US" sz="2000">
              <a:solidFill>
                <a:srgbClr val="0000FF"/>
              </a:solidFill>
              <a:latin typeface="+mj-ea"/>
              <a:ea typeface="+mj-ea"/>
              <a:cs typeface="Consolas" pitchFamily="49" charset="0"/>
            </a:endParaRPr>
          </a:p>
        </p:txBody>
      </p:sp>
      <p:sp>
        <p:nvSpPr>
          <p:cNvPr id="19" name="左右箭头 18"/>
          <p:cNvSpPr/>
          <p:nvPr/>
        </p:nvSpPr>
        <p:spPr>
          <a:xfrm>
            <a:off x="3643306" y="4857760"/>
            <a:ext cx="714380" cy="285752"/>
          </a:xfrm>
          <a:prstGeom prst="left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14348" y="5789881"/>
            <a:ext cx="7858180" cy="5680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在一个有向图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中找一个拓扑序列的过程称为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拓扑排序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50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512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598900"/>
              </p:ext>
            </p:extLst>
          </p:nvPr>
        </p:nvGraphicFramePr>
        <p:xfrm>
          <a:off x="928662" y="1571612"/>
          <a:ext cx="7315200" cy="4095750"/>
        </p:xfrm>
        <a:graphic>
          <a:graphicData uri="http://schemas.openxmlformats.org/drawingml/2006/table">
            <a:tbl>
              <a:tblPr/>
              <a:tblGrid>
                <a:gridCol w="210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课程代号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课程名称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先修课程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高等数学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程序设计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离散数学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数据结构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编译原理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操作系统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计算机组成原理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2</a:t>
                      </a:r>
                      <a:endParaRPr kumimoji="0" lang="en-US" altLang="zh-CN" sz="2000" b="1" i="0" u="none" strike="noStrike" cap="none" normalizeH="0" baseline="-2500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609600" y="381000"/>
            <a:ext cx="8229600" cy="77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 dirty="0">
                <a:solidFill>
                  <a:srgbClr val="FF3300"/>
                </a:solidFill>
                <a:ea typeface="楷体" pitchFamily="49" charset="-122"/>
                <a:cs typeface="Times New Roman" pitchFamily="18" charset="0"/>
              </a:rPr>
              <a:t>      </a:t>
            </a:r>
            <a:r>
              <a:rPr kumimoji="1" lang="zh-CN" altLang="en-US" sz="2000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例如，计算机专业的学生必须完成一系列规定的基础课和专业课才能毕业，假设这些课程的名称与相应代号有如下关系：</a:t>
            </a:r>
            <a:endParaRPr kumimoji="1" lang="zh-CN" altLang="en-US" sz="2000" b="0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51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68313" y="500042"/>
            <a:ext cx="655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课程之间的先后关系可用有向图表示：</a:t>
            </a:r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747686" y="1175050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1928794" y="1142984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3079731" y="1142984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1928794" y="3303572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3041631" y="2727309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3795694" y="2184384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6</a:t>
            </a:r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5853125" y="3230547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1203319" y="1430322"/>
            <a:ext cx="720725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2360606" y="1430322"/>
            <a:ext cx="720000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 flipV="1">
            <a:off x="2205050" y="1528749"/>
            <a:ext cx="928665" cy="1822448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 flipV="1">
            <a:off x="2349512" y="3071810"/>
            <a:ext cx="722290" cy="39051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4" name="Freeform 16"/>
          <p:cNvSpPr>
            <a:spLocks/>
          </p:cNvSpPr>
          <p:nvPr/>
        </p:nvSpPr>
        <p:spPr bwMode="auto">
          <a:xfrm>
            <a:off x="3467112" y="2571744"/>
            <a:ext cx="390508" cy="257165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06" y="0"/>
              </a:cxn>
            </a:cxnLst>
            <a:rect l="0" t="0" r="r" b="b"/>
            <a:pathLst>
              <a:path w="206" h="132">
                <a:moveTo>
                  <a:pt x="0" y="132"/>
                </a:moveTo>
                <a:lnTo>
                  <a:pt x="206" y="0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5" name="Freeform 17"/>
          <p:cNvSpPr>
            <a:spLocks/>
          </p:cNvSpPr>
          <p:nvPr/>
        </p:nvSpPr>
        <p:spPr bwMode="auto">
          <a:xfrm>
            <a:off x="3500430" y="1500175"/>
            <a:ext cx="2425720" cy="180339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5" y="1099"/>
              </a:cxn>
            </a:cxnLst>
            <a:rect l="0" t="0" r="r" b="b"/>
            <a:pathLst>
              <a:path w="1505" h="1099">
                <a:moveTo>
                  <a:pt x="0" y="0"/>
                </a:moveTo>
                <a:lnTo>
                  <a:pt x="1505" y="1099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6" name="Freeform 18"/>
          <p:cNvSpPr>
            <a:spLocks/>
          </p:cNvSpPr>
          <p:nvPr/>
        </p:nvSpPr>
        <p:spPr bwMode="auto">
          <a:xfrm>
            <a:off x="2385997" y="3563922"/>
            <a:ext cx="3492000" cy="14287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2153" y="0"/>
              </a:cxn>
            </a:cxnLst>
            <a:rect l="0" t="0" r="r" b="b"/>
            <a:pathLst>
              <a:path w="2153" h="9">
                <a:moveTo>
                  <a:pt x="0" y="9"/>
                </a:moveTo>
                <a:lnTo>
                  <a:pt x="2153" y="0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7" name="Freeform 19"/>
          <p:cNvSpPr>
            <a:spLocks/>
          </p:cNvSpPr>
          <p:nvPr/>
        </p:nvSpPr>
        <p:spPr bwMode="auto">
          <a:xfrm>
            <a:off x="3395654" y="1600187"/>
            <a:ext cx="468000" cy="648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" y="360"/>
              </a:cxn>
            </a:cxnLst>
            <a:rect l="0" t="0" r="r" b="b"/>
            <a:pathLst>
              <a:path w="280" h="360">
                <a:moveTo>
                  <a:pt x="0" y="0"/>
                </a:moveTo>
                <a:lnTo>
                  <a:pt x="280" y="360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642910" y="4143380"/>
            <a:ext cx="4465637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这样排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课：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6405" y="4635515"/>
            <a:ext cx="36433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 C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</a:p>
          <a:p>
            <a:pPr marL="457200" indent="-457200" algn="l">
              <a:lnSpc>
                <a:spcPct val="100000"/>
              </a:lnSpc>
              <a:spcBef>
                <a:spcPct val="50000"/>
              </a:spcBef>
              <a:buBlip>
                <a:blip r:embed="rId2"/>
              </a:buBlip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7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 C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-C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</a:p>
        </p:txBody>
      </p:sp>
      <p:grpSp>
        <p:nvGrpSpPr>
          <p:cNvPr id="2" name="组合 30"/>
          <p:cNvGrpSpPr/>
          <p:nvPr/>
        </p:nvGrpSpPr>
        <p:grpSpPr>
          <a:xfrm>
            <a:off x="1285852" y="4572008"/>
            <a:ext cx="2714644" cy="1481562"/>
            <a:chOff x="1142976" y="4714884"/>
            <a:chExt cx="2714644" cy="1481562"/>
          </a:xfrm>
        </p:grpSpPr>
        <p:sp>
          <p:nvSpPr>
            <p:cNvPr id="23" name="TextBox 22"/>
            <p:cNvSpPr txBox="1"/>
            <p:nvPr/>
          </p:nvSpPr>
          <p:spPr>
            <a:xfrm>
              <a:off x="1142976" y="5857892"/>
              <a:ext cx="1428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学期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214414" y="4714884"/>
              <a:ext cx="1285884" cy="857256"/>
            </a:xfrm>
            <a:prstGeom prst="roundRect">
              <a:avLst/>
            </a:prstGeom>
            <a:solidFill>
              <a:schemeClr val="accent2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6" name="直接连接符 25"/>
            <p:cNvCxnSpPr>
              <a:stCxn id="24" idx="2"/>
              <a:endCxn id="23" idx="0"/>
            </p:cNvCxnSpPr>
            <p:nvPr/>
          </p:nvCxnSpPr>
          <p:spPr>
            <a:xfrm rot="5400000">
              <a:off x="1714480" y="5715016"/>
              <a:ext cx="285752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660618" y="5857892"/>
              <a:ext cx="1197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第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学期</a:t>
              </a: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2546336" y="4714884"/>
              <a:ext cx="1311284" cy="857256"/>
            </a:xfrm>
            <a:prstGeom prst="roundRect">
              <a:avLst/>
            </a:prstGeom>
            <a:solidFill>
              <a:schemeClr val="accent2">
                <a:alpha val="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9" name="直接连接符 28"/>
            <p:cNvCxnSpPr>
              <a:stCxn id="28" idx="2"/>
              <a:endCxn id="27" idx="0"/>
            </p:cNvCxnSpPr>
            <p:nvPr/>
          </p:nvCxnSpPr>
          <p:spPr>
            <a:xfrm rot="16200000" flipH="1">
              <a:off x="3059102" y="5715015"/>
              <a:ext cx="285752" cy="0"/>
            </a:xfrm>
            <a:prstGeom prst="line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52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1428736"/>
            <a:ext cx="7929618" cy="16452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）从有向图中选择一个没有前驱（即入度为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）的顶点并且输出它。</a:t>
            </a:r>
          </a:p>
          <a:p>
            <a:pPr algn="l">
              <a:lnSpc>
                <a:spcPts val="3000"/>
              </a:lnSpc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）从图中删去该顶点，并且删去从该顶点发出的全部有向边。</a:t>
            </a:r>
          </a:p>
          <a:p>
            <a:pPr algn="l">
              <a:lnSpc>
                <a:spcPts val="3000"/>
              </a:lnSpc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）重复上述两步，直到剩余的图中不再存在没有前驱的顶点为止。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72" y="857232"/>
            <a:ext cx="4500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拓扑排序的过程如下：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53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559338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拓扑排序的结果有两种：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48" y="1071546"/>
            <a:ext cx="7000924" cy="18761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一种是图中全部顶点都被输出，即得到包含全部顶点的拓扑序列，称为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成功的拓扑排序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另一种就是图中顶点未被全部输出，即只能得到部分顶点的拓扑序列，称为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失败的拓扑排序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2500298" y="2857496"/>
            <a:ext cx="2786082" cy="909702"/>
            <a:chOff x="1571604" y="2633656"/>
            <a:chExt cx="2786082" cy="909702"/>
          </a:xfrm>
        </p:grpSpPr>
        <p:sp>
          <p:nvSpPr>
            <p:cNvPr id="6" name="TextBox 5"/>
            <p:cNvSpPr txBox="1"/>
            <p:nvPr/>
          </p:nvSpPr>
          <p:spPr>
            <a:xfrm>
              <a:off x="1571604" y="3143248"/>
              <a:ext cx="27860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说明有向图中存在</a:t>
              </a:r>
              <a:r>
                <a:rPr lang="zh-CN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回路。</a:t>
              </a: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16200000" flipH="1">
              <a:off x="2688418" y="2883689"/>
              <a:ext cx="500066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54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22325" y="1128713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971675" y="1090613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132138" y="1090613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082586" y="3213100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094038" y="2636838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848100" y="2093913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940425" y="3140075"/>
            <a:ext cx="432000" cy="468000"/>
          </a:xfrm>
          <a:prstGeom prst="ellipse">
            <a:avLst/>
          </a:prstGeom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1260475" y="1339850"/>
            <a:ext cx="720725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2427288" y="1339850"/>
            <a:ext cx="684000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2339975" y="1555750"/>
            <a:ext cx="865188" cy="165735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2503488" y="2992438"/>
            <a:ext cx="647700" cy="36036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506788" y="2500306"/>
            <a:ext cx="422270" cy="257182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06" y="0"/>
              </a:cxn>
            </a:cxnLst>
            <a:rect l="0" t="0" r="r" b="b"/>
            <a:pathLst>
              <a:path w="206" h="132">
                <a:moveTo>
                  <a:pt x="0" y="132"/>
                </a:moveTo>
                <a:lnTo>
                  <a:pt x="206" y="0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538538" y="1439862"/>
            <a:ext cx="2462222" cy="177482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05" y="1099"/>
              </a:cxn>
            </a:cxnLst>
            <a:rect l="0" t="0" r="r" b="b"/>
            <a:pathLst>
              <a:path w="1505" h="1099">
                <a:moveTo>
                  <a:pt x="0" y="0"/>
                </a:moveTo>
                <a:lnTo>
                  <a:pt x="1505" y="1099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2528888" y="3463925"/>
            <a:ext cx="3417887" cy="14288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2153" y="0"/>
              </a:cxn>
            </a:cxnLst>
            <a:rect l="0" t="0" r="r" b="b"/>
            <a:pathLst>
              <a:path w="2153" h="9">
                <a:moveTo>
                  <a:pt x="0" y="9"/>
                </a:moveTo>
                <a:lnTo>
                  <a:pt x="2153" y="0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3471862" y="1547812"/>
            <a:ext cx="457195" cy="59530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0" y="360"/>
              </a:cxn>
            </a:cxnLst>
            <a:rect l="0" t="0" r="r" b="b"/>
            <a:pathLst>
              <a:path w="280" h="360">
                <a:moveTo>
                  <a:pt x="0" y="0"/>
                </a:moveTo>
                <a:lnTo>
                  <a:pt x="280" y="360"/>
                </a:ln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none"/>
          <a:lstStyle/>
          <a:p>
            <a:pPr algn="l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84213" y="4141121"/>
            <a:ext cx="3455987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产生一个拓扑序列：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1187450" y="4868863"/>
            <a:ext cx="647700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979613" y="4868863"/>
            <a:ext cx="647700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700338" y="4868863"/>
            <a:ext cx="647700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3492500" y="4868863"/>
            <a:ext cx="647700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211638" y="4864100"/>
            <a:ext cx="647700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003800" y="4864100"/>
            <a:ext cx="647700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endParaRPr lang="en-US" altLang="zh-CN" sz="1800" baseline="-25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5724525" y="4864100"/>
            <a:ext cx="647700" cy="27699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2627313" y="5661025"/>
            <a:ext cx="1728787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排序完成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55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28596" y="500042"/>
            <a:ext cx="378621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8.7.2 </a:t>
            </a:r>
            <a:r>
              <a:rPr lang="zh-CN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拓扑排序算法设计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1142984"/>
            <a:ext cx="8429684" cy="213747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在设计拓扑排序算法时，假设给定的有向图采用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邻接表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作为存储结构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需要考虑顶点的入度，为此设计一个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数组，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ind[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存放顶点</a:t>
            </a:r>
            <a:r>
              <a:rPr lang="en-US" altLang="zh-CN" sz="2000" i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的入度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，先通过邻接表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拓扑排序是设计要点如下：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7224" y="3429000"/>
            <a:ext cx="7643866" cy="216312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在某个时刻，可以有多个入度为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的顶点，为此设置一个栈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，以存放多个入度为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的顶点，栈中的顶点的都是入度为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时，将顶点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输出，同时删去该顶点的所有出边，实际上没有必要真的删去这些出边，只需要将顶点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的所有出边邻接点的入度减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就可以了。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56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14282" y="357166"/>
            <a:ext cx="8715436" cy="55230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TopSort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(AdjGraph&amp; G)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拓扑排序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stack&lt;int&gt; st;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定义一个栈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ind[MAXV];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记录每个顶点的入度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memset(ind,0,sizeof(ind));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ArcNode* 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i=0;i&lt;G.n;i++)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求所有顶点的入度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p=G.adjlist[i].firstarc;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处理顶点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的所有出边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int w=p-&gt;adjvex;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存在有向边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&lt;i,w&gt;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ind[w]++;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的入度增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p=p-&gt;nextarc;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i=0;i&lt;G.n;i++)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将所有入度为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的顶点进栈</a:t>
            </a: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ind[i]==0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st.push(i);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57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357166"/>
            <a:ext cx="8286808" cy="453980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(!st.empty())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栈不为空时循环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i=st.top(); st.pop();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出栈一个顶点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18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printf("%d ",i);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输出拓扑序列中的一个顶点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12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p=G.adjlist[i].firstarc;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找顶点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的第一个邻接点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(p!=NULL)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int w=p-&gt;adjvex;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邻接点为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 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ind[w]--;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的入度减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ind[w]==0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入度为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的邻接点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st.push(w);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p=p-&gt;nextarc;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找下一个邻接点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4929198"/>
            <a:ext cx="292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时间复杂度为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58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9"/>
          <p:cNvGrpSpPr/>
          <p:nvPr/>
        </p:nvGrpSpPr>
        <p:grpSpPr>
          <a:xfrm>
            <a:off x="2214546" y="428604"/>
            <a:ext cx="3000396" cy="1357322"/>
            <a:chOff x="1792855" y="721288"/>
            <a:chExt cx="2474523" cy="986268"/>
          </a:xfrm>
        </p:grpSpPr>
        <p:sp>
          <p:nvSpPr>
            <p:cNvPr id="2061" name="Line 13"/>
            <p:cNvSpPr>
              <a:spLocks noChangeShapeType="1"/>
            </p:cNvSpPr>
            <p:nvPr/>
          </p:nvSpPr>
          <p:spPr bwMode="auto">
            <a:xfrm>
              <a:off x="3519174" y="853978"/>
              <a:ext cx="467751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2781871" y="856949"/>
              <a:ext cx="468742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2055470" y="844076"/>
              <a:ext cx="481625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3"/>
                </a:cxn>
              </a:cxnLst>
              <a:rect l="0" t="0" r="r" b="b"/>
              <a:pathLst>
                <a:path w="555" h="3">
                  <a:moveTo>
                    <a:pt x="0" y="0"/>
                  </a:moveTo>
                  <a:lnTo>
                    <a:pt x="555" y="3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1996010" y="924285"/>
              <a:ext cx="566851" cy="520861"/>
            </a:xfrm>
            <a:custGeom>
              <a:avLst/>
              <a:gdLst/>
              <a:ahLst/>
              <a:cxnLst>
                <a:cxn ang="0">
                  <a:pos x="0" y="600"/>
                </a:cxn>
                <a:cxn ang="0">
                  <a:pos x="653" y="0"/>
                </a:cxn>
              </a:cxnLst>
              <a:rect l="0" t="0" r="r" b="b"/>
              <a:pathLst>
                <a:path w="653" h="600">
                  <a:moveTo>
                    <a:pt x="0" y="600"/>
                  </a:moveTo>
                  <a:lnTo>
                    <a:pt x="653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3480525" y="944089"/>
              <a:ext cx="547031" cy="513929"/>
            </a:xfrm>
            <a:custGeom>
              <a:avLst/>
              <a:gdLst/>
              <a:ahLst/>
              <a:cxnLst>
                <a:cxn ang="0">
                  <a:pos x="0" y="592"/>
                </a:cxn>
                <a:cxn ang="0">
                  <a:pos x="630" y="0"/>
                </a:cxn>
              </a:cxnLst>
              <a:rect l="0" t="0" r="r" b="b"/>
              <a:pathLst>
                <a:path w="630" h="592">
                  <a:moveTo>
                    <a:pt x="0" y="592"/>
                  </a:moveTo>
                  <a:lnTo>
                    <a:pt x="630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56" name="Oval 8"/>
            <p:cNvSpPr>
              <a:spLocks noChangeArrowheads="1"/>
            </p:cNvSpPr>
            <p:nvPr/>
          </p:nvSpPr>
          <p:spPr bwMode="auto">
            <a:xfrm>
              <a:off x="1792855" y="724258"/>
              <a:ext cx="270543" cy="26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2539077" y="721288"/>
              <a:ext cx="270543" cy="26835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3250614" y="724258"/>
              <a:ext cx="270543" cy="26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3996835" y="721288"/>
              <a:ext cx="270543" cy="26835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52" name="Oval 4"/>
            <p:cNvSpPr>
              <a:spLocks noChangeArrowheads="1"/>
            </p:cNvSpPr>
            <p:nvPr/>
          </p:nvSpPr>
          <p:spPr bwMode="auto">
            <a:xfrm>
              <a:off x="1792855" y="1439204"/>
              <a:ext cx="270543" cy="26835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051" name="Oval 3"/>
            <p:cNvSpPr>
              <a:spLocks noChangeArrowheads="1"/>
            </p:cNvSpPr>
            <p:nvPr/>
          </p:nvSpPr>
          <p:spPr bwMode="auto">
            <a:xfrm>
              <a:off x="3250614" y="1439204"/>
              <a:ext cx="270543" cy="26835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5</a:t>
              </a:r>
            </a:p>
          </p:txBody>
        </p:sp>
        <p:sp>
          <p:nvSpPr>
            <p:cNvPr id="2050" name="Freeform 2"/>
            <p:cNvSpPr>
              <a:spLocks/>
            </p:cNvSpPr>
            <p:nvPr/>
          </p:nvSpPr>
          <p:spPr bwMode="auto">
            <a:xfrm>
              <a:off x="2072317" y="1576846"/>
              <a:ext cx="1181270" cy="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356" y="0"/>
                </a:cxn>
              </a:cxnLst>
              <a:rect l="0" t="0" r="r" b="b"/>
              <a:pathLst>
                <a:path w="1356" h="4">
                  <a:moveTo>
                    <a:pt x="0" y="4"/>
                  </a:moveTo>
                  <a:lnTo>
                    <a:pt x="1356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pic>
        <p:nvPicPr>
          <p:cNvPr id="2070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2571744"/>
            <a:ext cx="27146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下箭头 21"/>
          <p:cNvSpPr/>
          <p:nvPr/>
        </p:nvSpPr>
        <p:spPr>
          <a:xfrm>
            <a:off x="3428992" y="1928802"/>
            <a:ext cx="214314" cy="428628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59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71010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克鲁斯卡尔算法</a:t>
            </a:r>
            <a:endParaRPr lang="zh-CN" altLang="en-US" sz="2000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104603"/>
            <a:ext cx="8643998" cy="371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Kruskal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(MatGraph&amp; g)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//Kruskal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算法输出最小生成树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vset[MAXV];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建立数组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vector&lt;Edge&gt; E;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建立存放所有边的向量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i=0;i&lt;g.n;i++)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由图的邻接矩阵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产生边向量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j=0;j&lt;g.n;j++)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(g.edges[i][j]!=0 &amp;&amp; g.edges[i][j]!=INF &amp;&amp; i&lt;j)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E.push_back(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Edge(i,j,g.edges[i][j])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sort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(E.begin(),E.end());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按权值递增排序</a:t>
            </a: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i=0;i&lt;g.n;i++) vset[i]=i;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初始化辅助数组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00232" y="1214422"/>
            <a:ext cx="6357982" cy="95766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rIns="180000" bIns="144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拓扑排序中栈仅仅用于存放所有入度为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的顶点，不必考虑先后顺序，可以用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替代栈。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785786" y="1214422"/>
            <a:ext cx="896901" cy="896901"/>
            <a:chOff x="388951" y="5103867"/>
            <a:chExt cx="896901" cy="896901"/>
          </a:xfrm>
        </p:grpSpPr>
        <p:sp>
          <p:nvSpPr>
            <p:cNvPr id="7" name="椭圆 6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" name="椭圆 7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60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28860" y="285728"/>
            <a:ext cx="414340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8.8 AOE</a:t>
            </a:r>
            <a:r>
              <a:rPr lang="zh-CN" altLang="zh-CN" sz="28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网与关键路径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357298"/>
            <a:ext cx="8358246" cy="216736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若用一个带权有向图（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DAG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）描述工程的预计进度，以顶点表示事件，有向边表示活动，边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的权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表示完成活动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所需的时间（比如天数），或者说活动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持续时间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AOE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通常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AOE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网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只有一个入度为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的顶点，称为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，和一个出度为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的顶点，称为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汇点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1571604" y="3714752"/>
            <a:ext cx="5572164" cy="2143140"/>
            <a:chOff x="1000100" y="2714620"/>
            <a:chExt cx="5572164" cy="2143140"/>
          </a:xfrm>
        </p:grpSpPr>
        <p:sp>
          <p:nvSpPr>
            <p:cNvPr id="9" name="椭圆 8"/>
            <p:cNvSpPr/>
            <p:nvPr/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9" idx="7"/>
              <a:endCxn id="10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9" idx="6"/>
              <a:endCxn id="11" idx="2"/>
            </p:cNvCxnSpPr>
            <p:nvPr/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5"/>
              <a:endCxn id="12" idx="2"/>
            </p:cNvCxnSpPr>
            <p:nvPr/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068795">
              <a:off x="2733662" y="2798651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9638790">
              <a:off x="1301621" y="2986530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33491" y="3476625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2111226">
              <a:off x="1185839" y="4168446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>
              <a:stCxn id="10" idx="6"/>
              <a:endCxn id="20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1" idx="6"/>
              <a:endCxn id="20" idx="3"/>
            </p:cNvCxnSpPr>
            <p:nvPr/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7"/>
              <a:endCxn id="23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0" idx="5"/>
              <a:endCxn id="24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2" idx="6"/>
              <a:endCxn id="21" idx="2"/>
            </p:cNvCxnSpPr>
            <p:nvPr/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3" idx="6"/>
              <a:endCxn id="22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4" idx="6"/>
              <a:endCxn id="22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1" idx="6"/>
              <a:endCxn id="22" idx="3"/>
            </p:cNvCxnSpPr>
            <p:nvPr/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28966" y="4597985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20954754">
              <a:off x="2733662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20757423">
              <a:off x="3910008" y="279666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884236">
              <a:off x="3848095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2002685">
              <a:off x="5581657" y="305643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72092" y="349394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9402789">
              <a:off x="5581657" y="422542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928926" y="6000768"/>
            <a:ext cx="3143272" cy="52588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4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源点：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汇点：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61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85720" y="285728"/>
            <a:ext cx="8715436" cy="196217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AOE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网中，从源点到汇点的所有路径中，具有最大路径长度的路径称为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关键路径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。完成整个工程的最短时间就是网中关键路径的长度。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关键路径上的活动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关键活动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，或者说关键路径是由关键活动构成的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只要找出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AOE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网中的全部关键活动，也就找到了全部关键路径了。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7"/>
          <p:cNvGrpSpPr/>
          <p:nvPr/>
        </p:nvGrpSpPr>
        <p:grpSpPr>
          <a:xfrm>
            <a:off x="1643042" y="2500306"/>
            <a:ext cx="5572164" cy="2143140"/>
            <a:chOff x="1000100" y="2714620"/>
            <a:chExt cx="5572164" cy="2143140"/>
          </a:xfrm>
        </p:grpSpPr>
        <p:sp>
          <p:nvSpPr>
            <p:cNvPr id="9" name="椭圆 8"/>
            <p:cNvSpPr/>
            <p:nvPr/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3" name="直接箭头连接符 12"/>
            <p:cNvCxnSpPr>
              <a:stCxn id="9" idx="7"/>
              <a:endCxn id="10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9" idx="6"/>
              <a:endCxn id="11" idx="2"/>
            </p:cNvCxnSpPr>
            <p:nvPr/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5"/>
              <a:endCxn id="12" idx="2"/>
            </p:cNvCxnSpPr>
            <p:nvPr/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068795">
              <a:off x="2733662" y="2798651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9638790">
              <a:off x="1301621" y="2986530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33491" y="3476625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2111226">
              <a:off x="1185839" y="4168446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>
              <a:stCxn id="10" idx="6"/>
              <a:endCxn id="20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1" idx="6"/>
              <a:endCxn id="20" idx="3"/>
            </p:cNvCxnSpPr>
            <p:nvPr/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7"/>
              <a:endCxn id="23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0" idx="5"/>
              <a:endCxn id="24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2" idx="6"/>
              <a:endCxn id="21" idx="2"/>
            </p:cNvCxnSpPr>
            <p:nvPr/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3" idx="6"/>
              <a:endCxn id="22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4" idx="6"/>
              <a:endCxn id="22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1" idx="6"/>
              <a:endCxn id="22" idx="3"/>
            </p:cNvCxnSpPr>
            <p:nvPr/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28966" y="4597985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20954754">
              <a:off x="2733662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20757423">
              <a:off x="3910008" y="279666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884236">
              <a:off x="3848095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2002685">
              <a:off x="5581657" y="305643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72092" y="349394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19402789">
              <a:off x="5581657" y="422542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071538" y="4929198"/>
            <a:ext cx="7215238" cy="91060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4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关键路径：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 → B → E → F → I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 → B → E → G → I</a:t>
            </a:r>
          </a:p>
          <a:p>
            <a:pPr marL="342900" indent="-342900" algn="l">
              <a:lnSpc>
                <a:spcPts val="2400"/>
              </a:lnSpc>
              <a:spcBef>
                <a:spcPts val="600"/>
              </a:spcBef>
              <a:buBlip>
                <a:blip r:embed="rId3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关键活动：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baseline="-25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endParaRPr lang="zh-CN" altLang="en-US" sz="2000" baseline="-25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62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257204" y="711554"/>
            <a:ext cx="8458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）事件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的最早开始和最迟开始时间</a:t>
            </a: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kumimoji="1" lang="zh-CN" altLang="en-US" sz="20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事件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的最早开始时间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：规定源点事件的最早开始时间为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。定义图中任一事件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的最早开始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等于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所有路径长度的最大值： 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2285992"/>
            <a:ext cx="7531125" cy="849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			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kumimoji="1"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为源点时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)=MAX{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)+</a:t>
            </a:r>
            <a:r>
              <a:rPr kumimoji="1"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</a:t>
            </a:r>
            <a:r>
              <a:rPr kumimoji="1"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936656" y="3500438"/>
            <a:ext cx="7135806" cy="2592388"/>
            <a:chOff x="611188" y="3860800"/>
            <a:chExt cx="7135806" cy="2592388"/>
          </a:xfrm>
        </p:grpSpPr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4643438" y="4581525"/>
              <a:ext cx="3103556" cy="73866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从左向右推进计算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这是为什么源点要唯一！</a:t>
              </a:r>
            </a:p>
          </p:txBody>
        </p:sp>
        <p:sp>
          <p:nvSpPr>
            <p:cNvPr id="87063" name="Oval 23"/>
            <p:cNvSpPr>
              <a:spLocks noChangeArrowheads="1"/>
            </p:cNvSpPr>
            <p:nvPr/>
          </p:nvSpPr>
          <p:spPr bwMode="auto">
            <a:xfrm>
              <a:off x="611188" y="3860800"/>
              <a:ext cx="1800225" cy="25923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algn="ctr">
              <a:solidFill>
                <a:srgbClr val="FF00FF"/>
              </a:solidFill>
              <a:prstDash val="dash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755650" y="4148138"/>
              <a:ext cx="3816350" cy="1944687"/>
              <a:chOff x="1474" y="2477"/>
              <a:chExt cx="2404" cy="1225"/>
            </a:xfrm>
          </p:grpSpPr>
          <p:sp>
            <p:nvSpPr>
              <p:cNvPr id="87046" name="Oval 6"/>
              <p:cNvSpPr>
                <a:spLocks noChangeArrowheads="1"/>
              </p:cNvSpPr>
              <p:nvPr/>
            </p:nvSpPr>
            <p:spPr bwMode="auto">
              <a:xfrm>
                <a:off x="1928" y="2477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r>
                  <a:rPr lang="en-US" altLang="zh-CN" sz="1600" i="1" dirty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x</a:t>
                </a:r>
              </a:p>
            </p:txBody>
          </p:sp>
          <p:sp>
            <p:nvSpPr>
              <p:cNvPr id="87047" name="Oval 7"/>
              <p:cNvSpPr>
                <a:spLocks noChangeArrowheads="1"/>
              </p:cNvSpPr>
              <p:nvPr/>
            </p:nvSpPr>
            <p:spPr bwMode="auto">
              <a:xfrm>
                <a:off x="1928" y="2976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y</a:t>
                </a:r>
              </a:p>
            </p:txBody>
          </p:sp>
          <p:sp>
            <p:nvSpPr>
              <p:cNvPr id="87048" name="Oval 8"/>
              <p:cNvSpPr>
                <a:spLocks noChangeArrowheads="1"/>
              </p:cNvSpPr>
              <p:nvPr/>
            </p:nvSpPr>
            <p:spPr bwMode="auto">
              <a:xfrm>
                <a:off x="1928" y="3430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z</a:t>
                </a:r>
              </a:p>
            </p:txBody>
          </p:sp>
          <p:sp>
            <p:nvSpPr>
              <p:cNvPr id="87049" name="Oval 9"/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227" cy="272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l"/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v</a:t>
                </a:r>
              </a:p>
            </p:txBody>
          </p:sp>
          <p:sp>
            <p:nvSpPr>
              <p:cNvPr id="87050" name="Line 10"/>
              <p:cNvSpPr>
                <a:spLocks noChangeShapeType="1"/>
              </p:cNvSpPr>
              <p:nvPr/>
            </p:nvSpPr>
            <p:spPr bwMode="auto">
              <a:xfrm>
                <a:off x="2155" y="2613"/>
                <a:ext cx="726" cy="454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pPr algn="l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7051" name="Line 11"/>
              <p:cNvSpPr>
                <a:spLocks noChangeShapeType="1"/>
              </p:cNvSpPr>
              <p:nvPr/>
            </p:nvSpPr>
            <p:spPr bwMode="auto">
              <a:xfrm>
                <a:off x="2155" y="3112"/>
                <a:ext cx="726" cy="0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pPr algn="l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7052" name="Line 12"/>
              <p:cNvSpPr>
                <a:spLocks noChangeShapeType="1"/>
              </p:cNvSpPr>
              <p:nvPr/>
            </p:nvSpPr>
            <p:spPr bwMode="auto">
              <a:xfrm flipV="1">
                <a:off x="2155" y="3157"/>
                <a:ext cx="726" cy="409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pPr algn="l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7053" name="Text Box 13"/>
              <p:cNvSpPr txBox="1">
                <a:spLocks noChangeArrowheads="1"/>
              </p:cNvSpPr>
              <p:nvPr/>
            </p:nvSpPr>
            <p:spPr bwMode="auto">
              <a:xfrm>
                <a:off x="2427" y="2590"/>
                <a:ext cx="227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87054" name="Text Box 14"/>
              <p:cNvSpPr txBox="1">
                <a:spLocks noChangeArrowheads="1"/>
              </p:cNvSpPr>
              <p:nvPr/>
            </p:nvSpPr>
            <p:spPr bwMode="auto">
              <a:xfrm>
                <a:off x="2291" y="2862"/>
                <a:ext cx="227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87055" name="Text Box 15"/>
              <p:cNvSpPr txBox="1">
                <a:spLocks noChangeArrowheads="1"/>
              </p:cNvSpPr>
              <p:nvPr/>
            </p:nvSpPr>
            <p:spPr bwMode="auto">
              <a:xfrm>
                <a:off x="2246" y="3179"/>
                <a:ext cx="227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87057" name="Text Box 17"/>
              <p:cNvSpPr txBox="1">
                <a:spLocks noChangeArrowheads="1"/>
              </p:cNvSpPr>
              <p:nvPr/>
            </p:nvSpPr>
            <p:spPr bwMode="auto">
              <a:xfrm>
                <a:off x="3061" y="2795"/>
                <a:ext cx="817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 dirty="0" err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ee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(</a:t>
                </a:r>
                <a:r>
                  <a:rPr lang="en-US" altLang="zh-CN" sz="1600" i="1" dirty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v</a:t>
                </a:r>
                <a:r>
                  <a:rPr lang="en-US" altLang="zh-CN" sz="1600" dirty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)=?</a:t>
                </a:r>
              </a:p>
            </p:txBody>
          </p:sp>
          <p:sp>
            <p:nvSpPr>
              <p:cNvPr id="87058" name="Text Box 18"/>
              <p:cNvSpPr txBox="1">
                <a:spLocks noChangeArrowheads="1"/>
              </p:cNvSpPr>
              <p:nvPr/>
            </p:nvSpPr>
            <p:spPr bwMode="auto">
              <a:xfrm>
                <a:off x="1474" y="2478"/>
                <a:ext cx="454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ee(</a:t>
                </a: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x</a:t>
                </a: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87059" name="Text Box 19"/>
              <p:cNvSpPr txBox="1">
                <a:spLocks noChangeArrowheads="1"/>
              </p:cNvSpPr>
              <p:nvPr/>
            </p:nvSpPr>
            <p:spPr bwMode="auto">
              <a:xfrm>
                <a:off x="1474" y="2976"/>
                <a:ext cx="454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ee(</a:t>
                </a: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y</a:t>
                </a: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87060" name="Text Box 20"/>
              <p:cNvSpPr txBox="1">
                <a:spLocks noChangeArrowheads="1"/>
              </p:cNvSpPr>
              <p:nvPr/>
            </p:nvSpPr>
            <p:spPr bwMode="auto">
              <a:xfrm>
                <a:off x="1474" y="3452"/>
                <a:ext cx="454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ee(</a:t>
                </a: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z</a:t>
                </a: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)</a:t>
                </a:r>
              </a:p>
            </p:txBody>
          </p:sp>
        </p:grpSp>
        <p:sp>
          <p:nvSpPr>
            <p:cNvPr id="22" name="右箭头 21"/>
            <p:cNvSpPr/>
            <p:nvPr/>
          </p:nvSpPr>
          <p:spPr>
            <a:xfrm>
              <a:off x="2143108" y="6215082"/>
              <a:ext cx="1643074" cy="14287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71472" y="214290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求关键路径的过程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63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5344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事件</a:t>
            </a:r>
            <a:r>
              <a:rPr kumimoji="1" lang="en-US" altLang="zh-CN" sz="2000" i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的最迟开始时间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：定义在不影响整个工程进度的前提下，事件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必须发生的时间称为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的最迟开始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时间</a:t>
            </a:r>
            <a:r>
              <a:rPr kumimoji="1"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kumimoji="1"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应等于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到汇点的最长路径长度之差： </a:t>
            </a:r>
          </a:p>
        </p:txBody>
      </p:sp>
      <p:sp>
        <p:nvSpPr>
          <p:cNvPr id="155665" name="Text Box 17"/>
          <p:cNvSpPr txBox="1">
            <a:spLocks noChangeArrowheads="1"/>
          </p:cNvSpPr>
          <p:nvPr/>
        </p:nvSpPr>
        <p:spPr bwMode="auto">
          <a:xfrm>
            <a:off x="928662" y="1857364"/>
            <a:ext cx="7500990" cy="799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 type="none" w="med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rIns="180000" bIns="10800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1800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为汇点时</a:t>
            </a:r>
          </a:p>
          <a:p>
            <a:pPr algn="l">
              <a:spcBef>
                <a:spcPct val="500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)=MIN{le(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z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lang="en-US" altLang="zh-CN" sz="18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zh-CN" altLang="en-US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否</a:t>
            </a:r>
            <a:r>
              <a:rPr lang="zh-CN" altLang="en-US" sz="18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</a:t>
            </a:r>
          </a:p>
        </p:txBody>
      </p:sp>
      <p:grpSp>
        <p:nvGrpSpPr>
          <p:cNvPr id="2" name="组合 21"/>
          <p:cNvGrpSpPr/>
          <p:nvPr/>
        </p:nvGrpSpPr>
        <p:grpSpPr>
          <a:xfrm>
            <a:off x="1181106" y="3286124"/>
            <a:ext cx="7105670" cy="2592387"/>
            <a:chOff x="395288" y="3500438"/>
            <a:chExt cx="7105670" cy="2592387"/>
          </a:xfrm>
        </p:grpSpPr>
        <p:sp>
          <p:nvSpPr>
            <p:cNvPr id="155667" name="Oval 19"/>
            <p:cNvSpPr>
              <a:spLocks noChangeArrowheads="1"/>
            </p:cNvSpPr>
            <p:nvPr/>
          </p:nvSpPr>
          <p:spPr bwMode="auto">
            <a:xfrm>
              <a:off x="2413000" y="3500438"/>
              <a:ext cx="1944686" cy="259238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19050" algn="ctr">
              <a:solidFill>
                <a:srgbClr val="FF00FF"/>
              </a:solidFill>
              <a:prstDash val="dash"/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95288" y="3644900"/>
              <a:ext cx="3767137" cy="2232025"/>
              <a:chOff x="1247" y="1888"/>
              <a:chExt cx="2373" cy="1406"/>
            </a:xfrm>
          </p:grpSpPr>
          <p:sp>
            <p:nvSpPr>
              <p:cNvPr id="155650" name="Oval 2"/>
              <p:cNvSpPr>
                <a:spLocks noChangeArrowheads="1"/>
              </p:cNvSpPr>
              <p:nvPr/>
            </p:nvSpPr>
            <p:spPr bwMode="auto">
              <a:xfrm>
                <a:off x="2064" y="2477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 dirty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v</a:t>
                </a:r>
              </a:p>
            </p:txBody>
          </p:sp>
          <p:sp>
            <p:nvSpPr>
              <p:cNvPr id="155651" name="Oval 3"/>
              <p:cNvSpPr>
                <a:spLocks noChangeArrowheads="1"/>
              </p:cNvSpPr>
              <p:nvPr/>
            </p:nvSpPr>
            <p:spPr bwMode="auto">
              <a:xfrm>
                <a:off x="2880" y="1888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 dirty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x</a:t>
                </a:r>
              </a:p>
            </p:txBody>
          </p:sp>
          <p:sp>
            <p:nvSpPr>
              <p:cNvPr id="155652" name="Oval 4"/>
              <p:cNvSpPr>
                <a:spLocks noChangeArrowheads="1"/>
              </p:cNvSpPr>
              <p:nvPr/>
            </p:nvSpPr>
            <p:spPr bwMode="auto">
              <a:xfrm>
                <a:off x="2880" y="2432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y</a:t>
                </a:r>
              </a:p>
            </p:txBody>
          </p:sp>
          <p:sp>
            <p:nvSpPr>
              <p:cNvPr id="155653" name="Oval 5"/>
              <p:cNvSpPr>
                <a:spLocks noChangeArrowheads="1"/>
              </p:cNvSpPr>
              <p:nvPr/>
            </p:nvSpPr>
            <p:spPr bwMode="auto">
              <a:xfrm>
                <a:off x="2880" y="2976"/>
                <a:ext cx="272" cy="318"/>
              </a:xfrm>
              <a:prstGeom prst="ellipse">
                <a:avLst/>
              </a:prstGeom>
              <a:ln>
                <a:headEnd/>
                <a:tailEnd type="none" w="med" len="lg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z</a:t>
                </a:r>
              </a:p>
            </p:txBody>
          </p:sp>
          <p:sp>
            <p:nvSpPr>
              <p:cNvPr id="155654" name="Line 6"/>
              <p:cNvSpPr>
                <a:spLocks noChangeShapeType="1"/>
              </p:cNvSpPr>
              <p:nvPr/>
            </p:nvSpPr>
            <p:spPr bwMode="auto">
              <a:xfrm flipV="1">
                <a:off x="2290" y="2069"/>
                <a:ext cx="590" cy="454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55655" name="Freeform 7"/>
              <p:cNvSpPr>
                <a:spLocks/>
              </p:cNvSpPr>
              <p:nvPr/>
            </p:nvSpPr>
            <p:spPr bwMode="auto">
              <a:xfrm>
                <a:off x="2336" y="2620"/>
                <a:ext cx="544" cy="4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544" y="0"/>
                  </a:cxn>
                </a:cxnLst>
                <a:rect l="0" t="0" r="r" b="b"/>
                <a:pathLst>
                  <a:path w="544" h="4">
                    <a:moveTo>
                      <a:pt x="0" y="4"/>
                    </a:moveTo>
                    <a:lnTo>
                      <a:pt x="544" y="0"/>
                    </a:lnTo>
                  </a:path>
                </a:pathLst>
              </a:cu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55656" name="Freeform 8"/>
              <p:cNvSpPr>
                <a:spLocks/>
              </p:cNvSpPr>
              <p:nvPr/>
            </p:nvSpPr>
            <p:spPr bwMode="auto">
              <a:xfrm>
                <a:off x="2312" y="2744"/>
                <a:ext cx="576" cy="3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6" y="336"/>
                  </a:cxn>
                </a:cxnLst>
                <a:rect l="0" t="0" r="r" b="b"/>
                <a:pathLst>
                  <a:path w="576" h="336">
                    <a:moveTo>
                      <a:pt x="0" y="0"/>
                    </a:moveTo>
                    <a:lnTo>
                      <a:pt x="576" y="336"/>
                    </a:lnTo>
                  </a:path>
                </a:pathLst>
              </a:cu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55657" name="Text Box 9"/>
              <p:cNvSpPr txBox="1">
                <a:spLocks noChangeArrowheads="1"/>
              </p:cNvSpPr>
              <p:nvPr/>
            </p:nvSpPr>
            <p:spPr bwMode="auto">
              <a:xfrm>
                <a:off x="2426" y="2046"/>
                <a:ext cx="272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</a:p>
            </p:txBody>
          </p:sp>
          <p:sp>
            <p:nvSpPr>
              <p:cNvPr id="155658" name="Text Box 10"/>
              <p:cNvSpPr txBox="1">
                <a:spLocks noChangeArrowheads="1"/>
              </p:cNvSpPr>
              <p:nvPr/>
            </p:nvSpPr>
            <p:spPr bwMode="auto">
              <a:xfrm>
                <a:off x="2472" y="2387"/>
                <a:ext cx="272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b</a:t>
                </a:r>
              </a:p>
            </p:txBody>
          </p:sp>
          <p:sp>
            <p:nvSpPr>
              <p:cNvPr id="155659" name="Text Box 11"/>
              <p:cNvSpPr txBox="1">
                <a:spLocks noChangeArrowheads="1"/>
              </p:cNvSpPr>
              <p:nvPr/>
            </p:nvSpPr>
            <p:spPr bwMode="auto">
              <a:xfrm>
                <a:off x="2517" y="2710"/>
                <a:ext cx="272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c</a:t>
                </a:r>
              </a:p>
            </p:txBody>
          </p:sp>
          <p:sp>
            <p:nvSpPr>
              <p:cNvPr id="155660" name="Text Box 12"/>
              <p:cNvSpPr txBox="1">
                <a:spLocks noChangeArrowheads="1"/>
              </p:cNvSpPr>
              <p:nvPr/>
            </p:nvSpPr>
            <p:spPr bwMode="auto">
              <a:xfrm>
                <a:off x="1247" y="2500"/>
                <a:ext cx="817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le(</a:t>
                </a: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v</a:t>
                </a: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)=?</a:t>
                </a:r>
              </a:p>
            </p:txBody>
          </p:sp>
          <p:sp>
            <p:nvSpPr>
              <p:cNvPr id="155661" name="Text Box 13"/>
              <p:cNvSpPr txBox="1">
                <a:spLocks noChangeArrowheads="1"/>
              </p:cNvSpPr>
              <p:nvPr/>
            </p:nvSpPr>
            <p:spPr bwMode="auto">
              <a:xfrm>
                <a:off x="3152" y="1888"/>
                <a:ext cx="454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le(</a:t>
                </a: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x</a:t>
                </a: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155662" name="Text Box 14"/>
              <p:cNvSpPr txBox="1">
                <a:spLocks noChangeArrowheads="1"/>
              </p:cNvSpPr>
              <p:nvPr/>
            </p:nvSpPr>
            <p:spPr bwMode="auto">
              <a:xfrm>
                <a:off x="3153" y="2454"/>
                <a:ext cx="454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le(</a:t>
                </a: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y</a:t>
                </a: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)</a:t>
                </a:r>
              </a:p>
            </p:txBody>
          </p:sp>
          <p:sp>
            <p:nvSpPr>
              <p:cNvPr id="155663" name="Text Box 15"/>
              <p:cNvSpPr txBox="1">
                <a:spLocks noChangeArrowheads="1"/>
              </p:cNvSpPr>
              <p:nvPr/>
            </p:nvSpPr>
            <p:spPr bwMode="auto">
              <a:xfrm>
                <a:off x="3166" y="2976"/>
                <a:ext cx="454" cy="182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le(</a:t>
                </a:r>
                <a:r>
                  <a:rPr lang="en-US" altLang="zh-CN" sz="1600" i="1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z</a:t>
                </a:r>
                <a:r>
                  <a:rPr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)</a:t>
                </a:r>
              </a:p>
            </p:txBody>
          </p:sp>
        </p:grpSp>
        <p:sp>
          <p:nvSpPr>
            <p:cNvPr id="155666" name="Text Box 18"/>
            <p:cNvSpPr txBox="1">
              <a:spLocks noChangeArrowheads="1"/>
            </p:cNvSpPr>
            <p:nvPr/>
          </p:nvSpPr>
          <p:spPr bwMode="auto">
            <a:xfrm>
              <a:off x="4643438" y="4534114"/>
              <a:ext cx="2857520" cy="73866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从右向左推进计算</a:t>
              </a:r>
            </a:p>
            <a:p>
              <a:pPr algn="l"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这是为什么汇点要唯一！</a:t>
              </a:r>
            </a:p>
          </p:txBody>
        </p:sp>
        <p:sp>
          <p:nvSpPr>
            <p:cNvPr id="21" name="左箭头 20"/>
            <p:cNvSpPr/>
            <p:nvPr/>
          </p:nvSpPr>
          <p:spPr>
            <a:xfrm>
              <a:off x="642910" y="5500702"/>
              <a:ext cx="1785950" cy="144000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64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714348" y="428604"/>
            <a:ext cx="507209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）活动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的最早开始时间和最迟开始时间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857223" y="2571744"/>
            <a:ext cx="7893899" cy="938719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活动</a:t>
            </a:r>
            <a:r>
              <a:rPr lang="en-US" altLang="zh-CN" sz="2000" i="1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的最早开始时间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指该活动起点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事件的最早开始时间，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即：</a:t>
            </a: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)=ee(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en-US" altLang="zh-CN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546225" y="1282689"/>
            <a:ext cx="3382965" cy="1228725"/>
            <a:chOff x="929" y="2746"/>
            <a:chExt cx="1906" cy="774"/>
          </a:xfrm>
        </p:grpSpPr>
        <p:sp>
          <p:nvSpPr>
            <p:cNvPr id="226312" name="Oval 8"/>
            <p:cNvSpPr>
              <a:spLocks noChangeArrowheads="1"/>
            </p:cNvSpPr>
            <p:nvPr/>
          </p:nvSpPr>
          <p:spPr bwMode="auto">
            <a:xfrm>
              <a:off x="1111" y="2953"/>
              <a:ext cx="272" cy="318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</a:p>
          </p:txBody>
        </p:sp>
        <p:sp>
          <p:nvSpPr>
            <p:cNvPr id="226313" name="Oval 9"/>
            <p:cNvSpPr>
              <a:spLocks noChangeArrowheads="1"/>
            </p:cNvSpPr>
            <p:nvPr/>
          </p:nvSpPr>
          <p:spPr bwMode="auto">
            <a:xfrm>
              <a:off x="2517" y="2953"/>
              <a:ext cx="272" cy="318"/>
            </a:xfrm>
            <a:prstGeom prst="ellipse">
              <a:avLst/>
            </a:prstGeom>
            <a:ln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l"/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</a:p>
          </p:txBody>
        </p:sp>
        <p:sp>
          <p:nvSpPr>
            <p:cNvPr id="226314" name="Line 10"/>
            <p:cNvSpPr>
              <a:spLocks noChangeShapeType="1"/>
            </p:cNvSpPr>
            <p:nvPr/>
          </p:nvSpPr>
          <p:spPr bwMode="auto">
            <a:xfrm>
              <a:off x="1383" y="3102"/>
              <a:ext cx="1134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l"/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26315" name="Text Box 11"/>
            <p:cNvSpPr txBox="1">
              <a:spLocks noChangeArrowheads="1"/>
            </p:cNvSpPr>
            <p:nvPr/>
          </p:nvSpPr>
          <p:spPr bwMode="auto">
            <a:xfrm>
              <a:off x="1609" y="2881"/>
              <a:ext cx="461" cy="34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活动</a:t>
              </a:r>
              <a:r>
                <a:rPr lang="en-US" altLang="zh-CN" sz="1800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226316" name="Text Box 12"/>
            <p:cNvSpPr txBox="1">
              <a:spLocks noChangeArrowheads="1"/>
            </p:cNvSpPr>
            <p:nvPr/>
          </p:nvSpPr>
          <p:spPr bwMode="auto">
            <a:xfrm>
              <a:off x="1575" y="3180"/>
              <a:ext cx="596" cy="34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时间为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226317" name="Text Box 13"/>
            <p:cNvSpPr txBox="1">
              <a:spLocks noChangeArrowheads="1"/>
            </p:cNvSpPr>
            <p:nvPr/>
          </p:nvSpPr>
          <p:spPr bwMode="auto">
            <a:xfrm>
              <a:off x="929" y="2746"/>
              <a:ext cx="454" cy="20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ee(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x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226318" name="Text Box 14"/>
            <p:cNvSpPr txBox="1">
              <a:spLocks noChangeArrowheads="1"/>
            </p:cNvSpPr>
            <p:nvPr/>
          </p:nvSpPr>
          <p:spPr bwMode="auto">
            <a:xfrm>
              <a:off x="2381" y="2746"/>
              <a:ext cx="454" cy="19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le(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y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7158" y="3825579"/>
            <a:ext cx="850112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12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活动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a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的最迟开始时间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指终点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事件的最迟开始时间与该活动所需时间之差，即：</a:t>
            </a:r>
          </a:p>
          <a:p>
            <a:pPr algn="l">
              <a:lnSpc>
                <a:spcPts val="2600"/>
              </a:lnSpc>
              <a:spcBef>
                <a:spcPts val="120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  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y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65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1" grpId="0"/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Text Box 2"/>
          <p:cNvSpPr txBox="1">
            <a:spLocks noChangeArrowheads="1"/>
          </p:cNvSpPr>
          <p:nvPr/>
        </p:nvSpPr>
        <p:spPr bwMode="auto">
          <a:xfrm>
            <a:off x="642910" y="1118324"/>
            <a:ext cx="8072494" cy="8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ts val="3100"/>
              </a:lnSpc>
              <a:spcBef>
                <a:spcPts val="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对于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每个活动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，求出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)-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，若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，则称活动</a:t>
            </a:r>
            <a:r>
              <a:rPr kumimoji="1"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为关键活动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 对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关键活动来说，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不存在富余时间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grpSp>
        <p:nvGrpSpPr>
          <p:cNvPr id="2" name="组合 36"/>
          <p:cNvGrpSpPr/>
          <p:nvPr/>
        </p:nvGrpSpPr>
        <p:grpSpPr>
          <a:xfrm>
            <a:off x="1000100" y="2714620"/>
            <a:ext cx="5572164" cy="2143140"/>
            <a:chOff x="1000100" y="2714620"/>
            <a:chExt cx="5572164" cy="2143140"/>
          </a:xfrm>
        </p:grpSpPr>
        <p:sp>
          <p:nvSpPr>
            <p:cNvPr id="6" name="椭圆 5"/>
            <p:cNvSpPr/>
            <p:nvPr/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6"/>
              <a:endCxn id="8" idx="2"/>
            </p:cNvCxnSpPr>
            <p:nvPr/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5"/>
              <a:endCxn id="9" idx="2"/>
            </p:cNvCxnSpPr>
            <p:nvPr/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068795">
              <a:off x="2733662" y="2798651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19638790">
              <a:off x="1301621" y="2988518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33491" y="3467100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2111226">
              <a:off x="1185839" y="4168446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>
              <a:stCxn id="7" idx="6"/>
              <a:endCxn id="17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" idx="6"/>
              <a:endCxn id="17" idx="3"/>
            </p:cNvCxnSpPr>
            <p:nvPr/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7" idx="7"/>
              <a:endCxn id="20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7" idx="5"/>
              <a:endCxn id="21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9" idx="6"/>
              <a:endCxn id="18" idx="2"/>
            </p:cNvCxnSpPr>
            <p:nvPr/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0" idx="6"/>
              <a:endCxn id="19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1" idx="6"/>
              <a:endCxn id="19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8" idx="6"/>
              <a:endCxn id="19" idx="3"/>
            </p:cNvCxnSpPr>
            <p:nvPr/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228966" y="4597985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 rot="20954754">
              <a:off x="2733662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 rot="20757423">
              <a:off x="3910008" y="279666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884236">
              <a:off x="3848095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 rot="2002685">
              <a:off x="5581657" y="305643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72092" y="349394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9402789">
              <a:off x="5581657" y="422542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57224" y="630776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3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）求关键活动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66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754064" y="4250818"/>
            <a:ext cx="6746894" cy="2018602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ee(A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ee(B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(A)+c(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)=6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(A)+c(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)=4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(A)+c(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)=5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(E)=MAX(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(B)+c(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(C)+c(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)}=MAX{7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5}=7</a:t>
            </a: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142844" y="214290"/>
            <a:ext cx="1428728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【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例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8.13】</a:t>
            </a:r>
            <a:endParaRPr lang="zh-CN" altLang="en-US" sz="2000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395288" y="3214686"/>
            <a:ext cx="7704137" cy="86177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先进行拓扑排序，假设拓扑序列为：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ABCDEFGHI</a:t>
            </a:r>
            <a:endParaRPr kumimoji="1" lang="en-US" altLang="zh-CN" sz="20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计算各事件的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(v)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  <a:endParaRPr lang="zh-CN" altLang="en-US" sz="2000" dirty="0"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8" name="右箭头 37"/>
          <p:cNvSpPr/>
          <p:nvPr/>
        </p:nvSpPr>
        <p:spPr>
          <a:xfrm>
            <a:off x="1928794" y="2714620"/>
            <a:ext cx="5400000" cy="180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38"/>
          <p:cNvGrpSpPr/>
          <p:nvPr/>
        </p:nvGrpSpPr>
        <p:grpSpPr>
          <a:xfrm>
            <a:off x="1381103" y="500042"/>
            <a:ext cx="5905541" cy="2143140"/>
            <a:chOff x="666723" y="2714620"/>
            <a:chExt cx="5905541" cy="2143140"/>
          </a:xfrm>
        </p:grpSpPr>
        <p:sp>
          <p:nvSpPr>
            <p:cNvPr id="41" name="椭圆 40"/>
            <p:cNvSpPr/>
            <p:nvPr/>
          </p:nvSpPr>
          <p:spPr>
            <a:xfrm>
              <a:off x="666723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843069" y="2779564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843069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843069" y="427326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5" name="直接箭头连接符 44"/>
            <p:cNvCxnSpPr>
              <a:stCxn id="41" idx="7"/>
              <a:endCxn id="42" idx="2"/>
            </p:cNvCxnSpPr>
            <p:nvPr/>
          </p:nvCxnSpPr>
          <p:spPr>
            <a:xfrm rot="5400000" flipH="1" flipV="1">
              <a:off x="1158702" y="2884810"/>
              <a:ext cx="562310" cy="80642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6"/>
              <a:endCxn id="43" idx="2"/>
            </p:cNvCxnSpPr>
            <p:nvPr/>
          </p:nvCxnSpPr>
          <p:spPr>
            <a:xfrm>
              <a:off x="1100114" y="3729905"/>
              <a:ext cx="742955" cy="1588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1" idx="5"/>
              <a:endCxn id="44" idx="2"/>
            </p:cNvCxnSpPr>
            <p:nvPr/>
          </p:nvCxnSpPr>
          <p:spPr>
            <a:xfrm rot="16200000" flipH="1">
              <a:off x="1134888" y="3792389"/>
              <a:ext cx="609938" cy="8064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1068795">
              <a:off x="2733662" y="2798651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19638790">
              <a:off x="994460" y="3034693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142976" y="3517775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 rot="2111226">
              <a:off x="917538" y="4168446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143240" y="316922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直接箭头连接符 56"/>
            <p:cNvCxnSpPr>
              <a:stCxn id="42" idx="6"/>
              <a:endCxn id="52" idx="1"/>
            </p:cNvCxnSpPr>
            <p:nvPr/>
          </p:nvCxnSpPr>
          <p:spPr>
            <a:xfrm>
              <a:off x="2276460" y="3006867"/>
              <a:ext cx="930249" cy="22893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3" idx="6"/>
              <a:endCxn id="52" idx="3"/>
            </p:cNvCxnSpPr>
            <p:nvPr/>
          </p:nvCxnSpPr>
          <p:spPr>
            <a:xfrm flipV="1">
              <a:off x="2276460" y="3557255"/>
              <a:ext cx="930249" cy="17265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2" idx="7"/>
              <a:endCxn id="55" idx="2"/>
            </p:cNvCxnSpPr>
            <p:nvPr/>
          </p:nvCxnSpPr>
          <p:spPr>
            <a:xfrm rot="5400000" flipH="1" flipV="1">
              <a:off x="4028994" y="2426092"/>
              <a:ext cx="293877" cy="1325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2" idx="5"/>
              <a:endCxn id="56" idx="2"/>
            </p:cNvCxnSpPr>
            <p:nvPr/>
          </p:nvCxnSpPr>
          <p:spPr>
            <a:xfrm rot="16200000" flipH="1">
              <a:off x="4061465" y="3008952"/>
              <a:ext cx="228935" cy="1325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4" idx="6"/>
              <a:endCxn id="53" idx="2"/>
            </p:cNvCxnSpPr>
            <p:nvPr/>
          </p:nvCxnSpPr>
          <p:spPr>
            <a:xfrm>
              <a:off x="2276460" y="4500570"/>
              <a:ext cx="2562242" cy="129888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5" idx="6"/>
              <a:endCxn id="54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6" idx="6"/>
              <a:endCxn id="54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53" idx="6"/>
              <a:endCxn id="54" idx="3"/>
            </p:cNvCxnSpPr>
            <p:nvPr/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228966" y="4597985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20954754">
              <a:off x="2733662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20757423">
              <a:off x="3910008" y="279666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884236">
              <a:off x="3848095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2002685">
              <a:off x="5581657" y="305643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72092" y="349394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rot="19402789">
              <a:off x="5581657" y="422542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4" name="灯片编号占位符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67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1142976" y="3429000"/>
            <a:ext cx="7000924" cy="188010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(F)=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(E)+c(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)=16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(E)+c(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)=14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(H)=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(D)+c(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)=7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=MAX{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(F)+c(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(G)+c(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(H)+c(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)}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=MAX(18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18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11}=18</a:t>
            </a:r>
          </a:p>
        </p:txBody>
      </p:sp>
      <p:sp>
        <p:nvSpPr>
          <p:cNvPr id="37" name="右箭头 36"/>
          <p:cNvSpPr/>
          <p:nvPr/>
        </p:nvSpPr>
        <p:spPr>
          <a:xfrm>
            <a:off x="1928794" y="2714620"/>
            <a:ext cx="5400000" cy="180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38"/>
          <p:cNvGrpSpPr/>
          <p:nvPr/>
        </p:nvGrpSpPr>
        <p:grpSpPr>
          <a:xfrm>
            <a:off x="1714480" y="500042"/>
            <a:ext cx="5572164" cy="2143140"/>
            <a:chOff x="1000100" y="2714620"/>
            <a:chExt cx="5572164" cy="2143140"/>
          </a:xfrm>
        </p:grpSpPr>
        <p:sp>
          <p:nvSpPr>
            <p:cNvPr id="40" name="椭圆 39"/>
            <p:cNvSpPr/>
            <p:nvPr/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箭头连接符 43"/>
            <p:cNvCxnSpPr>
              <a:stCxn id="40" idx="7"/>
              <a:endCxn id="41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0" idx="6"/>
              <a:endCxn id="42" idx="2"/>
            </p:cNvCxnSpPr>
            <p:nvPr/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0" idx="5"/>
              <a:endCxn id="43" idx="2"/>
            </p:cNvCxnSpPr>
            <p:nvPr/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1068795">
              <a:off x="2733662" y="2798651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9638790">
              <a:off x="1301621" y="2988518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33491" y="3429000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 rot="2111226">
              <a:off x="1185839" y="4168446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6" name="直接箭头连接符 55"/>
            <p:cNvCxnSpPr>
              <a:stCxn id="41" idx="6"/>
              <a:endCxn id="51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2" idx="6"/>
              <a:endCxn id="51" idx="3"/>
            </p:cNvCxnSpPr>
            <p:nvPr/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1" idx="7"/>
              <a:endCxn id="54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1" idx="5"/>
              <a:endCxn id="55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6"/>
              <a:endCxn id="52" idx="2"/>
            </p:cNvCxnSpPr>
            <p:nvPr/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4" idx="6"/>
              <a:endCxn id="53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5" idx="6"/>
              <a:endCxn id="53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6"/>
              <a:endCxn id="53" idx="3"/>
            </p:cNvCxnSpPr>
            <p:nvPr/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228966" y="4597985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20954754">
              <a:off x="2733662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20757423">
              <a:off x="3910008" y="279666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884236">
              <a:off x="3848095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2002685">
              <a:off x="5581657" y="305643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72092" y="349394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rot="19402789">
              <a:off x="5581657" y="422542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3" name="灯片编号占位符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68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928662" y="3741999"/>
            <a:ext cx="5929354" cy="1741603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le(I)=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(I)=18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le(H)=le(I)-c(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)=14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le(G)=le(I)-c(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)=14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le(F)=le(I)-c(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)=16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214282" y="3207601"/>
            <a:ext cx="8501122" cy="40011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拓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扑序列为</a:t>
            </a:r>
            <a:r>
              <a:rPr kumimoji="1" lang="en-US" altLang="zh-CN" sz="2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ABCDEFGHI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，按拓扑逆序</a:t>
            </a:r>
            <a:r>
              <a:rPr kumimoji="1" lang="en-US" altLang="zh-CN" sz="2000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IHGFEDCBA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计算各事件的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le(v)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</a:p>
        </p:txBody>
      </p:sp>
      <p:sp>
        <p:nvSpPr>
          <p:cNvPr id="37" name="左箭头 36"/>
          <p:cNvSpPr/>
          <p:nvPr/>
        </p:nvSpPr>
        <p:spPr>
          <a:xfrm>
            <a:off x="1857356" y="2714620"/>
            <a:ext cx="5400000" cy="21431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37"/>
          <p:cNvGrpSpPr/>
          <p:nvPr/>
        </p:nvGrpSpPr>
        <p:grpSpPr>
          <a:xfrm>
            <a:off x="1714480" y="500042"/>
            <a:ext cx="5572164" cy="2143140"/>
            <a:chOff x="1000100" y="2714620"/>
            <a:chExt cx="5572164" cy="2143140"/>
          </a:xfrm>
        </p:grpSpPr>
        <p:sp>
          <p:nvSpPr>
            <p:cNvPr id="40" name="椭圆 39"/>
            <p:cNvSpPr/>
            <p:nvPr/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箭头连接符 43"/>
            <p:cNvCxnSpPr>
              <a:stCxn id="40" idx="7"/>
              <a:endCxn id="41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0" idx="6"/>
              <a:endCxn id="42" idx="2"/>
            </p:cNvCxnSpPr>
            <p:nvPr/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0" idx="5"/>
              <a:endCxn id="43" idx="2"/>
            </p:cNvCxnSpPr>
            <p:nvPr/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1068795">
              <a:off x="2733662" y="2798651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9638790">
              <a:off x="1301621" y="2988518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33491" y="3429000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 rot="2111226">
              <a:off x="1185839" y="4168446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6" name="直接箭头连接符 55"/>
            <p:cNvCxnSpPr>
              <a:stCxn id="41" idx="6"/>
              <a:endCxn id="51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2" idx="6"/>
              <a:endCxn id="51" idx="3"/>
            </p:cNvCxnSpPr>
            <p:nvPr/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1" idx="7"/>
              <a:endCxn id="54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1" idx="5"/>
              <a:endCxn id="55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6"/>
              <a:endCxn id="52" idx="2"/>
            </p:cNvCxnSpPr>
            <p:nvPr/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4" idx="6"/>
              <a:endCxn id="53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5" idx="6"/>
              <a:endCxn id="53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6"/>
              <a:endCxn id="53" idx="3"/>
            </p:cNvCxnSpPr>
            <p:nvPr/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228966" y="4597985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20954754">
              <a:off x="2733662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20757423">
              <a:off x="3910008" y="279666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884236">
              <a:off x="3848095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2002685">
              <a:off x="5581657" y="305643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72092" y="349394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rot="19402789">
              <a:off x="5581657" y="422542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3" name="灯片编号占位符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69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807179"/>
            <a:ext cx="8929718" cy="5086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k=1;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当前构造生成树第几条边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j=0;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中边的下标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初值为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(k&lt;g.n)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生成的边数小于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时循环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u1=E[j].u;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v1=E[j].v;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取一条边的起始和终止顶点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sn1=vset[u1];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sn2=vset[v1];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分别得到两个顶点所属的集合编号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sn1!=sn2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两顶点属不同集合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cout&lt;&lt;"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边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(“&lt;&lt;u1&lt;&lt;",”&lt;&lt;v1&lt;&lt;"),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权为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" &lt;&lt; E[j].w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k++;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生成边数增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for (int i=0;i&lt;g.n;i++)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两个集合统一编号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vset[i]==sn2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集合编号为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sn2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的改为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sn1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vset[i]=sn1;</a:t>
            </a:r>
            <a:endParaRPr lang="zh-CN" altLang="zh-CN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j++;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扫描下一条边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571472" y="3429000"/>
            <a:ext cx="8072494" cy="2157102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le(E)=MIN(le(F)-c(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le(G)-c(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)}={7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7}=7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le(D)=le(H)-c(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)=12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le(C)=le(E)-c(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)=6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le(B)=le(E)-c(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)=6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le(A)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=MIN(le(B)-c(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le(C)-c(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le(D)-c(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)}={0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7}=0</a:t>
            </a:r>
          </a:p>
        </p:txBody>
      </p:sp>
      <p:sp>
        <p:nvSpPr>
          <p:cNvPr id="37" name="左箭头 36"/>
          <p:cNvSpPr/>
          <p:nvPr/>
        </p:nvSpPr>
        <p:spPr>
          <a:xfrm>
            <a:off x="1857356" y="2714620"/>
            <a:ext cx="5400000" cy="21431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组合 38"/>
          <p:cNvGrpSpPr/>
          <p:nvPr/>
        </p:nvGrpSpPr>
        <p:grpSpPr>
          <a:xfrm>
            <a:off x="1714480" y="500042"/>
            <a:ext cx="5572164" cy="2143140"/>
            <a:chOff x="1000100" y="2714620"/>
            <a:chExt cx="5572164" cy="2143140"/>
          </a:xfrm>
        </p:grpSpPr>
        <p:sp>
          <p:nvSpPr>
            <p:cNvPr id="40" name="椭圆 39"/>
            <p:cNvSpPr/>
            <p:nvPr/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4" name="直接箭头连接符 43"/>
            <p:cNvCxnSpPr>
              <a:stCxn id="40" idx="7"/>
              <a:endCxn id="41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0" idx="6"/>
              <a:endCxn id="42" idx="2"/>
            </p:cNvCxnSpPr>
            <p:nvPr/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0" idx="5"/>
              <a:endCxn id="43" idx="2"/>
            </p:cNvCxnSpPr>
            <p:nvPr/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rot="1068795">
              <a:off x="2733662" y="2798651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19638790">
              <a:off x="1301621" y="2988518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33491" y="3429000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 rot="2111226">
              <a:off x="1185839" y="416645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6" name="直接箭头连接符 55"/>
            <p:cNvCxnSpPr>
              <a:stCxn id="41" idx="6"/>
              <a:endCxn id="51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2" idx="6"/>
              <a:endCxn id="51" idx="3"/>
            </p:cNvCxnSpPr>
            <p:nvPr/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1" idx="7"/>
              <a:endCxn id="54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1" idx="5"/>
              <a:endCxn id="55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6"/>
              <a:endCxn id="52" idx="2"/>
            </p:cNvCxnSpPr>
            <p:nvPr/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4" idx="6"/>
              <a:endCxn id="53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5" idx="6"/>
              <a:endCxn id="53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>
              <a:stCxn id="52" idx="6"/>
              <a:endCxn id="53" idx="3"/>
            </p:cNvCxnSpPr>
            <p:nvPr/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228966" y="4597985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20954754">
              <a:off x="2733662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20757423">
              <a:off x="3910008" y="279666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884236">
              <a:off x="3848095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2002685">
              <a:off x="5581657" y="305643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72092" y="349394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 rot="19402789">
              <a:off x="5581657" y="422542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3" name="灯片编号占位符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70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Text Box 2"/>
          <p:cNvSpPr txBox="1">
            <a:spLocks noChangeArrowheads="1"/>
          </p:cNvSpPr>
          <p:nvPr/>
        </p:nvSpPr>
        <p:spPr bwMode="auto">
          <a:xfrm>
            <a:off x="642910" y="3071810"/>
            <a:ext cx="7858180" cy="2757266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  <a:spcAft>
                <a:spcPts val="600"/>
              </a:spcAft>
            </a:pP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计算各活动的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e(a)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l(a)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d(a)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如下：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活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(A)=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l(a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)=le(B)-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6=0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d(a</a:t>
            </a:r>
            <a:r>
              <a:rPr kumimoji="1" lang="en-US" altLang="zh-CN" sz="1800" baseline="-25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活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(A)=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l(a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)=le(C)-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4=2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d(a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)=2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活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(A)=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l(a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)=le(D)-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5=7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d(a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)=7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活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(B)=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l(a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)=le(E)-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1=6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d(a</a:t>
            </a:r>
            <a:r>
              <a:rPr kumimoji="1" lang="en-US" altLang="zh-CN" sz="1800" baseline="-25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活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动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(C)=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l(a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)=le(E)-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1=6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d(a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5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)=2</a:t>
            </a:r>
          </a:p>
        </p:txBody>
      </p:sp>
      <p:grpSp>
        <p:nvGrpSpPr>
          <p:cNvPr id="2" name="组合 36"/>
          <p:cNvGrpSpPr/>
          <p:nvPr/>
        </p:nvGrpSpPr>
        <p:grpSpPr>
          <a:xfrm>
            <a:off x="1714480" y="500042"/>
            <a:ext cx="5572164" cy="2143140"/>
            <a:chOff x="1000100" y="2714620"/>
            <a:chExt cx="5572164" cy="2143140"/>
          </a:xfrm>
        </p:grpSpPr>
        <p:sp>
          <p:nvSpPr>
            <p:cNvPr id="39" name="椭圆 38"/>
            <p:cNvSpPr/>
            <p:nvPr/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3" name="直接箭头连接符 42"/>
            <p:cNvCxnSpPr>
              <a:stCxn id="39" idx="7"/>
              <a:endCxn id="40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9" idx="6"/>
              <a:endCxn id="41" idx="2"/>
            </p:cNvCxnSpPr>
            <p:nvPr/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39" idx="5"/>
              <a:endCxn id="42" idx="2"/>
            </p:cNvCxnSpPr>
            <p:nvPr/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1068795">
              <a:off x="2733662" y="2798651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19638790">
              <a:off x="1301621" y="2988518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33491" y="3429000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 rot="2111226">
              <a:off x="1185839" y="416645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5" name="直接箭头连接符 54"/>
            <p:cNvCxnSpPr>
              <a:stCxn id="40" idx="6"/>
              <a:endCxn id="50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1" idx="6"/>
              <a:endCxn id="50" idx="3"/>
            </p:cNvCxnSpPr>
            <p:nvPr/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0" idx="7"/>
              <a:endCxn id="53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0" idx="5"/>
              <a:endCxn id="54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2" idx="6"/>
              <a:endCxn id="51" idx="2"/>
            </p:cNvCxnSpPr>
            <p:nvPr/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3" idx="6"/>
              <a:endCxn id="52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4" idx="6"/>
              <a:endCxn id="52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1" idx="6"/>
              <a:endCxn id="52" idx="3"/>
            </p:cNvCxnSpPr>
            <p:nvPr/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228966" y="4597985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rot="20954754">
              <a:off x="2733662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20757423">
              <a:off x="3910008" y="279666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884236">
              <a:off x="3848095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2002685">
              <a:off x="5581657" y="305643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72092" y="349394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9402789">
              <a:off x="5581657" y="422542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71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2"/>
          <p:cNvSpPr txBox="1">
            <a:spLocks noChangeArrowheads="1"/>
          </p:cNvSpPr>
          <p:nvPr/>
        </p:nvSpPr>
        <p:spPr bwMode="auto">
          <a:xfrm>
            <a:off x="428596" y="3357562"/>
            <a:ext cx="8215370" cy="2312905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(D)=5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l(a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)=le(H)-2=12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6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)=7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(E)=7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l(a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)=le(F)-9=7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(E)=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)=le(G)-7=7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(H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)=7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l(a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)-4=14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d(</a:t>
            </a:r>
            <a:r>
              <a:rPr kumimoji="1" lang="en-US" altLang="zh-CN" sz="18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9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)=7</a:t>
            </a:r>
            <a:endParaRPr kumimoji="1" lang="en-US" altLang="zh-CN" sz="1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(F)=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16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l(a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)=le(I)-2=16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活动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e(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</a:t>
            </a:r>
            <a:r>
              <a:rPr kumimoji="1" lang="en-US" altLang="zh-CN" sz="1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ee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(G)=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14</a:t>
            </a:r>
            <a:r>
              <a:rPr kumimoji="1"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kumimoji="1"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l(a</a:t>
            </a:r>
            <a:r>
              <a:rPr kumimoji="1" lang="en-US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kumimoji="1"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)=le(I)-4=14</a:t>
            </a:r>
            <a:r>
              <a:rPr kumimoji="1"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	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d(</a:t>
            </a:r>
            <a:r>
              <a:rPr kumimoji="1" lang="en-US" altLang="zh-CN" sz="18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1800" baseline="-25000" dirty="0" err="1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kumimoji="1" lang="en-US" altLang="zh-CN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)=0    </a:t>
            </a:r>
          </a:p>
        </p:txBody>
      </p:sp>
      <p:grpSp>
        <p:nvGrpSpPr>
          <p:cNvPr id="2" name="组合 35"/>
          <p:cNvGrpSpPr/>
          <p:nvPr/>
        </p:nvGrpSpPr>
        <p:grpSpPr>
          <a:xfrm>
            <a:off x="1714480" y="500042"/>
            <a:ext cx="5572164" cy="2143140"/>
            <a:chOff x="1000100" y="2714620"/>
            <a:chExt cx="5572164" cy="2143140"/>
          </a:xfrm>
        </p:grpSpPr>
        <p:sp>
          <p:nvSpPr>
            <p:cNvPr id="38" name="椭圆 37"/>
            <p:cNvSpPr/>
            <p:nvPr/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箭头连接符 41"/>
            <p:cNvCxnSpPr>
              <a:stCxn id="38" idx="7"/>
              <a:endCxn id="39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8" idx="6"/>
              <a:endCxn id="40" idx="2"/>
            </p:cNvCxnSpPr>
            <p:nvPr/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8" idx="5"/>
              <a:endCxn id="41" idx="2"/>
            </p:cNvCxnSpPr>
            <p:nvPr/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068795">
              <a:off x="2733662" y="2798651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19638790">
              <a:off x="1301621" y="2988518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33491" y="3429000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2111226">
              <a:off x="1185839" y="4168446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4" name="直接箭头连接符 53"/>
            <p:cNvCxnSpPr>
              <a:stCxn id="39" idx="6"/>
              <a:endCxn id="49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0" idx="6"/>
              <a:endCxn id="49" idx="3"/>
            </p:cNvCxnSpPr>
            <p:nvPr/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9" idx="7"/>
              <a:endCxn id="52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9" idx="5"/>
              <a:endCxn id="53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1" idx="6"/>
              <a:endCxn id="50" idx="2"/>
            </p:cNvCxnSpPr>
            <p:nvPr/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2" idx="6"/>
              <a:endCxn id="51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3" idx="6"/>
              <a:endCxn id="51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0" idx="6"/>
              <a:endCxn id="51" idx="3"/>
            </p:cNvCxnSpPr>
            <p:nvPr/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228966" y="4597985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rot="20954754">
              <a:off x="2733662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rot="20757423">
              <a:off x="3910008" y="279666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884236">
              <a:off x="3848095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2002685">
              <a:off x="5581657" y="305643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72092" y="349394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9402789">
              <a:off x="5581657" y="422542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72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714348" y="3143248"/>
            <a:ext cx="8062913" cy="810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kumimoji="1"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由此可知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，关键活动有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10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8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7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kumimoji="1" lang="en-US" altLang="zh-CN" sz="2000" i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en-US" altLang="zh-CN" sz="2000" baseline="-250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，因此关键路径有两条：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</a:t>
            </a:r>
            <a:r>
              <a:rPr kumimoji="1" lang="zh-CN" altLang="en-US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－</a:t>
            </a:r>
            <a:r>
              <a:rPr kumimoji="1" lang="en-US" altLang="zh-CN" sz="20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 </a:t>
            </a:r>
          </a:p>
        </p:txBody>
      </p:sp>
      <p:grpSp>
        <p:nvGrpSpPr>
          <p:cNvPr id="2" name="组合 35"/>
          <p:cNvGrpSpPr/>
          <p:nvPr/>
        </p:nvGrpSpPr>
        <p:grpSpPr>
          <a:xfrm>
            <a:off x="1714480" y="500042"/>
            <a:ext cx="5572164" cy="2143140"/>
            <a:chOff x="1000100" y="2714620"/>
            <a:chExt cx="5572164" cy="2143140"/>
          </a:xfrm>
        </p:grpSpPr>
        <p:sp>
          <p:nvSpPr>
            <p:cNvPr id="38" name="椭圆 37"/>
            <p:cNvSpPr/>
            <p:nvPr/>
          </p:nvSpPr>
          <p:spPr>
            <a:xfrm>
              <a:off x="1000100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2176446" y="2779564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2176446" y="3502602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176446" y="427326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2" name="直接箭头连接符 41"/>
            <p:cNvCxnSpPr>
              <a:stCxn id="38" idx="7"/>
              <a:endCxn id="39" idx="2"/>
            </p:cNvCxnSpPr>
            <p:nvPr/>
          </p:nvCxnSpPr>
          <p:spPr>
            <a:xfrm rot="5400000" flipH="1" flipV="1">
              <a:off x="1492078" y="2884810"/>
              <a:ext cx="562311" cy="80642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8" idx="6"/>
              <a:endCxn id="40" idx="2"/>
            </p:cNvCxnSpPr>
            <p:nvPr/>
          </p:nvCxnSpPr>
          <p:spPr>
            <a:xfrm>
              <a:off x="1433491" y="3729905"/>
              <a:ext cx="742955" cy="144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8" idx="5"/>
              <a:endCxn id="41" idx="2"/>
            </p:cNvCxnSpPr>
            <p:nvPr/>
          </p:nvCxnSpPr>
          <p:spPr>
            <a:xfrm rot="16200000" flipH="1">
              <a:off x="1468264" y="3792389"/>
              <a:ext cx="609938" cy="806424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068795">
              <a:off x="2733662" y="2798651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19638790">
              <a:off x="1301621" y="2988518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=6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33491" y="3429000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 rot="2111226">
              <a:off x="1185839" y="4168446"/>
              <a:ext cx="742956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=5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476617" y="316922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4838702" y="4403155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H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138873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I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4838702" y="2714620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F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838702" y="3558887"/>
              <a:ext cx="433391" cy="454605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G</a:t>
              </a:r>
              <a:endParaRPr lang="zh-CN" altLang="en-US" sz="18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4" name="直接箭头连接符 53"/>
            <p:cNvCxnSpPr>
              <a:stCxn id="39" idx="6"/>
              <a:endCxn id="49" idx="1"/>
            </p:cNvCxnSpPr>
            <p:nvPr/>
          </p:nvCxnSpPr>
          <p:spPr>
            <a:xfrm>
              <a:off x="2609836" y="3006866"/>
              <a:ext cx="930250" cy="228935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0" idx="6"/>
              <a:endCxn id="49" idx="3"/>
            </p:cNvCxnSpPr>
            <p:nvPr/>
          </p:nvCxnSpPr>
          <p:spPr>
            <a:xfrm flipV="1">
              <a:off x="2609836" y="3557255"/>
              <a:ext cx="930250" cy="17264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9" idx="7"/>
              <a:endCxn id="52" idx="2"/>
            </p:cNvCxnSpPr>
            <p:nvPr/>
          </p:nvCxnSpPr>
          <p:spPr>
            <a:xfrm rot="5400000" flipH="1" flipV="1">
              <a:off x="4195681" y="2592781"/>
              <a:ext cx="293878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9" idx="5"/>
              <a:endCxn id="53" idx="2"/>
            </p:cNvCxnSpPr>
            <p:nvPr/>
          </p:nvCxnSpPr>
          <p:spPr>
            <a:xfrm rot="16200000" flipH="1">
              <a:off x="4228153" y="3175641"/>
              <a:ext cx="228935" cy="992163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1" idx="6"/>
              <a:endCxn id="50" idx="2"/>
            </p:cNvCxnSpPr>
            <p:nvPr/>
          </p:nvCxnSpPr>
          <p:spPr>
            <a:xfrm>
              <a:off x="2609836" y="4500570"/>
              <a:ext cx="2228866" cy="129887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2" idx="6"/>
              <a:endCxn id="51" idx="1"/>
            </p:cNvCxnSpPr>
            <p:nvPr/>
          </p:nvCxnSpPr>
          <p:spPr>
            <a:xfrm>
              <a:off x="5272092" y="2941923"/>
              <a:ext cx="930250" cy="68354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3" idx="6"/>
              <a:endCxn id="51" idx="2"/>
            </p:cNvCxnSpPr>
            <p:nvPr/>
          </p:nvCxnSpPr>
          <p:spPr>
            <a:xfrm>
              <a:off x="5272092" y="3786190"/>
              <a:ext cx="866781" cy="144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0" idx="6"/>
              <a:endCxn id="51" idx="3"/>
            </p:cNvCxnSpPr>
            <p:nvPr/>
          </p:nvCxnSpPr>
          <p:spPr>
            <a:xfrm flipV="1">
              <a:off x="5272092" y="3946917"/>
              <a:ext cx="930250" cy="6835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228966" y="4597985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6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 rot="20954754">
              <a:off x="2733662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5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=1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 rot="20757423">
              <a:off x="3910008" y="279666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7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=9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 rot="884236">
              <a:off x="3848095" y="370587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8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=7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2002685">
              <a:off x="5581657" y="3056438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10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=2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72092" y="3493944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11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9402789">
              <a:off x="5581657" y="4225423"/>
              <a:ext cx="742956" cy="225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8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 dirty="0" err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9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=4</a:t>
              </a:r>
              <a:endParaRPr lang="zh-CN" altLang="en-US" sz="18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73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714356"/>
            <a:ext cx="4286280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3*. </a:t>
            </a:r>
            <a:r>
              <a:rPr lang="zh-CN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改进的克鲁斯卡尔算法设计</a:t>
            </a:r>
            <a:endParaRPr lang="zh-CN" altLang="en-US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164305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连通分量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1604" y="2500306"/>
            <a:ext cx="2500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6600"/>
                </a:solidFill>
                <a:latin typeface="仿宋" pitchFamily="49" charset="-122"/>
                <a:ea typeface="仿宋" pitchFamily="49" charset="-122"/>
              </a:rPr>
              <a:t>并查集</a:t>
            </a:r>
            <a:r>
              <a:rPr lang="zh-CN" altLang="en-US" sz="2000">
                <a:solidFill>
                  <a:srgbClr val="006600"/>
                </a:solidFill>
                <a:latin typeface="仿宋" pitchFamily="49" charset="-122"/>
                <a:ea typeface="仿宋" pitchFamily="49" charset="-122"/>
              </a:rPr>
              <a:t>中的一个子集</a:t>
            </a:r>
            <a:endParaRPr lang="zh-CN" altLang="en-US" sz="2000">
              <a:solidFill>
                <a:srgbClr val="006600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2428860" y="2071678"/>
            <a:ext cx="142876" cy="357190"/>
          </a:xfrm>
          <a:prstGeom prst="down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643050"/>
            <a:ext cx="7858180" cy="36250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parent[MAXV];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并查集存储结构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rnk[MAXV];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存储结点的秩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endParaRPr lang="en-US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并查集初始化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for (int i=0;i&lt;n;i++)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顶点编号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n-1 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parent[i]=i;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rnk[i]=0;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并查集初始化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查找</a:t>
            </a:r>
            <a:r>
              <a:rPr lang="zh-CN" altLang="en-US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和合并算法</a:t>
            </a:r>
            <a:endParaRPr lang="en-US" altLang="zh-CN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5720" y="571480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利用并查集</a:t>
            </a:r>
            <a:r>
              <a:rPr lang="zh-CN" altLang="zh-CN" sz="200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Consolas" pitchFamily="49" charset="0"/>
              </a:rPr>
              <a:t>的克鲁斯卡尔算法</a:t>
            </a:r>
            <a:endParaRPr lang="zh-CN" altLang="en-US" sz="200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9</a:t>
            </a:fld>
            <a:r>
              <a:rPr lang="en-US" altLang="zh-CN"/>
              <a:t>/73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spcBef>
            <a:spcPts val="0"/>
          </a:spcBef>
          <a:defRPr sz="1800" smtClean="0">
            <a:solidFill>
              <a:srgbClr val="0000FF"/>
            </a:solidFill>
            <a:latin typeface="Consolas" pitchFamily="49" charset="0"/>
            <a:ea typeface="仿宋" pitchFamily="49" charset="-122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5959</TotalTime>
  <Words>8716</Words>
  <Application>Microsoft Office PowerPoint</Application>
  <PresentationFormat>全屏显示(4:3)</PresentationFormat>
  <Paragraphs>1376</Paragraphs>
  <Slides>73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4" baseType="lpstr">
      <vt:lpstr>仿宋</vt:lpstr>
      <vt:lpstr>华文中宋</vt:lpstr>
      <vt:lpstr>楷体</vt:lpstr>
      <vt:lpstr>宋体</vt:lpstr>
      <vt:lpstr>微软雅黑</vt:lpstr>
      <vt:lpstr>Arial</vt:lpstr>
      <vt:lpstr>Calibri</vt:lpstr>
      <vt:lpstr>Consolas</vt:lpstr>
      <vt:lpstr>Times New Roman</vt:lpstr>
      <vt:lpstr>Office 主题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adony</cp:lastModifiedBy>
  <cp:revision>3188</cp:revision>
  <dcterms:created xsi:type="dcterms:W3CDTF">2004-03-31T23:50:14Z</dcterms:created>
  <dcterms:modified xsi:type="dcterms:W3CDTF">2024-05-20T08:34:41Z</dcterms:modified>
</cp:coreProperties>
</file>