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9"/>
  </p:handoutMasterIdLst>
  <p:sldIdLst>
    <p:sldId id="362" r:id="rId3"/>
    <p:sldId id="365" r:id="rId5"/>
    <p:sldId id="366" r:id="rId6"/>
    <p:sldId id="368" r:id="rId7"/>
    <p:sldId id="367" r:id="rId8"/>
    <p:sldId id="369" r:id="rId9"/>
    <p:sldId id="370" r:id="rId10"/>
    <p:sldId id="371" r:id="rId11"/>
    <p:sldId id="372" r:id="rId12"/>
    <p:sldId id="447" r:id="rId13"/>
    <p:sldId id="446" r:id="rId14"/>
    <p:sldId id="445" r:id="rId15"/>
    <p:sldId id="373" r:id="rId16"/>
    <p:sldId id="375" r:id="rId17"/>
    <p:sldId id="376" r:id="rId18"/>
    <p:sldId id="377" r:id="rId19"/>
    <p:sldId id="378" r:id="rId20"/>
    <p:sldId id="416" r:id="rId21"/>
    <p:sldId id="440" r:id="rId22"/>
    <p:sldId id="379" r:id="rId23"/>
    <p:sldId id="380" r:id="rId24"/>
    <p:sldId id="381" r:id="rId25"/>
    <p:sldId id="382" r:id="rId26"/>
    <p:sldId id="448" r:id="rId27"/>
    <p:sldId id="389" r:id="rId28"/>
    <p:sldId id="390" r:id="rId29"/>
    <p:sldId id="417" r:id="rId30"/>
    <p:sldId id="442" r:id="rId31"/>
    <p:sldId id="419" r:id="rId32"/>
    <p:sldId id="443" r:id="rId33"/>
    <p:sldId id="502" r:id="rId34"/>
    <p:sldId id="420" r:id="rId35"/>
    <p:sldId id="418" r:id="rId36"/>
    <p:sldId id="427" r:id="rId37"/>
    <p:sldId id="391" r:id="rId38"/>
    <p:sldId id="444" r:id="rId39"/>
    <p:sldId id="392" r:id="rId40"/>
    <p:sldId id="393" r:id="rId41"/>
    <p:sldId id="449" r:id="rId42"/>
    <p:sldId id="425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</p:sldIdLst>
  <p:sldSz cx="9144000" cy="6858000" type="screen4x3"/>
  <p:notesSz cx="6858000" cy="9144000"/>
  <p:custDataLst>
    <p:tags r:id="rId73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FF3399"/>
    <a:srgbClr val="0000FF"/>
    <a:srgbClr val="FF0066"/>
    <a:srgbClr val="339933"/>
    <a:srgbClr val="FF3300"/>
    <a:srgbClr val="6600CC"/>
    <a:srgbClr val="00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gs" Target="tags/tag1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857256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7422" y="428604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2</a:t>
            </a: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线性表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4" name="TextBox 3">
            <a:hlinkClick r:id="rId1" action="ppaction://hlinksldjump"/>
          </p:cNvPr>
          <p:cNvSpPr txBox="1"/>
          <p:nvPr/>
        </p:nvSpPr>
        <p:spPr>
          <a:xfrm>
            <a:off x="3571868" y="1995778"/>
            <a:ext cx="4140000" cy="478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2.1 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线性表的定义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>
            <a:hlinkClick r:id="" action="ppaction://noaction"/>
          </p:cNvPr>
          <p:cNvSpPr txBox="1"/>
          <p:nvPr/>
        </p:nvSpPr>
        <p:spPr>
          <a:xfrm>
            <a:off x="3571868" y="3424538"/>
            <a:ext cx="4140000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线性表的链式存储结构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hlinkClick r:id="" action="ppaction://noaction"/>
          </p:cNvPr>
          <p:cNvSpPr txBox="1"/>
          <p:nvPr/>
        </p:nvSpPr>
        <p:spPr>
          <a:xfrm>
            <a:off x="3571868" y="2695486"/>
            <a:ext cx="4140000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2.2 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TextBox 8">
            <a:hlinkClick r:id="" action="ppaction://noaction"/>
          </p:cNvPr>
          <p:cNvSpPr txBox="1"/>
          <p:nvPr/>
        </p:nvSpPr>
        <p:spPr>
          <a:xfrm>
            <a:off x="3571868" y="4148744"/>
            <a:ext cx="414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2.4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顺序表和链表的比较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2" name="组合 79"/>
          <p:cNvGrpSpPr/>
          <p:nvPr/>
        </p:nvGrpSpPr>
        <p:grpSpPr bwMode="auto">
          <a:xfrm>
            <a:off x="840364" y="2536886"/>
            <a:ext cx="2160000" cy="2177998"/>
            <a:chOff x="6379728" y="2488774"/>
            <a:chExt cx="2513016" cy="2533955"/>
          </a:xfrm>
        </p:grpSpPr>
        <p:sp>
          <p:nvSpPr>
            <p:cNvPr id="13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20"/>
          <p:cNvSpPr txBox="1">
            <a:spLocks noChangeArrowheads="1"/>
          </p:cNvSpPr>
          <p:nvPr/>
        </p:nvSpPr>
        <p:spPr bwMode="auto">
          <a:xfrm>
            <a:off x="1091886" y="364666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16" name="文本框 20"/>
          <p:cNvSpPr txBox="1">
            <a:spLocks noChangeArrowheads="1"/>
          </p:cNvSpPr>
          <p:nvPr/>
        </p:nvSpPr>
        <p:spPr bwMode="auto">
          <a:xfrm>
            <a:off x="1235902" y="296665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7" name="TextBox 16">
            <a:hlinkClick r:id="" action="ppaction://noaction"/>
          </p:cNvPr>
          <p:cNvSpPr txBox="1"/>
          <p:nvPr/>
        </p:nvSpPr>
        <p:spPr>
          <a:xfrm>
            <a:off x="3571868" y="4824723"/>
            <a:ext cx="414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2.5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线性表的应用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TextBox 18">
            <a:hlinkClick r:id="" action="ppaction://noaction"/>
          </p:cNvPr>
          <p:cNvSpPr txBox="1"/>
          <p:nvPr/>
        </p:nvSpPr>
        <p:spPr>
          <a:xfrm>
            <a:off x="3571868" y="5500702"/>
            <a:ext cx="4140000" cy="5044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2.6 STL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857364"/>
            <a:ext cx="8001056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(const SqList&lt;T&gt;&amp; s)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初始化复制构造函数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capacity=s.capacity;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length=s.length;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复制长度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data=new T[capacity];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为当前顺序表分配空间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i=0;i&lt;length;i++)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元素复制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data[i]=s-&gt;data[i];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0010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初始化复制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构造函数</a:t>
            </a: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（拷贝构造函数）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643050"/>
            <a:ext cx="6357982" cy="15005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~SqList()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析构函数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[] data;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指向的空间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92867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析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构函数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478634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）将元素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添加的线性表末尾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Add(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8072494" cy="2064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在线性表的末尾添加一个元素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(length==capacity)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顺序表空间满时倍增容量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(2*length);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data[length]=e;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length++;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4214818"/>
            <a:ext cx="2571768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时间复杂度是多少？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3714752"/>
            <a:ext cx="952770" cy="151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428736"/>
            <a:ext cx="7358114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Getlength()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求顺序表的长度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length;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4357718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）求线性表的长度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getlength()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57298"/>
            <a:ext cx="7786742" cy="2415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 T&amp; e)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 || i&gt;=length)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参数错误时返回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e=data[i];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成功找到元素时返回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5786478" cy="425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）求线性表中序号为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GetElem(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,&amp;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7786742" cy="226841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i,T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(i&lt;=0 || i&gt;=length)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参数错误时返回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data[i]=e;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621510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）设置线性表中序号为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SetElem(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307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GetNo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查找第一个为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的元素的序号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while(i&lt;length &amp;&amp; data[i]!=e)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i++;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(i&gt;=length)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i;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找到后返回其序号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7358114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）求线性表中第一个值为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的元素的逻辑序号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GetNo(e)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857232"/>
            <a:ext cx="8501122" cy="36652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 T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在线性表中序号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位置插入元素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 || i&gt;length)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(length==capacity)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满时倍增容量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(2*length);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(int j=length;j&gt;i;j--)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//data[i]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及后元素后移一个位置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data[j]=data[j-1];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data[i]=e;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length++;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8"/>
            <a:ext cx="6786610" cy="425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）在线性表中插入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作为第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79045" y="4286256"/>
            <a:ext cx="4435716" cy="1652599"/>
            <a:chOff x="1579045" y="4633921"/>
            <a:chExt cx="4435716" cy="1652599"/>
          </a:xfrm>
        </p:grpSpPr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1579045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2003177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420799" y="5008074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2988168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410440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829922" y="5008074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4393571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4815843" y="5008074"/>
              <a:ext cx="1198918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endParaRPr>
            </a:p>
          </p:txBody>
        </p:sp>
        <p:sp>
          <p:nvSpPr>
            <p:cNvPr id="39942" name="Freeform 6"/>
            <p:cNvSpPr/>
            <p:nvPr/>
          </p:nvSpPr>
          <p:spPr bwMode="auto">
            <a:xfrm>
              <a:off x="3191864" y="5421826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90506" y="5918328"/>
              <a:ext cx="2167167" cy="368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元素开始移动起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0" name="AutoShape 4"/>
            <p:cNvSpPr>
              <a:spLocks noChangeShapeType="1"/>
            </p:cNvSpPr>
            <p:nvPr/>
          </p:nvSpPr>
          <p:spPr bwMode="auto">
            <a:xfrm>
              <a:off x="3070018" y="5874628"/>
              <a:ext cx="1879761" cy="93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39" name="Freeform 3"/>
            <p:cNvSpPr/>
            <p:nvPr/>
          </p:nvSpPr>
          <p:spPr bwMode="auto">
            <a:xfrm>
              <a:off x="3716448" y="5452508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38" name="Freeform 2"/>
            <p:cNvSpPr/>
            <p:nvPr/>
          </p:nvSpPr>
          <p:spPr bwMode="auto">
            <a:xfrm>
              <a:off x="4617729" y="5449719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H="1">
              <a:off x="2960926" y="4816235"/>
              <a:ext cx="364628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228539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主要时间花在元素移动上。有效插入位置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的取值是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，共有</a:t>
            </a:r>
            <a:r>
              <a:rPr lang="zh-CN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个位置可以插入元素：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336974"/>
            <a:ext cx="8786874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0时，移动次数为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，达到最大值。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时，移动次数为0，达到最小值。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其他情况，需要移动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662" y="571480"/>
            <a:ext cx="4435716" cy="368192"/>
            <a:chOff x="1549516" y="571480"/>
            <a:chExt cx="4435716" cy="368192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</p:grp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993635"/>
            <a:ext cx="5738816" cy="2361453"/>
            <a:chOff x="1142976" y="3850759"/>
            <a:chExt cx="5738816" cy="2361453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643446"/>
              <a:ext cx="52387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3850759"/>
              <a:ext cx="1071570" cy="72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357422" y="3993635"/>
              <a:ext cx="371477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所需移动元素的平均次数为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546" y="5786454"/>
              <a:ext cx="442915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插入算法的平均时间复杂度为O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(</a:t>
              </a:r>
              <a:r>
                <a:rPr lang="zh-CN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643050"/>
            <a:ext cx="6929486" cy="936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扩容运算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次插入中仅仅调用一次，其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平摊时间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，上述算法时间分析中可以忽略它。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500042"/>
            <a:ext cx="896901" cy="896901"/>
            <a:chOff x="388951" y="5103867"/>
            <a:chExt cx="896901" cy="896901"/>
          </a:xfrm>
        </p:grpSpPr>
        <p:sp>
          <p:nvSpPr>
            <p:cNvPr id="5" name="椭圆 4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椭圆 5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428604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2.1 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线性表的定义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2.1.1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什么是线性表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14554"/>
            <a:ext cx="621510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线性表是具有相同特性的数据元素的一个有限序列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857496"/>
            <a:ext cx="7000924" cy="18376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所有数据元素类型相同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线性表是有限个数据元素构成的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线性表中数据元素与位置相关，即每个数据元素有唯一的序号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572560" cy="34033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i) 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在线性表中删除序号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 || i&gt;=length)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for(int j=i;j&lt;length-1;j++)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data[j]=data[j+1];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之后元素前移一个位置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length--; 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(capacity&gt;initcap &amp;&amp; length&lt;=capacity/4)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(capacity/2);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满足缩容条件则容量减半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428604"/>
            <a:ext cx="657229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）在线性表中删除第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个数据元素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Delete(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508646" y="4580485"/>
            <a:ext cx="5055138" cy="1491721"/>
            <a:chOff x="1508646" y="4580485"/>
            <a:chExt cx="5055138" cy="1491721"/>
          </a:xfrm>
        </p:grpSpPr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1508646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992006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467946" y="4580485"/>
              <a:ext cx="64660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114545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595785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073845" y="4580485"/>
              <a:ext cx="64660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4716205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5197445" y="4580485"/>
              <a:ext cx="1366339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918" name="Freeform 6"/>
            <p:cNvSpPr/>
            <p:nvPr/>
          </p:nvSpPr>
          <p:spPr bwMode="auto">
            <a:xfrm>
              <a:off x="3322305" y="5052014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7" name="Freeform 5"/>
            <p:cNvSpPr/>
            <p:nvPr/>
          </p:nvSpPr>
          <p:spPr bwMode="auto">
            <a:xfrm>
              <a:off x="3872445" y="5048836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6" name="Freeform 4"/>
            <p:cNvSpPr/>
            <p:nvPr/>
          </p:nvSpPr>
          <p:spPr bwMode="auto">
            <a:xfrm>
              <a:off x="4556145" y="5064730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2850605" y="5652598"/>
              <a:ext cx="2469799" cy="4196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元素开始移动起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4" name="AutoShape 2"/>
            <p:cNvSpPr>
              <a:spLocks noChangeShapeType="1"/>
            </p:cNvSpPr>
            <p:nvPr/>
          </p:nvSpPr>
          <p:spPr bwMode="auto">
            <a:xfrm>
              <a:off x="3055185" y="5568048"/>
              <a:ext cx="2142259" cy="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49516" y="428604"/>
            <a:ext cx="4435716" cy="368192"/>
            <a:chOff x="1549516" y="571480"/>
            <a:chExt cx="4435716" cy="368192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1071546"/>
            <a:ext cx="8286808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主要时间花在元素移动上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有效删除位置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的取值是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，共有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个位置可以删除元素：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1928802"/>
            <a:ext cx="7358114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，达到最大值。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，达到最小值。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其他情况，需要移动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-1)-(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+1)+1=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14414" y="4041797"/>
            <a:ext cx="5962652" cy="2241853"/>
            <a:chOff x="1214414" y="4041797"/>
            <a:chExt cx="5962652" cy="2241853"/>
          </a:xfrm>
        </p:grpSpPr>
        <p:pic>
          <p:nvPicPr>
            <p:cNvPr id="3788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786322"/>
              <a:ext cx="56769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143108" y="4071942"/>
              <a:ext cx="3714776" cy="38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所需移动元素的平均次数为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232" y="5857892"/>
              <a:ext cx="442915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删除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算法的平均时间复杂度为O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(</a:t>
              </a:r>
              <a:r>
                <a:rPr lang="zh-CN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4041797"/>
              <a:ext cx="953453" cy="59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57298"/>
            <a:ext cx="7786742" cy="19221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输出顺序表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i=0;i&lt;length;i++)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遍历顺序表中各元素值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data[i] &lt;&lt; "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5143536" cy="3856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输出线性表所有元素</a:t>
            </a:r>
            <a:r>
              <a:rPr lang="en-US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DispList()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54288"/>
            <a:ext cx="6000792" cy="50655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"SqList.cpp"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引用顺序表类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i,e;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SqList&lt;int&gt; L;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建立类型为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的顺序表对象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创建整数顺序表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L"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(0,2);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(1,3);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(2,1);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(3,5);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(4,4);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(5,1);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(8);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 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L:";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L.length &lt;&lt; "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&lt;&lt; L.capacity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i=3;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(i,e);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序号为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i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e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857884" y="3000372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4282" y="142852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552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785794"/>
            <a:ext cx="6143636" cy="54810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e=1;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第一个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e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的元素序号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=" &lt;&lt;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GetNo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(e) &lt;&lt; "\n";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i=2;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删除序号为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i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L:";L.DispList();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L.length &lt;&lt; "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&lt;&lt; L.capacity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b[]={0,1,1,0,1};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for (int i=0;i&lt;5;i++)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{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删除序号为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b[i]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(b[i]);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L:";L.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L.length &lt;&lt; "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&lt;&lt; L.capacity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L"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return 0;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000760" y="3071810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4282" y="142852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552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802032"/>
            <a:ext cx="507209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</a:t>
            </a:r>
            <a:r>
              <a:rPr lang="zh-CN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基于整体建立顺序表的算法设计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1736" y="2788928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给定的顺序表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1736" y="4360564"/>
            <a:ext cx="2857520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结果顺序表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3464711" y="3824779"/>
            <a:ext cx="1071570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1934" y="3574746"/>
            <a:ext cx="200026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按要求插入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5217820"/>
            <a:ext cx="607223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如果两者可以共享，直接在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中操作产生结果顺序表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285728"/>
            <a:ext cx="514353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顺序表的应用算法设计示例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20" y="1000108"/>
            <a:ext cx="5705515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</a:t>
            </a:r>
            <a:r>
              <a:rPr lang="zh-CN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基于顺序表基本操作的算法设</a:t>
            </a:r>
            <a:r>
              <a:rPr lang="zh-CN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（自学）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7572428" cy="166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2.3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个整数元素的顺序表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，设计一个算法用于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删除其中所有值为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L=(1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，删除后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L=(2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。并给出算法的时间复杂度和空间复杂度。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7858180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对于整数顺序表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，删除其中所有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元素后得到的结果顺序表可以与原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共享，所以求解问题转化为新建结果顺序表。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2976" y="1714488"/>
            <a:ext cx="6357982" cy="1928826"/>
            <a:chOff x="1142976" y="1714488"/>
            <a:chExt cx="6357982" cy="1928826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1142976" y="1714488"/>
              <a:ext cx="2429727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2" name="Rectangle 12" descr="浅色下对角线"/>
            <p:cNvSpPr>
              <a:spLocks noChangeArrowheads="1"/>
            </p:cNvSpPr>
            <p:nvPr/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1" name="Rectangle 11" descr="浅色下对角线"/>
            <p:cNvSpPr>
              <a:spLocks noChangeArrowheads="1"/>
            </p:cNvSpPr>
            <p:nvPr/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75591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时插入到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的后面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0726" name="AutoShape 6"/>
            <p:cNvSpPr/>
            <p:nvPr/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4" name="AutoShape 4"/>
            <p:cNvSpPr>
              <a:spLocks noChangeShapeType="1"/>
            </p:cNvSpPr>
            <p:nvPr/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3" name="Freeform 3"/>
            <p:cNvSpPr/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000372"/>
            <a:ext cx="8358246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i=0;i&lt;L.length;i++)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(L.data[i]!=x)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的元素插入到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L.data[k]=L.data[i];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L.length=k;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357982" cy="1928826"/>
            <a:chOff x="1071538" y="1714488"/>
            <a:chExt cx="6357982" cy="1928826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071538" y="1714488"/>
              <a:ext cx="2501165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1" descr="浅色下对角线"/>
            <p:cNvSpPr>
              <a:spLocks noChangeArrowheads="1"/>
            </p:cNvSpPr>
            <p:nvPr/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04153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时插入到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的后面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8" name="AutoShape 6"/>
            <p:cNvSpPr/>
            <p:nvPr/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AutoShape 4"/>
            <p:cNvSpPr>
              <a:spLocks noChangeShapeType="1"/>
            </p:cNvSpPr>
            <p:nvPr/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3"/>
            <p:cNvSpPr/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3" name="下箭头 22"/>
          <p:cNvSpPr/>
          <p:nvPr/>
        </p:nvSpPr>
        <p:spPr>
          <a:xfrm>
            <a:off x="3929058" y="250030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8215370" cy="2477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前移法，对于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整数顺序表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，从头开始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累计当前为止值为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的元素个数（初始值为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），处理当前序号为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是不为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的元素，此时前面有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前移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个位置，继续处理下一个元素。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）若是为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的元素，置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，继续处理下一个元素。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最后将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的长度减少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43042" y="3143248"/>
            <a:ext cx="5857916" cy="1643074"/>
            <a:chOff x="1643042" y="3143248"/>
            <a:chExt cx="5857916" cy="1643074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643042" y="3143248"/>
              <a:ext cx="2375847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结果顺序表中的元素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9" name="Rectangle 13" descr="浅色下对角线"/>
            <p:cNvSpPr>
              <a:spLocks noChangeArrowheads="1"/>
            </p:cNvSpPr>
            <p:nvPr/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8" name="Rectangle 12" descr="浅色下对角线"/>
            <p:cNvSpPr>
              <a:spLocks noChangeArrowheads="1"/>
            </p:cNvSpPr>
            <p:nvPr/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23615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时前移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个位置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9703" name="AutoShape 7"/>
            <p:cNvSpPr/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2" name="AutoShape 6"/>
            <p:cNvSpPr/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1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699" name="Freeform 3"/>
            <p:cNvSpPr/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3214678" y="4367354"/>
              <a:ext cx="2032129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个要删除的元素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线性表的逻辑结构表示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21442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91666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用图形表示的逻辑结构</a:t>
            </a: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85984" y="2571744"/>
            <a:ext cx="5286412" cy="500066"/>
            <a:chOff x="928662" y="2714620"/>
            <a:chExt cx="5286412" cy="500066"/>
          </a:xfrm>
        </p:grpSpPr>
        <p:sp>
          <p:nvSpPr>
            <p:cNvPr id="6" name="椭圆 5"/>
            <p:cNvSpPr/>
            <p:nvPr/>
          </p:nvSpPr>
          <p:spPr>
            <a:xfrm>
              <a:off x="928662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0" baseline="-25000" smtClean="0">
                  <a:solidFill>
                    <a:srgbClr val="0000FF"/>
                  </a:solidFill>
                </a:rPr>
                <a:t>0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14480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0" baseline="-25000" smtClean="0">
                  <a:solidFill>
                    <a:srgbClr val="0000FF"/>
                  </a:solidFill>
                </a:rPr>
                <a:t>1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86116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0" i="1" baseline="-25000" smtClean="0">
                  <a:solidFill>
                    <a:srgbClr val="0000FF"/>
                  </a:solidFill>
                </a:rPr>
                <a:t>i</a:t>
              </a:r>
              <a:endParaRPr lang="zh-CN" altLang="en-US" sz="1800" b="0" i="1" baseline="-25000">
                <a:solidFill>
                  <a:srgbClr val="0000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00509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0" i="1" baseline="-25000" smtClean="0">
                  <a:solidFill>
                    <a:srgbClr val="0000FF"/>
                  </a:solidFill>
                </a:rPr>
                <a:t>i</a:t>
              </a:r>
              <a:r>
                <a:rPr lang="en-US" altLang="zh-CN" sz="1800" b="0" baseline="-25000" smtClean="0">
                  <a:solidFill>
                    <a:srgbClr val="0000FF"/>
                  </a:solidFill>
                </a:rPr>
                <a:t>+1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5008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0" i="1" baseline="-25000" smtClean="0">
                  <a:solidFill>
                    <a:srgbClr val="0000FF"/>
                  </a:solidFill>
                </a:rPr>
                <a:t>n</a:t>
              </a:r>
              <a:r>
                <a:rPr lang="en-US" altLang="zh-CN" sz="1800" b="0" baseline="-25000" smtClean="0">
                  <a:solidFill>
                    <a:srgbClr val="0000FF"/>
                  </a:solidFill>
                </a:rPr>
                <a:t>-1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3636" y="2757483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0" smtClean="0">
                  <a:solidFill>
                    <a:srgbClr val="0000FF"/>
                  </a:solidFill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lang="zh-CN" altLang="en-US" sz="2000" b="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6" idx="6"/>
              <a:endCxn id="7" idx="2"/>
            </p:cNvCxnSpPr>
            <p:nvPr/>
          </p:nvCxnSpPr>
          <p:spPr>
            <a:xfrm>
              <a:off x="1428728" y="2964653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214546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000364" y="2971797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809995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43478" y="2757483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0" smtClean="0">
                  <a:solidFill>
                    <a:srgbClr val="0000FF"/>
                  </a:solidFill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lang="zh-CN" altLang="en-US" sz="2000" b="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624388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410206" y="2971797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428728" y="4045399"/>
            <a:ext cx="7143800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线性表中每个元素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的唯一位置通过序号或者索引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表示，为了算法设计方便，将逻辑序号和存储序号统一，均假设从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开始，这样含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个元素的线性表的元素序号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8596" y="4143380"/>
            <a:ext cx="896901" cy="896901"/>
            <a:chOff x="388951" y="5103867"/>
            <a:chExt cx="896901" cy="896901"/>
          </a:xfrm>
        </p:grpSpPr>
        <p:sp>
          <p:nvSpPr>
            <p:cNvPr id="23" name="椭圆 22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665362"/>
            <a:ext cx="8429684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k=0;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累计等于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i=0;i&lt;L.length;i++)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(L.data[i]!=x)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的元素前移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L.data[i-k]=L.data[i];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累计删除的元素个数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L.length-=k;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的长度减少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4000496" y="214311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85728"/>
            <a:ext cx="5857916" cy="1643074"/>
            <a:chOff x="1643042" y="3143248"/>
            <a:chExt cx="5857916" cy="1643074"/>
          </a:xfrm>
        </p:grpSpPr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1643042" y="3143248"/>
              <a:ext cx="2375847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结果顺序表中的元素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Rectangle 13" descr="浅色下对角线"/>
            <p:cNvSpPr>
              <a:spLocks noChangeArrowheads="1"/>
            </p:cNvSpPr>
            <p:nvPr/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Rectangle 12" descr="浅色下对角线"/>
            <p:cNvSpPr>
              <a:spLocks noChangeArrowheads="1"/>
            </p:cNvSpPr>
            <p:nvPr/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23615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时前移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个位置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3" name="AutoShape 7"/>
            <p:cNvSpPr/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AutoShape 6"/>
            <p:cNvSpPr/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Freeform 3"/>
            <p:cNvSpPr/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3214678" y="4367354"/>
              <a:ext cx="2032129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个要删除的元素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40039" y="188592"/>
            <a:ext cx="8358246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i=0;i&lt;L.length;i++)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(L.data[i]!=x)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的元素插入到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L.data[k]=L.data[i];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L.length=k;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39720" y="3554362"/>
            <a:ext cx="8429684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k=0;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累计等于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i=0;i&lt;L.length;i++)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(L.data[i]!=x)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的元素前移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L.data[i-k]=L.data[i];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累计删除的元素个数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L.length-=k;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的长度减少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450" y="1484630"/>
            <a:ext cx="3312795" cy="1440180"/>
          </a:xfrm>
          <a:prstGeom prst="rect">
            <a:avLst/>
          </a:prstGeom>
          <a:noFill/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940" y="4869180"/>
            <a:ext cx="3576955" cy="1440180"/>
          </a:xfrm>
          <a:prstGeom prst="rect">
            <a:avLst/>
          </a:prstGeom>
          <a:noFill/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6929486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由解法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延伸出区间划分法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214686"/>
            <a:ext cx="757242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“不为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开始遍历，“为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214818"/>
            <a:ext cx="7000924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，跳过，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，操作是，先执行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进行交换，再执行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继续遍历其余元素。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09422" y="1071546"/>
            <a:ext cx="5042124" cy="1780593"/>
            <a:chOff x="1509422" y="1148341"/>
            <a:chExt cx="5042124" cy="1780593"/>
          </a:xfrm>
        </p:grpSpPr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35713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1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时交换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1" name="AutoShape 39"/>
            <p:cNvSpPr/>
            <p:nvPr/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52258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9" name="AutoShape 37"/>
            <p:cNvSpPr/>
            <p:nvPr/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8" name="AutoShape 36"/>
            <p:cNvSpPr>
              <a:spLocks noChangeShapeType="1"/>
            </p:cNvSpPr>
            <p:nvPr/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6" name="Freeform 34"/>
            <p:cNvSpPr/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34556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571744"/>
            <a:ext cx="8643998" cy="38857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i=-1,j=0;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(j&lt;L.length)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(L.data[j]!=x)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i++;   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扩大不为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(i!=j)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swap(L.data[i],L.data[j]);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的两个元素交换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j++;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L.length=i+1;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的长度置为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143372" y="214311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85852" y="285728"/>
            <a:ext cx="5042124" cy="1780593"/>
            <a:chOff x="1509422" y="1148341"/>
            <a:chExt cx="5042124" cy="1780593"/>
          </a:xfrm>
        </p:grpSpPr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35713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1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时交换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AutoShape 39"/>
            <p:cNvSpPr/>
            <p:nvPr/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52258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AutoShape 37"/>
            <p:cNvSpPr/>
            <p:nvPr/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AutoShape 36"/>
            <p:cNvSpPr>
              <a:spLocks noChangeShapeType="1"/>
            </p:cNvSpPr>
            <p:nvPr/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Freeform 34"/>
            <p:cNvSpPr/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34556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885599"/>
            <a:ext cx="7572428" cy="234775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设计一个算法，从一给定的顺序表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中删除元素值在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）之间的所有元素，要求算法的时间复杂度为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设计一个算法从有序顺序表中删除重复的元素，并使剩余元素间的相对次序保持不变。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285720" y="814029"/>
            <a:ext cx="857256" cy="785818"/>
          </a:xfrm>
          <a:prstGeom prst="ellipse">
            <a:avLst/>
          </a:prstGeom>
          <a:gradFill rotWithShape="0">
            <a:gsLst>
              <a:gs pos="0">
                <a:srgbClr val="9CE6DD"/>
              </a:gs>
              <a:gs pos="100000">
                <a:srgbClr val="9CE6DD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kumimoji="1" lang="en-US" altLang="ko-KR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028343"/>
            <a:ext cx="414340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各种顺序表的高效算法设计</a:t>
            </a:r>
            <a:endParaRPr lang="zh-CN" altLang="en-US" sz="22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18363"/>
            <a:ext cx="3500462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</a:t>
            </a:r>
            <a:r>
              <a:rPr lang="zh-CN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有序顺序表的算法设计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500174"/>
            <a:ext cx="7072362" cy="22349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有序表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是指按元素值或者某属性值递增或者递减排列的线性表，有序表是线性表的一个子集。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有序顺序表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是有序表的顺序存储结构。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对于有序表可以利用其元素的有序性提高相关算法的效率，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二路归并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就是有序表的一种经典算法。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14818"/>
            <a:ext cx="3000396" cy="1257366"/>
            <a:chOff x="1714480" y="4214818"/>
            <a:chExt cx="3000396" cy="1257366"/>
          </a:xfrm>
        </p:grpSpPr>
        <p:sp>
          <p:nvSpPr>
            <p:cNvPr id="13" name="TextBox 12"/>
            <p:cNvSpPr txBox="1"/>
            <p:nvPr/>
          </p:nvSpPr>
          <p:spPr>
            <a:xfrm>
              <a:off x="1928794" y="421481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A=(1,3,8,23,30)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3000364" y="4643446"/>
              <a:ext cx="142876" cy="285752"/>
            </a:xfrm>
            <a:prstGeom prst="up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4480" y="507207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一个递增有序整数顺序表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2.4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有两个按元素值递增有序的整数顺序表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，设计一个算法将顺序表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的全部元素合并到一个递增有序顺序表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中。并给出算法的时间复杂度和空间复杂度。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500306"/>
            <a:ext cx="2357454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A=(1,3,5,8)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B=(2,3,8,10,11)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500306"/>
            <a:ext cx="1571636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仿宋" panose="02010609060101010101" pitchFamily="49" charset="-122"/>
                <a:ea typeface="仿宋" panose="02010609060101010101" pitchFamily="49" charset="-122"/>
              </a:rPr>
              <a:t>合并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7002" y="2705674"/>
            <a:ext cx="3429024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C=(1,2,3,3,5,8,8,10,11)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714612" y="285749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786314" y="285749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99572" y="1357298"/>
            <a:ext cx="7201452" cy="1857388"/>
            <a:chOff x="1013886" y="1785926"/>
            <a:chExt cx="7201452" cy="1857388"/>
          </a:xfrm>
        </p:grpSpPr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2794154" y="2307298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1018231" y="1792443"/>
              <a:ext cx="351926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510276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1963218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2354247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814792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3229717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3620746" y="1785926"/>
              <a:ext cx="451188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2925584" y="2142197"/>
              <a:ext cx="0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789810" y="2780878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1013886" y="3317456"/>
              <a:ext cx="350840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504845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1957787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2349902" y="3310939"/>
              <a:ext cx="286755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809361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3224286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615315" y="3310939"/>
              <a:ext cx="456619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2920153" y="3141493"/>
              <a:ext cx="0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5268499" y="2721137"/>
              <a:ext cx="350840" cy="326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zh-CN" altLang="en-US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5620425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072281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6464397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6924942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7339867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7730896" y="2698327"/>
              <a:ext cx="484442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7034647" y="2528881"/>
              <a:ext cx="1086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6846736" y="2183472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3369692" y="2764040"/>
              <a:ext cx="1797647" cy="169446"/>
            </a:xfrm>
            <a:prstGeom prst="rightArrow">
              <a:avLst>
                <a:gd name="adj1" fmla="val 50000"/>
                <a:gd name="adj2" fmla="val 26522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2" name="Text Box 2"/>
            <p:cNvSpPr txBox="1">
              <a:spLocks noChangeArrowheads="1"/>
            </p:cNvSpPr>
            <p:nvPr/>
          </p:nvSpPr>
          <p:spPr bwMode="auto">
            <a:xfrm>
              <a:off x="3564121" y="2156859"/>
              <a:ext cx="1369688" cy="6039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两者比较将较小者添加到</a:t>
              </a: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中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14348" y="357166"/>
            <a:ext cx="142876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二路归并：</a:t>
            </a:r>
            <a:endParaRPr lang="zh-CN" altLang="en-US" sz="200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42910" y="1071546"/>
            <a:ext cx="7572428" cy="235745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4071942"/>
            <a:ext cx="7500990" cy="20498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，均从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都没有超界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比较：较小元素添加到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中，后移相应指针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将没有遍历完的元素添加到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4286248" y="357187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82621"/>
            <a:ext cx="8858312" cy="4760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Merge2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 A,SqList&lt;T&gt; B,SqList&lt;T&gt;&amp; C)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i=0,j=0;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(i&lt;A.length &amp;&amp; j&lt;B.length)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两个表均没有遍历完毕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(A.data[i]&lt;B.data[j])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C.Add(A.data[i]);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将较小的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i++;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B[j]: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将较小的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B[j]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C.Add(B.data[j]);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14356"/>
            <a:ext cx="8358246" cy="3117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(i&lt;A.length)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C.Add(A.data[i]);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中剩余元素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(j&lt;B.length)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C.Add(B.data[j]);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中剩余元素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的抽象数据类型描述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966876"/>
            <a:ext cx="8358246" cy="52873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List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数据对象：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| 0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数据关系：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={&lt;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|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∈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基本运算：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CreateList(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：由整数数组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中的全部元素建立线性表的相应存储结构。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Add(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添加到线性表末尾。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getlength()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：求线性表的长度。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GetElem(int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：求线性表中序号为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SetElem(int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：设置线性表中序号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的元素值为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GetNo(T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：求线性表中第一个值为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的元素的序号。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Insert(int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：在线性表中插入数据元素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作为第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Delete(int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：在线性表中删除第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个数据元素。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DispList()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：输出线性表的所有元素。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000108"/>
            <a:ext cx="7715304" cy="177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算法中尽管有多个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循环语句，但恰好对顺序表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中每个元素均访问一次，所以时间复杂度为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算法中需要在临时顺序表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个元素，所以算法的空间复杂度也是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2000232" y="428604"/>
            <a:ext cx="4857784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线性表的链式存储结构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5286412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2.3.1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线性表的链式存储结构—链表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250030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85749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492919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结点包含有元素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值和前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后继结点的地址信息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786182" y="3500438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00430" y="4143380"/>
            <a:ext cx="785818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结点</a:t>
            </a:r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1934" y="35104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zh-CN" altLang="en-US" sz="180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429552" cy="731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如果每个结点只设置一个指向其后继结点的指针成员，这样的链表称为线性单向链接表，简称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单链表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1321515" y="1814696"/>
            <a:ext cx="5289358" cy="1114238"/>
            <a:chOff x="1321515" y="1814696"/>
            <a:chExt cx="5289358" cy="1114238"/>
          </a:xfrm>
        </p:grpSpPr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3132524" y="1814696"/>
              <a:ext cx="831657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开始结点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5757175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尾结点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1951431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44" descr="浅色上对角线"/>
            <p:cNvSpPr txBox="1">
              <a:spLocks noChangeArrowheads="1"/>
            </p:cNvSpPr>
            <p:nvPr/>
          </p:nvSpPr>
          <p:spPr bwMode="auto">
            <a:xfrm>
              <a:off x="2053502" y="2192199"/>
              <a:ext cx="410482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 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2459836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3093639" y="2192199"/>
              <a:ext cx="4104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3499975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5727039" y="2192199"/>
              <a:ext cx="576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6306608" y="2192199"/>
              <a:ext cx="304265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578431" y="2342851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3978245" y="2192199"/>
              <a:ext cx="4104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4384580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503175" y="2342851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628291" y="2342851"/>
              <a:ext cx="34995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028105" y="2192199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5441245" y="2342851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21515" y="2192199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766734" y="2342851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150994" y="2624715"/>
              <a:ext cx="1531046" cy="304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）单链表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56"/>
          <p:cNvGrpSpPr/>
          <p:nvPr/>
        </p:nvGrpSpPr>
        <p:grpSpPr>
          <a:xfrm>
            <a:off x="714348" y="3286124"/>
            <a:ext cx="7429552" cy="2357454"/>
            <a:chOff x="714348" y="3286124"/>
            <a:chExt cx="7429552" cy="2357454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286124"/>
              <a:ext cx="7429552" cy="75918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6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如果每个结点中设置两个指针成员，分别用以指向其前驱结点和后继结点，这样的链表称之为线性双向链接表，简称</a:t>
              </a:r>
              <a:r>
                <a:rPr lang="zh-CN" altLang="zh-CN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双链表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97467" y="4483075"/>
              <a:ext cx="903095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开始结点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965769" y="4483075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尾结点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16374" y="4483075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 Box 25" descr="60%"/>
            <p:cNvSpPr txBox="1">
              <a:spLocks noChangeArrowheads="1"/>
            </p:cNvSpPr>
            <p:nvPr/>
          </p:nvSpPr>
          <p:spPr bwMode="auto">
            <a:xfrm>
              <a:off x="2534971" y="4851442"/>
              <a:ext cx="393956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2941304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 Box 23" descr="浅色上对角线"/>
            <p:cNvSpPr txBox="1">
              <a:spLocks noChangeArrowheads="1"/>
            </p:cNvSpPr>
            <p:nvPr/>
          </p:nvSpPr>
          <p:spPr bwMode="auto">
            <a:xfrm>
              <a:off x="2241398" y="4851442"/>
              <a:ext cx="302321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285852" y="4851442"/>
              <a:ext cx="77668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1800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1943937" y="4987515"/>
              <a:ext cx="287739" cy="972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3806467" y="4851442"/>
              <a:ext cx="40834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212802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512895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3145444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3262095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5072133" y="4851442"/>
              <a:ext cx="410400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5478467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4778560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7131024" y="4851442"/>
              <a:ext cx="584248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837452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428606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4545258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6052974" y="4851442"/>
              <a:ext cx="468549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5711769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5828420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6455420" y="4944749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H="1">
              <a:off x="6572071" y="5046803"/>
              <a:ext cx="349953" cy="972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7715272" y="4851442"/>
              <a:ext cx="303293" cy="30324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3615937" y="5340331"/>
              <a:ext cx="1531046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）双链表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2714644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2.3.2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单 链 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071678"/>
            <a:ext cx="7429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每个结点为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类型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，包括存储元素的数据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属性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存储后继结点的指针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347835"/>
            <a:ext cx="8143932" cy="25418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单链表结点类型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T data;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存放数据元素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next;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下一个结点的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LinkNode():next(NULL) {}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LinkNode(T d):data(d),next(NULL) {}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786182" y="292893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6"/>
          <p:cNvGrpSpPr/>
          <p:nvPr/>
        </p:nvGrpSpPr>
        <p:grpSpPr>
          <a:xfrm>
            <a:off x="1068592" y="1106148"/>
            <a:ext cx="5289358" cy="679778"/>
            <a:chOff x="1321515" y="1814696"/>
            <a:chExt cx="5289358" cy="679778"/>
          </a:xfrm>
        </p:grpSpPr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3132524" y="1814696"/>
              <a:ext cx="831657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开始结点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757175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尾结点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1951431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44" descr="浅色上对角线"/>
            <p:cNvSpPr txBox="1">
              <a:spLocks noChangeArrowheads="1"/>
            </p:cNvSpPr>
            <p:nvPr/>
          </p:nvSpPr>
          <p:spPr bwMode="auto">
            <a:xfrm>
              <a:off x="2053502" y="2192199"/>
              <a:ext cx="410482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 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2459836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093639" y="2192199"/>
              <a:ext cx="4104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499975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5727039" y="2192199"/>
              <a:ext cx="576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6306608" y="2192199"/>
              <a:ext cx="304265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578431" y="2342851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978245" y="2192199"/>
              <a:ext cx="4104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4384580" y="2192199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4503175" y="2342851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3628291" y="2342851"/>
              <a:ext cx="34995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028105" y="2192199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5441245" y="2342851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321515" y="2192199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1766734" y="2342851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单链表类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模板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LinkList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071546"/>
            <a:ext cx="6929486" cy="22827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单链表类模板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单链表头结点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基本运算算法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991767" y="4555485"/>
            <a:ext cx="1580101" cy="302275"/>
            <a:chOff x="2071670" y="4500570"/>
            <a:chExt cx="1580101" cy="302275"/>
          </a:xfrm>
        </p:grpSpPr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2870256" y="4500570"/>
              <a:ext cx="468549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347506" y="4500570"/>
              <a:ext cx="304265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Line 32"/>
            <p:cNvSpPr>
              <a:spLocks noChangeShapeType="1"/>
            </p:cNvSpPr>
            <p:nvPr/>
          </p:nvSpPr>
          <p:spPr bwMode="auto">
            <a:xfrm>
              <a:off x="2584461" y="4651222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2071670" y="4500570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>
          <a:xfrm rot="5400000">
            <a:off x="2249470" y="351963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796" name="Text Box 20" descr="浅色上对角线"/>
          <p:cNvSpPr txBox="1">
            <a:spLocks noChangeArrowheads="1"/>
          </p:cNvSpPr>
          <p:nvPr/>
        </p:nvSpPr>
        <p:spPr bwMode="auto">
          <a:xfrm>
            <a:off x="2634299" y="2680822"/>
            <a:ext cx="468749" cy="32280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107005" y="2680822"/>
            <a:ext cx="322833" cy="32280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214546" y="2143116"/>
            <a:ext cx="528636" cy="263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93" name="Arc 17"/>
          <p:cNvSpPr/>
          <p:nvPr/>
        </p:nvSpPr>
        <p:spPr bwMode="auto">
          <a:xfrm>
            <a:off x="2714612" y="2370524"/>
            <a:ext cx="180000" cy="3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52901" y="2834981"/>
            <a:ext cx="372500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627471" y="2673580"/>
            <a:ext cx="444464" cy="32280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4059984" y="2673580"/>
            <a:ext cx="322833" cy="32280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773942" y="2698411"/>
            <a:ext cx="385951" cy="263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4200706" y="2834981"/>
            <a:ext cx="372500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5629657" y="2673580"/>
            <a:ext cx="442541" cy="32280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063206" y="2673580"/>
            <a:ext cx="322833" cy="32280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5262331" y="2834981"/>
            <a:ext cx="372500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214282" y="2214554"/>
            <a:ext cx="1714512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对象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kumimoji="0" lang="zh-CN" altLang="en-US" sz="20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143108" y="2000240"/>
            <a:ext cx="4643470" cy="1285884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00B0F0"/>
            </a:solidFill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3158741" y="1785926"/>
            <a:ext cx="0" cy="90000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802797" y="1506382"/>
            <a:ext cx="702576" cy="2627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L.head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4175873" y="1785926"/>
            <a:ext cx="0" cy="90000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633678" y="1500174"/>
            <a:ext cx="1581264" cy="2627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L.head-&gt;next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071802" y="1022032"/>
            <a:ext cx="1643074" cy="263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结点引用方式：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76396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插入和删除结点操作</a:t>
            </a:r>
            <a:endParaRPr lang="zh-CN" altLang="zh-CN" sz="22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4790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插入结点操作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插入到单链表中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结点的后面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81"/>
          <p:cNvGrpSpPr/>
          <p:nvPr/>
        </p:nvGrpSpPr>
        <p:grpSpPr>
          <a:xfrm>
            <a:off x="500034" y="3643314"/>
            <a:ext cx="3000396" cy="2000264"/>
            <a:chOff x="500034" y="3929066"/>
            <a:chExt cx="3000396" cy="2000264"/>
          </a:xfrm>
        </p:grpSpPr>
        <p:sp>
          <p:nvSpPr>
            <p:cNvPr id="60451" name="Text Box 35"/>
            <p:cNvSpPr txBox="1">
              <a:spLocks noChangeArrowheads="1"/>
            </p:cNvSpPr>
            <p:nvPr/>
          </p:nvSpPr>
          <p:spPr bwMode="auto">
            <a:xfrm>
              <a:off x="1177976" y="4409759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0" name="Text Box 34"/>
            <p:cNvSpPr txBox="1">
              <a:spLocks noChangeArrowheads="1"/>
            </p:cNvSpPr>
            <p:nvPr/>
          </p:nvSpPr>
          <p:spPr bwMode="auto">
            <a:xfrm>
              <a:off x="1578796" y="4409759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05889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900854" y="4560327"/>
              <a:ext cx="283834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988114" y="3961893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6" name="Arc 30"/>
            <p:cNvSpPr/>
            <p:nvPr/>
          </p:nvSpPr>
          <p:spPr bwMode="auto">
            <a:xfrm>
              <a:off x="1177976" y="4111501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5" name="Text Box 29"/>
            <p:cNvSpPr txBox="1">
              <a:spLocks noChangeArrowheads="1"/>
            </p:cNvSpPr>
            <p:nvPr/>
          </p:nvSpPr>
          <p:spPr bwMode="auto">
            <a:xfrm>
              <a:off x="2031396" y="4409759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2432216" y="4409759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3" name="Text Box 27"/>
            <p:cNvSpPr txBox="1">
              <a:spLocks noChangeArrowheads="1"/>
            </p:cNvSpPr>
            <p:nvPr/>
          </p:nvSpPr>
          <p:spPr bwMode="auto">
            <a:xfrm>
              <a:off x="2995090" y="4469219"/>
              <a:ext cx="332738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645092" y="4560327"/>
              <a:ext cx="282875" cy="959"/>
            </a:xfrm>
            <a:prstGeom prst="line">
              <a:avLst/>
            </a:prstGeom>
            <a:ln w="19050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1686192" y="5115604"/>
              <a:ext cx="410400" cy="29921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40" name="Text Box 24"/>
            <p:cNvSpPr txBox="1">
              <a:spLocks noChangeArrowheads="1"/>
            </p:cNvSpPr>
            <p:nvPr/>
          </p:nvSpPr>
          <p:spPr bwMode="auto">
            <a:xfrm>
              <a:off x="2087012" y="5115604"/>
              <a:ext cx="299177" cy="299217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1219208" y="5086833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393728" y="5236442"/>
              <a:ext cx="282875" cy="9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1050442" y="5501133"/>
              <a:ext cx="1878484" cy="3567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p-&gt;next=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V="1">
              <a:off x="2258655" y="4709935"/>
              <a:ext cx="959" cy="54376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750439" y="4517170"/>
              <a:ext cx="959" cy="598434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00034" y="3929066"/>
              <a:ext cx="3000396" cy="200026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82"/>
          <p:cNvGrpSpPr/>
          <p:nvPr/>
        </p:nvGrpSpPr>
        <p:grpSpPr>
          <a:xfrm>
            <a:off x="3857620" y="3786190"/>
            <a:ext cx="3786214" cy="1857388"/>
            <a:chOff x="3857620" y="4071942"/>
            <a:chExt cx="3786214" cy="1857388"/>
          </a:xfrm>
        </p:grpSpPr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4479946" y="4965037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4879807" y="4965037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929537" y="4986135"/>
              <a:ext cx="280958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4203783" y="5115604"/>
              <a:ext cx="281916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290084" y="4517170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9" name="Arc 13"/>
            <p:cNvSpPr/>
            <p:nvPr/>
          </p:nvSpPr>
          <p:spPr bwMode="auto">
            <a:xfrm>
              <a:off x="4479946" y="4666779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6368977" y="4965037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6769797" y="4965037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988162" y="5115604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7293356" y="4993807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6982673" y="5115604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5378434" y="4965037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5779254" y="4965037"/>
              <a:ext cx="298218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5370763" y="4517170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5388023" y="5501133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）插入后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19" name="Line 3"/>
            <p:cNvSpPr>
              <a:spLocks noChangeShapeType="1"/>
            </p:cNvSpPr>
            <p:nvPr/>
          </p:nvSpPr>
          <p:spPr bwMode="auto">
            <a:xfrm>
              <a:off x="5905829" y="5115604"/>
              <a:ext cx="462189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18" name="Arc 2"/>
            <p:cNvSpPr/>
            <p:nvPr/>
          </p:nvSpPr>
          <p:spPr bwMode="auto">
            <a:xfrm>
              <a:off x="5531858" y="4652393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3857620" y="4071942"/>
              <a:ext cx="3786214" cy="185738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79"/>
          <p:cNvGrpSpPr/>
          <p:nvPr/>
        </p:nvGrpSpPr>
        <p:grpSpPr>
          <a:xfrm>
            <a:off x="571472" y="1319404"/>
            <a:ext cx="3000396" cy="2143140"/>
            <a:chOff x="571472" y="1500174"/>
            <a:chExt cx="3000396" cy="2143140"/>
          </a:xfrm>
        </p:grpSpPr>
        <p:sp>
          <p:nvSpPr>
            <p:cNvPr id="60484" name="Text Box 68"/>
            <p:cNvSpPr txBox="1">
              <a:spLocks noChangeArrowheads="1"/>
            </p:cNvSpPr>
            <p:nvPr/>
          </p:nvSpPr>
          <p:spPr bwMode="auto">
            <a:xfrm>
              <a:off x="1234551" y="2073654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83" name="Text Box 67"/>
            <p:cNvSpPr txBox="1">
              <a:spLocks noChangeArrowheads="1"/>
            </p:cNvSpPr>
            <p:nvPr/>
          </p:nvSpPr>
          <p:spPr bwMode="auto">
            <a:xfrm>
              <a:off x="1634412" y="2073654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82" name="Text Box 66"/>
            <p:cNvSpPr txBox="1">
              <a:spLocks noChangeArrowheads="1"/>
            </p:cNvSpPr>
            <p:nvPr/>
          </p:nvSpPr>
          <p:spPr bwMode="auto">
            <a:xfrm>
              <a:off x="571472" y="2094752"/>
              <a:ext cx="34808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>
              <a:off x="957429" y="2224221"/>
              <a:ext cx="28287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80" name="Text Box 64"/>
            <p:cNvSpPr txBox="1">
              <a:spLocks noChangeArrowheads="1"/>
            </p:cNvSpPr>
            <p:nvPr/>
          </p:nvSpPr>
          <p:spPr bwMode="auto">
            <a:xfrm>
              <a:off x="1043730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9" name="Arc 63"/>
            <p:cNvSpPr/>
            <p:nvPr/>
          </p:nvSpPr>
          <p:spPr bwMode="auto">
            <a:xfrm>
              <a:off x="1234551" y="1774437"/>
              <a:ext cx="171643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2156053" y="2073654"/>
              <a:ext cx="462189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2556873" y="2073654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1793589" y="2224221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3132213" y="2117769"/>
              <a:ext cx="27808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>
              <a:off x="2768790" y="2224221"/>
              <a:ext cx="283834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1741809" y="2779499"/>
              <a:ext cx="410400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2142629" y="2779499"/>
              <a:ext cx="299177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1273866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>
              <a:off x="1449344" y="2899377"/>
              <a:ext cx="282875" cy="0"/>
            </a:xfrm>
            <a:prstGeom prst="line">
              <a:avLst/>
            </a:prstGeom>
            <a:ln w="19050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9" name="Text Box 53"/>
            <p:cNvSpPr txBox="1">
              <a:spLocks noChangeArrowheads="1"/>
            </p:cNvSpPr>
            <p:nvPr/>
          </p:nvSpPr>
          <p:spPr bwMode="auto">
            <a:xfrm>
              <a:off x="1490577" y="3271700"/>
              <a:ext cx="1152597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）插入前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71472" y="1500174"/>
              <a:ext cx="3000396" cy="214314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80"/>
          <p:cNvGrpSpPr/>
          <p:nvPr/>
        </p:nvGrpSpPr>
        <p:grpSpPr>
          <a:xfrm>
            <a:off x="3929058" y="1319404"/>
            <a:ext cx="3000396" cy="2214578"/>
            <a:chOff x="3929058" y="1500174"/>
            <a:chExt cx="3000396" cy="2214578"/>
          </a:xfrm>
        </p:grpSpPr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4562890" y="2073654"/>
              <a:ext cx="410400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7" name="Text Box 51"/>
            <p:cNvSpPr txBox="1">
              <a:spLocks noChangeArrowheads="1"/>
            </p:cNvSpPr>
            <p:nvPr/>
          </p:nvSpPr>
          <p:spPr bwMode="auto">
            <a:xfrm>
              <a:off x="4963710" y="2073654"/>
              <a:ext cx="299177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6" name="Text Box 50"/>
            <p:cNvSpPr txBox="1">
              <a:spLocks noChangeArrowheads="1"/>
            </p:cNvSpPr>
            <p:nvPr/>
          </p:nvSpPr>
          <p:spPr bwMode="auto">
            <a:xfrm>
              <a:off x="4012482" y="2110097"/>
              <a:ext cx="29534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4286727" y="2224221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4372069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3" name="Arc 47"/>
            <p:cNvSpPr/>
            <p:nvPr/>
          </p:nvSpPr>
          <p:spPr bwMode="auto">
            <a:xfrm>
              <a:off x="4562890" y="1774437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5493023" y="2073654"/>
              <a:ext cx="463148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1" name="Text Box 45"/>
            <p:cNvSpPr txBox="1">
              <a:spLocks noChangeArrowheads="1"/>
            </p:cNvSpPr>
            <p:nvPr/>
          </p:nvSpPr>
          <p:spPr bwMode="auto">
            <a:xfrm>
              <a:off x="5893843" y="2073654"/>
              <a:ext cx="300135" cy="30017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5114258" y="2224221"/>
              <a:ext cx="380683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6442333" y="2102425"/>
              <a:ext cx="32219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6107677" y="2224221"/>
              <a:ext cx="282875" cy="95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148778" y="2779499"/>
              <a:ext cx="410400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6" name="Text Box 40"/>
            <p:cNvSpPr txBox="1">
              <a:spLocks noChangeArrowheads="1"/>
            </p:cNvSpPr>
            <p:nvPr/>
          </p:nvSpPr>
          <p:spPr bwMode="auto">
            <a:xfrm>
              <a:off x="5549598" y="2779499"/>
              <a:ext cx="298218" cy="2982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4680835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4856314" y="2899377"/>
              <a:ext cx="281916" cy="959"/>
            </a:xfrm>
            <a:prstGeom prst="line">
              <a:avLst/>
            </a:prstGeom>
            <a:ln w="19050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3" name="Text Box 37"/>
            <p:cNvSpPr txBox="1">
              <a:spLocks noChangeArrowheads="1"/>
            </p:cNvSpPr>
            <p:nvPr/>
          </p:nvSpPr>
          <p:spPr bwMode="auto">
            <a:xfrm>
              <a:off x="4214810" y="3271700"/>
              <a:ext cx="2571768" cy="3577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s-&gt;next=p-&gt;next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V="1">
              <a:off x="5721241" y="2373830"/>
              <a:ext cx="959" cy="54376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929058" y="1500174"/>
              <a:ext cx="3000396" cy="221457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500298" y="5929330"/>
            <a:ext cx="321471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s-&gt;next=p-&gt;next;</a:t>
            </a:r>
            <a:endParaRPr lang="zh-CN" altLang="zh-CN" sz="1800" smtClean="0">
              <a:solidFill>
                <a:schemeClr val="bg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p-&gt;next=s;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6" name="左弧形箭头 85"/>
          <p:cNvSpPr/>
          <p:nvPr/>
        </p:nvSpPr>
        <p:spPr>
          <a:xfrm>
            <a:off x="2000232" y="5786454"/>
            <a:ext cx="357190" cy="642942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1429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删除结点操作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删除单链表中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结点的后继结点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40"/>
          <p:cNvGrpSpPr/>
          <p:nvPr/>
        </p:nvGrpSpPr>
        <p:grpSpPr>
          <a:xfrm>
            <a:off x="1928794" y="1000108"/>
            <a:ext cx="4214842" cy="1714512"/>
            <a:chOff x="357158" y="1571612"/>
            <a:chExt cx="4214842" cy="1714512"/>
          </a:xfrm>
        </p:grpSpPr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1092868" y="2239486"/>
              <a:ext cx="410400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1510142" y="2239486"/>
              <a:ext cx="348958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428596" y="2261874"/>
              <a:ext cx="357906" cy="2406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>
              <a:off x="720513" y="2412993"/>
              <a:ext cx="329944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822292" y="1714488"/>
              <a:ext cx="220336" cy="285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6" name="Arc 28"/>
            <p:cNvSpPr/>
            <p:nvPr/>
          </p:nvSpPr>
          <p:spPr bwMode="auto">
            <a:xfrm>
              <a:off x="1042628" y="1889114"/>
              <a:ext cx="201322" cy="3503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068196" y="2239486"/>
              <a:ext cx="410400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2486589" y="2239486"/>
              <a:ext cx="347839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1715937" y="2412993"/>
              <a:ext cx="33106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4132918" y="2266352"/>
              <a:ext cx="410473" cy="289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2753863" y="2412993"/>
              <a:ext cx="329944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510142" y="2936872"/>
              <a:ext cx="1344383" cy="349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）删除前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3126218" y="2239486"/>
              <a:ext cx="410400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3542374" y="2239486"/>
              <a:ext cx="350076" cy="3481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3791789" y="2412993"/>
              <a:ext cx="329944" cy="1119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57158" y="1571612"/>
              <a:ext cx="4214842" cy="17145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47"/>
          <p:cNvGrpSpPr/>
          <p:nvPr/>
        </p:nvGrpSpPr>
        <p:grpSpPr>
          <a:xfrm>
            <a:off x="714348" y="4857760"/>
            <a:ext cx="6286544" cy="1081595"/>
            <a:chOff x="714348" y="5072074"/>
            <a:chExt cx="6286544" cy="1081595"/>
          </a:xfrm>
        </p:grpSpPr>
        <p:sp>
          <p:nvSpPr>
            <p:cNvPr id="44" name="TextBox 43"/>
            <p:cNvSpPr txBox="1"/>
            <p:nvPr/>
          </p:nvSpPr>
          <p:spPr>
            <a:xfrm>
              <a:off x="1214414" y="5214950"/>
              <a:ext cx="5786478" cy="9387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216000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q=p-&gt;next;		//q</a:t>
              </a:r>
              <a:r>
                <a:rPr lang="zh-CN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指向被删结点</a:t>
              </a:r>
              <a:endParaRPr lang="zh-CN" altLang="zh-CN" sz="18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p-&gt;next=q-&gt;next;	//</a:t>
              </a:r>
              <a:r>
                <a:rPr lang="zh-CN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从单链表中删除结点</a:t>
              </a:r>
              <a:r>
                <a:rPr lang="en-US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</a:t>
              </a:r>
              <a:endParaRPr lang="zh-CN" altLang="zh-CN" sz="18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delete q;		//</a:t>
              </a:r>
              <a:r>
                <a:rPr lang="zh-CN" altLang="zh-CN" sz="1800" smtClean="0"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释放空间</a:t>
              </a:r>
              <a:endParaRPr lang="zh-CN" altLang="zh-CN" sz="180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左弧形箭头 44"/>
            <p:cNvSpPr/>
            <p:nvPr/>
          </p:nvSpPr>
          <p:spPr>
            <a:xfrm>
              <a:off x="714348" y="5072074"/>
              <a:ext cx="357190" cy="642942"/>
            </a:xfrm>
            <a:prstGeom prst="curv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1928794" y="2928934"/>
            <a:ext cx="4214842" cy="1714512"/>
            <a:chOff x="1928794" y="3143248"/>
            <a:chExt cx="4214842" cy="1714512"/>
          </a:xfrm>
        </p:grpSpPr>
        <p:grpSp>
          <p:nvGrpSpPr>
            <p:cNvPr id="6" name="组合 41"/>
            <p:cNvGrpSpPr/>
            <p:nvPr/>
          </p:nvGrpSpPr>
          <p:grpSpPr>
            <a:xfrm>
              <a:off x="1928794" y="3143248"/>
              <a:ext cx="4214842" cy="1714512"/>
              <a:chOff x="2571736" y="3786190"/>
              <a:chExt cx="4214842" cy="1714512"/>
            </a:xfrm>
          </p:grpSpPr>
          <p:sp>
            <p:nvSpPr>
              <p:cNvPr id="58386" name="Text Box 18"/>
              <p:cNvSpPr txBox="1">
                <a:spLocks noChangeArrowheads="1"/>
              </p:cNvSpPr>
              <p:nvPr/>
            </p:nvSpPr>
            <p:spPr bwMode="auto">
              <a:xfrm>
                <a:off x="3335407" y="4506676"/>
                <a:ext cx="410400" cy="349252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a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85" name="Text Box 17"/>
              <p:cNvSpPr txBox="1">
                <a:spLocks noChangeArrowheads="1"/>
              </p:cNvSpPr>
              <p:nvPr/>
            </p:nvSpPr>
            <p:spPr bwMode="auto">
              <a:xfrm>
                <a:off x="3752682" y="4506676"/>
                <a:ext cx="347839" cy="349252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84" name="Text Box 16"/>
              <p:cNvSpPr txBox="1">
                <a:spLocks noChangeArrowheads="1"/>
              </p:cNvSpPr>
              <p:nvPr/>
            </p:nvSpPr>
            <p:spPr bwMode="auto">
              <a:xfrm>
                <a:off x="2643174" y="4540258"/>
                <a:ext cx="272903" cy="2899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  <a:cs typeface="Consolas" panose="020B0609020204030204" pitchFamily="49" charset="0"/>
                  </a:rPr>
                  <a:t>…</a:t>
                </a: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endParaRPr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2963052" y="4681302"/>
                <a:ext cx="329944" cy="0"/>
              </a:xfrm>
              <a:prstGeom prst="line">
                <a:avLst/>
              </a:prstGeom>
              <a:ln w="19050"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82" name="Text Box 14"/>
              <p:cNvSpPr txBox="1">
                <a:spLocks noChangeArrowheads="1"/>
              </p:cNvSpPr>
              <p:nvPr/>
            </p:nvSpPr>
            <p:spPr bwMode="auto">
              <a:xfrm>
                <a:off x="3063713" y="3982797"/>
                <a:ext cx="221454" cy="28544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p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81" name="Arc 13"/>
              <p:cNvSpPr/>
              <p:nvPr/>
            </p:nvSpPr>
            <p:spPr bwMode="auto">
              <a:xfrm>
                <a:off x="3285167" y="4157423"/>
                <a:ext cx="201322" cy="3492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80" name="Text Box 12"/>
              <p:cNvSpPr txBox="1">
                <a:spLocks noChangeArrowheads="1"/>
              </p:cNvSpPr>
              <p:nvPr/>
            </p:nvSpPr>
            <p:spPr bwMode="auto">
              <a:xfrm>
                <a:off x="4340880" y="4506676"/>
                <a:ext cx="410400" cy="349252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b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9" name="Text Box 11"/>
              <p:cNvSpPr txBox="1">
                <a:spLocks noChangeArrowheads="1"/>
              </p:cNvSpPr>
              <p:nvPr/>
            </p:nvSpPr>
            <p:spPr bwMode="auto">
              <a:xfrm>
                <a:off x="4748106" y="4506676"/>
                <a:ext cx="348958" cy="349252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8" name="Text Box 10"/>
              <p:cNvSpPr txBox="1">
                <a:spLocks noChangeArrowheads="1"/>
              </p:cNvSpPr>
              <p:nvPr/>
            </p:nvSpPr>
            <p:spPr bwMode="auto">
              <a:xfrm>
                <a:off x="6409012" y="4533541"/>
                <a:ext cx="323233" cy="3414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  <a:cs typeface="Consolas" panose="020B0609020204030204" pitchFamily="49" charset="0"/>
                  </a:rPr>
                  <a:t>…</a:t>
                </a: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endParaRPr>
              </a:p>
            </p:txBody>
          </p:sp>
          <p:sp>
            <p:nvSpPr>
              <p:cNvPr id="58377" name="Line 9"/>
              <p:cNvSpPr>
                <a:spLocks noChangeShapeType="1"/>
              </p:cNvSpPr>
              <p:nvPr/>
            </p:nvSpPr>
            <p:spPr bwMode="auto">
              <a:xfrm>
                <a:off x="4996403" y="4681302"/>
                <a:ext cx="328826" cy="0"/>
              </a:xfrm>
              <a:prstGeom prst="line">
                <a:avLst/>
              </a:prstGeom>
              <a:ln w="19050"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6" name="Text Box 8"/>
              <p:cNvSpPr txBox="1">
                <a:spLocks noChangeArrowheads="1"/>
              </p:cNvSpPr>
              <p:nvPr/>
            </p:nvSpPr>
            <p:spPr bwMode="auto">
              <a:xfrm>
                <a:off x="3752682" y="5151450"/>
                <a:ext cx="1344383" cy="3492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（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b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）删除</a:t>
                </a:r>
                <a:r>
                  <a:rPr kumimoji="0" lang="zh-CN" altLang="en-US" sz="16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操作</a:t>
                </a:r>
                <a:endPara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5" name="Text Box 7"/>
              <p:cNvSpPr txBox="1">
                <a:spLocks noChangeArrowheads="1"/>
              </p:cNvSpPr>
              <p:nvPr/>
            </p:nvSpPr>
            <p:spPr bwMode="auto">
              <a:xfrm>
                <a:off x="5368776" y="4506676"/>
                <a:ext cx="410400" cy="349252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5796098" y="4506676"/>
                <a:ext cx="348958" cy="349252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3" name="Line 5"/>
              <p:cNvSpPr>
                <a:spLocks noChangeShapeType="1"/>
              </p:cNvSpPr>
              <p:nvPr/>
            </p:nvSpPr>
            <p:spPr bwMode="auto">
              <a:xfrm>
                <a:off x="6044395" y="4681302"/>
                <a:ext cx="328826" cy="1119"/>
              </a:xfrm>
              <a:prstGeom prst="line">
                <a:avLst/>
              </a:prstGeom>
              <a:ln w="19050"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2" name="Line 4"/>
              <p:cNvSpPr>
                <a:spLocks noChangeShapeType="1"/>
              </p:cNvSpPr>
              <p:nvPr/>
            </p:nvSpPr>
            <p:spPr bwMode="auto">
              <a:xfrm flipV="1">
                <a:off x="3937227" y="4264886"/>
                <a:ext cx="0" cy="349252"/>
              </a:xfrm>
              <a:prstGeom prst="line">
                <a:avLst/>
              </a:prstGeom>
              <a:ln w="19050"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1" name="Line 3"/>
              <p:cNvSpPr>
                <a:spLocks noChangeShapeType="1"/>
              </p:cNvSpPr>
              <p:nvPr/>
            </p:nvSpPr>
            <p:spPr bwMode="auto">
              <a:xfrm>
                <a:off x="3937227" y="4264886"/>
                <a:ext cx="1610575" cy="0"/>
              </a:xfrm>
              <a:prstGeom prst="line">
                <a:avLst/>
              </a:prstGeom>
              <a:ln w="19050"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58370" name="Line 2"/>
              <p:cNvSpPr>
                <a:spLocks noChangeShapeType="1"/>
              </p:cNvSpPr>
              <p:nvPr/>
            </p:nvSpPr>
            <p:spPr bwMode="auto">
              <a:xfrm>
                <a:off x="5548920" y="4273841"/>
                <a:ext cx="0" cy="221641"/>
              </a:xfrm>
              <a:prstGeom prst="line">
                <a:avLst/>
              </a:prstGeom>
              <a:ln w="19050"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571736" y="3786190"/>
                <a:ext cx="4214842" cy="1714512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000364" y="3279039"/>
              <a:ext cx="257176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p-&gt;next=p-&gt;next-&gt;next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264320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整体建立单链表</a:t>
            </a:r>
            <a:endParaRPr lang="zh-CN" altLang="zh-CN" sz="22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6929486" cy="10874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通过一个含有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数组来建立单链表。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建立单链表的常用方法有两种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头插法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尾插法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14159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头插法建表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142984"/>
            <a:ext cx="728667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从一个空表开始，依次读取数组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生成新结点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，将读取的数据存放到新结点的数据成员中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插入到当前链表的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表头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8662" y="3365191"/>
            <a:ext cx="279443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s-&gt;next=head-&gt;next;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head-&gt;next=s;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476317" y="2936563"/>
            <a:ext cx="4667319" cy="1778321"/>
            <a:chOff x="1476317" y="2936563"/>
            <a:chExt cx="4667319" cy="1778321"/>
          </a:xfrm>
        </p:grpSpPr>
        <p:sp>
          <p:nvSpPr>
            <p:cNvPr id="54290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2397973" y="4389256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834341" y="4389256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476317" y="443676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3011680" y="4544764"/>
              <a:ext cx="54000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554751" y="4381950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991118" y="4381950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568247" y="4406998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133094" y="4544764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5380514" y="4381950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5816882" y="4381950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5008871" y="4544764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4032587" y="3425005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4468955" y="3425005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855117" y="2936563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5" name="Arc 3"/>
            <p:cNvSpPr/>
            <p:nvPr/>
          </p:nvSpPr>
          <p:spPr bwMode="auto">
            <a:xfrm>
              <a:off x="4056598" y="3098333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4" name="Freeform 2"/>
            <p:cNvSpPr/>
            <p:nvPr/>
          </p:nvSpPr>
          <p:spPr bwMode="auto">
            <a:xfrm>
              <a:off x="3261313" y="3579524"/>
              <a:ext cx="747507" cy="843129"/>
            </a:xfrm>
            <a:custGeom>
              <a:avLst/>
              <a:gdLst>
                <a:gd name="connsiteX0" fmla="*/ 13359 w 13359"/>
                <a:gd name="connsiteY0" fmla="*/ 0 h 11759"/>
                <a:gd name="connsiteX1" fmla="*/ 8507 w 13359"/>
                <a:gd name="connsiteY1" fmla="*/ 1803 h 11759"/>
                <a:gd name="connsiteX2" fmla="*/ 7108 w 13359"/>
                <a:gd name="connsiteY2" fmla="*/ 2021 h 11759"/>
                <a:gd name="connsiteX3" fmla="*/ 4981 w 13359"/>
                <a:gd name="connsiteY3" fmla="*/ 2938 h 11759"/>
                <a:gd name="connsiteX4" fmla="*/ 3526 w 13359"/>
                <a:gd name="connsiteY4" fmla="*/ 3899 h 11759"/>
                <a:gd name="connsiteX5" fmla="*/ 2444 w 13359"/>
                <a:gd name="connsiteY5" fmla="*/ 5034 h 11759"/>
                <a:gd name="connsiteX6" fmla="*/ 1511 w 13359"/>
                <a:gd name="connsiteY6" fmla="*/ 6562 h 11759"/>
                <a:gd name="connsiteX7" fmla="*/ 951 w 13359"/>
                <a:gd name="connsiteY7" fmla="*/ 7960 h 11759"/>
                <a:gd name="connsiteX8" fmla="*/ 0 w 13359"/>
                <a:gd name="connsiteY8" fmla="*/ 11759 h 11759"/>
                <a:gd name="connsiteX0-1" fmla="*/ 13359 w 13359"/>
                <a:gd name="connsiteY0-2" fmla="*/ 0 h 11759"/>
                <a:gd name="connsiteX1-3" fmla="*/ 9529 w 13359"/>
                <a:gd name="connsiteY1-4" fmla="*/ 996 h 11759"/>
                <a:gd name="connsiteX2-5" fmla="*/ 7108 w 13359"/>
                <a:gd name="connsiteY2-6" fmla="*/ 2021 h 11759"/>
                <a:gd name="connsiteX3-7" fmla="*/ 4981 w 13359"/>
                <a:gd name="connsiteY3-8" fmla="*/ 2938 h 11759"/>
                <a:gd name="connsiteX4-9" fmla="*/ 3526 w 13359"/>
                <a:gd name="connsiteY4-10" fmla="*/ 3899 h 11759"/>
                <a:gd name="connsiteX5-11" fmla="*/ 2444 w 13359"/>
                <a:gd name="connsiteY5-12" fmla="*/ 5034 h 11759"/>
                <a:gd name="connsiteX6-13" fmla="*/ 1511 w 13359"/>
                <a:gd name="connsiteY6-14" fmla="*/ 6562 h 11759"/>
                <a:gd name="connsiteX7-15" fmla="*/ 951 w 13359"/>
                <a:gd name="connsiteY7-16" fmla="*/ 7960 h 11759"/>
                <a:gd name="connsiteX8-17" fmla="*/ 0 w 13359"/>
                <a:gd name="connsiteY8-18" fmla="*/ 11759 h 11759"/>
                <a:gd name="connsiteX0-19" fmla="*/ 13359 w 13359"/>
                <a:gd name="connsiteY0-20" fmla="*/ 0 h 11759"/>
                <a:gd name="connsiteX1-21" fmla="*/ 9529 w 13359"/>
                <a:gd name="connsiteY1-22" fmla="*/ 996 h 11759"/>
                <a:gd name="connsiteX2-23" fmla="*/ 6976 w 13359"/>
                <a:gd name="connsiteY2-24" fmla="*/ 1992 h 11759"/>
                <a:gd name="connsiteX3-25" fmla="*/ 4981 w 13359"/>
                <a:gd name="connsiteY3-26" fmla="*/ 2938 h 11759"/>
                <a:gd name="connsiteX4-27" fmla="*/ 3526 w 13359"/>
                <a:gd name="connsiteY4-28" fmla="*/ 3899 h 11759"/>
                <a:gd name="connsiteX5-29" fmla="*/ 2444 w 13359"/>
                <a:gd name="connsiteY5-30" fmla="*/ 5034 h 11759"/>
                <a:gd name="connsiteX6-31" fmla="*/ 1511 w 13359"/>
                <a:gd name="connsiteY6-32" fmla="*/ 6562 h 11759"/>
                <a:gd name="connsiteX7-33" fmla="*/ 951 w 13359"/>
                <a:gd name="connsiteY7-34" fmla="*/ 7960 h 11759"/>
                <a:gd name="connsiteX8-35" fmla="*/ 0 w 13359"/>
                <a:gd name="connsiteY8-36" fmla="*/ 11759 h 11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359" h="11759">
                  <a:moveTo>
                    <a:pt x="13359" y="0"/>
                  </a:moveTo>
                  <a:lnTo>
                    <a:pt x="9529" y="996"/>
                  </a:lnTo>
                  <a:cubicBezTo>
                    <a:pt x="9044" y="1039"/>
                    <a:pt x="7555" y="1803"/>
                    <a:pt x="6976" y="1992"/>
                  </a:cubicBezTo>
                  <a:lnTo>
                    <a:pt x="4981" y="2938"/>
                  </a:lnTo>
                  <a:lnTo>
                    <a:pt x="3526" y="3899"/>
                  </a:lnTo>
                  <a:lnTo>
                    <a:pt x="2444" y="5034"/>
                  </a:lnTo>
                  <a:lnTo>
                    <a:pt x="1511" y="6562"/>
                  </a:lnTo>
                  <a:lnTo>
                    <a:pt x="951" y="7960"/>
                  </a:lnTo>
                  <a:lnTo>
                    <a:pt x="0" y="11759"/>
                  </a:lnTo>
                </a:path>
              </a:pathLst>
            </a:custGeom>
            <a:ln w="19050">
              <a:tailEnd type="arrow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8" name="直接箭头连接符 27"/>
            <p:cNvCxnSpPr>
              <a:endCxn id="54290" idx="1"/>
            </p:cNvCxnSpPr>
            <p:nvPr/>
          </p:nvCxnSpPr>
          <p:spPr>
            <a:xfrm flipV="1">
              <a:off x="2080021" y="4552070"/>
              <a:ext cx="31795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500042"/>
            <a:ext cx="4643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2.2 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564360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线性表的顺序存储结构—顺序表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428868"/>
            <a:ext cx="5357850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的线性表存放在顺序表中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1922444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2393020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856373" y="3941276"/>
            <a:ext cx="629499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485872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954384" y="3941276"/>
            <a:ext cx="468512" cy="408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419801" y="3941276"/>
            <a:ext cx="629499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045172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513684" y="3941276"/>
            <a:ext cx="1330204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937949" y="4018582"/>
            <a:ext cx="924641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28661" y="3457861"/>
            <a:ext cx="929801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数组下标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876005" y="3440338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335230" y="3435184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961633" y="3435184"/>
            <a:ext cx="422074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453881" y="3437246"/>
            <a:ext cx="573773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033845" y="3437246"/>
            <a:ext cx="303398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398129" y="3433123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023501" y="3429000"/>
            <a:ext cx="573773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951238" y="3429000"/>
            <a:ext cx="1367354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capacity-1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2" name="AutoShape 2"/>
          <p:cNvSpPr>
            <a:spLocks noChangeShapeType="1"/>
          </p:cNvSpPr>
          <p:nvPr/>
        </p:nvSpPr>
        <p:spPr bwMode="auto">
          <a:xfrm>
            <a:off x="6746883" y="3749559"/>
            <a:ext cx="1032" cy="17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4" y="571480"/>
            <a:ext cx="8786842" cy="21930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a[],int n)			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头插法建立单链表</a:t>
            </a:r>
            <a:endParaRPr lang="zh-CN" altLang="zh-CN" sz="1800" smtClean="0">
              <a:solidFill>
                <a:srgbClr val="33CC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i=0;i&lt;n;i++)			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循环建立数据结点</a:t>
            </a:r>
            <a:endParaRPr lang="zh-CN" altLang="zh-CN" sz="1800" smtClean="0">
              <a:solidFill>
                <a:srgbClr val="33CC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LinkNode&lt;T&gt;*  s=new LinkNode&lt;T&gt;(a[i]);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创建数据结点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33CC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s-&gt;next=head-&gt;next;			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将结点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r>
              <a:rPr lang="zh-CN" altLang="zh-CN" sz="1800" smtClean="0">
                <a:solidFill>
                  <a:srgbClr val="33CC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结点之后 </a:t>
            </a:r>
            <a:endParaRPr lang="zh-CN" altLang="zh-CN" sz="1800" smtClean="0">
              <a:solidFill>
                <a:srgbClr val="33CC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head-&gt;next=s;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928926" y="2773916"/>
            <a:ext cx="214314" cy="78581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4678" y="298823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=[1,2,3,4]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，调用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CreateListF(a,4)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857224" y="3702610"/>
            <a:ext cx="5335154" cy="821699"/>
            <a:chOff x="785786" y="5107631"/>
            <a:chExt cx="5335154" cy="821699"/>
          </a:xfrm>
        </p:grpSpPr>
        <p:sp>
          <p:nvSpPr>
            <p:cNvPr id="8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460928" y="5596073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897296" y="5596073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785786" y="510763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Arc 15"/>
            <p:cNvSpPr/>
            <p:nvPr/>
          </p:nvSpPr>
          <p:spPr bwMode="auto">
            <a:xfrm>
              <a:off x="1460928" y="5270445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044492" y="575158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22399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58766" y="560370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000742" y="575158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357818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794186" y="5603702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403524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839891" y="560370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981867" y="5766516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4377782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814149" y="560370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4956125" y="5766516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14414" y="5274247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头插法建立的单链表中数据结点的次序与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数组中的次序正好</a:t>
            </a:r>
            <a:r>
              <a:rPr lang="zh-CN" altLang="zh-CN" sz="1800" smtClean="0">
                <a:solidFill>
                  <a:srgbClr val="FF3399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相反</a:t>
            </a:r>
            <a:endParaRPr lang="zh-CN" altLang="en-US" sz="1800">
              <a:solidFill>
                <a:srgbClr val="FF3399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5072075"/>
            <a:ext cx="844695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14159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插法建表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071546"/>
            <a:ext cx="728667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从一个空表开始，依次读取数组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生成新结点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，将读取的数据存放到新结点的数据成员中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插入到当前链表的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23"/>
          <p:cNvGrpSpPr/>
          <p:nvPr/>
        </p:nvGrpSpPr>
        <p:grpSpPr>
          <a:xfrm>
            <a:off x="1285852" y="2786058"/>
            <a:ext cx="5929354" cy="1635445"/>
            <a:chOff x="1571604" y="2857496"/>
            <a:chExt cx="5929354" cy="1635445"/>
          </a:xfrm>
        </p:grpSpPr>
        <p:sp>
          <p:nvSpPr>
            <p:cNvPr id="54290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2246746" y="4167313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683114" y="4167313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571604" y="367887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7" name="Arc 15"/>
            <p:cNvSpPr/>
            <p:nvPr/>
          </p:nvSpPr>
          <p:spPr bwMode="auto">
            <a:xfrm>
              <a:off x="2246746" y="3841685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2830310" y="432282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208217" y="4160007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644584" y="4160007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364904" y="4185055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786560" y="432282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5229287" y="4160007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5665655" y="4160007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857644" y="432282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6738880" y="3345938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7175248" y="3345938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6585097" y="2857496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5" name="Arc 3"/>
            <p:cNvSpPr/>
            <p:nvPr/>
          </p:nvSpPr>
          <p:spPr bwMode="auto">
            <a:xfrm>
              <a:off x="6762891" y="3019266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274" name="Freeform 2"/>
            <p:cNvSpPr/>
            <p:nvPr/>
          </p:nvSpPr>
          <p:spPr bwMode="auto">
            <a:xfrm>
              <a:off x="6122955" y="3483703"/>
              <a:ext cx="559553" cy="71700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456" y="3"/>
                </a:cxn>
                <a:cxn ang="0">
                  <a:pos x="381" y="18"/>
                </a:cxn>
                <a:cxn ang="0">
                  <a:pos x="267" y="81"/>
                </a:cxn>
                <a:cxn ang="0">
                  <a:pos x="189" y="147"/>
                </a:cxn>
                <a:cxn ang="0">
                  <a:pos x="131" y="225"/>
                </a:cxn>
                <a:cxn ang="0">
                  <a:pos x="81" y="330"/>
                </a:cxn>
                <a:cxn ang="0">
                  <a:pos x="51" y="426"/>
                </a:cxn>
                <a:cxn ang="0">
                  <a:pos x="0" y="687"/>
                </a:cxn>
              </a:cxnLst>
              <a:rect l="0" t="0" r="r" b="b"/>
              <a:pathLst>
                <a:path w="536" h="687">
                  <a:moveTo>
                    <a:pt x="536" y="0"/>
                  </a:moveTo>
                  <a:lnTo>
                    <a:pt x="456" y="3"/>
                  </a:lnTo>
                  <a:cubicBezTo>
                    <a:pt x="430" y="6"/>
                    <a:pt x="412" y="5"/>
                    <a:pt x="381" y="18"/>
                  </a:cubicBezTo>
                  <a:lnTo>
                    <a:pt x="267" y="81"/>
                  </a:lnTo>
                  <a:lnTo>
                    <a:pt x="189" y="147"/>
                  </a:lnTo>
                  <a:lnTo>
                    <a:pt x="131" y="225"/>
                  </a:lnTo>
                  <a:lnTo>
                    <a:pt x="81" y="330"/>
                  </a:lnTo>
                  <a:lnTo>
                    <a:pt x="51" y="426"/>
                  </a:lnTo>
                  <a:lnTo>
                    <a:pt x="0" y="687"/>
                  </a:lnTo>
                </a:path>
              </a:pathLst>
            </a:custGeom>
            <a:ln>
              <a:tailEnd type="arrow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4000496" y="4429132"/>
            <a:ext cx="2571768" cy="797960"/>
            <a:chOff x="4286248" y="5357826"/>
            <a:chExt cx="2571768" cy="797960"/>
          </a:xfrm>
        </p:grpSpPr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250661" y="5535627"/>
              <a:ext cx="357190" cy="158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6248" y="578645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需要设置一个尾指针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8429684" cy="29111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a[],int n)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尾插法建立单链表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s,*r;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r=head;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指向尾结点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开始时指向头结点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循环建立数据结点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s=new LinkNode&lt;T&gt;(a[i]);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创建数据结点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r-&gt;next=s;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r=s;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r-&gt;next=NULL;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将尾结点的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域置为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928926" y="3286124"/>
            <a:ext cx="214314" cy="78581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4678" y="3500438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=[1,2,3,4]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，调用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CreateListR(a,4)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857224" y="3929066"/>
            <a:ext cx="5335154" cy="821699"/>
            <a:chOff x="785786" y="5107631"/>
            <a:chExt cx="5335154" cy="821699"/>
          </a:xfrm>
        </p:grpSpPr>
        <p:sp>
          <p:nvSpPr>
            <p:cNvPr id="8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460928" y="5596073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897296" y="5596073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785786" y="510763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Arc 15"/>
            <p:cNvSpPr/>
            <p:nvPr/>
          </p:nvSpPr>
          <p:spPr bwMode="auto">
            <a:xfrm>
              <a:off x="1460928" y="5270445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044492" y="575158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22399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58766" y="560370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000742" y="5751581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357818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794186" y="5603702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403524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839891" y="560370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981867" y="5766516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4377782" y="560370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814149" y="560370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4956125" y="5766516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71538" y="521495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尾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插法建立的单链表中数据结点的次序与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数组中的次序正好</a:t>
            </a:r>
            <a:r>
              <a:rPr lang="zh-CN" altLang="zh-CN" sz="1800" smtClean="0">
                <a:solidFill>
                  <a:srgbClr val="FF3399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相</a:t>
            </a:r>
            <a:r>
              <a:rPr lang="zh-CN" altLang="en-US" sz="1800" smtClean="0">
                <a:solidFill>
                  <a:srgbClr val="FF3399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同</a:t>
            </a:r>
            <a:endParaRPr lang="zh-CN" altLang="en-US" sz="1800">
              <a:solidFill>
                <a:srgbClr val="FF3399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5072075"/>
            <a:ext cx="844695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58958"/>
            <a:ext cx="5214974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线性表基本运算在单链表中的实现</a:t>
            </a:r>
            <a:endParaRPr lang="zh-CN" altLang="zh-CN" sz="22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71435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查找序号为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为单链表中数据结点个数）的结点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1142984"/>
            <a:ext cx="8786842" cy="4424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//*******************************************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序号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的正确范围：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i&lt;n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，超出范围返回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//i=-1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时返回头结点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≥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并且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i&lt;n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时返回序号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//*******************************************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LinkNode&lt;T&gt;*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(i&lt;-1) return NULL;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//i&lt;-1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p=head;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首先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指向头结点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j=-1;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-1(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可以认为头结点序号为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(j&lt;i &amp;&amp; p!=NULL)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p=p-&gt;next;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p;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714480" y="5489641"/>
            <a:ext cx="5286412" cy="1368383"/>
            <a:chOff x="1643042" y="5214950"/>
            <a:chExt cx="5286412" cy="1368383"/>
          </a:xfrm>
        </p:grpSpPr>
        <p:sp>
          <p:nvSpPr>
            <p:cNvPr id="8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2318184" y="5810387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754552" y="5810387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43042" y="5321945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Arc 15"/>
            <p:cNvSpPr/>
            <p:nvPr/>
          </p:nvSpPr>
          <p:spPr bwMode="auto">
            <a:xfrm>
              <a:off x="2318184" y="5484759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901748" y="5965895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9655" y="5803081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16022" y="5803081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436342" y="5828129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857998" y="5965895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300725" y="5803081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25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zh-CN" altLang="zh-CN" sz="1600" i="1" u="none" strike="noStrike" cap="none" normalizeH="0" baseline="-25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737093" y="5803081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4929082" y="5965895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6540064" y="5836212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961720" y="5973978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5288115" y="5580452"/>
              <a:ext cx="445255" cy="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286380" y="5214950"/>
              <a:ext cx="28575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28860" y="6290496"/>
              <a:ext cx="571504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60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7554" y="6286520"/>
              <a:ext cx="571504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60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57818" y="6286520"/>
              <a:ext cx="571504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1600" i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单链表的初始化和销毁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429552" cy="1523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LinkList()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创建一个空单链表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head=new LinkNode&lt;T&gt;();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128586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928670"/>
            <a:ext cx="8358246" cy="26418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~LinkList()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析构函数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销毁单链表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pre,*p;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pre=head;p=pre-&gt;next;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(p!=NULL)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遍历结点并释放其前驱结点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delete pre;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pre=p; p=p-&gt;next;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//pre,p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同步后移一个结点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pre;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为空时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指向尾结点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此时释放尾结点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42860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析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构函数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5080941" y="4958490"/>
            <a:ext cx="2355525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循环结束条件是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为空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295594" y="3994393"/>
            <a:ext cx="488562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00" name="Text Box 28" descr="浅色上对角线"/>
          <p:cNvSpPr txBox="1">
            <a:spLocks noChangeArrowheads="1"/>
          </p:cNvSpPr>
          <p:nvPr/>
        </p:nvSpPr>
        <p:spPr bwMode="auto">
          <a:xfrm>
            <a:off x="2994069" y="4421124"/>
            <a:ext cx="506361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467895" y="4421124"/>
            <a:ext cx="354802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2384121" y="3929066"/>
            <a:ext cx="687681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7" name="Arc 25"/>
          <p:cNvSpPr/>
          <p:nvPr/>
        </p:nvSpPr>
        <p:spPr bwMode="auto">
          <a:xfrm>
            <a:off x="2994069" y="4093437"/>
            <a:ext cx="204040" cy="3276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627726" y="4579173"/>
            <a:ext cx="40807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038072" y="4414802"/>
            <a:ext cx="513500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4511898" y="4414802"/>
            <a:ext cx="353669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259893" y="4437830"/>
            <a:ext cx="422816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4594647" y="4579173"/>
            <a:ext cx="514633" cy="105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021585" y="4414802"/>
            <a:ext cx="514633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7495411" y="4414802"/>
            <a:ext cx="353669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6581767" y="4579173"/>
            <a:ext cx="40807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5126284" y="4414802"/>
            <a:ext cx="514633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600109" y="4414802"/>
            <a:ext cx="353669" cy="329795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5754272" y="4579173"/>
            <a:ext cx="514633" cy="105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57224" y="4414802"/>
            <a:ext cx="1509990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开始前：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142359" y="5735035"/>
            <a:ext cx="501079" cy="32874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616184" y="5735035"/>
            <a:ext cx="353669" cy="328741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57224" y="5697104"/>
            <a:ext cx="1509990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结束后：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4815690" y="4901592"/>
            <a:ext cx="204040" cy="433053"/>
          </a:xfrm>
          <a:prstGeom prst="downArrow">
            <a:avLst>
              <a:gd name="adj1" fmla="val 50000"/>
              <a:gd name="adj2" fmla="val 5708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026737" y="3981749"/>
            <a:ext cx="298125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9" name="AutoShape 7"/>
          <p:cNvSpPr>
            <a:spLocks noChangeShapeType="1"/>
          </p:cNvSpPr>
          <p:nvPr/>
        </p:nvSpPr>
        <p:spPr bwMode="auto">
          <a:xfrm>
            <a:off x="3540442" y="4213554"/>
            <a:ext cx="105420" cy="20757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8" name="AutoShape 6"/>
          <p:cNvSpPr>
            <a:spLocks noChangeShapeType="1"/>
          </p:cNvSpPr>
          <p:nvPr/>
        </p:nvSpPr>
        <p:spPr bwMode="auto">
          <a:xfrm>
            <a:off x="4176366" y="4200910"/>
            <a:ext cx="119023" cy="21389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370203" y="4074471"/>
            <a:ext cx="2959709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每次释放结点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，再同步后移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35805" y="5308304"/>
            <a:ext cx="488562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5" name="AutoShape 3"/>
          <p:cNvSpPr>
            <a:spLocks noChangeShapeType="1"/>
          </p:cNvSpPr>
          <p:nvPr/>
        </p:nvSpPr>
        <p:spPr bwMode="auto">
          <a:xfrm>
            <a:off x="4280653" y="5527465"/>
            <a:ext cx="105420" cy="20757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880302" y="5346236"/>
            <a:ext cx="896641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p=NULL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）将元素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添加的线性表末尾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Add(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8715436" cy="23549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在单链表末尾添加一个值为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s=new LinkNode&lt;T&gt;(e);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新建结点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p=head;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(p-&gt;next!=NULL)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查找尾结点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p=p-&gt;next;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p-&gt;next=s;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在尾结点之后插入结点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142976" y="4071942"/>
            <a:ext cx="6215106" cy="824118"/>
            <a:chOff x="785786" y="4204770"/>
            <a:chExt cx="6215106" cy="824118"/>
          </a:xfrm>
        </p:grpSpPr>
        <p:sp>
          <p:nvSpPr>
            <p:cNvPr id="7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460928" y="4703260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897296" y="4703260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85786" y="4214818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Arc 15"/>
            <p:cNvSpPr/>
            <p:nvPr/>
          </p:nvSpPr>
          <p:spPr bwMode="auto">
            <a:xfrm>
              <a:off x="1460928" y="4377632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44492" y="4858768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422399" y="4695954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58766" y="4695954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579086" y="4721002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00742" y="4858768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443469" y="4695954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4879837" y="4695954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4071826" y="4858768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238814" y="469321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6675182" y="469321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6085031" y="4204770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Arc 3"/>
            <p:cNvSpPr/>
            <p:nvPr/>
          </p:nvSpPr>
          <p:spPr bwMode="auto">
            <a:xfrm>
              <a:off x="6262825" y="4366540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4286248" y="4226443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Arc 3"/>
            <p:cNvSpPr/>
            <p:nvPr/>
          </p:nvSpPr>
          <p:spPr bwMode="auto">
            <a:xfrm>
              <a:off x="4464042" y="4388213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7" name="直接箭头连接符 26"/>
            <p:cNvCxnSpPr>
              <a:stCxn id="17" idx="3"/>
              <a:endCxn id="19" idx="1"/>
            </p:cNvCxnSpPr>
            <p:nvPr/>
          </p:nvCxnSpPr>
          <p:spPr>
            <a:xfrm flipV="1">
              <a:off x="5206591" y="4856026"/>
              <a:ext cx="1032223" cy="2742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57818" y="4500570"/>
              <a:ext cx="64294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添加</a:t>
              </a:r>
              <a:endParaRPr lang="zh-CN" altLang="en-US" sz="160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）求线性表的长度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Getlength()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15370" cy="27572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Getlength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求单链表中数据结点个数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p=head;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cnt=0;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(p-&gt;next!=NULL)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找到尾结点为止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cnt++;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p=p-&gt;next;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cnt;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4540215"/>
            <a:ext cx="771530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若像顺序表中一样，在单链表中设置一个长度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length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，插入时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length++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，删除时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length--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。那么求长度的时间复杂度为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了。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85720" y="4500570"/>
            <a:ext cx="896901" cy="896901"/>
            <a:chOff x="388951" y="5103867"/>
            <a:chExt cx="896901" cy="896901"/>
          </a:xfrm>
        </p:grpSpPr>
        <p:sp>
          <p:nvSpPr>
            <p:cNvPr id="11" name="椭圆 10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6" y="5431228"/>
              <a:ext cx="64633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）求线性表中序号为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GetElem(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i,&amp;e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215370" cy="3039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i,T&amp;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求单链表中序号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(i&lt;0)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(p!=NULL)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找到了序号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e=p-&gt;data;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true;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成功找到返回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不存在序号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）设置线性表中序号为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SetElem(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15370" cy="3039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i,T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(i&lt;0)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(p!=NULL)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找到了序号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p-&gt;data=e;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不存在序号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7500990" cy="1449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数组存放线性表元素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容量（存放最多的元素个数）为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capacity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线性表中实际数据元素个数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786742" cy="32717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 int initcap=5;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顺序表的初始容量（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顺序表类模板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T* data;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存放顺序表元素空间的指针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capacity;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顺序表的容量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length;   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存放顺序表的长度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线性表的基本运算算法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73586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）求线性表中第一个值为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的元素的逻辑序号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GetNo(e)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215370" cy="31009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GetNo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查找第一个为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的元素的序号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j=0;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指向首结点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p=head-&gt;next;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(p!=NULL &amp;&amp; p-&gt;data!=e)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查找第一个值为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j++;	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p=p-&gt;next;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(p==NULL) return -1;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return j;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找到后返回其序号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97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4495" name="Text Box 47"/>
          <p:cNvSpPr txBox="1">
            <a:spLocks noChangeArrowheads="1"/>
          </p:cNvSpPr>
          <p:nvPr/>
        </p:nvSpPr>
        <p:spPr bwMode="auto">
          <a:xfrm>
            <a:off x="4543039" y="5068873"/>
            <a:ext cx="3886613" cy="217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循环结束条件：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不为空且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p-&gt;data=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3373000" y="4942167"/>
            <a:ext cx="865612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93" name="Text Box 45" descr="浅色上对角线"/>
          <p:cNvSpPr txBox="1">
            <a:spLocks noChangeArrowheads="1"/>
          </p:cNvSpPr>
          <p:nvPr/>
        </p:nvSpPr>
        <p:spPr bwMode="auto">
          <a:xfrm>
            <a:off x="2412052" y="4482857"/>
            <a:ext cx="491850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2864900" y="4482857"/>
            <a:ext cx="339095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91" name="Text Box 43"/>
          <p:cNvSpPr txBox="1">
            <a:spLocks noChangeArrowheads="1"/>
          </p:cNvSpPr>
          <p:nvPr/>
        </p:nvSpPr>
        <p:spPr bwMode="auto">
          <a:xfrm>
            <a:off x="1979787" y="4071942"/>
            <a:ext cx="591949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90" name="Arc 42"/>
          <p:cNvSpPr/>
          <p:nvPr/>
        </p:nvSpPr>
        <p:spPr bwMode="auto">
          <a:xfrm>
            <a:off x="2412052" y="4209207"/>
            <a:ext cx="195006" cy="273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3017655" y="4614843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3409835" y="4477578"/>
            <a:ext cx="491850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3862683" y="4477578"/>
            <a:ext cx="338011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5407117" y="4481141"/>
            <a:ext cx="40409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4010021" y="4614843"/>
            <a:ext cx="430098" cy="8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6261262" y="4477578"/>
            <a:ext cx="492933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714110" y="4477578"/>
            <a:ext cx="338011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5840915" y="4614843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4449869" y="4477578"/>
            <a:ext cx="491850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902717" y="4477578"/>
            <a:ext cx="338011" cy="27541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5050055" y="4614843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428596" y="4477578"/>
            <a:ext cx="1598860" cy="3088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开始前：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 flipV="1">
            <a:off x="3564756" y="4752988"/>
            <a:ext cx="0" cy="1988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5180060" y="6143236"/>
            <a:ext cx="2656421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指向第一个值为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5" name="Text Box 27" descr="浅色上对角线"/>
          <p:cNvSpPr txBox="1">
            <a:spLocks noChangeArrowheads="1"/>
          </p:cNvSpPr>
          <p:nvPr/>
        </p:nvSpPr>
        <p:spPr bwMode="auto">
          <a:xfrm>
            <a:off x="2412052" y="5712963"/>
            <a:ext cx="491850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2864900" y="5712963"/>
            <a:ext cx="339095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1928794" y="5301168"/>
            <a:ext cx="591949" cy="270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2" name="Arc 24"/>
          <p:cNvSpPr/>
          <p:nvPr/>
        </p:nvSpPr>
        <p:spPr bwMode="auto">
          <a:xfrm>
            <a:off x="2412052" y="5438433"/>
            <a:ext cx="195006" cy="27453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3017655" y="584406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3409835" y="5706804"/>
            <a:ext cx="491850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3862683" y="5706804"/>
            <a:ext cx="338011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4410192" y="5700842"/>
            <a:ext cx="40409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4010021" y="584406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6964369" y="5706804"/>
            <a:ext cx="491850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417217" y="5706804"/>
            <a:ext cx="338011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5164892" y="5705924"/>
            <a:ext cx="491850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5617741" y="5705924"/>
            <a:ext cx="338011" cy="274530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4781380" y="584230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39832" y="5706804"/>
            <a:ext cx="1515038" cy="293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结束后：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V="1">
            <a:off x="5402150" y="5981334"/>
            <a:ext cx="0" cy="199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9" name="AutoShape 11"/>
          <p:cNvSpPr>
            <a:spLocks noChangeArrowheads="1"/>
          </p:cNvSpPr>
          <p:nvPr/>
        </p:nvSpPr>
        <p:spPr bwMode="auto">
          <a:xfrm>
            <a:off x="4348032" y="4931608"/>
            <a:ext cx="195006" cy="549060"/>
          </a:xfrm>
          <a:prstGeom prst="downArrow">
            <a:avLst>
              <a:gd name="adj1" fmla="val 50000"/>
              <a:gd name="adj2" fmla="val 8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6210976" y="5717407"/>
            <a:ext cx="40409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5824664" y="5851108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6571106" y="584406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542006" y="4203048"/>
            <a:ext cx="282759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4543039" y="4203048"/>
            <a:ext cx="281676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405350" y="4196008"/>
            <a:ext cx="348845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542006" y="5431394"/>
            <a:ext cx="282759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334981" y="5431394"/>
            <a:ext cx="282759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042371" y="5424355"/>
            <a:ext cx="41384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）在线性表中插入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作为第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 Box 18" descr="浅色上对角线"/>
          <p:cNvSpPr txBox="1">
            <a:spLocks noChangeArrowheads="1"/>
          </p:cNvSpPr>
          <p:nvPr/>
        </p:nvSpPr>
        <p:spPr bwMode="auto">
          <a:xfrm>
            <a:off x="1532366" y="2667115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968734" y="2667115"/>
            <a:ext cx="32571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57224" y="2178673"/>
            <a:ext cx="675142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Arc 15"/>
          <p:cNvSpPr/>
          <p:nvPr/>
        </p:nvSpPr>
        <p:spPr bwMode="auto">
          <a:xfrm>
            <a:off x="1532366" y="2341487"/>
            <a:ext cx="187909" cy="3256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115930" y="2822623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493837" y="2659809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30204" y="2659809"/>
            <a:ext cx="32571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650524" y="2684857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072180" y="2822623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14907" y="2659809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951275" y="2659809"/>
            <a:ext cx="326754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143264" y="2822623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5870717" y="1357298"/>
            <a:ext cx="915861" cy="814070"/>
            <a:chOff x="5870717" y="1357298"/>
            <a:chExt cx="915861" cy="814070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024500" y="1845740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6460868" y="1845740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5870717" y="1357298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Arc 3"/>
            <p:cNvSpPr/>
            <p:nvPr/>
          </p:nvSpPr>
          <p:spPr bwMode="auto">
            <a:xfrm>
              <a:off x="6048511" y="1519068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3" name="Freeform 2"/>
          <p:cNvSpPr/>
          <p:nvPr/>
        </p:nvSpPr>
        <p:spPr bwMode="auto">
          <a:xfrm>
            <a:off x="5408575" y="1983505"/>
            <a:ext cx="559553" cy="717007"/>
          </a:xfrm>
          <a:custGeom>
            <a:avLst/>
            <a:gdLst/>
            <a:ahLst/>
            <a:cxnLst>
              <a:cxn ang="0">
                <a:pos x="536" y="0"/>
              </a:cxn>
              <a:cxn ang="0">
                <a:pos x="456" y="3"/>
              </a:cxn>
              <a:cxn ang="0">
                <a:pos x="381" y="18"/>
              </a:cxn>
              <a:cxn ang="0">
                <a:pos x="267" y="81"/>
              </a:cxn>
              <a:cxn ang="0">
                <a:pos x="189" y="147"/>
              </a:cxn>
              <a:cxn ang="0">
                <a:pos x="131" y="225"/>
              </a:cxn>
              <a:cxn ang="0">
                <a:pos x="81" y="330"/>
              </a:cxn>
              <a:cxn ang="0">
                <a:pos x="51" y="426"/>
              </a:cxn>
              <a:cxn ang="0">
                <a:pos x="0" y="687"/>
              </a:cxn>
            </a:cxnLst>
            <a:rect l="0" t="0" r="r" b="b"/>
            <a:pathLst>
              <a:path w="536" h="687">
                <a:moveTo>
                  <a:pt x="536" y="0"/>
                </a:moveTo>
                <a:lnTo>
                  <a:pt x="456" y="3"/>
                </a:lnTo>
                <a:cubicBezTo>
                  <a:pt x="430" y="6"/>
                  <a:pt x="412" y="5"/>
                  <a:pt x="381" y="18"/>
                </a:cubicBezTo>
                <a:lnTo>
                  <a:pt x="267" y="81"/>
                </a:lnTo>
                <a:lnTo>
                  <a:pt x="189" y="147"/>
                </a:lnTo>
                <a:lnTo>
                  <a:pt x="131" y="225"/>
                </a:lnTo>
                <a:lnTo>
                  <a:pt x="81" y="330"/>
                </a:lnTo>
                <a:lnTo>
                  <a:pt x="51" y="426"/>
                </a:lnTo>
                <a:lnTo>
                  <a:pt x="0" y="687"/>
                </a:lnTo>
              </a:path>
            </a:pathLst>
          </a:custGeom>
          <a:ln>
            <a:tailEnd type="arrow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00694" y="2662796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4143372" y="2154741"/>
            <a:ext cx="1643074" cy="1305037"/>
            <a:chOff x="4143372" y="2154741"/>
            <a:chExt cx="1643074" cy="1305037"/>
          </a:xfrm>
        </p:grpSpPr>
        <p:sp>
          <p:nvSpPr>
            <p:cNvPr id="24" name="TextBox 23"/>
            <p:cNvSpPr txBox="1"/>
            <p:nvPr/>
          </p:nvSpPr>
          <p:spPr>
            <a:xfrm>
              <a:off x="4143372" y="309044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i-1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个结点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349173" y="2154741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Arc 3"/>
            <p:cNvSpPr/>
            <p:nvPr/>
          </p:nvSpPr>
          <p:spPr bwMode="auto">
            <a:xfrm>
              <a:off x="4526967" y="2316511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496"/>
            <a:ext cx="8215370" cy="36036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i,T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位置插入值为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(i&lt;0) return false; 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s=new LinkNode&lt;T&gt;(e);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建立新结点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(i-1);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(p!=NULL)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找到了序号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s-&gt;next=p-&gt;next;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结点后面插入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p-&gt;next=s;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true;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插入成功返回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没有找到序号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071538" y="214290"/>
            <a:ext cx="5929354" cy="2102480"/>
            <a:chOff x="1000100" y="2000240"/>
            <a:chExt cx="5929354" cy="2102480"/>
          </a:xfrm>
        </p:grpSpPr>
        <p:sp>
          <p:nvSpPr>
            <p:cNvPr id="7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675242" y="3310057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111610" y="3310057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000100" y="2821615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Arc 15"/>
            <p:cNvSpPr/>
            <p:nvPr/>
          </p:nvSpPr>
          <p:spPr bwMode="auto">
            <a:xfrm>
              <a:off x="1675242" y="2984429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258806" y="3465565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636713" y="3302751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73080" y="3302751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793400" y="3327799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215056" y="3465565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657783" y="3302751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094151" y="3302751"/>
              <a:ext cx="326754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4286140" y="3465565"/>
              <a:ext cx="375819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167376" y="2488682"/>
              <a:ext cx="43200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6603744" y="2488682"/>
              <a:ext cx="325710" cy="32562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6013593" y="2000240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Arc 3"/>
            <p:cNvSpPr/>
            <p:nvPr/>
          </p:nvSpPr>
          <p:spPr bwMode="auto">
            <a:xfrm>
              <a:off x="6191387" y="2162010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Freeform 2"/>
            <p:cNvSpPr/>
            <p:nvPr/>
          </p:nvSpPr>
          <p:spPr bwMode="auto">
            <a:xfrm>
              <a:off x="5551451" y="2626447"/>
              <a:ext cx="559553" cy="71700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456" y="3"/>
                </a:cxn>
                <a:cxn ang="0">
                  <a:pos x="381" y="18"/>
                </a:cxn>
                <a:cxn ang="0">
                  <a:pos x="267" y="81"/>
                </a:cxn>
                <a:cxn ang="0">
                  <a:pos x="189" y="147"/>
                </a:cxn>
                <a:cxn ang="0">
                  <a:pos x="131" y="225"/>
                </a:cxn>
                <a:cxn ang="0">
                  <a:pos x="81" y="330"/>
                </a:cxn>
                <a:cxn ang="0">
                  <a:pos x="51" y="426"/>
                </a:cxn>
                <a:cxn ang="0">
                  <a:pos x="0" y="687"/>
                </a:cxn>
              </a:cxnLst>
              <a:rect l="0" t="0" r="r" b="b"/>
              <a:pathLst>
                <a:path w="536" h="687">
                  <a:moveTo>
                    <a:pt x="536" y="0"/>
                  </a:moveTo>
                  <a:lnTo>
                    <a:pt x="456" y="3"/>
                  </a:lnTo>
                  <a:cubicBezTo>
                    <a:pt x="430" y="6"/>
                    <a:pt x="412" y="5"/>
                    <a:pt x="381" y="18"/>
                  </a:cubicBezTo>
                  <a:lnTo>
                    <a:pt x="267" y="81"/>
                  </a:lnTo>
                  <a:lnTo>
                    <a:pt x="189" y="147"/>
                  </a:lnTo>
                  <a:lnTo>
                    <a:pt x="131" y="225"/>
                  </a:lnTo>
                  <a:lnTo>
                    <a:pt x="81" y="330"/>
                  </a:lnTo>
                  <a:lnTo>
                    <a:pt x="51" y="426"/>
                  </a:lnTo>
                  <a:lnTo>
                    <a:pt x="0" y="687"/>
                  </a:lnTo>
                </a:path>
              </a:pathLst>
            </a:custGeom>
            <a:ln>
              <a:tailEnd type="arrow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248" y="37333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i-1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个结点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643570" y="3305738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492049" y="2797683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Arc 3"/>
            <p:cNvSpPr/>
            <p:nvPr/>
          </p:nvSpPr>
          <p:spPr bwMode="auto">
            <a:xfrm>
              <a:off x="4669843" y="2959453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8" name="下箭头 27"/>
          <p:cNvSpPr/>
          <p:nvPr/>
        </p:nvSpPr>
        <p:spPr>
          <a:xfrm>
            <a:off x="4143372" y="2428868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）在线性表中删除第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个数据元素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Delete(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 Box 18" descr="浅色上对角线"/>
          <p:cNvSpPr txBox="1">
            <a:spLocks noChangeArrowheads="1"/>
          </p:cNvSpPr>
          <p:nvPr/>
        </p:nvSpPr>
        <p:spPr bwMode="auto">
          <a:xfrm>
            <a:off x="1318052" y="2012548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754420" y="2012548"/>
            <a:ext cx="32571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2910" y="1524106"/>
            <a:ext cx="675142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Arc 15"/>
          <p:cNvSpPr/>
          <p:nvPr/>
        </p:nvSpPr>
        <p:spPr bwMode="auto">
          <a:xfrm>
            <a:off x="1318052" y="1686920"/>
            <a:ext cx="187909" cy="3256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901616" y="2168056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79523" y="2005242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15890" y="2005242"/>
            <a:ext cx="32571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36210" y="2030290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57866" y="2168056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300593" y="2005242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736961" y="2005242"/>
            <a:ext cx="326754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928950" y="2168056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310252" y="1997087"/>
            <a:ext cx="43200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46620" y="1997087"/>
            <a:ext cx="325710" cy="325628"/>
          </a:xfrm>
          <a:prstGeom prst="rect">
            <a:avLst/>
          </a:prstGeom>
          <a:ln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lvl="0">
              <a:lnSpc>
                <a:spcPts val="2200"/>
              </a:lnSpc>
              <a:spcBef>
                <a:spcPct val="0"/>
              </a:spcBef>
            </a:pPr>
            <a:r>
              <a:rPr kumimoji="0"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429256" y="2030290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3929058" y="1500174"/>
            <a:ext cx="1643074" cy="1305037"/>
            <a:chOff x="4143372" y="2154741"/>
            <a:chExt cx="1643074" cy="1305037"/>
          </a:xfrm>
        </p:grpSpPr>
        <p:sp>
          <p:nvSpPr>
            <p:cNvPr id="26" name="TextBox 25"/>
            <p:cNvSpPr txBox="1"/>
            <p:nvPr/>
          </p:nvSpPr>
          <p:spPr>
            <a:xfrm>
              <a:off x="4143372" y="309044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i-1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个结点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4349173" y="2154741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Arc 3"/>
            <p:cNvSpPr/>
            <p:nvPr/>
          </p:nvSpPr>
          <p:spPr bwMode="auto">
            <a:xfrm>
              <a:off x="4526967" y="2316511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5919274" y="2182833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4950388" y="2182833"/>
            <a:ext cx="375819" cy="0"/>
          </a:xfrm>
          <a:prstGeom prst="line">
            <a:avLst/>
          </a:prstGeom>
          <a:ln w="1905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976" y="3274499"/>
            <a:ext cx="6786610" cy="18296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先查找第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① 如果存在结点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，若存在后继结点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，删除结点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；若不存在后继结点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② 如果不存在结点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357298"/>
            <a:ext cx="8501122" cy="47321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i)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在单链表中删除序号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位置的结点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(i&lt;0) return false; 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p=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(i-1);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(p!=NULL)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找到了序号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LinkNode&lt;T&gt;* q=p-&gt;next;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//q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被删结点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(q!=NULL)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的结点时删除它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p-&gt;next=q-&gt;next;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结点的后继结点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delete q;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释放空间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return true;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删除成功返回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没有找到序号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return false;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没有找到序号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	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个结点算法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00364" y="642918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输出线性表所有元素</a:t>
            </a:r>
            <a:r>
              <a:rPr lang="en-US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DispList()</a:t>
            </a:r>
            <a:endParaRPr lang="zh-CN" altLang="zh-CN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36" cy="28726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输出单链表所有结点值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p=head-&gt;next;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指向开始结点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(p!=NULL)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cout &lt;&lt; p-&gt;data &lt;&lt; "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p=p-&gt;next;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移向下一个结点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65008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线性表基本运算算法在顺序表中的实现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143932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在动态分配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的空间时，初始容量设置为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initcapacity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，当添加或者插入元素可能需要扩大容量，在删除元素时可能需要减少容量。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285992"/>
            <a:ext cx="8358246" cy="34193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newcap)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改变顺序表的容量为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newcap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(newcap&lt;=0)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T* olddata=data;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=new T[newcap];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分配新空间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capacity=newcap;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更新容量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for(int i=0;i&lt;length;i++)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元素复制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data[i]=olddata[i];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[] olddata;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释放原空间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250033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</a:t>
            </a:r>
            <a:r>
              <a:rPr lang="zh-CN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整体建立顺序表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8429684" cy="29857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a[],int n)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由数组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中元素整体建立顺序表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(length==capacity)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容量不够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(2*length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扩大容量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data[length]=a[i];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length++;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添加后元素个数增加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142984"/>
            <a:ext cx="8429684" cy="107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由含若干个元素的数组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的全部元素整体创建顺序表，即依次将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中的元素添加到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数组的末尾，当出现上溢出时按实际元素个数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的两倍扩大容量。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364333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</a:t>
            </a:r>
            <a:r>
              <a:rPr lang="zh-CN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基本运算算法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478634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顺序表的初始化和销毁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643182"/>
            <a:ext cx="8001056" cy="1756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SqList()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data=new T[initcap];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分配初始容量大小的空间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capacity=initcap;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92880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构造函数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2QwNjU5MjVlNjdjNDU2Zjg5OTZjZTk4MjhhZmIx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13794</Words>
  <Application>WPS 演示</Application>
  <PresentationFormat>全屏显示(4:3)</PresentationFormat>
  <Paragraphs>1478</Paragraphs>
  <Slides>65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楷体_GB2312</vt:lpstr>
      <vt:lpstr>新宋体</vt:lpstr>
      <vt:lpstr>Consolas</vt:lpstr>
      <vt:lpstr>仿宋</vt:lpstr>
      <vt:lpstr>方正启体简体</vt:lpstr>
      <vt:lpstr>微软雅黑</vt:lpstr>
      <vt:lpstr>Arial</vt:lpstr>
      <vt:lpstr>楷体</vt:lpstr>
      <vt:lpstr>Arial Unicode MS</vt:lpstr>
      <vt:lpstr>Calibri</vt:lpstr>
      <vt:lpstr>华文中宋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汪鼎文</cp:lastModifiedBy>
  <cp:revision>1209</cp:revision>
  <dcterms:created xsi:type="dcterms:W3CDTF">2004-03-31T23:50:00Z</dcterms:created>
  <dcterms:modified xsi:type="dcterms:W3CDTF">2022-09-12T09:25:55Z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6572BECADB6245468E931789D1433CC1</vt:lpwstr>
  </property>
  <property fmtid="{D5CDD505-2E9C-101B-9397-08002B2CF9AE}" pid="3" name="KSOProductBuildVer">
    <vt:lpwstr>2052-11.1.0.12358</vt:lpwstr>
  </property>
</Properties>
</file>