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78"/>
  </p:notesMasterIdLst>
  <p:handoutMasterIdLst>
    <p:handoutMasterId r:id="rId79"/>
  </p:handoutMasterIdLst>
  <p:sldIdLst>
    <p:sldId id="670" r:id="rId2"/>
    <p:sldId id="650" r:id="rId3"/>
    <p:sldId id="546" r:id="rId4"/>
    <p:sldId id="758" r:id="rId5"/>
    <p:sldId id="652" r:id="rId6"/>
    <p:sldId id="653" r:id="rId7"/>
    <p:sldId id="654" r:id="rId8"/>
    <p:sldId id="794" r:id="rId9"/>
    <p:sldId id="655" r:id="rId10"/>
    <p:sldId id="795" r:id="rId11"/>
    <p:sldId id="651" r:id="rId12"/>
    <p:sldId id="759" r:id="rId13"/>
    <p:sldId id="693" r:id="rId14"/>
    <p:sldId id="692" r:id="rId15"/>
    <p:sldId id="769" r:id="rId16"/>
    <p:sldId id="658" r:id="rId17"/>
    <p:sldId id="694" r:id="rId18"/>
    <p:sldId id="770" r:id="rId19"/>
    <p:sldId id="696" r:id="rId20"/>
    <p:sldId id="771" r:id="rId21"/>
    <p:sldId id="697" r:id="rId22"/>
    <p:sldId id="699" r:id="rId23"/>
    <p:sldId id="700" r:id="rId24"/>
    <p:sldId id="772" r:id="rId25"/>
    <p:sldId id="773" r:id="rId26"/>
    <p:sldId id="705" r:id="rId27"/>
    <p:sldId id="706" r:id="rId28"/>
    <p:sldId id="715" r:id="rId29"/>
    <p:sldId id="716" r:id="rId30"/>
    <p:sldId id="723" r:id="rId31"/>
    <p:sldId id="717" r:id="rId32"/>
    <p:sldId id="718" r:id="rId33"/>
    <p:sldId id="776" r:id="rId34"/>
    <p:sldId id="719" r:id="rId35"/>
    <p:sldId id="720" r:id="rId36"/>
    <p:sldId id="721" r:id="rId37"/>
    <p:sldId id="777" r:id="rId38"/>
    <p:sldId id="778" r:id="rId39"/>
    <p:sldId id="779" r:id="rId40"/>
    <p:sldId id="780" r:id="rId41"/>
    <p:sldId id="781" r:id="rId42"/>
    <p:sldId id="782" r:id="rId43"/>
    <p:sldId id="783" r:id="rId44"/>
    <p:sldId id="784" r:id="rId45"/>
    <p:sldId id="785" r:id="rId46"/>
    <p:sldId id="788" r:id="rId47"/>
    <p:sldId id="791" r:id="rId48"/>
    <p:sldId id="789" r:id="rId49"/>
    <p:sldId id="669" r:id="rId50"/>
    <p:sldId id="575" r:id="rId51"/>
    <p:sldId id="576" r:id="rId52"/>
    <p:sldId id="767" r:id="rId53"/>
    <p:sldId id="577" r:id="rId54"/>
    <p:sldId id="599" r:id="rId55"/>
    <p:sldId id="752" r:id="rId56"/>
    <p:sldId id="742" r:id="rId57"/>
    <p:sldId id="747" r:id="rId58"/>
    <p:sldId id="748" r:id="rId59"/>
    <p:sldId id="749" r:id="rId60"/>
    <p:sldId id="578" r:id="rId61"/>
    <p:sldId id="753" r:id="rId62"/>
    <p:sldId id="741" r:id="rId63"/>
    <p:sldId id="750" r:id="rId64"/>
    <p:sldId id="792" r:id="rId65"/>
    <p:sldId id="768" r:id="rId66"/>
    <p:sldId id="678" r:id="rId67"/>
    <p:sldId id="582" r:id="rId68"/>
    <p:sldId id="583" r:id="rId69"/>
    <p:sldId id="584" r:id="rId70"/>
    <p:sldId id="603" r:id="rId71"/>
    <p:sldId id="585" r:id="rId72"/>
    <p:sldId id="754" r:id="rId73"/>
    <p:sldId id="755" r:id="rId74"/>
    <p:sldId id="793" r:id="rId75"/>
    <p:sldId id="757" r:id="rId76"/>
    <p:sldId id="604" r:id="rId77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00FF"/>
    <a:srgbClr val="FF3399"/>
    <a:srgbClr val="339933"/>
    <a:srgbClr val="009900"/>
    <a:srgbClr val="3333FF"/>
    <a:srgbClr val="6600CC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59" d="100"/>
          <a:sy n="59" d="100"/>
        </p:scale>
        <p:origin x="131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2024/3/11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66" y="6356350"/>
            <a:ext cx="900090" cy="365125"/>
          </a:xfrm>
        </p:spPr>
        <p:txBody>
          <a:bodyPr/>
          <a:lstStyle>
            <a:lvl1pPr>
              <a:defRPr sz="14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  <a:pPr/>
              <a:t>‹#›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85984" y="714356"/>
            <a:ext cx="3643338" cy="756718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第</a:t>
            </a:r>
            <a:r>
              <a:rPr lang="en-US" altLang="zh-CN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3</a:t>
            </a:r>
            <a:r>
              <a:rPr lang="zh-CN" altLang="zh-CN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章 </a:t>
            </a:r>
            <a:r>
              <a:rPr lang="zh-CN" altLang="en-US" sz="32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栈和队列</a:t>
            </a:r>
          </a:p>
        </p:txBody>
      </p:sp>
      <p:sp>
        <p:nvSpPr>
          <p:cNvPr id="12" name="TextBox 11">
            <a:hlinkClick r:id="rId2" action="ppaction://hlinksldjump"/>
          </p:cNvPr>
          <p:cNvSpPr txBox="1"/>
          <p:nvPr/>
        </p:nvSpPr>
        <p:spPr>
          <a:xfrm>
            <a:off x="3500430" y="2678040"/>
            <a:ext cx="3357586" cy="4783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36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3.1  </a:t>
            </a:r>
            <a:r>
              <a:rPr lang="zh-CN" altLang="en-US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栈</a:t>
            </a:r>
          </a:p>
        </p:txBody>
      </p:sp>
      <p:sp>
        <p:nvSpPr>
          <p:cNvPr id="14" name="TextBox 13">
            <a:hlinkClick r:id="" action="ppaction://noaction"/>
          </p:cNvPr>
          <p:cNvSpPr txBox="1"/>
          <p:nvPr/>
        </p:nvSpPr>
        <p:spPr>
          <a:xfrm>
            <a:off x="3500430" y="3535296"/>
            <a:ext cx="3357586" cy="514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3.2  </a:t>
            </a:r>
            <a:r>
              <a:rPr lang="zh-CN" altLang="en-US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队 列</a:t>
            </a:r>
          </a:p>
        </p:txBody>
      </p:sp>
      <p:grpSp>
        <p:nvGrpSpPr>
          <p:cNvPr id="18" name="组合 79"/>
          <p:cNvGrpSpPr>
            <a:grpSpLocks/>
          </p:cNvGrpSpPr>
          <p:nvPr/>
        </p:nvGrpSpPr>
        <p:grpSpPr bwMode="auto">
          <a:xfrm>
            <a:off x="840364" y="2214554"/>
            <a:ext cx="2160000" cy="2177998"/>
            <a:chOff x="6379728" y="2488774"/>
            <a:chExt cx="2513016" cy="2533955"/>
          </a:xfrm>
        </p:grpSpPr>
        <p:sp>
          <p:nvSpPr>
            <p:cNvPr id="19" name="任意多边形 82"/>
            <p:cNvSpPr/>
            <p:nvPr/>
          </p:nvSpPr>
          <p:spPr>
            <a:xfrm rot="3738964">
              <a:off x="6379728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20" name="任意多边形 83"/>
            <p:cNvSpPr/>
            <p:nvPr/>
          </p:nvSpPr>
          <p:spPr>
            <a:xfrm rot="16377237">
              <a:off x="6409519" y="2545928"/>
              <a:ext cx="2476803" cy="2476799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1091886" y="3324331"/>
            <a:ext cx="1678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>
                <a:solidFill>
                  <a:srgbClr val="9900FF"/>
                </a:solidFill>
              </a:rPr>
              <a:t>CONTENTS</a:t>
            </a:r>
            <a:endParaRPr lang="zh-CN" altLang="en-US" sz="2000" b="1" dirty="0">
              <a:solidFill>
                <a:srgbClr val="9900FF"/>
              </a:solidFill>
            </a:endParaRPr>
          </a:p>
        </p:txBody>
      </p:sp>
      <p:sp>
        <p:nvSpPr>
          <p:cNvPr id="22" name="文本框 20"/>
          <p:cNvSpPr txBox="1">
            <a:spLocks noChangeArrowheads="1"/>
          </p:cNvSpPr>
          <p:nvPr/>
        </p:nvSpPr>
        <p:spPr bwMode="auto">
          <a:xfrm>
            <a:off x="1235902" y="2644321"/>
            <a:ext cx="14122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3200" b="1" dirty="0">
                <a:solidFill>
                  <a:srgbClr val="008000"/>
                </a:solidFill>
              </a:rPr>
              <a:t>提纲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1604" y="714356"/>
            <a:ext cx="6357982" cy="133777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已知一个栈的进栈序列是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3333FF"/>
                </a:solidFill>
                <a:latin typeface="+mn-ea"/>
                <a:cs typeface="Consolas" pitchFamily="49" charset="0"/>
              </a:rPr>
              <a:t>…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，其输出序列是</a:t>
            </a: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3333FF"/>
                </a:solidFill>
                <a:latin typeface="+mn-ea"/>
                <a:cs typeface="Consolas" pitchFamily="49" charset="0"/>
              </a:rPr>
              <a:t>…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的值为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nb-NO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A.</a:t>
            </a:r>
            <a:r>
              <a:rPr lang="nb-NO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B.</a:t>
            </a:r>
            <a:r>
              <a:rPr lang="nb-NO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nb-NO" altLang="zh-CN" sz="2000" i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</a:t>
            </a:r>
            <a:r>
              <a:rPr lang="nb-NO" altLang="zh-CN" sz="200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</a:t>
            </a:r>
            <a:r>
              <a:rPr lang="nb-NO" altLang="zh-CN" sz="2000" i="1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200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nb-NO" altLang="zh-CN" sz="2000" i="1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>
                <a:solidFill>
                  <a:srgbClr val="339933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nb-NO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D.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不确定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00066" y="714356"/>
            <a:ext cx="1000100" cy="1071569"/>
            <a:chOff x="214282" y="142852"/>
            <a:chExt cx="1000100" cy="1071569"/>
          </a:xfrm>
        </p:grpSpPr>
        <p:sp>
          <p:nvSpPr>
            <p:cNvPr id="7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8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9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325912" y="538608"/>
              <a:ext cx="728120" cy="3139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857356" y="2571744"/>
            <a:ext cx="4786346" cy="900176"/>
            <a:chOff x="1857356" y="2571744"/>
            <a:chExt cx="4786346" cy="900176"/>
          </a:xfrm>
        </p:grpSpPr>
        <p:sp>
          <p:nvSpPr>
            <p:cNvPr id="11" name="TextBox 10"/>
            <p:cNvSpPr txBox="1"/>
            <p:nvPr/>
          </p:nvSpPr>
          <p:spPr>
            <a:xfrm>
              <a:off x="1857356" y="2571744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zh-CN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zh-CN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zh-CN" altLang="zh-CN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zh-CN" altLang="zh-CN" sz="2000">
                  <a:solidFill>
                    <a:srgbClr val="3333FF"/>
                  </a:solidFill>
                  <a:latin typeface="+mn-ea"/>
                  <a:cs typeface="Consolas" pitchFamily="49" charset="0"/>
                </a:rPr>
                <a:t>…</a:t>
              </a:r>
              <a:r>
                <a:rPr lang="zh-CN" altLang="zh-CN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2" name="右箭头 11"/>
            <p:cNvSpPr/>
            <p:nvPr/>
          </p:nvSpPr>
          <p:spPr bwMode="auto">
            <a:xfrm>
              <a:off x="4071934" y="2676520"/>
              <a:ext cx="500066" cy="214314"/>
            </a:xfrm>
            <a:prstGeom prst="rightArrow">
              <a:avLst/>
            </a:prstGeom>
            <a:ln>
              <a:headEnd/>
              <a:tailEnd type="arrow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6314" y="2571744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i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zh-CN" altLang="en-US" sz="2000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，</a:t>
              </a:r>
              <a:r>
                <a:rPr lang="zh-CN" altLang="zh-CN" sz="2000">
                  <a:solidFill>
                    <a:srgbClr val="3333FF"/>
                  </a:solidFill>
                  <a:latin typeface="+mn-ea"/>
                  <a:cs typeface="Consolas" pitchFamily="49" charset="0"/>
                </a:rPr>
                <a:t>…</a:t>
              </a:r>
              <a:endPara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6314" y="3071810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仿宋" pitchFamily="49" charset="-122"/>
                  <a:ea typeface="仿宋" pitchFamily="49" charset="-122"/>
                </a:rPr>
                <a:t>输出序列唯一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71670" y="3627642"/>
            <a:ext cx="4071966" cy="2015936"/>
            <a:chOff x="2071670" y="3627642"/>
            <a:chExt cx="4071966" cy="2015936"/>
          </a:xfrm>
        </p:grpSpPr>
        <p:sp>
          <p:nvSpPr>
            <p:cNvPr id="15" name="TextBox 14"/>
            <p:cNvSpPr txBox="1"/>
            <p:nvPr/>
          </p:nvSpPr>
          <p:spPr>
            <a:xfrm>
              <a:off x="2071670" y="3627642"/>
              <a:ext cx="1214446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-2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宋体" pitchFamily="2" charset="-122"/>
                  <a:ea typeface="宋体" pitchFamily="2" charset="-122"/>
                  <a:cs typeface="Consolas" pitchFamily="49" charset="0"/>
                </a:rPr>
                <a:t>…</a:t>
              </a: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=1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右大括号 15"/>
            <p:cNvSpPr/>
            <p:nvPr/>
          </p:nvSpPr>
          <p:spPr>
            <a:xfrm>
              <a:off x="3143240" y="3913394"/>
              <a:ext cx="214314" cy="1571636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28992" y="4457650"/>
              <a:ext cx="2714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即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r>
                <a:rPr lang="en-US" altLang="zh-CN" sz="2000" i="1" baseline="-25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+1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10</a:t>
            </a:fld>
            <a:r>
              <a:rPr lang="en-US" altLang="zh-CN"/>
              <a:t>/74</a:t>
            </a:r>
          </a:p>
        </p:txBody>
      </p:sp>
    </p:spTree>
    <p:extLst>
      <p:ext uri="{BB962C8B-B14F-4D97-AF65-F5344CB8AC3E}">
        <p14:creationId xmlns:p14="http://schemas.microsoft.com/office/powerpoint/2010/main" val="167610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90561" y="1928802"/>
            <a:ext cx="2000264" cy="43088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栈的实现方式</a:t>
            </a:r>
          </a:p>
        </p:txBody>
      </p:sp>
      <p:grpSp>
        <p:nvGrpSpPr>
          <p:cNvPr id="2" name="组合 33"/>
          <p:cNvGrpSpPr/>
          <p:nvPr/>
        </p:nvGrpSpPr>
        <p:grpSpPr>
          <a:xfrm>
            <a:off x="890561" y="2857496"/>
            <a:ext cx="7039025" cy="1785950"/>
            <a:chOff x="500034" y="2786058"/>
            <a:chExt cx="7039025" cy="1785950"/>
          </a:xfrm>
        </p:grpSpPr>
        <p:sp>
          <p:nvSpPr>
            <p:cNvPr id="8" name="TextBox 7"/>
            <p:cNvSpPr txBox="1"/>
            <p:nvPr/>
          </p:nvSpPr>
          <p:spPr>
            <a:xfrm>
              <a:off x="2824151" y="2786058"/>
              <a:ext cx="1143008" cy="453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线性表</a:t>
              </a:r>
            </a:p>
          </p:txBody>
        </p:sp>
        <p:sp>
          <p:nvSpPr>
            <p:cNvPr id="11" name="流程图: 卡片 10"/>
            <p:cNvSpPr/>
            <p:nvPr/>
          </p:nvSpPr>
          <p:spPr>
            <a:xfrm>
              <a:off x="221454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顺序表</a:t>
              </a:r>
            </a:p>
          </p:txBody>
        </p:sp>
        <p:sp>
          <p:nvSpPr>
            <p:cNvPr id="12" name="流程图: 卡片 11"/>
            <p:cNvSpPr/>
            <p:nvPr/>
          </p:nvSpPr>
          <p:spPr>
            <a:xfrm>
              <a:off x="368140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链表</a:t>
              </a:r>
            </a:p>
          </p:txBody>
        </p:sp>
        <p:cxnSp>
          <p:nvCxnSpPr>
            <p:cNvPr id="14" name="直接箭头连接符 13"/>
            <p:cNvCxnSpPr>
              <a:endCxn id="11" idx="0"/>
            </p:cNvCxnSpPr>
            <p:nvPr/>
          </p:nvCxnSpPr>
          <p:spPr>
            <a:xfrm rot="5400000">
              <a:off x="259316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12" idx="0"/>
            </p:cNvCxnSpPr>
            <p:nvPr/>
          </p:nvCxnSpPr>
          <p:spPr>
            <a:xfrm rot="16200000" flipH="1">
              <a:off x="355520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81671" y="2786058"/>
              <a:ext cx="1143008" cy="453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栈</a:t>
              </a:r>
            </a:p>
          </p:txBody>
        </p:sp>
        <p:sp>
          <p:nvSpPr>
            <p:cNvPr id="24" name="流程图: 卡片 23"/>
            <p:cNvSpPr/>
            <p:nvPr/>
          </p:nvSpPr>
          <p:spPr>
            <a:xfrm>
              <a:off x="507206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bg1"/>
                  </a:solidFill>
                  <a:latin typeface="仿宋" pitchFamily="49" charset="-122"/>
                  <a:ea typeface="仿宋" pitchFamily="49" charset="-122"/>
                </a:rPr>
                <a:t>顺序栈</a:t>
              </a:r>
            </a:p>
          </p:txBody>
        </p:sp>
        <p:sp>
          <p:nvSpPr>
            <p:cNvPr id="25" name="流程图: 卡片 24"/>
            <p:cNvSpPr/>
            <p:nvPr/>
          </p:nvSpPr>
          <p:spPr>
            <a:xfrm>
              <a:off x="653892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链栈</a:t>
              </a:r>
            </a:p>
          </p:txBody>
        </p:sp>
        <p:cxnSp>
          <p:nvCxnSpPr>
            <p:cNvPr id="26" name="直接箭头连接符 25"/>
            <p:cNvCxnSpPr>
              <a:endCxn id="24" idx="0"/>
            </p:cNvCxnSpPr>
            <p:nvPr/>
          </p:nvCxnSpPr>
          <p:spPr>
            <a:xfrm rot="5400000">
              <a:off x="545068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25" idx="0"/>
            </p:cNvCxnSpPr>
            <p:nvPr/>
          </p:nvCxnSpPr>
          <p:spPr>
            <a:xfrm rot="16200000" flipH="1">
              <a:off x="641272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0034" y="2786058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逻辑结构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034" y="414338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存储结构</a:t>
              </a:r>
            </a:p>
          </p:txBody>
        </p:sp>
        <p:cxnSp>
          <p:nvCxnSpPr>
            <p:cNvPr id="31" name="直接箭头连接符 30"/>
            <p:cNvCxnSpPr>
              <a:stCxn id="28" idx="2"/>
            </p:cNvCxnSpPr>
            <p:nvPr/>
          </p:nvCxnSpPr>
          <p:spPr>
            <a:xfrm rot="5400000">
              <a:off x="699295" y="3629055"/>
              <a:ext cx="886568" cy="7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142976" y="3429000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</a:rPr>
                <a:t>映射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5400000">
              <a:off x="4624789" y="2790420"/>
              <a:ext cx="4286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∩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71472" y="642918"/>
            <a:ext cx="700092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3.1.2 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栈的顺序存储结构及其基本运算算法实现</a:t>
            </a:r>
          </a:p>
        </p:txBody>
      </p:sp>
      <p:sp>
        <p:nvSpPr>
          <p:cNvPr id="21" name="燕尾形 20"/>
          <p:cNvSpPr/>
          <p:nvPr/>
        </p:nvSpPr>
        <p:spPr bwMode="auto">
          <a:xfrm rot="16200000">
            <a:off x="5607851" y="4964917"/>
            <a:ext cx="714380" cy="357190"/>
          </a:xfrm>
          <a:prstGeom prst="chevron">
            <a:avLst/>
          </a:prstGeom>
          <a:ln>
            <a:headEnd/>
            <a:tailEnd type="arrow" w="sm" len="sm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11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 bwMode="auto">
          <a:xfrm>
            <a:off x="1357290" y="1142984"/>
            <a:ext cx="6000792" cy="1643074"/>
          </a:xfrm>
          <a:prstGeom prst="rect">
            <a:avLst/>
          </a:prstGeom>
          <a:ln>
            <a:noFill/>
            <a:headEnd/>
            <a:tailEnd type="arrow" w="sm" len="sm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428604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顺序栈实现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643042" y="1357298"/>
            <a:ext cx="4798345" cy="1357322"/>
            <a:chOff x="1500166" y="1142984"/>
            <a:chExt cx="4798345" cy="1357322"/>
          </a:xfrm>
        </p:grpSpPr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2531089" y="1536088"/>
              <a:ext cx="481532" cy="4195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3005217" y="1536088"/>
              <a:ext cx="481532" cy="4195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3481446" y="1536088"/>
              <a:ext cx="646992" cy="4195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4128437" y="1536088"/>
              <a:ext cx="481532" cy="4195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4609969" y="1536088"/>
              <a:ext cx="481532" cy="4195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5088318" y="1536088"/>
              <a:ext cx="646992" cy="4195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5731067" y="1536088"/>
              <a:ext cx="481532" cy="41959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1509712" y="1615557"/>
              <a:ext cx="950335" cy="3305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data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数组</a:t>
              </a:r>
            </a:p>
          </p:txBody>
        </p:sp>
        <p:sp>
          <p:nvSpPr>
            <p:cNvPr id="2060" name="Text Box 12"/>
            <p:cNvSpPr txBox="1">
              <a:spLocks noChangeArrowheads="1"/>
            </p:cNvSpPr>
            <p:nvPr/>
          </p:nvSpPr>
          <p:spPr bwMode="auto">
            <a:xfrm>
              <a:off x="1500166" y="1172652"/>
              <a:ext cx="955639" cy="3295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元素索引</a:t>
              </a:r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2473835" y="1154639"/>
              <a:ext cx="589717" cy="3305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2945821" y="1149341"/>
              <a:ext cx="589717" cy="3305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3589631" y="1149341"/>
              <a:ext cx="433803" cy="3305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4095557" y="1151461"/>
              <a:ext cx="589717" cy="3295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4691638" y="1151461"/>
              <a:ext cx="311829" cy="3295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5066045" y="1147222"/>
              <a:ext cx="589717" cy="3305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5708794" y="1142984"/>
              <a:ext cx="589717" cy="3295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5735310" y="2170777"/>
              <a:ext cx="479410" cy="3295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</a:t>
              </a:r>
            </a:p>
          </p:txBody>
        </p:sp>
        <p:sp>
          <p:nvSpPr>
            <p:cNvPr id="2051" name="AutoShape 3"/>
            <p:cNvSpPr>
              <a:spLocks noChangeShapeType="1"/>
            </p:cNvSpPr>
            <p:nvPr/>
          </p:nvSpPr>
          <p:spPr bwMode="auto">
            <a:xfrm flipH="1" flipV="1">
              <a:off x="5971833" y="1955682"/>
              <a:ext cx="1061" cy="2998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50" name="Text Box 2"/>
            <p:cNvSpPr txBox="1">
              <a:spLocks noChangeArrowheads="1"/>
            </p:cNvSpPr>
            <p:nvPr/>
          </p:nvSpPr>
          <p:spPr bwMode="auto">
            <a:xfrm>
              <a:off x="2521564" y="2060580"/>
              <a:ext cx="479410" cy="3295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栈底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14348" y="3643314"/>
            <a:ext cx="7715304" cy="193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由于栈顶是动态变化的，为此设置一个栈顶指针</a:t>
            </a:r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lang="zh-CN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以反映栈状态，约定</a:t>
            </a:r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lang="zh-CN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总是指向栈顶元素。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为了简单，这里的</a:t>
            </a:r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数组采用固定容量（容量为</a:t>
            </a:r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zh-CN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）分配方式，并且置</a:t>
            </a:r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data[0]</a:t>
            </a:r>
            <a:r>
              <a:rPr lang="zh-CN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端作为栈底，另外一端</a:t>
            </a:r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data[MaxSize-1]</a:t>
            </a:r>
            <a:r>
              <a:rPr lang="zh-CN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作为栈顶，其中的元素个数恰好为</a:t>
            </a:r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top+1</a:t>
            </a:r>
            <a:r>
              <a:rPr lang="zh-CN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5" name="下箭头 34"/>
          <p:cNvSpPr/>
          <p:nvPr/>
        </p:nvSpPr>
        <p:spPr bwMode="auto">
          <a:xfrm>
            <a:off x="4429124" y="2928934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12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857224" y="3643314"/>
            <a:ext cx="6643734" cy="2308866"/>
            <a:chOff x="500034" y="3416858"/>
            <a:chExt cx="6643734" cy="2308866"/>
          </a:xfrm>
        </p:grpSpPr>
        <p:sp>
          <p:nvSpPr>
            <p:cNvPr id="71" name="TextBox 70"/>
            <p:cNvSpPr txBox="1"/>
            <p:nvPr/>
          </p:nvSpPr>
          <p:spPr>
            <a:xfrm>
              <a:off x="500034" y="3416858"/>
              <a:ext cx="4714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顺序栈的四要素如下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（初始时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top=-1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71472" y="3988362"/>
              <a:ext cx="6572296" cy="17373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80000" tIns="144000" rIns="180000" bIns="144000" rtlCol="0">
              <a:spAutoFit/>
            </a:bodyPr>
            <a:lstStyle/>
            <a:p>
              <a:pPr algn="l"/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① </a:t>
              </a:r>
              <a:r>
                <a:rPr lang="zh-CN" altLang="zh-CN" sz="2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栈空条件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top==-1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</a:p>
            <a:p>
              <a:pPr algn="l"/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② </a:t>
              </a:r>
              <a:r>
                <a:rPr lang="zh-CN" altLang="zh-CN" sz="2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栈满条件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top==MaxSize-1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</a:p>
            <a:p>
              <a:pPr algn="l"/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③ </a:t>
              </a:r>
              <a:r>
                <a:rPr lang="zh-CN" altLang="zh-CN" sz="2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</a:t>
              </a:r>
              <a:r>
                <a:rPr lang="en-US" altLang="zh-CN" sz="20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zh-CN" sz="2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进栈操作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top++;data[top]=e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</a:p>
            <a:p>
              <a:pPr algn="l"/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④ </a:t>
              </a:r>
              <a:r>
                <a:rPr lang="zh-CN" altLang="zh-CN" sz="2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出栈操作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e=data[top];top--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。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85720" y="21429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顺序栈（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MaxSize=5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395402" y="846659"/>
            <a:ext cx="1659319" cy="2429994"/>
            <a:chOff x="395402" y="846659"/>
            <a:chExt cx="1659319" cy="2429994"/>
          </a:xfrm>
        </p:grpSpPr>
        <p:sp>
          <p:nvSpPr>
            <p:cNvPr id="2097" name="Rectangle 49"/>
            <p:cNvSpPr>
              <a:spLocks noChangeArrowheads="1"/>
            </p:cNvSpPr>
            <p:nvPr/>
          </p:nvSpPr>
          <p:spPr bwMode="auto">
            <a:xfrm>
              <a:off x="714348" y="3000372"/>
              <a:ext cx="1323470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）空栈</a:t>
              </a:r>
            </a:p>
          </p:txBody>
        </p:sp>
        <p:sp>
          <p:nvSpPr>
            <p:cNvPr id="36" name="Rectangle 41"/>
            <p:cNvSpPr>
              <a:spLocks noChangeArrowheads="1"/>
            </p:cNvSpPr>
            <p:nvPr/>
          </p:nvSpPr>
          <p:spPr bwMode="auto">
            <a:xfrm>
              <a:off x="1109782" y="846659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1772577" y="1201544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38" name="Rectangle 21"/>
            <p:cNvSpPr>
              <a:spLocks noChangeArrowheads="1"/>
            </p:cNvSpPr>
            <p:nvPr/>
          </p:nvSpPr>
          <p:spPr bwMode="auto">
            <a:xfrm>
              <a:off x="1772577" y="1538498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1772577" y="1877619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Rectangle 19"/>
            <p:cNvSpPr>
              <a:spLocks noChangeArrowheads="1"/>
            </p:cNvSpPr>
            <p:nvPr/>
          </p:nvSpPr>
          <p:spPr bwMode="auto">
            <a:xfrm>
              <a:off x="1772577" y="2189653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1" name="Rectangle 22"/>
            <p:cNvSpPr>
              <a:spLocks noChangeArrowheads="1"/>
            </p:cNvSpPr>
            <p:nvPr/>
          </p:nvSpPr>
          <p:spPr bwMode="auto">
            <a:xfrm>
              <a:off x="1778556" y="866757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109782" y="1190971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1109782" y="1519257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1109782" y="1845377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1109782" y="2162828"/>
              <a:ext cx="584819" cy="336954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395402" y="2500306"/>
              <a:ext cx="642942" cy="369332"/>
              <a:chOff x="71406" y="2549719"/>
              <a:chExt cx="642942" cy="369332"/>
            </a:xfrm>
          </p:grpSpPr>
          <p:cxnSp>
            <p:nvCxnSpPr>
              <p:cNvPr id="68" name="直接箭头连接符 67"/>
              <p:cNvCxnSpPr/>
              <p:nvPr/>
            </p:nvCxnSpPr>
            <p:spPr>
              <a:xfrm>
                <a:off x="500034" y="2714620"/>
                <a:ext cx="214314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1406" y="2549719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b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top</a:t>
                </a:r>
                <a:endParaRPr lang="zh-CN" altLang="en-US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74" name="Rectangle 30"/>
            <p:cNvSpPr>
              <a:spLocks noChangeArrowheads="1"/>
            </p:cNvSpPr>
            <p:nvPr/>
          </p:nvSpPr>
          <p:spPr bwMode="auto">
            <a:xfrm>
              <a:off x="1758488" y="2524119"/>
              <a:ext cx="275082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2467104" y="846659"/>
            <a:ext cx="1759493" cy="2429994"/>
            <a:chOff x="2467104" y="846659"/>
            <a:chExt cx="1759493" cy="2429994"/>
          </a:xfrm>
        </p:grpSpPr>
        <p:sp>
          <p:nvSpPr>
            <p:cNvPr id="2091" name="Rectangle 43"/>
            <p:cNvSpPr>
              <a:spLocks noChangeArrowheads="1"/>
            </p:cNvSpPr>
            <p:nvPr/>
          </p:nvSpPr>
          <p:spPr bwMode="auto">
            <a:xfrm>
              <a:off x="2500298" y="3000372"/>
              <a:ext cx="1726299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）元素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进栈</a:t>
              </a: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093801" y="846659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7" name="Rectangle 22"/>
            <p:cNvSpPr>
              <a:spLocks noChangeArrowheads="1"/>
            </p:cNvSpPr>
            <p:nvPr/>
          </p:nvSpPr>
          <p:spPr bwMode="auto">
            <a:xfrm>
              <a:off x="3756596" y="1198602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8" name="Rectangle 21"/>
            <p:cNvSpPr>
              <a:spLocks noChangeArrowheads="1"/>
            </p:cNvSpPr>
            <p:nvPr/>
          </p:nvSpPr>
          <p:spPr bwMode="auto">
            <a:xfrm>
              <a:off x="3756596" y="1535556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756596" y="1874677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50" name="Rectangle 19"/>
            <p:cNvSpPr>
              <a:spLocks noChangeArrowheads="1"/>
            </p:cNvSpPr>
            <p:nvPr/>
          </p:nvSpPr>
          <p:spPr bwMode="auto">
            <a:xfrm>
              <a:off x="3756596" y="218671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3762575" y="863815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3093801" y="1190971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3" name="Rectangle 40"/>
            <p:cNvSpPr>
              <a:spLocks noChangeArrowheads="1"/>
            </p:cNvSpPr>
            <p:nvPr/>
          </p:nvSpPr>
          <p:spPr bwMode="auto">
            <a:xfrm>
              <a:off x="3093801" y="1519257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" name="Rectangle 39"/>
            <p:cNvSpPr>
              <a:spLocks noChangeArrowheads="1"/>
            </p:cNvSpPr>
            <p:nvPr/>
          </p:nvSpPr>
          <p:spPr bwMode="auto">
            <a:xfrm>
              <a:off x="3093801" y="1845377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3093801" y="2162828"/>
              <a:ext cx="584819" cy="336954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2467104" y="2171691"/>
              <a:ext cx="642942" cy="369332"/>
              <a:chOff x="71406" y="2549719"/>
              <a:chExt cx="642942" cy="369332"/>
            </a:xfrm>
          </p:grpSpPr>
          <p:cxnSp>
            <p:nvCxnSpPr>
              <p:cNvPr id="79" name="直接箭头连接符 78"/>
              <p:cNvCxnSpPr/>
              <p:nvPr/>
            </p:nvCxnSpPr>
            <p:spPr>
              <a:xfrm>
                <a:off x="500034" y="2714620"/>
                <a:ext cx="214314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71406" y="2549719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b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top</a:t>
                </a:r>
                <a:endParaRPr lang="zh-CN" altLang="en-US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75" name="Rectangle 30"/>
            <p:cNvSpPr>
              <a:spLocks noChangeArrowheads="1"/>
            </p:cNvSpPr>
            <p:nvPr/>
          </p:nvSpPr>
          <p:spPr bwMode="auto">
            <a:xfrm>
              <a:off x="3786182" y="2571744"/>
              <a:ext cx="275082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543092" y="847183"/>
            <a:ext cx="2457799" cy="2429470"/>
            <a:chOff x="4543092" y="847183"/>
            <a:chExt cx="2457799" cy="2429470"/>
          </a:xfrm>
        </p:grpSpPr>
        <p:sp>
          <p:nvSpPr>
            <p:cNvPr id="34" name="Rectangle 41"/>
            <p:cNvSpPr>
              <a:spLocks noChangeArrowheads="1"/>
            </p:cNvSpPr>
            <p:nvPr/>
          </p:nvSpPr>
          <p:spPr bwMode="auto">
            <a:xfrm>
              <a:off x="5379817" y="847183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85" name="Rectangle 37"/>
            <p:cNvSpPr>
              <a:spLocks noChangeArrowheads="1"/>
            </p:cNvSpPr>
            <p:nvPr/>
          </p:nvSpPr>
          <p:spPr bwMode="auto">
            <a:xfrm>
              <a:off x="4543092" y="3000372"/>
              <a:ext cx="2457799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）元素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、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进栈</a:t>
              </a:r>
            </a:p>
          </p:txBody>
        </p: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6042612" y="118960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6042612" y="1526555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6042612" y="1865676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6042612" y="2177710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Rectangle 22"/>
            <p:cNvSpPr>
              <a:spLocks noChangeArrowheads="1"/>
            </p:cNvSpPr>
            <p:nvPr/>
          </p:nvSpPr>
          <p:spPr bwMode="auto">
            <a:xfrm>
              <a:off x="6048591" y="854814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89" name="Rectangle 41"/>
            <p:cNvSpPr>
              <a:spLocks noChangeArrowheads="1"/>
            </p:cNvSpPr>
            <p:nvPr/>
          </p:nvSpPr>
          <p:spPr bwMode="auto">
            <a:xfrm>
              <a:off x="5379817" y="1191495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</p:txBody>
        </p:sp>
        <p:sp>
          <p:nvSpPr>
            <p:cNvPr id="2088" name="Rectangle 40"/>
            <p:cNvSpPr>
              <a:spLocks noChangeArrowheads="1"/>
            </p:cNvSpPr>
            <p:nvPr/>
          </p:nvSpPr>
          <p:spPr bwMode="auto">
            <a:xfrm>
              <a:off x="5379817" y="1519781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2087" name="Rectangle 39"/>
            <p:cNvSpPr>
              <a:spLocks noChangeArrowheads="1"/>
            </p:cNvSpPr>
            <p:nvPr/>
          </p:nvSpPr>
          <p:spPr bwMode="auto">
            <a:xfrm>
              <a:off x="5379817" y="1845901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2086" name="Rectangle 38"/>
            <p:cNvSpPr>
              <a:spLocks noChangeArrowheads="1"/>
            </p:cNvSpPr>
            <p:nvPr/>
          </p:nvSpPr>
          <p:spPr bwMode="auto">
            <a:xfrm>
              <a:off x="5379817" y="2163352"/>
              <a:ext cx="584819" cy="336954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728566" y="1192397"/>
              <a:ext cx="642942" cy="369332"/>
              <a:chOff x="71406" y="2549719"/>
              <a:chExt cx="642942" cy="369332"/>
            </a:xfrm>
          </p:grpSpPr>
          <p:cxnSp>
            <p:nvCxnSpPr>
              <p:cNvPr id="82" name="直接箭头连接符 81"/>
              <p:cNvCxnSpPr/>
              <p:nvPr/>
            </p:nvCxnSpPr>
            <p:spPr>
              <a:xfrm>
                <a:off x="500034" y="2714620"/>
                <a:ext cx="214314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71406" y="2549719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b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top</a:t>
                </a:r>
                <a:endParaRPr lang="zh-CN" altLang="en-US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76" name="Rectangle 30"/>
            <p:cNvSpPr>
              <a:spLocks noChangeArrowheads="1"/>
            </p:cNvSpPr>
            <p:nvPr/>
          </p:nvSpPr>
          <p:spPr bwMode="auto">
            <a:xfrm>
              <a:off x="6020955" y="2571744"/>
              <a:ext cx="275082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862922" y="838182"/>
            <a:ext cx="2066796" cy="2438471"/>
            <a:chOff x="6862922" y="838182"/>
            <a:chExt cx="2066796" cy="2438471"/>
          </a:xfrm>
        </p:grpSpPr>
        <p:sp>
          <p:nvSpPr>
            <p:cNvPr id="2079" name="Rectangle 31"/>
            <p:cNvSpPr>
              <a:spLocks noChangeArrowheads="1"/>
            </p:cNvSpPr>
            <p:nvPr/>
          </p:nvSpPr>
          <p:spPr bwMode="auto">
            <a:xfrm>
              <a:off x="7039136" y="3000372"/>
              <a:ext cx="1890582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）元素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出栈</a:t>
              </a:r>
            </a:p>
          </p:txBody>
        </p:sp>
        <p:sp>
          <p:nvSpPr>
            <p:cNvPr id="56" name="Rectangle 41"/>
            <p:cNvSpPr>
              <a:spLocks noChangeArrowheads="1"/>
            </p:cNvSpPr>
            <p:nvPr/>
          </p:nvSpPr>
          <p:spPr bwMode="auto">
            <a:xfrm>
              <a:off x="7522957" y="838182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7" name="Rectangle 22"/>
            <p:cNvSpPr>
              <a:spLocks noChangeArrowheads="1"/>
            </p:cNvSpPr>
            <p:nvPr/>
          </p:nvSpPr>
          <p:spPr bwMode="auto">
            <a:xfrm>
              <a:off x="8185752" y="1199650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58" name="Rectangle 21"/>
            <p:cNvSpPr>
              <a:spLocks noChangeArrowheads="1"/>
            </p:cNvSpPr>
            <p:nvPr/>
          </p:nvSpPr>
          <p:spPr bwMode="auto">
            <a:xfrm>
              <a:off x="8185752" y="1536604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8185752" y="1875725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8185752" y="2187759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8191731" y="864863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2" name="Rectangle 41"/>
            <p:cNvSpPr>
              <a:spLocks noChangeArrowheads="1"/>
            </p:cNvSpPr>
            <p:nvPr/>
          </p:nvSpPr>
          <p:spPr bwMode="auto">
            <a:xfrm>
              <a:off x="7522957" y="1182494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7522957" y="1510780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7522957" y="1836900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65" name="Rectangle 38"/>
            <p:cNvSpPr>
              <a:spLocks noChangeArrowheads="1"/>
            </p:cNvSpPr>
            <p:nvPr/>
          </p:nvSpPr>
          <p:spPr bwMode="auto">
            <a:xfrm>
              <a:off x="7522957" y="2154351"/>
              <a:ext cx="584819" cy="336954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6862922" y="1521012"/>
              <a:ext cx="642942" cy="369332"/>
              <a:chOff x="71406" y="2549719"/>
              <a:chExt cx="642942" cy="369332"/>
            </a:xfrm>
          </p:grpSpPr>
          <p:cxnSp>
            <p:nvCxnSpPr>
              <p:cNvPr id="85" name="直接箭头连接符 84"/>
              <p:cNvCxnSpPr/>
              <p:nvPr/>
            </p:nvCxnSpPr>
            <p:spPr>
              <a:xfrm>
                <a:off x="500034" y="2714620"/>
                <a:ext cx="214314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71406" y="2549719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b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top</a:t>
                </a:r>
                <a:endParaRPr lang="zh-CN" altLang="en-US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77" name="Rectangle 30"/>
            <p:cNvSpPr>
              <a:spLocks noChangeArrowheads="1"/>
            </p:cNvSpPr>
            <p:nvPr/>
          </p:nvSpPr>
          <p:spPr bwMode="auto">
            <a:xfrm>
              <a:off x="8211720" y="2571744"/>
              <a:ext cx="275082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</p:grpSp>
      <p:sp>
        <p:nvSpPr>
          <p:cNvPr id="89" name="灯片编号占位符 8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13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42910" y="1141029"/>
            <a:ext cx="7072362" cy="2414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顺序栈类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模板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T* data;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存放栈中元素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top;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栈的基本运算算法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2910" y="569525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顺序栈类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模板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14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85786" y="487900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顺序栈的基本运算算法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1071546"/>
            <a:ext cx="642942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）顺序栈的初始化和销毁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0100" y="1785926"/>
            <a:ext cx="7786742" cy="134662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SqStack()			//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data=new T[MaxSize];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分配容量为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的空间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top=-1;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栈顶指针初始化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3643314"/>
            <a:ext cx="6929486" cy="134662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~SqStack()			//</a:t>
            </a: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析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构函数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delete [] data;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15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4348" y="1071546"/>
            <a:ext cx="642942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）判断栈是否为空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empty()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100" y="1785926"/>
            <a:ext cx="6143668" cy="17416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empty()      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判断栈是否为空</a:t>
            </a:r>
          </a:p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top==-1;</a:t>
            </a:r>
          </a:p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16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785794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）进栈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push(e)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1571612"/>
            <a:ext cx="65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元素进栈只能从栈顶进，不能从栈底或中间位置进栈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285992"/>
            <a:ext cx="66103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17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000108"/>
            <a:ext cx="7215238" cy="26146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 e)	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进栈算法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(top==MaxSize-1)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栈满时返回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chemeClr val="bg1">
                  <a:lumMod val="65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top++;	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栈顶指针增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chemeClr val="bg1">
                  <a:lumMod val="65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data[top]=e;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18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785794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）出栈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pop()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214554"/>
            <a:ext cx="6800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57224" y="1500174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元素出栈只能从栈顶出，不能从栈底或中间位置出栈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19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 rot="2400000">
            <a:off x="2119628" y="4512359"/>
            <a:ext cx="1512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 rot="19500000">
            <a:off x="2226231" y="3079542"/>
            <a:ext cx="1332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96026" y="3482234"/>
            <a:ext cx="1224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rot="18900000">
            <a:off x="1797436" y="2551104"/>
            <a:ext cx="1944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 rot="1800000">
            <a:off x="2475780" y="3992788"/>
            <a:ext cx="1080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56"/>
          <p:cNvGrpSpPr/>
          <p:nvPr/>
        </p:nvGrpSpPr>
        <p:grpSpPr bwMode="auto">
          <a:xfrm>
            <a:off x="929666" y="2836594"/>
            <a:ext cx="1812169" cy="1398588"/>
            <a:chOff x="3352122" y="2836689"/>
            <a:chExt cx="2245771" cy="2245772"/>
          </a:xfrm>
          <a:solidFill>
            <a:srgbClr val="0BA5BF"/>
          </a:solidFill>
        </p:grpSpPr>
        <p:sp>
          <p:nvSpPr>
            <p:cNvPr id="10" name="Oval 2"/>
            <p:cNvSpPr>
              <a:spLocks noChangeAspect="1" noChangeArrowheads="1"/>
            </p:cNvSpPr>
            <p:nvPr/>
          </p:nvSpPr>
          <p:spPr bwMode="auto">
            <a:xfrm>
              <a:off x="3352122" y="2836689"/>
              <a:ext cx="2245771" cy="2245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1848C0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9"/>
            <p:cNvSpPr txBox="1">
              <a:spLocks noChangeArrowheads="1"/>
            </p:cNvSpPr>
            <p:nvPr/>
          </p:nvSpPr>
          <p:spPr bwMode="gray">
            <a:xfrm>
              <a:off x="3882063" y="3058839"/>
              <a:ext cx="1150906" cy="17956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pPr fontAlgn="auto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3.1</a:t>
              </a:r>
            </a:p>
            <a:p>
              <a:pPr fontAlgn="auto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32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栈</a:t>
              </a:r>
              <a:endParaRPr kumimoji="1" lang="zh-CN" altLang="en-US" sz="3200" dirty="0">
                <a:solidFill>
                  <a:srgbClr val="FF000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 bwMode="auto">
          <a:xfrm>
            <a:off x="3514501" y="3237368"/>
            <a:ext cx="3686405" cy="539690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87"/>
          <p:cNvSpPr>
            <a:spLocks noChangeArrowheads="1"/>
          </p:cNvSpPr>
          <p:nvPr/>
        </p:nvSpPr>
        <p:spPr bwMode="auto">
          <a:xfrm>
            <a:off x="3863993" y="3324690"/>
            <a:ext cx="320833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链     栈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514501" y="4828643"/>
            <a:ext cx="3686405" cy="529183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87"/>
          <p:cNvSpPr>
            <a:spLocks noChangeArrowheads="1"/>
          </p:cNvSpPr>
          <p:nvPr/>
        </p:nvSpPr>
        <p:spPr bwMode="auto">
          <a:xfrm>
            <a:off x="3689202" y="4881038"/>
            <a:ext cx="336232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栈的综合应用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3514500" y="2388493"/>
            <a:ext cx="3686405" cy="562147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87"/>
          <p:cNvSpPr>
            <a:spLocks noChangeArrowheads="1"/>
          </p:cNvSpPr>
          <p:nvPr/>
        </p:nvSpPr>
        <p:spPr bwMode="auto">
          <a:xfrm>
            <a:off x="3863993" y="2460404"/>
            <a:ext cx="314801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顺 序 栈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AutoShape 3"/>
          <p:cNvSpPr>
            <a:spLocks noChangeAspect="1" noChangeArrowheads="1"/>
          </p:cNvSpPr>
          <p:nvPr/>
        </p:nvSpPr>
        <p:spPr bwMode="auto">
          <a:xfrm>
            <a:off x="3344258" y="2552655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3"/>
          <p:cNvSpPr>
            <a:spLocks noChangeAspect="1" noChangeArrowheads="1"/>
          </p:cNvSpPr>
          <p:nvPr/>
        </p:nvSpPr>
        <p:spPr bwMode="auto">
          <a:xfrm>
            <a:off x="3344258" y="3332944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514501" y="1569760"/>
            <a:ext cx="3686405" cy="544194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87"/>
          <p:cNvSpPr>
            <a:spLocks noChangeArrowheads="1"/>
          </p:cNvSpPr>
          <p:nvPr/>
        </p:nvSpPr>
        <p:spPr bwMode="auto">
          <a:xfrm>
            <a:off x="3707836" y="1660043"/>
            <a:ext cx="342106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栈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的定义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utoShape 3"/>
          <p:cNvSpPr>
            <a:spLocks noChangeAspect="1" noChangeArrowheads="1"/>
          </p:cNvSpPr>
          <p:nvPr/>
        </p:nvSpPr>
        <p:spPr bwMode="auto">
          <a:xfrm>
            <a:off x="3344258" y="1694126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3"/>
          <p:cNvSpPr>
            <a:spLocks noChangeAspect="1" noChangeArrowheads="1"/>
          </p:cNvSpPr>
          <p:nvPr/>
        </p:nvSpPr>
        <p:spPr bwMode="auto">
          <a:xfrm>
            <a:off x="3344258" y="4928382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3528801" y="4041301"/>
            <a:ext cx="3686405" cy="539690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87"/>
          <p:cNvSpPr>
            <a:spLocks noChangeArrowheads="1"/>
          </p:cNvSpPr>
          <p:nvPr/>
        </p:nvSpPr>
        <p:spPr bwMode="auto">
          <a:xfrm>
            <a:off x="3770177" y="4106013"/>
            <a:ext cx="320833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STL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中的栈容器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stack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0" name="AutoShape 3"/>
          <p:cNvSpPr>
            <a:spLocks noChangeAspect="1" noChangeArrowheads="1"/>
          </p:cNvSpPr>
          <p:nvPr/>
        </p:nvSpPr>
        <p:spPr bwMode="auto">
          <a:xfrm>
            <a:off x="3358558" y="4136877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1000108"/>
            <a:ext cx="7286676" cy="26146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出栈算法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(empty())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栈为空的情况，即栈下溢出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e=data[top];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取栈顶指针元素的元素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top--;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栈顶指针减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20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785794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）取栈顶元素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gettop()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571612"/>
            <a:ext cx="7500990" cy="22684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取栈顶元素算法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(empty())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栈为空的情况，即栈下溢出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e=data[top];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取栈顶指针位置的元素</a:t>
            </a: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21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507209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3.1.3 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顺序栈的应用算法设计示例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348" y="1643050"/>
            <a:ext cx="7286676" cy="120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3.4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设计一个算法利用顺序栈检查用户输入的表达式中括号是否配对（假设表达式中可能含有圆括号、中括号和大括号）。并用相关数据进行测试。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22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1571612"/>
            <a:ext cx="8858312" cy="305619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"SqStack.cpp"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包含顺序栈类模板的定义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isMatch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(string str)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判断表达式各种括号是否匹配的算法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SqStack&lt;char&gt; st;	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建立一个顺序栈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(i&lt;str.length())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(str[i]=='(' || str[i]=='[' || str[i]=='{')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st.push(str[i]);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遇到将左括号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均进栈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57166"/>
            <a:ext cx="1643074" cy="7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23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214290"/>
            <a:ext cx="8715404" cy="645058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str[i]==')'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')' 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if (st.empty())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栈空时返回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st.pop(e);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if (e!='(')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栈顶不是匹配的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return false;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str[i]==']'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']' 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if (st.empty())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栈空时返回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st.pop(e);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if (e!='[')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栈顶不是匹配的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'[',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return false;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str[i]=='}'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'}' 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if (st.empty())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栈空时返回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st.pop(e);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if (e!='{')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栈顶不是匹配的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'{',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return false;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i++;  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继续遍历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return st.empty();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24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7858180" cy="452698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cout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测试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1: 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string str="([)]";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isMatch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(str))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cout &lt;&lt; str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中括号是匹配的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cout &lt;&lt; str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中括号不匹配的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测试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2:";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str="([])";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isMatch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(str))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cout &lt;&lt; str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中括号是匹配的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cout &lt;&lt; str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中括号不匹配的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5395934"/>
            <a:ext cx="34575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下箭头 4"/>
          <p:cNvSpPr/>
          <p:nvPr/>
        </p:nvSpPr>
        <p:spPr bwMode="auto">
          <a:xfrm>
            <a:off x="3357554" y="4967306"/>
            <a:ext cx="214314" cy="285752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25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85794"/>
            <a:ext cx="7500990" cy="137227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3.7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设有两个栈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，它们都采用顺序栈存储，并且共享一个固定容量的存储区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[0..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，为了尽量利用空间，减少溢出的可能，请设计这两个栈的存储方式。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8926" y="214290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共享栈问题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158" y="3286124"/>
            <a:ext cx="82153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为了尽量利用空间，减少溢出的可能，可以让两个的栈顶相向即进栈元素迎面增长的存储方式，为此设置两个栈的栈顶指针分别为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（均指向对应栈的栈顶元素）。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00166" y="4857760"/>
            <a:ext cx="5572164" cy="1500198"/>
            <a:chOff x="1214414" y="785794"/>
            <a:chExt cx="5572164" cy="1500198"/>
          </a:xfrm>
        </p:grpSpPr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1499320" y="1488392"/>
              <a:ext cx="5144382" cy="41446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itchFamily="49" charset="0"/>
                </a:rPr>
                <a:t>…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itchFamily="49" charset="0"/>
                </a:rPr>
                <a:t>……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kumimoji="0" lang="en-US" altLang="zh-CN" sz="16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-2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itchFamily="49" charset="0"/>
                </a:rPr>
                <a:t>…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532716" y="1109428"/>
              <a:ext cx="1467647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0   1   2  </a:t>
              </a: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6348260" y="1112559"/>
              <a:ext cx="438318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M-1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303121" y="1981150"/>
              <a:ext cx="751403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底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000364" y="1981150"/>
              <a:ext cx="751403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</a:t>
              </a: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412791" y="1145967"/>
              <a:ext cx="1044" cy="325721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4391057" y="1990546"/>
              <a:ext cx="752447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6036219" y="1990546"/>
              <a:ext cx="750359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底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2714612" y="785794"/>
              <a:ext cx="1318386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栈顶指针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top1</a:t>
              </a:r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4760420" y="1145967"/>
              <a:ext cx="1044" cy="325721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4286619" y="785794"/>
              <a:ext cx="1428389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栈顶指针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top2</a:t>
              </a:r>
            </a:p>
          </p:txBody>
        </p:sp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1214414" y="1539547"/>
              <a:ext cx="187851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428868"/>
            <a:ext cx="1643074" cy="7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26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214414" y="571480"/>
            <a:ext cx="5572164" cy="1500198"/>
            <a:chOff x="1214414" y="785794"/>
            <a:chExt cx="5572164" cy="1500198"/>
          </a:xfrm>
        </p:grpSpPr>
        <p:sp>
          <p:nvSpPr>
            <p:cNvPr id="100365" name="Rectangle 13"/>
            <p:cNvSpPr>
              <a:spLocks noChangeArrowheads="1"/>
            </p:cNvSpPr>
            <p:nvPr/>
          </p:nvSpPr>
          <p:spPr bwMode="auto">
            <a:xfrm>
              <a:off x="1499320" y="1488392"/>
              <a:ext cx="5144382" cy="41446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itchFamily="49" charset="0"/>
                </a:rPr>
                <a:t>…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itchFamily="49" charset="0"/>
                </a:rPr>
                <a:t>……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kumimoji="0" lang="en-US" altLang="zh-CN" sz="16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m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-2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itchFamily="49" charset="0"/>
                </a:rPr>
                <a:t>…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1532716" y="1109428"/>
              <a:ext cx="1467647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0   1   2  </a:t>
              </a: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100363" name="Rectangle 11"/>
            <p:cNvSpPr>
              <a:spLocks noChangeArrowheads="1"/>
            </p:cNvSpPr>
            <p:nvPr/>
          </p:nvSpPr>
          <p:spPr bwMode="auto">
            <a:xfrm>
              <a:off x="6348260" y="1112559"/>
              <a:ext cx="438318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M-1</a:t>
              </a:r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1303121" y="1981150"/>
              <a:ext cx="751403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底</a:t>
              </a:r>
            </a:p>
          </p:txBody>
        </p:sp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3000364" y="1981150"/>
              <a:ext cx="751403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</a:t>
              </a:r>
            </a:p>
          </p:txBody>
        </p:sp>
        <p:sp>
          <p:nvSpPr>
            <p:cNvPr id="100360" name="Line 8"/>
            <p:cNvSpPr>
              <a:spLocks noChangeShapeType="1"/>
            </p:cNvSpPr>
            <p:nvPr/>
          </p:nvSpPr>
          <p:spPr bwMode="auto">
            <a:xfrm>
              <a:off x="3412791" y="1145967"/>
              <a:ext cx="1044" cy="325721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4391057" y="1990546"/>
              <a:ext cx="752447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</a:t>
              </a:r>
            </a:p>
          </p:txBody>
        </p:sp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6036219" y="1990546"/>
              <a:ext cx="750359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底</a:t>
              </a:r>
            </a:p>
          </p:txBody>
        </p:sp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2714612" y="785794"/>
              <a:ext cx="1318386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栈顶指针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top1</a:t>
              </a:r>
            </a:p>
          </p:txBody>
        </p:sp>
        <p:sp>
          <p:nvSpPr>
            <p:cNvPr id="100356" name="Line 4"/>
            <p:cNvSpPr>
              <a:spLocks noChangeShapeType="1"/>
            </p:cNvSpPr>
            <p:nvPr/>
          </p:nvSpPr>
          <p:spPr bwMode="auto">
            <a:xfrm>
              <a:off x="4760420" y="1145967"/>
              <a:ext cx="1044" cy="325721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0355" name="Rectangle 3"/>
            <p:cNvSpPr>
              <a:spLocks noChangeArrowheads="1"/>
            </p:cNvSpPr>
            <p:nvPr/>
          </p:nvSpPr>
          <p:spPr bwMode="auto">
            <a:xfrm>
              <a:off x="4286619" y="785794"/>
              <a:ext cx="1428389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栈顶指针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top2</a:t>
              </a:r>
            </a:p>
          </p:txBody>
        </p:sp>
        <p:sp>
          <p:nvSpPr>
            <p:cNvPr id="100354" name="Rectangle 2"/>
            <p:cNvSpPr>
              <a:spLocks noChangeArrowheads="1"/>
            </p:cNvSpPr>
            <p:nvPr/>
          </p:nvSpPr>
          <p:spPr bwMode="auto">
            <a:xfrm>
              <a:off x="1214414" y="1539547"/>
              <a:ext cx="187851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2571744"/>
            <a:ext cx="7286676" cy="1656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空的条件是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top1=-1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满的条件是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top1=top2-1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（栈不满时）的操作是：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top1++;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[top1]=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i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（栈不空时）的操作是：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[top1];top1--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0100" y="4500570"/>
            <a:ext cx="7286676" cy="1656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空的条件是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top2=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i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满的条件是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top2=top1+1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（栈不满时）的操作是：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top2--;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[top2]=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（栈不空时）的操作是：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[top2];top2++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27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90561" y="1928802"/>
            <a:ext cx="2000264" cy="43088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栈的实现方式</a:t>
            </a:r>
          </a:p>
        </p:txBody>
      </p:sp>
      <p:grpSp>
        <p:nvGrpSpPr>
          <p:cNvPr id="2" name="组合 33"/>
          <p:cNvGrpSpPr/>
          <p:nvPr/>
        </p:nvGrpSpPr>
        <p:grpSpPr>
          <a:xfrm>
            <a:off x="890561" y="2857496"/>
            <a:ext cx="7039025" cy="1785950"/>
            <a:chOff x="500034" y="2786058"/>
            <a:chExt cx="7039025" cy="1785950"/>
          </a:xfrm>
        </p:grpSpPr>
        <p:sp>
          <p:nvSpPr>
            <p:cNvPr id="8" name="TextBox 7"/>
            <p:cNvSpPr txBox="1"/>
            <p:nvPr/>
          </p:nvSpPr>
          <p:spPr>
            <a:xfrm>
              <a:off x="2824151" y="2786058"/>
              <a:ext cx="1143008" cy="453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线性表</a:t>
              </a:r>
            </a:p>
          </p:txBody>
        </p:sp>
        <p:sp>
          <p:nvSpPr>
            <p:cNvPr id="11" name="流程图: 卡片 10"/>
            <p:cNvSpPr/>
            <p:nvPr/>
          </p:nvSpPr>
          <p:spPr>
            <a:xfrm>
              <a:off x="221454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顺序表</a:t>
              </a:r>
            </a:p>
          </p:txBody>
        </p:sp>
        <p:sp>
          <p:nvSpPr>
            <p:cNvPr id="12" name="流程图: 卡片 11"/>
            <p:cNvSpPr/>
            <p:nvPr/>
          </p:nvSpPr>
          <p:spPr>
            <a:xfrm>
              <a:off x="368140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链表</a:t>
              </a:r>
            </a:p>
          </p:txBody>
        </p:sp>
        <p:cxnSp>
          <p:nvCxnSpPr>
            <p:cNvPr id="14" name="直接箭头连接符 13"/>
            <p:cNvCxnSpPr>
              <a:endCxn id="11" idx="0"/>
            </p:cNvCxnSpPr>
            <p:nvPr/>
          </p:nvCxnSpPr>
          <p:spPr>
            <a:xfrm rot="5400000">
              <a:off x="259316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12" idx="0"/>
            </p:cNvCxnSpPr>
            <p:nvPr/>
          </p:nvCxnSpPr>
          <p:spPr>
            <a:xfrm rot="16200000" flipH="1">
              <a:off x="355520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81671" y="2786058"/>
              <a:ext cx="1143008" cy="453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栈</a:t>
              </a:r>
            </a:p>
          </p:txBody>
        </p:sp>
        <p:sp>
          <p:nvSpPr>
            <p:cNvPr id="24" name="流程图: 卡片 23"/>
            <p:cNvSpPr/>
            <p:nvPr/>
          </p:nvSpPr>
          <p:spPr>
            <a:xfrm>
              <a:off x="507206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顺序栈</a:t>
              </a:r>
            </a:p>
          </p:txBody>
        </p:sp>
        <p:sp>
          <p:nvSpPr>
            <p:cNvPr id="25" name="流程图: 卡片 24"/>
            <p:cNvSpPr/>
            <p:nvPr/>
          </p:nvSpPr>
          <p:spPr>
            <a:xfrm>
              <a:off x="653892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bg1"/>
                  </a:solidFill>
                  <a:latin typeface="仿宋" pitchFamily="49" charset="-122"/>
                  <a:ea typeface="仿宋" pitchFamily="49" charset="-122"/>
                </a:rPr>
                <a:t>链栈</a:t>
              </a:r>
            </a:p>
          </p:txBody>
        </p:sp>
        <p:cxnSp>
          <p:nvCxnSpPr>
            <p:cNvPr id="26" name="直接箭头连接符 25"/>
            <p:cNvCxnSpPr>
              <a:endCxn id="24" idx="0"/>
            </p:cNvCxnSpPr>
            <p:nvPr/>
          </p:nvCxnSpPr>
          <p:spPr>
            <a:xfrm rot="5400000">
              <a:off x="545068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25" idx="0"/>
            </p:cNvCxnSpPr>
            <p:nvPr/>
          </p:nvCxnSpPr>
          <p:spPr>
            <a:xfrm rot="16200000" flipH="1">
              <a:off x="641272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0034" y="2786058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逻辑结构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034" y="414338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存储结构</a:t>
              </a:r>
            </a:p>
          </p:txBody>
        </p:sp>
        <p:cxnSp>
          <p:nvCxnSpPr>
            <p:cNvPr id="31" name="直接箭头连接符 30"/>
            <p:cNvCxnSpPr>
              <a:stCxn id="28" idx="2"/>
            </p:cNvCxnSpPr>
            <p:nvPr/>
          </p:nvCxnSpPr>
          <p:spPr>
            <a:xfrm rot="5400000">
              <a:off x="699295" y="3629055"/>
              <a:ext cx="886568" cy="7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142976" y="3429000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</a:rPr>
                <a:t>映射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5400000">
              <a:off x="4624789" y="2790420"/>
              <a:ext cx="4286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∩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4348" y="642918"/>
            <a:ext cx="700092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3.1.4 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栈的</a:t>
            </a:r>
            <a:r>
              <a:rPr lang="zh-CN" altLang="en-US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链式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存储结构及其基本运算算法实现</a:t>
            </a:r>
          </a:p>
        </p:txBody>
      </p:sp>
      <p:sp>
        <p:nvSpPr>
          <p:cNvPr id="22" name="燕尾形 21"/>
          <p:cNvSpPr/>
          <p:nvPr/>
        </p:nvSpPr>
        <p:spPr bwMode="auto">
          <a:xfrm rot="16200000">
            <a:off x="7036611" y="4893479"/>
            <a:ext cx="714380" cy="357190"/>
          </a:xfrm>
          <a:prstGeom prst="chevron">
            <a:avLst/>
          </a:prstGeom>
          <a:ln>
            <a:headEnd/>
            <a:tailEnd type="arrow" w="sm" len="sm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28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71472" y="2500306"/>
            <a:ext cx="757242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初始时只含有一个头结点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并置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head-&gt;next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。这样链栈的四要素如下：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4348" y="3500438"/>
            <a:ext cx="7429552" cy="191088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栈空的条件：</a:t>
            </a:r>
            <a:r>
              <a:rPr lang="en-US" altLang="zh-CN" sz="2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head-&gt;next==NULL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ct val="10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由于只有在内存溢出才会出现栈满，通常不考虑这种情况。</a:t>
            </a:r>
          </a:p>
          <a:p>
            <a:pPr marL="342900" indent="-342900" algn="l">
              <a:lnSpc>
                <a:spcPct val="10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进栈操作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将包含该元素的结点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插入作为首结点。</a:t>
            </a:r>
          </a:p>
          <a:p>
            <a:pPr marL="342900" indent="-342900" algn="l">
              <a:lnSpc>
                <a:spcPct val="100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出栈操作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返回首结点值并且删除该结点。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3047448" y="847358"/>
            <a:ext cx="4167758" cy="330086"/>
            <a:chOff x="3047448" y="847358"/>
            <a:chExt cx="4167758" cy="330086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6221667" y="847358"/>
              <a:ext cx="993539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栈底</a:t>
              </a:r>
            </a:p>
          </p:txBody>
        </p:sp>
        <p:sp>
          <p:nvSpPr>
            <p:cNvPr id="8195" name="Rectangle 3"/>
            <p:cNvSpPr>
              <a:spLocks noChangeArrowheads="1"/>
            </p:cNvSpPr>
            <p:nvPr/>
          </p:nvSpPr>
          <p:spPr bwMode="auto">
            <a:xfrm>
              <a:off x="3047448" y="847358"/>
              <a:ext cx="83024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</a:t>
              </a: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033438" y="714356"/>
            <a:ext cx="6093933" cy="857256"/>
            <a:chOff x="1033438" y="714356"/>
            <a:chExt cx="6093933" cy="857256"/>
          </a:xfrm>
        </p:grpSpPr>
        <p:sp>
          <p:nvSpPr>
            <p:cNvPr id="8211" name="Rectangle 19"/>
            <p:cNvSpPr>
              <a:spLocks noChangeArrowheads="1"/>
            </p:cNvSpPr>
            <p:nvPr/>
          </p:nvSpPr>
          <p:spPr bwMode="auto">
            <a:xfrm>
              <a:off x="5258110" y="1241526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8210" name="Rectangle 18" descr="浅色上对角线"/>
            <p:cNvSpPr>
              <a:spLocks noChangeArrowheads="1"/>
            </p:cNvSpPr>
            <p:nvPr/>
          </p:nvSpPr>
          <p:spPr bwMode="auto">
            <a:xfrm>
              <a:off x="1835315" y="1210089"/>
              <a:ext cx="379231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2215995" y="1210089"/>
              <a:ext cx="450773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1033438" y="714356"/>
              <a:ext cx="555914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8207" name="Arc 15"/>
            <p:cNvSpPr>
              <a:spLocks/>
            </p:cNvSpPr>
            <p:nvPr/>
          </p:nvSpPr>
          <p:spPr bwMode="auto">
            <a:xfrm>
              <a:off x="1570652" y="878794"/>
              <a:ext cx="380680" cy="3312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047448" y="1210089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3428128" y="1210089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2475824" y="1374528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6243649" y="1210089"/>
              <a:ext cx="432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6677806" y="1210089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5643570" y="1374528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3619072" y="1374528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190697" y="1210089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4571377" y="1210089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4762321" y="1374528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194" name="Rectangle 2"/>
            <p:cNvSpPr>
              <a:spLocks noChangeArrowheads="1"/>
            </p:cNvSpPr>
            <p:nvPr/>
          </p:nvSpPr>
          <p:spPr bwMode="auto">
            <a:xfrm>
              <a:off x="2031093" y="837685"/>
              <a:ext cx="762568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头结点</a:t>
              </a: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29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785786" y="1500174"/>
            <a:ext cx="7572428" cy="24253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）是一种只能在</a:t>
            </a:r>
            <a:r>
              <a:rPr lang="zh-CN" altLang="en-US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一端进行插入或删除操作的线性表。</a:t>
            </a:r>
            <a:endParaRPr lang="en-US" altLang="zh-CN" sz="20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表中允许进行插入、删除操作的一端称为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），表的另一端称为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栈底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bottom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en-US" altLang="zh-CN" sz="20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栈的插入操作通常称为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入栈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），栈的删除操作通常称为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zh-CN" altLang="zh-CN" sz="200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zh-CN" altLang="en-US" sz="200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176446" y="4070359"/>
            <a:ext cx="4181504" cy="1726654"/>
            <a:chOff x="2176446" y="4714884"/>
            <a:chExt cx="4181504" cy="1726654"/>
          </a:xfrm>
        </p:grpSpPr>
        <p:sp>
          <p:nvSpPr>
            <p:cNvPr id="46" name="矩形 45"/>
            <p:cNvSpPr/>
            <p:nvPr/>
          </p:nvSpPr>
          <p:spPr bwMode="auto">
            <a:xfrm>
              <a:off x="2214546" y="5072074"/>
              <a:ext cx="2928958" cy="571504"/>
            </a:xfrm>
            <a:prstGeom prst="rect">
              <a:avLst/>
            </a:prstGeom>
            <a:ln>
              <a:headEnd/>
              <a:tailEnd type="arrow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16000" tIns="108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rot="5400000" flipH="1" flipV="1">
              <a:off x="2321703" y="5893611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176446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栈底</a:t>
              </a: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5400000" flipH="1" flipV="1">
              <a:off x="4145753" y="5892817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000496" y="6071412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栈顶</a:t>
              </a:r>
            </a:p>
          </p:txBody>
        </p:sp>
        <p:cxnSp>
          <p:nvCxnSpPr>
            <p:cNvPr id="53" name="直接箭头连接符 52"/>
            <p:cNvCxnSpPr>
              <a:endCxn id="46" idx="3"/>
            </p:cNvCxnSpPr>
            <p:nvPr/>
          </p:nvCxnSpPr>
          <p:spPr>
            <a:xfrm rot="10800000" flipV="1">
              <a:off x="5143504" y="5000636"/>
              <a:ext cx="500066" cy="3571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5143504" y="5500702"/>
              <a:ext cx="571504" cy="2857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643570" y="471488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进栈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43570" y="564357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出栈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8596" y="642918"/>
            <a:ext cx="292895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3.1.1  </a:t>
            </a:r>
            <a:r>
              <a:rPr lang="zh-CN" altLang="en-US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栈的定义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428604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和单链表一样，链栈中每个结点的类型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070855"/>
            <a:ext cx="7715304" cy="2600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链栈结点类型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T data;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数据域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LinkNode* next;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指针域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LinkNode():next(NULL) {} 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LinkNode(T d):data(d),next(NULL) {} 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重载构造函数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30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034" y="1122862"/>
            <a:ext cx="7572428" cy="2265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LinkStack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链栈类模板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LinkNode&lt;T&gt;* head;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链栈头结点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#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栈的基本运算算法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034" y="551358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链栈类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模板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LinkStack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31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85786" y="48790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链</a:t>
            </a:r>
            <a:r>
              <a:rPr lang="zh-CN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栈的基本运算算法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1071546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）链栈的初始化和销毁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5786" y="1714488"/>
            <a:ext cx="5136480" cy="12953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LinkStack()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head=new LinkNode&lt;T&gt;();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286512" y="1888801"/>
            <a:ext cx="1633330" cy="825819"/>
            <a:chOff x="2460749" y="3790523"/>
            <a:chExt cx="1633330" cy="825819"/>
          </a:xfrm>
        </p:grpSpPr>
        <p:sp>
          <p:nvSpPr>
            <p:cNvPr id="28" name="Rectangle 18" descr="浅色上对角线"/>
            <p:cNvSpPr>
              <a:spLocks noChangeArrowheads="1"/>
            </p:cNvSpPr>
            <p:nvPr/>
          </p:nvSpPr>
          <p:spPr bwMode="auto">
            <a:xfrm>
              <a:off x="3262626" y="4286256"/>
              <a:ext cx="379231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3643306" y="4286256"/>
              <a:ext cx="450773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ts val="23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2460749" y="3790523"/>
              <a:ext cx="555914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33" name="Arc 15"/>
            <p:cNvSpPr>
              <a:spLocks/>
            </p:cNvSpPr>
            <p:nvPr/>
          </p:nvSpPr>
          <p:spPr bwMode="auto">
            <a:xfrm>
              <a:off x="2997963" y="3954961"/>
              <a:ext cx="380680" cy="3312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1" name="右箭头 10"/>
          <p:cNvSpPr/>
          <p:nvPr/>
        </p:nvSpPr>
        <p:spPr bwMode="auto">
          <a:xfrm>
            <a:off x="5643570" y="2214554"/>
            <a:ext cx="285752" cy="214314"/>
          </a:xfrm>
          <a:prstGeom prst="right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348" y="3500438"/>
            <a:ext cx="6500858" cy="23725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~LinkStack()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析构函数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LinkNode&lt;T&gt;* pre=head,*p=pre-&gt;next;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(p!=NULL)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delete pre;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pre=p; p=p-&gt;next;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//pre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delete pre;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32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4348" y="1071546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）判断栈是否为空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empty()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224" y="1857364"/>
            <a:ext cx="6143668" cy="139792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   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判断栈是否为空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return head-&gt;next==NULL;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34"/>
          <p:cNvGrpSpPr/>
          <p:nvPr/>
        </p:nvGrpSpPr>
        <p:grpSpPr>
          <a:xfrm>
            <a:off x="2460749" y="3790523"/>
            <a:ext cx="1633330" cy="825819"/>
            <a:chOff x="2460749" y="3790523"/>
            <a:chExt cx="1633330" cy="825819"/>
          </a:xfrm>
        </p:grpSpPr>
        <p:sp>
          <p:nvSpPr>
            <p:cNvPr id="28" name="Rectangle 18" descr="浅色上对角线"/>
            <p:cNvSpPr>
              <a:spLocks noChangeArrowheads="1"/>
            </p:cNvSpPr>
            <p:nvPr/>
          </p:nvSpPr>
          <p:spPr bwMode="auto">
            <a:xfrm>
              <a:off x="3262626" y="4286256"/>
              <a:ext cx="379231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3643306" y="4286256"/>
              <a:ext cx="450773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ts val="2300"/>
                </a:lnSpc>
                <a:spcBef>
                  <a:spcPct val="0"/>
                </a:spcBef>
              </a:pPr>
              <a:r>
                <a:rPr kumimoji="0" lang="zh-CN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2460749" y="3790523"/>
              <a:ext cx="555914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33" name="Arc 15"/>
            <p:cNvSpPr>
              <a:spLocks/>
            </p:cNvSpPr>
            <p:nvPr/>
          </p:nvSpPr>
          <p:spPr bwMode="auto">
            <a:xfrm>
              <a:off x="2997963" y="3954961"/>
              <a:ext cx="380680" cy="3312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33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00042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）进栈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push(e)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85860"/>
            <a:ext cx="8429684" cy="20472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 e)			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进栈算法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LinkNode&lt;T&gt;* p=new LinkNode&lt;T&gt;(e);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新建结点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zh-CN" sz="1800">
              <a:solidFill>
                <a:schemeClr val="bg1">
                  <a:lumMod val="65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p-&gt;next=head-&gt;next;	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插入结点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作为首结点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head-&gt;next=p;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121273" y="3571876"/>
            <a:ext cx="6093933" cy="1500198"/>
            <a:chOff x="785786" y="3571876"/>
            <a:chExt cx="6093933" cy="1500198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5077133" y="4741988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7" name="Rectangle 18" descr="浅色上对角线"/>
            <p:cNvSpPr>
              <a:spLocks noChangeArrowheads="1"/>
            </p:cNvSpPr>
            <p:nvPr/>
          </p:nvSpPr>
          <p:spPr bwMode="auto">
            <a:xfrm>
              <a:off x="1587663" y="4710551"/>
              <a:ext cx="379231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1968343" y="4710551"/>
              <a:ext cx="450773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785786" y="4214818"/>
              <a:ext cx="555914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10" name="Arc 15"/>
            <p:cNvSpPr>
              <a:spLocks/>
            </p:cNvSpPr>
            <p:nvPr/>
          </p:nvSpPr>
          <p:spPr bwMode="auto">
            <a:xfrm>
              <a:off x="1323000" y="4379256"/>
              <a:ext cx="380680" cy="3312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799796" y="4710551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180476" y="4710551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28172" y="48749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6049474" y="4710551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6430154" y="4710551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5477849" y="48749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3371420" y="48749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3943045" y="4710551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4323725" y="4710551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4514669" y="48749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Rectangle 2"/>
            <p:cNvSpPr>
              <a:spLocks noChangeArrowheads="1"/>
            </p:cNvSpPr>
            <p:nvPr/>
          </p:nvSpPr>
          <p:spPr bwMode="auto">
            <a:xfrm>
              <a:off x="1783441" y="4338147"/>
              <a:ext cx="762568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头结点</a:t>
              </a: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3170251" y="3956170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3550931" y="3956170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2619375" y="4102102"/>
              <a:ext cx="438150" cy="531812"/>
            </a:xfrm>
            <a:custGeom>
              <a:avLst/>
              <a:gdLst>
                <a:gd name="connsiteX0" fmla="*/ 438150 w 438150"/>
                <a:gd name="connsiteY0" fmla="*/ 26987 h 531812"/>
                <a:gd name="connsiteX1" fmla="*/ 209550 w 438150"/>
                <a:gd name="connsiteY1" fmla="*/ 84137 h 531812"/>
                <a:gd name="connsiteX2" fmla="*/ 0 w 438150"/>
                <a:gd name="connsiteY2" fmla="*/ 531812 h 53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8150" h="531812">
                  <a:moveTo>
                    <a:pt x="438150" y="26987"/>
                  </a:moveTo>
                  <a:cubicBezTo>
                    <a:pt x="360362" y="13493"/>
                    <a:pt x="282575" y="0"/>
                    <a:pt x="209550" y="84137"/>
                  </a:cubicBezTo>
                  <a:cubicBezTo>
                    <a:pt x="136525" y="168275"/>
                    <a:pt x="68262" y="350043"/>
                    <a:pt x="0" y="531812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>
              <a:endCxn id="23" idx="0"/>
            </p:cNvCxnSpPr>
            <p:nvPr/>
          </p:nvCxnSpPr>
          <p:spPr>
            <a:xfrm rot="16200000" flipH="1">
              <a:off x="3166255" y="3763174"/>
              <a:ext cx="241418" cy="14457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"/>
            <p:cNvSpPr>
              <a:spLocks noChangeArrowheads="1"/>
            </p:cNvSpPr>
            <p:nvPr/>
          </p:nvSpPr>
          <p:spPr bwMode="auto">
            <a:xfrm>
              <a:off x="2952176" y="3571876"/>
              <a:ext cx="262502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kumimoji="0" 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34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00042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）出栈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pop()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142984"/>
            <a:ext cx="7929618" cy="291115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出栈算法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LinkNode&lt;T&gt;* p;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(head-&gt;next==NULL)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栈空的情况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p=head-&gt;next;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指向开始结点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e=p-&gt;data;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head-&gt;next=p-&gt;next;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删除结点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delete p;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释放结点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00100" y="4500570"/>
            <a:ext cx="6093933" cy="1767314"/>
            <a:chOff x="857224" y="4143380"/>
            <a:chExt cx="6093933" cy="1767314"/>
          </a:xfrm>
        </p:grpSpPr>
        <p:grpSp>
          <p:nvGrpSpPr>
            <p:cNvPr id="29" name="组合 28"/>
            <p:cNvGrpSpPr/>
            <p:nvPr/>
          </p:nvGrpSpPr>
          <p:grpSpPr>
            <a:xfrm>
              <a:off x="857224" y="4357694"/>
              <a:ext cx="6093933" cy="1185871"/>
              <a:chOff x="857224" y="4357694"/>
              <a:chExt cx="6093933" cy="1185871"/>
            </a:xfrm>
          </p:grpSpPr>
          <p:sp>
            <p:nvSpPr>
              <p:cNvPr id="6" name="Rectangle 19"/>
              <p:cNvSpPr>
                <a:spLocks noChangeArrowheads="1"/>
              </p:cNvSpPr>
              <p:nvPr/>
            </p:nvSpPr>
            <p:spPr bwMode="auto">
              <a:xfrm>
                <a:off x="5148571" y="4884864"/>
                <a:ext cx="449565" cy="330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n-ea"/>
                    <a:ea typeface="+mn-ea"/>
                    <a:cs typeface="Consolas" pitchFamily="49" charset="0"/>
                  </a:rPr>
                  <a:t>…</a:t>
                </a:r>
              </a:p>
            </p:txBody>
          </p:sp>
          <p:sp>
            <p:nvSpPr>
              <p:cNvPr id="7" name="Rectangle 18" descr="浅色上对角线"/>
              <p:cNvSpPr>
                <a:spLocks noChangeArrowheads="1"/>
              </p:cNvSpPr>
              <p:nvPr/>
            </p:nvSpPr>
            <p:spPr bwMode="auto">
              <a:xfrm>
                <a:off x="1659101" y="4853427"/>
                <a:ext cx="379231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0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2039781" y="4853427"/>
                <a:ext cx="450773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0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9" name="Rectangle 16"/>
              <p:cNvSpPr>
                <a:spLocks noChangeArrowheads="1"/>
              </p:cNvSpPr>
              <p:nvPr/>
            </p:nvSpPr>
            <p:spPr bwMode="auto">
              <a:xfrm>
                <a:off x="857224" y="4357694"/>
                <a:ext cx="555914" cy="33492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head</a:t>
                </a:r>
              </a:p>
            </p:txBody>
          </p:sp>
          <p:sp>
            <p:nvSpPr>
              <p:cNvPr id="10" name="Arc 15"/>
              <p:cNvSpPr>
                <a:spLocks/>
              </p:cNvSpPr>
              <p:nvPr/>
            </p:nvSpPr>
            <p:spPr bwMode="auto">
              <a:xfrm>
                <a:off x="1394438" y="4522132"/>
                <a:ext cx="380680" cy="3312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871234" y="4853427"/>
                <a:ext cx="378000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e</a:t>
                </a: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3251914" y="4853427"/>
                <a:ext cx="449565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0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2299610" y="5017866"/>
                <a:ext cx="571624" cy="0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120912" y="4853427"/>
                <a:ext cx="378000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6501592" y="4853427"/>
                <a:ext cx="449565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∧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>
                <a:off x="5549287" y="5017866"/>
                <a:ext cx="571624" cy="0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3442858" y="5017866"/>
                <a:ext cx="571624" cy="0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4014483" y="4853427"/>
                <a:ext cx="378000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4395163" y="4853427"/>
                <a:ext cx="449565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0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1" name="Line 5"/>
              <p:cNvSpPr>
                <a:spLocks noChangeShapeType="1"/>
              </p:cNvSpPr>
              <p:nvPr/>
            </p:nvSpPr>
            <p:spPr bwMode="auto">
              <a:xfrm>
                <a:off x="4586107" y="5017866"/>
                <a:ext cx="571624" cy="0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2" name="Rectangle 2"/>
              <p:cNvSpPr>
                <a:spLocks noChangeArrowheads="1"/>
              </p:cNvSpPr>
              <p:nvPr/>
            </p:nvSpPr>
            <p:spPr bwMode="auto">
              <a:xfrm>
                <a:off x="1854879" y="4481023"/>
                <a:ext cx="762568" cy="330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头结点</a:t>
                </a:r>
              </a:p>
            </p:txBody>
          </p:sp>
          <p:sp>
            <p:nvSpPr>
              <p:cNvPr id="28" name="椭圆 27"/>
              <p:cNvSpPr/>
              <p:nvPr/>
            </p:nvSpPr>
            <p:spPr bwMode="auto">
              <a:xfrm>
                <a:off x="2714612" y="4543433"/>
                <a:ext cx="1143008" cy="1000132"/>
              </a:xfrm>
              <a:prstGeom prst="ellipse">
                <a:avLst/>
              </a:prstGeom>
              <a:solidFill>
                <a:srgbClr val="009900">
                  <a:alpha val="20000"/>
                </a:srgbClr>
              </a:solidFill>
              <a:ln w="19050">
                <a:solidFill>
                  <a:srgbClr val="FF00FF">
                    <a:alpha val="54000"/>
                  </a:srgbClr>
                </a:solidFill>
                <a:headEnd/>
                <a:tailEnd type="arrow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000364" y="5572140"/>
              <a:ext cx="642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600">
                  <a:solidFill>
                    <a:srgbClr val="FF0000"/>
                  </a:solidFill>
                  <a:latin typeface="仿宋" pitchFamily="49" charset="-122"/>
                  <a:ea typeface="仿宋" pitchFamily="49" charset="-122"/>
                </a:rPr>
                <a:t>删除</a:t>
              </a: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16200000" flipH="1">
              <a:off x="2821769" y="4536289"/>
              <a:ext cx="500066" cy="14287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714612" y="414338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35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7148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）取栈顶元素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gettop()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177306"/>
            <a:ext cx="6786610" cy="23725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LinkNode&lt;T&gt;* p;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(head-&gt;next==NULL)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栈空的情况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p=head-&gt;next;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指向开始结点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e=p-&gt;data;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28662" y="4357694"/>
            <a:ext cx="6093933" cy="1185871"/>
            <a:chOff x="857224" y="4357694"/>
            <a:chExt cx="6093933" cy="1185871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5148571" y="4884864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7" name="Rectangle 18" descr="浅色上对角线"/>
            <p:cNvSpPr>
              <a:spLocks noChangeArrowheads="1"/>
            </p:cNvSpPr>
            <p:nvPr/>
          </p:nvSpPr>
          <p:spPr bwMode="auto">
            <a:xfrm>
              <a:off x="1659101" y="4853427"/>
              <a:ext cx="379231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2039781" y="4853427"/>
              <a:ext cx="450773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857224" y="4357694"/>
              <a:ext cx="555914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head</a:t>
              </a:r>
            </a:p>
          </p:txBody>
        </p:sp>
        <p:sp>
          <p:nvSpPr>
            <p:cNvPr id="10" name="Arc 15"/>
            <p:cNvSpPr>
              <a:spLocks/>
            </p:cNvSpPr>
            <p:nvPr/>
          </p:nvSpPr>
          <p:spPr bwMode="auto">
            <a:xfrm>
              <a:off x="1394438" y="4522132"/>
              <a:ext cx="380680" cy="3312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871234" y="4853427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251914" y="4853427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99610" y="5017866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6120912" y="4853427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6501592" y="4853427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5549287" y="5017866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3442858" y="5017866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014483" y="4853427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4395163" y="4853427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4586107" y="5017866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" name="Rectangle 2"/>
            <p:cNvSpPr>
              <a:spLocks noChangeArrowheads="1"/>
            </p:cNvSpPr>
            <p:nvPr/>
          </p:nvSpPr>
          <p:spPr bwMode="auto">
            <a:xfrm>
              <a:off x="1854879" y="4481023"/>
              <a:ext cx="762568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头结点</a:t>
              </a: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2714612" y="4543433"/>
              <a:ext cx="1143008" cy="1000132"/>
            </a:xfrm>
            <a:prstGeom prst="ellipse">
              <a:avLst/>
            </a:prstGeom>
            <a:ln w="19050">
              <a:solidFill>
                <a:srgbClr val="FF00FF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36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1643050"/>
            <a:ext cx="7643866" cy="124649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3.9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定义一个栈数据结构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STACK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，添加一个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Getbottom()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运算用于直接返回栈底元素（假设栈不空时）。要求采用链表实现并且函数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Getbottom()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push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以及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的时间复杂度都是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O(1)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642918"/>
            <a:ext cx="478634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3.1.5 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链栈的应用算法设计示例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37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621197"/>
            <a:ext cx="7358114" cy="188099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如果采用普通单链表实现，以前端为栈顶后端为栈底，那么找到尾结点（存放栈底元素）的时间复杂度为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，不满足题目要求。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改为不带头结点仅有尾结点指针的循环单链表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作为链栈。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664302" y="2865645"/>
            <a:ext cx="5122276" cy="1134859"/>
            <a:chOff x="1296482" y="1714488"/>
            <a:chExt cx="5122276" cy="1134859"/>
          </a:xfrm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157937" y="2152539"/>
              <a:ext cx="428351" cy="3178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4539926" y="1714488"/>
              <a:ext cx="615205" cy="3219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9" name="Arc 14"/>
            <p:cNvSpPr>
              <a:spLocks/>
            </p:cNvSpPr>
            <p:nvPr/>
          </p:nvSpPr>
          <p:spPr bwMode="auto">
            <a:xfrm>
              <a:off x="5092680" y="1865259"/>
              <a:ext cx="324212" cy="259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296482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774827" y="2131146"/>
              <a:ext cx="563384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81360" y="2131146"/>
              <a:ext cx="640451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854045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562514" y="2290067"/>
              <a:ext cx="718846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013999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731516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209861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3449034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5427521" y="1791911"/>
              <a:ext cx="979278" cy="2607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栈底结点</a:t>
              </a: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1358932" y="1791911"/>
              <a:ext cx="1041729" cy="2546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栈顶结点</a:t>
              </a:r>
            </a:p>
          </p:txBody>
        </p:sp>
        <p:sp>
          <p:nvSpPr>
            <p:cNvPr id="21" name="Freeform 2"/>
            <p:cNvSpPr>
              <a:spLocks/>
            </p:cNvSpPr>
            <p:nvPr/>
          </p:nvSpPr>
          <p:spPr bwMode="auto">
            <a:xfrm>
              <a:off x="1679158" y="2291086"/>
              <a:ext cx="4485812" cy="558261"/>
            </a:xfrm>
            <a:custGeom>
              <a:avLst/>
              <a:gdLst/>
              <a:ahLst/>
              <a:cxnLst>
                <a:cxn ang="0">
                  <a:pos x="3319" y="0"/>
                </a:cxn>
                <a:cxn ang="0">
                  <a:pos x="3245" y="363"/>
                </a:cxn>
                <a:cxn ang="0">
                  <a:pos x="2534" y="503"/>
                </a:cxn>
                <a:cxn ang="0">
                  <a:pos x="1253" y="540"/>
                </a:cxn>
                <a:cxn ang="0">
                  <a:pos x="252" y="456"/>
                </a:cxn>
                <a:cxn ang="0">
                  <a:pos x="0" y="148"/>
                </a:cxn>
              </a:cxnLst>
              <a:rect l="0" t="0" r="r" b="b"/>
              <a:pathLst>
                <a:path w="3376" h="548">
                  <a:moveTo>
                    <a:pt x="3319" y="0"/>
                  </a:moveTo>
                  <a:cubicBezTo>
                    <a:pt x="3312" y="141"/>
                    <a:pt x="3376" y="279"/>
                    <a:pt x="3245" y="363"/>
                  </a:cubicBezTo>
                  <a:cubicBezTo>
                    <a:pt x="3114" y="447"/>
                    <a:pt x="2866" y="473"/>
                    <a:pt x="2534" y="503"/>
                  </a:cubicBezTo>
                  <a:cubicBezTo>
                    <a:pt x="2202" y="533"/>
                    <a:pt x="1633" y="548"/>
                    <a:pt x="1253" y="540"/>
                  </a:cubicBezTo>
                  <a:cubicBezTo>
                    <a:pt x="873" y="532"/>
                    <a:pt x="461" y="521"/>
                    <a:pt x="252" y="456"/>
                  </a:cubicBezTo>
                  <a:cubicBezTo>
                    <a:pt x="43" y="391"/>
                    <a:pt x="52" y="212"/>
                    <a:pt x="0" y="148"/>
                  </a:cubicBezTo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928670"/>
            <a:ext cx="1071538" cy="127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38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928802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rear=NULL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，栈的四要素如下：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000100" y="357166"/>
            <a:ext cx="5122276" cy="1134859"/>
            <a:chOff x="1296482" y="1714488"/>
            <a:chExt cx="5122276" cy="1134859"/>
          </a:xfrm>
        </p:grpSpPr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4157937" y="2152539"/>
              <a:ext cx="428351" cy="3178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4539926" y="1714488"/>
              <a:ext cx="615205" cy="3219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6158" name="Arc 14"/>
            <p:cNvSpPr>
              <a:spLocks/>
            </p:cNvSpPr>
            <p:nvPr/>
          </p:nvSpPr>
          <p:spPr bwMode="auto">
            <a:xfrm>
              <a:off x="5092680" y="1865259"/>
              <a:ext cx="324212" cy="259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296482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1774827" y="2131146"/>
              <a:ext cx="563384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5281360" y="2131146"/>
              <a:ext cx="576000" cy="31784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5854045" y="2131146"/>
              <a:ext cx="564713" cy="31784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>
              <a:off x="4562514" y="2290067"/>
              <a:ext cx="718846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>
              <a:off x="2013999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2731516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3209861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>
              <a:off x="3449034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5427521" y="1791911"/>
              <a:ext cx="979278" cy="2607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栈底结点</a:t>
              </a:r>
            </a:p>
          </p:txBody>
        </p:sp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>
              <a:off x="1358932" y="1791911"/>
              <a:ext cx="1041729" cy="2546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栈顶结点</a:t>
              </a:r>
            </a:p>
          </p:txBody>
        </p:sp>
        <p:sp>
          <p:nvSpPr>
            <p:cNvPr id="6146" name="Freeform 2"/>
            <p:cNvSpPr>
              <a:spLocks/>
            </p:cNvSpPr>
            <p:nvPr/>
          </p:nvSpPr>
          <p:spPr bwMode="auto">
            <a:xfrm>
              <a:off x="1679158" y="2291086"/>
              <a:ext cx="4485812" cy="558261"/>
            </a:xfrm>
            <a:custGeom>
              <a:avLst/>
              <a:gdLst/>
              <a:ahLst/>
              <a:cxnLst>
                <a:cxn ang="0">
                  <a:pos x="3319" y="0"/>
                </a:cxn>
                <a:cxn ang="0">
                  <a:pos x="3245" y="363"/>
                </a:cxn>
                <a:cxn ang="0">
                  <a:pos x="2534" y="503"/>
                </a:cxn>
                <a:cxn ang="0">
                  <a:pos x="1253" y="540"/>
                </a:cxn>
                <a:cxn ang="0">
                  <a:pos x="252" y="456"/>
                </a:cxn>
                <a:cxn ang="0">
                  <a:pos x="0" y="148"/>
                </a:cxn>
              </a:cxnLst>
              <a:rect l="0" t="0" r="r" b="b"/>
              <a:pathLst>
                <a:path w="3376" h="548">
                  <a:moveTo>
                    <a:pt x="3319" y="0"/>
                  </a:moveTo>
                  <a:cubicBezTo>
                    <a:pt x="3312" y="141"/>
                    <a:pt x="3376" y="279"/>
                    <a:pt x="3245" y="363"/>
                  </a:cubicBezTo>
                  <a:cubicBezTo>
                    <a:pt x="3114" y="447"/>
                    <a:pt x="2866" y="473"/>
                    <a:pt x="2534" y="503"/>
                  </a:cubicBezTo>
                  <a:cubicBezTo>
                    <a:pt x="2202" y="533"/>
                    <a:pt x="1633" y="548"/>
                    <a:pt x="1253" y="540"/>
                  </a:cubicBezTo>
                  <a:cubicBezTo>
                    <a:pt x="873" y="532"/>
                    <a:pt x="461" y="521"/>
                    <a:pt x="252" y="456"/>
                  </a:cubicBezTo>
                  <a:cubicBezTo>
                    <a:pt x="43" y="391"/>
                    <a:pt x="52" y="212"/>
                    <a:pt x="0" y="148"/>
                  </a:cubicBezTo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71538" y="2428868"/>
            <a:ext cx="7358114" cy="23170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栈空条件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rear=NULL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栈满条件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：不考虑。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进栈操作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：建立含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元素的结点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，将结点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结点的后面。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出栈操作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：取结点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之后的结点值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，删除该结点。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5072074"/>
            <a:ext cx="7715304" cy="4257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Getbottom()</a:t>
            </a:r>
            <a:r>
              <a:rPr lang="zh-CN" altLang="zh-CN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函数就是返回</a:t>
            </a:r>
            <a:r>
              <a:rPr lang="en-US" altLang="zh-CN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rear</a:t>
            </a:r>
            <a:r>
              <a:rPr lang="zh-CN" altLang="zh-CN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结点值即</a:t>
            </a:r>
            <a:r>
              <a:rPr lang="en-US" altLang="zh-CN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rear-&gt;data</a:t>
            </a:r>
            <a:r>
              <a:rPr lang="zh-CN" altLang="zh-CN" sz="2000">
                <a:latin typeface="Consolas" pitchFamily="49" charset="0"/>
                <a:ea typeface="华文中宋" pitchFamily="2" charset="-122"/>
                <a:cs typeface="Consolas" pitchFamily="49" charset="0"/>
              </a:rPr>
              <a:t>（栈不空时）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39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214290"/>
            <a:ext cx="235267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643174" y="4714884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后放置的木块先取出来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857232"/>
            <a:ext cx="8001056" cy="270597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链栈结点类型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 data;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数据域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LinkNode* next;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指针域</a:t>
            </a:r>
          </a:p>
          <a:p>
            <a:pPr algn="l">
              <a:lnSpc>
                <a:spcPts val="26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LinkNode():next(NULL) {} 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LinkNode(T d):data(d),next(NULL) {} 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重载构造函数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28728" y="3857628"/>
            <a:ext cx="5122276" cy="1134859"/>
            <a:chOff x="1296482" y="1714488"/>
            <a:chExt cx="5122276" cy="1134859"/>
          </a:xfrm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157937" y="2152539"/>
              <a:ext cx="428351" cy="3178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4539926" y="1714488"/>
              <a:ext cx="615205" cy="3219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9" name="Arc 14"/>
            <p:cNvSpPr>
              <a:spLocks/>
            </p:cNvSpPr>
            <p:nvPr/>
          </p:nvSpPr>
          <p:spPr bwMode="auto">
            <a:xfrm>
              <a:off x="5092680" y="1865259"/>
              <a:ext cx="324212" cy="259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296482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774827" y="2131146"/>
              <a:ext cx="563384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81360" y="2131146"/>
              <a:ext cx="640451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854045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562514" y="2290067"/>
              <a:ext cx="718846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013999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731516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209861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3449034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5427521" y="1791911"/>
              <a:ext cx="979278" cy="2607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栈底结点</a:t>
              </a: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1358932" y="1791911"/>
              <a:ext cx="1041729" cy="2546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栈顶结点</a:t>
              </a:r>
            </a:p>
          </p:txBody>
        </p:sp>
        <p:sp>
          <p:nvSpPr>
            <p:cNvPr id="21" name="Freeform 2"/>
            <p:cNvSpPr>
              <a:spLocks/>
            </p:cNvSpPr>
            <p:nvPr/>
          </p:nvSpPr>
          <p:spPr bwMode="auto">
            <a:xfrm>
              <a:off x="1679158" y="2291086"/>
              <a:ext cx="4485812" cy="558261"/>
            </a:xfrm>
            <a:custGeom>
              <a:avLst/>
              <a:gdLst/>
              <a:ahLst/>
              <a:cxnLst>
                <a:cxn ang="0">
                  <a:pos x="3319" y="0"/>
                </a:cxn>
                <a:cxn ang="0">
                  <a:pos x="3245" y="363"/>
                </a:cxn>
                <a:cxn ang="0">
                  <a:pos x="2534" y="503"/>
                </a:cxn>
                <a:cxn ang="0">
                  <a:pos x="1253" y="540"/>
                </a:cxn>
                <a:cxn ang="0">
                  <a:pos x="252" y="456"/>
                </a:cxn>
                <a:cxn ang="0">
                  <a:pos x="0" y="148"/>
                </a:cxn>
              </a:cxnLst>
              <a:rect l="0" t="0" r="r" b="b"/>
              <a:pathLst>
                <a:path w="3376" h="548">
                  <a:moveTo>
                    <a:pt x="3319" y="0"/>
                  </a:moveTo>
                  <a:cubicBezTo>
                    <a:pt x="3312" y="141"/>
                    <a:pt x="3376" y="279"/>
                    <a:pt x="3245" y="363"/>
                  </a:cubicBezTo>
                  <a:cubicBezTo>
                    <a:pt x="3114" y="447"/>
                    <a:pt x="2866" y="473"/>
                    <a:pt x="2534" y="503"/>
                  </a:cubicBezTo>
                  <a:cubicBezTo>
                    <a:pt x="2202" y="533"/>
                    <a:pt x="1633" y="548"/>
                    <a:pt x="1253" y="540"/>
                  </a:cubicBezTo>
                  <a:cubicBezTo>
                    <a:pt x="873" y="532"/>
                    <a:pt x="461" y="521"/>
                    <a:pt x="252" y="456"/>
                  </a:cubicBezTo>
                  <a:cubicBezTo>
                    <a:pt x="43" y="391"/>
                    <a:pt x="52" y="212"/>
                    <a:pt x="0" y="148"/>
                  </a:cubicBezTo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40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357166"/>
            <a:ext cx="8001056" cy="62120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链栈类模板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LinkNode&lt;T&gt;* rear;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链栈尾结点指针</a:t>
            </a:r>
          </a:p>
          <a:p>
            <a:pPr algn="l">
              <a:lnSpc>
                <a:spcPts val="21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:rear(NULL) {}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1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~STACK()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析构函数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(rear==NULL) return;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空链表直接返回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LinkNode&lt;T&gt;* pre=rear,*p=pre-&gt;next;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(p!=rear)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delete pre;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pre=p; p=p-&gt;next;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//pre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delete pre;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判栈空算法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rear==NULL;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41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1754174"/>
            <a:ext cx="8429684" cy="374317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 e)			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进栈算法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LinkNode&lt;T&gt;* p=new LinkNode&lt;T&gt;(e);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新建结点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		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栈为空的情况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rear=p;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rear-&gt;next=rear;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栈不空的情况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p-&gt;next=rear-&gt;next;	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将结点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插入到结点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之后</a:t>
            </a:r>
            <a:endParaRPr lang="en-US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rear-&gt;next=p;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42976" y="293877"/>
            <a:ext cx="5122276" cy="1134859"/>
            <a:chOff x="1296482" y="1714488"/>
            <a:chExt cx="5122276" cy="1134859"/>
          </a:xfrm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157937" y="2152539"/>
              <a:ext cx="428351" cy="3178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4539926" y="1714488"/>
              <a:ext cx="615205" cy="3219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9" name="Arc 14"/>
            <p:cNvSpPr>
              <a:spLocks/>
            </p:cNvSpPr>
            <p:nvPr/>
          </p:nvSpPr>
          <p:spPr bwMode="auto">
            <a:xfrm>
              <a:off x="5092680" y="1865259"/>
              <a:ext cx="324212" cy="259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296482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774827" y="2131146"/>
              <a:ext cx="563384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81360" y="2131146"/>
              <a:ext cx="640451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854045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562514" y="2290067"/>
              <a:ext cx="718846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013999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731516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209861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3449034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5427521" y="1791911"/>
              <a:ext cx="979278" cy="2607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栈底结点</a:t>
              </a: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1358932" y="1791911"/>
              <a:ext cx="1041729" cy="2546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栈顶结点</a:t>
              </a:r>
            </a:p>
          </p:txBody>
        </p:sp>
        <p:sp>
          <p:nvSpPr>
            <p:cNvPr id="21" name="Freeform 2"/>
            <p:cNvSpPr>
              <a:spLocks/>
            </p:cNvSpPr>
            <p:nvPr/>
          </p:nvSpPr>
          <p:spPr bwMode="auto">
            <a:xfrm>
              <a:off x="1679158" y="2291086"/>
              <a:ext cx="4485812" cy="558261"/>
            </a:xfrm>
            <a:custGeom>
              <a:avLst/>
              <a:gdLst/>
              <a:ahLst/>
              <a:cxnLst>
                <a:cxn ang="0">
                  <a:pos x="3319" y="0"/>
                </a:cxn>
                <a:cxn ang="0">
                  <a:pos x="3245" y="363"/>
                </a:cxn>
                <a:cxn ang="0">
                  <a:pos x="2534" y="503"/>
                </a:cxn>
                <a:cxn ang="0">
                  <a:pos x="1253" y="540"/>
                </a:cxn>
                <a:cxn ang="0">
                  <a:pos x="252" y="456"/>
                </a:cxn>
                <a:cxn ang="0">
                  <a:pos x="0" y="148"/>
                </a:cxn>
              </a:cxnLst>
              <a:rect l="0" t="0" r="r" b="b"/>
              <a:pathLst>
                <a:path w="3376" h="548">
                  <a:moveTo>
                    <a:pt x="3319" y="0"/>
                  </a:moveTo>
                  <a:cubicBezTo>
                    <a:pt x="3312" y="141"/>
                    <a:pt x="3376" y="279"/>
                    <a:pt x="3245" y="363"/>
                  </a:cubicBezTo>
                  <a:cubicBezTo>
                    <a:pt x="3114" y="447"/>
                    <a:pt x="2866" y="473"/>
                    <a:pt x="2534" y="503"/>
                  </a:cubicBezTo>
                  <a:cubicBezTo>
                    <a:pt x="2202" y="533"/>
                    <a:pt x="1633" y="548"/>
                    <a:pt x="1253" y="540"/>
                  </a:cubicBezTo>
                  <a:cubicBezTo>
                    <a:pt x="873" y="532"/>
                    <a:pt x="461" y="521"/>
                    <a:pt x="252" y="456"/>
                  </a:cubicBezTo>
                  <a:cubicBezTo>
                    <a:pt x="43" y="391"/>
                    <a:pt x="52" y="212"/>
                    <a:pt x="0" y="148"/>
                  </a:cubicBezTo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42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857364"/>
            <a:ext cx="8001056" cy="44388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出栈算法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LinkNode&lt;T&gt;* p;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()) return false; 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栈空的情况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(rear-&gt;next==rear)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栈中只有一个结点的情况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p=rear;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rear=NULL;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栈中有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个及以上结点的情况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p=rear-&gt;next;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rear-&gt;next=p-&gt;next;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e=p-&gt;data;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delete p;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释放结点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14414" y="428604"/>
            <a:ext cx="5122276" cy="1134859"/>
            <a:chOff x="1296482" y="1714488"/>
            <a:chExt cx="5122276" cy="1134859"/>
          </a:xfrm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157937" y="2152539"/>
              <a:ext cx="428351" cy="3178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4539926" y="1714488"/>
              <a:ext cx="615205" cy="3219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9" name="Arc 14"/>
            <p:cNvSpPr>
              <a:spLocks/>
            </p:cNvSpPr>
            <p:nvPr/>
          </p:nvSpPr>
          <p:spPr bwMode="auto">
            <a:xfrm>
              <a:off x="5092680" y="1865259"/>
              <a:ext cx="324212" cy="259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296482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774827" y="2131146"/>
              <a:ext cx="563384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81360" y="2131146"/>
              <a:ext cx="640451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854045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562514" y="2290067"/>
              <a:ext cx="718846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013999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731516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209861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3449034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5427521" y="1791911"/>
              <a:ext cx="979278" cy="2607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栈底结点</a:t>
              </a: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1358932" y="1791911"/>
              <a:ext cx="1041729" cy="2546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栈顶结点</a:t>
              </a:r>
            </a:p>
          </p:txBody>
        </p:sp>
        <p:sp>
          <p:nvSpPr>
            <p:cNvPr id="21" name="Freeform 2"/>
            <p:cNvSpPr>
              <a:spLocks/>
            </p:cNvSpPr>
            <p:nvPr/>
          </p:nvSpPr>
          <p:spPr bwMode="auto">
            <a:xfrm>
              <a:off x="1679158" y="2291086"/>
              <a:ext cx="4485812" cy="558261"/>
            </a:xfrm>
            <a:custGeom>
              <a:avLst/>
              <a:gdLst/>
              <a:ahLst/>
              <a:cxnLst>
                <a:cxn ang="0">
                  <a:pos x="3319" y="0"/>
                </a:cxn>
                <a:cxn ang="0">
                  <a:pos x="3245" y="363"/>
                </a:cxn>
                <a:cxn ang="0">
                  <a:pos x="2534" y="503"/>
                </a:cxn>
                <a:cxn ang="0">
                  <a:pos x="1253" y="540"/>
                </a:cxn>
                <a:cxn ang="0">
                  <a:pos x="252" y="456"/>
                </a:cxn>
                <a:cxn ang="0">
                  <a:pos x="0" y="148"/>
                </a:cxn>
              </a:cxnLst>
              <a:rect l="0" t="0" r="r" b="b"/>
              <a:pathLst>
                <a:path w="3376" h="548">
                  <a:moveTo>
                    <a:pt x="3319" y="0"/>
                  </a:moveTo>
                  <a:cubicBezTo>
                    <a:pt x="3312" y="141"/>
                    <a:pt x="3376" y="279"/>
                    <a:pt x="3245" y="363"/>
                  </a:cubicBezTo>
                  <a:cubicBezTo>
                    <a:pt x="3114" y="447"/>
                    <a:pt x="2866" y="473"/>
                    <a:pt x="2534" y="503"/>
                  </a:cubicBezTo>
                  <a:cubicBezTo>
                    <a:pt x="2202" y="533"/>
                    <a:pt x="1633" y="548"/>
                    <a:pt x="1253" y="540"/>
                  </a:cubicBezTo>
                  <a:cubicBezTo>
                    <a:pt x="873" y="532"/>
                    <a:pt x="461" y="521"/>
                    <a:pt x="252" y="456"/>
                  </a:cubicBezTo>
                  <a:cubicBezTo>
                    <a:pt x="43" y="391"/>
                    <a:pt x="52" y="212"/>
                    <a:pt x="0" y="148"/>
                  </a:cubicBezTo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43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327226"/>
            <a:ext cx="8001056" cy="37447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取栈顶元素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(empty()) return false;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栈空的情况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e=rear-&gt;next-&gt;data;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Getbottom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取栈底元素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rear-&gt;data;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49922" y="4222967"/>
            <a:ext cx="5122276" cy="1134859"/>
            <a:chOff x="1296482" y="1714488"/>
            <a:chExt cx="5122276" cy="1134859"/>
          </a:xfrm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157937" y="2152539"/>
              <a:ext cx="428351" cy="3178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4539926" y="1714488"/>
              <a:ext cx="615205" cy="3219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9" name="Arc 14"/>
            <p:cNvSpPr>
              <a:spLocks/>
            </p:cNvSpPr>
            <p:nvPr/>
          </p:nvSpPr>
          <p:spPr bwMode="auto">
            <a:xfrm>
              <a:off x="5092680" y="1865259"/>
              <a:ext cx="324212" cy="259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296482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774827" y="2131146"/>
              <a:ext cx="563384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81360" y="2131146"/>
              <a:ext cx="576000" cy="31784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chemeClr val="bg1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854045" y="2131146"/>
              <a:ext cx="564713" cy="31784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562514" y="2290067"/>
              <a:ext cx="718846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013999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731516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209861" y="2131146"/>
              <a:ext cx="564713" cy="317842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3449034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5427521" y="1791911"/>
              <a:ext cx="979278" cy="2607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栈底结点</a:t>
              </a: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1358932" y="1791911"/>
              <a:ext cx="1041729" cy="2546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栈顶结点</a:t>
              </a:r>
            </a:p>
          </p:txBody>
        </p:sp>
        <p:sp>
          <p:nvSpPr>
            <p:cNvPr id="21" name="Freeform 2"/>
            <p:cNvSpPr>
              <a:spLocks/>
            </p:cNvSpPr>
            <p:nvPr/>
          </p:nvSpPr>
          <p:spPr bwMode="auto">
            <a:xfrm>
              <a:off x="1679158" y="2291086"/>
              <a:ext cx="4485812" cy="558261"/>
            </a:xfrm>
            <a:custGeom>
              <a:avLst/>
              <a:gdLst/>
              <a:ahLst/>
              <a:cxnLst>
                <a:cxn ang="0">
                  <a:pos x="3319" y="0"/>
                </a:cxn>
                <a:cxn ang="0">
                  <a:pos x="3245" y="363"/>
                </a:cxn>
                <a:cxn ang="0">
                  <a:pos x="2534" y="503"/>
                </a:cxn>
                <a:cxn ang="0">
                  <a:pos x="1253" y="540"/>
                </a:cxn>
                <a:cxn ang="0">
                  <a:pos x="252" y="456"/>
                </a:cxn>
                <a:cxn ang="0">
                  <a:pos x="0" y="148"/>
                </a:cxn>
              </a:cxnLst>
              <a:rect l="0" t="0" r="r" b="b"/>
              <a:pathLst>
                <a:path w="3376" h="548">
                  <a:moveTo>
                    <a:pt x="3319" y="0"/>
                  </a:moveTo>
                  <a:cubicBezTo>
                    <a:pt x="3312" y="141"/>
                    <a:pt x="3376" y="279"/>
                    <a:pt x="3245" y="363"/>
                  </a:cubicBezTo>
                  <a:cubicBezTo>
                    <a:pt x="3114" y="447"/>
                    <a:pt x="2866" y="473"/>
                    <a:pt x="2534" y="503"/>
                  </a:cubicBezTo>
                  <a:cubicBezTo>
                    <a:pt x="2202" y="533"/>
                    <a:pt x="1633" y="548"/>
                    <a:pt x="1253" y="540"/>
                  </a:cubicBezTo>
                  <a:cubicBezTo>
                    <a:pt x="873" y="532"/>
                    <a:pt x="461" y="521"/>
                    <a:pt x="252" y="456"/>
                  </a:cubicBezTo>
                  <a:cubicBezTo>
                    <a:pt x="43" y="391"/>
                    <a:pt x="52" y="212"/>
                    <a:pt x="0" y="148"/>
                  </a:cubicBezTo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44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206701"/>
            <a:ext cx="6643734" cy="51209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STACK&lt;int&gt; st;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"1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endl;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i=1;i&lt;=5;i++)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st.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栈底元素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 &lt;&lt; st.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Getbottom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&lt;&lt; endl;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 e &lt;&lt; endl;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 e &lt;&lt; endl;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栈底元素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 &lt;&lt; st.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Getbottom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&lt;&lt; endl;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4719" y="2778337"/>
            <a:ext cx="20478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右箭头 6"/>
          <p:cNvSpPr/>
          <p:nvPr/>
        </p:nvSpPr>
        <p:spPr bwMode="auto">
          <a:xfrm>
            <a:off x="6786578" y="3421279"/>
            <a:ext cx="214314" cy="285752"/>
          </a:xfrm>
          <a:prstGeom prst="right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285728"/>
            <a:ext cx="714380" cy="6463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程序验证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45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1334458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stack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容器主要的成员函数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48" y="1977400"/>
          <a:ext cx="6786610" cy="267984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80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6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3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成员函数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说明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empty()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判断栈是否为空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size()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返回栈中的实际元素个数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push(e)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即元素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top()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返回栈顶元素，当栈</a:t>
                      </a:r>
                      <a:r>
                        <a:rPr lang="zh-CN" alt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空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时抛出异常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pop()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出栈一个元素，并不返回出栈的元素，当栈</a:t>
                      </a:r>
                      <a:r>
                        <a:rPr lang="zh-CN" alt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空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时抛出异常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472" y="571480"/>
            <a:ext cx="350046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3.1.6 STL</a:t>
            </a:r>
            <a:r>
              <a:rPr lang="zh-CN" altLang="en-US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中的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栈</a:t>
            </a:r>
            <a:r>
              <a:rPr lang="zh-CN" altLang="en-US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容器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46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1785926"/>
            <a:ext cx="7572428" cy="20898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与前面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自己实现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的栈运算相比，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容器的成员函数使用更加简单方便。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需要注意的是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容器具有空间动态扩展功能，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不会出现上溢出的情况，另外在使用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之前应保证栈不空。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0246" y="822312"/>
            <a:ext cx="1384300" cy="677862"/>
            <a:chOff x="830246" y="822312"/>
            <a:chExt cx="1384300" cy="677862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gray">
            <a:xfrm>
              <a:off x="830246" y="822312"/>
              <a:ext cx="1384300" cy="677862"/>
            </a:xfrm>
            <a:prstGeom prst="roundRect">
              <a:avLst>
                <a:gd name="adj" fmla="val 50000"/>
              </a:avLst>
            </a:prstGeom>
            <a:solidFill>
              <a:srgbClr val="C0C0C0"/>
            </a:solidFill>
            <a:ln w="57150" algn="ctr">
              <a:noFill/>
              <a:round/>
              <a:headEnd/>
              <a:tailE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AutoShape 27"/>
            <p:cNvSpPr>
              <a:spLocks noChangeArrowheads="1"/>
            </p:cNvSpPr>
            <p:nvPr/>
          </p:nvSpPr>
          <p:spPr bwMode="gray">
            <a:xfrm>
              <a:off x="863584" y="861999"/>
              <a:ext cx="1301750" cy="58737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19050" algn="ctr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1161789" y="1008446"/>
              <a:ext cx="697627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>
                  <a:solidFill>
                    <a:srgbClr val="FF0000"/>
                  </a:solidFill>
                  <a:latin typeface="华文中宋" pitchFamily="2" charset="-122"/>
                  <a:ea typeface="华文中宋" pitchFamily="2" charset="-122"/>
                </a:rPr>
                <a:t>提示</a:t>
              </a:r>
              <a:endParaRPr lang="en-US" altLang="zh-CN" sz="2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47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428604"/>
            <a:ext cx="8072494" cy="425767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#include&lt;iostream&gt;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&lt;stack&gt;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stack&lt;int&gt; st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st.push(1); st.push(2); st.push(3);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%d\n",st.top());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出栈顺序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(!st.empty()) 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栈不空时出栈所有元素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printf("%d ",st.top());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st.pop() 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5143512"/>
            <a:ext cx="2714644" cy="97260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出栈顺序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3 2 1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3000364" y="4786322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48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85786" y="1643050"/>
            <a:ext cx="51435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求解问题中需要临时保存一些数据元素：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48" y="642918"/>
            <a:ext cx="350046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3.1.7 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栈的综合应用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066800" y="2293938"/>
            <a:ext cx="3719514" cy="1706566"/>
            <a:chOff x="294" y="1536"/>
            <a:chExt cx="1722" cy="1387"/>
          </a:xfrm>
        </p:grpSpPr>
        <p:pic>
          <p:nvPicPr>
            <p:cNvPr id="8" name="Picture 5" descr="pan_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298" y="1536"/>
              <a:ext cx="1711" cy="1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294" y="1538"/>
              <a:ext cx="1722" cy="1382"/>
            </a:xfrm>
            <a:custGeom>
              <a:avLst/>
              <a:gdLst/>
              <a:ahLst/>
              <a:cxnLst>
                <a:cxn ang="0">
                  <a:pos x="6" y="79"/>
                </a:cxn>
                <a:cxn ang="0">
                  <a:pos x="6" y="1300"/>
                </a:cxn>
                <a:cxn ang="0">
                  <a:pos x="46" y="1367"/>
                </a:cxn>
                <a:cxn ang="0">
                  <a:pos x="121" y="1381"/>
                </a:cxn>
                <a:cxn ang="0">
                  <a:pos x="1658" y="1312"/>
                </a:cxn>
                <a:cxn ang="0">
                  <a:pos x="1696" y="1286"/>
                </a:cxn>
                <a:cxn ang="0">
                  <a:pos x="1714" y="1247"/>
                </a:cxn>
                <a:cxn ang="0">
                  <a:pos x="1715" y="157"/>
                </a:cxn>
                <a:cxn ang="0">
                  <a:pos x="1689" y="87"/>
                </a:cxn>
                <a:cxn ang="0">
                  <a:pos x="1637" y="67"/>
                </a:cxn>
                <a:cxn ang="0">
                  <a:pos x="95" y="0"/>
                </a:cxn>
                <a:cxn ang="0">
                  <a:pos x="29" y="31"/>
                </a:cxn>
                <a:cxn ang="0">
                  <a:pos x="6" y="79"/>
                </a:cxn>
              </a:cxnLst>
              <a:rect l="0" t="0" r="r" b="b"/>
              <a:pathLst>
                <a:path w="1722" h="1382">
                  <a:moveTo>
                    <a:pt x="6" y="79"/>
                  </a:moveTo>
                  <a:cubicBezTo>
                    <a:pt x="0" y="294"/>
                    <a:pt x="3" y="1087"/>
                    <a:pt x="6" y="1300"/>
                  </a:cubicBezTo>
                  <a:cubicBezTo>
                    <a:pt x="8" y="1336"/>
                    <a:pt x="36" y="1359"/>
                    <a:pt x="46" y="1367"/>
                  </a:cubicBezTo>
                  <a:cubicBezTo>
                    <a:pt x="60" y="1381"/>
                    <a:pt x="109" y="1382"/>
                    <a:pt x="121" y="1381"/>
                  </a:cubicBezTo>
                  <a:cubicBezTo>
                    <a:pt x="368" y="1362"/>
                    <a:pt x="1388" y="1336"/>
                    <a:pt x="1658" y="1312"/>
                  </a:cubicBezTo>
                  <a:cubicBezTo>
                    <a:pt x="1658" y="1315"/>
                    <a:pt x="1684" y="1300"/>
                    <a:pt x="1696" y="1286"/>
                  </a:cubicBezTo>
                  <a:cubicBezTo>
                    <a:pt x="1708" y="1272"/>
                    <a:pt x="1714" y="1250"/>
                    <a:pt x="1714" y="1247"/>
                  </a:cubicBezTo>
                  <a:cubicBezTo>
                    <a:pt x="1714" y="1065"/>
                    <a:pt x="1722" y="347"/>
                    <a:pt x="1715" y="157"/>
                  </a:cubicBezTo>
                  <a:cubicBezTo>
                    <a:pt x="1715" y="124"/>
                    <a:pt x="1711" y="104"/>
                    <a:pt x="1689" y="87"/>
                  </a:cubicBezTo>
                  <a:cubicBezTo>
                    <a:pt x="1667" y="70"/>
                    <a:pt x="1659" y="73"/>
                    <a:pt x="1637" y="67"/>
                  </a:cubicBezTo>
                  <a:cubicBezTo>
                    <a:pt x="1375" y="49"/>
                    <a:pt x="360" y="16"/>
                    <a:pt x="95" y="0"/>
                  </a:cubicBezTo>
                  <a:cubicBezTo>
                    <a:pt x="72" y="0"/>
                    <a:pt x="41" y="14"/>
                    <a:pt x="29" y="31"/>
                  </a:cubicBezTo>
                  <a:cubicBezTo>
                    <a:pt x="17" y="48"/>
                    <a:pt x="13" y="49"/>
                    <a:pt x="6" y="79"/>
                  </a:cubicBezTo>
                  <a:close/>
                </a:path>
              </a:pathLst>
            </a:custGeom>
            <a:gradFill rotWithShape="1">
              <a:gsLst>
                <a:gs pos="0">
                  <a:srgbClr val="03D4A8">
                    <a:alpha val="50000"/>
                  </a:srgbClr>
                </a:gs>
                <a:gs pos="25000">
                  <a:srgbClr val="21D6E0">
                    <a:alpha val="45000"/>
                  </a:srgbClr>
                </a:gs>
                <a:gs pos="75000">
                  <a:srgbClr val="0087E6">
                    <a:alpha val="35000"/>
                  </a:srgbClr>
                </a:gs>
                <a:gs pos="100000">
                  <a:srgbClr val="005CBF">
                    <a:alpha val="3000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42976" y="2633657"/>
            <a:ext cx="3429024" cy="93465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先保存的后处理：栈</a:t>
            </a:r>
            <a:endParaRPr lang="en-US" altLang="zh-CN" sz="2000" b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先保存的先处理：队列</a:t>
            </a:r>
            <a:endParaRPr lang="en-US" altLang="zh-CN" sz="2000" b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49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1142984"/>
            <a:ext cx="7215238" cy="1808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后进先出，即后进栈的元素先出栈。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每次进栈的元素都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新栈顶元素，每次出栈的元素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只能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是当前栈顶元素。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栈也称为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后进先出表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先进后出表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50004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栈的</a:t>
            </a:r>
            <a:r>
              <a:rPr lang="zh-CN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主要特点</a:t>
            </a:r>
            <a:r>
              <a:rPr lang="zh-CN" altLang="en-US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1465126"/>
            <a:ext cx="5572164" cy="82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仅包含“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”、正整数和小括号的合法数学表达式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—</a:t>
            </a:r>
            <a:r>
              <a:rPr lang="zh-CN" altLang="zh-CN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中缀表达式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2643182"/>
            <a:ext cx="5715040" cy="114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后缀表达式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就是运算符在操作数的后面，已经考虑了运算符的优先级，不包含括号，只含操作数和运算符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9454" y="2774437"/>
            <a:ext cx="1000132" cy="44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123*+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29454" y="1500174"/>
            <a:ext cx="1143008" cy="44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1+2*3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16200000" flipH="1">
            <a:off x="6859065" y="2361144"/>
            <a:ext cx="845635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642910" y="571480"/>
            <a:ext cx="2357454" cy="642942"/>
            <a:chOff x="428596" y="428604"/>
            <a:chExt cx="2357454" cy="642942"/>
          </a:xfrm>
        </p:grpSpPr>
        <p:sp>
          <p:nvSpPr>
            <p:cNvPr id="15" name="AutoShape 10"/>
            <p:cNvSpPr>
              <a:spLocks noChangeArrowheads="1"/>
            </p:cNvSpPr>
            <p:nvPr/>
          </p:nvSpPr>
          <p:spPr bwMode="gray">
            <a:xfrm>
              <a:off x="428596" y="428604"/>
              <a:ext cx="2357454" cy="64294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A7EA"/>
                </a:gs>
                <a:gs pos="50000">
                  <a:srgbClr val="4EA7EA">
                    <a:gamma/>
                    <a:tint val="42353"/>
                    <a:invGamma/>
                  </a:srgbClr>
                </a:gs>
                <a:gs pos="100000">
                  <a:srgbClr val="4EA7EA"/>
                </a:gs>
              </a:gsLst>
              <a:lin ang="5400000" scaled="1"/>
            </a:gradFill>
            <a:ln w="28575" algn="ctr">
              <a:solidFill>
                <a:schemeClr val="bg1"/>
              </a:solidFill>
              <a:round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gray">
            <a:xfrm>
              <a:off x="633384" y="538085"/>
              <a:ext cx="20621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65188" latinLnBrk="1">
                <a:lnSpc>
                  <a:spcPct val="100000"/>
                </a:lnSpc>
              </a:pP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简单表达式求值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50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928670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exp</a:t>
            </a:r>
            <a:r>
              <a:rPr lang="zh-CN" altLang="zh-CN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求值过程</a:t>
            </a:r>
            <a:endParaRPr lang="en-US" altLang="zh-CN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500174"/>
            <a:ext cx="6215106" cy="116015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将表达式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转换成后缀表达式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对该后缀表达式求值。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51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428604"/>
            <a:ext cx="60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设计求表达式值的类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Express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000108"/>
            <a:ext cx="8286808" cy="488056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Express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求表达式值类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string exp;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存放中缀表达式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string postexp;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存放后缀表达式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Express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(string str)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exp=str;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postexp="";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string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getpostexp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 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postexp;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{ </a:t>
            </a:r>
            <a:r>
              <a:rPr lang="zh-CN" altLang="zh-CN" sz="180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double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GetValue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{ </a:t>
            </a:r>
            <a:r>
              <a:rPr lang="zh-CN" altLang="zh-CN" sz="18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计算后缀表达式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的值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52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357166"/>
            <a:ext cx="2357454" cy="52588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endParaRPr lang="zh-CN" altLang="en-US" sz="200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130842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使用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运算符栈</a:t>
            </a:r>
            <a:r>
              <a:rPr lang="en-US" altLang="zh-CN" sz="20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：先出栈的运算符先做运算！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786" y="2071678"/>
            <a:ext cx="35004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 </a:t>
            </a:r>
            <a:r>
              <a:rPr lang="en-US" altLang="zh-CN" sz="18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op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</a:t>
            </a:r>
            <a:r>
              <a:rPr lang="en-US" altLang="zh-CN" sz="1800" baseline="-25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endParaRPr lang="zh-CN" altLang="en-US" sz="1800">
              <a:solidFill>
                <a:srgbClr val="0000FF"/>
              </a:solidFill>
              <a:latin typeface="+mj-ea"/>
              <a:ea typeface="+mj-ea"/>
              <a:cs typeface="Consolas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52686" y="3429000"/>
            <a:ext cx="785818" cy="1714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┊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┊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1248" y="5186375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2716993" y="1964521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2315876" y="3151457"/>
            <a:ext cx="1188000" cy="1588"/>
          </a:xfrm>
          <a:prstGeom prst="straightConnector1">
            <a:avLst/>
          </a:prstGeom>
          <a:ln w="19050"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00364" y="2571744"/>
            <a:ext cx="5643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比较优先级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P(op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)&gt;P(op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，才能将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直接进栈，否则出栈直到满足该条件后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再进栈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71670" y="5786454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括号的特殊性！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53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1285860"/>
            <a:ext cx="8001056" cy="413802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未读完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读取字符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为数字：将后续的所有数字均依次存放到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为左括号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进栈到</a:t>
            </a:r>
            <a:r>
              <a:rPr lang="en-US" altLang="zh-CN" sz="18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为右括号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')'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</a:t>
            </a:r>
            <a:r>
              <a:rPr lang="en-US" altLang="zh-CN" sz="18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以前的运算符依次出栈并存放到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postexp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再将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的优先级高于栈顶运算符优先级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进栈；否则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栈并存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放到</a:t>
            </a: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postexp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直到该条件成立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再将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en-US" altLang="zh-CN" sz="18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oper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字符串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扫描完毕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则退栈</a:t>
            </a:r>
            <a:r>
              <a:rPr lang="en-US" altLang="zh-CN" sz="18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的所有运算符并存放到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910" y="64291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转换过程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54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71414"/>
            <a:ext cx="65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表达式“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(56-20)/(4+2)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”转换成后缀表达式的过程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85720" y="571480"/>
          <a:ext cx="8286809" cy="59276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0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4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152"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</a:rPr>
                        <a:t>ch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</a:rPr>
                        <a:t>操</a:t>
                      </a:r>
                      <a:r>
                        <a:rPr lang="en-US" sz="1800" b="1" kern="10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</a:rPr>
                        <a:t>作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</a:rPr>
                        <a:t>postexp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</a:rPr>
                        <a:t>opor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</a:rPr>
                        <a:t>栈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存入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中，并插入一个字符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'#'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"56#"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由于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中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以前没有字符，则直接将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'-'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"56#"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20#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存入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中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"56#20#"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(-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将栈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中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以前的运算符依次出栈并存入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，然后将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出栈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"56#20#-"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'/'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"56#20#-"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"56#20#-"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4#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存入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"56#20#-4#"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/(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由于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中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以前没有运算符，则直接将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'+'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"56#20#-4#"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/(+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2#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存入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"56#20#-4#2#"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/(+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栈中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以前的运算符依次出栈并存入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，然后将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'('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出栈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"56#20#-4#2#+"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1152"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exp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扫描完毕，将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opor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栈中所有运算符出栈并存入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，得到最后的后缀表达式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"56#20#-4#2#+/"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55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475803"/>
            <a:ext cx="8715436" cy="4998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将算术表达式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转换成后缀表达式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stack&lt;char&gt; opor;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运算符栈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i=0;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的下标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ch,e;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(i&lt;exp.length())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//exp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表达式未扫描完时循环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ch=exp[i];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ch=='('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遇到左括号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opor.push(ch);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将左括号直接进栈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ch==')'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遇到右括号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while (!opor.empty() &amp;&amp; opor.top()!='(')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e=opor.top();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将栈中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之前的运算符退栈并存入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opor.pop();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postexp+=e;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opor.pop();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56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85728"/>
            <a:ext cx="8715404" cy="5147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ch=='+' || ch=='-'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遇到加或减号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(!opor.empty() &amp;&amp; opor.top()!='(')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e=opor.top();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将栈中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之前的所有运算符退栈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opor.pop();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并存入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postexp+=e;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opor.push(ch);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再将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ch=='*' || ch=='/'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号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while (!opor.empty() &amp;&amp; opor.top()!='(' &amp;&amp; 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(opor.top()=='*' || opor.top()=='/'))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e=opor.top();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将栈中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之前的所有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依次出栈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opor.pop();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并存入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postexp+=e;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opor.push(ch);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再将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57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545093"/>
            <a:ext cx="8643998" cy="4526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else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遇到数字字符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string d="";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while (</a:t>
            </a:r>
            <a:r>
              <a:rPr lang="en-US" altLang="zh-CN" sz="1800">
                <a:solidFill>
                  <a:srgbClr val="FF3399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ch&gt;='0' &amp;&amp; ch&lt;='9'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  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遇到数字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{  d+=ch;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提取所有连续的数字字符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i++;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if (i&lt;exp.length())	   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//exp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没有遍历完时取下一个字符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ch=exp[i];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else			   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//exp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遍历完毕时退出数字判断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break;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i--;			   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退一个字符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postexp+=d;		   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将数字串存入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postexp+="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";		   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标识一个数字串结束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i++;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继续处理其他字符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58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1214422"/>
            <a:ext cx="8501122" cy="2064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while (!opor.empty())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此时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扫描完毕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栈不空时循环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{  e=opor.top();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opor.pop();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将栈中所有运算符退栈并放入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postexp+=e;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59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00100" y="5357826"/>
            <a:ext cx="5572164" cy="45318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栈抽象数据类型 </a:t>
            </a:r>
            <a:r>
              <a:rPr lang="en-US" altLang="zh-CN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= </a:t>
            </a: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线性结构 </a:t>
            </a:r>
            <a:r>
              <a:rPr lang="en-US" altLang="zh-CN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+ </a:t>
            </a: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栈的基本运算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34" y="428604"/>
            <a:ext cx="7286676" cy="476486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 Stack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D={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 0</a:t>
            </a:r>
            <a:r>
              <a:rPr lang="zh-CN" altLang="zh-CN" sz="18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≥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，元素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类型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数据关系：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R={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={&lt;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|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基本运算：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empty()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：判断栈是否为空，若空栈返回真；否则返回假。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push(T 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：进栈操作，将元素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插入到栈中作为栈顶元素。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pop(T&amp; e)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：出栈操作。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gettop(T&amp; e)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：取栈顶操作。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00042"/>
            <a:ext cx="3500462" cy="52588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144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后缀表达式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postexp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求值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21442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使用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运算数栈</a:t>
            </a:r>
            <a:r>
              <a:rPr lang="en-US" altLang="zh-CN" sz="20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endParaRPr lang="zh-CN" altLang="en-US" sz="2000">
              <a:solidFill>
                <a:srgbClr val="339933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714488"/>
            <a:ext cx="8001056" cy="408749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未读完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读取字符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栈出栈两个数值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b,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18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c=b+a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栈出栈两个数值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b,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18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c=b-a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栈出栈两个数值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b,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18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c=b*a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栈出栈两个数值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b,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不零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1800">
                <a:solidFill>
                  <a:srgbClr val="339933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c=b/a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为数字字符：将连续的数字串转换成数值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d,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栈中唯一的数值即为表达式值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60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559338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后缀表达式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"56#20#-4#2#+/"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的求值过程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14348" y="1214424"/>
          <a:ext cx="7500989" cy="397271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ch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序列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说明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st</a:t>
                      </a: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栈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遇到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遇到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20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56,20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'-'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遇到</a:t>
                      </a:r>
                      <a:r>
                        <a:rPr lang="en-US" alt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-'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，出栈两次，将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56-20=36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遇到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36,4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遇到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36,4,2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'+'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遇到</a:t>
                      </a:r>
                      <a:r>
                        <a:rPr lang="en-US" alt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+'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，出栈两次，将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4+2=6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36,6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'/'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遇到</a:t>
                      </a:r>
                      <a:r>
                        <a:rPr lang="en-US" alt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'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/'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，出栈两次，将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36/6=6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postexp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扫描完毕，算法结束，栈顶数值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即为所求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endParaRPr lang="en-US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61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572401"/>
            <a:ext cx="8501122" cy="4432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double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GetValue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计算后缀表达式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的值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stack&lt;double&gt; opand;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</a:t>
            </a:r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运算数栈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double a,b,c,d;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char ch;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(i&lt;postexp.length())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//postexp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字符串未扫描完时循环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ch=postexp[i];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switch (ch)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case '+':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a=opand.top(); opand.pop();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退栈运算数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b=opand.top(); opand.pop();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退栈运算数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 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c=b+a;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opand.push(c);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将计算结果进栈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break;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62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214290"/>
            <a:ext cx="7786742" cy="5634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case '-':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a=opand.top(); opand.pop();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退栈运算数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b=opand.top(); opand.pop();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退栈运算数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 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c=b-a;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opand.push(c);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将计算结果进栈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break;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case '*':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a=opand.top(); opand.pop();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退栈运算数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b=opand.top(); opand.pop();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退栈运算数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 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c=b*a;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opand.push(c);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将计算结果进栈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break;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case '/':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a=opand.top(); opand.pop();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退栈运算数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b=opand.top(); opand.pop();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退栈运算数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 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c=b/a;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opand.push(c);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将计算结果进栈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break;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63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571480"/>
            <a:ext cx="8143932" cy="4167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default: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遇到数字字符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d=0;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将连续的数字符转换成数值存放到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while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ch&gt;='0' &amp;&amp; ch&lt;='9'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d=10*d+(ch-'0');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i++;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ch=postexp[i];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opand.push(d);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将数值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break;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i++;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继续处理其他字符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opand.top();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栈顶元素即为求值结果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64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flipH="1">
            <a:off x="571472" y="1571612"/>
            <a:ext cx="357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主</a:t>
            </a:r>
            <a:endParaRPr lang="en-US" altLang="zh-CN" sz="1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程</a:t>
            </a:r>
            <a:endParaRPr lang="en-US" altLang="zh-CN" sz="1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序</a:t>
            </a:r>
            <a:endParaRPr lang="en-US" altLang="zh-CN" sz="18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500042"/>
            <a:ext cx="7286676" cy="323860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string str="(56-20)/(4+2)";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Express obj(str);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中缀表达式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 &lt;&lt; str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中缀转换为后缀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obj.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Trans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后缀表达式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 &lt;&lt; obj.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getpostex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p()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求后缀表达式值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求值结果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  " &lt;&lt; obj.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GetValue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3571868" y="3857628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4286256"/>
            <a:ext cx="337467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5"/>
          <p:cNvSpPr txBox="1"/>
          <p:nvPr/>
        </p:nvSpPr>
        <p:spPr>
          <a:xfrm>
            <a:off x="214282" y="496653"/>
            <a:ext cx="714380" cy="6463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程序验证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65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845090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求表达式值的两个步骤可以合并起来，不必产生后缀表达式：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1500174"/>
            <a:ext cx="6786610" cy="137227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将所有遇到的运算数进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opor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出栈一个运算符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中依次出栈两个运算数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，执行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op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运算，将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opand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66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5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1285852" y="2071678"/>
            <a:ext cx="3557166" cy="1571636"/>
            <a:chOff x="1285852" y="2071678"/>
            <a:chExt cx="3557166" cy="1571636"/>
          </a:xfrm>
        </p:grpSpPr>
        <p:sp>
          <p:nvSpPr>
            <p:cNvPr id="20533" name="Rectangle 53"/>
            <p:cNvSpPr>
              <a:spLocks noChangeArrowheads="1"/>
            </p:cNvSpPr>
            <p:nvPr/>
          </p:nvSpPr>
          <p:spPr bwMode="auto">
            <a:xfrm>
              <a:off x="2494157" y="331274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31" name="Rectangle 51"/>
            <p:cNvSpPr>
              <a:spLocks noChangeArrowheads="1"/>
            </p:cNvSpPr>
            <p:nvPr/>
          </p:nvSpPr>
          <p:spPr bwMode="auto">
            <a:xfrm>
              <a:off x="3069339" y="331274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30" name="Rectangle 50"/>
            <p:cNvSpPr>
              <a:spLocks noChangeArrowheads="1"/>
            </p:cNvSpPr>
            <p:nvPr/>
          </p:nvSpPr>
          <p:spPr bwMode="auto">
            <a:xfrm>
              <a:off x="2781748" y="331274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29" name="Rectangle 49"/>
            <p:cNvSpPr>
              <a:spLocks noChangeArrowheads="1"/>
            </p:cNvSpPr>
            <p:nvPr/>
          </p:nvSpPr>
          <p:spPr bwMode="auto">
            <a:xfrm>
              <a:off x="3350610" y="331274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28" name="Rectangle 48"/>
            <p:cNvSpPr>
              <a:spLocks noChangeArrowheads="1"/>
            </p:cNvSpPr>
            <p:nvPr/>
          </p:nvSpPr>
          <p:spPr bwMode="auto">
            <a:xfrm>
              <a:off x="2494157" y="300613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26" name="Rectangle 46"/>
            <p:cNvSpPr>
              <a:spLocks noChangeArrowheads="1"/>
            </p:cNvSpPr>
            <p:nvPr/>
          </p:nvSpPr>
          <p:spPr bwMode="auto">
            <a:xfrm>
              <a:off x="3069339" y="300613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25" name="Rectangle 45"/>
            <p:cNvSpPr>
              <a:spLocks noChangeArrowheads="1"/>
            </p:cNvSpPr>
            <p:nvPr/>
          </p:nvSpPr>
          <p:spPr bwMode="auto">
            <a:xfrm>
              <a:off x="2781748" y="3006131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24" name="Rectangle 44"/>
            <p:cNvSpPr>
              <a:spLocks noChangeArrowheads="1"/>
            </p:cNvSpPr>
            <p:nvPr/>
          </p:nvSpPr>
          <p:spPr bwMode="auto">
            <a:xfrm>
              <a:off x="3350610" y="300613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23" name="Rectangle 43"/>
            <p:cNvSpPr>
              <a:spLocks noChangeArrowheads="1"/>
            </p:cNvSpPr>
            <p:nvPr/>
          </p:nvSpPr>
          <p:spPr bwMode="auto">
            <a:xfrm>
              <a:off x="2494157" y="269319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21" name="Rectangle 41"/>
            <p:cNvSpPr>
              <a:spLocks noChangeArrowheads="1"/>
            </p:cNvSpPr>
            <p:nvPr/>
          </p:nvSpPr>
          <p:spPr bwMode="auto">
            <a:xfrm>
              <a:off x="3069339" y="2693195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20" name="Rectangle 40"/>
            <p:cNvSpPr>
              <a:spLocks noChangeArrowheads="1"/>
            </p:cNvSpPr>
            <p:nvPr/>
          </p:nvSpPr>
          <p:spPr bwMode="auto">
            <a:xfrm>
              <a:off x="2781748" y="269319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19" name="Rectangle 39"/>
            <p:cNvSpPr>
              <a:spLocks noChangeArrowheads="1"/>
            </p:cNvSpPr>
            <p:nvPr/>
          </p:nvSpPr>
          <p:spPr bwMode="auto">
            <a:xfrm>
              <a:off x="3350610" y="2693195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18" name="Rectangle 38"/>
            <p:cNvSpPr>
              <a:spLocks noChangeArrowheads="1"/>
            </p:cNvSpPr>
            <p:nvPr/>
          </p:nvSpPr>
          <p:spPr bwMode="auto">
            <a:xfrm>
              <a:off x="2494157" y="2386580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16" name="Rectangle 36"/>
            <p:cNvSpPr>
              <a:spLocks noChangeArrowheads="1"/>
            </p:cNvSpPr>
            <p:nvPr/>
          </p:nvSpPr>
          <p:spPr bwMode="auto">
            <a:xfrm>
              <a:off x="3069339" y="2386580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15" name="Rectangle 35"/>
            <p:cNvSpPr>
              <a:spLocks noChangeArrowheads="1"/>
            </p:cNvSpPr>
            <p:nvPr/>
          </p:nvSpPr>
          <p:spPr bwMode="auto">
            <a:xfrm>
              <a:off x="2781748" y="2386580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14" name="Rectangle 34"/>
            <p:cNvSpPr>
              <a:spLocks noChangeArrowheads="1"/>
            </p:cNvSpPr>
            <p:nvPr/>
          </p:nvSpPr>
          <p:spPr bwMode="auto">
            <a:xfrm>
              <a:off x="3350610" y="2386580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08" name="Rectangle 28"/>
            <p:cNvSpPr>
              <a:spLocks noChangeArrowheads="1"/>
            </p:cNvSpPr>
            <p:nvPr/>
          </p:nvSpPr>
          <p:spPr bwMode="auto">
            <a:xfrm>
              <a:off x="2769998" y="2071678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507" name="Rectangle 27"/>
            <p:cNvSpPr>
              <a:spLocks noChangeArrowheads="1"/>
            </p:cNvSpPr>
            <p:nvPr/>
          </p:nvSpPr>
          <p:spPr bwMode="auto">
            <a:xfrm>
              <a:off x="2485567" y="2071678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3345180" y="2071678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505" name="Rectangle 25"/>
            <p:cNvSpPr>
              <a:spLocks noChangeArrowheads="1"/>
            </p:cNvSpPr>
            <p:nvPr/>
          </p:nvSpPr>
          <p:spPr bwMode="auto">
            <a:xfrm>
              <a:off x="3057589" y="2071678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auto">
            <a:xfrm>
              <a:off x="2143108" y="3345129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501" name="Rectangle 21"/>
            <p:cNvSpPr>
              <a:spLocks noChangeArrowheads="1"/>
            </p:cNvSpPr>
            <p:nvPr/>
          </p:nvSpPr>
          <p:spPr bwMode="auto">
            <a:xfrm>
              <a:off x="2143108" y="3032193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2143108" y="2741719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2143108" y="2500306"/>
              <a:ext cx="298126" cy="299239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4291011" y="3320205"/>
              <a:ext cx="552007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出口</a:t>
              </a:r>
              <a:endParaRPr kumimoji="0" 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宋体" pitchFamily="2" charset="-122"/>
              </a:endParaRPr>
            </a:p>
          </p:txBody>
        </p:sp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1285852" y="2336005"/>
              <a:ext cx="553060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入口</a:t>
              </a:r>
              <a:endParaRPr kumimoji="0" 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宋体" pitchFamily="2" charset="-122"/>
              </a:endParaRPr>
            </a:p>
          </p:txBody>
        </p:sp>
        <p:sp>
          <p:nvSpPr>
            <p:cNvPr id="20483" name="AutoShape 3"/>
            <p:cNvSpPr>
              <a:spLocks noChangeShapeType="1"/>
            </p:cNvSpPr>
            <p:nvPr/>
          </p:nvSpPr>
          <p:spPr bwMode="auto">
            <a:xfrm flipV="1">
              <a:off x="1800988" y="2474034"/>
              <a:ext cx="895431" cy="1054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82" name="AutoShape 2"/>
            <p:cNvSpPr>
              <a:spLocks noChangeShapeType="1"/>
            </p:cNvSpPr>
            <p:nvPr/>
          </p:nvSpPr>
          <p:spPr bwMode="auto">
            <a:xfrm flipH="1">
              <a:off x="3462255" y="3466579"/>
              <a:ext cx="895431" cy="1054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357422" y="410046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一个迷宫图</a:t>
            </a:r>
          </a:p>
        </p:txBody>
      </p:sp>
      <p:sp>
        <p:nvSpPr>
          <p:cNvPr id="64" name="下箭头 63"/>
          <p:cNvSpPr/>
          <p:nvPr/>
        </p:nvSpPr>
        <p:spPr bwMode="auto">
          <a:xfrm>
            <a:off x="3000364" y="4671964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85852" y="5172030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求从入口到出口的一条简单路径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57818" y="1571612"/>
            <a:ext cx="2786082" cy="24623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mg[MAX][MAX]=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{{0,1,0,0},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{0,0,1,1},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{0,1,0,0},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{0,0,0,0}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m=4,n=4;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4357686" y="2714620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571472" y="642918"/>
            <a:ext cx="2357454" cy="642942"/>
            <a:chOff x="428596" y="428604"/>
            <a:chExt cx="2357454" cy="642942"/>
          </a:xfrm>
        </p:grpSpPr>
        <p:sp>
          <p:nvSpPr>
            <p:cNvPr id="70" name="AutoShape 10"/>
            <p:cNvSpPr>
              <a:spLocks noChangeArrowheads="1"/>
            </p:cNvSpPr>
            <p:nvPr/>
          </p:nvSpPr>
          <p:spPr bwMode="gray">
            <a:xfrm>
              <a:off x="428596" y="428604"/>
              <a:ext cx="2357454" cy="64294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A7EA"/>
                </a:gs>
                <a:gs pos="50000">
                  <a:srgbClr val="4EA7EA">
                    <a:gamma/>
                    <a:tint val="42353"/>
                    <a:invGamma/>
                  </a:srgbClr>
                </a:gs>
                <a:gs pos="100000">
                  <a:srgbClr val="4EA7EA"/>
                </a:gs>
              </a:gsLst>
              <a:lin ang="5400000" scaled="1"/>
            </a:gradFill>
            <a:ln w="28575" algn="ctr">
              <a:solidFill>
                <a:schemeClr val="bg1"/>
              </a:solidFill>
              <a:round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Rectangle 16"/>
            <p:cNvSpPr>
              <a:spLocks noChangeArrowheads="1"/>
            </p:cNvSpPr>
            <p:nvPr/>
          </p:nvSpPr>
          <p:spPr bwMode="gray">
            <a:xfrm>
              <a:off x="633384" y="538085"/>
              <a:ext cx="20621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65188" latinLnBrk="1">
                <a:lnSpc>
                  <a:spcPct val="100000"/>
                </a:lnSpc>
              </a:pP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求迷宫问题</a:t>
              </a:r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67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714480" y="1071546"/>
            <a:ext cx="4326444" cy="2707408"/>
            <a:chOff x="1714480" y="1071546"/>
            <a:chExt cx="4326444" cy="2707408"/>
          </a:xfrm>
        </p:grpSpPr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1714480" y="2221790"/>
              <a:ext cx="591586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3715903" y="1428736"/>
              <a:ext cx="693870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flipV="1">
              <a:off x="4036566" y="1725697"/>
              <a:ext cx="0" cy="522909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468" name="Text Box 12"/>
            <p:cNvSpPr txBox="1">
              <a:spLocks noChangeArrowheads="1"/>
            </p:cNvSpPr>
            <p:nvPr/>
          </p:nvSpPr>
          <p:spPr bwMode="auto">
            <a:xfrm>
              <a:off x="3643306" y="3107621"/>
              <a:ext cx="692948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+1,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2454709" y="2236617"/>
              <a:ext cx="694791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-1)</a:t>
              </a:r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4036566" y="2505910"/>
              <a:ext cx="0" cy="522909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4076313" y="2362041"/>
              <a:ext cx="521554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 flipH="1">
              <a:off x="3249750" y="2362041"/>
              <a:ext cx="523397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3696505" y="1071546"/>
              <a:ext cx="589743" cy="279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5449338" y="2222712"/>
              <a:ext cx="591586" cy="2775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3695583" y="3500438"/>
              <a:ext cx="590665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3734826" y="2214554"/>
              <a:ext cx="576453" cy="2877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19459" name="Text Box 3"/>
            <p:cNvSpPr txBox="1">
              <a:spLocks noChangeArrowheads="1"/>
            </p:cNvSpPr>
            <p:nvPr/>
          </p:nvSpPr>
          <p:spPr bwMode="auto">
            <a:xfrm>
              <a:off x="4663520" y="2236617"/>
              <a:ext cx="693870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+1)</a:t>
              </a:r>
            </a:p>
          </p:txBody>
        </p:sp>
        <p:sp>
          <p:nvSpPr>
            <p:cNvPr id="19458" name="Freeform 2"/>
            <p:cNvSpPr>
              <a:spLocks/>
            </p:cNvSpPr>
            <p:nvPr/>
          </p:nvSpPr>
          <p:spPr bwMode="auto">
            <a:xfrm>
              <a:off x="3531418" y="1884322"/>
              <a:ext cx="917788" cy="925927"/>
            </a:xfrm>
            <a:custGeom>
              <a:avLst/>
              <a:gdLst/>
              <a:ahLst/>
              <a:cxnLst>
                <a:cxn ang="0">
                  <a:pos x="739" y="0"/>
                </a:cxn>
                <a:cxn ang="0">
                  <a:pos x="894" y="155"/>
                </a:cxn>
                <a:cxn ang="0">
                  <a:pos x="970" y="518"/>
                </a:cxn>
                <a:cxn ang="0">
                  <a:pos x="735" y="917"/>
                </a:cxn>
                <a:cxn ang="0">
                  <a:pos x="270" y="973"/>
                </a:cxn>
                <a:cxn ang="0">
                  <a:pos x="43" y="730"/>
                </a:cxn>
                <a:cxn ang="0">
                  <a:pos x="15" y="328"/>
                </a:cxn>
              </a:cxnLst>
              <a:rect l="0" t="0" r="r" b="b"/>
              <a:pathLst>
                <a:path w="996" h="1004">
                  <a:moveTo>
                    <a:pt x="739" y="0"/>
                  </a:moveTo>
                  <a:cubicBezTo>
                    <a:pt x="797" y="34"/>
                    <a:pt x="855" y="69"/>
                    <a:pt x="894" y="155"/>
                  </a:cubicBezTo>
                  <a:cubicBezTo>
                    <a:pt x="933" y="241"/>
                    <a:pt x="996" y="391"/>
                    <a:pt x="970" y="518"/>
                  </a:cubicBezTo>
                  <a:cubicBezTo>
                    <a:pt x="944" y="645"/>
                    <a:pt x="852" y="841"/>
                    <a:pt x="735" y="917"/>
                  </a:cubicBezTo>
                  <a:cubicBezTo>
                    <a:pt x="618" y="993"/>
                    <a:pt x="385" y="1004"/>
                    <a:pt x="270" y="973"/>
                  </a:cubicBezTo>
                  <a:cubicBezTo>
                    <a:pt x="155" y="942"/>
                    <a:pt x="86" y="838"/>
                    <a:pt x="43" y="730"/>
                  </a:cubicBezTo>
                  <a:cubicBezTo>
                    <a:pt x="0" y="622"/>
                    <a:pt x="21" y="412"/>
                    <a:pt x="15" y="32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85786" y="50004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试探顺序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43042" y="4643446"/>
            <a:ext cx="5786478" cy="10089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dx[]={-1,0,1,0};   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//x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方向的偏移量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dy[]={0,1,0,-1};   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//y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方向的偏移量</a:t>
            </a:r>
          </a:p>
        </p:txBody>
      </p:sp>
      <p:sp>
        <p:nvSpPr>
          <p:cNvPr id="22" name="下箭头 21"/>
          <p:cNvSpPr/>
          <p:nvPr/>
        </p:nvSpPr>
        <p:spPr bwMode="auto">
          <a:xfrm>
            <a:off x="3857620" y="4143380"/>
            <a:ext cx="285752" cy="428628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68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5098425" y="2401975"/>
            <a:ext cx="563355" cy="3697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3357554" y="2562849"/>
            <a:ext cx="511255" cy="3202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098425" y="1027107"/>
            <a:ext cx="553797" cy="3212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3820465" y="1644974"/>
            <a:ext cx="1081825" cy="4793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0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当前方块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3987260" y="1226160"/>
            <a:ext cx="744956" cy="3202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0" lang="zh-CN" altLang="en-US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916471" y="998276"/>
            <a:ext cx="370041" cy="3202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916471" y="2279354"/>
            <a:ext cx="370041" cy="32027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086922" y="1632656"/>
            <a:ext cx="1176935" cy="4804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0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前一方块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3263857" y="1868752"/>
            <a:ext cx="556608" cy="0"/>
          </a:xfrm>
          <a:prstGeom prst="line">
            <a:avLst/>
          </a:prstGeom>
          <a:ln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V="1">
            <a:off x="4929190" y="1126755"/>
            <a:ext cx="987281" cy="621700"/>
          </a:xfrm>
          <a:prstGeom prst="line">
            <a:avLst/>
          </a:prstGeom>
          <a:ln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905847" y="1742513"/>
            <a:ext cx="372103" cy="3202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itchFamily="49" charset="0"/>
              </a:rPr>
              <a:t>…</a:t>
            </a: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H="1">
            <a:off x="4929189" y="1254902"/>
            <a:ext cx="987281" cy="59356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929190" y="1991345"/>
            <a:ext cx="987281" cy="347547"/>
          </a:xfrm>
          <a:prstGeom prst="line">
            <a:avLst/>
          </a:prstGeom>
          <a:ln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1" flipV="1">
            <a:off x="4929189" y="2062783"/>
            <a:ext cx="987281" cy="37054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36" name="Freeform 4"/>
          <p:cNvSpPr>
            <a:spLocks/>
          </p:cNvSpPr>
          <p:nvPr/>
        </p:nvSpPr>
        <p:spPr bwMode="auto">
          <a:xfrm>
            <a:off x="3142789" y="2158227"/>
            <a:ext cx="919434" cy="284342"/>
          </a:xfrm>
          <a:custGeom>
            <a:avLst/>
            <a:gdLst/>
            <a:ahLst/>
            <a:cxnLst>
              <a:cxn ang="0">
                <a:pos x="892" y="30"/>
              </a:cxn>
              <a:cxn ang="0">
                <a:pos x="765" y="157"/>
              </a:cxn>
              <a:cxn ang="0">
                <a:pos x="660" y="225"/>
              </a:cxn>
              <a:cxn ang="0">
                <a:pos x="540" y="270"/>
              </a:cxn>
              <a:cxn ang="0">
                <a:pos x="352" y="270"/>
              </a:cxn>
              <a:cxn ang="0">
                <a:pos x="277" y="232"/>
              </a:cxn>
              <a:cxn ang="0">
                <a:pos x="0" y="0"/>
              </a:cxn>
            </a:cxnLst>
            <a:rect l="0" t="0" r="r" b="b"/>
            <a:pathLst>
              <a:path w="892" h="277">
                <a:moveTo>
                  <a:pt x="892" y="30"/>
                </a:moveTo>
                <a:cubicBezTo>
                  <a:pt x="871" y="51"/>
                  <a:pt x="804" y="125"/>
                  <a:pt x="765" y="157"/>
                </a:cubicBezTo>
                <a:cubicBezTo>
                  <a:pt x="726" y="189"/>
                  <a:pt x="698" y="206"/>
                  <a:pt x="660" y="225"/>
                </a:cubicBezTo>
                <a:cubicBezTo>
                  <a:pt x="622" y="244"/>
                  <a:pt x="591" y="263"/>
                  <a:pt x="540" y="270"/>
                </a:cubicBezTo>
                <a:cubicBezTo>
                  <a:pt x="489" y="277"/>
                  <a:pt x="396" y="276"/>
                  <a:pt x="352" y="270"/>
                </a:cubicBezTo>
                <a:cubicBezTo>
                  <a:pt x="308" y="264"/>
                  <a:pt x="336" y="277"/>
                  <a:pt x="277" y="232"/>
                </a:cubicBezTo>
                <a:cubicBezTo>
                  <a:pt x="218" y="187"/>
                  <a:pt x="58" y="48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headEnd/>
            <a:tailEnd type="arrow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35" name="Freeform 3"/>
          <p:cNvSpPr>
            <a:spLocks/>
          </p:cNvSpPr>
          <p:nvPr/>
        </p:nvSpPr>
        <p:spPr bwMode="auto">
          <a:xfrm>
            <a:off x="2684572" y="2113060"/>
            <a:ext cx="1031" cy="1799700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0" y="1421"/>
              </a:cxn>
            </a:cxnLst>
            <a:rect l="0" t="0" r="r" b="b"/>
            <a:pathLst>
              <a:path w="22" h="1421">
                <a:moveTo>
                  <a:pt x="22" y="0"/>
                </a:moveTo>
                <a:lnTo>
                  <a:pt x="0" y="1421"/>
                </a:lnTo>
              </a:path>
            </a:pathLst>
          </a:custGeom>
          <a:ln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14546" y="2137087"/>
            <a:ext cx="371072" cy="185452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eaVert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800" i="0" u="none" strike="noStrike" kern="1400" cap="none" spc="20" normalizeH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继续找其他路径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8596" y="571480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迷宫问题的搜索过程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928794" y="4277361"/>
            <a:ext cx="5857916" cy="1561895"/>
            <a:chOff x="1928794" y="4277361"/>
            <a:chExt cx="5857916" cy="1561895"/>
          </a:xfrm>
        </p:grpSpPr>
        <p:sp>
          <p:nvSpPr>
            <p:cNvPr id="25" name="TextBox 24"/>
            <p:cNvSpPr txBox="1"/>
            <p:nvPr/>
          </p:nvSpPr>
          <p:spPr>
            <a:xfrm>
              <a:off x="1928794" y="4277361"/>
              <a:ext cx="5857916" cy="910607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44000" tIns="108000" bIns="108000" rtlCol="0">
              <a:spAutoFit/>
            </a:bodyPr>
            <a:lstStyle/>
            <a:p>
              <a:pPr marL="342900" indent="-342900" algn="l">
                <a:lnSpc>
                  <a:spcPct val="100000"/>
                </a:lnSpc>
                <a:spcBef>
                  <a:spcPts val="600"/>
                </a:spcBef>
                <a:buBlip>
                  <a:blip r:embed="rId2"/>
                </a:buBlip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用栈记录走过的</a:t>
              </a: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路径</a:t>
              </a:r>
              <a:endPara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342900" indent="-342900" algn="l">
                <a:lnSpc>
                  <a:spcPct val="100000"/>
                </a:lnSpc>
                <a:spcBef>
                  <a:spcPts val="600"/>
                </a:spcBef>
                <a:buBlip>
                  <a:blip r:embed="rId2"/>
                </a:buBlip>
              </a:pPr>
              <a:r>
                <a:rPr lang="zh-CN" altLang="en-US" sz="20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路径：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由方块和方块之间的走向（方位）构成</a:t>
              </a: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4918935" y="5359878"/>
              <a:ext cx="1081825" cy="47937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10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相邻</a:t>
              </a: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方块</a:t>
              </a: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2256698" y="5347560"/>
              <a:ext cx="1176935" cy="48040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108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方块</a:t>
              </a: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3433632" y="5583656"/>
              <a:ext cx="1476000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29058" y="521495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di</a:t>
              </a:r>
              <a:endParaRPr lang="zh-CN" altLang="en-US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69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166" y="357166"/>
            <a:ext cx="6572296" cy="17056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一个栈的进栈序列是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，则栈的不可能的输出序列是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A.edcba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B.decba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C.dceab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D.abcde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5720" y="642919"/>
            <a:ext cx="1000100" cy="1071569"/>
            <a:chOff x="214282" y="142852"/>
            <a:chExt cx="1000100" cy="1071569"/>
          </a:xfrm>
        </p:grpSpPr>
        <p:sp>
          <p:nvSpPr>
            <p:cNvPr id="7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8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9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325912" y="538608"/>
              <a:ext cx="728120" cy="3139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1630908"/>
            <a:ext cx="8643998" cy="247513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方块类型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方块的行号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j;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方块的列号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di;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//di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是下一个相邻可走方位的方位号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Box() {}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Box(int i1,int j1,int d1):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i(i1),j(j1),di(d1) {}  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重载构造函数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990241" y="663606"/>
            <a:ext cx="1081825" cy="4793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0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相邻</a:t>
            </a:r>
            <a:r>
              <a:rPr kumimoji="0" 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328004" y="651288"/>
            <a:ext cx="1176935" cy="4804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0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当前</a:t>
            </a:r>
            <a:r>
              <a:rPr kumimoji="0" 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504938" y="887384"/>
            <a:ext cx="1476000" cy="0"/>
          </a:xfrm>
          <a:prstGeom prst="line">
            <a:avLst/>
          </a:prstGeom>
          <a:ln>
            <a:headEnd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0364" y="51867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70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3" name="组合 192"/>
          <p:cNvGrpSpPr/>
          <p:nvPr/>
        </p:nvGrpSpPr>
        <p:grpSpPr>
          <a:xfrm>
            <a:off x="3357554" y="292872"/>
            <a:ext cx="2357454" cy="5823536"/>
            <a:chOff x="4429124" y="292872"/>
            <a:chExt cx="2357454" cy="5823536"/>
          </a:xfrm>
        </p:grpSpPr>
        <p:sp>
          <p:nvSpPr>
            <p:cNvPr id="17438" name="Rectangle 30"/>
            <p:cNvSpPr>
              <a:spLocks noChangeArrowheads="1"/>
            </p:cNvSpPr>
            <p:nvPr/>
          </p:nvSpPr>
          <p:spPr bwMode="auto">
            <a:xfrm>
              <a:off x="5943961" y="1359166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di=2</a:t>
              </a:r>
            </a:p>
          </p:txBody>
        </p:sp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4714876" y="1381492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di=1</a:t>
              </a:r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5592275" y="700993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di=2</a:t>
              </a:r>
            </a:p>
          </p:txBody>
        </p:sp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6318854" y="2171836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di=2</a:t>
              </a:r>
            </a:p>
          </p:txBody>
        </p:sp>
        <p:sp>
          <p:nvSpPr>
            <p:cNvPr id="17434" name="Rectangle 26"/>
            <p:cNvSpPr>
              <a:spLocks noChangeArrowheads="1"/>
            </p:cNvSpPr>
            <p:nvPr/>
          </p:nvSpPr>
          <p:spPr bwMode="auto">
            <a:xfrm>
              <a:off x="6286720" y="2826437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di=1</a:t>
              </a:r>
            </a:p>
          </p:txBody>
        </p:sp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6284042" y="3482824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di=1</a:t>
              </a:r>
            </a:p>
          </p:txBody>
        </p:sp>
        <p:sp>
          <p:nvSpPr>
            <p:cNvPr id="17432" name="Rectangle 24"/>
            <p:cNvSpPr>
              <a:spLocks noChangeArrowheads="1"/>
            </p:cNvSpPr>
            <p:nvPr/>
          </p:nvSpPr>
          <p:spPr bwMode="auto">
            <a:xfrm>
              <a:off x="6281365" y="4139210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di=0</a:t>
              </a:r>
            </a:p>
          </p:txBody>
        </p:sp>
        <p:sp>
          <p:nvSpPr>
            <p:cNvPr id="17431" name="Rectangle 23"/>
            <p:cNvSpPr>
              <a:spLocks noChangeArrowheads="1"/>
            </p:cNvSpPr>
            <p:nvPr/>
          </p:nvSpPr>
          <p:spPr bwMode="auto">
            <a:xfrm>
              <a:off x="6286720" y="4803635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di=1</a:t>
              </a:r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6292076" y="5468059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di=2</a:t>
              </a:r>
            </a:p>
          </p:txBody>
        </p:sp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5277186" y="292872"/>
              <a:ext cx="556984" cy="35453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[0,0]</a:t>
              </a:r>
            </a:p>
          </p:txBody>
        </p:sp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5281649" y="1026061"/>
              <a:ext cx="556984" cy="3554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[1,0]</a:t>
              </a:r>
            </a:p>
          </p:txBody>
        </p:sp>
        <p:sp>
          <p:nvSpPr>
            <p:cNvPr id="17427" name="Rectangle 19"/>
            <p:cNvSpPr>
              <a:spLocks noChangeArrowheads="1"/>
            </p:cNvSpPr>
            <p:nvPr/>
          </p:nvSpPr>
          <p:spPr bwMode="auto">
            <a:xfrm>
              <a:off x="4429124" y="1785926"/>
              <a:ext cx="1000132" cy="3554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[1,1]: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×</a:t>
              </a:r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5944853" y="1805688"/>
              <a:ext cx="556984" cy="3554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[2,0]</a:t>
              </a:r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5947531" y="2459396"/>
              <a:ext cx="556984" cy="3554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[3,0]</a:t>
              </a:r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5947531" y="3119355"/>
              <a:ext cx="556984" cy="3554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[3,1]</a:t>
              </a:r>
            </a:p>
          </p:txBody>
        </p:sp>
        <p:sp>
          <p:nvSpPr>
            <p:cNvPr id="17423" name="AutoShape 15"/>
            <p:cNvSpPr>
              <a:spLocks noChangeShapeType="1"/>
            </p:cNvSpPr>
            <p:nvPr/>
          </p:nvSpPr>
          <p:spPr bwMode="auto">
            <a:xfrm>
              <a:off x="5555678" y="647411"/>
              <a:ext cx="4463" cy="3786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422" name="AutoShape 14"/>
            <p:cNvSpPr>
              <a:spLocks noChangeShapeType="1"/>
            </p:cNvSpPr>
            <p:nvPr/>
          </p:nvSpPr>
          <p:spPr bwMode="auto">
            <a:xfrm flipH="1">
              <a:off x="4929071" y="1381492"/>
              <a:ext cx="462368" cy="424196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421" name="AutoShape 13"/>
            <p:cNvSpPr>
              <a:spLocks noChangeShapeType="1"/>
            </p:cNvSpPr>
            <p:nvPr/>
          </p:nvSpPr>
          <p:spPr bwMode="auto">
            <a:xfrm>
              <a:off x="5744910" y="1381492"/>
              <a:ext cx="478435" cy="424196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420" name="AutoShape 12"/>
            <p:cNvSpPr>
              <a:spLocks noChangeShapeType="1"/>
            </p:cNvSpPr>
            <p:nvPr/>
          </p:nvSpPr>
          <p:spPr bwMode="auto">
            <a:xfrm>
              <a:off x="6223345" y="2161119"/>
              <a:ext cx="2678" cy="298277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419" name="AutoShape 11"/>
            <p:cNvSpPr>
              <a:spLocks noChangeShapeType="1"/>
            </p:cNvSpPr>
            <p:nvPr/>
          </p:nvSpPr>
          <p:spPr bwMode="auto">
            <a:xfrm>
              <a:off x="6226023" y="2814827"/>
              <a:ext cx="893" cy="304528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5947531" y="3775742"/>
              <a:ext cx="556984" cy="3554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[3,2]</a:t>
              </a:r>
            </a:p>
          </p:txBody>
        </p:sp>
        <p:sp>
          <p:nvSpPr>
            <p:cNvPr id="17417" name="AutoShape 9"/>
            <p:cNvSpPr>
              <a:spLocks noChangeShapeType="1"/>
            </p:cNvSpPr>
            <p:nvPr/>
          </p:nvSpPr>
          <p:spPr bwMode="auto">
            <a:xfrm>
              <a:off x="6226023" y="3474786"/>
              <a:ext cx="893" cy="300956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5947531" y="4432129"/>
              <a:ext cx="556984" cy="3554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[2,2]</a:t>
              </a:r>
            </a:p>
          </p:txBody>
        </p:sp>
        <p:sp>
          <p:nvSpPr>
            <p:cNvPr id="17415" name="AutoShape 7"/>
            <p:cNvSpPr>
              <a:spLocks noChangeShapeType="1"/>
            </p:cNvSpPr>
            <p:nvPr/>
          </p:nvSpPr>
          <p:spPr bwMode="auto">
            <a:xfrm>
              <a:off x="6226023" y="4131173"/>
              <a:ext cx="893" cy="300956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5947531" y="5096553"/>
              <a:ext cx="556984" cy="3554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[2,3]</a:t>
              </a:r>
            </a:p>
          </p:txBody>
        </p:sp>
        <p:sp>
          <p:nvSpPr>
            <p:cNvPr id="17413" name="AutoShape 5"/>
            <p:cNvSpPr>
              <a:spLocks noChangeShapeType="1"/>
            </p:cNvSpPr>
            <p:nvPr/>
          </p:nvSpPr>
          <p:spPr bwMode="auto">
            <a:xfrm>
              <a:off x="6226023" y="4787560"/>
              <a:ext cx="893" cy="308993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5947531" y="5760977"/>
              <a:ext cx="556984" cy="35543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[3,3]</a:t>
              </a:r>
            </a:p>
          </p:txBody>
        </p:sp>
        <p:sp>
          <p:nvSpPr>
            <p:cNvPr id="17411" name="AutoShape 3"/>
            <p:cNvSpPr>
              <a:spLocks noChangeShapeType="1"/>
            </p:cNvSpPr>
            <p:nvPr/>
          </p:nvSpPr>
          <p:spPr bwMode="auto">
            <a:xfrm>
              <a:off x="6217990" y="5468059"/>
              <a:ext cx="8033" cy="292918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410" name="AutoShape 2"/>
            <p:cNvSpPr>
              <a:spLocks noChangeShapeType="1"/>
            </p:cNvSpPr>
            <p:nvPr/>
          </p:nvSpPr>
          <p:spPr bwMode="auto">
            <a:xfrm flipH="1">
              <a:off x="5038861" y="1378813"/>
              <a:ext cx="462368" cy="424196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arrow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89986" y="928670"/>
            <a:ext cx="2434177" cy="1652599"/>
            <a:chOff x="489986" y="928670"/>
            <a:chExt cx="2434177" cy="1652599"/>
          </a:xfrm>
        </p:grpSpPr>
        <p:sp>
          <p:nvSpPr>
            <p:cNvPr id="36" name="Rectangle 53"/>
            <p:cNvSpPr>
              <a:spLocks noChangeArrowheads="1"/>
            </p:cNvSpPr>
            <p:nvPr/>
          </p:nvSpPr>
          <p:spPr bwMode="auto">
            <a:xfrm>
              <a:off x="1179698" y="218758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" name="Rectangle 51"/>
            <p:cNvSpPr>
              <a:spLocks noChangeArrowheads="1"/>
            </p:cNvSpPr>
            <p:nvPr/>
          </p:nvSpPr>
          <p:spPr bwMode="auto">
            <a:xfrm>
              <a:off x="1754880" y="218758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" name="Rectangle 50"/>
            <p:cNvSpPr>
              <a:spLocks noChangeArrowheads="1"/>
            </p:cNvSpPr>
            <p:nvPr/>
          </p:nvSpPr>
          <p:spPr bwMode="auto">
            <a:xfrm>
              <a:off x="1467289" y="218758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2036151" y="218758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1179698" y="1880966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1754880" y="1880966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1467289" y="1880966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036151" y="1880966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1179698" y="156803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1754880" y="1568030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1467289" y="156803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2036151" y="1568030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1179698" y="1261415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3" name="Rectangle 36"/>
            <p:cNvSpPr>
              <a:spLocks noChangeArrowheads="1"/>
            </p:cNvSpPr>
            <p:nvPr/>
          </p:nvSpPr>
          <p:spPr bwMode="auto">
            <a:xfrm>
              <a:off x="1754880" y="1261415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4" name="Rectangle 35"/>
            <p:cNvSpPr>
              <a:spLocks noChangeArrowheads="1"/>
            </p:cNvSpPr>
            <p:nvPr/>
          </p:nvSpPr>
          <p:spPr bwMode="auto">
            <a:xfrm>
              <a:off x="1467289" y="1261415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036151" y="1261415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1" name="Rectangle 28"/>
            <p:cNvSpPr>
              <a:spLocks noChangeArrowheads="1"/>
            </p:cNvSpPr>
            <p:nvPr/>
          </p:nvSpPr>
          <p:spPr bwMode="auto">
            <a:xfrm>
              <a:off x="1484114" y="9286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199683" y="9286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63" name="Rectangle 26"/>
            <p:cNvSpPr>
              <a:spLocks noChangeArrowheads="1"/>
            </p:cNvSpPr>
            <p:nvPr/>
          </p:nvSpPr>
          <p:spPr bwMode="auto">
            <a:xfrm>
              <a:off x="2059296" y="9286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1771705" y="9286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856000" y="2255943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856000" y="1943007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69" name="Rectangle 20"/>
            <p:cNvSpPr>
              <a:spLocks noChangeArrowheads="1"/>
            </p:cNvSpPr>
            <p:nvPr/>
          </p:nvSpPr>
          <p:spPr bwMode="auto">
            <a:xfrm>
              <a:off x="856000" y="1622389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70" name="Rectangle 19"/>
            <p:cNvSpPr>
              <a:spLocks noChangeArrowheads="1"/>
            </p:cNvSpPr>
            <p:nvPr/>
          </p:nvSpPr>
          <p:spPr bwMode="auto">
            <a:xfrm>
              <a:off x="856000" y="1346148"/>
              <a:ext cx="298126" cy="299239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2571736" y="2061689"/>
              <a:ext cx="352427" cy="519580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出</a:t>
              </a:r>
              <a:endParaRPr kumimoji="0" lang="en-US" alt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口</a:t>
              </a:r>
              <a:endParaRPr kumimoji="0" 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宋体" pitchFamily="2" charset="-122"/>
              </a:endParaRPr>
            </a:p>
          </p:txBody>
        </p:sp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489986" y="1091642"/>
              <a:ext cx="357190" cy="575086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入</a:t>
              </a:r>
              <a:endParaRPr kumimoji="0" lang="en-US" alt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口</a:t>
              </a:r>
              <a:endParaRPr kumimoji="0" 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宋体" pitchFamily="2" charset="-122"/>
              </a:endParaRPr>
            </a:p>
          </p:txBody>
        </p:sp>
        <p:sp>
          <p:nvSpPr>
            <p:cNvPr id="86" name="AutoShape 3"/>
            <p:cNvSpPr>
              <a:spLocks noChangeShapeType="1"/>
            </p:cNvSpPr>
            <p:nvPr/>
          </p:nvSpPr>
          <p:spPr bwMode="auto">
            <a:xfrm flipV="1">
              <a:off x="745852" y="1356244"/>
              <a:ext cx="540000" cy="1054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AutoShape 2"/>
            <p:cNvSpPr>
              <a:spLocks noChangeShapeType="1"/>
            </p:cNvSpPr>
            <p:nvPr/>
          </p:nvSpPr>
          <p:spPr bwMode="auto">
            <a:xfrm flipH="1">
              <a:off x="2147796" y="2341414"/>
              <a:ext cx="540000" cy="1054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511" name="Rectangle 10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9" name="组合 138"/>
          <p:cNvGrpSpPr/>
          <p:nvPr/>
        </p:nvGrpSpPr>
        <p:grpSpPr>
          <a:xfrm>
            <a:off x="6372139" y="3071810"/>
            <a:ext cx="1486009" cy="1571636"/>
            <a:chOff x="6529746" y="2143116"/>
            <a:chExt cx="1486009" cy="1571636"/>
          </a:xfrm>
        </p:grpSpPr>
        <p:sp>
          <p:nvSpPr>
            <p:cNvPr id="141" name="Rectangle 53"/>
            <p:cNvSpPr>
              <a:spLocks noChangeArrowheads="1"/>
            </p:cNvSpPr>
            <p:nvPr/>
          </p:nvSpPr>
          <p:spPr bwMode="auto">
            <a:xfrm>
              <a:off x="6839769" y="3391978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→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3" name="Rectangle 51"/>
            <p:cNvSpPr>
              <a:spLocks noChangeArrowheads="1"/>
            </p:cNvSpPr>
            <p:nvPr/>
          </p:nvSpPr>
          <p:spPr bwMode="auto">
            <a:xfrm>
              <a:off x="7414951" y="3391978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↑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4" name="Rectangle 50"/>
            <p:cNvSpPr>
              <a:spLocks noChangeArrowheads="1"/>
            </p:cNvSpPr>
            <p:nvPr/>
          </p:nvSpPr>
          <p:spPr bwMode="auto">
            <a:xfrm>
              <a:off x="7127360" y="3391978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→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5" name="Rectangle 49"/>
            <p:cNvSpPr>
              <a:spLocks noChangeArrowheads="1"/>
            </p:cNvSpPr>
            <p:nvPr/>
          </p:nvSpPr>
          <p:spPr bwMode="auto">
            <a:xfrm>
              <a:off x="7696222" y="3391978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  <a:sym typeface="Webdings"/>
                </a:rPr>
                <a:t>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6" name="Rectangle 48"/>
            <p:cNvSpPr>
              <a:spLocks noChangeArrowheads="1"/>
            </p:cNvSpPr>
            <p:nvPr/>
          </p:nvSpPr>
          <p:spPr bwMode="auto">
            <a:xfrm>
              <a:off x="6839769" y="3085364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↓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8" name="Rectangle 46"/>
            <p:cNvSpPr>
              <a:spLocks noChangeArrowheads="1"/>
            </p:cNvSpPr>
            <p:nvPr/>
          </p:nvSpPr>
          <p:spPr bwMode="auto">
            <a:xfrm>
              <a:off x="7414951" y="3085364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→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9" name="Rectangle 45"/>
            <p:cNvSpPr>
              <a:spLocks noChangeArrowheads="1"/>
            </p:cNvSpPr>
            <p:nvPr/>
          </p:nvSpPr>
          <p:spPr bwMode="auto">
            <a:xfrm>
              <a:off x="7127360" y="3085364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0" name="Rectangle 44"/>
            <p:cNvSpPr>
              <a:spLocks noChangeArrowheads="1"/>
            </p:cNvSpPr>
            <p:nvPr/>
          </p:nvSpPr>
          <p:spPr bwMode="auto">
            <a:xfrm>
              <a:off x="7696222" y="3085364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↓</a:t>
              </a:r>
              <a:endParaRPr kumimoji="0" lang="zh-CN" altLang="zh-CN" sz="18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1" name="Rectangle 43"/>
            <p:cNvSpPr>
              <a:spLocks noChangeArrowheads="1"/>
            </p:cNvSpPr>
            <p:nvPr/>
          </p:nvSpPr>
          <p:spPr bwMode="auto">
            <a:xfrm>
              <a:off x="6839769" y="2782476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↓</a:t>
              </a:r>
              <a:endParaRPr kumimoji="0" lang="zh-CN" altLang="zh-CN" sz="18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3" name="Rectangle 41"/>
            <p:cNvSpPr>
              <a:spLocks noChangeArrowheads="1"/>
            </p:cNvSpPr>
            <p:nvPr/>
          </p:nvSpPr>
          <p:spPr bwMode="auto">
            <a:xfrm>
              <a:off x="7414951" y="2782476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4" name="Rectangle 40"/>
            <p:cNvSpPr>
              <a:spLocks noChangeArrowheads="1"/>
            </p:cNvSpPr>
            <p:nvPr/>
          </p:nvSpPr>
          <p:spPr bwMode="auto">
            <a:xfrm>
              <a:off x="7127360" y="2782476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5" name="Rectangle 39"/>
            <p:cNvSpPr>
              <a:spLocks noChangeArrowheads="1"/>
            </p:cNvSpPr>
            <p:nvPr/>
          </p:nvSpPr>
          <p:spPr bwMode="auto">
            <a:xfrm>
              <a:off x="7696222" y="2782476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6" name="Rectangle 38"/>
            <p:cNvSpPr>
              <a:spLocks noChangeArrowheads="1"/>
            </p:cNvSpPr>
            <p:nvPr/>
          </p:nvSpPr>
          <p:spPr bwMode="auto">
            <a:xfrm>
              <a:off x="6839769" y="247586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↓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8" name="Rectangle 36"/>
            <p:cNvSpPr>
              <a:spLocks noChangeArrowheads="1"/>
            </p:cNvSpPr>
            <p:nvPr/>
          </p:nvSpPr>
          <p:spPr bwMode="auto">
            <a:xfrm>
              <a:off x="7414951" y="247586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9" name="Rectangle 35"/>
            <p:cNvSpPr>
              <a:spLocks noChangeArrowheads="1"/>
            </p:cNvSpPr>
            <p:nvPr/>
          </p:nvSpPr>
          <p:spPr bwMode="auto">
            <a:xfrm>
              <a:off x="7127360" y="2475861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0" name="Rectangle 34"/>
            <p:cNvSpPr>
              <a:spLocks noChangeArrowheads="1"/>
            </p:cNvSpPr>
            <p:nvPr/>
          </p:nvSpPr>
          <p:spPr bwMode="auto">
            <a:xfrm>
              <a:off x="7696222" y="247586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6" name="Rectangle 28"/>
            <p:cNvSpPr>
              <a:spLocks noChangeArrowheads="1"/>
            </p:cNvSpPr>
            <p:nvPr/>
          </p:nvSpPr>
          <p:spPr bwMode="auto">
            <a:xfrm>
              <a:off x="7142447" y="2143116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67" name="Rectangle 27"/>
            <p:cNvSpPr>
              <a:spLocks noChangeArrowheads="1"/>
            </p:cNvSpPr>
            <p:nvPr/>
          </p:nvSpPr>
          <p:spPr bwMode="auto">
            <a:xfrm>
              <a:off x="6858016" y="2143116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68" name="Rectangle 26"/>
            <p:cNvSpPr>
              <a:spLocks noChangeArrowheads="1"/>
            </p:cNvSpPr>
            <p:nvPr/>
          </p:nvSpPr>
          <p:spPr bwMode="auto">
            <a:xfrm>
              <a:off x="7717629" y="2143116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69" name="Rectangle 25"/>
            <p:cNvSpPr>
              <a:spLocks noChangeArrowheads="1"/>
            </p:cNvSpPr>
            <p:nvPr/>
          </p:nvSpPr>
          <p:spPr bwMode="auto">
            <a:xfrm>
              <a:off x="7430038" y="2143116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72" name="Rectangle 22"/>
            <p:cNvSpPr>
              <a:spLocks noChangeArrowheads="1"/>
            </p:cNvSpPr>
            <p:nvPr/>
          </p:nvSpPr>
          <p:spPr bwMode="auto">
            <a:xfrm>
              <a:off x="6529746" y="3416567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73" name="Rectangle 21"/>
            <p:cNvSpPr>
              <a:spLocks noChangeArrowheads="1"/>
            </p:cNvSpPr>
            <p:nvPr/>
          </p:nvSpPr>
          <p:spPr bwMode="auto">
            <a:xfrm>
              <a:off x="6529746" y="3103631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74" name="Rectangle 20"/>
            <p:cNvSpPr>
              <a:spLocks noChangeArrowheads="1"/>
            </p:cNvSpPr>
            <p:nvPr/>
          </p:nvSpPr>
          <p:spPr bwMode="auto">
            <a:xfrm>
              <a:off x="6529746" y="2793061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75" name="Rectangle 19"/>
            <p:cNvSpPr>
              <a:spLocks noChangeArrowheads="1"/>
            </p:cNvSpPr>
            <p:nvPr/>
          </p:nvSpPr>
          <p:spPr bwMode="auto">
            <a:xfrm>
              <a:off x="6529746" y="2496724"/>
              <a:ext cx="298126" cy="299239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194" name="右箭头 193"/>
          <p:cNvSpPr/>
          <p:nvPr/>
        </p:nvSpPr>
        <p:spPr>
          <a:xfrm>
            <a:off x="6000760" y="3714752"/>
            <a:ext cx="285752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6" name="组合 175"/>
          <p:cNvGrpSpPr/>
          <p:nvPr/>
        </p:nvGrpSpPr>
        <p:grpSpPr>
          <a:xfrm>
            <a:off x="6000760" y="571480"/>
            <a:ext cx="2286016" cy="1643050"/>
            <a:chOff x="2623092" y="1435050"/>
            <a:chExt cx="2663288" cy="1915276"/>
          </a:xfrm>
        </p:grpSpPr>
        <p:sp>
          <p:nvSpPr>
            <p:cNvPr id="190" name="Text Box 15"/>
            <p:cNvSpPr txBox="1">
              <a:spLocks noChangeArrowheads="1"/>
            </p:cNvSpPr>
            <p:nvPr/>
          </p:nvSpPr>
          <p:spPr bwMode="auto">
            <a:xfrm>
              <a:off x="2623092" y="2221790"/>
              <a:ext cx="591586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91" name="Line 13"/>
            <p:cNvSpPr>
              <a:spLocks noChangeShapeType="1"/>
            </p:cNvSpPr>
            <p:nvPr/>
          </p:nvSpPr>
          <p:spPr bwMode="auto">
            <a:xfrm flipV="1">
              <a:off x="4036566" y="1725697"/>
              <a:ext cx="0" cy="522909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2" name="Line 10"/>
            <p:cNvSpPr>
              <a:spLocks noChangeShapeType="1"/>
            </p:cNvSpPr>
            <p:nvPr/>
          </p:nvSpPr>
          <p:spPr bwMode="auto">
            <a:xfrm>
              <a:off x="4036566" y="2505910"/>
              <a:ext cx="0" cy="522909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5" name="Line 9"/>
            <p:cNvSpPr>
              <a:spLocks noChangeShapeType="1"/>
            </p:cNvSpPr>
            <p:nvPr/>
          </p:nvSpPr>
          <p:spPr bwMode="auto">
            <a:xfrm>
              <a:off x="4076313" y="2362041"/>
              <a:ext cx="521554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6" name="Line 8"/>
            <p:cNvSpPr>
              <a:spLocks noChangeShapeType="1"/>
            </p:cNvSpPr>
            <p:nvPr/>
          </p:nvSpPr>
          <p:spPr bwMode="auto">
            <a:xfrm flipH="1">
              <a:off x="3249750" y="2362041"/>
              <a:ext cx="523397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7" name="Text Box 7"/>
            <p:cNvSpPr txBox="1">
              <a:spLocks noChangeArrowheads="1"/>
            </p:cNvSpPr>
            <p:nvPr/>
          </p:nvSpPr>
          <p:spPr bwMode="auto">
            <a:xfrm>
              <a:off x="3696505" y="1435050"/>
              <a:ext cx="589743" cy="279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98" name="Text Box 6"/>
            <p:cNvSpPr txBox="1">
              <a:spLocks noChangeArrowheads="1"/>
            </p:cNvSpPr>
            <p:nvPr/>
          </p:nvSpPr>
          <p:spPr bwMode="auto">
            <a:xfrm>
              <a:off x="4694794" y="2222712"/>
              <a:ext cx="591586" cy="2775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99" name="Text Box 5"/>
            <p:cNvSpPr txBox="1">
              <a:spLocks noChangeArrowheads="1"/>
            </p:cNvSpPr>
            <p:nvPr/>
          </p:nvSpPr>
          <p:spPr bwMode="auto">
            <a:xfrm>
              <a:off x="3767021" y="3071810"/>
              <a:ext cx="590665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0" name="Text Box 4"/>
            <p:cNvSpPr txBox="1">
              <a:spLocks noChangeArrowheads="1"/>
            </p:cNvSpPr>
            <p:nvPr/>
          </p:nvSpPr>
          <p:spPr bwMode="auto">
            <a:xfrm>
              <a:off x="3734826" y="2214554"/>
              <a:ext cx="576453" cy="2877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4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4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201" name="Freeform 2"/>
            <p:cNvSpPr>
              <a:spLocks/>
            </p:cNvSpPr>
            <p:nvPr/>
          </p:nvSpPr>
          <p:spPr bwMode="auto">
            <a:xfrm>
              <a:off x="3531418" y="1884322"/>
              <a:ext cx="917788" cy="925927"/>
            </a:xfrm>
            <a:custGeom>
              <a:avLst/>
              <a:gdLst/>
              <a:ahLst/>
              <a:cxnLst>
                <a:cxn ang="0">
                  <a:pos x="739" y="0"/>
                </a:cxn>
                <a:cxn ang="0">
                  <a:pos x="894" y="155"/>
                </a:cxn>
                <a:cxn ang="0">
                  <a:pos x="970" y="518"/>
                </a:cxn>
                <a:cxn ang="0">
                  <a:pos x="735" y="917"/>
                </a:cxn>
                <a:cxn ang="0">
                  <a:pos x="270" y="973"/>
                </a:cxn>
                <a:cxn ang="0">
                  <a:pos x="43" y="730"/>
                </a:cxn>
                <a:cxn ang="0">
                  <a:pos x="15" y="328"/>
                </a:cxn>
              </a:cxnLst>
              <a:rect l="0" t="0" r="r" b="b"/>
              <a:pathLst>
                <a:path w="996" h="1004">
                  <a:moveTo>
                    <a:pt x="739" y="0"/>
                  </a:moveTo>
                  <a:cubicBezTo>
                    <a:pt x="797" y="34"/>
                    <a:pt x="855" y="69"/>
                    <a:pt x="894" y="155"/>
                  </a:cubicBezTo>
                  <a:cubicBezTo>
                    <a:pt x="933" y="241"/>
                    <a:pt x="996" y="391"/>
                    <a:pt x="970" y="518"/>
                  </a:cubicBezTo>
                  <a:cubicBezTo>
                    <a:pt x="944" y="645"/>
                    <a:pt x="852" y="841"/>
                    <a:pt x="735" y="917"/>
                  </a:cubicBezTo>
                  <a:cubicBezTo>
                    <a:pt x="618" y="993"/>
                    <a:pt x="385" y="1004"/>
                    <a:pt x="270" y="973"/>
                  </a:cubicBezTo>
                  <a:cubicBezTo>
                    <a:pt x="155" y="942"/>
                    <a:pt x="86" y="838"/>
                    <a:pt x="43" y="730"/>
                  </a:cubicBezTo>
                  <a:cubicBezTo>
                    <a:pt x="0" y="622"/>
                    <a:pt x="21" y="412"/>
                    <a:pt x="15" y="32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03" name="灯片编号占位符 10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71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85728"/>
            <a:ext cx="8858280" cy="5080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xi,int yi,int xe,int ye)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求一条从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(xi,yi)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(xe,ye)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的迷宫路径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i,j,di,i1,j1;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find;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Box b,b1;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stack&lt;Box&gt; st;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建立一个栈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b=Box(xi,yi,-1);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st.push(b);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入口方块进栈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mg[xi][yi]=-1;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为避免来回找相邻方块置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!st.empty()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栈不空时循环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b=st.top();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取栈顶方块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称为当前方块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b.i==xe &amp;&amp; b.j==ye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输出栈中所有方块构成一条路径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disppath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 true;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找到一条路径后返回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72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214290"/>
            <a:ext cx="8858312" cy="6014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find=false;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否则继续找路径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di=b.di;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while (di&lt;3 &amp;&amp; find==false)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的一个相邻可走方块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di++;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找下一个方位的相邻方块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i=b.i+dx[di];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方位的相邻方块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(i,j)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j=b.j+dy[di];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i&gt;=0 &amp;&amp; i&lt;m &amp;&amp; j&gt;=0 &amp;&amp; j&lt;n &amp;&amp; mg[i][j]==0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find=true;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//(i,j)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方块有效且可走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(find)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找到一个相邻可走方块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(i,j)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st.top().di=di;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修改栈顶方块的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为新值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b1=Box(i,j,-1);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建立相邻可走方块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(i,j)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的对象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st.push(b1);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//b1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 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mg[i][j]=-1;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为避免来回找相邻方块置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栈顶方块没有找到任何相邻可走方块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mg[b.i][b.j]=0;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恢复栈顶方块的迷宫值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st.pop();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将栈顶方块退栈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false;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没有找到迷宫路径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73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543352"/>
            <a:ext cx="8786874" cy="4528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disppath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(stack&lt;Box&gt;&amp; st)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输出栈中所有方块构成一条迷宫路径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Box b;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vector&lt;Box&gt; apath;		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存放一条迷宫路径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(!st.empty())	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出栈所有的方块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b=st.top(); st.pop();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apath.push_back(b);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reverse(apath.begin(),apath.end());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逆置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apath(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也可反向输出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apath)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一条迷宫路径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i=0;i&lt;apath.size();i++)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cout &lt;&lt; "[" &lt;&lt; apath[i].i &lt;&lt; "," &lt;&lt; apath[i].j &lt;&lt; "]  ";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74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763162"/>
            <a:ext cx="7286676" cy="20134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xi=0,yi=0,xe=3,ye=3;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(%d,%d)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(%d,%d)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的迷宫路径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\n",xi,yi,xe,ye);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(!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(xi,yi,xe,ye))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cout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不存在迷宫路径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1429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Consolas" pitchFamily="49" charset="0"/>
              </a:rPr>
              <a:t>设计主</a:t>
            </a:r>
            <a:r>
              <a:rPr lang="zh-CN" altLang="en-US" sz="20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Consolas" pitchFamily="49" charset="0"/>
              </a:rPr>
              <a:t>程序</a:t>
            </a:r>
          </a:p>
        </p:txBody>
      </p:sp>
      <p:sp>
        <p:nvSpPr>
          <p:cNvPr id="149555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3071802" y="4572008"/>
            <a:ext cx="1857388" cy="1904174"/>
            <a:chOff x="3071802" y="4572008"/>
            <a:chExt cx="1857388" cy="1904174"/>
          </a:xfrm>
        </p:grpSpPr>
        <p:sp>
          <p:nvSpPr>
            <p:cNvPr id="149554" name="AutoShape 50"/>
            <p:cNvSpPr>
              <a:spLocks noChangeAspect="1" noChangeArrowheads="1" noTextEdit="1"/>
            </p:cNvSpPr>
            <p:nvPr/>
          </p:nvSpPr>
          <p:spPr bwMode="auto">
            <a:xfrm>
              <a:off x="3071802" y="4572008"/>
              <a:ext cx="1857388" cy="190417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9553" name="Rectangle 49"/>
            <p:cNvSpPr>
              <a:spLocks noChangeArrowheads="1"/>
            </p:cNvSpPr>
            <p:nvPr/>
          </p:nvSpPr>
          <p:spPr bwMode="auto">
            <a:xfrm>
              <a:off x="3626959" y="5944436"/>
              <a:ext cx="264940" cy="2640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→</a:t>
              </a:r>
            </a:p>
          </p:txBody>
        </p:sp>
        <p:sp>
          <p:nvSpPr>
            <p:cNvPr id="149551" name="Rectangle 47"/>
            <p:cNvSpPr>
              <a:spLocks noChangeArrowheads="1"/>
            </p:cNvSpPr>
            <p:nvPr/>
          </p:nvSpPr>
          <p:spPr bwMode="auto">
            <a:xfrm>
              <a:off x="4138115" y="5944436"/>
              <a:ext cx="264940" cy="2640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↑</a:t>
              </a:r>
            </a:p>
          </p:txBody>
        </p:sp>
        <p:sp>
          <p:nvSpPr>
            <p:cNvPr id="149550" name="Rectangle 46"/>
            <p:cNvSpPr>
              <a:spLocks noChangeArrowheads="1"/>
            </p:cNvSpPr>
            <p:nvPr/>
          </p:nvSpPr>
          <p:spPr bwMode="auto">
            <a:xfrm>
              <a:off x="3882537" y="5944436"/>
              <a:ext cx="264940" cy="2640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→</a:t>
              </a:r>
            </a:p>
          </p:txBody>
        </p:sp>
        <p:sp>
          <p:nvSpPr>
            <p:cNvPr id="149549" name="Rectangle 45"/>
            <p:cNvSpPr>
              <a:spLocks noChangeArrowheads="1"/>
            </p:cNvSpPr>
            <p:nvPr/>
          </p:nvSpPr>
          <p:spPr bwMode="auto">
            <a:xfrm>
              <a:off x="4388076" y="5944436"/>
              <a:ext cx="264940" cy="2640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  <a:sym typeface="Wingdings" pitchFamily="2" charset="2"/>
                </a:rPr>
                <a:t></a:t>
              </a:r>
            </a:p>
          </p:txBody>
        </p:sp>
        <p:sp>
          <p:nvSpPr>
            <p:cNvPr id="149548" name="Rectangle 44"/>
            <p:cNvSpPr>
              <a:spLocks noChangeArrowheads="1"/>
            </p:cNvSpPr>
            <p:nvPr/>
          </p:nvSpPr>
          <p:spPr bwMode="auto">
            <a:xfrm>
              <a:off x="3626959" y="5672010"/>
              <a:ext cx="264940" cy="2649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↓</a:t>
              </a:r>
            </a:p>
          </p:txBody>
        </p:sp>
        <p:sp>
          <p:nvSpPr>
            <p:cNvPr id="149546" name="Rectangle 42"/>
            <p:cNvSpPr>
              <a:spLocks noChangeArrowheads="1"/>
            </p:cNvSpPr>
            <p:nvPr/>
          </p:nvSpPr>
          <p:spPr bwMode="auto">
            <a:xfrm>
              <a:off x="4138115" y="5672010"/>
              <a:ext cx="264940" cy="2649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→</a:t>
              </a:r>
            </a:p>
          </p:txBody>
        </p:sp>
        <p:sp>
          <p:nvSpPr>
            <p:cNvPr id="149545" name="Rectangle 41"/>
            <p:cNvSpPr>
              <a:spLocks noChangeArrowheads="1"/>
            </p:cNvSpPr>
            <p:nvPr/>
          </p:nvSpPr>
          <p:spPr bwMode="auto">
            <a:xfrm>
              <a:off x="3882537" y="5672010"/>
              <a:ext cx="264940" cy="2649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9544" name="Rectangle 40"/>
            <p:cNvSpPr>
              <a:spLocks noChangeArrowheads="1"/>
            </p:cNvSpPr>
            <p:nvPr/>
          </p:nvSpPr>
          <p:spPr bwMode="auto">
            <a:xfrm>
              <a:off x="4388076" y="5672010"/>
              <a:ext cx="264940" cy="2649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↓</a:t>
              </a:r>
            </a:p>
          </p:txBody>
        </p:sp>
        <p:sp>
          <p:nvSpPr>
            <p:cNvPr id="149543" name="Rectangle 39"/>
            <p:cNvSpPr>
              <a:spLocks noChangeArrowheads="1"/>
            </p:cNvSpPr>
            <p:nvPr/>
          </p:nvSpPr>
          <p:spPr bwMode="auto">
            <a:xfrm>
              <a:off x="3626959" y="5393967"/>
              <a:ext cx="264940" cy="2640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↓</a:t>
              </a:r>
            </a:p>
          </p:txBody>
        </p:sp>
        <p:sp>
          <p:nvSpPr>
            <p:cNvPr id="149541" name="Rectangle 37"/>
            <p:cNvSpPr>
              <a:spLocks noChangeArrowheads="1"/>
            </p:cNvSpPr>
            <p:nvPr/>
          </p:nvSpPr>
          <p:spPr bwMode="auto">
            <a:xfrm>
              <a:off x="4138115" y="5393967"/>
              <a:ext cx="264940" cy="26400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9540" name="Rectangle 36"/>
            <p:cNvSpPr>
              <a:spLocks noChangeArrowheads="1"/>
            </p:cNvSpPr>
            <p:nvPr/>
          </p:nvSpPr>
          <p:spPr bwMode="auto">
            <a:xfrm>
              <a:off x="3882537" y="5393967"/>
              <a:ext cx="264940" cy="2640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9539" name="Rectangle 35"/>
            <p:cNvSpPr>
              <a:spLocks noChangeArrowheads="1"/>
            </p:cNvSpPr>
            <p:nvPr/>
          </p:nvSpPr>
          <p:spPr bwMode="auto">
            <a:xfrm>
              <a:off x="4388076" y="5393967"/>
              <a:ext cx="264940" cy="26400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9538" name="Rectangle 34"/>
            <p:cNvSpPr>
              <a:spLocks noChangeArrowheads="1"/>
            </p:cNvSpPr>
            <p:nvPr/>
          </p:nvSpPr>
          <p:spPr bwMode="auto">
            <a:xfrm>
              <a:off x="3626959" y="5121541"/>
              <a:ext cx="264940" cy="2649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↓</a:t>
              </a:r>
            </a:p>
          </p:txBody>
        </p:sp>
        <p:sp>
          <p:nvSpPr>
            <p:cNvPr id="149536" name="Rectangle 32"/>
            <p:cNvSpPr>
              <a:spLocks noChangeArrowheads="1"/>
            </p:cNvSpPr>
            <p:nvPr/>
          </p:nvSpPr>
          <p:spPr bwMode="auto">
            <a:xfrm>
              <a:off x="4138115" y="5121541"/>
              <a:ext cx="264940" cy="2649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9535" name="Rectangle 31"/>
            <p:cNvSpPr>
              <a:spLocks noChangeArrowheads="1"/>
            </p:cNvSpPr>
            <p:nvPr/>
          </p:nvSpPr>
          <p:spPr bwMode="auto">
            <a:xfrm>
              <a:off x="3882537" y="5121541"/>
              <a:ext cx="264940" cy="26493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9534" name="Rectangle 30"/>
            <p:cNvSpPr>
              <a:spLocks noChangeArrowheads="1"/>
            </p:cNvSpPr>
            <p:nvPr/>
          </p:nvSpPr>
          <p:spPr bwMode="auto">
            <a:xfrm>
              <a:off x="4388076" y="5121541"/>
              <a:ext cx="264940" cy="2649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9528" name="Rectangle 24"/>
            <p:cNvSpPr>
              <a:spLocks noChangeArrowheads="1"/>
            </p:cNvSpPr>
            <p:nvPr/>
          </p:nvSpPr>
          <p:spPr bwMode="auto">
            <a:xfrm>
              <a:off x="3896076" y="4786322"/>
              <a:ext cx="264940" cy="26400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49527" name="Rectangle 23"/>
            <p:cNvSpPr>
              <a:spLocks noChangeArrowheads="1"/>
            </p:cNvSpPr>
            <p:nvPr/>
          </p:nvSpPr>
          <p:spPr bwMode="auto">
            <a:xfrm>
              <a:off x="3643306" y="4786322"/>
              <a:ext cx="264940" cy="26400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49526" name="Rectangle 22"/>
            <p:cNvSpPr>
              <a:spLocks noChangeArrowheads="1"/>
            </p:cNvSpPr>
            <p:nvPr/>
          </p:nvSpPr>
          <p:spPr bwMode="auto">
            <a:xfrm>
              <a:off x="4407232" y="4786322"/>
              <a:ext cx="264940" cy="26400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49525" name="Rectangle 21"/>
            <p:cNvSpPr>
              <a:spLocks noChangeArrowheads="1"/>
            </p:cNvSpPr>
            <p:nvPr/>
          </p:nvSpPr>
          <p:spPr bwMode="auto">
            <a:xfrm>
              <a:off x="4151654" y="4786322"/>
              <a:ext cx="264940" cy="26400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49522" name="Rectangle 18"/>
            <p:cNvSpPr>
              <a:spLocks noChangeArrowheads="1"/>
            </p:cNvSpPr>
            <p:nvPr/>
          </p:nvSpPr>
          <p:spPr bwMode="auto">
            <a:xfrm>
              <a:off x="3358270" y="5960791"/>
              <a:ext cx="264940" cy="264937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49521" name="Rectangle 17"/>
            <p:cNvSpPr>
              <a:spLocks noChangeArrowheads="1"/>
            </p:cNvSpPr>
            <p:nvPr/>
          </p:nvSpPr>
          <p:spPr bwMode="auto">
            <a:xfrm>
              <a:off x="3358270" y="5682747"/>
              <a:ext cx="264940" cy="264937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49520" name="Rectangle 16"/>
            <p:cNvSpPr>
              <a:spLocks noChangeArrowheads="1"/>
            </p:cNvSpPr>
            <p:nvPr/>
          </p:nvSpPr>
          <p:spPr bwMode="auto">
            <a:xfrm>
              <a:off x="3358270" y="5388916"/>
              <a:ext cx="264940" cy="264937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49519" name="Rectangle 15"/>
            <p:cNvSpPr>
              <a:spLocks noChangeArrowheads="1"/>
            </p:cNvSpPr>
            <p:nvPr/>
          </p:nvSpPr>
          <p:spPr bwMode="auto">
            <a:xfrm>
              <a:off x="3358270" y="5143512"/>
              <a:ext cx="264940" cy="265873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58" name="下箭头 57"/>
          <p:cNvSpPr/>
          <p:nvPr/>
        </p:nvSpPr>
        <p:spPr bwMode="auto">
          <a:xfrm>
            <a:off x="3428992" y="2857496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右箭头 60"/>
          <p:cNvSpPr/>
          <p:nvPr/>
        </p:nvSpPr>
        <p:spPr bwMode="auto">
          <a:xfrm>
            <a:off x="6143636" y="3857628"/>
            <a:ext cx="357190" cy="285752"/>
          </a:xfrm>
          <a:prstGeom prst="right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7" y="3286124"/>
            <a:ext cx="767958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左弧形箭头 62"/>
          <p:cNvSpPr/>
          <p:nvPr/>
        </p:nvSpPr>
        <p:spPr bwMode="auto">
          <a:xfrm>
            <a:off x="2857488" y="4500570"/>
            <a:ext cx="428628" cy="928694"/>
          </a:xfrm>
          <a:prstGeom prst="curvedRightArrow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5"/>
          <p:cNvSpPr txBox="1"/>
          <p:nvPr/>
        </p:nvSpPr>
        <p:spPr>
          <a:xfrm>
            <a:off x="7858148" y="1357298"/>
            <a:ext cx="714380" cy="6463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程序验证</a:t>
            </a: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75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480"/>
            <a:ext cx="12382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57356" y="1928802"/>
            <a:ext cx="5715040" cy="9469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为什么找到的路径不一定是最短路径？</a:t>
            </a:r>
            <a:endParaRPr lang="en-US" altLang="zh-CN" sz="20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如何求所有的迷宫路径？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76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00166" y="357166"/>
            <a:ext cx="6572296" cy="170569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一个栈的进栈序列是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，则栈的不可能的输出序列是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A.edcba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B.decba</a:t>
            </a:r>
            <a:endParaRPr lang="en-US" altLang="zh-CN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000" dirty="0" err="1">
                <a:solidFill>
                  <a:srgbClr val="0099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C.dceab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</a:t>
            </a:r>
            <a:r>
              <a:rPr lang="en-US" altLang="zh-CN" sz="2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D.abcde</a:t>
            </a:r>
            <a:endParaRPr lang="zh-CN" altLang="en-US" sz="2000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5720" y="642919"/>
            <a:ext cx="1000100" cy="1071569"/>
            <a:chOff x="214282" y="142852"/>
            <a:chExt cx="1000100" cy="1071569"/>
          </a:xfrm>
        </p:grpSpPr>
        <p:sp>
          <p:nvSpPr>
            <p:cNvPr id="7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8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9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325912" y="538608"/>
              <a:ext cx="728120" cy="3139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57224" y="2385948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用栈模拟进行判断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1214414" y="3071810"/>
            <a:ext cx="2214578" cy="2082942"/>
            <a:chOff x="1214414" y="3071810"/>
            <a:chExt cx="2214578" cy="2082942"/>
          </a:xfrm>
        </p:grpSpPr>
        <p:cxnSp>
          <p:nvCxnSpPr>
            <p:cNvPr id="29" name="直接连接符 28"/>
            <p:cNvCxnSpPr/>
            <p:nvPr/>
          </p:nvCxnSpPr>
          <p:spPr>
            <a:xfrm rot="5400000">
              <a:off x="2137488" y="4434752"/>
              <a:ext cx="1440000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2708992" y="4434752"/>
              <a:ext cx="1440000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2857488" y="5143512"/>
              <a:ext cx="571504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971789" y="3871745"/>
              <a:ext cx="3571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214414" y="3071810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考虑 </a:t>
              </a:r>
              <a:r>
                <a:rPr lang="en-US" altLang="zh-CN" sz="1800">
                  <a:solidFill>
                    <a:srgbClr val="0099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C.dceab</a:t>
              </a:r>
              <a:endPara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endParaRPr>
            </a:p>
          </p:txBody>
        </p:sp>
        <p:cxnSp>
          <p:nvCxnSpPr>
            <p:cNvPr id="38" name="直接箭头连接符 37"/>
            <p:cNvCxnSpPr>
              <a:cxnSpLocks/>
              <a:stCxn id="35" idx="0"/>
            </p:cNvCxnSpPr>
            <p:nvPr/>
          </p:nvCxnSpPr>
          <p:spPr>
            <a:xfrm rot="16200000" flipV="1">
              <a:off x="2963240" y="3691745"/>
              <a:ext cx="3600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右箭头 38"/>
          <p:cNvSpPr/>
          <p:nvPr/>
        </p:nvSpPr>
        <p:spPr bwMode="auto">
          <a:xfrm>
            <a:off x="3714744" y="4214818"/>
            <a:ext cx="357190" cy="214314"/>
          </a:xfrm>
          <a:prstGeom prst="right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357686" y="2988751"/>
            <a:ext cx="1857388" cy="2166001"/>
            <a:chOff x="4357686" y="2988751"/>
            <a:chExt cx="1857388" cy="2166001"/>
          </a:xfrm>
        </p:grpSpPr>
        <p:cxnSp>
          <p:nvCxnSpPr>
            <p:cNvPr id="40" name="直接连接符 39"/>
            <p:cNvCxnSpPr/>
            <p:nvPr/>
          </p:nvCxnSpPr>
          <p:spPr>
            <a:xfrm rot="5400000">
              <a:off x="3637686" y="4434752"/>
              <a:ext cx="1440000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4209190" y="4434752"/>
              <a:ext cx="1440000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357686" y="5143512"/>
              <a:ext cx="571504" cy="0"/>
            </a:xfrm>
            <a:prstGeom prst="lin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471987" y="3929066"/>
              <a:ext cx="357190" cy="1033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5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  <a:p>
              <a:pPr algn="l">
                <a:lnSpc>
                  <a:spcPts val="25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  <a:p>
              <a:pPr algn="l">
                <a:lnSpc>
                  <a:spcPts val="25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5143504" y="3500438"/>
              <a:ext cx="1071570" cy="0"/>
            </a:xfrm>
            <a:prstGeom prst="line">
              <a:avLst/>
            </a:prstGeom>
            <a:ln w="19050">
              <a:solidFill>
                <a:srgbClr val="339933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286380" y="2988751"/>
              <a:ext cx="357190" cy="440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491037" y="4276731"/>
            <a:ext cx="2438417" cy="714380"/>
            <a:chOff x="4491037" y="4276731"/>
            <a:chExt cx="2438417" cy="714380"/>
          </a:xfrm>
        </p:grpSpPr>
        <p:sp>
          <p:nvSpPr>
            <p:cNvPr id="47" name="矩形 46"/>
            <p:cNvSpPr/>
            <p:nvPr/>
          </p:nvSpPr>
          <p:spPr bwMode="auto">
            <a:xfrm>
              <a:off x="4491037" y="4276731"/>
              <a:ext cx="285752" cy="714380"/>
            </a:xfrm>
            <a:prstGeom prst="rect">
              <a:avLst/>
            </a:prstGeom>
            <a:ln w="19050">
              <a:solidFill>
                <a:srgbClr val="FF00FF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86380" y="4286256"/>
              <a:ext cx="1643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不可能有出栈序列：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 b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52" name="直接箭头连接符 51"/>
            <p:cNvCxnSpPr>
              <a:cxnSpLocks/>
              <a:stCxn id="47" idx="3"/>
              <a:endCxn id="50" idx="1"/>
            </p:cNvCxnSpPr>
            <p:nvPr/>
          </p:nvCxnSpPr>
          <p:spPr>
            <a:xfrm flipV="1">
              <a:off x="4776789" y="4609422"/>
              <a:ext cx="509591" cy="24499"/>
            </a:xfrm>
            <a:prstGeom prst="straightConnector1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8</a:t>
            </a:fld>
            <a:r>
              <a:rPr lang="en-US" altLang="zh-CN"/>
              <a:t>/74</a:t>
            </a:r>
          </a:p>
        </p:txBody>
      </p:sp>
    </p:spTree>
    <p:extLst>
      <p:ext uri="{BB962C8B-B14F-4D97-AF65-F5344CB8AC3E}">
        <p14:creationId xmlns:p14="http://schemas.microsoft.com/office/powerpoint/2010/main" val="365240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1604" y="714356"/>
            <a:ext cx="6357982" cy="133777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已知一个栈的进栈序列是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3333FF"/>
                </a:solidFill>
                <a:latin typeface="+mn-ea"/>
                <a:cs typeface="Consolas" pitchFamily="49" charset="0"/>
              </a:rPr>
              <a:t>…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，其输出序列是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>
                <a:solidFill>
                  <a:srgbClr val="3333FF"/>
                </a:solidFill>
                <a:latin typeface="+mn-ea"/>
                <a:cs typeface="Consolas" pitchFamily="49" charset="0"/>
              </a:rPr>
              <a:t>…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i="1" baseline="-25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的值为</a:t>
            </a:r>
            <a:r>
              <a:rPr lang="zh-CN" altLang="en-US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  ）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nb-NO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A.</a:t>
            </a:r>
            <a:r>
              <a:rPr lang="nb-NO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   B.</a:t>
            </a:r>
            <a:r>
              <a:rPr lang="nb-NO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nb-NO" altLang="zh-CN" sz="2000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</a:t>
            </a:r>
            <a:r>
              <a:rPr lang="nb-NO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</a:t>
            </a:r>
            <a:r>
              <a:rPr lang="nb-NO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nb-NO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nb-NO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D.</a:t>
            </a:r>
            <a:r>
              <a:rPr lang="zh-CN" altLang="zh-CN" sz="2000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不确定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00066" y="714356"/>
            <a:ext cx="1000100" cy="1071569"/>
            <a:chOff x="214282" y="142852"/>
            <a:chExt cx="1000100" cy="1071569"/>
          </a:xfrm>
        </p:grpSpPr>
        <p:sp>
          <p:nvSpPr>
            <p:cNvPr id="7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8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9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325912" y="538608"/>
              <a:ext cx="728120" cy="3139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  <a:pPr/>
              <a:t>9</a:t>
            </a:fld>
            <a:r>
              <a:rPr lang="en-US" altLang="zh-CN"/>
              <a:t>/74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/>
          <a:tailEnd type="arrow" w="sm" len="sm"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600">
            <a:solidFill>
              <a:srgbClr val="0000FF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latin typeface="仿宋" pitchFamily="49" charset="-122"/>
            <a:ea typeface="仿宋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5106</TotalTime>
  <Words>7409</Words>
  <Application>Microsoft Office PowerPoint</Application>
  <PresentationFormat>全屏显示(4:3)</PresentationFormat>
  <Paragraphs>1078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8" baseType="lpstr">
      <vt:lpstr>方正启体简体</vt:lpstr>
      <vt:lpstr>仿宋</vt:lpstr>
      <vt:lpstr>华文中宋</vt:lpstr>
      <vt:lpstr>楷体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MI</cp:lastModifiedBy>
  <cp:revision>2524</cp:revision>
  <dcterms:created xsi:type="dcterms:W3CDTF">2004-03-31T23:50:14Z</dcterms:created>
  <dcterms:modified xsi:type="dcterms:W3CDTF">2024-03-11T07:51:36Z</dcterms:modified>
</cp:coreProperties>
</file>