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09" r:id="rId2"/>
    <p:sldId id="310" r:id="rId3"/>
    <p:sldId id="311" r:id="rId4"/>
    <p:sldId id="497" r:id="rId5"/>
    <p:sldId id="312" r:id="rId6"/>
    <p:sldId id="313" r:id="rId7"/>
    <p:sldId id="314" r:id="rId8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2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DDDDDD"/>
    <a:srgbClr val="663300"/>
    <a:srgbClr val="000066"/>
    <a:srgbClr val="CC0000"/>
    <a:srgbClr val="800000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72"/>
    <p:restoredTop sz="93059"/>
  </p:normalViewPr>
  <p:slideViewPr>
    <p:cSldViewPr showGuides="1">
      <p:cViewPr varScale="1">
        <p:scale>
          <a:sx n="76" d="100"/>
          <a:sy n="76" d="100"/>
        </p:scale>
        <p:origin x="1013" y="72"/>
      </p:cViewPr>
      <p:guideLst>
        <p:guide orient="horz" pos="2218"/>
        <p:guide pos="29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页眉占位符 10854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108547" name="日期占位符 108546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108548" name="页脚占位符 108547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108549" name="灯片编号占位符 108548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眉占位符 2662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26627" name="日期占位符 2662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26628" name="幻灯片图像占位符 2662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文本占位符 26628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6630" name="页脚占位符 2662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26631" name="灯片编号占位符 2663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  <p:sp>
        <p:nvSpPr>
          <p:cNvPr id="336898" name="幻灯片图像占位符 3368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6899" name="文本占位符 33689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  <p:sp>
        <p:nvSpPr>
          <p:cNvPr id="338946" name="幻灯片图像占位符 3389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8947" name="文本占位符 33894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  <p:sp>
        <p:nvSpPr>
          <p:cNvPr id="342018" name="幻灯片图像占位符 34201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2019" name="文本占位符 342018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  <p:sp>
        <p:nvSpPr>
          <p:cNvPr id="344066" name="幻灯片图像占位符 3440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4067" name="文本占位符 344066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  <p:sp>
        <p:nvSpPr>
          <p:cNvPr id="346114" name="幻灯片图像占位符 3461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6115" name="文本占位符 346114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2025/2/21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436235" y="6380480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63845" y="6324600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405120" y="6320155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2025/2/21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440045" y="6250305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F49F22-4BF6-435F-8551-C28B8848CEC4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2025/2/21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                              武汉大学国际软件学院唐存琛 刘峰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5405120" y="6320155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363845" y="6308725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436235" y="6248400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436235" y="6308725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5436235" y="6308725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5436235" y="6248400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436235" y="6308725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507990" y="6248400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5405120" y="6248400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76129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6131" name="文本占位符 176130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6132" name="日期占位符 17613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2025/2/21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33" name="页脚占位符 17613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34" name="灯片编号占位符 17613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8180" name="图片 17817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663300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accent2"/>
          </a:solidFill>
          <a:latin typeface="Arial" panose="020B0604020202020204" pitchFamily="34" charset="0"/>
          <a:ea typeface="华文行楷" panose="0201080004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accent2"/>
          </a:solidFill>
          <a:latin typeface="Arial" panose="020B0604020202020204" pitchFamily="34" charset="0"/>
          <a:ea typeface="华文行楷" panose="0201080004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accent2"/>
          </a:solidFill>
          <a:latin typeface="Arial" panose="020B0604020202020204" pitchFamily="34" charset="0"/>
          <a:ea typeface="华文行楷" panose="0201080004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accent2"/>
          </a:solidFill>
          <a:latin typeface="Arial" panose="020B0604020202020204" pitchFamily="34" charset="0"/>
          <a:ea typeface="华文行楷" panose="0201080004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accent2"/>
          </a:solidFill>
          <a:latin typeface="Arial" panose="020B0604020202020204" pitchFamily="34" charset="0"/>
          <a:ea typeface="华文行楷" panose="0201080004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accent2"/>
          </a:solidFill>
          <a:latin typeface="Arial" panose="020B0604020202020204" pitchFamily="34" charset="0"/>
          <a:ea typeface="华文行楷" panose="0201080004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accent2"/>
          </a:solidFill>
          <a:latin typeface="Arial" panose="020B0604020202020204" pitchFamily="34" charset="0"/>
          <a:ea typeface="华文行楷" panose="0201080004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accent2"/>
          </a:solidFill>
          <a:latin typeface="Arial" panose="020B0604020202020204" pitchFamily="34" charset="0"/>
          <a:ea typeface="华文行楷" panose="0201080004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5874" name="标题 335873"/>
          <p:cNvSpPr>
            <a:spLocks noGrp="1"/>
          </p:cNvSpPr>
          <p:nvPr>
            <p:ph type="ctrTitle"/>
          </p:nvPr>
        </p:nvSpPr>
        <p:spPr>
          <a:xfrm>
            <a:off x="935038" y="1701800"/>
            <a:ext cx="6964362" cy="1462088"/>
          </a:xfrm>
        </p:spPr>
        <p:txBody>
          <a:bodyPr anchor="ctr"/>
          <a:lstStyle/>
          <a:p>
            <a:pPr defTabSz="914400">
              <a:buClrTx/>
              <a:buSzTx/>
              <a:buFontTx/>
            </a:pPr>
            <a:r>
              <a:rPr lang="zh-CN" altLang="en-US" sz="4800" kern="1200" baseline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离  散  数  学</a:t>
            </a:r>
          </a:p>
        </p:txBody>
      </p:sp>
      <p:sp>
        <p:nvSpPr>
          <p:cNvPr id="335875" name="副标题 335874"/>
          <p:cNvSpPr>
            <a:spLocks noGrp="1"/>
          </p:cNvSpPr>
          <p:nvPr>
            <p:ph type="subTitle" idx="1"/>
          </p:nvPr>
        </p:nvSpPr>
        <p:spPr>
          <a:xfrm>
            <a:off x="1261745" y="3498215"/>
            <a:ext cx="6400800" cy="1492885"/>
          </a:xfrm>
        </p:spPr>
        <p:txBody>
          <a:bodyPr/>
          <a:lstStyle/>
          <a:p>
            <a:pPr algn="ctr" defTabSz="914400">
              <a:buClrTx/>
              <a:buSzTx/>
              <a:buFontTx/>
            </a:pPr>
            <a:r>
              <a:rPr lang="zh-CN" altLang="en-US" sz="2000" b="1" kern="1200" baseline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algn="ctr" defTabSz="914400">
              <a:buClrTx/>
              <a:buSzTx/>
              <a:buFontTx/>
            </a:pPr>
            <a:endParaRPr lang="zh-CN" altLang="en-US" sz="2000" b="1" kern="1200" baseline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defTabSz="914400">
              <a:buClrTx/>
              <a:buSzTx/>
              <a:buFontTx/>
            </a:pPr>
            <a:r>
              <a:rPr lang="zh-CN" altLang="en-US" sz="2000" b="1" kern="1200" baseline="0" dirty="0">
                <a:latin typeface="Times New Roman" panose="02020603050405020304" pitchFamily="18" charset="0"/>
                <a:ea typeface="楷体_GB2312" pitchFamily="49" charset="-122"/>
              </a:rPr>
              <a:t>武汉大学计算机学院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22" name="标题 337921"/>
          <p:cNvSpPr>
            <a:spLocks noGrp="1"/>
          </p:cNvSpPr>
          <p:nvPr>
            <p:ph type="title"/>
          </p:nvPr>
        </p:nvSpPr>
        <p:spPr>
          <a:xfrm>
            <a:off x="1116013" y="107950"/>
            <a:ext cx="7793037" cy="873125"/>
          </a:xfrm>
        </p:spPr>
        <p:txBody>
          <a:bodyPr anchor="ctr"/>
          <a:lstStyle/>
          <a:p>
            <a:r>
              <a:rPr lang="zh-CN" altLang="en-US" sz="3600" dirty="0"/>
              <a:t>教材与参考资料</a:t>
            </a:r>
          </a:p>
        </p:txBody>
      </p:sp>
      <p:sp>
        <p:nvSpPr>
          <p:cNvPr id="337923" name="文本占位符 337922"/>
          <p:cNvSpPr>
            <a:spLocks noGrp="1"/>
          </p:cNvSpPr>
          <p:nvPr>
            <p:ph type="body" idx="1"/>
          </p:nvPr>
        </p:nvSpPr>
        <p:spPr>
          <a:xfrm>
            <a:off x="539750" y="1203325"/>
            <a:ext cx="8348663" cy="4673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1800" b="1" dirty="0"/>
              <a:t>教材：</a:t>
            </a:r>
          </a:p>
          <a:p>
            <a:pPr lvl="1">
              <a:lnSpc>
                <a:spcPct val="120000"/>
              </a:lnSpc>
            </a:pPr>
            <a:r>
              <a:rPr lang="zh-CN" altLang="en-US" sz="1575" b="1" dirty="0"/>
              <a:t>《离散数学基础》（试用版），曹永知 张永刚 阚海斌 刘峰 陈斌 叶育鑫</a:t>
            </a:r>
            <a:r>
              <a:rPr lang="en-US" altLang="zh-CN" sz="1575" b="1" dirty="0"/>
              <a:t> </a:t>
            </a:r>
            <a:r>
              <a:rPr lang="zh-CN" altLang="en-US" sz="1575" b="1" dirty="0"/>
              <a:t>编，教育部</a:t>
            </a:r>
            <a:r>
              <a:rPr lang="en-US" altLang="zh-CN" sz="1575" b="1" dirty="0"/>
              <a:t>101</a:t>
            </a:r>
            <a:r>
              <a:rPr lang="zh-CN" altLang="en-US" sz="1575" b="1" dirty="0"/>
              <a:t>计划教材，高等教育出版社（拟出版）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/>
              <a:t>      参考资料：</a:t>
            </a:r>
            <a:endParaRPr lang="en-US" altLang="zh-CN" sz="1600" b="1"/>
          </a:p>
          <a:p>
            <a:pPr lvl="1">
              <a:lnSpc>
                <a:spcPct val="120000"/>
              </a:lnSpc>
            </a:pPr>
            <a:r>
              <a:rPr lang="en-US" altLang="zh-CN" sz="1600" b="1"/>
              <a:t>《 离散数学 》（第2版），屈婉玲、耿素云、张立昂编，清华大学出版社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>
                <a:sym typeface="+mn-ea"/>
              </a:rPr>
              <a:t>《 离散数学 》（第6版）耿素云、屈婉玲</a:t>
            </a:r>
            <a:r>
              <a:rPr lang="zh-CN" altLang="en-US" sz="1600" b="1">
                <a:sym typeface="+mn-ea"/>
              </a:rPr>
              <a:t>、</a:t>
            </a:r>
            <a:r>
              <a:rPr lang="en-US" altLang="zh-CN" sz="1600" b="1">
                <a:sym typeface="+mn-ea"/>
              </a:rPr>
              <a:t>张立昂编，清华大学出版社</a:t>
            </a:r>
            <a:endParaRPr lang="zh-CN" altLang="en-US" sz="1600" b="1" dirty="0"/>
          </a:p>
          <a:p>
            <a:pPr lvl="1">
              <a:lnSpc>
                <a:spcPct val="120000"/>
              </a:lnSpc>
            </a:pPr>
            <a:endParaRPr lang="en-US" altLang="zh-CN" sz="1600" b="1"/>
          </a:p>
          <a:p>
            <a:pPr lvl="1">
              <a:lnSpc>
                <a:spcPct val="120000"/>
              </a:lnSpc>
            </a:pPr>
            <a:r>
              <a:rPr lang="en-US" altLang="zh-CN" sz="1600" b="1"/>
              <a:t>《</a:t>
            </a:r>
            <a:r>
              <a:rPr lang="zh-CN" altLang="en-US" sz="1600" b="1" dirty="0"/>
              <a:t>离散数学</a:t>
            </a:r>
            <a:r>
              <a:rPr lang="en-US" altLang="zh-CN" sz="1600" b="1"/>
              <a:t>》</a:t>
            </a:r>
            <a:r>
              <a:rPr lang="zh-CN" altLang="en-US" sz="1600" b="1" dirty="0"/>
              <a:t>，</a:t>
            </a:r>
            <a:r>
              <a:rPr lang="zh-CN" altLang="en-US" sz="1400" b="1" dirty="0"/>
              <a:t>刘玉珍、刘咏梅编，武汉大学出版社</a:t>
            </a:r>
            <a:endParaRPr lang="zh-CN" altLang="en-US" sz="1600" b="1" dirty="0"/>
          </a:p>
          <a:p>
            <a:pPr lvl="1">
              <a:lnSpc>
                <a:spcPct val="120000"/>
              </a:lnSpc>
            </a:pPr>
            <a:r>
              <a:rPr lang="en-US" altLang="zh-CN" sz="1600" b="1"/>
              <a:t>《Discrete Mathematical Structures》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1600" b="1"/>
              <a:t>              Bernard </a:t>
            </a:r>
            <a:r>
              <a:rPr lang="en-US" altLang="zh-CN" sz="1600" b="1" dirty="0" err="1"/>
              <a:t>Kolman</a:t>
            </a:r>
            <a:r>
              <a:rPr lang="en-US" altLang="zh-CN" sz="1600" b="1"/>
              <a:t>, </a:t>
            </a:r>
            <a:r>
              <a:rPr lang="en-US" altLang="zh-CN" sz="1600" b="1" dirty="0" err="1"/>
              <a:t>Fobert</a:t>
            </a:r>
            <a:r>
              <a:rPr lang="en-US" altLang="zh-CN" sz="1600" b="1"/>
              <a:t> C. Busby and Sharon Ross </a:t>
            </a:r>
            <a:r>
              <a:rPr lang="zh-CN" altLang="en-US" sz="1600" b="1" dirty="0"/>
              <a:t>著</a:t>
            </a:r>
            <a:endParaRPr lang="en-US" altLang="zh-CN" sz="1600" b="1"/>
          </a:p>
          <a:p>
            <a:pPr>
              <a:lnSpc>
                <a:spcPct val="120000"/>
              </a:lnSpc>
              <a:buNone/>
            </a:pPr>
            <a:r>
              <a:rPr lang="zh-CN" altLang="en-US" sz="1600" b="1" dirty="0"/>
              <a:t>　          </a:t>
            </a:r>
            <a:r>
              <a:rPr lang="en-US" altLang="zh-CN" sz="1600" b="1"/>
              <a:t>Prentice Hall</a:t>
            </a:r>
            <a:r>
              <a:rPr lang="zh-CN" altLang="en-US" sz="1600" b="1" dirty="0"/>
              <a:t>出版社</a:t>
            </a:r>
            <a:endParaRPr lang="en-US" altLang="zh-CN" sz="1800" b="1"/>
          </a:p>
          <a:p>
            <a:pPr lvl="1">
              <a:lnSpc>
                <a:spcPct val="120000"/>
              </a:lnSpc>
            </a:pPr>
            <a:r>
              <a:rPr lang="en-US" altLang="zh-CN" sz="1600" b="1"/>
              <a:t>Discrete Mathematics and Its Applications</a:t>
            </a:r>
            <a:r>
              <a:rPr lang="zh-CN" altLang="en-US" sz="1600" b="1" dirty="0"/>
              <a:t>，</a:t>
            </a:r>
            <a:r>
              <a:rPr lang="en-US" altLang="zh-CN" sz="1600" b="1"/>
              <a:t>[</a:t>
            </a:r>
            <a:r>
              <a:rPr lang="zh-CN" altLang="en-US" sz="1600" b="1" dirty="0"/>
              <a:t>美</a:t>
            </a:r>
            <a:r>
              <a:rPr lang="en-US" altLang="zh-CN" sz="1600" b="1"/>
              <a:t>]Kenneth H. Rosen</a:t>
            </a:r>
          </a:p>
          <a:p>
            <a:pPr lvl="1">
              <a:lnSpc>
                <a:spcPct val="120000"/>
              </a:lnSpc>
            </a:pPr>
            <a:endParaRPr lang="en-US" altLang="zh-CN" sz="1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9970" name="标题 3399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4000" b="0" dirty="0">
                <a:solidFill>
                  <a:srgbClr val="FF0000"/>
                </a:solidFill>
                <a:ea typeface="华文新魏" panose="02010800040101010101" pitchFamily="2" charset="-122"/>
              </a:rPr>
              <a:t>课程主要内容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ym typeface="+mn-ea"/>
              </a:rPr>
              <a:t>图论</a:t>
            </a:r>
            <a:endParaRPr lang="zh-CN" altLang="en-US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ym typeface="+mn-ea"/>
              </a:rPr>
              <a:t>组合数学和代数系统</a:t>
            </a:r>
            <a:endParaRPr lang="zh-CN" altLang="en-US" b="1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sym typeface="+mn-ea"/>
              </a:rPr>
              <a:t>数理逻辑</a:t>
            </a:r>
            <a:endParaRPr lang="zh-CN" altLang="en-US"/>
          </a:p>
        </p:txBody>
      </p:sp>
      <p:sp>
        <p:nvSpPr>
          <p:cNvPr id="339971" name="内容占位符 33997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/>
              <a:t>集合论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dirty="0"/>
              <a:t>集合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dirty="0"/>
              <a:t>二元关系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zh-CN" altLang="en-US" dirty="0"/>
              <a:t>函数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zh-CN" altLang="en-US" b="1" dirty="0"/>
              <a:t>数论</a:t>
            </a:r>
          </a:p>
          <a:p>
            <a:pPr lvl="1" algn="l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dirty="0"/>
              <a:t>初等数论基础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5650" y="122555"/>
            <a:ext cx="7772400" cy="848995"/>
          </a:xfrm>
        </p:spPr>
        <p:txBody>
          <a:bodyPr/>
          <a:lstStyle/>
          <a:p>
            <a:r>
              <a:rPr lang="zh-CN" altLang="en-US"/>
              <a:t>课程概要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2052955"/>
          </a:xfrm>
        </p:spPr>
        <p:txBody>
          <a:bodyPr/>
          <a:lstStyle/>
          <a:p>
            <a:r>
              <a:rPr lang="zh-CN" altLang="en-US"/>
              <a:t>《离散数学》的理解</a:t>
            </a:r>
          </a:p>
          <a:p>
            <a:pPr lvl="1"/>
            <a:r>
              <a:rPr lang="zh-CN" altLang="en-US"/>
              <a:t>什么是</a:t>
            </a:r>
            <a:r>
              <a:rPr lang="en-US" altLang="zh-CN"/>
              <a:t>“</a:t>
            </a:r>
            <a:r>
              <a:rPr lang="zh-CN" altLang="en-US"/>
              <a:t>离散</a:t>
            </a:r>
            <a:r>
              <a:rPr lang="en-US" altLang="zh-CN"/>
              <a:t>”</a:t>
            </a:r>
            <a:r>
              <a:rPr lang="zh-CN" altLang="en-US"/>
              <a:t>？</a:t>
            </a:r>
          </a:p>
          <a:p>
            <a:pPr lvl="1"/>
            <a:r>
              <a:rPr lang="zh-CN" altLang="en-US"/>
              <a:t>什么是</a:t>
            </a:r>
            <a:r>
              <a:rPr lang="en-US" altLang="zh-CN"/>
              <a:t>“</a:t>
            </a:r>
            <a:r>
              <a:rPr lang="zh-CN" altLang="en-US"/>
              <a:t>数学</a:t>
            </a:r>
            <a:r>
              <a:rPr lang="en-US" altLang="zh-CN"/>
              <a:t>”</a:t>
            </a:r>
            <a:r>
              <a:rPr lang="zh-CN" altLang="en-US"/>
              <a:t>？</a:t>
            </a:r>
          </a:p>
          <a:p>
            <a:pPr lvl="1"/>
            <a:r>
              <a:rPr lang="zh-CN" altLang="en-US"/>
              <a:t>如何描述</a:t>
            </a:r>
            <a:r>
              <a:rPr lang="en-US" altLang="zh-CN"/>
              <a:t>“</a:t>
            </a:r>
            <a:r>
              <a:rPr lang="zh-CN" altLang="en-US"/>
              <a:t>离散事件</a:t>
            </a:r>
            <a:r>
              <a:rPr lang="en-US" altLang="zh-CN"/>
              <a:t>”</a:t>
            </a:r>
            <a:r>
              <a:rPr lang="zh-CN" altLang="en-US"/>
              <a:t>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0994" name="标题 340993"/>
          <p:cNvSpPr>
            <a:spLocks noGrp="1"/>
          </p:cNvSpPr>
          <p:nvPr>
            <p:ph type="title"/>
          </p:nvPr>
        </p:nvSpPr>
        <p:spPr>
          <a:xfrm>
            <a:off x="755650" y="0"/>
            <a:ext cx="7218363" cy="803275"/>
          </a:xfrm>
        </p:spPr>
        <p:txBody>
          <a:bodyPr anchor="ctr"/>
          <a:lstStyle/>
          <a:p>
            <a:r>
              <a:rPr lang="zh-CN" altLang="en-US" sz="3600" dirty="0"/>
              <a:t>目的、意义和要求</a:t>
            </a:r>
          </a:p>
        </p:txBody>
      </p:sp>
      <p:sp>
        <p:nvSpPr>
          <p:cNvPr id="340995" name="文本占位符 340994"/>
          <p:cNvSpPr>
            <a:spLocks noGrp="1"/>
          </p:cNvSpPr>
          <p:nvPr>
            <p:ph type="body" idx="1"/>
          </p:nvPr>
        </p:nvSpPr>
        <p:spPr>
          <a:xfrm>
            <a:off x="900113" y="981075"/>
            <a:ext cx="7880350" cy="4367213"/>
          </a:xfrm>
        </p:spPr>
        <p:txBody>
          <a:bodyPr/>
          <a:lstStyle/>
          <a:p>
            <a:pPr marL="443230" indent="-443230">
              <a:lnSpc>
                <a:spcPct val="120000"/>
              </a:lnSpc>
            </a:pPr>
            <a:r>
              <a:rPr lang="zh-CN" altLang="en-US" sz="2400" b="1" dirty="0"/>
              <a:t>研究内容：离散量的结构及其相互间的关系。</a:t>
            </a:r>
          </a:p>
          <a:p>
            <a:pPr marL="443230" indent="-443230">
              <a:lnSpc>
                <a:spcPct val="120000"/>
              </a:lnSpc>
            </a:pPr>
            <a:r>
              <a:rPr lang="zh-CN" altLang="en-US" sz="2400" b="1" dirty="0"/>
              <a:t>意义：计算机科学的理论基础。</a:t>
            </a:r>
            <a:endParaRPr lang="en-US" altLang="zh-CN" sz="1000" b="1"/>
          </a:p>
          <a:p>
            <a:pPr marL="443230" indent="-443230">
              <a:lnSpc>
                <a:spcPct val="120000"/>
              </a:lnSpc>
            </a:pPr>
            <a:r>
              <a:rPr lang="zh-CN" altLang="en-US" sz="2400" b="1" dirty="0"/>
              <a:t>目的：打基础</a:t>
            </a:r>
          </a:p>
          <a:p>
            <a:pPr marL="984250" lvl="1" indent="-361950">
              <a:lnSpc>
                <a:spcPct val="120000"/>
              </a:lnSpc>
            </a:pPr>
            <a:r>
              <a:rPr lang="zh-CN" altLang="en-US" sz="2000" b="1" dirty="0"/>
              <a:t>必备的数学知识</a:t>
            </a:r>
          </a:p>
          <a:p>
            <a:pPr marL="984250" lvl="1" indent="-361950">
              <a:lnSpc>
                <a:spcPct val="120000"/>
              </a:lnSpc>
            </a:pPr>
            <a:r>
              <a:rPr lang="zh-CN" altLang="en-US" sz="2000" b="1" dirty="0"/>
              <a:t>培养抽象思维能力、逻辑推理能力</a:t>
            </a:r>
          </a:p>
          <a:p>
            <a:pPr marL="443230" indent="-443230"/>
            <a:r>
              <a:rPr lang="zh-CN" altLang="en-US" sz="2400" b="1" dirty="0"/>
              <a:t>教学要求：</a:t>
            </a:r>
          </a:p>
          <a:p>
            <a:pPr marL="984250" lvl="1" indent="-361950"/>
            <a:r>
              <a:rPr lang="zh-CN" altLang="en-US" sz="2000" b="1" dirty="0"/>
              <a:t>重点内容：集合论、数论、图论、数理逻辑</a:t>
            </a:r>
          </a:p>
          <a:p>
            <a:pPr marL="984250" lvl="1" indent="-361950"/>
            <a:r>
              <a:rPr lang="zh-CN" altLang="en-US" sz="2000" b="1" dirty="0"/>
              <a:t>略讲内容：群论</a:t>
            </a:r>
          </a:p>
          <a:p>
            <a:pPr marL="984250" lvl="1" indent="-361950"/>
            <a:r>
              <a:rPr lang="zh-CN" altLang="en-US" sz="2000" b="1" dirty="0"/>
              <a:t>作业：按时交、课后复习（概念、定理）</a:t>
            </a:r>
            <a:r>
              <a:rPr lang="en-US" altLang="zh-CN" sz="2000"/>
              <a:t> </a:t>
            </a:r>
            <a:endParaRPr lang="en-US" altLang="zh-CN" sz="2000" b="1"/>
          </a:p>
          <a:p>
            <a:pPr marL="443230" indent="-443230">
              <a:lnSpc>
                <a:spcPct val="120000"/>
              </a:lnSpc>
              <a:buNone/>
            </a:pPr>
            <a:r>
              <a:rPr lang="zh-CN" altLang="en-US" sz="2000" b="1" dirty="0"/>
              <a:t>   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5248275" y="6309360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3042" name="标题 343041"/>
          <p:cNvSpPr>
            <a:spLocks noGrp="1"/>
          </p:cNvSpPr>
          <p:nvPr>
            <p:ph type="title"/>
          </p:nvPr>
        </p:nvSpPr>
        <p:spPr>
          <a:xfrm>
            <a:off x="1331913" y="0"/>
            <a:ext cx="6530975" cy="954088"/>
          </a:xfrm>
        </p:spPr>
        <p:txBody>
          <a:bodyPr anchor="ctr"/>
          <a:lstStyle/>
          <a:p>
            <a:r>
              <a:rPr lang="zh-CN" altLang="en-US" b="0" dirty="0">
                <a:solidFill>
                  <a:srgbClr val="FF0000"/>
                </a:solidFill>
                <a:ea typeface="隶书" panose="02010509060101010101" pitchFamily="49" charset="-122"/>
              </a:rPr>
              <a:t>学习要求</a:t>
            </a:r>
            <a:endParaRPr lang="zh-CN" altLang="en-US" b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343043" name="文本框 343042"/>
          <p:cNvSpPr txBox="1"/>
          <p:nvPr/>
        </p:nvSpPr>
        <p:spPr>
          <a:xfrm>
            <a:off x="900430" y="1052830"/>
            <a:ext cx="5558790" cy="3672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、课堂要求：</a:t>
            </a:r>
          </a:p>
          <a:p>
            <a:pPr algn="l">
              <a:spcBef>
                <a:spcPct val="20000"/>
              </a:spcBef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按时上课</a:t>
            </a:r>
          </a:p>
          <a:p>
            <a:pPr algn="l">
              <a:spcBef>
                <a:spcPct val="20000"/>
              </a:spcBef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认真听讲</a:t>
            </a:r>
          </a:p>
          <a:p>
            <a:pPr algn="l"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、课外要求：</a:t>
            </a:r>
          </a:p>
          <a:p>
            <a:pPr algn="l">
              <a:spcBef>
                <a:spcPct val="20000"/>
              </a:spcBef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复习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每次课后，安排半个小时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algn="l">
              <a:spcBef>
                <a:spcPct val="20000"/>
              </a:spcBef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认真、按时完成作业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每次课后，安排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个小时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5090" name="标题 345089"/>
          <p:cNvSpPr>
            <a:spLocks noGrp="1"/>
          </p:cNvSpPr>
          <p:nvPr>
            <p:ph type="title"/>
          </p:nvPr>
        </p:nvSpPr>
        <p:spPr>
          <a:xfrm>
            <a:off x="1187450" y="0"/>
            <a:ext cx="6530975" cy="954088"/>
          </a:xfrm>
        </p:spPr>
        <p:txBody>
          <a:bodyPr anchor="ctr"/>
          <a:lstStyle/>
          <a:p>
            <a:r>
              <a:rPr lang="zh-CN" altLang="en-US" b="0" dirty="0">
                <a:solidFill>
                  <a:srgbClr val="FF0000"/>
                </a:solidFill>
                <a:ea typeface="隶书" panose="02010509060101010101" pitchFamily="49" charset="-122"/>
              </a:rPr>
              <a:t>学习考查方法</a:t>
            </a:r>
            <a:endParaRPr lang="zh-CN" altLang="en-US" b="0">
              <a:solidFill>
                <a:srgbClr val="FF0000"/>
              </a:solidFill>
              <a:ea typeface="隶书" panose="02010509060101010101" pitchFamily="49" charset="-122"/>
            </a:endParaRPr>
          </a:p>
        </p:txBody>
      </p:sp>
      <p:sp>
        <p:nvSpPr>
          <p:cNvPr id="345091" name="文本框 345090"/>
          <p:cNvSpPr txBox="1"/>
          <p:nvPr/>
        </p:nvSpPr>
        <p:spPr>
          <a:xfrm>
            <a:off x="434975" y="1052513"/>
            <a:ext cx="8709025" cy="39058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、课堂考核（出勤及课内提问）：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15%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不定期检查出勤情况</a:t>
            </a:r>
          </a:p>
          <a:p>
            <a:pPr algn="l"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、作业完成情况：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15%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对作业完成情况进行登记</a:t>
            </a:r>
          </a:p>
          <a:p>
            <a:pPr algn="l"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、课堂测验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期中考试：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10%</a:t>
            </a:r>
          </a:p>
          <a:p>
            <a:pPr algn="l">
              <a:spcBef>
                <a:spcPct val="2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共 </a:t>
            </a:r>
            <a:r>
              <a:rPr lang="en-US" altLang="zh-CN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 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</a:p>
          <a:p>
            <a:pPr algn="l">
              <a:spcBef>
                <a:spcPct val="20000"/>
              </a:spcBef>
            </a:pP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、期末考试（闭卷）：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60%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5bab369-c544-45b3-b803-7724b64ed28b"/>
  <p:tag name="COMMONDATA" val="eyJoZGlkIjoiYjE5NTMxMzVkMjIwM2E5N2RhNTBjOGFiMGNlN2E4NzUifQ=="/>
</p:tagLst>
</file>

<file path=ppt/theme/theme1.xml><?xml version="1.0" encoding="utf-8"?>
<a:theme xmlns:a="http://schemas.openxmlformats.org/drawingml/2006/main" name="清华版教材展示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347</Words>
  <Application>Microsoft Office PowerPoint</Application>
  <PresentationFormat>全屏显示(4:3)</PresentationFormat>
  <Paragraphs>69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华文新魏</vt:lpstr>
      <vt:lpstr>隶书</vt:lpstr>
      <vt:lpstr>Arial</vt:lpstr>
      <vt:lpstr>Tahoma</vt:lpstr>
      <vt:lpstr>Times New Roman</vt:lpstr>
      <vt:lpstr>清华版教材展示</vt:lpstr>
      <vt:lpstr>离  散  数  学</vt:lpstr>
      <vt:lpstr>教材与参考资料</vt:lpstr>
      <vt:lpstr>课程主要内容</vt:lpstr>
      <vt:lpstr>课程概要</vt:lpstr>
      <vt:lpstr>目的、意义和要求</vt:lpstr>
      <vt:lpstr>学习要求</vt:lpstr>
      <vt:lpstr>学习考查方法</vt:lpstr>
    </vt:vector>
  </TitlesOfParts>
  <Company>tup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wQf fQ</cp:lastModifiedBy>
  <cp:revision>72</cp:revision>
  <dcterms:created xsi:type="dcterms:W3CDTF">2003-05-27T06:14:00Z</dcterms:created>
  <dcterms:modified xsi:type="dcterms:W3CDTF">2025-02-21T06:41:47Z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135C4FD68C834DEE9788309C91857283</vt:lpwstr>
  </property>
</Properties>
</file>