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Default Extension="wav" ContentType="audio/wav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361" r:id="rId2"/>
    <p:sldId id="350" r:id="rId3"/>
    <p:sldId id="407" r:id="rId4"/>
    <p:sldId id="408" r:id="rId5"/>
    <p:sldId id="409" r:id="rId6"/>
    <p:sldId id="410" r:id="rId7"/>
    <p:sldId id="411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41" r:id="rId24"/>
    <p:sldId id="402" r:id="rId25"/>
    <p:sldId id="404" r:id="rId26"/>
    <p:sldId id="405" r:id="rId27"/>
    <p:sldId id="406" r:id="rId28"/>
    <p:sldId id="455" r:id="rId29"/>
    <p:sldId id="456" r:id="rId30"/>
    <p:sldId id="457" r:id="rId31"/>
    <p:sldId id="458" r:id="rId32"/>
    <p:sldId id="412" r:id="rId33"/>
    <p:sldId id="459" r:id="rId34"/>
    <p:sldId id="460" r:id="rId35"/>
    <p:sldId id="443" r:id="rId36"/>
    <p:sldId id="442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279" r:id="rId48"/>
  </p:sldIdLst>
  <p:sldSz cx="9144000" cy="6858000" type="screen4x3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D74A7"/>
    <a:srgbClr val="170A8E"/>
    <a:srgbClr val="2B35F5"/>
    <a:srgbClr val="2B56F5"/>
    <a:srgbClr val="F4F4F4"/>
    <a:srgbClr val="1F4E7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3379" autoAdjust="0"/>
  </p:normalViewPr>
  <p:slideViewPr>
    <p:cSldViewPr snapToGrid="0">
      <p:cViewPr varScale="1">
        <p:scale>
          <a:sx n="68" d="100"/>
          <a:sy n="68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2022/2/14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45915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3757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179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682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332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1628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937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2587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1623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27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320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7986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5438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1668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585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730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8214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0048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0600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9850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8714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153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00184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66266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070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4967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76435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28562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04035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169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7918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266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7566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422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5803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671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90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78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742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768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138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05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066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2631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426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538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349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2022/2/14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0362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0" y="2059709"/>
            <a:ext cx="233314" cy="29121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5791593" y="2059709"/>
            <a:ext cx="233314" cy="29121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6046707" y="3472713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6024908" y="4971855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6350719" y="3526713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6660738" y="3526713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6965301" y="3553713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7284553" y="3580713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7601497" y="3607713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8008894" y="3646080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8519313" y="3677277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233315" y="4971855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233313" y="2054706"/>
            <a:ext cx="555828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233314" y="4421565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182766" y="2448048"/>
            <a:ext cx="57254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  数字技术基础</a:t>
            </a:r>
          </a:p>
        </p:txBody>
      </p:sp>
      <p:sp>
        <p:nvSpPr>
          <p:cNvPr id="24" name="PA_淘宝网chenying0907出品 23"/>
          <p:cNvSpPr txBox="1"/>
          <p:nvPr>
            <p:custDataLst>
              <p:tags r:id="rId16"/>
            </p:custDataLst>
          </p:nvPr>
        </p:nvSpPr>
        <p:spPr>
          <a:xfrm>
            <a:off x="1072234" y="4524289"/>
            <a:ext cx="226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武汉大学计算机学院</a:t>
            </a:r>
          </a:p>
        </p:txBody>
      </p:sp>
      <p:sp>
        <p:nvSpPr>
          <p:cNvPr id="26" name="PA_淘宝网chenying0907出品 25"/>
          <p:cNvSpPr txBox="1"/>
          <p:nvPr>
            <p:custDataLst>
              <p:tags r:id="rId17"/>
            </p:custDataLst>
          </p:nvPr>
        </p:nvSpPr>
        <p:spPr>
          <a:xfrm>
            <a:off x="920433" y="265886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     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F9670B1-CE8E-482C-9228-D6509B7A715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20433" cy="9204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88501" y="3472713"/>
            <a:ext cx="352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2.1  </a:t>
            </a:r>
            <a:r>
              <a:rPr lang="zh-CN" altLang="en-US" sz="3200" b="1" dirty="0"/>
              <a:t>数制与编码</a:t>
            </a:r>
          </a:p>
        </p:txBody>
      </p:sp>
    </p:spTree>
    <p:extLst>
      <p:ext uri="{BB962C8B-B14F-4D97-AF65-F5344CB8AC3E}">
        <p14:creationId xmlns:p14="http://schemas.microsoft.com/office/powerpoint/2010/main" xmlns="" val="232006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0" y="643076"/>
            <a:ext cx="6319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一、</a:t>
            </a:r>
            <a:r>
              <a:rPr lang="en-US" altLang="zh-CN" dirty="0"/>
              <a:t>R</a:t>
            </a:r>
            <a:r>
              <a:rPr lang="zh-CN" altLang="en-US" dirty="0"/>
              <a:t>进制转换成十进制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2.1.2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数制转换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268F2E1C-0C77-4291-A4BA-05017E4C07B3}"/>
              </a:ext>
            </a:extLst>
          </p:cNvPr>
          <p:cNvSpPr txBox="1">
            <a:spLocks noChangeArrowheads="1"/>
          </p:cNvSpPr>
          <p:nvPr/>
        </p:nvSpPr>
        <p:spPr>
          <a:xfrm>
            <a:off x="205940" y="1448024"/>
            <a:ext cx="5245271" cy="2286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33CC"/>
                </a:solidFill>
              </a:rPr>
              <a:t>数码</a:t>
            </a:r>
            <a:r>
              <a:rPr lang="en-US" altLang="zh-CN" b="1" dirty="0"/>
              <a:t>: </a:t>
            </a:r>
            <a:r>
              <a:rPr lang="zh-CN" altLang="en-US" b="1" dirty="0"/>
              <a:t>基本符号</a:t>
            </a:r>
            <a:r>
              <a:rPr lang="en-US" altLang="zh-CN" b="1" dirty="0"/>
              <a:t>0,1,2, ..., (</a:t>
            </a:r>
            <a:r>
              <a:rPr lang="en-US" altLang="zh-CN" b="1" i="1" dirty="0"/>
              <a:t>R</a:t>
            </a:r>
            <a:r>
              <a:rPr lang="en-US" altLang="zh-CN" b="1" dirty="0"/>
              <a:t>-1)</a:t>
            </a:r>
          </a:p>
          <a:p>
            <a:pPr marL="342900" indent="-342900" algn="l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33CC"/>
                </a:solidFill>
              </a:rPr>
              <a:t>基数</a:t>
            </a:r>
            <a:r>
              <a:rPr lang="en-US" altLang="zh-CN" b="1" dirty="0"/>
              <a:t>: </a:t>
            </a:r>
            <a:r>
              <a:rPr lang="en-US" altLang="zh-CN" b="1" i="1" dirty="0"/>
              <a:t>R</a:t>
            </a:r>
          </a:p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33CC"/>
                </a:solidFill>
              </a:rPr>
              <a:t>位权</a:t>
            </a:r>
            <a:r>
              <a:rPr lang="en-US" altLang="zh-CN" b="1" dirty="0"/>
              <a:t>:  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i</a:t>
            </a:r>
            <a:endParaRPr lang="en-US" altLang="zh-CN" b="1" dirty="0"/>
          </a:p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33CC"/>
                </a:solidFill>
              </a:rPr>
              <a:t>运算规则</a:t>
            </a:r>
            <a:r>
              <a:rPr lang="zh-CN" altLang="en-US" b="1" dirty="0"/>
              <a:t>：逢</a:t>
            </a:r>
            <a:r>
              <a:rPr lang="en-US" altLang="zh-CN" b="1" i="1" dirty="0"/>
              <a:t>R</a:t>
            </a:r>
            <a:r>
              <a:rPr lang="zh-CN" altLang="en-US" b="1" dirty="0"/>
              <a:t>进一，借一当</a:t>
            </a:r>
            <a:r>
              <a:rPr lang="en-US" altLang="zh-CN" b="1" i="1" dirty="0"/>
              <a:t>R.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xmlns="" id="{D1930D68-AC35-4E41-BAB5-D6C8AA8E8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525" y="4166633"/>
            <a:ext cx="6596678" cy="101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例如</a:t>
            </a:r>
            <a:r>
              <a:rPr lang="en-US" altLang="zh-CN" b="1" dirty="0">
                <a:latin typeface="Times New Roman" panose="02020603050405020304" pitchFamily="18" charset="0"/>
              </a:rPr>
              <a:t>:  ( 53.62)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＝ </a:t>
            </a:r>
            <a:r>
              <a:rPr lang="en-US" altLang="zh-CN" b="1" dirty="0">
                <a:latin typeface="Times New Roman" panose="02020603050405020304" pitchFamily="18" charset="0"/>
              </a:rPr>
              <a:t>5×7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＋</a:t>
            </a:r>
            <a:r>
              <a:rPr lang="en-US" altLang="zh-CN" b="1" dirty="0">
                <a:latin typeface="Times New Roman" panose="02020603050405020304" pitchFamily="18" charset="0"/>
              </a:rPr>
              <a:t>3×7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＋</a:t>
            </a:r>
            <a:r>
              <a:rPr lang="en-US" altLang="zh-CN" b="1" dirty="0">
                <a:latin typeface="Times New Roman" panose="02020603050405020304" pitchFamily="18" charset="0"/>
              </a:rPr>
              <a:t>6×7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b="1" dirty="0">
                <a:latin typeface="Times New Roman" panose="02020603050405020304" pitchFamily="18" charset="0"/>
              </a:rPr>
              <a:t>＋</a:t>
            </a:r>
            <a:r>
              <a:rPr lang="en-US" altLang="zh-CN" b="1" dirty="0">
                <a:latin typeface="Times New Roman" panose="02020603050405020304" pitchFamily="18" charset="0"/>
              </a:rPr>
              <a:t>2×7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-2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        </a:t>
            </a:r>
            <a:r>
              <a:rPr lang="zh-CN" altLang="en-US" b="1" dirty="0">
                <a:latin typeface="Times New Roman" panose="02020603050405020304" pitchFamily="18" charset="0"/>
              </a:rPr>
              <a:t>＝ </a:t>
            </a:r>
            <a:r>
              <a:rPr lang="en-US" altLang="zh-CN" b="1" dirty="0">
                <a:latin typeface="Times New Roman" panose="02020603050405020304" pitchFamily="18" charset="0"/>
              </a:rPr>
              <a:t>( 38.898 )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10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D16BC18-6F94-4825-BA9C-F85D694AE32D}"/>
              </a:ext>
            </a:extLst>
          </p:cNvPr>
          <p:cNvSpPr/>
          <p:nvPr/>
        </p:nvSpPr>
        <p:spPr>
          <a:xfrm>
            <a:off x="1761444" y="5306646"/>
            <a:ext cx="6096000" cy="9417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Aft>
                <a:spcPct val="20000"/>
              </a:spcAft>
              <a:buClr>
                <a:srgbClr val="954F72"/>
              </a:buClr>
              <a:buSzPct val="60000"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( 24.3 )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＝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2×5</a:t>
            </a:r>
            <a:r>
              <a:rPr lang="en-US" altLang="zh-CN" sz="2400" b="1" baseline="30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4×5</a:t>
            </a:r>
            <a:r>
              <a:rPr lang="en-US" altLang="zh-CN" sz="2400" b="1" baseline="30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3×5</a:t>
            </a:r>
            <a:r>
              <a:rPr lang="en-US" altLang="zh-CN" sz="2400" b="1" baseline="30000" dirty="0">
                <a:solidFill>
                  <a:prstClr val="black"/>
                </a:solidFill>
                <a:latin typeface="Times New Roman" panose="02020603050405020304" pitchFamily="18" charset="0"/>
              </a:rPr>
              <a:t>-1</a:t>
            </a:r>
          </a:p>
          <a:p>
            <a:pPr lvl="0">
              <a:lnSpc>
                <a:spcPct val="90000"/>
              </a:lnSpc>
              <a:spcAft>
                <a:spcPct val="20000"/>
              </a:spcAft>
              <a:buClr>
                <a:srgbClr val="954F72"/>
              </a:buClr>
              <a:buSzPct val="60000"/>
            </a:pPr>
            <a:r>
              <a:rPr lang="en-US" altLang="zh-CN" sz="2400" b="1" baseline="30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＝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( 14.6 )</a:t>
            </a:r>
            <a:r>
              <a:rPr lang="en-US" altLang="zh-CN" sz="24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10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2AE715D2-F10D-4F20-A28C-DCAADF8F8B52}"/>
              </a:ext>
            </a:extLst>
          </p:cNvPr>
          <p:cNvSpPr txBox="1"/>
          <p:nvPr/>
        </p:nvSpPr>
        <p:spPr>
          <a:xfrm>
            <a:off x="5778785" y="1848876"/>
            <a:ext cx="3050910" cy="15696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进制数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按位权展开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，再按十进制进行计算，即得到对应的十进制数。</a:t>
            </a:r>
          </a:p>
        </p:txBody>
      </p:sp>
    </p:spTree>
    <p:extLst>
      <p:ext uri="{BB962C8B-B14F-4D97-AF65-F5344CB8AC3E}">
        <p14:creationId xmlns:p14="http://schemas.microsoft.com/office/powerpoint/2010/main" xmlns="" val="152302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0" y="626273"/>
            <a:ext cx="6319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二、十进制转换成</a:t>
            </a:r>
            <a:r>
              <a:rPr lang="en-US" altLang="zh-CN" dirty="0"/>
              <a:t>R</a:t>
            </a:r>
            <a:r>
              <a:rPr lang="zh-CN" altLang="en-US" dirty="0"/>
              <a:t>进制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22797" y="651157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2.1.2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数制转换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8" name="Rectangle 2050">
            <a:extLst>
              <a:ext uri="{FF2B5EF4-FFF2-40B4-BE49-F238E27FC236}">
                <a16:creationId xmlns:a16="http://schemas.microsoft.com/office/drawing/2014/main" xmlns="" id="{D9537EF8-3BFD-48AE-A33E-98499969950A}"/>
              </a:ext>
            </a:extLst>
          </p:cNvPr>
          <p:cNvSpPr txBox="1">
            <a:spLocks noChangeArrowheads="1"/>
          </p:cNvSpPr>
          <p:nvPr/>
        </p:nvSpPr>
        <p:spPr>
          <a:xfrm>
            <a:off x="202393" y="2005507"/>
            <a:ext cx="2998753" cy="248515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  <a:ea typeface="仿宋_GB2312" pitchFamily="49" charset="-122"/>
              </a:rPr>
              <a:t>整数部分 </a:t>
            </a:r>
            <a:r>
              <a:rPr lang="zh-CN" altLang="en-US" sz="2400" b="1" dirty="0">
                <a:solidFill>
                  <a:srgbClr val="1F4E79"/>
                </a:solidFill>
                <a:ea typeface="仿宋_GB2312" pitchFamily="49" charset="-122"/>
              </a:rPr>
              <a:t>： </a:t>
            </a:r>
            <a:endParaRPr lang="en-US" altLang="zh-CN" sz="2400" b="1" dirty="0">
              <a:solidFill>
                <a:srgbClr val="1F4E79"/>
              </a:solidFill>
              <a:ea typeface="仿宋_GB2312" pitchFamily="49" charset="-122"/>
            </a:endParaRPr>
          </a:p>
          <a:p>
            <a:pPr marL="0" lvl="1" algn="just">
              <a:lnSpc>
                <a:spcPct val="110000"/>
              </a:lnSpc>
            </a:pPr>
            <a:r>
              <a:rPr lang="zh-CN" altLang="en-US" sz="2400" b="1" dirty="0">
                <a:solidFill>
                  <a:srgbClr val="000099"/>
                </a:solidFill>
                <a:ea typeface="仿宋_GB2312" pitchFamily="49" charset="-122"/>
              </a:rPr>
              <a:t>基数连</a:t>
            </a:r>
            <a:r>
              <a:rPr lang="zh-CN" altLang="en-US" sz="2400" b="1" dirty="0">
                <a:solidFill>
                  <a:srgbClr val="FF0000"/>
                </a:solidFill>
                <a:ea typeface="仿宋_GB2312" pitchFamily="49" charset="-122"/>
              </a:rPr>
              <a:t>除</a:t>
            </a:r>
            <a:r>
              <a:rPr lang="zh-CN" altLang="en-US" sz="2400" b="1" dirty="0">
                <a:solidFill>
                  <a:srgbClr val="000099"/>
                </a:solidFill>
                <a:ea typeface="仿宋_GB2312" pitchFamily="49" charset="-122"/>
              </a:rPr>
              <a:t>法 </a:t>
            </a:r>
            <a:r>
              <a:rPr lang="en-US" altLang="zh-CN" sz="2400" b="1" dirty="0">
                <a:solidFill>
                  <a:srgbClr val="000099"/>
                </a:solidFill>
                <a:ea typeface="仿宋_GB2312" pitchFamily="49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a typeface="仿宋_GB2312" pitchFamily="49" charset="-122"/>
              </a:rPr>
              <a:t>除以</a:t>
            </a:r>
            <a:r>
              <a:rPr lang="zh-CN" altLang="en-US" sz="2400" b="1" dirty="0">
                <a:ea typeface="仿宋_GB2312" pitchFamily="49" charset="-122"/>
              </a:rPr>
              <a:t>基数</a:t>
            </a:r>
            <a:r>
              <a:rPr lang="en-US" altLang="zh-CN" sz="2400" b="1" i="1" dirty="0">
                <a:ea typeface="仿宋_GB2312" pitchFamily="49" charset="-122"/>
              </a:rPr>
              <a:t>R</a:t>
            </a:r>
            <a:r>
              <a:rPr lang="zh-CN" altLang="en-US" sz="2400" b="1" dirty="0">
                <a:ea typeface="仿宋_GB2312" pitchFamily="49" charset="-122"/>
              </a:rPr>
              <a:t>取</a:t>
            </a:r>
            <a:r>
              <a:rPr lang="zh-CN" altLang="en-US" sz="2400" b="1" dirty="0">
                <a:solidFill>
                  <a:srgbClr val="FF0000"/>
                </a:solidFill>
                <a:ea typeface="仿宋_GB2312" pitchFamily="49" charset="-122"/>
              </a:rPr>
              <a:t>余数</a:t>
            </a:r>
            <a:r>
              <a:rPr lang="en-US" altLang="zh-CN" sz="2400" b="1" dirty="0">
                <a:solidFill>
                  <a:srgbClr val="000099"/>
                </a:solidFill>
                <a:ea typeface="仿宋_GB2312" pitchFamily="49" charset="-122"/>
              </a:rPr>
              <a:t>)</a:t>
            </a:r>
          </a:p>
          <a:p>
            <a:pPr marL="0" lvl="1"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0066"/>
                </a:solidFill>
              </a:rPr>
              <a:t>       除基取余</a:t>
            </a:r>
            <a:endParaRPr lang="en-US" altLang="zh-CN" sz="2800" b="1" dirty="0">
              <a:solidFill>
                <a:srgbClr val="FF0066"/>
              </a:solidFill>
            </a:endParaRPr>
          </a:p>
          <a:p>
            <a:pPr marL="0" lvl="1"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0066"/>
                </a:solidFill>
              </a:rPr>
              <a:t>       商零为止</a:t>
            </a:r>
          </a:p>
          <a:p>
            <a:pPr marL="0" lvl="1" algn="just">
              <a:lnSpc>
                <a:spcPct val="110000"/>
              </a:lnSpc>
            </a:pPr>
            <a:endParaRPr lang="en-US" altLang="zh-CN" sz="2400" b="1" dirty="0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19" name="文本框 36867">
            <a:extLst>
              <a:ext uri="{FF2B5EF4-FFF2-40B4-BE49-F238E27FC236}">
                <a16:creationId xmlns:a16="http://schemas.microsoft.com/office/drawing/2014/main" xmlns="" id="{24D69FB5-0D94-478F-9600-BF35958FD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7" y="4869084"/>
            <a:ext cx="2590800" cy="130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00" indent="-9525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例：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(25) </a:t>
            </a:r>
            <a:r>
              <a:rPr lang="en-US" altLang="zh-CN" baseline="-25000" dirty="0">
                <a:ea typeface="宋体" panose="02010600030101010101" pitchFamily="2" charset="-122"/>
              </a:rPr>
              <a:t>10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=</a:t>
            </a:r>
            <a:r>
              <a:rPr lang="en-US" altLang="zh-CN" dirty="0">
                <a:ea typeface="宋体" panose="02010600030101010101" pitchFamily="2" charset="-122"/>
              </a:rPr>
              <a:t> (     ) 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1C305748-AC1B-4BFC-9689-3650CC32861F}"/>
              </a:ext>
            </a:extLst>
          </p:cNvPr>
          <p:cNvGrpSpPr>
            <a:grpSpLocks/>
          </p:cNvGrpSpPr>
          <p:nvPr/>
        </p:nvGrpSpPr>
        <p:grpSpPr bwMode="auto">
          <a:xfrm>
            <a:off x="4291105" y="1577364"/>
            <a:ext cx="3632200" cy="1333500"/>
            <a:chOff x="0" y="0"/>
            <a:chExt cx="2288" cy="840"/>
          </a:xfrm>
        </p:grpSpPr>
        <p:sp>
          <p:nvSpPr>
            <p:cNvPr id="21" name="文本框 36869">
              <a:extLst>
                <a:ext uri="{FF2B5EF4-FFF2-40B4-BE49-F238E27FC236}">
                  <a16:creationId xmlns:a16="http://schemas.microsoft.com/office/drawing/2014/main" xmlns="" id="{1B6DE2CC-BA7F-4DE7-9A80-4421660A5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0"/>
              <a:ext cx="9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ea typeface="楷体_GB2312" pitchFamily="1" charset="-122"/>
                  <a:sym typeface="Symbol" panose="05050102010706020507" pitchFamily="18" charset="2"/>
                </a:rPr>
                <a:t> </a:t>
              </a:r>
              <a:r>
                <a:rPr lang="zh-CN" altLang="en-US" sz="3200" b="1" dirty="0">
                  <a:ea typeface="楷体_GB2312" pitchFamily="1" charset="-122"/>
                  <a:sym typeface="Symbol" panose="05050102010706020507" pitchFamily="18" charset="2"/>
                </a:rPr>
                <a:t>余</a:t>
              </a:r>
              <a:endParaRPr lang="zh-CN" altLang="en-US" sz="3200" b="1" dirty="0">
                <a:ea typeface="楷体_GB2312" pitchFamily="1" charset="-122"/>
              </a:endParaRPr>
            </a:p>
          </p:txBody>
        </p:sp>
        <p:grpSp>
          <p:nvGrpSpPr>
            <p:cNvPr id="22" name="组合 36870">
              <a:extLst>
                <a:ext uri="{FF2B5EF4-FFF2-40B4-BE49-F238E27FC236}">
                  <a16:creationId xmlns:a16="http://schemas.microsoft.com/office/drawing/2014/main" xmlns="" id="{8974833A-A352-4D0C-97F4-F514E3B4C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288" cy="840"/>
              <a:chOff x="0" y="0"/>
              <a:chExt cx="2288" cy="840"/>
            </a:xfrm>
          </p:grpSpPr>
          <p:sp>
            <p:nvSpPr>
              <p:cNvPr id="23" name="直接连接符 36871">
                <a:extLst>
                  <a:ext uri="{FF2B5EF4-FFF2-40B4-BE49-F238E27FC236}">
                    <a16:creationId xmlns:a16="http://schemas.microsoft.com/office/drawing/2014/main" xmlns="" id="{8E1693E9-C2B3-4A99-BF40-DD217D5F8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" y="39"/>
                <a:ext cx="0" cy="3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直接连接符 36872">
                <a:extLst>
                  <a:ext uri="{FF2B5EF4-FFF2-40B4-BE49-F238E27FC236}">
                    <a16:creationId xmlns:a16="http://schemas.microsoft.com/office/drawing/2014/main" xmlns="" id="{93A9B4A0-4173-4365-9099-505C7389A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" y="43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文本框 36873">
                <a:extLst>
                  <a:ext uri="{FF2B5EF4-FFF2-40B4-BE49-F238E27FC236}">
                    <a16:creationId xmlns:a16="http://schemas.microsoft.com/office/drawing/2014/main" xmlns="" id="{06BFF4E3-1E05-481C-8A3C-ED781E227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43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ea typeface="楷体_GB2312" pitchFamily="1" charset="-122"/>
                  </a:rPr>
                  <a:t>2</a:t>
                </a:r>
              </a:p>
            </p:txBody>
          </p:sp>
          <p:sp>
            <p:nvSpPr>
              <p:cNvPr id="26" name="文本框 36874">
                <a:extLst>
                  <a:ext uri="{FF2B5EF4-FFF2-40B4-BE49-F238E27FC236}">
                    <a16:creationId xmlns:a16="http://schemas.microsoft.com/office/drawing/2014/main" xmlns="" id="{ACA9EBC8-C5E8-4429-A262-364A343126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36"/>
                <a:ext cx="37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ea typeface="楷体_GB2312" pitchFamily="1" charset="-122"/>
                  </a:rPr>
                  <a:t>25</a:t>
                </a:r>
              </a:p>
            </p:txBody>
          </p:sp>
          <p:sp>
            <p:nvSpPr>
              <p:cNvPr id="27" name="文本框 36875">
                <a:extLst>
                  <a:ext uri="{FF2B5EF4-FFF2-40B4-BE49-F238E27FC236}">
                    <a16:creationId xmlns:a16="http://schemas.microsoft.com/office/drawing/2014/main" xmlns="" id="{96175AEE-05BC-495F-8C5D-B1293C670F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6" y="0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ea typeface="楷体_GB2312" pitchFamily="1" charset="-122"/>
                  </a:rPr>
                  <a:t>1</a:t>
                </a:r>
              </a:p>
            </p:txBody>
          </p:sp>
          <p:sp>
            <p:nvSpPr>
              <p:cNvPr id="28" name="文本框 36876">
                <a:extLst>
                  <a:ext uri="{FF2B5EF4-FFF2-40B4-BE49-F238E27FC236}">
                    <a16:creationId xmlns:a16="http://schemas.microsoft.com/office/drawing/2014/main" xmlns="" id="{8E17DD18-6734-437B-A011-79207E5389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475"/>
                <a:ext cx="37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ea typeface="楷体_GB2312" pitchFamily="1" charset="-122"/>
                  </a:rPr>
                  <a:t>12</a:t>
                </a: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0B569AE0-CFFB-453F-8286-652FB433961B}"/>
              </a:ext>
            </a:extLst>
          </p:cNvPr>
          <p:cNvGrpSpPr>
            <a:grpSpLocks/>
          </p:cNvGrpSpPr>
          <p:nvPr/>
        </p:nvGrpSpPr>
        <p:grpSpPr bwMode="auto">
          <a:xfrm>
            <a:off x="4291105" y="2282214"/>
            <a:ext cx="3632200" cy="1350963"/>
            <a:chOff x="0" y="0"/>
            <a:chExt cx="2288" cy="851"/>
          </a:xfrm>
        </p:grpSpPr>
        <p:sp>
          <p:nvSpPr>
            <p:cNvPr id="30" name="直接连接符 36878">
              <a:extLst>
                <a:ext uri="{FF2B5EF4-FFF2-40B4-BE49-F238E27FC236}">
                  <a16:creationId xmlns:a16="http://schemas.microsoft.com/office/drawing/2014/main" xmlns="" id="{2CB4FC7B-CBE6-42C8-AC41-9731C9F93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" y="50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直接连接符 36879">
              <a:extLst>
                <a:ext uri="{FF2B5EF4-FFF2-40B4-BE49-F238E27FC236}">
                  <a16:creationId xmlns:a16="http://schemas.microsoft.com/office/drawing/2014/main" xmlns="" id="{22A251C1-ED8B-4A32-A4A8-EAAFB2049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" y="44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文本框 36880">
              <a:extLst>
                <a:ext uri="{FF2B5EF4-FFF2-40B4-BE49-F238E27FC236}">
                  <a16:creationId xmlns:a16="http://schemas.microsoft.com/office/drawing/2014/main" xmlns="" id="{67DA165B-93D3-4D57-A35A-E1B026CFC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"/>
              <a:ext cx="2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</a:rPr>
                <a:t>2</a:t>
              </a:r>
            </a:p>
          </p:txBody>
        </p:sp>
        <p:sp>
          <p:nvSpPr>
            <p:cNvPr id="33" name="文本框 36881">
              <a:extLst>
                <a:ext uri="{FF2B5EF4-FFF2-40B4-BE49-F238E27FC236}">
                  <a16:creationId xmlns:a16="http://schemas.microsoft.com/office/drawing/2014/main" xmlns="" id="{ACC3C61B-5C24-4D63-98B4-C6D0129FB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47"/>
              <a:ext cx="1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3200" b="1">
                <a:ea typeface="楷体_GB2312" pitchFamily="1" charset="-122"/>
              </a:endParaRPr>
            </a:p>
          </p:txBody>
        </p:sp>
        <p:sp>
          <p:nvSpPr>
            <p:cNvPr id="34" name="文本框 36882">
              <a:extLst>
                <a:ext uri="{FF2B5EF4-FFF2-40B4-BE49-F238E27FC236}">
                  <a16:creationId xmlns:a16="http://schemas.microsoft.com/office/drawing/2014/main" xmlns="" id="{C3665835-1989-4E1F-98F5-61E037198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0"/>
              <a:ext cx="9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  <a:sym typeface="Symbol" panose="05050102010706020507" pitchFamily="18" charset="2"/>
                </a:rPr>
                <a:t> </a:t>
              </a:r>
              <a:r>
                <a:rPr lang="zh-CN" altLang="en-US" sz="3200" b="1">
                  <a:ea typeface="楷体_GB2312" pitchFamily="1" charset="-122"/>
                  <a:sym typeface="Symbol" panose="05050102010706020507" pitchFamily="18" charset="2"/>
                </a:rPr>
                <a:t>余</a:t>
              </a:r>
              <a:endParaRPr lang="zh-CN" altLang="en-US" sz="3200" b="1">
                <a:ea typeface="楷体_GB2312" pitchFamily="1" charset="-122"/>
              </a:endParaRPr>
            </a:p>
          </p:txBody>
        </p:sp>
        <p:sp>
          <p:nvSpPr>
            <p:cNvPr id="35" name="文本框 36883">
              <a:extLst>
                <a:ext uri="{FF2B5EF4-FFF2-40B4-BE49-F238E27FC236}">
                  <a16:creationId xmlns:a16="http://schemas.microsoft.com/office/drawing/2014/main" xmlns="" id="{CFB808BB-E04A-4357-9915-B614D4B0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11"/>
              <a:ext cx="2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</a:rPr>
                <a:t>0</a:t>
              </a:r>
            </a:p>
          </p:txBody>
        </p:sp>
        <p:sp>
          <p:nvSpPr>
            <p:cNvPr id="36" name="文本框 36884">
              <a:extLst>
                <a:ext uri="{FF2B5EF4-FFF2-40B4-BE49-F238E27FC236}">
                  <a16:creationId xmlns:a16="http://schemas.microsoft.com/office/drawing/2014/main" xmlns="" id="{25F1C472-0DC1-4254-B94E-8928A02C2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486"/>
              <a:ext cx="2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</a:rPr>
                <a:t>6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C8D86D3A-9D0D-4487-B32F-557D3C7B4320}"/>
              </a:ext>
            </a:extLst>
          </p:cNvPr>
          <p:cNvGrpSpPr>
            <a:grpSpLocks/>
          </p:cNvGrpSpPr>
          <p:nvPr/>
        </p:nvGrpSpPr>
        <p:grpSpPr bwMode="auto">
          <a:xfrm>
            <a:off x="4291105" y="3044214"/>
            <a:ext cx="3632200" cy="1350963"/>
            <a:chOff x="0" y="0"/>
            <a:chExt cx="2288" cy="851"/>
          </a:xfrm>
        </p:grpSpPr>
        <p:sp>
          <p:nvSpPr>
            <p:cNvPr id="38" name="直接连接符 36886">
              <a:extLst>
                <a:ext uri="{FF2B5EF4-FFF2-40B4-BE49-F238E27FC236}">
                  <a16:creationId xmlns:a16="http://schemas.microsoft.com/office/drawing/2014/main" xmlns="" id="{5548F376-5E7A-4596-A6E7-585BB4374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" y="50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直接连接符 36887">
              <a:extLst>
                <a:ext uri="{FF2B5EF4-FFF2-40B4-BE49-F238E27FC236}">
                  <a16:creationId xmlns:a16="http://schemas.microsoft.com/office/drawing/2014/main" xmlns="" id="{46B8C614-1DD3-4AF4-B7E1-182D43541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" y="44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文本框 36888">
              <a:extLst>
                <a:ext uri="{FF2B5EF4-FFF2-40B4-BE49-F238E27FC236}">
                  <a16:creationId xmlns:a16="http://schemas.microsoft.com/office/drawing/2014/main" xmlns="" id="{006AD5D3-B251-4E06-9B07-B5E43916C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"/>
              <a:ext cx="2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</a:rPr>
                <a:t>2</a:t>
              </a:r>
            </a:p>
          </p:txBody>
        </p:sp>
        <p:sp>
          <p:nvSpPr>
            <p:cNvPr id="41" name="文本框 36889">
              <a:extLst>
                <a:ext uri="{FF2B5EF4-FFF2-40B4-BE49-F238E27FC236}">
                  <a16:creationId xmlns:a16="http://schemas.microsoft.com/office/drawing/2014/main" xmlns="" id="{F74F1EFD-F83A-47AA-91B4-DD53E1B54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47"/>
              <a:ext cx="1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3200" b="1">
                <a:ea typeface="楷体_GB2312" pitchFamily="1" charset="-122"/>
              </a:endParaRPr>
            </a:p>
          </p:txBody>
        </p:sp>
        <p:sp>
          <p:nvSpPr>
            <p:cNvPr id="42" name="文本框 36890">
              <a:extLst>
                <a:ext uri="{FF2B5EF4-FFF2-40B4-BE49-F238E27FC236}">
                  <a16:creationId xmlns:a16="http://schemas.microsoft.com/office/drawing/2014/main" xmlns="" id="{E708E67C-6489-486C-827B-78782D0BE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0"/>
              <a:ext cx="9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  <a:sym typeface="Symbol" panose="05050102010706020507" pitchFamily="18" charset="2"/>
                </a:rPr>
                <a:t> </a:t>
              </a:r>
              <a:r>
                <a:rPr lang="zh-CN" altLang="en-US" sz="3200" b="1">
                  <a:ea typeface="楷体_GB2312" pitchFamily="1" charset="-122"/>
                  <a:sym typeface="Symbol" panose="05050102010706020507" pitchFamily="18" charset="2"/>
                </a:rPr>
                <a:t>余</a:t>
              </a:r>
              <a:endParaRPr lang="zh-CN" altLang="en-US" sz="3200" b="1">
                <a:ea typeface="楷体_GB2312" pitchFamily="1" charset="-122"/>
              </a:endParaRPr>
            </a:p>
          </p:txBody>
        </p:sp>
        <p:sp>
          <p:nvSpPr>
            <p:cNvPr id="43" name="文本框 36891">
              <a:extLst>
                <a:ext uri="{FF2B5EF4-FFF2-40B4-BE49-F238E27FC236}">
                  <a16:creationId xmlns:a16="http://schemas.microsoft.com/office/drawing/2014/main" xmlns="" id="{50B632A4-194F-4C3B-A02F-8FE9F510E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11"/>
              <a:ext cx="2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</a:rPr>
                <a:t>0</a:t>
              </a:r>
            </a:p>
          </p:txBody>
        </p:sp>
        <p:sp>
          <p:nvSpPr>
            <p:cNvPr id="44" name="文本框 36892">
              <a:extLst>
                <a:ext uri="{FF2B5EF4-FFF2-40B4-BE49-F238E27FC236}">
                  <a16:creationId xmlns:a16="http://schemas.microsoft.com/office/drawing/2014/main" xmlns="" id="{A04D9CCA-C7CC-45A3-AF7E-452FE783D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486"/>
              <a:ext cx="2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</a:rPr>
                <a:t>3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AFB06D82-8F28-466A-B011-598D5CACBC3D}"/>
              </a:ext>
            </a:extLst>
          </p:cNvPr>
          <p:cNvGrpSpPr>
            <a:grpSpLocks/>
          </p:cNvGrpSpPr>
          <p:nvPr/>
        </p:nvGrpSpPr>
        <p:grpSpPr bwMode="auto">
          <a:xfrm>
            <a:off x="4291105" y="4549164"/>
            <a:ext cx="3632200" cy="1350963"/>
            <a:chOff x="0" y="0"/>
            <a:chExt cx="2288" cy="851"/>
          </a:xfrm>
        </p:grpSpPr>
        <p:sp>
          <p:nvSpPr>
            <p:cNvPr id="46" name="直接连接符 36894">
              <a:extLst>
                <a:ext uri="{FF2B5EF4-FFF2-40B4-BE49-F238E27FC236}">
                  <a16:creationId xmlns:a16="http://schemas.microsoft.com/office/drawing/2014/main" xmlns="" id="{0633FEDE-5D91-44AC-A2FC-12894162B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" y="50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直接连接符 36895">
              <a:extLst>
                <a:ext uri="{FF2B5EF4-FFF2-40B4-BE49-F238E27FC236}">
                  <a16:creationId xmlns:a16="http://schemas.microsoft.com/office/drawing/2014/main" xmlns="" id="{8407C4DB-90CA-4289-B366-A6498065F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" y="44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文本框 36896">
              <a:extLst>
                <a:ext uri="{FF2B5EF4-FFF2-40B4-BE49-F238E27FC236}">
                  <a16:creationId xmlns:a16="http://schemas.microsoft.com/office/drawing/2014/main" xmlns="" id="{F81C833E-BD2C-47D5-B210-7D7C3C69E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"/>
              <a:ext cx="2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</a:rPr>
                <a:t>2</a:t>
              </a:r>
            </a:p>
          </p:txBody>
        </p:sp>
        <p:sp>
          <p:nvSpPr>
            <p:cNvPr id="49" name="文本框 36897">
              <a:extLst>
                <a:ext uri="{FF2B5EF4-FFF2-40B4-BE49-F238E27FC236}">
                  <a16:creationId xmlns:a16="http://schemas.microsoft.com/office/drawing/2014/main" xmlns="" id="{E5477A59-F5A0-47B2-B5B0-419D104FF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47"/>
              <a:ext cx="1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3200" b="1">
                <a:ea typeface="楷体_GB2312" pitchFamily="1" charset="-122"/>
              </a:endParaRPr>
            </a:p>
          </p:txBody>
        </p:sp>
        <p:sp>
          <p:nvSpPr>
            <p:cNvPr id="50" name="文本框 36898">
              <a:extLst>
                <a:ext uri="{FF2B5EF4-FFF2-40B4-BE49-F238E27FC236}">
                  <a16:creationId xmlns:a16="http://schemas.microsoft.com/office/drawing/2014/main" xmlns="" id="{A43E8F80-6B93-45FC-8F35-0361D74D0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0"/>
              <a:ext cx="9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ea typeface="楷体_GB2312" pitchFamily="1" charset="-122"/>
                  <a:sym typeface="Symbol" panose="05050102010706020507" pitchFamily="18" charset="2"/>
                </a:rPr>
                <a:t> </a:t>
              </a:r>
              <a:r>
                <a:rPr lang="zh-CN" altLang="en-US" sz="3200" b="1" dirty="0">
                  <a:ea typeface="楷体_GB2312" pitchFamily="1" charset="-122"/>
                  <a:sym typeface="Symbol" panose="05050102010706020507" pitchFamily="18" charset="2"/>
                </a:rPr>
                <a:t>余</a:t>
              </a:r>
              <a:endParaRPr lang="zh-CN" altLang="en-US" sz="3200" b="1" dirty="0">
                <a:ea typeface="楷体_GB2312" pitchFamily="1" charset="-122"/>
              </a:endParaRPr>
            </a:p>
          </p:txBody>
        </p:sp>
        <p:sp>
          <p:nvSpPr>
            <p:cNvPr id="51" name="文本框 36899">
              <a:extLst>
                <a:ext uri="{FF2B5EF4-FFF2-40B4-BE49-F238E27FC236}">
                  <a16:creationId xmlns:a16="http://schemas.microsoft.com/office/drawing/2014/main" xmlns="" id="{413CD755-99BD-46D2-92CC-897FDE959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11"/>
              <a:ext cx="2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</a:rPr>
                <a:t>1</a:t>
              </a:r>
            </a:p>
          </p:txBody>
        </p:sp>
        <p:sp>
          <p:nvSpPr>
            <p:cNvPr id="52" name="文本框 36900">
              <a:extLst>
                <a:ext uri="{FF2B5EF4-FFF2-40B4-BE49-F238E27FC236}">
                  <a16:creationId xmlns:a16="http://schemas.microsoft.com/office/drawing/2014/main" xmlns="" id="{9779817A-9002-4046-8723-35ED607FB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486"/>
              <a:ext cx="2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</a:rPr>
                <a:t>0</a:t>
              </a: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B417DCD4-F4C9-47D3-A2A4-35693EFD2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337" y="6010458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ea typeface="楷体_GB2312" pitchFamily="1" charset="-122"/>
              </a:rPr>
              <a:t>∴   (25)</a:t>
            </a:r>
            <a:r>
              <a:rPr lang="en-US" altLang="zh-CN" sz="3200" b="1" baseline="-25000" dirty="0">
                <a:ea typeface="楷体_GB2312" pitchFamily="1" charset="-122"/>
              </a:rPr>
              <a:t>10</a:t>
            </a:r>
            <a:r>
              <a:rPr lang="en-US" altLang="zh-CN" sz="3200" b="1" dirty="0">
                <a:ea typeface="楷体_GB2312" pitchFamily="1" charset="-122"/>
              </a:rPr>
              <a:t>=(11001)</a:t>
            </a:r>
            <a:r>
              <a:rPr lang="en-US" altLang="zh-CN" sz="3200" b="1" baseline="-25000" dirty="0">
                <a:ea typeface="楷体_GB2312" pitchFamily="1" charset="-122"/>
              </a:rPr>
              <a:t>2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xmlns="" id="{B7DD05E2-EE2C-4708-A613-929B37D1A910}"/>
              </a:ext>
            </a:extLst>
          </p:cNvPr>
          <p:cNvGrpSpPr>
            <a:grpSpLocks/>
          </p:cNvGrpSpPr>
          <p:nvPr/>
        </p:nvGrpSpPr>
        <p:grpSpPr bwMode="auto">
          <a:xfrm>
            <a:off x="7948705" y="1272564"/>
            <a:ext cx="925788" cy="4267200"/>
            <a:chOff x="0" y="0"/>
            <a:chExt cx="676" cy="2688"/>
          </a:xfrm>
        </p:grpSpPr>
        <p:sp>
          <p:nvSpPr>
            <p:cNvPr id="55" name="直接连接符 36903">
              <a:extLst>
                <a:ext uri="{FF2B5EF4-FFF2-40B4-BE49-F238E27FC236}">
                  <a16:creationId xmlns:a16="http://schemas.microsoft.com/office/drawing/2014/main" xmlns="" id="{71E30823-303E-4074-8C93-B8D6FEB33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336"/>
              <a:ext cx="0" cy="1968"/>
            </a:xfrm>
            <a:prstGeom prst="line">
              <a:avLst/>
            </a:prstGeom>
            <a:noFill/>
            <a:ln w="15875">
              <a:solidFill>
                <a:srgbClr val="FF006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文本框 36904">
              <a:extLst>
                <a:ext uri="{FF2B5EF4-FFF2-40B4-BE49-F238E27FC236}">
                  <a16:creationId xmlns:a16="http://schemas.microsoft.com/office/drawing/2014/main" xmlns="" id="{7D7B550C-F284-4C43-830D-75BADCB9A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400"/>
                <a:t>低位</a:t>
              </a:r>
            </a:p>
          </p:txBody>
        </p:sp>
        <p:sp>
          <p:nvSpPr>
            <p:cNvPr id="57" name="文本框 36905">
              <a:extLst>
                <a:ext uri="{FF2B5EF4-FFF2-40B4-BE49-F238E27FC236}">
                  <a16:creationId xmlns:a16="http://schemas.microsoft.com/office/drawing/2014/main" xmlns="" id="{D493B108-9BFA-43AE-BFF9-8125335F2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0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400"/>
                <a:t>高位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xmlns="" id="{9CDB9F16-4044-4B39-9FB7-CCBE2E205206}"/>
              </a:ext>
            </a:extLst>
          </p:cNvPr>
          <p:cNvGrpSpPr>
            <a:grpSpLocks/>
          </p:cNvGrpSpPr>
          <p:nvPr/>
        </p:nvGrpSpPr>
        <p:grpSpPr bwMode="auto">
          <a:xfrm>
            <a:off x="4291105" y="3806214"/>
            <a:ext cx="3632200" cy="1350963"/>
            <a:chOff x="0" y="0"/>
            <a:chExt cx="2288" cy="851"/>
          </a:xfrm>
        </p:grpSpPr>
        <p:sp>
          <p:nvSpPr>
            <p:cNvPr id="59" name="直接连接符 36907">
              <a:extLst>
                <a:ext uri="{FF2B5EF4-FFF2-40B4-BE49-F238E27FC236}">
                  <a16:creationId xmlns:a16="http://schemas.microsoft.com/office/drawing/2014/main" xmlns="" id="{ABF68610-8313-4885-A856-0FC624EFC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" y="50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直接连接符 36908">
              <a:extLst>
                <a:ext uri="{FF2B5EF4-FFF2-40B4-BE49-F238E27FC236}">
                  <a16:creationId xmlns:a16="http://schemas.microsoft.com/office/drawing/2014/main" xmlns="" id="{804CDA7F-4F5C-46C4-96DD-F16B751E9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" y="44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文本框 36909">
              <a:extLst>
                <a:ext uri="{FF2B5EF4-FFF2-40B4-BE49-F238E27FC236}">
                  <a16:creationId xmlns:a16="http://schemas.microsoft.com/office/drawing/2014/main" xmlns="" id="{F00B3F8D-3B78-4198-97B8-9FF9C184D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"/>
              <a:ext cx="2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</a:rPr>
                <a:t>2</a:t>
              </a:r>
            </a:p>
          </p:txBody>
        </p:sp>
        <p:sp>
          <p:nvSpPr>
            <p:cNvPr id="62" name="文本框 36910">
              <a:extLst>
                <a:ext uri="{FF2B5EF4-FFF2-40B4-BE49-F238E27FC236}">
                  <a16:creationId xmlns:a16="http://schemas.microsoft.com/office/drawing/2014/main" xmlns="" id="{557CE561-EA8A-4FB6-B043-81644C900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47"/>
              <a:ext cx="1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3200" b="1">
                <a:ea typeface="楷体_GB2312" pitchFamily="1" charset="-122"/>
              </a:endParaRPr>
            </a:p>
          </p:txBody>
        </p:sp>
        <p:sp>
          <p:nvSpPr>
            <p:cNvPr id="63" name="文本框 36911">
              <a:extLst>
                <a:ext uri="{FF2B5EF4-FFF2-40B4-BE49-F238E27FC236}">
                  <a16:creationId xmlns:a16="http://schemas.microsoft.com/office/drawing/2014/main" xmlns="" id="{22BDB4F4-AD28-44AB-B215-0778DE348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0"/>
              <a:ext cx="9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  <a:sym typeface="Symbol" panose="05050102010706020507" pitchFamily="18" charset="2"/>
                </a:rPr>
                <a:t> </a:t>
              </a:r>
              <a:r>
                <a:rPr lang="zh-CN" altLang="en-US" sz="3200" b="1">
                  <a:ea typeface="楷体_GB2312" pitchFamily="1" charset="-122"/>
                  <a:sym typeface="Symbol" panose="05050102010706020507" pitchFamily="18" charset="2"/>
                </a:rPr>
                <a:t>余</a:t>
              </a:r>
              <a:endParaRPr lang="zh-CN" altLang="en-US" sz="3200" b="1">
                <a:ea typeface="楷体_GB2312" pitchFamily="1" charset="-122"/>
              </a:endParaRPr>
            </a:p>
          </p:txBody>
        </p:sp>
        <p:sp>
          <p:nvSpPr>
            <p:cNvPr id="64" name="文本框 36912">
              <a:extLst>
                <a:ext uri="{FF2B5EF4-FFF2-40B4-BE49-F238E27FC236}">
                  <a16:creationId xmlns:a16="http://schemas.microsoft.com/office/drawing/2014/main" xmlns="" id="{863ACB80-70DF-49BC-AD0B-A9C0AE128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11"/>
              <a:ext cx="2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</a:rPr>
                <a:t>1</a:t>
              </a:r>
            </a:p>
          </p:txBody>
        </p:sp>
        <p:sp>
          <p:nvSpPr>
            <p:cNvPr id="65" name="文本框 36913">
              <a:extLst>
                <a:ext uri="{FF2B5EF4-FFF2-40B4-BE49-F238E27FC236}">
                  <a16:creationId xmlns:a16="http://schemas.microsoft.com/office/drawing/2014/main" xmlns="" id="{B86668BE-5DC7-470B-9D08-B0B7D1167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486"/>
              <a:ext cx="2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22947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2.1.2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数制转换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8" name="Rectangle 2050">
            <a:extLst>
              <a:ext uri="{FF2B5EF4-FFF2-40B4-BE49-F238E27FC236}">
                <a16:creationId xmlns:a16="http://schemas.microsoft.com/office/drawing/2014/main" xmlns="" id="{D9537EF8-3BFD-48AE-A33E-98499969950A}"/>
              </a:ext>
            </a:extLst>
          </p:cNvPr>
          <p:cNvSpPr txBox="1">
            <a:spLocks noChangeArrowheads="1"/>
          </p:cNvSpPr>
          <p:nvPr/>
        </p:nvSpPr>
        <p:spPr>
          <a:xfrm>
            <a:off x="218888" y="1989905"/>
            <a:ext cx="2998753" cy="248515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  <a:ea typeface="仿宋_GB2312" pitchFamily="49" charset="-122"/>
              </a:rPr>
              <a:t>整数部分 </a:t>
            </a:r>
            <a:r>
              <a:rPr lang="zh-CN" altLang="en-US" sz="2400" b="1" dirty="0">
                <a:solidFill>
                  <a:srgbClr val="1F4E79"/>
                </a:solidFill>
                <a:ea typeface="仿宋_GB2312" pitchFamily="49" charset="-122"/>
              </a:rPr>
              <a:t>： </a:t>
            </a:r>
            <a:endParaRPr lang="en-US" altLang="zh-CN" sz="2400" b="1" dirty="0">
              <a:solidFill>
                <a:srgbClr val="1F4E79"/>
              </a:solidFill>
              <a:ea typeface="仿宋_GB2312" pitchFamily="49" charset="-122"/>
            </a:endParaRPr>
          </a:p>
          <a:p>
            <a:pPr marL="0" lvl="1" algn="just">
              <a:lnSpc>
                <a:spcPct val="110000"/>
              </a:lnSpc>
            </a:pPr>
            <a:r>
              <a:rPr lang="zh-CN" altLang="en-US" sz="2400" b="1" dirty="0">
                <a:solidFill>
                  <a:srgbClr val="000099"/>
                </a:solidFill>
                <a:ea typeface="仿宋_GB2312" pitchFamily="49" charset="-122"/>
              </a:rPr>
              <a:t>基数连</a:t>
            </a:r>
            <a:r>
              <a:rPr lang="zh-CN" altLang="en-US" sz="2400" b="1" dirty="0">
                <a:solidFill>
                  <a:srgbClr val="FF0000"/>
                </a:solidFill>
                <a:ea typeface="仿宋_GB2312" pitchFamily="49" charset="-122"/>
              </a:rPr>
              <a:t>除</a:t>
            </a:r>
            <a:r>
              <a:rPr lang="zh-CN" altLang="en-US" sz="2400" b="1" dirty="0">
                <a:solidFill>
                  <a:srgbClr val="000099"/>
                </a:solidFill>
                <a:ea typeface="仿宋_GB2312" pitchFamily="49" charset="-122"/>
              </a:rPr>
              <a:t>法 </a:t>
            </a:r>
            <a:r>
              <a:rPr lang="en-US" altLang="zh-CN" sz="2400" b="1" dirty="0">
                <a:solidFill>
                  <a:srgbClr val="000099"/>
                </a:solidFill>
                <a:ea typeface="仿宋_GB2312" pitchFamily="49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a typeface="仿宋_GB2312" pitchFamily="49" charset="-122"/>
              </a:rPr>
              <a:t>除以</a:t>
            </a:r>
            <a:r>
              <a:rPr lang="zh-CN" altLang="en-US" sz="2400" b="1" dirty="0">
                <a:ea typeface="仿宋_GB2312" pitchFamily="49" charset="-122"/>
              </a:rPr>
              <a:t>基数</a:t>
            </a:r>
            <a:r>
              <a:rPr lang="en-US" altLang="zh-CN" sz="2400" b="1" i="1" dirty="0">
                <a:ea typeface="仿宋_GB2312" pitchFamily="49" charset="-122"/>
              </a:rPr>
              <a:t>R</a:t>
            </a:r>
            <a:r>
              <a:rPr lang="zh-CN" altLang="en-US" sz="2400" b="1" dirty="0">
                <a:ea typeface="仿宋_GB2312" pitchFamily="49" charset="-122"/>
              </a:rPr>
              <a:t>取</a:t>
            </a:r>
            <a:r>
              <a:rPr lang="zh-CN" altLang="en-US" sz="2400" b="1" dirty="0">
                <a:solidFill>
                  <a:srgbClr val="FF0000"/>
                </a:solidFill>
                <a:ea typeface="仿宋_GB2312" pitchFamily="49" charset="-122"/>
              </a:rPr>
              <a:t>余数</a:t>
            </a:r>
            <a:r>
              <a:rPr lang="en-US" altLang="zh-CN" sz="2400" b="1" dirty="0">
                <a:solidFill>
                  <a:srgbClr val="000099"/>
                </a:solidFill>
                <a:ea typeface="仿宋_GB2312" pitchFamily="49" charset="-122"/>
              </a:rPr>
              <a:t>)</a:t>
            </a:r>
          </a:p>
          <a:p>
            <a:pPr marL="0" lvl="1"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0066"/>
                </a:solidFill>
              </a:rPr>
              <a:t>       除基取余</a:t>
            </a:r>
            <a:endParaRPr lang="en-US" altLang="zh-CN" sz="2800" b="1" dirty="0">
              <a:solidFill>
                <a:srgbClr val="FF0066"/>
              </a:solidFill>
            </a:endParaRPr>
          </a:p>
          <a:p>
            <a:pPr marL="0" lvl="1"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0066"/>
                </a:solidFill>
              </a:rPr>
              <a:t>       商零为止</a:t>
            </a:r>
          </a:p>
          <a:p>
            <a:pPr marL="0" lvl="1" algn="just">
              <a:lnSpc>
                <a:spcPct val="110000"/>
              </a:lnSpc>
            </a:pPr>
            <a:endParaRPr lang="en-US" altLang="zh-CN" sz="2400" b="1" dirty="0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66" name="文本框 36867">
            <a:extLst>
              <a:ext uri="{FF2B5EF4-FFF2-40B4-BE49-F238E27FC236}">
                <a16:creationId xmlns:a16="http://schemas.microsoft.com/office/drawing/2014/main" xmlns="" id="{24D69FB5-0D94-478F-9600-BF35958FD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60" y="4883590"/>
            <a:ext cx="2590800" cy="130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00" indent="-9525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例：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(54) </a:t>
            </a:r>
            <a:r>
              <a:rPr lang="en-US" altLang="zh-CN" baseline="-25000" dirty="0">
                <a:ea typeface="宋体" panose="02010600030101010101" pitchFamily="2" charset="-122"/>
              </a:rPr>
              <a:t>10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=</a:t>
            </a:r>
            <a:r>
              <a:rPr lang="en-US" altLang="zh-CN" dirty="0">
                <a:ea typeface="宋体" panose="02010600030101010101" pitchFamily="2" charset="-122"/>
              </a:rPr>
              <a:t> (     ) </a:t>
            </a:r>
            <a:r>
              <a:rPr lang="en-US" altLang="zh-CN" baseline="-25000" dirty="0">
                <a:ea typeface="宋体" panose="02010600030101010101" pitchFamily="2" charset="-122"/>
              </a:rPr>
              <a:t>16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xmlns="" id="{0254B7A1-EB44-4962-ACD5-74FCB12ED0B8}"/>
              </a:ext>
            </a:extLst>
          </p:cNvPr>
          <p:cNvGrpSpPr>
            <a:grpSpLocks/>
          </p:cNvGrpSpPr>
          <p:nvPr/>
        </p:nvGrpSpPr>
        <p:grpSpPr bwMode="auto">
          <a:xfrm>
            <a:off x="4194729" y="2708965"/>
            <a:ext cx="3733800" cy="1333500"/>
            <a:chOff x="0" y="0"/>
            <a:chExt cx="2352" cy="840"/>
          </a:xfrm>
        </p:grpSpPr>
        <p:sp>
          <p:nvSpPr>
            <p:cNvPr id="68" name="文本框 37893">
              <a:extLst>
                <a:ext uri="{FF2B5EF4-FFF2-40B4-BE49-F238E27FC236}">
                  <a16:creationId xmlns:a16="http://schemas.microsoft.com/office/drawing/2014/main" xmlns="" id="{0834814C-45DC-4B69-95E9-7B4E50D2D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" y="0"/>
              <a:ext cx="9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  <a:sym typeface="Symbol" panose="05050102010706020507" pitchFamily="18" charset="2"/>
                </a:rPr>
                <a:t> </a:t>
              </a:r>
              <a:r>
                <a:rPr lang="zh-CN" altLang="en-US" sz="3200" b="1">
                  <a:ea typeface="楷体_GB2312" pitchFamily="1" charset="-122"/>
                  <a:sym typeface="Symbol" panose="05050102010706020507" pitchFamily="18" charset="2"/>
                </a:rPr>
                <a:t>余</a:t>
              </a:r>
              <a:endParaRPr lang="zh-CN" altLang="en-US" sz="3200" b="1">
                <a:ea typeface="楷体_GB2312" pitchFamily="1" charset="-122"/>
              </a:endParaRPr>
            </a:p>
          </p:txBody>
        </p:sp>
        <p:grpSp>
          <p:nvGrpSpPr>
            <p:cNvPr id="69" name="组合 37894">
              <a:extLst>
                <a:ext uri="{FF2B5EF4-FFF2-40B4-BE49-F238E27FC236}">
                  <a16:creationId xmlns:a16="http://schemas.microsoft.com/office/drawing/2014/main" xmlns="" id="{97353723-1B04-4398-A64E-391FB42D26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52" cy="840"/>
              <a:chOff x="0" y="0"/>
              <a:chExt cx="2352" cy="840"/>
            </a:xfrm>
          </p:grpSpPr>
          <p:sp>
            <p:nvSpPr>
              <p:cNvPr id="70" name="直接连接符 37895">
                <a:extLst>
                  <a:ext uri="{FF2B5EF4-FFF2-40B4-BE49-F238E27FC236}">
                    <a16:creationId xmlns:a16="http://schemas.microsoft.com/office/drawing/2014/main" xmlns="" id="{2D48FB64-8091-45E3-B45F-148734726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" y="39"/>
                <a:ext cx="0" cy="3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直接连接符 37896">
                <a:extLst>
                  <a:ext uri="{FF2B5EF4-FFF2-40B4-BE49-F238E27FC236}">
                    <a16:creationId xmlns:a16="http://schemas.microsoft.com/office/drawing/2014/main" xmlns="" id="{FE15AFC2-F122-44B1-8057-4CD03071E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" y="435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文本框 37897">
                <a:extLst>
                  <a:ext uri="{FF2B5EF4-FFF2-40B4-BE49-F238E27FC236}">
                    <a16:creationId xmlns:a16="http://schemas.microsoft.com/office/drawing/2014/main" xmlns="" id="{AC0FB238-346A-4BFE-A4EB-7D1A82C2F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43"/>
                <a:ext cx="37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ea typeface="楷体_GB2312" pitchFamily="1" charset="-122"/>
                  </a:rPr>
                  <a:t>16</a:t>
                </a:r>
              </a:p>
            </p:txBody>
          </p:sp>
          <p:sp>
            <p:nvSpPr>
              <p:cNvPr id="73" name="文本框 37898">
                <a:extLst>
                  <a:ext uri="{FF2B5EF4-FFF2-40B4-BE49-F238E27FC236}">
                    <a16:creationId xmlns:a16="http://schemas.microsoft.com/office/drawing/2014/main" xmlns="" id="{02FEF5C5-FE10-4E8E-A065-9A13E1955B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" y="36"/>
                <a:ext cx="37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ea typeface="楷体_GB2312" pitchFamily="1" charset="-122"/>
                  </a:rPr>
                  <a:t>54</a:t>
                </a:r>
              </a:p>
            </p:txBody>
          </p:sp>
          <p:sp>
            <p:nvSpPr>
              <p:cNvPr id="74" name="文本框 37899">
                <a:extLst>
                  <a:ext uri="{FF2B5EF4-FFF2-40B4-BE49-F238E27FC236}">
                    <a16:creationId xmlns:a16="http://schemas.microsoft.com/office/drawing/2014/main" xmlns="" id="{E4C5407A-E611-4C4F-8019-08FCE1928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0" y="0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ea typeface="楷体_GB2312" pitchFamily="1" charset="-122"/>
                  </a:rPr>
                  <a:t>6</a:t>
                </a:r>
              </a:p>
            </p:txBody>
          </p:sp>
          <p:sp>
            <p:nvSpPr>
              <p:cNvPr id="75" name="文本框 37900">
                <a:extLst>
                  <a:ext uri="{FF2B5EF4-FFF2-40B4-BE49-F238E27FC236}">
                    <a16:creationId xmlns:a16="http://schemas.microsoft.com/office/drawing/2014/main" xmlns="" id="{38424E87-1B0A-44DA-9A49-65741B03F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" y="475"/>
                <a:ext cx="24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ea typeface="楷体_GB2312" pitchFamily="1" charset="-122"/>
                  </a:rPr>
                  <a:t>3</a:t>
                </a:r>
              </a:p>
            </p:txBody>
          </p: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77FD667D-2BE1-410E-869E-E97E36A091A3}"/>
              </a:ext>
            </a:extLst>
          </p:cNvPr>
          <p:cNvGrpSpPr>
            <a:grpSpLocks/>
          </p:cNvGrpSpPr>
          <p:nvPr/>
        </p:nvGrpSpPr>
        <p:grpSpPr bwMode="auto">
          <a:xfrm>
            <a:off x="4194729" y="3413815"/>
            <a:ext cx="3733800" cy="1350963"/>
            <a:chOff x="0" y="0"/>
            <a:chExt cx="2352" cy="851"/>
          </a:xfrm>
        </p:grpSpPr>
        <p:sp>
          <p:nvSpPr>
            <p:cNvPr id="77" name="直接连接符 37902">
              <a:extLst>
                <a:ext uri="{FF2B5EF4-FFF2-40B4-BE49-F238E27FC236}">
                  <a16:creationId xmlns:a16="http://schemas.microsoft.com/office/drawing/2014/main" xmlns="" id="{298DB54F-F879-4FE3-AA64-8539CF4CE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" y="50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直接连接符 37903">
              <a:extLst>
                <a:ext uri="{FF2B5EF4-FFF2-40B4-BE49-F238E27FC236}">
                  <a16:creationId xmlns:a16="http://schemas.microsoft.com/office/drawing/2014/main" xmlns="" id="{64184438-2B5C-46BF-A25D-42200D8ED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" y="44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文本框 37904">
              <a:extLst>
                <a:ext uri="{FF2B5EF4-FFF2-40B4-BE49-F238E27FC236}">
                  <a16:creationId xmlns:a16="http://schemas.microsoft.com/office/drawing/2014/main" xmlns="" id="{1CD76277-8F12-42C4-860A-36CBE6DB8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4"/>
              <a:ext cx="37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</a:rPr>
                <a:t>16</a:t>
              </a:r>
            </a:p>
          </p:txBody>
        </p:sp>
        <p:sp>
          <p:nvSpPr>
            <p:cNvPr id="80" name="文本框 37905">
              <a:extLst>
                <a:ext uri="{FF2B5EF4-FFF2-40B4-BE49-F238E27FC236}">
                  <a16:creationId xmlns:a16="http://schemas.microsoft.com/office/drawing/2014/main" xmlns="" id="{2FC1FBAA-072C-4023-BCC8-F84C5BF17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47"/>
              <a:ext cx="1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3200" b="1">
                <a:ea typeface="楷体_GB2312" pitchFamily="1" charset="-122"/>
              </a:endParaRPr>
            </a:p>
          </p:txBody>
        </p:sp>
        <p:sp>
          <p:nvSpPr>
            <p:cNvPr id="81" name="文本框 37906">
              <a:extLst>
                <a:ext uri="{FF2B5EF4-FFF2-40B4-BE49-F238E27FC236}">
                  <a16:creationId xmlns:a16="http://schemas.microsoft.com/office/drawing/2014/main" xmlns="" id="{797A9DEC-F1E9-4C66-A17D-60A566E0B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1" y="0"/>
              <a:ext cx="9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  <a:sym typeface="Symbol" panose="05050102010706020507" pitchFamily="18" charset="2"/>
                </a:rPr>
                <a:t> </a:t>
              </a:r>
              <a:r>
                <a:rPr lang="zh-CN" altLang="en-US" sz="3200" b="1">
                  <a:ea typeface="楷体_GB2312" pitchFamily="1" charset="-122"/>
                  <a:sym typeface="Symbol" panose="05050102010706020507" pitchFamily="18" charset="2"/>
                </a:rPr>
                <a:t>余</a:t>
              </a:r>
              <a:endParaRPr lang="zh-CN" altLang="en-US" sz="3200" b="1">
                <a:ea typeface="楷体_GB2312" pitchFamily="1" charset="-122"/>
              </a:endParaRPr>
            </a:p>
          </p:txBody>
        </p:sp>
        <p:sp>
          <p:nvSpPr>
            <p:cNvPr id="82" name="文本框 37907">
              <a:extLst>
                <a:ext uri="{FF2B5EF4-FFF2-40B4-BE49-F238E27FC236}">
                  <a16:creationId xmlns:a16="http://schemas.microsoft.com/office/drawing/2014/main" xmlns="" id="{AA549643-0F54-4BDC-BD79-586C28BAA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0" y="11"/>
              <a:ext cx="2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</a:rPr>
                <a:t>3</a:t>
              </a:r>
            </a:p>
          </p:txBody>
        </p:sp>
        <p:sp>
          <p:nvSpPr>
            <p:cNvPr id="83" name="文本框 37908">
              <a:extLst>
                <a:ext uri="{FF2B5EF4-FFF2-40B4-BE49-F238E27FC236}">
                  <a16:creationId xmlns:a16="http://schemas.microsoft.com/office/drawing/2014/main" xmlns="" id="{D0AC94CC-669E-461D-9FD7-24256549A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486"/>
              <a:ext cx="2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ea typeface="楷体_GB2312" pitchFamily="1" charset="-122"/>
                </a:rPr>
                <a:t>0</a:t>
              </a: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F58C692A-77D3-4078-B460-9A3677AA2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529" y="5166415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ea typeface="楷体_GB2312" pitchFamily="1" charset="-122"/>
              </a:rPr>
              <a:t>∴   (54)</a:t>
            </a:r>
            <a:r>
              <a:rPr lang="en-US" altLang="zh-CN" sz="3200" b="1" baseline="-25000" dirty="0">
                <a:ea typeface="楷体_GB2312" pitchFamily="1" charset="-122"/>
              </a:rPr>
              <a:t>10</a:t>
            </a:r>
            <a:r>
              <a:rPr lang="en-US" altLang="zh-CN" sz="3200" b="1" dirty="0">
                <a:ea typeface="楷体_GB2312" pitchFamily="1" charset="-122"/>
              </a:rPr>
              <a:t>=(36)</a:t>
            </a:r>
            <a:r>
              <a:rPr lang="en-US" altLang="zh-CN" sz="3200" b="1" baseline="-25000" dirty="0">
                <a:ea typeface="楷体_GB2312" pitchFamily="1" charset="-122"/>
              </a:rPr>
              <a:t>16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8E5F4687-7E54-49D3-8DA2-AA8CAB6BF3A3}"/>
              </a:ext>
            </a:extLst>
          </p:cNvPr>
          <p:cNvGrpSpPr>
            <a:grpSpLocks/>
          </p:cNvGrpSpPr>
          <p:nvPr/>
        </p:nvGrpSpPr>
        <p:grpSpPr bwMode="auto">
          <a:xfrm>
            <a:off x="7953929" y="2404165"/>
            <a:ext cx="992753" cy="1905000"/>
            <a:chOff x="0" y="0"/>
            <a:chExt cx="724" cy="1200"/>
          </a:xfrm>
        </p:grpSpPr>
        <p:sp>
          <p:nvSpPr>
            <p:cNvPr id="86" name="直接连接符 37911">
              <a:extLst>
                <a:ext uri="{FF2B5EF4-FFF2-40B4-BE49-F238E27FC236}">
                  <a16:creationId xmlns:a16="http://schemas.microsoft.com/office/drawing/2014/main" xmlns="" id="{3B1E787C-30AB-45AD-A5C7-4DBDFC654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336"/>
              <a:ext cx="0" cy="528"/>
            </a:xfrm>
            <a:prstGeom prst="line">
              <a:avLst/>
            </a:prstGeom>
            <a:noFill/>
            <a:ln w="15875">
              <a:solidFill>
                <a:srgbClr val="FF006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文本框 37912">
              <a:extLst>
                <a:ext uri="{FF2B5EF4-FFF2-40B4-BE49-F238E27FC236}">
                  <a16:creationId xmlns:a16="http://schemas.microsoft.com/office/drawing/2014/main" xmlns="" id="{46BD0FBD-DF4C-4D6C-BE36-4EB919CDC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400" dirty="0"/>
                <a:t>低位</a:t>
              </a:r>
            </a:p>
          </p:txBody>
        </p:sp>
        <p:sp>
          <p:nvSpPr>
            <p:cNvPr id="88" name="文本框 37913">
              <a:extLst>
                <a:ext uri="{FF2B5EF4-FFF2-40B4-BE49-F238E27FC236}">
                  <a16:creationId xmlns:a16="http://schemas.microsoft.com/office/drawing/2014/main" xmlns="" id="{0CCEB53C-6309-4924-B670-7F6A50859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912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400"/>
                <a:t>高位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0" y="626273"/>
            <a:ext cx="6319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二、十进制转换成</a:t>
            </a:r>
            <a:r>
              <a:rPr lang="en-US" altLang="zh-CN" dirty="0"/>
              <a:t>R</a:t>
            </a:r>
            <a:r>
              <a:rPr lang="zh-CN" altLang="en-US" dirty="0"/>
              <a:t>进制</a:t>
            </a:r>
          </a:p>
        </p:txBody>
      </p:sp>
    </p:spTree>
    <p:extLst>
      <p:ext uri="{BB962C8B-B14F-4D97-AF65-F5344CB8AC3E}">
        <p14:creationId xmlns:p14="http://schemas.microsoft.com/office/powerpoint/2010/main" xmlns="" val="281977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2.1.2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数制转换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31" name="Rectangle 2050">
            <a:extLst>
              <a:ext uri="{FF2B5EF4-FFF2-40B4-BE49-F238E27FC236}">
                <a16:creationId xmlns:a16="http://schemas.microsoft.com/office/drawing/2014/main" xmlns="" id="{D9537EF8-3BFD-48AE-A33E-98499969950A}"/>
              </a:ext>
            </a:extLst>
          </p:cNvPr>
          <p:cNvSpPr txBox="1">
            <a:spLocks noChangeArrowheads="1"/>
          </p:cNvSpPr>
          <p:nvPr/>
        </p:nvSpPr>
        <p:spPr>
          <a:xfrm>
            <a:off x="239914" y="2238529"/>
            <a:ext cx="3648718" cy="230771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lnSpc>
                <a:spcPct val="110000"/>
              </a:lnSpc>
            </a:pPr>
            <a:r>
              <a:rPr lang="zh-CN" altLang="en-US" sz="2400" b="1" dirty="0">
                <a:solidFill>
                  <a:srgbClr val="0000FF"/>
                </a:solidFill>
                <a:ea typeface="仿宋_GB2312" pitchFamily="49" charset="-122"/>
              </a:rPr>
              <a:t>小数部分 </a:t>
            </a:r>
            <a:r>
              <a:rPr lang="zh-CN" altLang="en-US" b="1" dirty="0">
                <a:solidFill>
                  <a:srgbClr val="1F4E79"/>
                </a:solidFill>
                <a:ea typeface="仿宋_GB2312" pitchFamily="49" charset="-122"/>
              </a:rPr>
              <a:t>： </a:t>
            </a:r>
            <a:endParaRPr lang="en-US" altLang="zh-CN" b="1" dirty="0">
              <a:solidFill>
                <a:srgbClr val="1F4E79"/>
              </a:solidFill>
              <a:ea typeface="仿宋_GB2312" pitchFamily="49" charset="-122"/>
            </a:endParaRPr>
          </a:p>
          <a:p>
            <a:pPr marL="0" lvl="1" algn="just">
              <a:lnSpc>
                <a:spcPct val="11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000099"/>
                </a:solidFill>
                <a:ea typeface="仿宋_GB2312" pitchFamily="49" charset="-122"/>
              </a:rPr>
              <a:t>基数连</a:t>
            </a:r>
            <a:r>
              <a:rPr lang="zh-CN" altLang="en-US" b="1" dirty="0">
                <a:solidFill>
                  <a:srgbClr val="FF0000"/>
                </a:solidFill>
                <a:ea typeface="仿宋_GB2312" pitchFamily="49" charset="-122"/>
              </a:rPr>
              <a:t>乘</a:t>
            </a:r>
            <a:r>
              <a:rPr lang="zh-CN" altLang="en-US" b="1" dirty="0">
                <a:solidFill>
                  <a:srgbClr val="000099"/>
                </a:solidFill>
                <a:ea typeface="仿宋_GB2312" pitchFamily="49" charset="-122"/>
              </a:rPr>
              <a:t>法 </a:t>
            </a:r>
            <a:r>
              <a:rPr lang="en-US" altLang="zh-CN" b="1" dirty="0">
                <a:solidFill>
                  <a:srgbClr val="000099"/>
                </a:solidFill>
                <a:ea typeface="仿宋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仿宋_GB2312" pitchFamily="49" charset="-122"/>
              </a:rPr>
              <a:t>乘以</a:t>
            </a:r>
            <a:r>
              <a:rPr lang="zh-CN" altLang="en-US" b="1" dirty="0">
                <a:ea typeface="仿宋_GB2312" pitchFamily="49" charset="-122"/>
              </a:rPr>
              <a:t>基数</a:t>
            </a:r>
            <a:r>
              <a:rPr lang="en-US" altLang="zh-CN" b="1" i="1" dirty="0">
                <a:ea typeface="仿宋_GB2312" pitchFamily="49" charset="-122"/>
              </a:rPr>
              <a:t>R</a:t>
            </a:r>
            <a:r>
              <a:rPr lang="zh-CN" altLang="en-US" b="1" dirty="0">
                <a:ea typeface="仿宋_GB2312" pitchFamily="49" charset="-122"/>
              </a:rPr>
              <a:t>取</a:t>
            </a:r>
            <a:r>
              <a:rPr lang="zh-CN" altLang="en-US" b="1" dirty="0">
                <a:solidFill>
                  <a:srgbClr val="FF0000"/>
                </a:solidFill>
                <a:ea typeface="仿宋_GB2312" pitchFamily="49" charset="-122"/>
              </a:rPr>
              <a:t>整数</a:t>
            </a:r>
            <a:r>
              <a:rPr lang="en-US" altLang="zh-CN" b="1" dirty="0">
                <a:solidFill>
                  <a:srgbClr val="000099"/>
                </a:solidFill>
                <a:ea typeface="仿宋_GB2312" pitchFamily="49" charset="-122"/>
              </a:rPr>
              <a:t>)</a:t>
            </a:r>
          </a:p>
          <a:p>
            <a:pPr marL="0" lvl="1" algn="just">
              <a:lnSpc>
                <a:spcPct val="110000"/>
              </a:lnSpc>
            </a:pPr>
            <a:r>
              <a:rPr lang="zh-CN" altLang="en-US" sz="2600" b="1" dirty="0">
                <a:solidFill>
                  <a:srgbClr val="FF0066"/>
                </a:solidFill>
              </a:rPr>
              <a:t>乘基取整，直至满足精度要求或乘积小数部分为</a:t>
            </a:r>
            <a:r>
              <a:rPr lang="en-US" altLang="zh-CN" sz="2600" b="1" dirty="0">
                <a:solidFill>
                  <a:srgbClr val="FF0066"/>
                </a:solidFill>
              </a:rPr>
              <a:t>0</a:t>
            </a:r>
            <a:endParaRPr lang="en-US" altLang="zh-CN" b="1" dirty="0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32" name="文本框 36867">
            <a:extLst>
              <a:ext uri="{FF2B5EF4-FFF2-40B4-BE49-F238E27FC236}">
                <a16:creationId xmlns:a16="http://schemas.microsoft.com/office/drawing/2014/main" xmlns="" id="{24D69FB5-0D94-478F-9600-BF35958FD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76" y="4892575"/>
            <a:ext cx="3119757" cy="130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00" indent="-9525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例：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(0.125) </a:t>
            </a:r>
            <a:r>
              <a:rPr lang="en-US" altLang="zh-CN" baseline="-25000" dirty="0">
                <a:ea typeface="宋体" panose="02010600030101010101" pitchFamily="2" charset="-122"/>
              </a:rPr>
              <a:t>10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=</a:t>
            </a:r>
            <a:r>
              <a:rPr lang="en-US" altLang="zh-CN" dirty="0">
                <a:ea typeface="宋体" panose="02010600030101010101" pitchFamily="2" charset="-122"/>
              </a:rPr>
              <a:t> (     ) 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E872CE31-2850-431F-8A09-51C7CF93429B}"/>
              </a:ext>
            </a:extLst>
          </p:cNvPr>
          <p:cNvGrpSpPr>
            <a:grpSpLocks/>
          </p:cNvGrpSpPr>
          <p:nvPr/>
        </p:nvGrpSpPr>
        <p:grpSpPr bwMode="auto">
          <a:xfrm>
            <a:off x="6209072" y="1441350"/>
            <a:ext cx="1905000" cy="908050"/>
            <a:chOff x="0" y="0"/>
            <a:chExt cx="1200" cy="572"/>
          </a:xfrm>
        </p:grpSpPr>
        <p:sp>
          <p:nvSpPr>
            <p:cNvPr id="34" name="文本框 38917">
              <a:extLst>
                <a:ext uri="{FF2B5EF4-FFF2-40B4-BE49-F238E27FC236}">
                  <a16:creationId xmlns:a16="http://schemas.microsoft.com/office/drawing/2014/main" xmlns="" id="{AEBA48B6-70BE-47BA-96D4-D48CBC57D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0"/>
              <a:ext cx="1056" cy="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ea typeface="楷体_GB2312" pitchFamily="1" charset="-122"/>
                </a:rPr>
                <a:t>0.125</a:t>
              </a:r>
            </a:p>
            <a:p>
              <a:pPr algn="l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 dirty="0">
                  <a:ea typeface="楷体_GB2312" pitchFamily="1" charset="-122"/>
                </a:rPr>
                <a:t>×      2</a:t>
              </a:r>
              <a:endParaRPr lang="en-US" altLang="zh-CN" sz="3200" b="1" baseline="-25000" dirty="0">
                <a:ea typeface="楷体_GB2312" pitchFamily="1" charset="-122"/>
              </a:endParaRPr>
            </a:p>
          </p:txBody>
        </p:sp>
        <p:sp>
          <p:nvSpPr>
            <p:cNvPr id="35" name="直接连接符 38918">
              <a:extLst>
                <a:ext uri="{FF2B5EF4-FFF2-40B4-BE49-F238E27FC236}">
                  <a16:creationId xmlns:a16="http://schemas.microsoft.com/office/drawing/2014/main" xmlns="" id="{CA5D3C0A-E79E-40B8-BB18-2A4A4D870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72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A2CBFDB0-597A-4341-9605-339898258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472" y="2425600"/>
            <a:ext cx="16764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0066"/>
                </a:solidFill>
                <a:ea typeface="楷体_GB2312" pitchFamily="1" charset="-122"/>
              </a:rPr>
              <a:t>0</a:t>
            </a:r>
            <a:r>
              <a:rPr lang="en-US" altLang="zh-CN" sz="3200" b="1">
                <a:ea typeface="楷体_GB2312" pitchFamily="1" charset="-122"/>
              </a:rPr>
              <a:t>. 25</a:t>
            </a:r>
            <a:endParaRPr lang="en-US" altLang="zh-CN" sz="3200" b="1" baseline="-25000">
              <a:ea typeface="楷体_GB2312" pitchFamily="1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AB0ED215-EE35-4713-BAED-921773B045EF}"/>
              </a:ext>
            </a:extLst>
          </p:cNvPr>
          <p:cNvGrpSpPr>
            <a:grpSpLocks/>
          </p:cNvGrpSpPr>
          <p:nvPr/>
        </p:nvGrpSpPr>
        <p:grpSpPr bwMode="auto">
          <a:xfrm>
            <a:off x="6209072" y="2882800"/>
            <a:ext cx="1981200" cy="1019175"/>
            <a:chOff x="0" y="0"/>
            <a:chExt cx="1248" cy="642"/>
          </a:xfrm>
        </p:grpSpPr>
        <p:sp>
          <p:nvSpPr>
            <p:cNvPr id="38" name="文本框 38921">
              <a:extLst>
                <a:ext uri="{FF2B5EF4-FFF2-40B4-BE49-F238E27FC236}">
                  <a16:creationId xmlns:a16="http://schemas.microsoft.com/office/drawing/2014/main" xmlns="" id="{E9E540B2-7E84-4492-8469-44FA5DB18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0"/>
              <a:ext cx="1152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ea typeface="楷体_GB2312" pitchFamily="1" charset="-122"/>
                </a:rPr>
                <a:t>×     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66"/>
                  </a:solidFill>
                  <a:ea typeface="楷体_GB2312" pitchFamily="1" charset="-122"/>
                </a:rPr>
                <a:t>    0 </a:t>
              </a:r>
              <a:r>
                <a:rPr lang="en-US" altLang="zh-CN" sz="3200" b="1" dirty="0">
                  <a:ea typeface="楷体_GB2312" pitchFamily="1" charset="-122"/>
                </a:rPr>
                <a:t>. 5</a:t>
              </a:r>
              <a:endParaRPr lang="en-US" altLang="zh-CN" sz="3200" b="1" baseline="-25000" dirty="0">
                <a:ea typeface="楷体_GB2312" pitchFamily="1" charset="-122"/>
              </a:endParaRPr>
            </a:p>
          </p:txBody>
        </p:sp>
        <p:sp>
          <p:nvSpPr>
            <p:cNvPr id="39" name="直接连接符 38922">
              <a:extLst>
                <a:ext uri="{FF2B5EF4-FFF2-40B4-BE49-F238E27FC236}">
                  <a16:creationId xmlns:a16="http://schemas.microsoft.com/office/drawing/2014/main" xmlns="" id="{7C903291-2BC5-412F-83BE-FE17E3948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617F9DBD-6104-4992-8B02-B8CFA19058E2}"/>
              </a:ext>
            </a:extLst>
          </p:cNvPr>
          <p:cNvGrpSpPr>
            <a:grpSpLocks/>
          </p:cNvGrpSpPr>
          <p:nvPr/>
        </p:nvGrpSpPr>
        <p:grpSpPr bwMode="auto">
          <a:xfrm>
            <a:off x="6209072" y="3873400"/>
            <a:ext cx="1981200" cy="1019175"/>
            <a:chOff x="0" y="0"/>
            <a:chExt cx="1248" cy="642"/>
          </a:xfrm>
        </p:grpSpPr>
        <p:sp>
          <p:nvSpPr>
            <p:cNvPr id="41" name="文本框 38924">
              <a:extLst>
                <a:ext uri="{FF2B5EF4-FFF2-40B4-BE49-F238E27FC236}">
                  <a16:creationId xmlns:a16="http://schemas.microsoft.com/office/drawing/2014/main" xmlns="" id="{AD65539C-DA6B-4B55-A369-94B5D16C1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0"/>
              <a:ext cx="1152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ea typeface="楷体_GB2312" pitchFamily="1" charset="-122"/>
                </a:rPr>
                <a:t>×     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66"/>
                  </a:solidFill>
                  <a:ea typeface="楷体_GB2312" pitchFamily="1" charset="-122"/>
                </a:rPr>
                <a:t>    1 </a:t>
              </a:r>
              <a:r>
                <a:rPr lang="en-US" altLang="zh-CN" sz="3200" b="1" dirty="0">
                  <a:ea typeface="楷体_GB2312" pitchFamily="1" charset="-122"/>
                </a:rPr>
                <a:t>. 0</a:t>
              </a:r>
              <a:endParaRPr lang="en-US" altLang="zh-CN" sz="3200" b="1" baseline="-25000" dirty="0">
                <a:ea typeface="楷体_GB2312" pitchFamily="1" charset="-122"/>
              </a:endParaRPr>
            </a:p>
          </p:txBody>
        </p:sp>
        <p:sp>
          <p:nvSpPr>
            <p:cNvPr id="42" name="直接连接符 38925">
              <a:extLst>
                <a:ext uri="{FF2B5EF4-FFF2-40B4-BE49-F238E27FC236}">
                  <a16:creationId xmlns:a16="http://schemas.microsoft.com/office/drawing/2014/main" xmlns="" id="{D64A97AE-1FD1-4C23-BC68-E45C45CC5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4DDA39CF-6F94-4CEA-A4C9-DEA63DBD908E}"/>
              </a:ext>
            </a:extLst>
          </p:cNvPr>
          <p:cNvGrpSpPr>
            <a:grpSpLocks/>
          </p:cNvGrpSpPr>
          <p:nvPr/>
        </p:nvGrpSpPr>
        <p:grpSpPr bwMode="auto">
          <a:xfrm>
            <a:off x="4989872" y="1739800"/>
            <a:ext cx="1073150" cy="3200400"/>
            <a:chOff x="0" y="0"/>
            <a:chExt cx="676" cy="2016"/>
          </a:xfrm>
        </p:grpSpPr>
        <p:sp>
          <p:nvSpPr>
            <p:cNvPr id="44" name="直接连接符 38927">
              <a:extLst>
                <a:ext uri="{FF2B5EF4-FFF2-40B4-BE49-F238E27FC236}">
                  <a16:creationId xmlns:a16="http://schemas.microsoft.com/office/drawing/2014/main" xmlns="" id="{1FA6FB8C-4F82-444C-A740-0B1DA6132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336"/>
              <a:ext cx="0" cy="1392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文本框 38928">
              <a:extLst>
                <a:ext uri="{FF2B5EF4-FFF2-40B4-BE49-F238E27FC236}">
                  <a16:creationId xmlns:a16="http://schemas.microsoft.com/office/drawing/2014/main" xmlns="" id="{898E81B5-5807-4DAC-BF3B-8909B45E4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728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400"/>
                <a:t>低位</a:t>
              </a:r>
            </a:p>
          </p:txBody>
        </p:sp>
        <p:sp>
          <p:nvSpPr>
            <p:cNvPr id="46" name="文本框 38929">
              <a:extLst>
                <a:ext uri="{FF2B5EF4-FFF2-40B4-BE49-F238E27FC236}">
                  <a16:creationId xmlns:a16="http://schemas.microsoft.com/office/drawing/2014/main" xmlns="" id="{6EEBA940-F7B8-483A-B6C6-4D5D58409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400" dirty="0"/>
                <a:t>高位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7A166DDE-772E-4657-9557-04A8C7F33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663" y="5460713"/>
            <a:ext cx="383432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00" indent="-9525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∴(0.125) </a:t>
            </a:r>
            <a:r>
              <a:rPr lang="en-US" altLang="zh-CN" baseline="-25000" dirty="0">
                <a:ea typeface="宋体" panose="02010600030101010101" pitchFamily="2" charset="-122"/>
              </a:rPr>
              <a:t>10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=</a:t>
            </a:r>
            <a:r>
              <a:rPr lang="en-US" altLang="zh-CN" dirty="0">
                <a:ea typeface="宋体" panose="02010600030101010101" pitchFamily="2" charset="-122"/>
              </a:rPr>
              <a:t> (0.001 ) 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0" y="626273"/>
            <a:ext cx="6319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二、十进制转换成</a:t>
            </a:r>
            <a:r>
              <a:rPr lang="en-US" altLang="zh-CN" dirty="0"/>
              <a:t>R</a:t>
            </a:r>
            <a:r>
              <a:rPr lang="zh-CN" altLang="en-US" dirty="0"/>
              <a:t>进制</a:t>
            </a:r>
          </a:p>
        </p:txBody>
      </p:sp>
    </p:spTree>
    <p:extLst>
      <p:ext uri="{BB962C8B-B14F-4D97-AF65-F5344CB8AC3E}">
        <p14:creationId xmlns:p14="http://schemas.microsoft.com/office/powerpoint/2010/main" xmlns="" val="315884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6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31" name="Rectangle 2050">
            <a:extLst>
              <a:ext uri="{FF2B5EF4-FFF2-40B4-BE49-F238E27FC236}">
                <a16:creationId xmlns:a16="http://schemas.microsoft.com/office/drawing/2014/main" xmlns="" id="{D9537EF8-3BFD-48AE-A33E-98499969950A}"/>
              </a:ext>
            </a:extLst>
          </p:cNvPr>
          <p:cNvSpPr txBox="1">
            <a:spLocks noChangeArrowheads="1"/>
          </p:cNvSpPr>
          <p:nvPr/>
        </p:nvSpPr>
        <p:spPr>
          <a:xfrm>
            <a:off x="370005" y="2200741"/>
            <a:ext cx="3648718" cy="230771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lnSpc>
                <a:spcPct val="110000"/>
              </a:lnSpc>
            </a:pPr>
            <a:r>
              <a:rPr lang="zh-CN" altLang="en-US" sz="2400" b="1" dirty="0">
                <a:solidFill>
                  <a:srgbClr val="0000FF"/>
                </a:solidFill>
                <a:ea typeface="仿宋_GB2312" pitchFamily="49" charset="-122"/>
              </a:rPr>
              <a:t>小数部分 </a:t>
            </a:r>
            <a:r>
              <a:rPr lang="zh-CN" altLang="en-US" b="1" dirty="0">
                <a:solidFill>
                  <a:srgbClr val="1F4E79"/>
                </a:solidFill>
                <a:ea typeface="仿宋_GB2312" pitchFamily="49" charset="-122"/>
              </a:rPr>
              <a:t>： </a:t>
            </a:r>
            <a:endParaRPr lang="en-US" altLang="zh-CN" b="1" dirty="0">
              <a:solidFill>
                <a:srgbClr val="1F4E79"/>
              </a:solidFill>
              <a:ea typeface="仿宋_GB2312" pitchFamily="49" charset="-122"/>
            </a:endParaRPr>
          </a:p>
          <a:p>
            <a:pPr marL="0" lvl="1" algn="just">
              <a:lnSpc>
                <a:spcPct val="110000"/>
              </a:lnSpc>
              <a:spcAft>
                <a:spcPts val="600"/>
              </a:spcAft>
            </a:pPr>
            <a:r>
              <a:rPr lang="zh-CN" altLang="en-US" b="1" dirty="0">
                <a:solidFill>
                  <a:srgbClr val="000099"/>
                </a:solidFill>
                <a:ea typeface="仿宋_GB2312" pitchFamily="49" charset="-122"/>
              </a:rPr>
              <a:t>基数连</a:t>
            </a:r>
            <a:r>
              <a:rPr lang="zh-CN" altLang="en-US" b="1" dirty="0">
                <a:solidFill>
                  <a:srgbClr val="FF0000"/>
                </a:solidFill>
                <a:ea typeface="仿宋_GB2312" pitchFamily="49" charset="-122"/>
              </a:rPr>
              <a:t>乘</a:t>
            </a:r>
            <a:r>
              <a:rPr lang="zh-CN" altLang="en-US" b="1" dirty="0">
                <a:solidFill>
                  <a:srgbClr val="000099"/>
                </a:solidFill>
                <a:ea typeface="仿宋_GB2312" pitchFamily="49" charset="-122"/>
              </a:rPr>
              <a:t>法 </a:t>
            </a:r>
            <a:r>
              <a:rPr lang="en-US" altLang="zh-CN" b="1" dirty="0">
                <a:solidFill>
                  <a:srgbClr val="000099"/>
                </a:solidFill>
                <a:ea typeface="仿宋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仿宋_GB2312" pitchFamily="49" charset="-122"/>
              </a:rPr>
              <a:t>乘以</a:t>
            </a:r>
            <a:r>
              <a:rPr lang="zh-CN" altLang="en-US" b="1" dirty="0">
                <a:ea typeface="仿宋_GB2312" pitchFamily="49" charset="-122"/>
              </a:rPr>
              <a:t>基数</a:t>
            </a:r>
            <a:r>
              <a:rPr lang="en-US" altLang="zh-CN" b="1" i="1" dirty="0">
                <a:ea typeface="仿宋_GB2312" pitchFamily="49" charset="-122"/>
              </a:rPr>
              <a:t>R</a:t>
            </a:r>
            <a:r>
              <a:rPr lang="zh-CN" altLang="en-US" b="1" dirty="0">
                <a:ea typeface="仿宋_GB2312" pitchFamily="49" charset="-122"/>
              </a:rPr>
              <a:t>取</a:t>
            </a:r>
            <a:r>
              <a:rPr lang="zh-CN" altLang="en-US" b="1" dirty="0">
                <a:solidFill>
                  <a:srgbClr val="FF0000"/>
                </a:solidFill>
                <a:ea typeface="仿宋_GB2312" pitchFamily="49" charset="-122"/>
              </a:rPr>
              <a:t>整数</a:t>
            </a:r>
            <a:r>
              <a:rPr lang="en-US" altLang="zh-CN" b="1" dirty="0">
                <a:solidFill>
                  <a:srgbClr val="000099"/>
                </a:solidFill>
                <a:ea typeface="仿宋_GB2312" pitchFamily="49" charset="-122"/>
              </a:rPr>
              <a:t>)</a:t>
            </a:r>
          </a:p>
          <a:p>
            <a:pPr marL="0" lvl="1" algn="just">
              <a:lnSpc>
                <a:spcPct val="110000"/>
              </a:lnSpc>
            </a:pPr>
            <a:r>
              <a:rPr lang="zh-CN" altLang="en-US" sz="2600" b="1" dirty="0">
                <a:solidFill>
                  <a:srgbClr val="FF0066"/>
                </a:solidFill>
              </a:rPr>
              <a:t>乘基取整，直至满足精度要求或乘积小数部分为</a:t>
            </a:r>
            <a:r>
              <a:rPr lang="en-US" altLang="zh-CN" sz="2600" b="1" dirty="0">
                <a:solidFill>
                  <a:srgbClr val="FF0066"/>
                </a:solidFill>
              </a:rPr>
              <a:t>0</a:t>
            </a:r>
            <a:endParaRPr lang="en-US" altLang="zh-CN" b="1" dirty="0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24" name="文本框 36867">
            <a:extLst>
              <a:ext uri="{FF2B5EF4-FFF2-40B4-BE49-F238E27FC236}">
                <a16:creationId xmlns:a16="http://schemas.microsoft.com/office/drawing/2014/main" xmlns="" id="{24D69FB5-0D94-478F-9600-BF35958FD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34" y="4996290"/>
            <a:ext cx="3119757" cy="130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00" indent="-95250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例：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(0.93) </a:t>
            </a:r>
            <a:r>
              <a:rPr lang="en-US" altLang="zh-CN" baseline="-25000" dirty="0">
                <a:ea typeface="宋体" panose="02010600030101010101" pitchFamily="2" charset="-122"/>
              </a:rPr>
              <a:t>10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=</a:t>
            </a:r>
            <a:r>
              <a:rPr lang="en-US" altLang="zh-CN" dirty="0">
                <a:ea typeface="宋体" panose="02010600030101010101" pitchFamily="2" charset="-122"/>
              </a:rPr>
              <a:t> (     ) 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C5C4870F-DC26-4DDB-9C67-38FA19BDACF8}"/>
              </a:ext>
            </a:extLst>
          </p:cNvPr>
          <p:cNvGrpSpPr>
            <a:grpSpLocks/>
          </p:cNvGrpSpPr>
          <p:nvPr/>
        </p:nvGrpSpPr>
        <p:grpSpPr bwMode="auto">
          <a:xfrm>
            <a:off x="6104847" y="749858"/>
            <a:ext cx="1905000" cy="863600"/>
            <a:chOff x="0" y="28"/>
            <a:chExt cx="1200" cy="544"/>
          </a:xfrm>
        </p:grpSpPr>
        <p:sp>
          <p:nvSpPr>
            <p:cNvPr id="26" name="文本框 41010">
              <a:extLst>
                <a:ext uri="{FF2B5EF4-FFF2-40B4-BE49-F238E27FC236}">
                  <a16:creationId xmlns:a16="http://schemas.microsoft.com/office/drawing/2014/main" xmlns="" id="{2FD43624-C682-4CD5-81E2-2F22E3F5C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8"/>
              <a:ext cx="1056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dirty="0">
                  <a:ea typeface="楷体_GB2312" pitchFamily="1" charset="-122"/>
                </a:rPr>
                <a:t>0.93</a:t>
              </a:r>
            </a:p>
            <a:p>
              <a:pPr algn="l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b="1" dirty="0">
                  <a:ea typeface="楷体_GB2312" pitchFamily="1" charset="-122"/>
                </a:rPr>
                <a:t>×      2</a:t>
              </a:r>
              <a:endParaRPr lang="en-US" altLang="zh-CN" b="1" baseline="-25000" dirty="0">
                <a:ea typeface="楷体_GB2312" pitchFamily="1" charset="-122"/>
              </a:endParaRPr>
            </a:p>
          </p:txBody>
        </p:sp>
        <p:sp>
          <p:nvSpPr>
            <p:cNvPr id="27" name="直接连接符 41011">
              <a:extLst>
                <a:ext uri="{FF2B5EF4-FFF2-40B4-BE49-F238E27FC236}">
                  <a16:creationId xmlns:a16="http://schemas.microsoft.com/office/drawing/2014/main" xmlns="" id="{4FEE16B2-A891-4A87-80F9-8AECD97E4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72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CDBEAD4C-D469-4F83-916E-038FEB35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247" y="1660865"/>
            <a:ext cx="1676400" cy="39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0066"/>
                </a:solidFill>
                <a:ea typeface="楷体_GB2312" pitchFamily="1" charset="-122"/>
              </a:rPr>
              <a:t> </a:t>
            </a:r>
            <a:r>
              <a:rPr lang="en-US" altLang="zh-CN" b="1" dirty="0">
                <a:solidFill>
                  <a:srgbClr val="3333CC"/>
                </a:solidFill>
                <a:ea typeface="楷体_GB2312" pitchFamily="1" charset="-122"/>
              </a:rPr>
              <a:t>1</a:t>
            </a:r>
            <a:r>
              <a:rPr lang="en-US" altLang="zh-CN" b="1" dirty="0">
                <a:ea typeface="楷体_GB2312" pitchFamily="1" charset="-122"/>
              </a:rPr>
              <a:t>.  8 6</a:t>
            </a:r>
            <a:endParaRPr lang="en-US" altLang="zh-CN" b="1" baseline="-25000" dirty="0">
              <a:ea typeface="楷体_GB2312" pitchFamily="1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3B01CB7B-C4A9-41F2-819F-06D9757CF7C0}"/>
              </a:ext>
            </a:extLst>
          </p:cNvPr>
          <p:cNvGrpSpPr>
            <a:grpSpLocks/>
          </p:cNvGrpSpPr>
          <p:nvPr/>
        </p:nvGrpSpPr>
        <p:grpSpPr bwMode="auto">
          <a:xfrm>
            <a:off x="6104847" y="2074626"/>
            <a:ext cx="1981200" cy="912813"/>
            <a:chOff x="0" y="33"/>
            <a:chExt cx="1248" cy="575"/>
          </a:xfrm>
        </p:grpSpPr>
        <p:sp>
          <p:nvSpPr>
            <p:cNvPr id="30" name="文本框 41014">
              <a:extLst>
                <a:ext uri="{FF2B5EF4-FFF2-40B4-BE49-F238E27FC236}">
                  <a16:creationId xmlns:a16="http://schemas.microsoft.com/office/drawing/2014/main" xmlns="" id="{B52AFC99-2A43-4711-A286-E27E5AF98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3"/>
              <a:ext cx="115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dirty="0">
                  <a:ea typeface="楷体_GB2312" pitchFamily="1" charset="-122"/>
                </a:rPr>
                <a:t>×     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66"/>
                  </a:solidFill>
                  <a:ea typeface="楷体_GB2312" pitchFamily="1" charset="-122"/>
                </a:rPr>
                <a:t> </a:t>
              </a:r>
              <a:r>
                <a:rPr lang="en-US" altLang="zh-CN" b="1" dirty="0">
                  <a:solidFill>
                    <a:srgbClr val="3333CC"/>
                  </a:solidFill>
                  <a:ea typeface="楷体_GB2312" pitchFamily="1" charset="-122"/>
                </a:rPr>
                <a:t>1</a:t>
              </a:r>
              <a:r>
                <a:rPr lang="en-US" altLang="zh-CN" b="1" dirty="0">
                  <a:ea typeface="楷体_GB2312" pitchFamily="1" charset="-122"/>
                </a:rPr>
                <a:t>.  7 2</a:t>
              </a:r>
              <a:endParaRPr lang="en-US" altLang="zh-CN" b="1" baseline="-25000" dirty="0">
                <a:ea typeface="楷体_GB2312" pitchFamily="1" charset="-122"/>
              </a:endParaRPr>
            </a:p>
          </p:txBody>
        </p:sp>
        <p:sp>
          <p:nvSpPr>
            <p:cNvPr id="48" name="直接连接符 41015">
              <a:extLst>
                <a:ext uri="{FF2B5EF4-FFF2-40B4-BE49-F238E27FC236}">
                  <a16:creationId xmlns:a16="http://schemas.microsoft.com/office/drawing/2014/main" xmlns="" id="{07D02398-09B5-4501-8F67-57800888B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99F13C20-896E-4966-B42D-E900B3979A77}"/>
              </a:ext>
            </a:extLst>
          </p:cNvPr>
          <p:cNvGrpSpPr>
            <a:grpSpLocks/>
          </p:cNvGrpSpPr>
          <p:nvPr/>
        </p:nvGrpSpPr>
        <p:grpSpPr bwMode="auto">
          <a:xfrm>
            <a:off x="6142947" y="3000983"/>
            <a:ext cx="1981200" cy="912813"/>
            <a:chOff x="0" y="33"/>
            <a:chExt cx="1248" cy="575"/>
          </a:xfrm>
        </p:grpSpPr>
        <p:sp>
          <p:nvSpPr>
            <p:cNvPr id="50" name="文本框 41017">
              <a:extLst>
                <a:ext uri="{FF2B5EF4-FFF2-40B4-BE49-F238E27FC236}">
                  <a16:creationId xmlns:a16="http://schemas.microsoft.com/office/drawing/2014/main" xmlns="" id="{A66CA061-EEE1-41AB-9965-8701F4182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3"/>
              <a:ext cx="115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dirty="0">
                  <a:ea typeface="楷体_GB2312" pitchFamily="1" charset="-122"/>
                </a:rPr>
                <a:t>×     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66"/>
                  </a:solidFill>
                  <a:ea typeface="楷体_GB2312" pitchFamily="1" charset="-122"/>
                </a:rPr>
                <a:t> </a:t>
              </a:r>
              <a:r>
                <a:rPr lang="en-US" altLang="zh-CN" b="1" dirty="0">
                  <a:solidFill>
                    <a:srgbClr val="3333CC"/>
                  </a:solidFill>
                  <a:ea typeface="楷体_GB2312" pitchFamily="1" charset="-122"/>
                </a:rPr>
                <a:t>1</a:t>
              </a:r>
              <a:r>
                <a:rPr lang="en-US" altLang="zh-CN" b="1" dirty="0">
                  <a:ea typeface="楷体_GB2312" pitchFamily="1" charset="-122"/>
                </a:rPr>
                <a:t>.  4 4</a:t>
              </a:r>
              <a:endParaRPr lang="en-US" altLang="zh-CN" b="1" baseline="-25000" dirty="0">
                <a:ea typeface="楷体_GB2312" pitchFamily="1" charset="-122"/>
              </a:endParaRPr>
            </a:p>
          </p:txBody>
        </p:sp>
        <p:sp>
          <p:nvSpPr>
            <p:cNvPr id="51" name="直接连接符 41018">
              <a:extLst>
                <a:ext uri="{FF2B5EF4-FFF2-40B4-BE49-F238E27FC236}">
                  <a16:creationId xmlns:a16="http://schemas.microsoft.com/office/drawing/2014/main" xmlns="" id="{FF280688-3726-4411-A48D-EB5D444B6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8011B57A-185E-42C2-8E3B-0F190D49B899}"/>
              </a:ext>
            </a:extLst>
          </p:cNvPr>
          <p:cNvGrpSpPr>
            <a:grpSpLocks/>
          </p:cNvGrpSpPr>
          <p:nvPr/>
        </p:nvGrpSpPr>
        <p:grpSpPr bwMode="auto">
          <a:xfrm>
            <a:off x="4885647" y="1384858"/>
            <a:ext cx="1073150" cy="4260583"/>
            <a:chOff x="0" y="0"/>
            <a:chExt cx="676" cy="2976"/>
          </a:xfrm>
        </p:grpSpPr>
        <p:sp>
          <p:nvSpPr>
            <p:cNvPr id="53" name="直接连接符 41020">
              <a:extLst>
                <a:ext uri="{FF2B5EF4-FFF2-40B4-BE49-F238E27FC236}">
                  <a16:creationId xmlns:a16="http://schemas.microsoft.com/office/drawing/2014/main" xmlns="" id="{45686BFE-3EEE-4344-9304-3A7C27E43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" y="336"/>
              <a:ext cx="0" cy="240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文本框 41021">
              <a:extLst>
                <a:ext uri="{FF2B5EF4-FFF2-40B4-BE49-F238E27FC236}">
                  <a16:creationId xmlns:a16="http://schemas.microsoft.com/office/drawing/2014/main" xmlns="" id="{47C60A2F-E8D3-42B6-AF3D-089E8F3FB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688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CC"/>
                  </a:solidFill>
                </a:rPr>
                <a:t>低位</a:t>
              </a:r>
            </a:p>
          </p:txBody>
        </p:sp>
        <p:sp>
          <p:nvSpPr>
            <p:cNvPr id="55" name="文本框 41022">
              <a:extLst>
                <a:ext uri="{FF2B5EF4-FFF2-40B4-BE49-F238E27FC236}">
                  <a16:creationId xmlns:a16="http://schemas.microsoft.com/office/drawing/2014/main" xmlns="" id="{89D38057-621A-403A-8024-71B68D739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CC"/>
                  </a:solidFill>
                  <a:ea typeface="宋体" panose="02010600030101010101" pitchFamily="2" charset="-122"/>
                </a:rPr>
                <a:t>高位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DE8C6F19-7804-4CB9-A71A-65D0716D013A}"/>
              </a:ext>
            </a:extLst>
          </p:cNvPr>
          <p:cNvGrpSpPr>
            <a:grpSpLocks/>
          </p:cNvGrpSpPr>
          <p:nvPr/>
        </p:nvGrpSpPr>
        <p:grpSpPr bwMode="auto">
          <a:xfrm>
            <a:off x="6142947" y="3862202"/>
            <a:ext cx="1981200" cy="912813"/>
            <a:chOff x="0" y="33"/>
            <a:chExt cx="1248" cy="575"/>
          </a:xfrm>
        </p:grpSpPr>
        <p:sp>
          <p:nvSpPr>
            <p:cNvPr id="57" name="文本框 41024">
              <a:extLst>
                <a:ext uri="{FF2B5EF4-FFF2-40B4-BE49-F238E27FC236}">
                  <a16:creationId xmlns:a16="http://schemas.microsoft.com/office/drawing/2014/main" xmlns="" id="{64E12F1A-5F89-474C-BB75-9B0DFF8B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3"/>
              <a:ext cx="115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dirty="0">
                  <a:ea typeface="楷体_GB2312" pitchFamily="1" charset="-122"/>
                </a:rPr>
                <a:t>×     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66"/>
                  </a:solidFill>
                  <a:ea typeface="楷体_GB2312" pitchFamily="1" charset="-122"/>
                </a:rPr>
                <a:t> </a:t>
              </a:r>
              <a:r>
                <a:rPr lang="en-US" altLang="zh-CN" b="1" dirty="0">
                  <a:solidFill>
                    <a:srgbClr val="3333CC"/>
                  </a:solidFill>
                  <a:ea typeface="楷体_GB2312" pitchFamily="1" charset="-122"/>
                </a:rPr>
                <a:t>0</a:t>
              </a:r>
              <a:r>
                <a:rPr lang="en-US" altLang="zh-CN" b="1" dirty="0">
                  <a:ea typeface="楷体_GB2312" pitchFamily="1" charset="-122"/>
                </a:rPr>
                <a:t>.  8 8</a:t>
              </a:r>
              <a:endParaRPr lang="en-US" altLang="zh-CN" b="1" baseline="-25000" dirty="0">
                <a:ea typeface="楷体_GB2312" pitchFamily="1" charset="-122"/>
              </a:endParaRPr>
            </a:p>
          </p:txBody>
        </p:sp>
        <p:sp>
          <p:nvSpPr>
            <p:cNvPr id="58" name="直接连接符 41025">
              <a:extLst>
                <a:ext uri="{FF2B5EF4-FFF2-40B4-BE49-F238E27FC236}">
                  <a16:creationId xmlns:a16="http://schemas.microsoft.com/office/drawing/2014/main" xmlns="" id="{BBD5D239-4CAF-4982-903E-4073EA141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xmlns="" id="{A39C1984-FE27-49A4-AEB5-90E1D5B6DBE2}"/>
              </a:ext>
            </a:extLst>
          </p:cNvPr>
          <p:cNvGrpSpPr>
            <a:grpSpLocks/>
          </p:cNvGrpSpPr>
          <p:nvPr/>
        </p:nvGrpSpPr>
        <p:grpSpPr bwMode="auto">
          <a:xfrm>
            <a:off x="6166831" y="4723103"/>
            <a:ext cx="1981200" cy="922338"/>
            <a:chOff x="0" y="31"/>
            <a:chExt cx="1248" cy="581"/>
          </a:xfrm>
        </p:grpSpPr>
        <p:sp>
          <p:nvSpPr>
            <p:cNvPr id="60" name="文本框 41027">
              <a:extLst>
                <a:ext uri="{FF2B5EF4-FFF2-40B4-BE49-F238E27FC236}">
                  <a16:creationId xmlns:a16="http://schemas.microsoft.com/office/drawing/2014/main" xmlns="" id="{0C92A33D-B61D-4418-B657-0508AD705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1"/>
              <a:ext cx="1152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dirty="0">
                  <a:ea typeface="楷体_GB2312" pitchFamily="1" charset="-122"/>
                </a:rPr>
                <a:t>×     2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66"/>
                  </a:solidFill>
                  <a:ea typeface="楷体_GB2312" pitchFamily="1" charset="-122"/>
                </a:rPr>
                <a:t> </a:t>
              </a:r>
              <a:r>
                <a:rPr lang="en-US" altLang="zh-CN" b="1" dirty="0">
                  <a:solidFill>
                    <a:srgbClr val="3333CC"/>
                  </a:solidFill>
                  <a:ea typeface="楷体_GB2312" pitchFamily="1" charset="-122"/>
                </a:rPr>
                <a:t>1</a:t>
              </a:r>
              <a:r>
                <a:rPr lang="en-US" altLang="zh-CN" b="1" dirty="0">
                  <a:ea typeface="楷体_GB2312" pitchFamily="1" charset="-122"/>
                </a:rPr>
                <a:t>.  7 6</a:t>
              </a:r>
              <a:endParaRPr lang="en-US" altLang="zh-CN" b="1" baseline="-25000" dirty="0">
                <a:ea typeface="楷体_GB2312" pitchFamily="1" charset="-122"/>
              </a:endParaRPr>
            </a:p>
          </p:txBody>
        </p:sp>
        <p:sp>
          <p:nvSpPr>
            <p:cNvPr id="61" name="直接连接符 41028">
              <a:extLst>
                <a:ext uri="{FF2B5EF4-FFF2-40B4-BE49-F238E27FC236}">
                  <a16:creationId xmlns:a16="http://schemas.microsoft.com/office/drawing/2014/main" xmlns="" id="{B914C515-6235-466A-9CE2-CD50FCF64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8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ED0662E4-9E4C-4C51-B22D-E4C8A6E3F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696" y="6026284"/>
            <a:ext cx="4066413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3200" b="1" dirty="0">
                <a:ea typeface="楷体_GB2312" pitchFamily="1" charset="-122"/>
              </a:rPr>
              <a:t>∴   (0.93)</a:t>
            </a:r>
            <a:r>
              <a:rPr lang="en-US" altLang="zh-CN" sz="3200" b="1" baseline="-25000" dirty="0">
                <a:ea typeface="楷体_GB2312" pitchFamily="1" charset="-122"/>
              </a:rPr>
              <a:t>10</a:t>
            </a:r>
            <a:r>
              <a:rPr lang="en-US" altLang="zh-CN" sz="3200" b="1" dirty="0">
                <a:ea typeface="楷体_GB2312" pitchFamily="1" charset="-122"/>
              </a:rPr>
              <a:t>=(0.11101)</a:t>
            </a:r>
            <a:r>
              <a:rPr lang="en-US" altLang="zh-CN" sz="3200" b="1" baseline="-25000" dirty="0">
                <a:ea typeface="楷体_GB2312" pitchFamily="1" charset="-122"/>
              </a:rPr>
              <a:t>2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9418735C-94EF-4D7F-8872-EB0C9DABE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497" y="5497171"/>
            <a:ext cx="1657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800" b="1" dirty="0">
                <a:solidFill>
                  <a:srgbClr val="FF0066"/>
                </a:solidFill>
                <a:sym typeface="Symbol" panose="05050102010706020507" pitchFamily="18" charset="2"/>
              </a:rPr>
              <a:t></a:t>
            </a:r>
          </a:p>
        </p:txBody>
      </p:sp>
      <p:sp>
        <p:nvSpPr>
          <p:cNvPr id="32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2.1.2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数制转换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0" y="626273"/>
            <a:ext cx="6319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二、十进制转换成</a:t>
            </a:r>
            <a:r>
              <a:rPr lang="en-US" altLang="zh-CN" dirty="0"/>
              <a:t>R</a:t>
            </a:r>
            <a:r>
              <a:rPr lang="zh-CN" altLang="en-US" dirty="0"/>
              <a:t>进制</a:t>
            </a:r>
          </a:p>
        </p:txBody>
      </p:sp>
    </p:spTree>
    <p:extLst>
      <p:ext uri="{BB962C8B-B14F-4D97-AF65-F5344CB8AC3E}">
        <p14:creationId xmlns:p14="http://schemas.microsoft.com/office/powerpoint/2010/main" xmlns="" val="29671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4" grpId="0"/>
      <p:bldP spid="28" grpId="0"/>
      <p:bldP spid="62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32" name="Rectangle 1027">
            <a:extLst>
              <a:ext uri="{FF2B5EF4-FFF2-40B4-BE49-F238E27FC236}">
                <a16:creationId xmlns:a16="http://schemas.microsoft.com/office/drawing/2014/main" xmlns="" id="{D3ABB2D8-C572-447B-B71F-DA7767638572}"/>
              </a:ext>
            </a:extLst>
          </p:cNvPr>
          <p:cNvSpPr txBox="1">
            <a:spLocks noChangeArrowheads="1"/>
          </p:cNvSpPr>
          <p:nvPr/>
        </p:nvSpPr>
        <p:spPr>
          <a:xfrm>
            <a:off x="294024" y="1886707"/>
            <a:ext cx="8312553" cy="3622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整数部分转换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除以基数</a:t>
            </a:r>
            <a:r>
              <a:rPr lang="en-US" altLang="zh-CN" sz="2800" b="1" i="1" dirty="0">
                <a:solidFill>
                  <a:srgbClr val="FF0000"/>
                </a:solidFill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</a:rPr>
              <a:t>取余数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27113" lvl="1" indent="-455613" algn="l">
              <a:buFont typeface="Wingdings" panose="05000000000000000000" pitchFamily="2" charset="2"/>
              <a:buNone/>
            </a:pPr>
            <a:r>
              <a:rPr lang="en-US" altLang="zh-CN" sz="2400" b="1" dirty="0"/>
              <a:t>a. </a:t>
            </a:r>
            <a:r>
              <a:rPr lang="zh-CN" altLang="en-US" sz="2400" b="1" dirty="0">
                <a:latin typeface="宋体" panose="02010600030101010101" pitchFamily="2" charset="-122"/>
              </a:rPr>
              <a:t>整数部分除以基数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latin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宋体" panose="02010600030101010101" pitchFamily="2" charset="-122"/>
              </a:rPr>
              <a:t>余数做为等值的</a:t>
            </a:r>
            <a:r>
              <a:rPr lang="en-US" altLang="zh-CN" sz="2400" b="1" i="1" dirty="0"/>
              <a:t>R</a:t>
            </a:r>
            <a:r>
              <a:rPr lang="zh-CN" altLang="en-US" sz="2400" b="1" dirty="0">
                <a:latin typeface="宋体" panose="02010600030101010101" pitchFamily="2" charset="-122"/>
              </a:rPr>
              <a:t>进制数最低位</a:t>
            </a:r>
            <a:r>
              <a:rPr lang="en-US" altLang="zh-CN" sz="2400" b="1" dirty="0">
                <a:latin typeface="宋体" panose="02010600030101010101" pitchFamily="2" charset="-122"/>
              </a:rPr>
              <a:t>;</a:t>
            </a:r>
          </a:p>
          <a:p>
            <a:pPr marL="1027113" lvl="1" indent="-455613" algn="l">
              <a:buFont typeface="Wingdings" panose="05000000000000000000" pitchFamily="2" charset="2"/>
              <a:buNone/>
            </a:pPr>
            <a:r>
              <a:rPr lang="en-US" altLang="zh-CN" sz="2400" b="1" dirty="0"/>
              <a:t>b. </a:t>
            </a:r>
            <a:r>
              <a:rPr lang="zh-CN" altLang="en-US" sz="2400" b="1" dirty="0">
                <a:latin typeface="宋体" panose="02010600030101010101" pitchFamily="2" charset="-122"/>
              </a:rPr>
              <a:t>将商再除以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余数做为等值的</a:t>
            </a:r>
            <a:r>
              <a:rPr lang="en-US" altLang="zh-CN" sz="2400" b="1" i="1" dirty="0"/>
              <a:t>R</a:t>
            </a:r>
            <a:r>
              <a:rPr lang="zh-CN" altLang="en-US" sz="2400" b="1" dirty="0">
                <a:latin typeface="宋体" panose="02010600030101010101" pitchFamily="2" charset="-122"/>
              </a:rPr>
              <a:t>进制数的次低位</a:t>
            </a:r>
            <a:r>
              <a:rPr lang="en-US" altLang="zh-CN" sz="2400" b="1" dirty="0">
                <a:latin typeface="宋体" panose="02010600030101010101" pitchFamily="2" charset="-122"/>
              </a:rPr>
              <a:t>;</a:t>
            </a:r>
          </a:p>
          <a:p>
            <a:pPr marL="1027113" lvl="1" indent="-455613" algn="l">
              <a:buFont typeface="Wingdings" panose="05000000000000000000" pitchFamily="2" charset="2"/>
              <a:buNone/>
            </a:pPr>
            <a:r>
              <a:rPr lang="en-US" altLang="zh-CN" sz="2400" b="1" dirty="0"/>
              <a:t>c. </a:t>
            </a:r>
            <a:r>
              <a:rPr lang="zh-CN" altLang="en-US" sz="2400" b="1" dirty="0">
                <a:latin typeface="宋体" panose="02010600030101010101" pitchFamily="2" charset="-122"/>
              </a:rPr>
              <a:t>重复步骤</a:t>
            </a:r>
            <a:r>
              <a:rPr lang="en-US" altLang="zh-CN" sz="2400" b="1" dirty="0"/>
              <a:t>b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直到商等于零为止</a:t>
            </a:r>
            <a:r>
              <a:rPr lang="en-US" altLang="zh-CN" sz="2400" b="1" dirty="0">
                <a:latin typeface="宋体" panose="02010600030101010101" pitchFamily="2" charset="-122"/>
              </a:rPr>
              <a:t>.</a:t>
            </a:r>
          </a:p>
          <a:p>
            <a:pPr marL="1027113" lvl="1" indent="-455613" algn="l">
              <a:buFont typeface="Wingdings" panose="05000000000000000000" pitchFamily="2" charset="2"/>
              <a:buNone/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 marL="457200" indent="-457200" algn="l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小数部分转换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乘以基数</a:t>
            </a:r>
            <a:r>
              <a:rPr lang="en-US" altLang="zh-CN" sz="2800" b="1" i="1" dirty="0">
                <a:solidFill>
                  <a:srgbClr val="FF0000"/>
                </a:solidFill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</a:rPr>
              <a:t>取整数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27113" lvl="1" indent="-455613" algn="l">
              <a:buFont typeface="Wingdings" panose="05000000000000000000" pitchFamily="2" charset="2"/>
              <a:buNone/>
            </a:pPr>
            <a:r>
              <a:rPr lang="en-US" altLang="zh-CN" sz="2400" b="1" dirty="0"/>
              <a:t>a. </a:t>
            </a:r>
            <a:r>
              <a:rPr lang="zh-CN" altLang="en-US" sz="2400" b="1" dirty="0">
                <a:latin typeface="宋体" panose="02010600030101010101" pitchFamily="2" charset="-122"/>
              </a:rPr>
              <a:t>小数部分乘以基数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积的整数部分为</a:t>
            </a:r>
            <a:r>
              <a:rPr lang="en-US" altLang="zh-CN" sz="2400" b="1" i="1" dirty="0"/>
              <a:t>R</a:t>
            </a:r>
            <a:r>
              <a:rPr lang="zh-CN" altLang="en-US" sz="2400" b="1" dirty="0">
                <a:latin typeface="宋体" panose="02010600030101010101" pitchFamily="2" charset="-122"/>
              </a:rPr>
              <a:t>进制数的最高位</a:t>
            </a:r>
            <a:r>
              <a:rPr lang="en-US" altLang="zh-CN" sz="2400" b="1" dirty="0">
                <a:latin typeface="宋体" panose="02010600030101010101" pitchFamily="2" charset="-122"/>
              </a:rPr>
              <a:t>;</a:t>
            </a:r>
          </a:p>
          <a:p>
            <a:pPr marL="1027113" lvl="1" indent="-455613" algn="l">
              <a:buFont typeface="Wingdings" panose="05000000000000000000" pitchFamily="2" charset="2"/>
              <a:buNone/>
            </a:pPr>
            <a:r>
              <a:rPr lang="en-US" altLang="zh-CN" sz="2400" b="1" dirty="0"/>
              <a:t>b. </a:t>
            </a:r>
            <a:r>
              <a:rPr lang="zh-CN" altLang="en-US" sz="2400" b="1" dirty="0">
                <a:latin typeface="宋体" panose="02010600030101010101" pitchFamily="2" charset="-122"/>
              </a:rPr>
              <a:t>将小数部分再乘以基数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其积的整数部分为次高位</a:t>
            </a:r>
            <a:r>
              <a:rPr lang="en-US" altLang="zh-CN" sz="2400" b="1" dirty="0">
                <a:latin typeface="宋体" panose="02010600030101010101" pitchFamily="2" charset="-122"/>
              </a:rPr>
              <a:t>;</a:t>
            </a:r>
          </a:p>
          <a:p>
            <a:pPr marL="1027113" lvl="1" indent="-455613" algn="l">
              <a:buFont typeface="Wingdings" panose="05000000000000000000" pitchFamily="2" charset="2"/>
              <a:buNone/>
            </a:pPr>
            <a:r>
              <a:rPr lang="en-US" altLang="zh-CN" sz="2400" b="1" dirty="0"/>
              <a:t>c. </a:t>
            </a:r>
            <a:r>
              <a:rPr lang="zh-CN" altLang="en-US" sz="2400" b="1" dirty="0">
                <a:latin typeface="宋体" panose="02010600030101010101" pitchFamily="2" charset="-122"/>
              </a:rPr>
              <a:t>重复步骤</a:t>
            </a:r>
            <a:r>
              <a:rPr lang="en-US" altLang="zh-CN" sz="2400" b="1" dirty="0"/>
              <a:t>b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直到达到要求的精度为止</a:t>
            </a:r>
            <a:r>
              <a:rPr lang="en-US" altLang="zh-CN" sz="2400" b="1" dirty="0">
                <a:latin typeface="宋体" panose="02010600030101010101" pitchFamily="2" charset="-122"/>
              </a:rPr>
              <a:t>.</a:t>
            </a:r>
            <a:endParaRPr lang="en-US" altLang="zh-CN" sz="2400" b="1" dirty="0"/>
          </a:p>
        </p:txBody>
      </p:sp>
      <p:sp>
        <p:nvSpPr>
          <p:cNvPr id="9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2.1.2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数制转换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0" y="626273"/>
            <a:ext cx="6319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二、十进制转换成</a:t>
            </a:r>
            <a:r>
              <a:rPr lang="en-US" altLang="zh-CN" dirty="0"/>
              <a:t>R</a:t>
            </a:r>
            <a:r>
              <a:rPr lang="zh-CN" altLang="en-US" dirty="0"/>
              <a:t>进制</a:t>
            </a:r>
            <a:r>
              <a:rPr lang="en-US" altLang="zh-CN" dirty="0"/>
              <a:t>——</a:t>
            </a:r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xmlns="" val="2335431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577096"/>
            <a:ext cx="85920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三、二进制与八进制、十六进制之间的转换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2.1.2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数制转换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9" name="Rectangle 25">
            <a:extLst>
              <a:ext uri="{FF2B5EF4-FFF2-40B4-BE49-F238E27FC236}">
                <a16:creationId xmlns:a16="http://schemas.microsoft.com/office/drawing/2014/main" xmlns="" id="{C2B6636E-75C0-41F7-BEBA-AD4AAD554249}"/>
              </a:ext>
            </a:extLst>
          </p:cNvPr>
          <p:cNvSpPr txBox="1">
            <a:spLocks noChangeArrowheads="1"/>
          </p:cNvSpPr>
          <p:nvPr/>
        </p:nvSpPr>
        <p:spPr>
          <a:xfrm>
            <a:off x="2489732" y="1607689"/>
            <a:ext cx="6400800" cy="4616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隶书" panose="02010509060101010101" pitchFamily="49" charset="-122"/>
              </a:rPr>
              <a:t>十六进制             </a:t>
            </a:r>
            <a:r>
              <a:rPr lang="zh-CN" altLang="en-US" sz="2800" b="1" dirty="0">
                <a:solidFill>
                  <a:srgbClr val="FF0000"/>
                </a:solidFill>
                <a:ea typeface="隶书" panose="02010509060101010101" pitchFamily="49" charset="-122"/>
              </a:rPr>
              <a:t>二进制</a:t>
            </a:r>
            <a:r>
              <a:rPr lang="zh-CN" altLang="en-US" sz="2800" b="1" dirty="0">
                <a:ea typeface="隶书" panose="02010509060101010101" pitchFamily="49" charset="-122"/>
              </a:rPr>
              <a:t>            八进制</a:t>
            </a:r>
          </a:p>
        </p:txBody>
      </p:sp>
      <p:sp>
        <p:nvSpPr>
          <p:cNvPr id="10" name="AutoShape 26">
            <a:extLst>
              <a:ext uri="{FF2B5EF4-FFF2-40B4-BE49-F238E27FC236}">
                <a16:creationId xmlns:a16="http://schemas.microsoft.com/office/drawing/2014/main" xmlns="" id="{33C6F576-87BA-465A-8A7D-76594E078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66" y="1723327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AutoShape 27">
            <a:extLst>
              <a:ext uri="{FF2B5EF4-FFF2-40B4-BE49-F238E27FC236}">
                <a16:creationId xmlns:a16="http://schemas.microsoft.com/office/drawing/2014/main" xmlns="" id="{7A4D6AE0-A850-48B4-BC7A-09563C4C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599" y="1714860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xmlns="" id="{59C0DB46-0B14-4CE7-9325-7D0E13104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822" y="1180989"/>
            <a:ext cx="2378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位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位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xmlns="" id="{F40C28DD-EDC3-4F10-8639-659320EB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3919" y="1164977"/>
            <a:ext cx="1999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位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位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xmlns="" id="{40CBF50E-7EA3-43B1-B12E-F7A80E527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3088178"/>
              </p:ext>
            </p:extLst>
          </p:nvPr>
        </p:nvGraphicFramePr>
        <p:xfrm>
          <a:off x="3918940" y="1934507"/>
          <a:ext cx="1843899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3299">
                  <a:extLst>
                    <a:ext uri="{9D8B030D-6E8A-4147-A177-3AD203B41FA5}">
                      <a16:colId xmlns:a16="http://schemas.microsoft.com/office/drawing/2014/main" xmlns="" val="303705254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349275491"/>
                    </a:ext>
                  </a:extLst>
                </a:gridCol>
              </a:tblGrid>
              <a:tr h="23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0000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1686027"/>
                  </a:ext>
                </a:extLst>
              </a:tr>
              <a:tr h="23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0001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xmlns="" val="3104716123"/>
                  </a:ext>
                </a:extLst>
              </a:tr>
              <a:tr h="23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0010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xmlns="" val="3836321453"/>
                  </a:ext>
                </a:extLst>
              </a:tr>
              <a:tr h="23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0011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xmlns="" val="1064679599"/>
                  </a:ext>
                </a:extLst>
              </a:tr>
              <a:tr h="23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0100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xmlns="" val="758366670"/>
                  </a:ext>
                </a:extLst>
              </a:tr>
              <a:tr h="23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0101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xmlns="" val="3030671327"/>
                  </a:ext>
                </a:extLst>
              </a:tr>
              <a:tr h="23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0110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xmlns="" val="3320865507"/>
                  </a:ext>
                </a:extLst>
              </a:tr>
              <a:tr h="23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0111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xmlns="" val="3799575326"/>
                  </a:ext>
                </a:extLst>
              </a:tr>
              <a:tr h="23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1000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xmlns="" val="1853002040"/>
                  </a:ext>
                </a:extLst>
              </a:tr>
              <a:tr h="23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1001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xmlns="" val="422272229"/>
                  </a:ext>
                </a:extLst>
              </a:tr>
              <a:tr h="23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1010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xmlns="" val="2980983784"/>
                  </a:ext>
                </a:extLst>
              </a:tr>
              <a:tr h="23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1011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xmlns="" val="858968834"/>
                  </a:ext>
                </a:extLst>
              </a:tr>
              <a:tr h="23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1100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xmlns="" val="2932890355"/>
                  </a:ext>
                </a:extLst>
              </a:tr>
              <a:tr h="23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1101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xmlns="" val="1809617221"/>
                  </a:ext>
                </a:extLst>
              </a:tr>
              <a:tr h="23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1110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xmlns="" val="1200367101"/>
                  </a:ext>
                </a:extLst>
              </a:tr>
              <a:tr h="233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1111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/>
                </a:tc>
                <a:extLst>
                  <a:ext uri="{0D108BD9-81ED-4DB2-BD59-A6C34878D82A}">
                    <a16:rowId xmlns:a16="http://schemas.microsoft.com/office/drawing/2014/main" xmlns="" val="150171785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xmlns="" id="{ED544240-8F5E-4440-BFAF-45CFBA0E7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9931715"/>
              </p:ext>
            </p:extLst>
          </p:nvPr>
        </p:nvGraphicFramePr>
        <p:xfrm>
          <a:off x="6109161" y="2069354"/>
          <a:ext cx="1854023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9463">
                  <a:extLst>
                    <a:ext uri="{9D8B030D-6E8A-4147-A177-3AD203B41FA5}">
                      <a16:colId xmlns:a16="http://schemas.microsoft.com/office/drawing/2014/main" xmlns="" val="1218243920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xmlns="" val="428923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000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3389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001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92747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010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84563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011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4519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9954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00104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68383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33018351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76CEC4F7-888F-4414-B087-2DEE999EAE74}"/>
              </a:ext>
            </a:extLst>
          </p:cNvPr>
          <p:cNvSpPr txBox="1"/>
          <p:nvPr/>
        </p:nvSpPr>
        <p:spPr>
          <a:xfrm>
            <a:off x="245418" y="2535220"/>
            <a:ext cx="22993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四位二进制数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对应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一位十六进制数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每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三位二进制数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对应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一位八进制数</a:t>
            </a:r>
          </a:p>
        </p:txBody>
      </p:sp>
    </p:spTree>
    <p:extLst>
      <p:ext uri="{BB962C8B-B14F-4D97-AF65-F5344CB8AC3E}">
        <p14:creationId xmlns:p14="http://schemas.microsoft.com/office/powerpoint/2010/main" xmlns="" val="118885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  <p:bldP spid="16" grpId="0"/>
      <p:bldP spid="17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pic>
        <p:nvPicPr>
          <p:cNvPr id="21" name="Picture 30">
            <a:extLst>
              <a:ext uri="{FF2B5EF4-FFF2-40B4-BE49-F238E27FC236}">
                <a16:creationId xmlns:a16="http://schemas.microsoft.com/office/drawing/2014/main" xmlns="" id="{B4474C76-0EFC-4855-91C0-C85F7532A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6218" y="2409943"/>
            <a:ext cx="5321430" cy="184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5">
            <a:extLst>
              <a:ext uri="{FF2B5EF4-FFF2-40B4-BE49-F238E27FC236}">
                <a16:creationId xmlns:a16="http://schemas.microsoft.com/office/drawing/2014/main" xmlns="" id="{BA8F4FCC-D2F9-4726-8AAB-905B241E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345" y="1610976"/>
            <a:ext cx="395778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十六进制</a:t>
            </a: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二进制</a:t>
            </a:r>
          </a:p>
        </p:txBody>
      </p:sp>
      <p:sp>
        <p:nvSpPr>
          <p:cNvPr id="23" name="AutoShape 33">
            <a:extLst>
              <a:ext uri="{FF2B5EF4-FFF2-40B4-BE49-F238E27FC236}">
                <a16:creationId xmlns:a16="http://schemas.microsoft.com/office/drawing/2014/main" xmlns="" id="{2E9A6388-3002-462F-8A71-EA994DC33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545" y="180524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Text Box 39">
            <a:extLst>
              <a:ext uri="{FF2B5EF4-FFF2-40B4-BE49-F238E27FC236}">
                <a16:creationId xmlns:a16="http://schemas.microsoft.com/office/drawing/2014/main" xmlns="" id="{735A86CC-28B9-4203-B600-4224291AD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319" y="4587473"/>
            <a:ext cx="5932488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9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例：</a:t>
            </a:r>
            <a:r>
              <a:rPr lang="en-US" altLang="zh-CN" b="1" dirty="0">
                <a:latin typeface="Times New Roman" panose="02020603050405020304" pitchFamily="18" charset="0"/>
              </a:rPr>
              <a:t>( 7D.A6 )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16  </a:t>
            </a:r>
            <a:r>
              <a:rPr lang="en-US" altLang="zh-CN" b="1" dirty="0">
                <a:latin typeface="Times New Roman" panose="02020603050405020304" pitchFamily="18" charset="0"/>
              </a:rPr>
              <a:t>= ( 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111  1101 . 1010  011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 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baseline="-25000" dirty="0">
                <a:latin typeface="Times New Roman" panose="02020603050405020304" pitchFamily="18" charset="0"/>
              </a:rPr>
              <a:t>                                         </a:t>
            </a:r>
            <a:r>
              <a:rPr lang="en-US" altLang="zh-CN" b="1" dirty="0">
                <a:latin typeface="Times New Roman" panose="02020603050405020304" pitchFamily="18" charset="0"/>
              </a:rPr>
              <a:t>= ( 1111101.1010011)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</a:p>
          <a:p>
            <a:pPr eaLnBrk="1" hangingPunct="1"/>
            <a:endParaRPr lang="en-US" altLang="zh-CN" b="1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9325"/>
            <a:ext cx="85920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三、二进制与八进制、十六进制之间的转换</a:t>
            </a:r>
          </a:p>
        </p:txBody>
      </p:sp>
      <p:sp>
        <p:nvSpPr>
          <p:cNvPr id="16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2.1.2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数制转换</a:t>
            </a:r>
          </a:p>
        </p:txBody>
      </p:sp>
      <p:sp>
        <p:nvSpPr>
          <p:cNvPr id="2" name="弧形 1"/>
          <p:cNvSpPr/>
          <p:nvPr/>
        </p:nvSpPr>
        <p:spPr>
          <a:xfrm>
            <a:off x="2475346" y="4516510"/>
            <a:ext cx="1962728" cy="822108"/>
          </a:xfrm>
          <a:prstGeom prst="arc">
            <a:avLst>
              <a:gd name="adj1" fmla="val 10883269"/>
              <a:gd name="adj2" fmla="val 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/>
          <p:cNvSpPr/>
          <p:nvPr/>
        </p:nvSpPr>
        <p:spPr>
          <a:xfrm>
            <a:off x="2632486" y="4575108"/>
            <a:ext cx="2512291" cy="822108"/>
          </a:xfrm>
          <a:prstGeom prst="arc">
            <a:avLst>
              <a:gd name="adj1" fmla="val 10883269"/>
              <a:gd name="adj2" fmla="val 21460774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/>
          <p:cNvSpPr/>
          <p:nvPr/>
        </p:nvSpPr>
        <p:spPr>
          <a:xfrm>
            <a:off x="2929164" y="4494325"/>
            <a:ext cx="3017819" cy="983673"/>
          </a:xfrm>
          <a:prstGeom prst="arc">
            <a:avLst>
              <a:gd name="adj1" fmla="val 10883269"/>
              <a:gd name="adj2" fmla="val 21460774"/>
            </a:avLst>
          </a:prstGeom>
          <a:ln w="19050">
            <a:solidFill>
              <a:srgbClr val="2B56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/>
          <p:cNvSpPr/>
          <p:nvPr/>
        </p:nvSpPr>
        <p:spPr>
          <a:xfrm>
            <a:off x="3157690" y="4419208"/>
            <a:ext cx="3598710" cy="1133906"/>
          </a:xfrm>
          <a:prstGeom prst="arc">
            <a:avLst>
              <a:gd name="adj1" fmla="val 10883269"/>
              <a:gd name="adj2" fmla="val 21460774"/>
            </a:avLst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020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29A0F1B1-08E5-4FFA-BA5E-63A5AB9A0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3755" y="2914945"/>
            <a:ext cx="65532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xmlns="" id="{2B366BCA-A5E5-4F37-8791-161EE0D4C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955" y="2140384"/>
            <a:ext cx="429333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二进制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十六进制</a:t>
            </a:r>
          </a:p>
        </p:txBody>
      </p:sp>
      <p:sp>
        <p:nvSpPr>
          <p:cNvPr id="17" name="AutoShape 10">
            <a:extLst>
              <a:ext uri="{FF2B5EF4-FFF2-40B4-BE49-F238E27FC236}">
                <a16:creationId xmlns:a16="http://schemas.microsoft.com/office/drawing/2014/main" xmlns="" id="{880CD03C-D6E6-466A-88DF-62CF447FF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410" y="2292784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xmlns="" id="{1F0CC5BA-8CEE-4DEF-A9E4-DF2257A0A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68" y="5243807"/>
            <a:ext cx="54895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: ( 1011011.01 )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  </a:t>
            </a:r>
            <a:r>
              <a:rPr lang="en-US" altLang="zh-CN" b="1" dirty="0">
                <a:latin typeface="Times New Roman" panose="02020603050405020304" pitchFamily="18" charset="0"/>
              </a:rPr>
              <a:t>= ( 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101  1011.01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b="1" dirty="0">
                <a:latin typeface="Times New Roman" panose="02020603050405020304" pitchFamily="18" charset="0"/>
              </a:rPr>
              <a:t> )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                    = ( 5B.4)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16</a:t>
            </a:r>
            <a:endParaRPr lang="en-US" altLang="zh-CN" b="1" dirty="0"/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9325"/>
            <a:ext cx="85920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三、二进制与八进制、十六进制之间的转换</a:t>
            </a:r>
          </a:p>
        </p:txBody>
      </p:sp>
      <p:sp>
        <p:nvSpPr>
          <p:cNvPr id="20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2.1.2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数制转换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4576460" y="5708650"/>
            <a:ext cx="586090" cy="0"/>
          </a:xfrm>
          <a:prstGeom prst="line">
            <a:avLst/>
          </a:prstGeom>
          <a:ln w="31750">
            <a:solidFill>
              <a:srgbClr val="2B3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32110" y="5708650"/>
            <a:ext cx="586090" cy="0"/>
          </a:xfrm>
          <a:prstGeom prst="line">
            <a:avLst/>
          </a:prstGeom>
          <a:ln w="31750">
            <a:solidFill>
              <a:srgbClr val="2B3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90201" y="5708650"/>
            <a:ext cx="586090" cy="0"/>
          </a:xfrm>
          <a:prstGeom prst="line">
            <a:avLst/>
          </a:prstGeom>
          <a:ln w="31750">
            <a:solidFill>
              <a:srgbClr val="2B3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4699000" y="5708650"/>
            <a:ext cx="127000" cy="285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946650" y="5708650"/>
            <a:ext cx="711200" cy="2857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207000" y="5708650"/>
            <a:ext cx="1123950" cy="285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016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D7FAFEA2-3C98-4DD3-A801-29B599E95413}"/>
              </a:ext>
            </a:extLst>
          </p:cNvPr>
          <p:cNvSpPr txBox="1">
            <a:spLocks noChangeArrowheads="1"/>
          </p:cNvSpPr>
          <p:nvPr/>
        </p:nvSpPr>
        <p:spPr>
          <a:xfrm>
            <a:off x="558740" y="1636986"/>
            <a:ext cx="7622046" cy="194005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二进制数转换为八进制数</a:t>
            </a:r>
          </a:p>
          <a:p>
            <a:pPr lvl="1" algn="l"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5050"/>
                </a:solidFill>
              </a:rPr>
              <a:t>从小数点起每三位分一组，不足三位补零</a:t>
            </a:r>
          </a:p>
          <a:p>
            <a:pPr algn="l"/>
            <a:r>
              <a:rPr lang="zh-CN" altLang="en-US" sz="2000" b="1" dirty="0"/>
              <a:t>      例</a:t>
            </a:r>
            <a:r>
              <a:rPr lang="en-US" altLang="zh-CN" sz="2000" b="1" dirty="0"/>
              <a:t>: ( 11010101.01011)</a:t>
            </a:r>
            <a:r>
              <a:rPr lang="en-US" altLang="zh-CN" sz="2000" b="1" baseline="-25000" dirty="0"/>
              <a:t>2 </a:t>
            </a:r>
            <a:r>
              <a:rPr lang="en-US" altLang="zh-CN" sz="2000" b="1" dirty="0"/>
              <a:t>= ( 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en-US" altLang="zh-CN" sz="2000" b="1" dirty="0"/>
              <a:t>11  010  101 . 010  11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en-US" altLang="zh-CN" sz="2000" b="1" dirty="0"/>
              <a:t>)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 = ( 325.26 )</a:t>
            </a:r>
            <a:r>
              <a:rPr lang="en-US" altLang="zh-CN" sz="2000" b="1" baseline="-25000" dirty="0"/>
              <a:t>8 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b="1" dirty="0"/>
              <a:t>         ( 111001010.100101)</a:t>
            </a:r>
            <a:r>
              <a:rPr lang="en-US" altLang="zh-CN" sz="2000" b="1" baseline="-25000" dirty="0"/>
              <a:t>2 </a:t>
            </a:r>
            <a:r>
              <a:rPr lang="en-US" altLang="zh-CN" sz="2000" b="1" dirty="0"/>
              <a:t>= (111 001 010 . 100 101)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  = ( 712.45 )</a:t>
            </a:r>
            <a:r>
              <a:rPr lang="en-US" altLang="zh-CN" sz="2000" b="1" baseline="-25000" dirty="0"/>
              <a:t>8 </a:t>
            </a:r>
            <a:endParaRPr lang="en-US" altLang="zh-CN" sz="2000" b="1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744CADF5-A234-4EEE-BDE4-468EA808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40" y="4239209"/>
            <a:ext cx="7622046" cy="193978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027113" indent="-455613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</a:rPr>
              <a:t>八进制数转换为二进制数</a:t>
            </a: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5050"/>
                </a:solidFill>
                <a:latin typeface="宋体" panose="02010600030101010101" pitchFamily="2" charset="-122"/>
              </a:rPr>
              <a:t>将每一位数表示成三位二进制数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 例</a:t>
            </a:r>
            <a:r>
              <a:rPr lang="en-US" altLang="zh-CN" sz="2000" b="1" dirty="0">
                <a:latin typeface="Times New Roman" panose="02020603050405020304" pitchFamily="18" charset="0"/>
              </a:rPr>
              <a:t>: ( 325.26 )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8  </a:t>
            </a:r>
            <a:r>
              <a:rPr lang="en-US" altLang="zh-CN" sz="2000" b="1" dirty="0">
                <a:latin typeface="Times New Roman" panose="02020603050405020304" pitchFamily="18" charset="0"/>
              </a:rPr>
              <a:t>= ( 011  010  101 . 010  110)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  </a:t>
            </a:r>
            <a:r>
              <a:rPr lang="en-US" altLang="zh-CN" sz="2000" b="1" dirty="0">
                <a:latin typeface="Times New Roman" panose="02020603050405020304" pitchFamily="18" charset="0"/>
              </a:rPr>
              <a:t>= ( 11010101.01011)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 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 ( 712.45 )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8  </a:t>
            </a:r>
            <a:r>
              <a:rPr lang="en-US" altLang="zh-CN" sz="2000" b="1" dirty="0">
                <a:latin typeface="Times New Roman" panose="02020603050405020304" pitchFamily="18" charset="0"/>
              </a:rPr>
              <a:t>= ( 111  001  010 . 100  101)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             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9325"/>
            <a:ext cx="85920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三、二进制与八进制、十六进制之间的转换</a:t>
            </a:r>
          </a:p>
        </p:txBody>
      </p:sp>
      <p:sp>
        <p:nvSpPr>
          <p:cNvPr id="10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2.1.2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数制转换</a:t>
            </a:r>
          </a:p>
        </p:txBody>
      </p:sp>
    </p:spTree>
    <p:extLst>
      <p:ext uri="{BB962C8B-B14F-4D97-AF65-F5344CB8AC3E}">
        <p14:creationId xmlns:p14="http://schemas.microsoft.com/office/powerpoint/2010/main" xmlns="" val="373899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806050" y="3019923"/>
            <a:ext cx="21927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012099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012099" y="6153"/>
            <a:ext cx="2742043" cy="1700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6444114" y="4809439"/>
            <a:ext cx="2699887" cy="2048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228834" y="1665671"/>
            <a:ext cx="380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进位计数制</a:t>
            </a: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228834" y="2555392"/>
            <a:ext cx="3524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数制转换</a:t>
            </a:r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228835" y="3445114"/>
            <a:ext cx="447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带符号二进制数的代码表示</a:t>
            </a:r>
          </a:p>
        </p:txBody>
      </p:sp>
      <p:sp>
        <p:nvSpPr>
          <p:cNvPr id="18" name="淘宝网chenying0907出品 25"/>
          <p:cNvSpPr txBox="1"/>
          <p:nvPr/>
        </p:nvSpPr>
        <p:spPr>
          <a:xfrm>
            <a:off x="4228834" y="4334835"/>
            <a:ext cx="3524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几种常用的编码</a:t>
            </a:r>
          </a:p>
        </p:txBody>
      </p:sp>
    </p:spTree>
    <p:extLst>
      <p:ext uri="{BB962C8B-B14F-4D97-AF65-F5344CB8AC3E}">
        <p14:creationId xmlns:p14="http://schemas.microsoft.com/office/powerpoint/2010/main" xmlns="" val="88277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B3C2F817-7B4E-4818-843B-8616EB597978}"/>
              </a:ext>
            </a:extLst>
          </p:cNvPr>
          <p:cNvSpPr txBox="1">
            <a:spLocks noChangeArrowheads="1"/>
          </p:cNvSpPr>
          <p:nvPr/>
        </p:nvSpPr>
        <p:spPr>
          <a:xfrm>
            <a:off x="735705" y="2845602"/>
            <a:ext cx="7916861" cy="196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    </a:t>
            </a:r>
            <a:r>
              <a:rPr lang="zh-CN" altLang="en-US" b="1" dirty="0"/>
              <a:t>例</a:t>
            </a:r>
            <a:r>
              <a:rPr lang="en-US" altLang="zh-CN" b="1" dirty="0"/>
              <a:t>1:        ( 8FA.3 )</a:t>
            </a:r>
            <a:r>
              <a:rPr lang="en-US" altLang="zh-CN" b="1" baseline="-25000" dirty="0">
                <a:solidFill>
                  <a:srgbClr val="00B050"/>
                </a:solidFill>
              </a:rPr>
              <a:t>16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( 1000 1111 1010.0011 )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baseline="-25000" dirty="0"/>
              <a:t> </a:t>
            </a:r>
          </a:p>
          <a:p>
            <a:pPr marL="457200" indent="-457200" algn="l">
              <a:buFont typeface="Wingdings" panose="05000000000000000000" pitchFamily="2" charset="2"/>
              <a:buNone/>
            </a:pPr>
            <a:r>
              <a:rPr lang="en-US" altLang="zh-CN" b="1" baseline="-25000" dirty="0"/>
              <a:t>                                                           </a:t>
            </a:r>
            <a:r>
              <a:rPr lang="en-US" altLang="zh-CN" b="1" dirty="0"/>
              <a:t>= ( 100 011 111 010.001 100 )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baseline="-25000" dirty="0"/>
              <a:t> </a:t>
            </a:r>
            <a:endParaRPr lang="en-US" altLang="zh-CN" b="1" dirty="0"/>
          </a:p>
          <a:p>
            <a:pPr marL="457200" indent="-457200" algn="l">
              <a:buFont typeface="Wingdings" panose="05000000000000000000" pitchFamily="2" charset="2"/>
              <a:buNone/>
            </a:pPr>
            <a:r>
              <a:rPr lang="en-US" altLang="zh-CN" b="1" dirty="0"/>
              <a:t>                                       </a:t>
            </a:r>
          </a:p>
          <a:p>
            <a:pPr marL="457200" indent="-457200" algn="l">
              <a:buFont typeface="Wingdings" panose="05000000000000000000" pitchFamily="2" charset="2"/>
              <a:buNone/>
            </a:pPr>
            <a:r>
              <a:rPr lang="en-US" altLang="zh-CN" b="1" dirty="0"/>
              <a:t>                                        = ( 4372.14 )</a:t>
            </a:r>
            <a:r>
              <a:rPr lang="en-US" altLang="zh-CN" b="1" baseline="-25000" dirty="0">
                <a:solidFill>
                  <a:srgbClr val="7030A0"/>
                </a:solidFill>
              </a:rPr>
              <a:t>8</a:t>
            </a:r>
          </a:p>
        </p:txBody>
      </p:sp>
      <p:grpSp>
        <p:nvGrpSpPr>
          <p:cNvPr id="10" name="Group 11">
            <a:extLst>
              <a:ext uri="{FF2B5EF4-FFF2-40B4-BE49-F238E27FC236}">
                <a16:creationId xmlns:a16="http://schemas.microsoft.com/office/drawing/2014/main" xmlns="" id="{E870065C-15C6-4DC5-9E18-B896C42C8EAA}"/>
              </a:ext>
            </a:extLst>
          </p:cNvPr>
          <p:cNvGrpSpPr>
            <a:grpSpLocks/>
          </p:cNvGrpSpPr>
          <p:nvPr/>
        </p:nvGrpSpPr>
        <p:grpSpPr bwMode="auto">
          <a:xfrm>
            <a:off x="944821" y="1570083"/>
            <a:ext cx="6477000" cy="685800"/>
            <a:chOff x="816" y="1056"/>
            <a:chExt cx="4080" cy="432"/>
          </a:xfrm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5590E3C3-B3B4-4CD2-9F15-74C4F5296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056"/>
              <a:ext cx="40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3200" b="1" dirty="0">
                  <a:solidFill>
                    <a:srgbClr val="00B05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十六进制</a:t>
              </a:r>
              <a:r>
                <a:rPr lang="zh-CN" altLang="en-US" sz="3200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</a:t>
              </a:r>
              <a:r>
                <a: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二进制</a:t>
              </a:r>
              <a:r>
                <a:rPr lang="zh-CN" altLang="en-US" sz="3200" b="1" dirty="0">
                  <a:latin typeface="Times New Roman" panose="02020603050405020304" pitchFamily="18" charset="0"/>
                  <a:ea typeface="隶书" panose="02010509060101010101" pitchFamily="49" charset="-122"/>
                </a:rPr>
                <a:t>          </a:t>
              </a:r>
              <a:r>
                <a:rPr lang="zh-CN" altLang="en-US" sz="32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八进制</a:t>
              </a:r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xmlns="" id="{AD240CFC-09BD-448D-BF86-4B572DC1C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00"/>
              <a:ext cx="432" cy="144"/>
            </a:xfrm>
            <a:prstGeom prst="leftRightArrow">
              <a:avLst>
                <a:gd name="adj1" fmla="val 50000"/>
                <a:gd name="adj2" fmla="val 6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AutoShape 7">
              <a:extLst>
                <a:ext uri="{FF2B5EF4-FFF2-40B4-BE49-F238E27FC236}">
                  <a16:creationId xmlns:a16="http://schemas.microsoft.com/office/drawing/2014/main" xmlns="" id="{176ADD52-3233-4CD8-8FF3-F1E06761E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00"/>
              <a:ext cx="432" cy="144"/>
            </a:xfrm>
            <a:prstGeom prst="leftRightArrow">
              <a:avLst>
                <a:gd name="adj1" fmla="val 50000"/>
                <a:gd name="adj2" fmla="val 6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xmlns="" id="{E6867FA6-FA71-40EE-8746-3AC69608794B}"/>
              </a:ext>
            </a:extLst>
          </p:cNvPr>
          <p:cNvSpPr txBox="1">
            <a:spLocks noChangeArrowheads="1"/>
          </p:cNvSpPr>
          <p:nvPr/>
        </p:nvSpPr>
        <p:spPr>
          <a:xfrm>
            <a:off x="884785" y="5043288"/>
            <a:ext cx="7865481" cy="1447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例</a:t>
            </a:r>
            <a:r>
              <a:rPr lang="en-US" altLang="zh-CN" b="1" dirty="0"/>
              <a:t>2 </a:t>
            </a:r>
            <a:r>
              <a:rPr lang="zh-CN" altLang="en-US" b="1" dirty="0"/>
              <a:t>：</a:t>
            </a:r>
            <a:r>
              <a:rPr lang="en-US" altLang="zh-CN" b="1" dirty="0"/>
              <a:t>   ( 712.43 )</a:t>
            </a:r>
            <a:r>
              <a:rPr lang="en-US" altLang="zh-CN" b="1" baseline="-25000" dirty="0"/>
              <a:t>8 </a:t>
            </a:r>
            <a:r>
              <a:rPr lang="en-US" altLang="zh-CN" b="1" dirty="0"/>
              <a:t>= ( 111 001 010.100 011)</a:t>
            </a:r>
            <a:r>
              <a:rPr lang="en-US" altLang="zh-CN" b="1" baseline="-25000" dirty="0"/>
              <a:t>2</a:t>
            </a:r>
            <a:endParaRPr lang="en-US" altLang="zh-CN" b="1" dirty="0"/>
          </a:p>
          <a:p>
            <a:pPr marL="457200" indent="-457200" algn="l">
              <a:buFont typeface="Wingdings" panose="05000000000000000000" pitchFamily="2" charset="2"/>
              <a:buNone/>
            </a:pPr>
            <a:r>
              <a:rPr lang="en-US" altLang="zh-CN" b="1" dirty="0"/>
              <a:t>                                      = ( 0001 1100 1010 . 1000 1100)</a:t>
            </a:r>
            <a:r>
              <a:rPr lang="en-US" altLang="zh-CN" b="1" baseline="-25000" dirty="0"/>
              <a:t>2</a:t>
            </a:r>
          </a:p>
          <a:p>
            <a:pPr marL="457200" indent="-457200" algn="l">
              <a:buFont typeface="Wingdings" panose="05000000000000000000" pitchFamily="2" charset="2"/>
              <a:buNone/>
            </a:pPr>
            <a:r>
              <a:rPr lang="en-US" altLang="zh-CN" b="1" dirty="0"/>
              <a:t>                                      = ( 1CA.8C )</a:t>
            </a:r>
            <a:r>
              <a:rPr lang="en-US" altLang="zh-CN" b="1" baseline="-25000" dirty="0"/>
              <a:t>16 </a:t>
            </a:r>
            <a:endParaRPr lang="en-US" altLang="zh-CN" b="1" dirty="0"/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9325"/>
            <a:ext cx="85920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三、二进制与八进制、十六进制之间的转换</a:t>
            </a:r>
          </a:p>
        </p:txBody>
      </p:sp>
      <p:sp>
        <p:nvSpPr>
          <p:cNvPr id="20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2.1.2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数制转换</a:t>
            </a:r>
          </a:p>
        </p:txBody>
      </p:sp>
      <p:sp>
        <p:nvSpPr>
          <p:cNvPr id="21" name="弧形 20"/>
          <p:cNvSpPr/>
          <p:nvPr/>
        </p:nvSpPr>
        <p:spPr>
          <a:xfrm>
            <a:off x="2493818" y="2563090"/>
            <a:ext cx="1741054" cy="835890"/>
          </a:xfrm>
          <a:prstGeom prst="arc">
            <a:avLst>
              <a:gd name="adj1" fmla="val 10883269"/>
              <a:gd name="adj2" fmla="val 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/>
          <p:cNvSpPr/>
          <p:nvPr/>
        </p:nvSpPr>
        <p:spPr>
          <a:xfrm>
            <a:off x="2650837" y="2484483"/>
            <a:ext cx="2295235" cy="1032120"/>
          </a:xfrm>
          <a:prstGeom prst="arc">
            <a:avLst>
              <a:gd name="adj1" fmla="val 10883269"/>
              <a:gd name="adj2" fmla="val 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>
            <a:off x="2784761" y="2438400"/>
            <a:ext cx="2817093" cy="1123814"/>
          </a:xfrm>
          <a:prstGeom prst="arc">
            <a:avLst>
              <a:gd name="adj1" fmla="val 10883269"/>
              <a:gd name="adj2" fmla="val 0"/>
            </a:avLst>
          </a:prstGeom>
          <a:ln w="19050">
            <a:solidFill>
              <a:srgbClr val="2B3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>
            <a:off x="3020291" y="2538395"/>
            <a:ext cx="3315854" cy="883391"/>
          </a:xfrm>
          <a:prstGeom prst="arc">
            <a:avLst>
              <a:gd name="adj1" fmla="val 10796747"/>
              <a:gd name="adj2" fmla="val 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4036291" y="3676073"/>
            <a:ext cx="115454" cy="715818"/>
          </a:xfrm>
          <a:prstGeom prst="straightConnector1">
            <a:avLst/>
          </a:prstGeom>
          <a:ln w="22225">
            <a:solidFill>
              <a:srgbClr val="2B3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4151745" y="3676073"/>
            <a:ext cx="544946" cy="715818"/>
          </a:xfrm>
          <a:prstGeom prst="straightConnector1">
            <a:avLst/>
          </a:prstGeom>
          <a:ln w="22225">
            <a:solidFill>
              <a:srgbClr val="2B3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327236" y="3676073"/>
            <a:ext cx="914400" cy="715818"/>
          </a:xfrm>
          <a:prstGeom prst="straightConnector1">
            <a:avLst/>
          </a:prstGeom>
          <a:ln w="22225">
            <a:solidFill>
              <a:srgbClr val="2B3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4507345" y="3662209"/>
            <a:ext cx="1270000" cy="729682"/>
          </a:xfrm>
          <a:prstGeom prst="straightConnector1">
            <a:avLst/>
          </a:prstGeom>
          <a:ln w="22225">
            <a:solidFill>
              <a:srgbClr val="2B35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4733636" y="3662209"/>
            <a:ext cx="1556328" cy="72968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4886036" y="3676073"/>
            <a:ext cx="1995055" cy="71581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5131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806050" y="3019923"/>
            <a:ext cx="21927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012099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012099" y="6153"/>
            <a:ext cx="2742043" cy="1700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6444114" y="4809439"/>
            <a:ext cx="2699887" cy="2048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228834" y="1665671"/>
            <a:ext cx="380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概述</a:t>
            </a: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228834" y="2555392"/>
            <a:ext cx="3524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数制及其转换</a:t>
            </a:r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228835" y="3445114"/>
            <a:ext cx="447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带符号二进制数的代码表示</a:t>
            </a:r>
          </a:p>
        </p:txBody>
      </p:sp>
      <p:sp>
        <p:nvSpPr>
          <p:cNvPr id="18" name="淘宝网chenying0907出品 25"/>
          <p:cNvSpPr txBox="1"/>
          <p:nvPr/>
        </p:nvSpPr>
        <p:spPr>
          <a:xfrm>
            <a:off x="4228834" y="4334835"/>
            <a:ext cx="3524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几种常用的编码</a:t>
            </a:r>
          </a:p>
        </p:txBody>
      </p:sp>
    </p:spTree>
    <p:extLst>
      <p:ext uri="{BB962C8B-B14F-4D97-AF65-F5344CB8AC3E}">
        <p14:creationId xmlns:p14="http://schemas.microsoft.com/office/powerpoint/2010/main" xmlns="" val="127885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70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2.1.3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带符号二进制数的代码表示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xmlns="" id="{7166E127-34E0-4D78-8897-E4B8F6848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999" y="1420640"/>
            <a:ext cx="361791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无符号二进制数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特点：无符号位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有符号二进制数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原码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反码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补码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xmlns="" id="{705418AC-5075-429C-AC4C-FAAE3C50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1236" y="1420640"/>
            <a:ext cx="28194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>
            <a:extLst>
              <a:ext uri="{FF2B5EF4-FFF2-40B4-BE49-F238E27FC236}">
                <a16:creationId xmlns:a16="http://schemas.microsoft.com/office/drawing/2014/main" xmlns="" id="{0FAA47FD-D418-4C1E-A28B-FA5777F05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912" y="3945466"/>
            <a:ext cx="4158276" cy="9417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有符号数的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最高位表示符号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表示正数，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表示负数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" name="Group 6">
            <a:extLst>
              <a:ext uri="{FF2B5EF4-FFF2-40B4-BE49-F238E27FC236}">
                <a16:creationId xmlns:a16="http://schemas.microsoft.com/office/drawing/2014/main" xmlns="" id="{89AB1D47-559C-4934-819E-74DC965CE910}"/>
              </a:ext>
            </a:extLst>
          </p:cNvPr>
          <p:cNvGrpSpPr>
            <a:grpSpLocks/>
          </p:cNvGrpSpPr>
          <p:nvPr/>
        </p:nvGrpSpPr>
        <p:grpSpPr bwMode="auto">
          <a:xfrm>
            <a:off x="4175911" y="3211340"/>
            <a:ext cx="4158277" cy="381000"/>
            <a:chOff x="1344" y="3792"/>
            <a:chExt cx="2544" cy="240"/>
          </a:xfrm>
        </p:grpSpPr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xmlns="" id="{E45D24FE-F9E4-4C40-986B-F88763786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792"/>
              <a:ext cx="57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8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FF3300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rgbClr val="006666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符号位</a:t>
              </a:r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xmlns="" id="{6B672388-6396-4A9C-8B7A-660DACE38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792"/>
              <a:ext cx="1968" cy="2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8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FF3300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rgbClr val="006666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数 值 部 分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945961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9" name="淘宝网chenying0907出品 6"/>
          <p:cNvSpPr txBox="1"/>
          <p:nvPr/>
        </p:nvSpPr>
        <p:spPr>
          <a:xfrm>
            <a:off x="1549721" y="4826"/>
            <a:ext cx="70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2.1.3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带符号二进制数的代码表示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xmlns="" id="{4AEC5653-D6A2-4EAF-94CC-47F5F0FB4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213" y="865672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原码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：最高位为符号位，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0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表示正数，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表示负数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                  </a:t>
            </a: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数值位就是自然二级制码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1027113" marR="0" lvl="1" indent="-455613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            例：正数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[+18]</a:t>
            </a:r>
            <a:r>
              <a:rPr kumimoji="1" lang="zh-CN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原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=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</a:rPr>
              <a:t>0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10010</a:t>
            </a:r>
          </a:p>
          <a:p>
            <a:pPr marL="1027113" marR="0" lvl="1" indent="-455613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                    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负数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[- 18]</a:t>
            </a:r>
            <a:r>
              <a:rPr kumimoji="1" lang="zh-CN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原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=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</a:rPr>
              <a:t>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10010</a:t>
            </a:r>
          </a:p>
          <a:p>
            <a:pPr marL="1027113" marR="0" lvl="1" indent="-455613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10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反码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：正数的反码与原码相同；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        负数的反码为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原码按位取反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B35F5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数值部分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1027113" marR="0" lvl="1" indent="-455613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            例：正数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[+18]</a:t>
            </a:r>
            <a:r>
              <a:rPr kumimoji="1" lang="zh-CN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反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=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</a:rPr>
              <a:t>0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10010</a:t>
            </a:r>
          </a:p>
          <a:p>
            <a:pPr marL="1027113" marR="0" lvl="1" indent="-455613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                    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负数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[- 18]</a:t>
            </a:r>
            <a:r>
              <a:rPr kumimoji="1" lang="zh-CN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反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=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</a:rPr>
              <a:t>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01101</a:t>
            </a:r>
          </a:p>
          <a:p>
            <a:pPr marL="1027113" marR="0" lvl="1" indent="-455613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10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补码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：正数的补码与原码相同；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        负数的补码为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反码＋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lang="zh-CN" altLang="en-US" sz="2400" b="1" kern="0" dirty="0">
                <a:solidFill>
                  <a:srgbClr val="2B35F5"/>
                </a:solidFill>
                <a:latin typeface="Times New Roman"/>
                <a:ea typeface="宋体"/>
              </a:rPr>
              <a:t>数值部分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</a:t>
            </a:r>
            <a:endParaRPr kumimoji="1" lang="zh-CN" altLang="en-US" sz="24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1027113" marR="0" lvl="1" indent="-455613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             例：正数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[+18]</a:t>
            </a:r>
            <a:r>
              <a:rPr kumimoji="1" lang="zh-CN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补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=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</a:rPr>
              <a:t>0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10010</a:t>
            </a:r>
          </a:p>
          <a:p>
            <a:pPr marL="1027113" marR="0" lvl="1" indent="-455613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                     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负数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[- 18]</a:t>
            </a:r>
            <a:r>
              <a:rPr kumimoji="1" lang="zh-CN" altLang="en-US" sz="20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补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=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</a:rPr>
              <a:t>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01110</a:t>
            </a:r>
            <a:endParaRPr kumimoji="1" lang="en-US" altLang="zh-CN" sz="2000" b="1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678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xmlns="" id="{AC280D06-1237-4F91-B187-7046DC92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fld id="{E789AD82-814F-4EFF-8C9B-152CB14009C8}" type="slidenum">
              <a:rPr kumimoji="0" lang="en-US" altLang="zh-CN" sz="1400">
                <a:latin typeface="Times New Roman" panose="02020603050405020304" pitchFamily="18" charset="0"/>
              </a:rPr>
              <a:pPr algn="r"/>
              <a:t>24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64" name="Text Box 24">
            <a:extLst>
              <a:ext uri="{FF2B5EF4-FFF2-40B4-BE49-F238E27FC236}">
                <a16:creationId xmlns:a16="http://schemas.microsoft.com/office/drawing/2014/main" xmlns="" id="{03C99F46-F378-4F95-BF50-B6C399287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2344547"/>
            <a:ext cx="7712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小数原码</a:t>
            </a:r>
            <a:b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3865" name="Text Box 25">
            <a:extLst>
              <a:ext uri="{FF2B5EF4-FFF2-40B4-BE49-F238E27FC236}">
                <a16:creationId xmlns:a16="http://schemas.microsoft.com/office/drawing/2014/main" xmlns="" id="{D098DC2A-13F5-4A8E-92FA-993FC7584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21" y="1214301"/>
            <a:ext cx="84582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符号位用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表示正，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表示负；数值位保持不变。原码表示法又称为符号</a:t>
            </a:r>
            <a:r>
              <a:rPr lang="en-US" altLang="zh-CN" b="1" dirty="0">
                <a:latin typeface="Times New Roman" panose="02020603050405020304" pitchFamily="18" charset="0"/>
              </a:rPr>
              <a:t>—</a:t>
            </a:r>
            <a:r>
              <a:rPr lang="zh-CN" altLang="en-US" b="1" dirty="0">
                <a:latin typeface="Times New Roman" panose="02020603050405020304" pitchFamily="18" charset="0"/>
              </a:rPr>
              <a:t>数值表示法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36872" name="Picture 2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9C9D7386-E7F8-4B6F-A0F9-D3FF863C3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28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29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8CAC42AD-AE79-45CA-929E-D81A1864A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10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11">
            <a:extLst>
              <a:ext uri="{FF2B5EF4-FFF2-40B4-BE49-F238E27FC236}">
                <a16:creationId xmlns:a16="http://schemas.microsoft.com/office/drawing/2014/main" xmlns="" id="{6EC15F91-7820-475E-8984-96AFC4665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07691"/>
            <a:ext cx="8077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b="1" dirty="0"/>
              <a:t>	</a:t>
            </a:r>
            <a:r>
              <a:rPr lang="zh-CN" altLang="en-US" b="1" dirty="0"/>
              <a:t>若 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 </a:t>
            </a:r>
            <a:r>
              <a:rPr lang="en-US" altLang="zh-CN" b="1" dirty="0"/>
              <a:t>= +0.1011 , X</a:t>
            </a:r>
            <a:r>
              <a:rPr lang="en-US" altLang="zh-CN" b="1" baseline="-30000" dirty="0"/>
              <a:t>2 </a:t>
            </a:r>
            <a:r>
              <a:rPr lang="en-US" altLang="zh-CN" b="1" dirty="0"/>
              <a:t>= -0.1011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 dirty="0"/>
              <a:t>          </a:t>
            </a:r>
            <a:r>
              <a:rPr lang="zh-CN" altLang="en-US" b="1" dirty="0"/>
              <a:t>则 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原 </a:t>
            </a:r>
            <a:r>
              <a:rPr lang="en-US" altLang="zh-CN" b="1" dirty="0"/>
              <a:t>= 0.1011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            </a:t>
            </a:r>
            <a:r>
              <a:rPr lang="zh-CN" altLang="en-US" b="1" dirty="0"/>
              <a:t>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原 </a:t>
            </a:r>
            <a:r>
              <a:rPr lang="en-US" altLang="zh-CN" b="1" dirty="0"/>
              <a:t>= 1.1011</a:t>
            </a: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xmlns="" id="{5B4FA155-4864-4377-AFF7-DA7AC7E20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73" y="5249516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zh-CN" altLang="en-US" b="1" dirty="0"/>
              <a:t>根据定义，小数</a:t>
            </a:r>
            <a:r>
              <a:rPr lang="zh-CN" altLang="en-US" b="1" dirty="0">
                <a:latin typeface="Times New Roman" panose="02020603050405020304" pitchFamily="18" charset="0"/>
              </a:rPr>
              <a:t>“</a:t>
            </a:r>
            <a:r>
              <a:rPr lang="en-US" altLang="zh-CN" b="1" dirty="0"/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”</a:t>
            </a:r>
            <a:r>
              <a:rPr lang="zh-CN" altLang="en-US" b="1" dirty="0"/>
              <a:t>的原码可以表示成</a:t>
            </a:r>
            <a:r>
              <a:rPr lang="en-US" altLang="zh-CN" b="1" dirty="0">
                <a:solidFill>
                  <a:srgbClr val="FF0000"/>
                </a:solidFill>
              </a:rPr>
              <a:t>0.0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或</a:t>
            </a:r>
            <a:r>
              <a:rPr lang="en-US" altLang="zh-CN" b="1" dirty="0">
                <a:solidFill>
                  <a:srgbClr val="FF0000"/>
                </a:solidFill>
              </a:rPr>
              <a:t>1.0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3300"/>
                </a:solidFill>
              </a:rPr>
              <a:t> </a:t>
            </a:r>
          </a:p>
        </p:txBody>
      </p:sp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xmlns="" id="{1F66CCC0-5055-47B0-BFF8-F31DB9A551EE}"/>
              </a:ext>
            </a:extLst>
          </p:cNvPr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4">
            <a:extLst>
              <a:ext uri="{FF2B5EF4-FFF2-40B4-BE49-F238E27FC236}">
                <a16:creationId xmlns:a16="http://schemas.microsoft.com/office/drawing/2014/main" xmlns="" id="{E775900C-9ED0-43C3-B7EC-CF077A86DC0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4" name="淘宝网chenying0907出品 6">
            <a:extLst>
              <a:ext uri="{FF2B5EF4-FFF2-40B4-BE49-F238E27FC236}">
                <a16:creationId xmlns:a16="http://schemas.microsoft.com/office/drawing/2014/main" xmlns="" id="{5ED9A353-7606-4771-9903-4441B80B8EC4}"/>
              </a:ext>
            </a:extLst>
          </p:cNvPr>
          <p:cNvSpPr txBox="1"/>
          <p:nvPr/>
        </p:nvSpPr>
        <p:spPr>
          <a:xfrm>
            <a:off x="1549721" y="4826"/>
            <a:ext cx="70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2.1.3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带符号二进制数的代码表示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xmlns="" id="{E04FA1C0-26E6-41C3-982B-86719F8A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</a:rPr>
              <a:t>原码</a:t>
            </a:r>
            <a:r>
              <a:rPr lang="zh-CN" altLang="en-US" b="1" i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4" grpId="0" autoUpdateAnimBg="0"/>
      <p:bldP spid="163865" grpId="0" autoUpdateAnimBg="0"/>
      <p:bldP spid="18" grpId="0" autoUpdateAnimBg="0"/>
      <p:bldP spid="19" grpId="0" autoUpdateAnimBg="0"/>
      <p:bldP spid="1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10A0E377-A7DA-4ACB-923F-3007AEC4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fld id="{36B9796C-6D3E-4AB8-8987-25627583D39F}" type="slidenum">
              <a:rPr kumimoji="0" lang="en-US" altLang="zh-CN" sz="1400">
                <a:latin typeface="Times New Roman" panose="02020603050405020304" pitchFamily="18" charset="0"/>
              </a:rPr>
              <a:pPr algn="r"/>
              <a:t>25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5900" name="Text Box 12">
            <a:extLst>
              <a:ext uri="{FF2B5EF4-FFF2-40B4-BE49-F238E27FC236}">
                <a16:creationId xmlns:a16="http://schemas.microsoft.com/office/drawing/2014/main" xmlns="" id="{A20404EF-4B0D-42BC-9163-F6AA89DDF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1396546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整数原码</a:t>
            </a:r>
          </a:p>
        </p:txBody>
      </p:sp>
      <p:sp>
        <p:nvSpPr>
          <p:cNvPr id="165906" name="Text Box 18">
            <a:extLst>
              <a:ext uri="{FF2B5EF4-FFF2-40B4-BE49-F238E27FC236}">
                <a16:creationId xmlns:a16="http://schemas.microsoft.com/office/drawing/2014/main" xmlns="" id="{BB56EC3D-9925-4365-8B5F-BC5BE1DB8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1978935"/>
            <a:ext cx="807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b="1" dirty="0"/>
              <a:t>	</a:t>
            </a:r>
            <a:r>
              <a:rPr lang="zh-CN" altLang="en-US" b="1" dirty="0"/>
              <a:t>若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 </a:t>
            </a:r>
            <a:r>
              <a:rPr lang="en-US" altLang="zh-CN" b="1" dirty="0"/>
              <a:t>= +1101 , X</a:t>
            </a:r>
            <a:r>
              <a:rPr lang="en-US" altLang="zh-CN" b="1" baseline="-30000" dirty="0"/>
              <a:t>2 </a:t>
            </a:r>
            <a:r>
              <a:rPr lang="en-US" altLang="zh-CN" b="1" dirty="0"/>
              <a:t>= -1101, </a:t>
            </a:r>
            <a:r>
              <a:rPr lang="zh-CN" altLang="en-US" b="1" dirty="0"/>
              <a:t>则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和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的原码为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b="1" dirty="0"/>
              <a:t>            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原</a:t>
            </a:r>
            <a:r>
              <a:rPr lang="zh-CN" altLang="en-US" b="1" dirty="0"/>
              <a:t> </a:t>
            </a:r>
            <a:r>
              <a:rPr lang="en-US" altLang="zh-CN" b="1" dirty="0"/>
              <a:t>=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dirty="0"/>
              <a:t>1101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 dirty="0"/>
              <a:t>            </a:t>
            </a:r>
            <a:r>
              <a:rPr lang="zh-CN" altLang="en-US" b="1" dirty="0"/>
              <a:t>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原 </a:t>
            </a:r>
            <a:r>
              <a:rPr lang="en-US" altLang="zh-CN" b="1" dirty="0"/>
              <a:t>=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/>
              <a:t>1101</a:t>
            </a:r>
            <a:r>
              <a:rPr lang="en-US" altLang="zh-CN" dirty="0"/>
              <a:t> </a:t>
            </a:r>
          </a:p>
        </p:txBody>
      </p:sp>
      <p:sp>
        <p:nvSpPr>
          <p:cNvPr id="165907" name="Text Box 19">
            <a:extLst>
              <a:ext uri="{FF2B5EF4-FFF2-40B4-BE49-F238E27FC236}">
                <a16:creationId xmlns:a16="http://schemas.microsoft.com/office/drawing/2014/main" xmlns="" id="{4E218EDB-A704-4E4C-B03A-7BC602015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4185173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zh-CN" altLang="en-US" b="1" dirty="0"/>
              <a:t>同样，整数</a:t>
            </a:r>
            <a:r>
              <a:rPr lang="zh-CN" altLang="en-US" b="1" dirty="0">
                <a:latin typeface="Times New Roman" panose="02020603050405020304" pitchFamily="18" charset="0"/>
              </a:rPr>
              <a:t>“</a:t>
            </a:r>
            <a:r>
              <a:rPr lang="en-US" altLang="zh-CN" b="1" dirty="0"/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”</a:t>
            </a:r>
            <a:r>
              <a:rPr lang="zh-CN" altLang="en-US" b="1" dirty="0"/>
              <a:t>的原码也有两种形式，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即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00…0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10…0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38921" name="Picture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8F9A3032-067C-4C2F-8005-0E0C98D5E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28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2" name="Picture 23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7F3957D0-F6FE-4A56-9B4B-D4B402F5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10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xmlns="" id="{6A6A297C-70DA-4A24-9582-7DF789EC4727}"/>
              </a:ext>
            </a:extLst>
          </p:cNvPr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4">
            <a:extLst>
              <a:ext uri="{FF2B5EF4-FFF2-40B4-BE49-F238E27FC236}">
                <a16:creationId xmlns:a16="http://schemas.microsoft.com/office/drawing/2014/main" xmlns="" id="{1D75003E-94A5-46C8-A961-854A1071813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5" name="淘宝网chenying0907出品 6">
            <a:extLst>
              <a:ext uri="{FF2B5EF4-FFF2-40B4-BE49-F238E27FC236}">
                <a16:creationId xmlns:a16="http://schemas.microsoft.com/office/drawing/2014/main" xmlns="" id="{DAA9FE2F-A579-470E-9E17-621EBD72387E}"/>
              </a:ext>
            </a:extLst>
          </p:cNvPr>
          <p:cNvSpPr txBox="1"/>
          <p:nvPr/>
        </p:nvSpPr>
        <p:spPr>
          <a:xfrm>
            <a:off x="1549721" y="4826"/>
            <a:ext cx="70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2.1.3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带符号二进制数的代码表示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xmlns="" id="{916C8BB6-D6B2-4D90-918F-A53D866F1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</a:rPr>
              <a:t>原码</a:t>
            </a:r>
            <a:r>
              <a:rPr lang="zh-CN" altLang="en-US" b="1" i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0" grpId="0" build="p" autoUpdateAnimBg="0"/>
      <p:bldP spid="165906" grpId="0" autoUpdateAnimBg="0"/>
      <p:bldP spid="165907" grpId="0" autoUpdateAnimBg="0"/>
      <p:bldP spid="1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1FC35CA9-64FD-497B-84B2-DAD91E0F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fld id="{0E481A82-4BDD-4333-B11A-D9358CE22DD0}" type="slidenum">
              <a:rPr kumimoji="0" lang="en-US" altLang="zh-CN" sz="1400">
                <a:latin typeface="Times New Roman" panose="02020603050405020304" pitchFamily="18" charset="0"/>
              </a:rPr>
              <a:pPr algn="r"/>
              <a:t>26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6927" name="Text Box 15">
            <a:extLst>
              <a:ext uri="{FF2B5EF4-FFF2-40B4-BE49-F238E27FC236}">
                <a16:creationId xmlns:a16="http://schemas.microsoft.com/office/drawing/2014/main" xmlns="" id="{946BEDDD-AE4A-44B6-8358-111465F85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03324"/>
            <a:ext cx="8458200" cy="3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</a:rPr>
              <a:t>原码的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优点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简单易懂</a:t>
            </a:r>
            <a: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求取方便</a:t>
            </a:r>
            <a: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/>
            </a:r>
            <a:b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CC00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缺点：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加、减运算不方便</a:t>
            </a:r>
            <a:b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</a:rPr>
              <a:t>        当进行两数加、减运算时，要根据运算及参加运算的两个数的符号来确定是加还是减；如果是做减法，还需根据两数的大小确定被减数和减数，以及运算结果的符号。显然，这将增加运算的复杂性</a:t>
            </a:r>
          </a:p>
        </p:txBody>
      </p:sp>
      <p:pic>
        <p:nvPicPr>
          <p:cNvPr id="39941" name="Picture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2AD28865-27EA-4AFE-B069-220003504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28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18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9E1B253A-526F-495B-841A-E3FEA44D1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10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31" name="Text Box 19">
            <a:extLst>
              <a:ext uri="{FF2B5EF4-FFF2-40B4-BE49-F238E27FC236}">
                <a16:creationId xmlns:a16="http://schemas.microsoft.com/office/drawing/2014/main" xmlns="" id="{3248716A-CC4B-43F8-8884-2C40C9E4D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8" y="4838485"/>
            <a:ext cx="792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CC00"/>
                </a:solidFill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为了克服原码的缺点，引入了反码和补码</a:t>
            </a:r>
          </a:p>
        </p:txBody>
      </p:sp>
      <p:cxnSp>
        <p:nvCxnSpPr>
          <p:cNvPr id="14" name="直接连接符 12">
            <a:extLst>
              <a:ext uri="{FF2B5EF4-FFF2-40B4-BE49-F238E27FC236}">
                <a16:creationId xmlns:a16="http://schemas.microsoft.com/office/drawing/2014/main" xmlns="" id="{16B08E98-806D-4995-A630-0999036FBE8E}"/>
              </a:ext>
            </a:extLst>
          </p:cNvPr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D2B1CCBB-7D5C-400A-AD24-2F2B4E98998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6" name="淘宝网chenying0907出品 6">
            <a:extLst>
              <a:ext uri="{FF2B5EF4-FFF2-40B4-BE49-F238E27FC236}">
                <a16:creationId xmlns:a16="http://schemas.microsoft.com/office/drawing/2014/main" xmlns="" id="{0941CDDD-55B8-4B5E-9201-E3887AA5DADC}"/>
              </a:ext>
            </a:extLst>
          </p:cNvPr>
          <p:cNvSpPr txBox="1"/>
          <p:nvPr/>
        </p:nvSpPr>
        <p:spPr>
          <a:xfrm>
            <a:off x="1549721" y="4826"/>
            <a:ext cx="70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2.1.3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带符号二进制数的代码表示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xmlns="" id="{D2EC7DC3-F939-4EA0-8778-BCF7AC278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</a:rPr>
              <a:t>原码</a:t>
            </a:r>
            <a:r>
              <a:rPr lang="zh-CN" altLang="en-US" b="1" i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7" grpId="0" autoUpdateAnimBg="0"/>
      <p:bldP spid="166931" grpId="0" autoUpdateAnimBg="0"/>
      <p:bldP spid="1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3FB0C4A7-0B62-4E59-B3EB-F979BBAF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fld id="{70671600-11CB-4F20-A769-2F43CE9E0E5D}" type="slidenum">
              <a:rPr kumimoji="0" lang="en-US" altLang="zh-CN" sz="1400">
                <a:latin typeface="Times New Roman" panose="02020603050405020304" pitchFamily="18" charset="0"/>
              </a:rPr>
              <a:pPr algn="r"/>
              <a:t>27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7946" name="Text Box 10">
            <a:extLst>
              <a:ext uri="{FF2B5EF4-FFF2-40B4-BE49-F238E27FC236}">
                <a16:creationId xmlns:a16="http://schemas.microsoft.com/office/drawing/2014/main" xmlns="" id="{B3680D74-7F51-4170-B229-E43B0D081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</a:rPr>
              <a:t>反码 </a:t>
            </a:r>
          </a:p>
        </p:txBody>
      </p:sp>
      <p:sp>
        <p:nvSpPr>
          <p:cNvPr id="167957" name="Text Box 21">
            <a:extLst>
              <a:ext uri="{FF2B5EF4-FFF2-40B4-BE49-F238E27FC236}">
                <a16:creationId xmlns:a16="http://schemas.microsoft.com/office/drawing/2014/main" xmlns="" id="{FF1D296C-E98C-4902-B54F-D8FE97A7E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8153400" cy="223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带符号二进制数的反码表示：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符号位</a:t>
            </a:r>
            <a:r>
              <a:rPr lang="en-US" altLang="zh-CN" b="1" dirty="0">
                <a:latin typeface="Times New Roman" panose="02020603050405020304" pitchFamily="18" charset="0"/>
              </a:rPr>
              <a:t>———</a:t>
            </a:r>
            <a:r>
              <a:rPr lang="zh-CN" altLang="en-US" b="1" dirty="0">
                <a:latin typeface="Times New Roman" panose="02020603050405020304" pitchFamily="18" charset="0"/>
              </a:rPr>
              <a:t>用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表示正，用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表示负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数值位</a:t>
            </a:r>
            <a:r>
              <a:rPr lang="en-US" altLang="zh-CN" b="1" dirty="0">
                <a:latin typeface="Times New Roman" panose="02020603050405020304" pitchFamily="18" charset="0"/>
              </a:rPr>
              <a:t>———</a:t>
            </a:r>
            <a:r>
              <a:rPr lang="zh-CN" altLang="en-US" b="1" dirty="0">
                <a:latin typeface="Times New Roman" panose="02020603050405020304" pitchFamily="18" charset="0"/>
              </a:rPr>
              <a:t>正数反码的数值位和真值的数值位相；而负数反码的数值位是真值的数值位按位变反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0968" name="Picture 2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561E0C05-209D-4A3B-B08D-15195B82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28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24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E4F84BC3-A57B-4E4F-B5A1-79C80BB8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10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2">
            <a:extLst>
              <a:ext uri="{FF2B5EF4-FFF2-40B4-BE49-F238E27FC236}">
                <a16:creationId xmlns:a16="http://schemas.microsoft.com/office/drawing/2014/main" xmlns="" id="{F221BC46-F2C9-4C9B-A330-D91BE4DEDB65}"/>
              </a:ext>
            </a:extLst>
          </p:cNvPr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4">
            <a:extLst>
              <a:ext uri="{FF2B5EF4-FFF2-40B4-BE49-F238E27FC236}">
                <a16:creationId xmlns:a16="http://schemas.microsoft.com/office/drawing/2014/main" xmlns="" id="{4C53D079-D110-4E40-9139-E73E886D15D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4" name="淘宝网chenying0907出品 6">
            <a:extLst>
              <a:ext uri="{FF2B5EF4-FFF2-40B4-BE49-F238E27FC236}">
                <a16:creationId xmlns:a16="http://schemas.microsoft.com/office/drawing/2014/main" xmlns="" id="{C75F2D87-7C13-461A-89A6-F3FE2CF34344}"/>
              </a:ext>
            </a:extLst>
          </p:cNvPr>
          <p:cNvSpPr txBox="1"/>
          <p:nvPr/>
        </p:nvSpPr>
        <p:spPr>
          <a:xfrm>
            <a:off x="1549721" y="4826"/>
            <a:ext cx="70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2.1.3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带符号二进制数的代码表示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6" grpId="0" autoUpdateAnimBg="0"/>
      <p:bldP spid="16795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xmlns="" id="{1CD303D6-8334-4535-9FA3-FA031DC7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fld id="{AEDD4F6A-F4FB-47AD-BB8F-61DE81A1087E}" type="slidenum">
              <a:rPr kumimoji="0" lang="en-US" altLang="zh-CN" sz="1400">
                <a:latin typeface="Times New Roman" panose="02020603050405020304" pitchFamily="18" charset="0"/>
              </a:rPr>
              <a:pPr algn="r"/>
              <a:t>28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8971" name="Text Box 11">
            <a:extLst>
              <a:ext uri="{FF2B5EF4-FFF2-40B4-BE49-F238E27FC236}">
                <a16:creationId xmlns:a16="http://schemas.microsoft.com/office/drawing/2014/main" xmlns="" id="{A49CE136-39F6-4E28-AD2A-2EC11D5D6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385828"/>
            <a:ext cx="8382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小数反码</a:t>
            </a:r>
            <a:endParaRPr lang="en-US" altLang="zh-CN" b="1" kern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/>
              <a:t>若 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 </a:t>
            </a:r>
            <a:r>
              <a:rPr lang="en-US" altLang="zh-CN" b="1" dirty="0"/>
              <a:t>= +0.1011 , X</a:t>
            </a:r>
            <a:r>
              <a:rPr lang="en-US" altLang="zh-CN" b="1" baseline="-30000" dirty="0"/>
              <a:t>2  </a:t>
            </a:r>
            <a:r>
              <a:rPr lang="en-US" altLang="zh-CN" b="1" dirty="0"/>
              <a:t>= -0.1011</a:t>
            </a:r>
            <a:r>
              <a:rPr lang="zh-CN" altLang="en-US" b="1" dirty="0"/>
              <a:t>，则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和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的反码为     </a:t>
            </a:r>
            <a:br>
              <a:rPr lang="zh-CN" altLang="en-US" b="1" dirty="0"/>
            </a:br>
            <a:r>
              <a:rPr lang="zh-CN" altLang="en-US" b="1" dirty="0"/>
              <a:t>     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反 </a:t>
            </a:r>
            <a:r>
              <a:rPr lang="en-US" altLang="zh-CN" b="1" dirty="0"/>
              <a:t>= 0.1011                                                   </a:t>
            </a:r>
            <a:br>
              <a:rPr lang="en-US" altLang="zh-CN" b="1" dirty="0"/>
            </a:br>
            <a:r>
              <a:rPr lang="en-US" altLang="zh-CN" b="1" dirty="0"/>
              <a:t>     </a:t>
            </a:r>
            <a:r>
              <a:rPr lang="zh-CN" altLang="en-US" b="1" dirty="0"/>
              <a:t>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反 </a:t>
            </a:r>
            <a:r>
              <a:rPr lang="en-US" altLang="zh-CN" b="1" dirty="0"/>
              <a:t>= 1.0100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 dirty="0"/>
              <a:t> </a:t>
            </a:r>
          </a:p>
        </p:txBody>
      </p:sp>
      <p:sp>
        <p:nvSpPr>
          <p:cNvPr id="168972" name="Text Box 12">
            <a:extLst>
              <a:ext uri="{FF2B5EF4-FFF2-40B4-BE49-F238E27FC236}">
                <a16:creationId xmlns:a16="http://schemas.microsoft.com/office/drawing/2014/main" xmlns="" id="{99765A9B-6065-4C38-BEBA-79CA8F921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08529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zh-CN" altLang="en-US" b="1" dirty="0"/>
              <a:t>根据定义，小数</a:t>
            </a:r>
            <a:r>
              <a:rPr lang="zh-CN" altLang="en-US" b="1" dirty="0">
                <a:latin typeface="Times New Roman" panose="02020603050405020304" pitchFamily="18" charset="0"/>
              </a:rPr>
              <a:t>“</a:t>
            </a:r>
            <a:r>
              <a:rPr lang="en-US" altLang="zh-CN" b="1" dirty="0"/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”</a:t>
            </a:r>
            <a:r>
              <a:rPr lang="zh-CN" altLang="en-US" b="1" dirty="0"/>
              <a:t>的反码有两种表示形式，即</a:t>
            </a:r>
            <a:r>
              <a:rPr lang="en-US" altLang="zh-CN" b="1" dirty="0">
                <a:solidFill>
                  <a:srgbClr val="FF0000"/>
                </a:solidFill>
              </a:rPr>
              <a:t>0.0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1.1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1990" name="Picture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B44B5179-9A2C-409F-9B07-5CFD5A79C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28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6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91F89A15-983C-4D61-9F94-2C69B9051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10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8986" name="Group 26">
            <a:extLst>
              <a:ext uri="{FF2B5EF4-FFF2-40B4-BE49-F238E27FC236}">
                <a16:creationId xmlns:a16="http://schemas.microsoft.com/office/drawing/2014/main" xmlns="" id="{46173166-16A4-4F24-893F-06CCB6B393B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810000"/>
            <a:ext cx="5257800" cy="1295400"/>
            <a:chOff x="1104" y="2400"/>
            <a:chExt cx="3312" cy="816"/>
          </a:xfrm>
        </p:grpSpPr>
        <p:sp>
          <p:nvSpPr>
            <p:cNvPr id="41994" name="Line 19">
              <a:extLst>
                <a:ext uri="{FF2B5EF4-FFF2-40B4-BE49-F238E27FC236}">
                  <a16:creationId xmlns:a16="http://schemas.microsoft.com/office/drawing/2014/main" xmlns="" id="{45B13A51-6057-408C-8C20-F845875A7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6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en-US"/>
            </a:p>
          </p:txBody>
        </p:sp>
        <p:sp>
          <p:nvSpPr>
            <p:cNvPr id="41995" name="Line 20">
              <a:extLst>
                <a:ext uri="{FF2B5EF4-FFF2-40B4-BE49-F238E27FC236}">
                  <a16:creationId xmlns:a16="http://schemas.microsoft.com/office/drawing/2014/main" xmlns="" id="{8D8A5F0B-AEEB-4416-A363-2EF8E5442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6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en-US"/>
            </a:p>
          </p:txBody>
        </p:sp>
        <p:sp>
          <p:nvSpPr>
            <p:cNvPr id="41996" name="Line 21">
              <a:extLst>
                <a:ext uri="{FF2B5EF4-FFF2-40B4-BE49-F238E27FC236}">
                  <a16:creationId xmlns:a16="http://schemas.microsoft.com/office/drawing/2014/main" xmlns="" id="{B4EB3AAF-3B5A-4977-AAFA-C67332F80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6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en-US"/>
            </a:p>
          </p:txBody>
        </p:sp>
        <p:sp>
          <p:nvSpPr>
            <p:cNvPr id="41997" name="Line 22">
              <a:extLst>
                <a:ext uri="{FF2B5EF4-FFF2-40B4-BE49-F238E27FC236}">
                  <a16:creationId xmlns:a16="http://schemas.microsoft.com/office/drawing/2014/main" xmlns="" id="{F233ADE2-C023-407C-8BC9-75DE167CC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6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en-US"/>
            </a:p>
          </p:txBody>
        </p:sp>
        <p:sp>
          <p:nvSpPr>
            <p:cNvPr id="41998" name="Text Box 23">
              <a:extLst>
                <a:ext uri="{FF2B5EF4-FFF2-40B4-BE49-F238E27FC236}">
                  <a16:creationId xmlns:a16="http://schemas.microsoft.com/office/drawing/2014/main" xmlns="" id="{86D6DD5A-810F-4020-BED6-4A92F3FC3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400"/>
              <a:ext cx="3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dirty="0"/>
                <a:t>  </a:t>
              </a:r>
              <a:r>
                <a:rPr lang="zh-CN" altLang="en-US" b="1" dirty="0"/>
                <a:t>即    </a:t>
              </a:r>
              <a:r>
                <a:rPr lang="zh-CN" altLang="en-US" b="1" dirty="0">
                  <a:solidFill>
                    <a:srgbClr val="FF6600"/>
                  </a:solidFill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</a:rPr>
                <a:t>-0 .  1   0   1   1 </a:t>
              </a:r>
            </a:p>
          </p:txBody>
        </p:sp>
        <p:sp>
          <p:nvSpPr>
            <p:cNvPr id="41999" name="Text Box 24">
              <a:extLst>
                <a:ext uri="{FF2B5EF4-FFF2-40B4-BE49-F238E27FC236}">
                  <a16:creationId xmlns:a16="http://schemas.microsoft.com/office/drawing/2014/main" xmlns="" id="{7D09062B-F95B-4806-8456-0CDAEC48B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928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dirty="0"/>
                <a:t> </a:t>
              </a:r>
              <a:r>
                <a:rPr lang="en-US" altLang="zh-CN" b="1" dirty="0">
                  <a:solidFill>
                    <a:schemeClr val="accent1"/>
                  </a:solidFill>
                </a:rPr>
                <a:t>1 .  0   1   0   0 </a:t>
              </a:r>
            </a:p>
          </p:txBody>
        </p:sp>
        <p:sp>
          <p:nvSpPr>
            <p:cNvPr id="42000" name="Line 25">
              <a:extLst>
                <a:ext uri="{FF2B5EF4-FFF2-40B4-BE49-F238E27FC236}">
                  <a16:creationId xmlns:a16="http://schemas.microsoft.com/office/drawing/2014/main" xmlns="" id="{4B35ED90-B9E2-4148-817F-DF31E1505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en-US"/>
            </a:p>
          </p:txBody>
        </p:sp>
      </p:grpSp>
      <p:cxnSp>
        <p:nvCxnSpPr>
          <p:cNvPr id="19" name="直接连接符 12">
            <a:extLst>
              <a:ext uri="{FF2B5EF4-FFF2-40B4-BE49-F238E27FC236}">
                <a16:creationId xmlns:a16="http://schemas.microsoft.com/office/drawing/2014/main" xmlns="" id="{7518F6DB-6D6F-4335-9E92-1F304175533C}"/>
              </a:ext>
            </a:extLst>
          </p:cNvPr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4">
            <a:extLst>
              <a:ext uri="{FF2B5EF4-FFF2-40B4-BE49-F238E27FC236}">
                <a16:creationId xmlns:a16="http://schemas.microsoft.com/office/drawing/2014/main" xmlns="" id="{6870F715-7BE1-4607-BD8D-4295A23C0EF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1" name="淘宝网chenying0907出品 6">
            <a:extLst>
              <a:ext uri="{FF2B5EF4-FFF2-40B4-BE49-F238E27FC236}">
                <a16:creationId xmlns:a16="http://schemas.microsoft.com/office/drawing/2014/main" xmlns="" id="{CD073412-F07E-4FA3-9844-D6095C784AB5}"/>
              </a:ext>
            </a:extLst>
          </p:cNvPr>
          <p:cNvSpPr txBox="1"/>
          <p:nvPr/>
        </p:nvSpPr>
        <p:spPr>
          <a:xfrm>
            <a:off x="1549721" y="4826"/>
            <a:ext cx="70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2.1.3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带符号二进制数的代码表示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xmlns="" id="{FC3D48CE-7745-4CD5-AD5C-F16860697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</a:rPr>
              <a:t>反码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1" grpId="0" autoUpdateAnimBg="0"/>
      <p:bldP spid="168972" grpId="0" autoUpdateAnimBg="0"/>
      <p:bldP spid="2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>
            <a:extLst>
              <a:ext uri="{FF2B5EF4-FFF2-40B4-BE49-F238E27FC236}">
                <a16:creationId xmlns:a16="http://schemas.microsoft.com/office/drawing/2014/main" xmlns="" id="{03A6F4AF-A926-41D6-96EA-864F3623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fld id="{C5D026A3-CB49-4400-9F0D-69528CDEB348}" type="slidenum">
              <a:rPr kumimoji="0" lang="en-US" altLang="zh-CN" sz="1400">
                <a:latin typeface="Times New Roman" panose="02020603050405020304" pitchFamily="18" charset="0"/>
              </a:rPr>
              <a:pPr algn="r"/>
              <a:t>29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9994" name="Text Box 10">
            <a:extLst>
              <a:ext uri="{FF2B5EF4-FFF2-40B4-BE49-F238E27FC236}">
                <a16:creationId xmlns:a16="http://schemas.microsoft.com/office/drawing/2014/main" xmlns="" id="{5A38899B-D8EF-49AB-B726-ED051DF63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09791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整数反码</a:t>
            </a:r>
          </a:p>
        </p:txBody>
      </p:sp>
      <p:grpSp>
        <p:nvGrpSpPr>
          <p:cNvPr id="170002" name="Group 18">
            <a:extLst>
              <a:ext uri="{FF2B5EF4-FFF2-40B4-BE49-F238E27FC236}">
                <a16:creationId xmlns:a16="http://schemas.microsoft.com/office/drawing/2014/main" xmlns="" id="{006157F8-A765-4A98-B3C9-AE4A1D272571}"/>
              </a:ext>
            </a:extLst>
          </p:cNvPr>
          <p:cNvGrpSpPr>
            <a:grpSpLocks/>
          </p:cNvGrpSpPr>
          <p:nvPr/>
        </p:nvGrpSpPr>
        <p:grpSpPr bwMode="auto">
          <a:xfrm>
            <a:off x="1815613" y="3683118"/>
            <a:ext cx="5257800" cy="1295400"/>
            <a:chOff x="624" y="960"/>
            <a:chExt cx="3312" cy="816"/>
          </a:xfrm>
        </p:grpSpPr>
        <p:sp>
          <p:nvSpPr>
            <p:cNvPr id="43029" name="Line 19">
              <a:extLst>
                <a:ext uri="{FF2B5EF4-FFF2-40B4-BE49-F238E27FC236}">
                  <a16:creationId xmlns:a16="http://schemas.microsoft.com/office/drawing/2014/main" xmlns="" id="{4827220E-A874-4CD7-B561-C35EFEEAE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123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en-US"/>
            </a:p>
          </p:txBody>
        </p:sp>
        <p:sp>
          <p:nvSpPr>
            <p:cNvPr id="43030" name="Line 20">
              <a:extLst>
                <a:ext uri="{FF2B5EF4-FFF2-40B4-BE49-F238E27FC236}">
                  <a16:creationId xmlns:a16="http://schemas.microsoft.com/office/drawing/2014/main" xmlns="" id="{F7BDD695-C09E-4681-AB92-2EB57D2FA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123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en-US"/>
            </a:p>
          </p:txBody>
        </p:sp>
        <p:sp>
          <p:nvSpPr>
            <p:cNvPr id="43031" name="Line 21">
              <a:extLst>
                <a:ext uri="{FF2B5EF4-FFF2-40B4-BE49-F238E27FC236}">
                  <a16:creationId xmlns:a16="http://schemas.microsoft.com/office/drawing/2014/main" xmlns="" id="{0CF6D5A5-195E-4C10-8659-7A635DF4E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" y="123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en-US"/>
            </a:p>
          </p:txBody>
        </p:sp>
        <p:sp>
          <p:nvSpPr>
            <p:cNvPr id="43032" name="Line 22">
              <a:extLst>
                <a:ext uri="{FF2B5EF4-FFF2-40B4-BE49-F238E27FC236}">
                  <a16:creationId xmlns:a16="http://schemas.microsoft.com/office/drawing/2014/main" xmlns="" id="{B1C1916E-E64A-4E8A-83D0-E6AB9292D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1" y="123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en-US"/>
            </a:p>
          </p:txBody>
        </p:sp>
        <p:sp>
          <p:nvSpPr>
            <p:cNvPr id="43033" name="Text Box 23">
              <a:extLst>
                <a:ext uri="{FF2B5EF4-FFF2-40B4-BE49-F238E27FC236}">
                  <a16:creationId xmlns:a16="http://schemas.microsoft.com/office/drawing/2014/main" xmlns="" id="{C120D369-8335-4258-8626-769EA7437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960"/>
              <a:ext cx="3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dirty="0"/>
                <a:t>  </a:t>
              </a:r>
              <a:r>
                <a:rPr lang="zh-CN" altLang="en-US" dirty="0">
                  <a:solidFill>
                    <a:srgbClr val="FF0000"/>
                  </a:solidFill>
                </a:rPr>
                <a:t>即    </a:t>
              </a:r>
              <a:r>
                <a:rPr lang="zh-CN" altLang="en-US" b="1" dirty="0">
                  <a:solidFill>
                    <a:srgbClr val="FF0000"/>
                  </a:solidFill>
                </a:rPr>
                <a:t>  </a:t>
              </a:r>
              <a:r>
                <a:rPr lang="en-US" altLang="zh-CN" b="1" dirty="0">
                  <a:solidFill>
                    <a:srgbClr val="FF0000"/>
                  </a:solidFill>
                </a:rPr>
                <a:t>-  1   0   0   1</a:t>
              </a:r>
              <a:r>
                <a:rPr lang="en-US" altLang="zh-CN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43034" name="Text Box 24">
              <a:extLst>
                <a:ext uri="{FF2B5EF4-FFF2-40B4-BE49-F238E27FC236}">
                  <a16:creationId xmlns:a16="http://schemas.microsoft.com/office/drawing/2014/main" xmlns="" id="{CD67C6BC-D7F9-45CF-9D88-57C739EA6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88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dirty="0"/>
                <a:t> </a:t>
              </a:r>
              <a:r>
                <a:rPr lang="en-US" altLang="zh-CN" b="1" dirty="0">
                  <a:solidFill>
                    <a:srgbClr val="FF0000"/>
                  </a:solidFill>
                </a:rPr>
                <a:t>1  0   1   1   0 </a:t>
              </a:r>
            </a:p>
          </p:txBody>
        </p:sp>
        <p:sp>
          <p:nvSpPr>
            <p:cNvPr id="43035" name="Line 25">
              <a:extLst>
                <a:ext uri="{FF2B5EF4-FFF2-40B4-BE49-F238E27FC236}">
                  <a16:creationId xmlns:a16="http://schemas.microsoft.com/office/drawing/2014/main" xmlns="" id="{E6F4BA04-600A-4F19-87B9-0D9870A66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en-US"/>
            </a:p>
          </p:txBody>
        </p:sp>
      </p:grpSp>
      <p:sp>
        <p:nvSpPr>
          <p:cNvPr id="170010" name="Text Box 26">
            <a:extLst>
              <a:ext uri="{FF2B5EF4-FFF2-40B4-BE49-F238E27FC236}">
                <a16:creationId xmlns:a16="http://schemas.microsoft.com/office/drawing/2014/main" xmlns="" id="{5D042A24-A025-4EA1-A784-2622DFBED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888" y="5468248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dirty="0"/>
              <a:t>整数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/>
              <a:t>的反码也有两种形式，即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00…0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11…1</a:t>
            </a:r>
            <a:r>
              <a:rPr lang="zh-CN" altLang="en-US" dirty="0">
                <a:solidFill>
                  <a:srgbClr val="FF3300"/>
                </a:solidFill>
              </a:rPr>
              <a:t> </a:t>
            </a:r>
          </a:p>
        </p:txBody>
      </p:sp>
      <p:grpSp>
        <p:nvGrpSpPr>
          <p:cNvPr id="170014" name="Group 30">
            <a:extLst>
              <a:ext uri="{FF2B5EF4-FFF2-40B4-BE49-F238E27FC236}">
                <a16:creationId xmlns:a16="http://schemas.microsoft.com/office/drawing/2014/main" xmlns="" id="{4655CFD2-8363-468E-B7FB-6BD509C66550}"/>
              </a:ext>
            </a:extLst>
          </p:cNvPr>
          <p:cNvGrpSpPr>
            <a:grpSpLocks/>
          </p:cNvGrpSpPr>
          <p:nvPr/>
        </p:nvGrpSpPr>
        <p:grpSpPr bwMode="auto">
          <a:xfrm>
            <a:off x="319839" y="1711442"/>
            <a:ext cx="8077200" cy="1730376"/>
            <a:chOff x="336" y="1872"/>
            <a:chExt cx="5088" cy="1090"/>
          </a:xfrm>
        </p:grpSpPr>
        <p:sp>
          <p:nvSpPr>
            <p:cNvPr id="43025" name="Text Box 15">
              <a:extLst>
                <a:ext uri="{FF2B5EF4-FFF2-40B4-BE49-F238E27FC236}">
                  <a16:creationId xmlns:a16="http://schemas.microsoft.com/office/drawing/2014/main" xmlns="" id="{FB55D369-5D0A-4731-AE32-FA1A89322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872"/>
              <a:ext cx="5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dirty="0"/>
                <a:t>    </a:t>
              </a:r>
              <a:r>
                <a:rPr lang="zh-CN" altLang="en-US" b="1" dirty="0">
                  <a:solidFill>
                    <a:schemeClr val="accent1"/>
                  </a:solidFill>
                </a:rPr>
                <a:t>例如，</a:t>
              </a:r>
              <a:r>
                <a:rPr lang="zh-CN" altLang="en-US" b="1" dirty="0"/>
                <a:t>若</a:t>
              </a:r>
              <a:r>
                <a:rPr lang="en-US" altLang="zh-CN" b="1" dirty="0"/>
                <a:t>X</a:t>
              </a:r>
              <a:r>
                <a:rPr lang="en-US" altLang="zh-CN" b="1" baseline="-30000" dirty="0"/>
                <a:t>1 </a:t>
              </a:r>
              <a:r>
                <a:rPr lang="en-US" altLang="zh-CN" b="1" dirty="0"/>
                <a:t>= +1001 , X</a:t>
              </a:r>
              <a:r>
                <a:rPr lang="en-US" altLang="zh-CN" b="1" baseline="-30000" dirty="0"/>
                <a:t>2 </a:t>
              </a:r>
              <a:r>
                <a:rPr lang="en-US" altLang="zh-CN" b="1" dirty="0"/>
                <a:t>= -1001</a:t>
              </a:r>
              <a:r>
                <a:rPr lang="zh-CN" altLang="en-US" b="1" dirty="0"/>
                <a:t>，则</a:t>
              </a:r>
              <a:r>
                <a:rPr lang="en-US" altLang="zh-CN" b="1" dirty="0"/>
                <a:t>X</a:t>
              </a:r>
              <a:r>
                <a:rPr lang="en-US" altLang="zh-CN" b="1" baseline="-30000" dirty="0"/>
                <a:t>1</a:t>
              </a:r>
              <a:r>
                <a:rPr lang="zh-CN" altLang="en-US" b="1" dirty="0"/>
                <a:t>和</a:t>
              </a:r>
              <a:r>
                <a:rPr lang="en-US" altLang="zh-CN" b="1" dirty="0"/>
                <a:t>X</a:t>
              </a:r>
              <a:r>
                <a:rPr lang="en-US" altLang="zh-CN" b="1" baseline="-30000" dirty="0"/>
                <a:t>2</a:t>
              </a:r>
              <a:r>
                <a:rPr lang="zh-CN" altLang="en-US" b="1" dirty="0"/>
                <a:t>的反码为</a:t>
              </a:r>
            </a:p>
          </p:txBody>
        </p:sp>
        <p:sp>
          <p:nvSpPr>
            <p:cNvPr id="43026" name="Text Box 27">
              <a:extLst>
                <a:ext uri="{FF2B5EF4-FFF2-40B4-BE49-F238E27FC236}">
                  <a16:creationId xmlns:a16="http://schemas.microsoft.com/office/drawing/2014/main" xmlns="" id="{B7637CDD-0052-4EA1-B959-5CADC5EBA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" y="2228"/>
              <a:ext cx="16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zh-CN" altLang="en-US" dirty="0"/>
                <a:t>［</a:t>
              </a:r>
              <a:r>
                <a:rPr lang="en-US" altLang="zh-CN" dirty="0"/>
                <a:t>X</a:t>
              </a:r>
              <a:r>
                <a:rPr lang="en-US" altLang="zh-CN" baseline="-30000" dirty="0"/>
                <a:t>1</a:t>
              </a:r>
              <a:r>
                <a:rPr lang="zh-CN" altLang="en-US" dirty="0"/>
                <a:t>］</a:t>
              </a:r>
              <a:r>
                <a:rPr lang="zh-CN" altLang="en-US" baseline="-30000" dirty="0"/>
                <a:t>反 </a:t>
              </a:r>
              <a:r>
                <a:rPr lang="zh-CN" altLang="en-US" dirty="0"/>
                <a:t> </a:t>
              </a:r>
              <a:r>
                <a:rPr lang="en-US" altLang="zh-CN" dirty="0"/>
                <a:t>= </a:t>
              </a:r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r>
                <a:rPr lang="en-US" altLang="zh-CN" dirty="0"/>
                <a:t>1001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43027" name="Text Box 28">
              <a:extLst>
                <a:ext uri="{FF2B5EF4-FFF2-40B4-BE49-F238E27FC236}">
                  <a16:creationId xmlns:a16="http://schemas.microsoft.com/office/drawing/2014/main" xmlns="" id="{8EAC42DD-2977-42CE-95E7-27915F32F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" y="2671"/>
              <a:ext cx="1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［</a:t>
              </a:r>
              <a:r>
                <a:rPr lang="en-US" altLang="zh-CN" dirty="0"/>
                <a:t>X</a:t>
              </a:r>
              <a:r>
                <a:rPr lang="en-US" altLang="zh-CN" baseline="-30000" dirty="0"/>
                <a:t>2</a:t>
              </a:r>
              <a:r>
                <a:rPr lang="zh-CN" altLang="en-US" dirty="0"/>
                <a:t>］</a:t>
              </a:r>
              <a:r>
                <a:rPr lang="zh-CN" altLang="en-US" baseline="-30000" dirty="0"/>
                <a:t>反  </a:t>
              </a:r>
              <a:r>
                <a:rPr lang="en-US" altLang="zh-CN" dirty="0"/>
                <a:t>= 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r>
                <a:rPr lang="en-US" altLang="zh-CN" dirty="0"/>
                <a:t>0110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43018" name="Picture 3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8F5FE864-9617-47E9-BFE9-5CA95372B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28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36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013D26F0-7ACC-4B0C-AC40-B002B329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10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接连接符 12">
            <a:extLst>
              <a:ext uri="{FF2B5EF4-FFF2-40B4-BE49-F238E27FC236}">
                <a16:creationId xmlns:a16="http://schemas.microsoft.com/office/drawing/2014/main" xmlns="" id="{CE71CE85-31DF-4762-957D-F9EDAFD00220}"/>
              </a:ext>
            </a:extLst>
          </p:cNvPr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14">
            <a:extLst>
              <a:ext uri="{FF2B5EF4-FFF2-40B4-BE49-F238E27FC236}">
                <a16:creationId xmlns:a16="http://schemas.microsoft.com/office/drawing/2014/main" xmlns="" id="{D52F542C-3C35-41C9-8916-0B1BE965DBD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5" name="淘宝网chenying0907出品 6">
            <a:extLst>
              <a:ext uri="{FF2B5EF4-FFF2-40B4-BE49-F238E27FC236}">
                <a16:creationId xmlns:a16="http://schemas.microsoft.com/office/drawing/2014/main" xmlns="" id="{891DD236-48AB-481E-8D33-A659D0B08CAC}"/>
              </a:ext>
            </a:extLst>
          </p:cNvPr>
          <p:cNvSpPr txBox="1"/>
          <p:nvPr/>
        </p:nvSpPr>
        <p:spPr>
          <a:xfrm>
            <a:off x="1549721" y="4826"/>
            <a:ext cx="70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2.1.3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带符号二进制数的代码表示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xmlns="" id="{32DBF885-D77A-49BD-88F6-AABD8F120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</a:rPr>
              <a:t>反码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7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4" grpId="0" autoUpdateAnimBg="0"/>
      <p:bldP spid="170010" grpId="0" autoUpdateAnimBg="0"/>
      <p:bldP spid="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>
            <a:extLst>
              <a:ext uri="{FF2B5EF4-FFF2-40B4-BE49-F238E27FC236}">
                <a16:creationId xmlns:a16="http://schemas.microsoft.com/office/drawing/2014/main" xmlns="" id="{D1F9A424-8683-481A-BB3B-274053D68653}"/>
              </a:ext>
            </a:extLst>
          </p:cNvPr>
          <p:cNvSpPr txBox="1"/>
          <p:nvPr/>
        </p:nvSpPr>
        <p:spPr>
          <a:xfrm>
            <a:off x="393843" y="1627356"/>
            <a:ext cx="469469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采用若干位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进行计数，并规定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进位规则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的科学计数法称为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进位计数制</a:t>
            </a:r>
            <a:r>
              <a:rPr lang="zh-CN" altLang="en-US" sz="2400" b="1" dirty="0">
                <a:solidFill>
                  <a:srgbClr val="3D74A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简称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数制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B60E5D0-B208-4B74-806C-39E6369D18D3}"/>
              </a:ext>
            </a:extLst>
          </p:cNvPr>
          <p:cNvSpPr/>
          <p:nvPr/>
        </p:nvSpPr>
        <p:spPr>
          <a:xfrm>
            <a:off x="202131" y="4106315"/>
            <a:ext cx="861453" cy="1201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数制的</a:t>
            </a:r>
            <a:endParaRPr lang="en-US" altLang="zh-CN" sz="24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要素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xmlns="" id="{3DF4B419-4703-4D22-A7E8-2CA826D382C6}"/>
              </a:ext>
            </a:extLst>
          </p:cNvPr>
          <p:cNvSpPr/>
          <p:nvPr/>
        </p:nvSpPr>
        <p:spPr>
          <a:xfrm>
            <a:off x="1169076" y="4168879"/>
            <a:ext cx="251648" cy="108459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E9B2DAB5-AA54-48CB-921A-6597E736B109}"/>
              </a:ext>
            </a:extLst>
          </p:cNvPr>
          <p:cNvSpPr/>
          <p:nvPr/>
        </p:nvSpPr>
        <p:spPr>
          <a:xfrm>
            <a:off x="1469001" y="3803885"/>
            <a:ext cx="3328988" cy="7661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2B56F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数码</a:t>
            </a:r>
            <a:r>
              <a:rPr lang="zh-CN" altLang="en-US" sz="2400" b="1" dirty="0">
                <a:solidFill>
                  <a:schemeClr val="tx1"/>
                </a:solidFill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表示基本</a:t>
            </a:r>
            <a:r>
              <a:rPr lang="zh-CN" altLang="en-US" sz="24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数值大小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的不同</a:t>
            </a:r>
            <a:r>
              <a:rPr lang="zh-CN" altLang="en-US" sz="24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数字符号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DD6B5580-0946-4928-ADB7-67296324575B}"/>
              </a:ext>
            </a:extLst>
          </p:cNvPr>
          <p:cNvSpPr/>
          <p:nvPr/>
        </p:nvSpPr>
        <p:spPr>
          <a:xfrm>
            <a:off x="1469001" y="4946297"/>
            <a:ext cx="3328988" cy="723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2B56F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进位规则</a:t>
            </a:r>
            <a:r>
              <a:rPr lang="zh-CN" altLang="en-US" sz="2400" b="1" dirty="0">
                <a:solidFill>
                  <a:schemeClr val="tx1"/>
                </a:solidFill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逢几进一，借一当几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xmlns="" id="{D5C11F10-C101-4147-BF08-7ADE7AFBDB59}"/>
              </a:ext>
            </a:extLst>
          </p:cNvPr>
          <p:cNvSpPr/>
          <p:nvPr/>
        </p:nvSpPr>
        <p:spPr>
          <a:xfrm>
            <a:off x="4879713" y="3794690"/>
            <a:ext cx="236114" cy="82543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BE38529C-7106-4F95-8A77-48C1039D371E}"/>
              </a:ext>
            </a:extLst>
          </p:cNvPr>
          <p:cNvSpPr/>
          <p:nvPr/>
        </p:nvSpPr>
        <p:spPr>
          <a:xfrm>
            <a:off x="5128860" y="3579741"/>
            <a:ext cx="3046396" cy="429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基数</a:t>
            </a:r>
            <a:r>
              <a:rPr lang="zh-CN" altLang="en-US" sz="2400" b="1" dirty="0">
                <a:solidFill>
                  <a:schemeClr val="tx1"/>
                </a:solidFill>
              </a:rPr>
              <a:t>：数码的个数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4B933702-BE94-4600-A43A-76B852B5C705}"/>
              </a:ext>
            </a:extLst>
          </p:cNvPr>
          <p:cNvSpPr/>
          <p:nvPr/>
        </p:nvSpPr>
        <p:spPr>
          <a:xfrm>
            <a:off x="5128860" y="4259748"/>
            <a:ext cx="3046396" cy="720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位权</a:t>
            </a:r>
            <a:r>
              <a:rPr lang="zh-CN" altLang="en-US" sz="2400" b="1" dirty="0">
                <a:solidFill>
                  <a:schemeClr val="tx1"/>
                </a:solidFill>
              </a:rPr>
              <a:t>：每个位置上单位数码代表的数值</a:t>
            </a:r>
          </a:p>
        </p:txBody>
      </p:sp>
      <p:sp>
        <p:nvSpPr>
          <p:cNvPr id="15" name="云形标注 25606">
            <a:extLst>
              <a:ext uri="{FF2B5EF4-FFF2-40B4-BE49-F238E27FC236}">
                <a16:creationId xmlns:a16="http://schemas.microsoft.com/office/drawing/2014/main" xmlns="" id="{C4757F00-E796-42FA-8C99-1BB26DE11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424" y="1001027"/>
            <a:ext cx="2719136" cy="2546957"/>
          </a:xfrm>
          <a:prstGeom prst="cloudCallout">
            <a:avLst>
              <a:gd name="adj1" fmla="val -60364"/>
              <a:gd name="adj2" fmla="val 12807"/>
            </a:avLst>
          </a:prstGeom>
          <a:noFill/>
          <a:ln w="952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fontAlgn="ctr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</a:rPr>
              <a:t>数码的个数和计数规律是进位计数制的两个决定因素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455"/>
            <a:ext cx="4745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一、概念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2.1.1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进位计数制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313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2" grpId="0" animBg="1"/>
      <p:bldP spid="3" grpId="0" animBg="1"/>
      <p:bldP spid="4" grpId="0" animBg="1"/>
      <p:bldP spid="5" grpId="0" animBg="1"/>
      <p:bldP spid="8" grpId="0" animBg="1"/>
      <p:bldP spid="10" grpId="0" animBg="1"/>
      <p:bldP spid="13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B35F7E32-296C-465A-983C-D9626975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fld id="{D3821C1C-A6D0-45A2-89EB-314315FF6BDB}" type="slidenum">
              <a:rPr kumimoji="0" lang="en-US" altLang="zh-CN" sz="1400">
                <a:latin typeface="Times New Roman" panose="02020603050405020304" pitchFamily="18" charset="0"/>
              </a:rPr>
              <a:pPr algn="r"/>
              <a:t>30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1030" name="Text Box 22">
            <a:extLst>
              <a:ext uri="{FF2B5EF4-FFF2-40B4-BE49-F238E27FC236}">
                <a16:creationId xmlns:a16="http://schemas.microsoft.com/office/drawing/2014/main" xmlns="" id="{080564D7-9213-40E4-89E9-5D8A78359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14020"/>
            <a:ext cx="8458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/>
              <a:t>    </a:t>
            </a:r>
            <a:r>
              <a:rPr lang="zh-CN" altLang="en-US" b="1" dirty="0"/>
              <a:t>采用反码进行加、减运算时，无论进行两数相加还是两数相减，均可通过加法实现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dirty="0"/>
              <a:t>    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加、减运算规则如下：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1"/>
                </a:solidFill>
              </a:rPr>
              <a:t/>
            </a:r>
            <a:br>
              <a:rPr lang="zh-CN" altLang="en-US" b="1" dirty="0">
                <a:solidFill>
                  <a:schemeClr val="accent1"/>
                </a:solidFill>
              </a:rPr>
            </a:br>
            <a:r>
              <a:rPr lang="zh-CN" altLang="en-US" b="1" dirty="0">
                <a:solidFill>
                  <a:srgbClr val="FF6600"/>
                </a:solidFill>
              </a:rPr>
              <a:t>       </a:t>
            </a:r>
            <a:r>
              <a:rPr lang="zh-CN" altLang="en-US" b="1" dirty="0"/>
              <a:t>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 </a:t>
            </a:r>
            <a:r>
              <a:rPr lang="en-US" altLang="zh-CN" b="1" dirty="0"/>
              <a:t>+ 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反 </a:t>
            </a:r>
            <a:r>
              <a:rPr lang="en-US" altLang="zh-CN" b="1" dirty="0"/>
              <a:t>=</a:t>
            </a:r>
            <a:r>
              <a:rPr lang="zh-CN" altLang="en-US" b="1" dirty="0"/>
              <a:t>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反 </a:t>
            </a:r>
            <a:r>
              <a:rPr lang="en-US" altLang="zh-CN" b="1" dirty="0"/>
              <a:t>+</a:t>
            </a:r>
            <a:r>
              <a:rPr lang="zh-CN" altLang="en-US" b="1" dirty="0"/>
              <a:t>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反</a:t>
            </a:r>
            <a:endParaRPr lang="zh-CN" altLang="en-US" b="1" dirty="0"/>
          </a:p>
          <a:p>
            <a:pPr algn="just" eaLnBrk="1" hangingPunct="1">
              <a:spcBef>
                <a:spcPct val="50000"/>
              </a:spcBef>
            </a:pPr>
            <a:r>
              <a:rPr lang="zh-CN" altLang="en-US" b="1" dirty="0"/>
              <a:t>       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 </a:t>
            </a:r>
            <a:r>
              <a:rPr lang="en-US" altLang="zh-CN" b="1" dirty="0">
                <a:latin typeface="Times New Roman" panose="02020603050405020304" pitchFamily="18" charset="0"/>
              </a:rPr>
              <a:t>–</a:t>
            </a:r>
            <a:r>
              <a:rPr lang="en-US" altLang="zh-CN" b="1" dirty="0"/>
              <a:t> 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反 </a:t>
            </a:r>
            <a:r>
              <a:rPr lang="en-US" altLang="zh-CN" b="1" dirty="0"/>
              <a:t>=</a:t>
            </a:r>
            <a:r>
              <a:rPr lang="zh-CN" altLang="en-US" b="1" dirty="0"/>
              <a:t>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反 </a:t>
            </a:r>
            <a:r>
              <a:rPr lang="en-US" altLang="zh-CN" b="1" dirty="0"/>
              <a:t>+</a:t>
            </a:r>
            <a:r>
              <a:rPr lang="zh-CN" altLang="en-US" b="1" dirty="0"/>
              <a:t>［</a:t>
            </a:r>
            <a:r>
              <a:rPr lang="en-US" altLang="zh-CN" b="1" dirty="0"/>
              <a:t>-X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反</a:t>
            </a:r>
            <a:r>
              <a:rPr lang="zh-CN" altLang="en-US" dirty="0"/>
              <a:t> </a:t>
            </a:r>
          </a:p>
          <a:p>
            <a:pPr algn="just" eaLnBrk="1" hangingPunct="1">
              <a:spcBef>
                <a:spcPct val="50000"/>
              </a:spcBef>
            </a:pPr>
            <a:endParaRPr lang="en-US" altLang="zh-CN" dirty="0"/>
          </a:p>
        </p:txBody>
      </p:sp>
      <p:pic>
        <p:nvPicPr>
          <p:cNvPr id="44038" name="Picture 2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E4545D08-A947-4685-B531-9B863AC1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28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28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2445A0CD-52D3-4268-AC69-6359125F3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10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2">
            <a:extLst>
              <a:ext uri="{FF2B5EF4-FFF2-40B4-BE49-F238E27FC236}">
                <a16:creationId xmlns:a16="http://schemas.microsoft.com/office/drawing/2014/main" xmlns="" id="{5FBBC985-7DF6-46A6-8D74-285BCECDFAAA}"/>
              </a:ext>
            </a:extLst>
          </p:cNvPr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4">
            <a:extLst>
              <a:ext uri="{FF2B5EF4-FFF2-40B4-BE49-F238E27FC236}">
                <a16:creationId xmlns:a16="http://schemas.microsoft.com/office/drawing/2014/main" xmlns="" id="{31A4B905-0519-4E7A-8D74-0EC7AB0B1D9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3" name="淘宝网chenying0907出品 6">
            <a:extLst>
              <a:ext uri="{FF2B5EF4-FFF2-40B4-BE49-F238E27FC236}">
                <a16:creationId xmlns:a16="http://schemas.microsoft.com/office/drawing/2014/main" xmlns="" id="{AEA06268-F90C-4059-B0C5-E1D319484FF7}"/>
              </a:ext>
            </a:extLst>
          </p:cNvPr>
          <p:cNvSpPr txBox="1"/>
          <p:nvPr/>
        </p:nvSpPr>
        <p:spPr>
          <a:xfrm>
            <a:off x="1549721" y="4826"/>
            <a:ext cx="70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2.1.3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带符号二进制数的代码表示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xmlns="" id="{813BCFA6-550F-4FE2-B496-47123FC51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213" y="4410600"/>
            <a:ext cx="7924800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运算时，符号位和数值位一样参加运算。当符号位有进位产生时，应将进位加到运算结果的最低位，才能得到最后结果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xmlns="" id="{EE273FEE-48D1-456E-B25D-1492F6440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</a:rPr>
              <a:t>反码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0" grpId="0" autoUpdateAnimBg="0"/>
      <p:bldP spid="14" grpId="0" animBg="1" autoUpdateAnimBg="0"/>
      <p:bldP spid="1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DE4C28A4-85CA-4D26-BF74-B5E93C01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fld id="{458F50C6-7C28-4DE8-A171-D067BA671148}" type="slidenum">
              <a:rPr kumimoji="0" lang="en-US" altLang="zh-CN" sz="1400">
                <a:latin typeface="Times New Roman" panose="02020603050405020304" pitchFamily="18" charset="0"/>
              </a:rPr>
              <a:pPr algn="r"/>
              <a:t>31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3073" name="Text Box 17">
            <a:extLst>
              <a:ext uri="{FF2B5EF4-FFF2-40B4-BE49-F238E27FC236}">
                <a16:creationId xmlns:a16="http://schemas.microsoft.com/office/drawing/2014/main" xmlns="" id="{19B82A78-2353-4B92-9FA8-26AC9D877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</a:rPr>
              <a:t>补码</a:t>
            </a:r>
            <a:r>
              <a:rPr lang="zh-CN" altLang="en-US" b="1" i="1" dirty="0"/>
              <a:t> </a:t>
            </a:r>
          </a:p>
        </p:txBody>
      </p:sp>
      <p:sp>
        <p:nvSpPr>
          <p:cNvPr id="173074" name="Text Box 18">
            <a:extLst>
              <a:ext uri="{FF2B5EF4-FFF2-40B4-BE49-F238E27FC236}">
                <a16:creationId xmlns:a16="http://schemas.microsoft.com/office/drawing/2014/main" xmlns="" id="{2AB2BBF1-3C73-4FB8-9E17-B7E23ED0E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305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b="1" dirty="0"/>
              <a:t>    </a:t>
            </a:r>
            <a:r>
              <a:rPr lang="zh-CN" altLang="en-US" b="1" dirty="0"/>
              <a:t>带符号二进制数的补码表示：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b="1" dirty="0"/>
              <a:t>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符号位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b="1" dirty="0"/>
              <a:t>用</a:t>
            </a:r>
            <a:r>
              <a:rPr lang="en-US" altLang="zh-CN" b="1" dirty="0"/>
              <a:t>0</a:t>
            </a:r>
            <a:r>
              <a:rPr lang="zh-CN" altLang="en-US" b="1" dirty="0"/>
              <a:t>表示正，用</a:t>
            </a:r>
            <a:r>
              <a:rPr lang="en-US" altLang="zh-CN" b="1" dirty="0"/>
              <a:t>1</a:t>
            </a:r>
            <a:r>
              <a:rPr lang="zh-CN" altLang="en-US" b="1" dirty="0"/>
              <a:t>表示负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CC00"/>
                </a:solidFill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数值位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b="1" dirty="0"/>
              <a:t>正数补码的数值位与真值相同；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负数补码的</a:t>
            </a:r>
            <a:endParaRPr lang="en-US" altLang="zh-CN" b="1" kern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数值位是真值的数值位按位变反，并在最低位加</a:t>
            </a:r>
            <a: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45065" name="Picture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3E5927C0-DAD1-44EF-B773-744D9AA1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28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27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EACE2779-2503-43C1-80FD-95DECEB87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10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2">
            <a:extLst>
              <a:ext uri="{FF2B5EF4-FFF2-40B4-BE49-F238E27FC236}">
                <a16:creationId xmlns:a16="http://schemas.microsoft.com/office/drawing/2014/main" xmlns="" id="{CF3D405F-F96F-484F-A9A7-3721DAE8163F}"/>
              </a:ext>
            </a:extLst>
          </p:cNvPr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4">
            <a:extLst>
              <a:ext uri="{FF2B5EF4-FFF2-40B4-BE49-F238E27FC236}">
                <a16:creationId xmlns:a16="http://schemas.microsoft.com/office/drawing/2014/main" xmlns="" id="{0B267107-06DA-45A7-ADFC-B77A219A343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3" name="淘宝网chenying0907出品 6">
            <a:extLst>
              <a:ext uri="{FF2B5EF4-FFF2-40B4-BE49-F238E27FC236}">
                <a16:creationId xmlns:a16="http://schemas.microsoft.com/office/drawing/2014/main" xmlns="" id="{E0010430-DEF3-448C-BFA1-4B6866349760}"/>
              </a:ext>
            </a:extLst>
          </p:cNvPr>
          <p:cNvSpPr txBox="1"/>
          <p:nvPr/>
        </p:nvSpPr>
        <p:spPr>
          <a:xfrm>
            <a:off x="1549721" y="4826"/>
            <a:ext cx="70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2.1.3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带符号二进制数的代码表示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3" grpId="0" autoUpdateAnimBg="0"/>
      <p:bldP spid="17307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xmlns="" id="{F77BCBA6-3769-43DC-941E-A2441F4D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fld id="{CB5FBB81-904C-43FF-A824-990B16E243E9}" type="slidenum">
              <a:rPr kumimoji="0" lang="en-US" altLang="zh-CN" sz="1400">
                <a:latin typeface="Times New Roman" panose="02020603050405020304" pitchFamily="18" charset="0"/>
              </a:rPr>
              <a:pPr algn="r"/>
              <a:t>32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091" name="Text Box 11">
            <a:extLst>
              <a:ext uri="{FF2B5EF4-FFF2-40B4-BE49-F238E27FC236}">
                <a16:creationId xmlns:a16="http://schemas.microsoft.com/office/drawing/2014/main" xmlns="" id="{977DE67D-72FF-42C1-8B90-17D8CA0E4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213" y="1232570"/>
            <a:ext cx="8077200" cy="222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小数补码</a:t>
            </a:r>
            <a:endParaRPr lang="en-US" altLang="zh-CN" b="1" kern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/>
              <a:t>若</a:t>
            </a:r>
            <a:r>
              <a:rPr lang="en-US" altLang="zh-CN" b="1" dirty="0"/>
              <a:t>X 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= +0.1011 , X </a:t>
            </a:r>
            <a:r>
              <a:rPr lang="en-US" altLang="zh-CN" b="1" baseline="-30000" dirty="0"/>
              <a:t>2 </a:t>
            </a:r>
            <a:r>
              <a:rPr lang="en-US" altLang="zh-CN" b="1" dirty="0"/>
              <a:t>= -0.1011, </a:t>
            </a:r>
            <a:r>
              <a:rPr lang="zh-CN" altLang="en-US" b="1" dirty="0"/>
              <a:t>则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和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的补码为</a:t>
            </a:r>
            <a:br>
              <a:rPr lang="zh-CN" altLang="en-US" b="1" dirty="0"/>
            </a:br>
            <a:r>
              <a:rPr lang="zh-CN" altLang="en-US" b="1" dirty="0"/>
              <a:t>        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补 </a:t>
            </a:r>
            <a:r>
              <a:rPr lang="en-US" altLang="zh-CN" b="1" dirty="0"/>
              <a:t>= 0.1011</a:t>
            </a:r>
            <a:br>
              <a:rPr lang="en-US" altLang="zh-CN" b="1" dirty="0"/>
            </a:br>
            <a:r>
              <a:rPr lang="en-US" altLang="zh-CN" b="1" dirty="0"/>
              <a:t>        </a:t>
            </a:r>
            <a:r>
              <a:rPr lang="zh-CN" altLang="en-US" b="1" dirty="0"/>
              <a:t>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补 </a:t>
            </a:r>
            <a:r>
              <a:rPr lang="en-US" altLang="zh-CN" b="1" dirty="0"/>
              <a:t>= 1.0101</a:t>
            </a:r>
          </a:p>
        </p:txBody>
      </p:sp>
      <p:sp>
        <p:nvSpPr>
          <p:cNvPr id="174092" name="Text Box 12">
            <a:extLst>
              <a:ext uri="{FF2B5EF4-FFF2-40B4-BE49-F238E27FC236}">
                <a16:creationId xmlns:a16="http://schemas.microsoft.com/office/drawing/2014/main" xmlns="" id="{12CD5DA3-451E-4973-9402-D6499ADC7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15000"/>
            <a:ext cx="7773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b="1" dirty="0"/>
              <a:t>  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 b="1" dirty="0"/>
              <a:t>小数</a:t>
            </a:r>
            <a:r>
              <a:rPr lang="zh-CN" altLang="en-US" b="1" dirty="0">
                <a:latin typeface="Times New Roman" panose="02020603050405020304" pitchFamily="18" charset="0"/>
              </a:rPr>
              <a:t>“</a:t>
            </a:r>
            <a:r>
              <a:rPr lang="en-US" altLang="zh-CN" b="1" dirty="0"/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”</a:t>
            </a:r>
            <a:r>
              <a:rPr lang="zh-CN" altLang="en-US" b="1" dirty="0"/>
              <a:t>的补码只有一种表示形式，即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0.0…0</a:t>
            </a:r>
            <a:r>
              <a:rPr lang="zh-CN" altLang="en-US" b="1" dirty="0"/>
              <a:t> </a:t>
            </a:r>
          </a:p>
        </p:txBody>
      </p:sp>
      <p:pic>
        <p:nvPicPr>
          <p:cNvPr id="46086" name="Picture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EB72E1B5-AB97-41B9-B2EE-626DDC2A4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28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16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731394C7-597C-4B11-B721-8D455FC01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10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08" name="Group 28">
            <a:extLst>
              <a:ext uri="{FF2B5EF4-FFF2-40B4-BE49-F238E27FC236}">
                <a16:creationId xmlns:a16="http://schemas.microsoft.com/office/drawing/2014/main" xmlns="" id="{747C7B8F-D36E-4F7B-A3C6-DE5EA742449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429000"/>
            <a:ext cx="5257800" cy="2057400"/>
            <a:chOff x="1104" y="2112"/>
            <a:chExt cx="3312" cy="1296"/>
          </a:xfrm>
        </p:grpSpPr>
        <p:sp>
          <p:nvSpPr>
            <p:cNvPr id="46090" name="Line 18">
              <a:extLst>
                <a:ext uri="{FF2B5EF4-FFF2-40B4-BE49-F238E27FC236}">
                  <a16:creationId xmlns:a16="http://schemas.microsoft.com/office/drawing/2014/main" xmlns="" id="{DD13EE52-8D4E-42A6-8080-03178AE5B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en-US"/>
            </a:p>
          </p:txBody>
        </p:sp>
        <p:sp>
          <p:nvSpPr>
            <p:cNvPr id="46091" name="Line 19">
              <a:extLst>
                <a:ext uri="{FF2B5EF4-FFF2-40B4-BE49-F238E27FC236}">
                  <a16:creationId xmlns:a16="http://schemas.microsoft.com/office/drawing/2014/main" xmlns="" id="{FAC94AB2-E079-4C7E-A603-121E93068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3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en-US"/>
            </a:p>
          </p:txBody>
        </p:sp>
        <p:sp>
          <p:nvSpPr>
            <p:cNvPr id="46092" name="Line 20">
              <a:extLst>
                <a:ext uri="{FF2B5EF4-FFF2-40B4-BE49-F238E27FC236}">
                  <a16:creationId xmlns:a16="http://schemas.microsoft.com/office/drawing/2014/main" xmlns="" id="{ADE4265C-2747-404C-9B19-D832D1B99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en-US"/>
            </a:p>
          </p:txBody>
        </p:sp>
        <p:sp>
          <p:nvSpPr>
            <p:cNvPr id="46093" name="Line 21">
              <a:extLst>
                <a:ext uri="{FF2B5EF4-FFF2-40B4-BE49-F238E27FC236}">
                  <a16:creationId xmlns:a16="http://schemas.microsoft.com/office/drawing/2014/main" xmlns="" id="{8EE0B17B-4608-490F-8DBD-D824D5F6B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en-US"/>
            </a:p>
          </p:txBody>
        </p:sp>
        <p:sp>
          <p:nvSpPr>
            <p:cNvPr id="46094" name="Text Box 22">
              <a:extLst>
                <a:ext uri="{FF2B5EF4-FFF2-40B4-BE49-F238E27FC236}">
                  <a16:creationId xmlns:a16="http://schemas.microsoft.com/office/drawing/2014/main" xmlns="" id="{85667B9E-E79D-4DCA-B4EB-9C7A5A280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112"/>
              <a:ext cx="3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dirty="0"/>
                <a:t>  </a:t>
              </a:r>
              <a:r>
                <a:rPr lang="zh-CN" altLang="en-US" b="1" dirty="0"/>
                <a:t>即    </a:t>
              </a:r>
              <a:r>
                <a:rPr lang="zh-CN" altLang="en-US" b="1" dirty="0">
                  <a:solidFill>
                    <a:srgbClr val="FF6600"/>
                  </a:solidFill>
                </a:rPr>
                <a:t>  </a:t>
              </a:r>
              <a:r>
                <a:rPr lang="en-US" altLang="zh-CN" b="1" dirty="0">
                  <a:solidFill>
                    <a:srgbClr val="FF0000"/>
                  </a:solidFill>
                </a:rPr>
                <a:t>-0 .  1   0   1   1 </a:t>
              </a:r>
            </a:p>
          </p:txBody>
        </p:sp>
        <p:sp>
          <p:nvSpPr>
            <p:cNvPr id="46095" name="Text Box 23">
              <a:extLst>
                <a:ext uri="{FF2B5EF4-FFF2-40B4-BE49-F238E27FC236}">
                  <a16:creationId xmlns:a16="http://schemas.microsoft.com/office/drawing/2014/main" xmlns="" id="{5F060B49-CDFB-47DE-BCD5-9532A2381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640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  </a:t>
              </a:r>
              <a:r>
                <a:rPr lang="en-US" altLang="zh-CN" b="1" dirty="0">
                  <a:solidFill>
                    <a:srgbClr val="FF0000"/>
                  </a:solidFill>
                </a:rPr>
                <a:t>1 .  0   1   0   0 </a:t>
              </a:r>
            </a:p>
          </p:txBody>
        </p:sp>
        <p:sp>
          <p:nvSpPr>
            <p:cNvPr id="46096" name="Line 24">
              <a:extLst>
                <a:ext uri="{FF2B5EF4-FFF2-40B4-BE49-F238E27FC236}">
                  <a16:creationId xmlns:a16="http://schemas.microsoft.com/office/drawing/2014/main" xmlns="" id="{D1A4A418-8599-40DD-9354-BCBD96A84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3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en-US"/>
            </a:p>
          </p:txBody>
        </p:sp>
        <p:sp>
          <p:nvSpPr>
            <p:cNvPr id="46097" name="Text Box 25">
              <a:extLst>
                <a:ext uri="{FF2B5EF4-FFF2-40B4-BE49-F238E27FC236}">
                  <a16:creationId xmlns:a16="http://schemas.microsoft.com/office/drawing/2014/main" xmlns="" id="{5A105796-B503-4770-BE64-A89B9DF0F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32"/>
              <a:ext cx="27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 </a:t>
              </a:r>
              <a:r>
                <a:rPr lang="en-US" altLang="zh-CN" b="1"/>
                <a:t>+                       1</a:t>
              </a:r>
            </a:p>
          </p:txBody>
        </p:sp>
        <p:sp>
          <p:nvSpPr>
            <p:cNvPr id="46098" name="Line 26">
              <a:extLst>
                <a:ext uri="{FF2B5EF4-FFF2-40B4-BE49-F238E27FC236}">
                  <a16:creationId xmlns:a16="http://schemas.microsoft.com/office/drawing/2014/main" xmlns="" id="{23F8F0C4-FD1D-4849-80DD-164039E14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13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6099" name="Text Box 27">
              <a:extLst>
                <a:ext uri="{FF2B5EF4-FFF2-40B4-BE49-F238E27FC236}">
                  <a16:creationId xmlns:a16="http://schemas.microsoft.com/office/drawing/2014/main" xmlns="" id="{980B9621-C1C2-4E6E-881F-D5C36D357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20"/>
              <a:ext cx="21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dirty="0"/>
                <a:t>  </a:t>
              </a:r>
              <a:r>
                <a:rPr lang="en-US" altLang="zh-CN" b="1" dirty="0">
                  <a:solidFill>
                    <a:srgbClr val="3D74A7"/>
                  </a:solidFill>
                </a:rPr>
                <a:t>1 .  0   1   0   1</a:t>
              </a:r>
              <a:r>
                <a:rPr lang="en-US" altLang="zh-CN" b="1" i="1" dirty="0">
                  <a:solidFill>
                    <a:srgbClr val="3D74A7"/>
                  </a:solidFill>
                </a:rPr>
                <a:t> </a:t>
              </a:r>
            </a:p>
          </p:txBody>
        </p:sp>
      </p:grpSp>
      <p:cxnSp>
        <p:nvCxnSpPr>
          <p:cNvPr id="22" name="直接连接符 12">
            <a:extLst>
              <a:ext uri="{FF2B5EF4-FFF2-40B4-BE49-F238E27FC236}">
                <a16:creationId xmlns:a16="http://schemas.microsoft.com/office/drawing/2014/main" xmlns="" id="{978B8A15-4AE9-4BD9-A703-34ADB051A67A}"/>
              </a:ext>
            </a:extLst>
          </p:cNvPr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14">
            <a:extLst>
              <a:ext uri="{FF2B5EF4-FFF2-40B4-BE49-F238E27FC236}">
                <a16:creationId xmlns:a16="http://schemas.microsoft.com/office/drawing/2014/main" xmlns="" id="{234430E3-6D17-4F6A-8D2D-764E1295628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4" name="淘宝网chenying0907出品 6">
            <a:extLst>
              <a:ext uri="{FF2B5EF4-FFF2-40B4-BE49-F238E27FC236}">
                <a16:creationId xmlns:a16="http://schemas.microsoft.com/office/drawing/2014/main" xmlns="" id="{41632FFC-93C9-44F7-9318-27FA885309DB}"/>
              </a:ext>
            </a:extLst>
          </p:cNvPr>
          <p:cNvSpPr txBox="1"/>
          <p:nvPr/>
        </p:nvSpPr>
        <p:spPr>
          <a:xfrm>
            <a:off x="1549721" y="4826"/>
            <a:ext cx="70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2.1.3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带符号二进制数的代码表示</a:t>
            </a: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xmlns="" id="{3D29B2A2-73AF-40C6-8DBA-38EC692D4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</a:rPr>
              <a:t>补码</a:t>
            </a:r>
            <a:r>
              <a:rPr lang="zh-CN" altLang="en-US" b="1" i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1" grpId="0" autoUpdateAnimBg="0"/>
      <p:bldP spid="174092" grpId="0" autoUpdateAnimBg="0"/>
      <p:bldP spid="2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xmlns="" id="{40F3CFEA-B6D6-4852-9ABE-06EF16FB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fld id="{4713CC6B-48D4-4173-B957-851F525CF8DF}" type="slidenum">
              <a:rPr kumimoji="0" lang="en-US" altLang="zh-CN" sz="1400">
                <a:latin typeface="Times New Roman" panose="02020603050405020304" pitchFamily="18" charset="0"/>
              </a:rPr>
              <a:pPr algn="r"/>
              <a:t>33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5121" name="Text Box 17">
            <a:extLst>
              <a:ext uri="{FF2B5EF4-FFF2-40B4-BE49-F238E27FC236}">
                <a16:creationId xmlns:a16="http://schemas.microsoft.com/office/drawing/2014/main" xmlns="" id="{70EF8F3B-2C9F-47AA-9F8D-47B674719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213" y="1229583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整数补码</a:t>
            </a:r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xmlns="" id="{7412888B-2B6E-431E-85CE-2A6A704D2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3" y="1785552"/>
            <a:ext cx="83820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b="1" dirty="0"/>
              <a:t>      若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 </a:t>
            </a:r>
            <a:r>
              <a:rPr lang="en-US" altLang="zh-CN" b="1" dirty="0"/>
              <a:t>= +1010 , X</a:t>
            </a:r>
            <a:r>
              <a:rPr lang="en-US" altLang="zh-CN" b="1" baseline="-30000" dirty="0"/>
              <a:t>2 </a:t>
            </a:r>
            <a:r>
              <a:rPr lang="en-US" altLang="zh-CN" b="1" dirty="0"/>
              <a:t>= -1010, </a:t>
            </a:r>
            <a:r>
              <a:rPr lang="zh-CN" altLang="en-US" b="1" dirty="0"/>
              <a:t>则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和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的补码为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b="1" dirty="0"/>
              <a:t>       </a:t>
            </a:r>
            <a:r>
              <a:rPr lang="en-US" altLang="zh-CN" b="1" dirty="0"/>
              <a:t>[X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补</a:t>
            </a:r>
            <a:r>
              <a:rPr lang="en-US" altLang="zh-CN" b="1" dirty="0"/>
              <a:t>= 01010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（正数补码的数值位与真值相同。）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b="1" dirty="0"/>
              <a:t>      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补</a:t>
            </a:r>
            <a:r>
              <a:rPr lang="en-US" altLang="zh-CN" b="1" dirty="0"/>
              <a:t>= 10110 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（负数补码的数值位是真值的数值</a:t>
            </a:r>
            <a:endParaRPr lang="en-US" altLang="zh-CN" b="1" kern="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				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位按位变反，并在最低位加</a:t>
            </a:r>
            <a:r>
              <a:rPr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。）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xmlns="" id="{A44630B2-FE93-4724-B2A1-11D9BB674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3461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zh-CN" altLang="en-US" b="1" dirty="0"/>
              <a:t>整数</a:t>
            </a:r>
            <a:r>
              <a:rPr lang="zh-CN" altLang="en-US" b="1" dirty="0">
                <a:latin typeface="Times New Roman" panose="02020603050405020304" pitchFamily="18" charset="0"/>
              </a:rPr>
              <a:t>“</a:t>
            </a:r>
            <a:r>
              <a:rPr lang="en-US" altLang="zh-CN" b="1" dirty="0"/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”</a:t>
            </a:r>
            <a:r>
              <a:rPr lang="zh-CN" altLang="en-US" b="1" dirty="0"/>
              <a:t>的补码也只有一种表示形式，即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00…0</a:t>
            </a:r>
            <a:r>
              <a:rPr lang="zh-CN" altLang="en-US" dirty="0"/>
              <a:t> </a:t>
            </a:r>
          </a:p>
        </p:txBody>
      </p:sp>
      <p:pic>
        <p:nvPicPr>
          <p:cNvPr id="47113" name="Picture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52BE0D66-562E-4581-B308-2D53F1A3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28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27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209B365F-02AB-44B6-B3ED-05A151B55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10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xmlns="" id="{498B52C5-344D-4164-81E8-A2ADE60CA0B0}"/>
              </a:ext>
            </a:extLst>
          </p:cNvPr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4">
            <a:extLst>
              <a:ext uri="{FF2B5EF4-FFF2-40B4-BE49-F238E27FC236}">
                <a16:creationId xmlns:a16="http://schemas.microsoft.com/office/drawing/2014/main" xmlns="" id="{E4EB1DA6-79C1-479F-8503-98D91D5847C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5" name="淘宝网chenying0907出品 6">
            <a:extLst>
              <a:ext uri="{FF2B5EF4-FFF2-40B4-BE49-F238E27FC236}">
                <a16:creationId xmlns:a16="http://schemas.microsoft.com/office/drawing/2014/main" xmlns="" id="{1BF79F3B-6E69-4FCB-9EDE-1F27BAB30656}"/>
              </a:ext>
            </a:extLst>
          </p:cNvPr>
          <p:cNvSpPr txBox="1"/>
          <p:nvPr/>
        </p:nvSpPr>
        <p:spPr>
          <a:xfrm>
            <a:off x="1549721" y="4826"/>
            <a:ext cx="70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2.1.3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带符号二进制数的代码表示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xmlns="" id="{5E3FF2D3-3ACB-4801-A1F4-02ADCCDEE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</a:rPr>
              <a:t>补码</a:t>
            </a:r>
            <a:r>
              <a:rPr lang="zh-CN" altLang="en-US" b="1" i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1" grpId="0" autoUpdateAnimBg="0"/>
      <p:bldP spid="175126" grpId="0" autoUpdateAnimBg="0"/>
      <p:bldP spid="175127" grpId="0" autoUpdateAnimBg="0"/>
      <p:bldP spid="1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8E9202D2-35DE-42DD-BDDB-39ADE8EE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fld id="{8B5D7187-E10A-4894-A2D2-122E53C0A005}" type="slidenum">
              <a:rPr kumimoji="0" lang="en-US" altLang="zh-CN" sz="1400">
                <a:latin typeface="Times New Roman" panose="02020603050405020304" pitchFamily="18" charset="0"/>
              </a:rPr>
              <a:pPr algn="r"/>
              <a:t>34</a:t>
            </a:fld>
            <a:endParaRPr kumimoji="0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6139" name="Text Box 11">
            <a:extLst>
              <a:ext uri="{FF2B5EF4-FFF2-40B4-BE49-F238E27FC236}">
                <a16:creationId xmlns:a16="http://schemas.microsoft.com/office/drawing/2014/main" xmlns="" id="{3785C0FC-4E8F-4961-BF74-040239C4B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91" y="1295415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zh-CN" altLang="en-US" b="1" dirty="0"/>
              <a:t>采用补码进行加、减运算时，可以将加、减运算均通过加法实现</a:t>
            </a:r>
          </a:p>
        </p:txBody>
      </p:sp>
      <p:sp>
        <p:nvSpPr>
          <p:cNvPr id="176140" name="Text Box 12">
            <a:extLst>
              <a:ext uri="{FF2B5EF4-FFF2-40B4-BE49-F238E27FC236}">
                <a16:creationId xmlns:a16="http://schemas.microsoft.com/office/drawing/2014/main" xmlns="" id="{8E6C00E8-FC0F-41B1-93EE-F74B3793B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48200"/>
            <a:ext cx="7924800" cy="830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dirty="0"/>
              <a:t>    </a:t>
            </a:r>
            <a:r>
              <a:rPr lang="zh-CN" altLang="en-US" b="1" dirty="0">
                <a:solidFill>
                  <a:schemeClr val="bg2"/>
                </a:solidFill>
              </a:rPr>
              <a:t>运算时，符号位和数值位一样参加运算，若符号位有进位产生，则应将进位丢掉后才能得到正确结果 </a:t>
            </a:r>
          </a:p>
        </p:txBody>
      </p:sp>
      <p:pic>
        <p:nvPicPr>
          <p:cNvPr id="48134" name="Picture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xmlns="" id="{85A86B7D-7BA9-4EE8-9080-6514E7554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628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6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6DEFE4C3-B0BB-4B71-BEA8-D0693A32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01050" y="6305550"/>
            <a:ext cx="51435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45" name="Text Box 17">
            <a:extLst>
              <a:ext uri="{FF2B5EF4-FFF2-40B4-BE49-F238E27FC236}">
                <a16:creationId xmlns:a16="http://schemas.microsoft.com/office/drawing/2014/main" xmlns="" id="{D06BA454-A0F5-409C-9968-B8026D2E4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21141"/>
            <a:ext cx="8229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CC00"/>
                </a:solidFill>
              </a:rPr>
              <a:t>    </a:t>
            </a:r>
            <a:r>
              <a:rPr lang="zh-CN" altLang="en-US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运算规则如下：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CC00"/>
                </a:solidFill>
              </a:rPr>
              <a:t>       </a:t>
            </a:r>
            <a:r>
              <a:rPr lang="zh-CN" altLang="en-US" b="1" dirty="0"/>
              <a:t>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 </a:t>
            </a:r>
            <a:r>
              <a:rPr lang="en-US" altLang="zh-CN" b="1" dirty="0"/>
              <a:t>+ 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补 </a:t>
            </a:r>
            <a:r>
              <a:rPr lang="en-US" altLang="zh-CN" b="1" dirty="0"/>
              <a:t>=</a:t>
            </a:r>
            <a:r>
              <a:rPr lang="zh-CN" altLang="en-US" b="1" dirty="0"/>
              <a:t>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补 </a:t>
            </a:r>
            <a:r>
              <a:rPr lang="en-US" altLang="zh-CN" b="1" dirty="0"/>
              <a:t>+</a:t>
            </a:r>
            <a:r>
              <a:rPr lang="zh-CN" altLang="en-US" b="1" dirty="0"/>
              <a:t>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补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b="1" dirty="0"/>
              <a:t>       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 </a:t>
            </a:r>
            <a:r>
              <a:rPr lang="en-US" altLang="zh-CN" b="1" dirty="0">
                <a:latin typeface="Times New Roman" panose="02020603050405020304" pitchFamily="18" charset="0"/>
              </a:rPr>
              <a:t>–</a:t>
            </a:r>
            <a:r>
              <a:rPr lang="en-US" altLang="zh-CN" b="1" dirty="0"/>
              <a:t> 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补 </a:t>
            </a:r>
            <a:r>
              <a:rPr lang="en-US" altLang="zh-CN" b="1" dirty="0"/>
              <a:t>=</a:t>
            </a:r>
            <a:r>
              <a:rPr lang="zh-CN" altLang="en-US" b="1" dirty="0"/>
              <a:t>［</a:t>
            </a:r>
            <a:r>
              <a:rPr lang="en-US" altLang="zh-CN" b="1" dirty="0"/>
              <a:t>X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补 </a:t>
            </a:r>
            <a:r>
              <a:rPr lang="en-US" altLang="zh-CN" b="1" dirty="0"/>
              <a:t>+</a:t>
            </a:r>
            <a:r>
              <a:rPr lang="zh-CN" altLang="en-US" b="1" dirty="0"/>
              <a:t>［</a:t>
            </a:r>
            <a:r>
              <a:rPr lang="en-US" altLang="zh-CN" b="1" dirty="0"/>
              <a:t>-X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］</a:t>
            </a:r>
            <a:r>
              <a:rPr lang="zh-CN" altLang="en-US" b="1" baseline="-30000" dirty="0"/>
              <a:t>补</a:t>
            </a:r>
            <a:endParaRPr lang="zh-CN" altLang="en-US" b="1" dirty="0"/>
          </a:p>
          <a:p>
            <a:pPr algn="l" eaLnBrk="1" hangingPunct="1">
              <a:spcBef>
                <a:spcPct val="50000"/>
              </a:spcBef>
            </a:pPr>
            <a:endParaRPr lang="en-US" altLang="zh-CN" b="1" i="1" dirty="0"/>
          </a:p>
        </p:txBody>
      </p:sp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xmlns="" id="{40E5175D-FC0F-4656-90F5-74346276DCA0}"/>
              </a:ext>
            </a:extLst>
          </p:cNvPr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4">
            <a:extLst>
              <a:ext uri="{FF2B5EF4-FFF2-40B4-BE49-F238E27FC236}">
                <a16:creationId xmlns:a16="http://schemas.microsoft.com/office/drawing/2014/main" xmlns="" id="{7D76E24C-4B54-495D-8CF5-FCEEEEDDC26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4" name="淘宝网chenying0907出品 6">
            <a:extLst>
              <a:ext uri="{FF2B5EF4-FFF2-40B4-BE49-F238E27FC236}">
                <a16:creationId xmlns:a16="http://schemas.microsoft.com/office/drawing/2014/main" xmlns="" id="{B35AC7E0-0989-482C-BBBA-CF7BFA019EE3}"/>
              </a:ext>
            </a:extLst>
          </p:cNvPr>
          <p:cNvSpPr txBox="1"/>
          <p:nvPr/>
        </p:nvSpPr>
        <p:spPr>
          <a:xfrm>
            <a:off x="1549721" y="4826"/>
            <a:ext cx="70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2.1.3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带符号二进制数的代码表示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xmlns="" id="{734C0818-678F-4CE7-B1DB-37C9A526C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</a:rPr>
              <a:t>补码</a:t>
            </a:r>
            <a:r>
              <a:rPr lang="zh-CN" altLang="en-US" b="1" i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9" grpId="0" autoUpdateAnimBg="0"/>
      <p:bldP spid="176140" grpId="0" animBg="1" autoUpdateAnimBg="0"/>
      <p:bldP spid="176145" grpId="0" autoUpdateAnimBg="0"/>
      <p:bldP spid="1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806050" y="3019923"/>
            <a:ext cx="21927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012099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012099" y="6153"/>
            <a:ext cx="2742043" cy="1700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6444114" y="4809439"/>
            <a:ext cx="2699887" cy="2048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228834" y="1665671"/>
            <a:ext cx="380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概述</a:t>
            </a: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228834" y="2555392"/>
            <a:ext cx="3524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数制及其转换</a:t>
            </a:r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228835" y="3445114"/>
            <a:ext cx="447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带符号二进制数的代码表示</a:t>
            </a:r>
          </a:p>
        </p:txBody>
      </p:sp>
      <p:sp>
        <p:nvSpPr>
          <p:cNvPr id="18" name="淘宝网chenying0907出品 25"/>
          <p:cNvSpPr txBox="1"/>
          <p:nvPr/>
        </p:nvSpPr>
        <p:spPr>
          <a:xfrm>
            <a:off x="4228834" y="4334835"/>
            <a:ext cx="3524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几种常用的编码</a:t>
            </a:r>
          </a:p>
        </p:txBody>
      </p:sp>
    </p:spTree>
    <p:extLst>
      <p:ext uri="{BB962C8B-B14F-4D97-AF65-F5344CB8AC3E}">
        <p14:creationId xmlns:p14="http://schemas.microsoft.com/office/powerpoint/2010/main" xmlns="" val="2225901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663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2.1.4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几种常用的编码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207741" y="1322954"/>
            <a:ext cx="824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b="1" dirty="0"/>
              <a:t>编码：</a:t>
            </a:r>
            <a:r>
              <a:rPr lang="zh-CN" altLang="en-US" b="1" dirty="0">
                <a:solidFill>
                  <a:schemeClr val="tx1"/>
                </a:solidFill>
              </a:rPr>
              <a:t>将数、字母和符号等信息用若干位</a:t>
            </a:r>
            <a:r>
              <a:rPr lang="zh-CN" altLang="en-US" b="1" dirty="0">
                <a:solidFill>
                  <a:srgbClr val="FF0000"/>
                </a:solidFill>
              </a:rPr>
              <a:t>二进制数码</a:t>
            </a:r>
            <a:r>
              <a:rPr lang="zh-CN" altLang="en-US" b="1" dirty="0">
                <a:solidFill>
                  <a:schemeClr val="tx1"/>
                </a:solidFill>
              </a:rPr>
              <a:t>来表示。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DE5F124D-D073-42DF-BAFA-116CABCDF89F}"/>
              </a:ext>
            </a:extLst>
          </p:cNvPr>
          <p:cNvSpPr/>
          <p:nvPr/>
        </p:nvSpPr>
        <p:spPr>
          <a:xfrm>
            <a:off x="4869290" y="2336260"/>
            <a:ext cx="3987443" cy="34163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1F4E79"/>
                </a:solidFill>
                <a:ea typeface="隶书" panose="02010509060101010101" pitchFamily="49" charset="-122"/>
              </a:rPr>
              <a:t>二进制编码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自然二进制码、格雷码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1F4E79"/>
                </a:solidFill>
                <a:ea typeface="隶书" panose="02010509060101010101" pitchFamily="49" charset="-122"/>
              </a:rPr>
              <a:t>二－十进制编码</a:t>
            </a: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8421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码、余</a:t>
            </a:r>
            <a:r>
              <a:rPr lang="en-US" altLang="zh-CN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码、</a:t>
            </a:r>
            <a:r>
              <a:rPr lang="en-US" altLang="zh-CN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循环码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1F4E79"/>
                </a:solidFill>
                <a:ea typeface="隶书" panose="02010509060101010101" pitchFamily="49" charset="-122"/>
              </a:rPr>
              <a:t>可靠性编码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奇偶校验码</a:t>
            </a:r>
          </a:p>
        </p:txBody>
      </p:sp>
      <p:grpSp>
        <p:nvGrpSpPr>
          <p:cNvPr id="31" name="Group 4">
            <a:extLst>
              <a:ext uri="{FF2B5EF4-FFF2-40B4-BE49-F238E27FC236}">
                <a16:creationId xmlns:a16="http://schemas.microsoft.com/office/drawing/2014/main" xmlns="" id="{A3EF8C12-F604-4182-B4B0-4AFE0450ADF6}"/>
              </a:ext>
            </a:extLst>
          </p:cNvPr>
          <p:cNvGrpSpPr>
            <a:grpSpLocks/>
          </p:cNvGrpSpPr>
          <p:nvPr/>
        </p:nvGrpSpPr>
        <p:grpSpPr bwMode="auto">
          <a:xfrm>
            <a:off x="499468" y="2336260"/>
            <a:ext cx="3645421" cy="1179740"/>
            <a:chOff x="1104" y="1440"/>
            <a:chExt cx="2592" cy="1104"/>
          </a:xfrm>
        </p:grpSpPr>
        <p:sp>
          <p:nvSpPr>
            <p:cNvPr id="32" name="Oval 5">
              <a:extLst>
                <a:ext uri="{FF2B5EF4-FFF2-40B4-BE49-F238E27FC236}">
                  <a16:creationId xmlns:a16="http://schemas.microsoft.com/office/drawing/2014/main" xmlns="" id="{2F5EB82D-DCBF-4606-AF11-F65B4289A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40"/>
              <a:ext cx="816" cy="1104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/>
                <a:t>信息</a:t>
              </a:r>
            </a:p>
          </p:txBody>
        </p:sp>
        <p:sp>
          <p:nvSpPr>
            <p:cNvPr id="33" name="Oval 6">
              <a:extLst>
                <a:ext uri="{FF2B5EF4-FFF2-40B4-BE49-F238E27FC236}">
                  <a16:creationId xmlns:a16="http://schemas.microsoft.com/office/drawing/2014/main" xmlns="" id="{44D5A797-86FC-43F7-B026-C11A18037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40"/>
              <a:ext cx="816" cy="110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/>
                <a:t>代码</a:t>
              </a:r>
            </a:p>
          </p:txBody>
        </p:sp>
        <p:sp>
          <p:nvSpPr>
            <p:cNvPr id="34" name="AutoShape 7">
              <a:extLst>
                <a:ext uri="{FF2B5EF4-FFF2-40B4-BE49-F238E27FC236}">
                  <a16:creationId xmlns:a16="http://schemas.microsoft.com/office/drawing/2014/main" xmlns="" id="{38E2A1DF-BEA3-4FA7-A950-3C35A35E5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680"/>
              <a:ext cx="864" cy="624"/>
            </a:xfrm>
            <a:prstGeom prst="rightArrow">
              <a:avLst>
                <a:gd name="adj1" fmla="val 50000"/>
                <a:gd name="adj2" fmla="val 34615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/>
                <a:t>编码</a:t>
              </a:r>
            </a:p>
          </p:txBody>
        </p:sp>
      </p:grpSp>
      <p:sp>
        <p:nvSpPr>
          <p:cNvPr id="35" name="Text Box 8">
            <a:extLst>
              <a:ext uri="{FF2B5EF4-FFF2-40B4-BE49-F238E27FC236}">
                <a16:creationId xmlns:a16="http://schemas.microsoft.com/office/drawing/2014/main" xmlns="" id="{CCA8705E-F4C7-4E6E-86EE-0A40B63BD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213" y="4044420"/>
            <a:ext cx="3460362" cy="1754326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位二进制代码共有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i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b="1" i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种不同的组合，能够对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i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种不同信息进行编码</a:t>
            </a:r>
          </a:p>
        </p:txBody>
      </p:sp>
    </p:spTree>
    <p:extLst>
      <p:ext uri="{BB962C8B-B14F-4D97-AF65-F5344CB8AC3E}">
        <p14:creationId xmlns:p14="http://schemas.microsoft.com/office/powerpoint/2010/main" xmlns="" val="384122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663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2.1.4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几种常用的编码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82892" y="710752"/>
            <a:ext cx="708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8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一、十进制数的二进制编码（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码） 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87281" y="2041001"/>
            <a:ext cx="7951647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位二进制代码对十进制数字符号进行编码，简称为</a:t>
            </a:r>
            <a:r>
              <a:rPr kumimoji="1" lang="zh-CN" altLang="en-US" sz="2400" b="1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1" lang="en-US" altLang="zh-CN" sz="2400" b="1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</a:t>
            </a:r>
            <a:r>
              <a:rPr kumimoji="1" lang="zh-CN" altLang="en-US" sz="2400" b="1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十进制代码，或称</a:t>
            </a:r>
            <a:r>
              <a:rPr kumimoji="1" lang="en-US" altLang="zh-CN" sz="2400" b="1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BCD(Binary Coded Decimal)</a:t>
            </a:r>
            <a:r>
              <a:rPr kumimoji="1" lang="zh-CN" altLang="en-US" sz="2400" b="1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kumimoji="1" lang="zh-CN" altLang="en-US" sz="2400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342900" indent="-342900" algn="just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根据代码中每一位是否有固定的权，通常将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码分为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有权码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无权码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两种类型。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码既有二进制的形式，又有十进制的特点。常用的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码有</a:t>
            </a:r>
            <a:r>
              <a:rPr kumimoji="1" lang="en-US" altLang="zh-CN" sz="2400" b="1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8421</a:t>
            </a:r>
            <a:r>
              <a:rPr kumimoji="1" lang="zh-CN" altLang="en-US" sz="2400" b="1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kumimoji="1" lang="zh-CN" altLang="en-US" sz="2400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2421</a:t>
            </a:r>
            <a:r>
              <a:rPr kumimoji="1" lang="zh-CN" altLang="en-US" sz="2400" b="1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kumimoji="1" lang="zh-CN" altLang="en-US" sz="2400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zh-CN" altLang="en-US" sz="2400" b="1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kumimoji="1" lang="en-US" altLang="zh-CN" sz="2400" b="1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b="1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码。</a:t>
            </a:r>
            <a:endParaRPr kumimoji="1" lang="en-US" altLang="zh-CN" sz="2400" b="1" dirty="0">
              <a:solidFill>
                <a:srgbClr val="FA2B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kumimoji="1" lang="zh-CN" altLang="en-US" sz="2400" b="1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523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663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2.1.4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几种常用的编码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82892" y="710752"/>
            <a:ext cx="708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8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一、十进制数的二进制编码（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码） </a:t>
            </a:r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1254973" y="1427588"/>
            <a:ext cx="6096000" cy="5030788"/>
            <a:chOff x="768" y="959"/>
            <a:chExt cx="3840" cy="3169"/>
          </a:xfrm>
        </p:grpSpPr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768" y="959"/>
              <a:ext cx="3840" cy="3169"/>
              <a:chOff x="768" y="863"/>
              <a:chExt cx="3840" cy="3169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768" y="1549"/>
                <a:ext cx="3840" cy="24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6699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CCECFF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kumimoji="1" lang="en-US" altLang="zh-CN" sz="2400" b="1" dirty="0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0         </a:t>
                </a:r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0000     0000     0011 </a:t>
                </a:r>
                <a:endParaRPr kumimoji="1" lang="en-US" altLang="zh-CN" sz="24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 dirty="0">
                    <a:solidFill>
                      <a:srgbClr val="2B35F5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   0001     0001     0100 </a:t>
                </a:r>
                <a:endParaRPr kumimoji="1" lang="en-US" altLang="zh-CN" sz="24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 dirty="0">
                    <a:solidFill>
                      <a:srgbClr val="2B35F5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   0010     0010     0101 </a:t>
                </a:r>
                <a:endParaRPr kumimoji="1" lang="en-US" altLang="zh-CN" sz="24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 dirty="0">
                    <a:solidFill>
                      <a:srgbClr val="2B35F5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   0011     0011     0110 </a:t>
                </a:r>
                <a:endParaRPr kumimoji="1" lang="en-US" altLang="zh-CN" sz="24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 dirty="0">
                    <a:solidFill>
                      <a:srgbClr val="2B35F5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   0100     0100     0111 </a:t>
                </a:r>
                <a:endParaRPr kumimoji="1" lang="en-US" altLang="zh-CN" sz="24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 dirty="0">
                    <a:solidFill>
                      <a:srgbClr val="2B35F5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   0101     1011     1000 </a:t>
                </a:r>
                <a:endParaRPr kumimoji="1" lang="en-US" altLang="zh-CN" sz="24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 dirty="0">
                    <a:solidFill>
                      <a:srgbClr val="2B35F5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   0110     1100     1001 </a:t>
                </a:r>
                <a:endParaRPr kumimoji="1" lang="en-US" altLang="zh-CN" sz="24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 dirty="0">
                    <a:solidFill>
                      <a:srgbClr val="2B35F5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   0111     1101     1010 </a:t>
                </a:r>
                <a:endParaRPr kumimoji="1" lang="en-US" altLang="zh-CN" sz="24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sz="2400" b="1" dirty="0">
                    <a:solidFill>
                      <a:srgbClr val="2B35F5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r>
                  <a:rPr kumimoji="1"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   1000     1110     1011 </a:t>
                </a:r>
                <a:endParaRPr kumimoji="1" lang="en-US" altLang="zh-CN" sz="24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2400" b="1" dirty="0">
                    <a:latin typeface="宋体" panose="02010600030101010101" pitchFamily="2" charset="-122"/>
                  </a:rPr>
                  <a:t>    </a:t>
                </a:r>
                <a:r>
                  <a:rPr kumimoji="1" lang="en-US" altLang="zh-CN" sz="2400" b="1" dirty="0">
                    <a:solidFill>
                      <a:srgbClr val="2B35F5"/>
                    </a:solidFill>
                    <a:latin typeface="宋体" panose="02010600030101010101" pitchFamily="2" charset="-122"/>
                  </a:rPr>
                  <a:t>9</a:t>
                </a:r>
                <a:r>
                  <a:rPr kumimoji="1" lang="en-US" altLang="zh-CN" sz="2400" b="1" dirty="0">
                    <a:latin typeface="宋体" panose="02010600030101010101" pitchFamily="2" charset="-122"/>
                  </a:rPr>
                  <a:t>         1001     1111     1100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768" y="1287"/>
                <a:ext cx="3840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6699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CCECFF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r>
                  <a:rPr kumimoji="1" lang="zh-CN" altLang="en-US" sz="24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十进制字符   </a:t>
                </a:r>
                <a:r>
                  <a:rPr kumimoji="1" lang="en-US" altLang="zh-CN" sz="24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8421</a:t>
                </a:r>
                <a:r>
                  <a:rPr kumimoji="1" lang="zh-CN" altLang="en-US" sz="24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码   </a:t>
                </a:r>
                <a:r>
                  <a:rPr kumimoji="1" lang="en-US" altLang="zh-CN" sz="24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2421</a:t>
                </a:r>
                <a:r>
                  <a:rPr kumimoji="1" lang="zh-CN" altLang="en-US" sz="24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码   余</a:t>
                </a:r>
                <a:r>
                  <a:rPr kumimoji="1" lang="en-US" altLang="zh-CN" sz="24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kumimoji="1" lang="zh-CN" altLang="en-US" sz="24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码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768" y="1259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CCECFF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endParaRPr lang="zh-CN" alt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768" y="3984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CCECFF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endParaRPr lang="zh-CN" altLang="en-US"/>
              </a:p>
            </p:txBody>
          </p:sp>
          <p:sp>
            <p:nvSpPr>
              <p:cNvPr id="21" name="Text Box 16"/>
              <p:cNvSpPr txBox="1">
                <a:spLocks noChangeArrowheads="1"/>
              </p:cNvSpPr>
              <p:nvPr/>
            </p:nvSpPr>
            <p:spPr bwMode="auto">
              <a:xfrm>
                <a:off x="1527" y="863"/>
                <a:ext cx="232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6699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CCECFF"/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常用的</a:t>
                </a:r>
                <a:r>
                  <a:rPr kumimoji="1" lang="en-US" altLang="zh-CN" sz="28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sz="28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种</a:t>
                </a:r>
                <a:r>
                  <a:rPr kumimoji="1" lang="en-US" altLang="zh-CN" sz="28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BCD</a:t>
                </a:r>
                <a:r>
                  <a:rPr kumimoji="1" lang="zh-CN" altLang="en-US" sz="28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码</a:t>
                </a:r>
                <a:r>
                  <a:rPr kumimoji="1" lang="zh-CN" altLang="en-US" sz="20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768" y="1632"/>
                <a:ext cx="3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CCECFF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2016" y="1344"/>
              <a:ext cx="0" cy="2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2928" y="1344"/>
              <a:ext cx="0" cy="2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3792" y="1344"/>
              <a:ext cx="0" cy="27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91977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663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2.1.4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几种常用的编码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09001" y="647116"/>
            <a:ext cx="708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8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一、十进制数的二进制编码（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码） 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99833" y="1288752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1. 8421</a:t>
            </a:r>
            <a:r>
              <a:rPr kumimoji="1" lang="zh-CN" altLang="en-US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</a:t>
            </a:r>
            <a:r>
              <a:rPr kumimoji="1" lang="zh-CN" altLang="en-US" sz="2400" b="1" i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rgbClr val="2B35F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99833" y="1954226"/>
            <a:ext cx="8673833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位二进制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一位十进制字符的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一种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有权码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位二进制码从高位至低位的权依次为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即为</a:t>
            </a:r>
            <a:r>
              <a:rPr kumimoji="1" lang="en-US" altLang="zh-CN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1,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故称为</a:t>
            </a:r>
            <a:r>
              <a:rPr kumimoji="1" lang="en-US" altLang="zh-CN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8421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码。</a:t>
            </a:r>
            <a:endParaRPr lang="zh-CN" altLang="en-US" b="1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491653" y="5414307"/>
            <a:ext cx="80772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8421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码中不允许出现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1010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1111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六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种组合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因为没有十进制数字符号与其对应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99833" y="4957107"/>
            <a:ext cx="320838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注意： </a:t>
            </a:r>
            <a:endParaRPr lang="zh-CN" altLang="en-US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299833" y="3604754"/>
            <a:ext cx="8424863" cy="934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8421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码编码的</a:t>
            </a: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与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位二进制数表示的</a:t>
            </a: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完全一样。所以，</a:t>
            </a: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8421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码是一种人机联系时广泛使用的中间形式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。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93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E4CB414-10FE-4C45-B278-86AF125E1A76}"/>
              </a:ext>
            </a:extLst>
          </p:cNvPr>
          <p:cNvSpPr txBox="1"/>
          <p:nvPr/>
        </p:nvSpPr>
        <p:spPr>
          <a:xfrm>
            <a:off x="136031" y="2739693"/>
            <a:ext cx="3847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数码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0,1,2,3,4,5,6,7,8,9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基数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（数码的个数）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进位规则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：逢十进一，借一当十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位权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：每个位置代表的数值大小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…,10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,10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,10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,10,1,10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,10</a:t>
            </a:r>
            <a:r>
              <a:rPr lang="en-US" altLang="zh-CN" sz="20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,…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3F4FBD8-C81E-4BBC-A299-5E772ED4C0FA}"/>
              </a:ext>
            </a:extLst>
          </p:cNvPr>
          <p:cNvSpPr txBox="1">
            <a:spLocks noChangeArrowheads="1"/>
          </p:cNvSpPr>
          <p:nvPr/>
        </p:nvSpPr>
        <p:spPr>
          <a:xfrm>
            <a:off x="3974980" y="1743521"/>
            <a:ext cx="4984869" cy="92783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任意十进制数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按位权展开式</a:t>
            </a: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xmlns="" id="{40FE17AB-2E31-487F-8D23-2D5547F92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7940182"/>
              </p:ext>
            </p:extLst>
          </p:nvPr>
        </p:nvGraphicFramePr>
        <p:xfrm>
          <a:off x="4050507" y="2763780"/>
          <a:ext cx="4826233" cy="1580162"/>
        </p:xfrm>
        <a:graphic>
          <a:graphicData uri="http://schemas.openxmlformats.org/presentationml/2006/ole">
            <p:oleObj spid="_x0000_s2246" name="公式" r:id="rId4" imgW="2870200" imgH="939800" progId="">
              <p:embed/>
            </p:oleObj>
          </a:graphicData>
        </a:graphic>
      </p:graphicFrame>
      <p:sp>
        <p:nvSpPr>
          <p:cNvPr id="19" name="Text Box 5">
            <a:extLst>
              <a:ext uri="{FF2B5EF4-FFF2-40B4-BE49-F238E27FC236}">
                <a16:creationId xmlns:a16="http://schemas.microsoft.com/office/drawing/2014/main" xmlns="" id="{3C48C2CE-3197-40C6-ABC0-AA60490C2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082" y="4390064"/>
            <a:ext cx="42026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为整数位数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为小数位数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0, 1, … , 9</a:t>
            </a:r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xmlns="" id="{C71AC9A1-08DD-44A7-BC9B-AB3F7193E1F8}"/>
              </a:ext>
            </a:extLst>
          </p:cNvPr>
          <p:cNvGrpSpPr>
            <a:grpSpLocks/>
          </p:cNvGrpSpPr>
          <p:nvPr/>
        </p:nvGrpSpPr>
        <p:grpSpPr bwMode="auto">
          <a:xfrm>
            <a:off x="3943021" y="5793547"/>
            <a:ext cx="5200525" cy="736003"/>
            <a:chOff x="802" y="3361"/>
            <a:chExt cx="4181" cy="471"/>
          </a:xfrm>
        </p:grpSpPr>
        <p:sp>
          <p:nvSpPr>
            <p:cNvPr id="21" name="Text Box 8">
              <a:extLst>
                <a:ext uri="{FF2B5EF4-FFF2-40B4-BE49-F238E27FC236}">
                  <a16:creationId xmlns:a16="http://schemas.microsoft.com/office/drawing/2014/main" xmlns="" id="{AFF21237-28C1-4867-916B-632A9D544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3615"/>
              <a:ext cx="4181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16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563.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48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)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10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6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×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10</a:t>
              </a:r>
              <a:r>
                <a:rPr lang="en-US" altLang="zh-CN" sz="1600" b="1" baseline="30000" dirty="0">
                  <a:latin typeface="Times New Roman" panose="02020603050405020304" pitchFamily="18" charset="0"/>
                </a:rPr>
                <a:t>2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＋</a:t>
              </a:r>
              <a:r>
                <a:rPr lang="en-US" altLang="zh-CN" sz="16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×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10</a:t>
              </a:r>
              <a:r>
                <a:rPr lang="en-US" altLang="zh-CN" sz="1600" b="1" baseline="30000" dirty="0">
                  <a:latin typeface="Times New Roman" panose="02020603050405020304" pitchFamily="18" charset="0"/>
                </a:rPr>
                <a:t>1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＋</a:t>
              </a:r>
              <a:r>
                <a:rPr lang="en-US" altLang="zh-CN" sz="1600" b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×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10</a:t>
              </a:r>
              <a:r>
                <a:rPr lang="en-US" altLang="zh-CN" sz="1600" b="1" baseline="30000" dirty="0">
                  <a:latin typeface="Times New Roman" panose="02020603050405020304" pitchFamily="18" charset="0"/>
                </a:rPr>
                <a:t>0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＋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×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10</a:t>
              </a:r>
              <a:r>
                <a:rPr lang="en-US" altLang="zh-CN" sz="1600" b="1" baseline="30000" dirty="0">
                  <a:latin typeface="Times New Roman" panose="02020603050405020304" pitchFamily="18" charset="0"/>
                </a:rPr>
                <a:t>-1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＋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×</a:t>
              </a:r>
              <a:r>
                <a:rPr lang="en-US" altLang="zh-CN" sz="1600" b="1" dirty="0">
                  <a:latin typeface="Times New Roman" panose="02020603050405020304" pitchFamily="18" charset="0"/>
                </a:rPr>
                <a:t>10</a:t>
              </a:r>
              <a:r>
                <a:rPr lang="en-US" altLang="zh-CN" sz="1600" b="1" baseline="30000" dirty="0">
                  <a:latin typeface="Times New Roman" panose="02020603050405020304" pitchFamily="18" charset="0"/>
                </a:rPr>
                <a:t>-2</a:t>
              </a:r>
              <a:endParaRPr lang="en-US" altLang="zh-CN" sz="2000" b="1" dirty="0"/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xmlns="" id="{642AD8C6-7372-4260-8BDA-69A6398C6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3361"/>
              <a:ext cx="28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sz="1500" b="1" dirty="0">
                  <a:latin typeface="宋体" panose="02010600030101010101" pitchFamily="2" charset="-122"/>
                </a:rPr>
                <a:t>实例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：</a:t>
              </a:r>
              <a:endParaRPr lang="zh-CN" altLang="en-US" sz="1800" b="1" dirty="0">
                <a:solidFill>
                  <a:schemeClr val="hlink"/>
                </a:solidFill>
                <a:latin typeface="宋体" panose="02010600030101010101" pitchFamily="2" charset="-122"/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C33BBA2C-D5DB-4F71-9E3B-78B781A8DB51}"/>
              </a:ext>
            </a:extLst>
          </p:cNvPr>
          <p:cNvCxnSpPr>
            <a:cxnSpLocks/>
          </p:cNvCxnSpPr>
          <p:nvPr/>
        </p:nvCxnSpPr>
        <p:spPr>
          <a:xfrm>
            <a:off x="3873329" y="1479421"/>
            <a:ext cx="13699" cy="532082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72FBB39-1C0E-49D3-B15C-0EF9E2BC276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1919" y="1697399"/>
            <a:ext cx="2965035" cy="432762"/>
          </a:xfrm>
          <a:prstGeom prst="rect">
            <a:avLst/>
          </a:prstGeom>
        </p:spPr>
      </p:pic>
      <p:sp>
        <p:nvSpPr>
          <p:cNvPr id="23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8" y="637493"/>
            <a:ext cx="47456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一、概念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2.1.1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进位计数制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6031" y="1662613"/>
            <a:ext cx="2350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十进制数：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594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663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2.1.4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几种常用的编码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82892" y="710752"/>
            <a:ext cx="708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8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一、十进制数的二进制编码（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码） 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99833" y="1441548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1. 8421</a:t>
            </a:r>
            <a:r>
              <a:rPr kumimoji="1" lang="zh-CN" altLang="en-US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</a:t>
            </a:r>
            <a:r>
              <a:rPr kumimoji="1" lang="zh-CN" altLang="en-US" sz="2400" b="1" i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rgbClr val="2B35F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17529" y="2652586"/>
            <a:ext cx="80772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8421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码与十进制数之间的转换是按位进行的，即十进制数的每一位与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位二进制编码对应。</a:t>
            </a:r>
            <a:r>
              <a:rPr kumimoji="1" lang="zh-CN" altLang="en-US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kumimoji="1" lang="en-US" altLang="zh-CN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82892" y="2099391"/>
            <a:ext cx="4954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(1) 8421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码与十进制数之间的转换 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72261" y="3704564"/>
            <a:ext cx="80772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(258)</a:t>
            </a:r>
            <a:r>
              <a:rPr kumimoji="1" lang="en-US" altLang="zh-CN" sz="2400" b="1" baseline="-3000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 </a:t>
            </a:r>
            <a:r>
              <a:rPr kumimoji="1"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 (0010 0101 1000)</a:t>
            </a:r>
            <a:r>
              <a:rPr kumimoji="1" lang="en-US" altLang="zh-CN" sz="2400" b="1" baseline="-3000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8421</a:t>
            </a:r>
            <a:r>
              <a:rPr kumimoji="1" lang="zh-CN" altLang="en-US" sz="2400" b="1" baseline="-3000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kumimoji="1"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(0001 0010 0000 1000)</a:t>
            </a:r>
            <a:r>
              <a:rPr kumimoji="1" lang="en-US" altLang="zh-CN" sz="2400" b="1" baseline="-3000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8421</a:t>
            </a:r>
            <a:r>
              <a:rPr kumimoji="1" lang="zh-CN" altLang="en-US" sz="2400" b="1" baseline="-3000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码 </a:t>
            </a:r>
            <a:r>
              <a:rPr kumimoji="1"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 (1208)</a:t>
            </a:r>
            <a:r>
              <a:rPr kumimoji="1" lang="en-US" altLang="zh-CN" sz="2400" b="1" baseline="-3000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17116" y="5615236"/>
            <a:ext cx="807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dirty="0">
                <a:solidFill>
                  <a:srgbClr val="2B35F5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kumimoji="1"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(28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baseline="-30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 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11100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baseline="-30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00101000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 baseline="-300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8421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99833" y="4999483"/>
            <a:ext cx="376064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 wrap="square" anchorCtr="1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400" b="1">
                <a:latin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dirty="0"/>
              <a:t>(2)8421</a:t>
            </a:r>
            <a:r>
              <a:rPr lang="zh-CN" altLang="en-US" dirty="0"/>
              <a:t>码与二进制的区别 </a:t>
            </a:r>
          </a:p>
        </p:txBody>
      </p:sp>
    </p:spTree>
    <p:extLst>
      <p:ext uri="{BB962C8B-B14F-4D97-AF65-F5344CB8AC3E}">
        <p14:creationId xmlns:p14="http://schemas.microsoft.com/office/powerpoint/2010/main" xmlns="" val="2666644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663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2.1.4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几种常用的编码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82892" y="710752"/>
            <a:ext cx="708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8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一、十进制数的二进制编码（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码） 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58269" y="1509179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2. 2421</a:t>
            </a:r>
            <a:r>
              <a:rPr kumimoji="1" lang="zh-CN" altLang="en-US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</a:t>
            </a:r>
            <a:r>
              <a:rPr kumimoji="1" lang="zh-CN" altLang="en-US" sz="2400" b="1" i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rgbClr val="2B35F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96019" y="2123752"/>
            <a:ext cx="821752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是用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位二进制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一位十进制字符的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一种有权码，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位二进制码从高位至低位的权依次为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1,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故称为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2421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若一个十进制字符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2421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码为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，则该字符的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值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为：</a:t>
            </a:r>
            <a:endParaRPr kumimoji="1"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 = 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663649" y="429959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例如，</a:t>
            </a: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(1101)</a:t>
            </a:r>
            <a:r>
              <a:rPr kumimoji="1" lang="en-US" altLang="zh-CN" sz="2400" b="1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2421</a:t>
            </a:r>
            <a:r>
              <a:rPr kumimoji="1" lang="zh-CN" altLang="en-US" sz="2400" b="1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码 </a:t>
            </a: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= (7)</a:t>
            </a:r>
            <a:r>
              <a:rPr kumimoji="1" lang="en-US" altLang="zh-CN" sz="2400" b="1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437583" y="4835305"/>
            <a:ext cx="8458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2421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码与十进制数之间的转换同样是按位进行的，例如： 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(258)</a:t>
            </a:r>
            <a:r>
              <a:rPr kumimoji="1"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 (0010 1011 1110)</a:t>
            </a:r>
            <a:r>
              <a:rPr kumimoji="1"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2421</a:t>
            </a:r>
            <a:r>
              <a:rPr kumimoji="1" lang="zh-CN" altLang="en-US" sz="2400" b="1" baseline="-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(0010 0001 1110 1011)</a:t>
            </a:r>
            <a:r>
              <a:rPr kumimoji="1"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2421</a:t>
            </a:r>
            <a:r>
              <a:rPr kumimoji="1" lang="zh-CN" altLang="en-US" sz="2400" b="1" baseline="-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 (2185)</a:t>
            </a:r>
            <a:r>
              <a:rPr kumimoji="1"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4060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663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2.1.4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几种常用的编码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0" y="588584"/>
            <a:ext cx="708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8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一、十进制数的二进制编码（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码） 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9033" y="1393208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2. 2421</a:t>
            </a:r>
            <a:r>
              <a:rPr kumimoji="1" lang="zh-CN" altLang="en-US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</a:t>
            </a:r>
            <a:r>
              <a:rPr kumimoji="1" lang="zh-CN" altLang="en-US" sz="2400" b="1" i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rgbClr val="2B35F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65272" y="1893531"/>
            <a:ext cx="80708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(1)2421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码不具备单值性。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例如，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0101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1011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都对应十进制数字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。为了与十进制字符一一对应，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2421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码不允许出现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0101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1010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种状态。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4119" y="3342899"/>
            <a:ext cx="8070850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(2)2421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码是一种对</a:t>
            </a:r>
            <a:r>
              <a:rPr kumimoji="1" lang="en-US" altLang="zh-CN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的自补代码。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即一个数的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2421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码只要自身按位变反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便可得到该数对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的补数的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2421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码。例：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1353907" y="4287060"/>
            <a:ext cx="5976937" cy="1223962"/>
            <a:chOff x="839" y="2069"/>
            <a:chExt cx="3765" cy="771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717" y="2273"/>
              <a:ext cx="5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2426" y="2381"/>
              <a:ext cx="299" cy="192"/>
            </a:xfrm>
            <a:prstGeom prst="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172" y="2681"/>
              <a:ext cx="5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839" y="2069"/>
              <a:ext cx="3765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kumimoji="1" lang="en-US" altLang="zh-CN" sz="24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(4)</a:t>
              </a:r>
              <a:r>
                <a:rPr kumimoji="1" lang="en-US" altLang="zh-CN" sz="2400" b="1" baseline="-25000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10          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(0100)</a:t>
              </a:r>
              <a:r>
                <a:rPr kumimoji="1" lang="en-US" altLang="zh-CN" sz="2400" b="1" baseline="-25000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2421 </a:t>
              </a:r>
            </a:p>
            <a:p>
              <a:endPara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just">
                <a:spcBef>
                  <a:spcPct val="10000"/>
                </a:spcBef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           (1011)</a:t>
              </a:r>
              <a:r>
                <a:rPr kumimoji="1" lang="en-US" altLang="zh-CN" sz="2400" b="1" baseline="-25000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2421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   (5)</a:t>
              </a:r>
              <a:r>
                <a:rPr kumimoji="1" lang="en-US" altLang="zh-CN" sz="2400" b="1" baseline="-25000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10 </a:t>
              </a:r>
              <a:r>
                <a:rPr kumimoji="1" lang="zh-CN" altLang="en-US" sz="2400" baseline="-25000" dirty="0">
                  <a:solidFill>
                    <a:srgbClr val="336699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　　</a:t>
              </a:r>
              <a:endParaRPr lang="zh-CN" altLang="en-US" b="1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97599" y="5730872"/>
            <a:ext cx="83872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具有这一特征的</a:t>
            </a: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码可给运算带来方便，因为直接对</a:t>
            </a: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码进行运算时，可利用其对</a:t>
            </a: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的补数将减法运算转化为加法运算。 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5587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663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2.1.4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几种常用的编码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-21350" y="587594"/>
            <a:ext cx="708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8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二、可靠性编码 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54713" y="1852601"/>
            <a:ext cx="3017811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</a:t>
            </a:r>
            <a:r>
              <a:rPr kumimoji="1" lang="en-US" altLang="zh-CN" sz="2400" b="1" dirty="0">
                <a:solidFill>
                  <a:srgbClr val="FA2B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en-US" altLang="zh-CN" sz="2400" b="1" dirty="0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减少或者发现代码在形成和传送过程中可能发生的错误，提高系统的可靠性。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07538" y="4255820"/>
            <a:ext cx="32400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格雷</a:t>
            </a:r>
            <a:r>
              <a:rPr kumimoji="1" lang="en-US" altLang="zh-CN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(Gray)</a:t>
            </a:r>
            <a:r>
              <a:rPr kumimoji="1" lang="zh-CN" altLang="en-US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码 </a:t>
            </a:r>
            <a:endParaRPr lang="zh-CN" altLang="en-US" b="1" dirty="0">
              <a:solidFill>
                <a:srgbClr val="2B35F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330020" y="4840839"/>
            <a:ext cx="27134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特点：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任意两个相邻的数，其格雷码仅有一位不同。</a:t>
            </a:r>
            <a:r>
              <a:rPr kumimoji="1"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7" name="Group 8"/>
          <p:cNvGrpSpPr>
            <a:grpSpLocks/>
          </p:cNvGrpSpPr>
          <p:nvPr/>
        </p:nvGrpSpPr>
        <p:grpSpPr bwMode="auto">
          <a:xfrm>
            <a:off x="3426748" y="879480"/>
            <a:ext cx="5399124" cy="5540369"/>
            <a:chOff x="1031" y="533"/>
            <a:chExt cx="3577" cy="3490"/>
          </a:xfrm>
        </p:grpSpPr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1031" y="831"/>
              <a:ext cx="355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zh-CN" altLang="en-US" b="1" dirty="0">
                  <a:latin typeface="宋体" panose="02010600030101010101" pitchFamily="2" charset="-122"/>
                </a:rPr>
                <a:t>十进制数      </a:t>
              </a:r>
              <a:r>
                <a:rPr kumimoji="1" lang="en-US" altLang="zh-CN" b="1" dirty="0">
                  <a:latin typeface="宋体" panose="02010600030101010101" pitchFamily="2" charset="-122"/>
                </a:rPr>
                <a:t>4</a:t>
              </a:r>
              <a:r>
                <a:rPr kumimoji="1" lang="zh-CN" altLang="en-US" b="1" dirty="0">
                  <a:latin typeface="宋体" panose="02010600030101010101" pitchFamily="2" charset="-122"/>
                </a:rPr>
                <a:t>位二进制码     典型格雷码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 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1056" y="835"/>
              <a:ext cx="355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1056" y="1046"/>
              <a:ext cx="35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1031" y="3975"/>
              <a:ext cx="355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1137" y="533"/>
              <a:ext cx="31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2B35F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2000" b="1" dirty="0">
                  <a:solidFill>
                    <a:srgbClr val="2B35F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位二进制码对应的典型格雷码 </a:t>
              </a:r>
              <a:endParaRPr lang="zh-CN" altLang="en-US" sz="20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1456" y="1018"/>
              <a:ext cx="2885" cy="3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95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 0                      0000                    0000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5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 1                      0001                    0001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5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 2                      0010                    0011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5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 3                      0011                    0010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5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 4                      0100                    0110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5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 5                      0101                    0111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5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 6                      0110                    0101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5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 7                      0111                    0100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5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 8                      1000                    1100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5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 9                      1001                    1101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5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10                     1010                    1111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5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11                     1011                    1110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5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12                     1100                    1010 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5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13                     1101                    1011 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5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14                     1110                    1001   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95000"/>
                </a:lnSpc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15                     1111                    1000 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64196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663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2.1.4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几种常用的编码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6674" y="627207"/>
            <a:ext cx="708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8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二、可靠性编码 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18214" y="1218097"/>
            <a:ext cx="32400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奇偶校验码 </a:t>
            </a:r>
            <a:endParaRPr lang="zh-CN" altLang="en-US" b="1" dirty="0">
              <a:solidFill>
                <a:srgbClr val="2B35F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05213" y="1702530"/>
            <a:ext cx="8258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是一种用来检验代码在传送过程中是否产生错误的代码。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51483" y="3839909"/>
            <a:ext cx="8258175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编码方式：有两种编码方式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奇检验：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使信息位和检验位中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的个数共计为奇数；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偶检验：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使信息位和检验位中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的个数共计为偶数。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8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652191"/>
              </p:ext>
            </p:extLst>
          </p:nvPr>
        </p:nvGraphicFramePr>
        <p:xfrm>
          <a:off x="1938250" y="5506367"/>
          <a:ext cx="6096000" cy="1219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信息位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(7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采用奇检验的检验位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采用偶检验的检验位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1001100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251483" y="2406545"/>
            <a:ext cx="8258175" cy="137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组成：</a:t>
            </a:r>
            <a:b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dirty="0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信息位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位数不限的一组二进制代码</a:t>
            </a:r>
            <a:b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1" lang="zh-CN" altLang="en-US" sz="2400" b="1" dirty="0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奇偶检验位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仅有一位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1011856" y="5698022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6699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CCEC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2B35F5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endParaRPr lang="zh-CN" altLang="en-US" dirty="0">
              <a:solidFill>
                <a:srgbClr val="2B35F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8978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663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2.1.4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几种常用的编码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-12370" y="617916"/>
            <a:ext cx="708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8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二、可靠性编码 </a:t>
            </a: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64655" y="1451604"/>
            <a:ext cx="6324600" cy="5027612"/>
            <a:chOff x="816" y="946"/>
            <a:chExt cx="3984" cy="3167"/>
          </a:xfrm>
        </p:grpSpPr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4032" y="1545"/>
              <a:ext cx="76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 b="1">
                  <a:latin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latin typeface="宋体" panose="02010600030101010101" pitchFamily="2" charset="-122"/>
                </a:rPr>
                <a:t>检验位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 </a:t>
              </a:r>
              <a:endParaRPr lang="zh-CN" altLang="en-US" b="1">
                <a:latin typeface="Arial" panose="020B0604020202020204" pitchFamily="34" charset="0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3216" y="1545"/>
              <a:ext cx="81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zh-CN" altLang="en-US" sz="2000" b="1" dirty="0">
                  <a:latin typeface="宋体" panose="02010600030101010101" pitchFamily="2" charset="-122"/>
                </a:rPr>
                <a:t>信息位 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352" y="1545"/>
              <a:ext cx="8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zh-CN" altLang="en-US" sz="2000" b="1">
                  <a:latin typeface="宋体" panose="02010600030101010101" pitchFamily="2" charset="-122"/>
                </a:rPr>
                <a:t>检验位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 </a:t>
              </a:r>
              <a:endParaRPr lang="zh-CN" altLang="en-US" b="1">
                <a:latin typeface="Arial" panose="020B0604020202020204" pitchFamily="34" charset="0"/>
              </a:endParaRP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1472" y="1545"/>
              <a:ext cx="88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zh-CN" altLang="en-US" sz="2000" b="1">
                  <a:latin typeface="宋体" panose="02010600030101010101" pitchFamily="2" charset="-122"/>
                </a:rPr>
                <a:t>信息位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 </a:t>
              </a:r>
              <a:endParaRPr lang="zh-CN" altLang="en-US" b="1">
                <a:latin typeface="Arial" panose="020B0604020202020204" pitchFamily="34" charset="0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4032" y="1794"/>
              <a:ext cx="768" cy="2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1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1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1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1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1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3216" y="1794"/>
              <a:ext cx="816" cy="2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0000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0001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0010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0011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0100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0101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0110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0111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1000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1001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2352" y="1778"/>
              <a:ext cx="864" cy="2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1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1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1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1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0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1472" y="1778"/>
              <a:ext cx="880" cy="2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0000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0001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0010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0011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0100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0101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0110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0111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1000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1001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816" y="1778"/>
              <a:ext cx="656" cy="2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0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1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2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3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4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5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6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7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8 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</a:rPr>
                <a:t>9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3216" y="1296"/>
              <a:ext cx="158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zh-CN" altLang="en-US" sz="2000" b="1" dirty="0">
                  <a:latin typeface="宋体" panose="02010600030101010101" pitchFamily="2" charset="-122"/>
                </a:rPr>
                <a:t>采用</a:t>
              </a:r>
              <a:r>
                <a:rPr kumimoji="1" lang="zh-CN" altLang="en-US" sz="20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偶</a:t>
              </a:r>
              <a:r>
                <a:rPr kumimoji="1" lang="zh-CN" altLang="en-US" sz="2000" b="1" dirty="0">
                  <a:latin typeface="宋体" panose="02010600030101010101" pitchFamily="2" charset="-122"/>
                </a:rPr>
                <a:t>检验的</a:t>
              </a:r>
              <a:r>
                <a:rPr kumimoji="1" lang="en-US" altLang="zh-CN" sz="2000" b="1" dirty="0">
                  <a:latin typeface="宋体" panose="02010600030101010101" pitchFamily="2" charset="-122"/>
                </a:rPr>
                <a:t>8421</a:t>
              </a:r>
              <a:r>
                <a:rPr kumimoji="1" lang="zh-CN" altLang="en-US" sz="2000" b="1" dirty="0">
                  <a:latin typeface="宋体" panose="02010600030101010101" pitchFamily="2" charset="-122"/>
                </a:rPr>
                <a:t>码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 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1472" y="1296"/>
              <a:ext cx="174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zh-CN" altLang="en-US" sz="2000" b="1" dirty="0">
                  <a:latin typeface="宋体" panose="02010600030101010101" pitchFamily="2" charset="-122"/>
                </a:rPr>
                <a:t>采用</a:t>
              </a:r>
              <a:r>
                <a:rPr kumimoji="1" lang="zh-CN" altLang="en-US" sz="20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奇</a:t>
              </a:r>
              <a:r>
                <a:rPr kumimoji="1" lang="zh-CN" altLang="en-US" sz="2000" b="1" dirty="0">
                  <a:latin typeface="宋体" panose="02010600030101010101" pitchFamily="2" charset="-122"/>
                </a:rPr>
                <a:t>检验的</a:t>
              </a:r>
              <a:r>
                <a:rPr kumimoji="1" lang="en-US" altLang="zh-CN" sz="2000" b="1" dirty="0">
                  <a:latin typeface="宋体" panose="02010600030101010101" pitchFamily="2" charset="-122"/>
                </a:rPr>
                <a:t>8421</a:t>
              </a:r>
              <a:r>
                <a:rPr kumimoji="1" lang="zh-CN" altLang="en-US" sz="2000" b="1" dirty="0">
                  <a:latin typeface="宋体" panose="02010600030101010101" pitchFamily="2" charset="-122"/>
                </a:rPr>
                <a:t>码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 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816" y="1296"/>
              <a:ext cx="656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zh-CN" altLang="en-US" sz="2000" b="1" dirty="0">
                  <a:latin typeface="宋体" panose="02010600030101010101" pitchFamily="2" charset="-122"/>
                </a:rPr>
                <a:t>十进制数码 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816" y="1296"/>
              <a:ext cx="398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>
              <a:off x="816" y="1794"/>
              <a:ext cx="39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37" name="Line 23"/>
            <p:cNvSpPr>
              <a:spLocks noChangeShapeType="1"/>
            </p:cNvSpPr>
            <p:nvPr/>
          </p:nvSpPr>
          <p:spPr bwMode="auto">
            <a:xfrm>
              <a:off x="816" y="4113"/>
              <a:ext cx="398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>
              <a:off x="816" y="1296"/>
              <a:ext cx="0" cy="49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39" name="Line 25"/>
            <p:cNvSpPr>
              <a:spLocks noChangeShapeType="1"/>
            </p:cNvSpPr>
            <p:nvPr/>
          </p:nvSpPr>
          <p:spPr bwMode="auto">
            <a:xfrm>
              <a:off x="1472" y="1296"/>
              <a:ext cx="0" cy="28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>
              <a:off x="3216" y="1296"/>
              <a:ext cx="0" cy="28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>
              <a:off x="4800" y="1296"/>
              <a:ext cx="0" cy="281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42" name="Line 28"/>
            <p:cNvSpPr>
              <a:spLocks noChangeShapeType="1"/>
            </p:cNvSpPr>
            <p:nvPr/>
          </p:nvSpPr>
          <p:spPr bwMode="auto">
            <a:xfrm>
              <a:off x="816" y="1794"/>
              <a:ext cx="0" cy="23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43" name="Line 29"/>
            <p:cNvSpPr>
              <a:spLocks noChangeShapeType="1"/>
            </p:cNvSpPr>
            <p:nvPr/>
          </p:nvSpPr>
          <p:spPr bwMode="auto">
            <a:xfrm>
              <a:off x="1472" y="1545"/>
              <a:ext cx="33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>
              <a:off x="2352" y="1545"/>
              <a:ext cx="0" cy="2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45" name="Line 31"/>
            <p:cNvSpPr>
              <a:spLocks noChangeShapeType="1"/>
            </p:cNvSpPr>
            <p:nvPr/>
          </p:nvSpPr>
          <p:spPr bwMode="auto">
            <a:xfrm>
              <a:off x="4032" y="1545"/>
              <a:ext cx="0" cy="2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/>
            </a:p>
          </p:txBody>
        </p: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1437" y="946"/>
              <a:ext cx="28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en-US" altLang="zh-CN" sz="2000" b="1" dirty="0">
                  <a:solidFill>
                    <a:srgbClr val="2B35F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8421</a:t>
              </a:r>
              <a:r>
                <a:rPr kumimoji="1" lang="zh-CN" altLang="en-US" sz="2000" b="1" dirty="0">
                  <a:solidFill>
                    <a:srgbClr val="2B35F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码的奇偶检验码</a:t>
              </a:r>
              <a:r>
                <a:rPr kumimoji="1" lang="zh-CN" altLang="en-US" sz="2400" b="1" dirty="0">
                  <a:solidFill>
                    <a:srgbClr val="2B35F5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xmlns="" id="{3A057A1E-A58E-4A56-99CC-A5DACF20A13A}"/>
              </a:ext>
            </a:extLst>
          </p:cNvPr>
          <p:cNvSpPr/>
          <p:nvPr/>
        </p:nvSpPr>
        <p:spPr>
          <a:xfrm>
            <a:off x="6590342" y="2678668"/>
            <a:ext cx="2391824" cy="319472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342900" lvl="1" indent="-342900" fontAlgn="base">
              <a:lnSpc>
                <a:spcPct val="120000"/>
              </a:lnSpc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码字中出现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奇数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个错误时，能检测出来</a:t>
            </a:r>
            <a:endParaRPr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 fontAlgn="base">
              <a:lnSpc>
                <a:spcPct val="120000"/>
              </a:lnSpc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不能确定出错码位个数</a:t>
            </a:r>
            <a:endParaRPr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 fontAlgn="base">
              <a:lnSpc>
                <a:spcPct val="120000"/>
              </a:lnSpc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不能确定错误的具体位置</a:t>
            </a:r>
            <a:endParaRPr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3322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663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2.1.4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几种常用的编码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0" y="619169"/>
            <a:ext cx="708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8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三、字符编码 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xmlns="" id="{BD022BC0-2140-4E81-9533-364E26650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853" y="1565893"/>
            <a:ext cx="1925547" cy="170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algn="just" eaLnBrk="1" hangingPunct="1">
              <a:buClr>
                <a:srgbClr val="3333CC"/>
              </a:buClr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2B35F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ASCII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B35F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码（</a:t>
            </a:r>
            <a:r>
              <a:rPr lang="zh-CN" altLang="en-US" sz="2400" b="1" kern="0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美国信息交换标准码）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2B35F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" name="Group 7"/>
          <p:cNvGrpSpPr>
            <a:grpSpLocks/>
          </p:cNvGrpSpPr>
          <p:nvPr/>
        </p:nvGrpSpPr>
        <p:grpSpPr bwMode="auto">
          <a:xfrm>
            <a:off x="2866829" y="915539"/>
            <a:ext cx="6056331" cy="5758295"/>
            <a:chOff x="981" y="453"/>
            <a:chExt cx="4333" cy="3675"/>
          </a:xfrm>
        </p:grpSpPr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1902" y="1008"/>
              <a:ext cx="33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 b="1" dirty="0">
                  <a:latin typeface="宋体" panose="02010600030101010101" pitchFamily="2" charset="-122"/>
                </a:rPr>
                <a:t>000  001  010  011  100  101  110  111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 </a:t>
              </a:r>
              <a:endParaRPr lang="en-US" altLang="zh-CN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1929" y="1296"/>
              <a:ext cx="3385" cy="2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kumimoji="1" lang="en-US" altLang="zh-CN" b="1" dirty="0">
                  <a:latin typeface="宋体" panose="02010600030101010101" pitchFamily="2" charset="-122"/>
                </a:rPr>
                <a:t>NUL  DEL   SP   0    @    P    </a:t>
              </a:r>
              <a:r>
                <a:rPr kumimoji="1" lang="zh-CN" altLang="en-US" b="1" dirty="0">
                  <a:latin typeface="宋体" panose="02010600030101010101" pitchFamily="2" charset="-122"/>
                </a:rPr>
                <a:t>、   </a:t>
              </a:r>
              <a:r>
                <a:rPr kumimoji="1" lang="en-US" altLang="zh-CN" b="1" dirty="0">
                  <a:latin typeface="宋体" panose="02010600030101010101" pitchFamily="2" charset="-122"/>
                </a:rPr>
                <a:t>p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SOH  DC1    !   1    A    Q    a    q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STX  DC2    "   2    B    R    b    r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ETX  DC3    #   3    C    S    c    s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EOT  DC4    $   4    D    T    d    t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ENQ  NAK    %   5    E    U    e    u  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ACK  SYN    &amp;   6    F    V    f    v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BEL  ETB    </a:t>
              </a:r>
              <a:r>
                <a:rPr kumimoji="1" lang="en-US" altLang="zh-CN" b="1" dirty="0">
                  <a:latin typeface="宋体" panose="02010600030101010101" pitchFamily="2" charset="-122"/>
                </a:rPr>
                <a:t>,</a:t>
              </a: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  7    G    W    g    w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BS   CAN    (   8    H    X    h    x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HT   EM     )   9    I    Y    </a:t>
              </a:r>
              <a:r>
                <a:rPr kumimoji="1" lang="en-US" altLang="zh-CN" b="1" dirty="0" err="1">
                  <a:latin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   y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LF   SUB    *   </a:t>
              </a:r>
              <a:r>
                <a:rPr kumimoji="1" lang="zh-CN" altLang="en-US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：   </a:t>
              </a: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J    Z    j    z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VT   ESC    +   </a:t>
              </a:r>
              <a:r>
                <a:rPr kumimoji="1" lang="zh-CN" altLang="en-US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；   </a:t>
              </a: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K   </a:t>
              </a:r>
              <a:r>
                <a:rPr kumimoji="1" lang="zh-CN" altLang="en-US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［    </a:t>
              </a: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k    {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FF   FS     </a:t>
              </a:r>
              <a:r>
                <a:rPr kumimoji="1" lang="zh-CN" altLang="en-US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，  </a:t>
              </a: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&lt;    L    </a:t>
              </a:r>
              <a:r>
                <a:rPr kumimoji="1" lang="zh-CN" altLang="en-US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＼   </a:t>
              </a: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l    |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CR   GS     -   =    M    </a:t>
              </a:r>
              <a:r>
                <a:rPr kumimoji="1" lang="zh-CN" altLang="en-US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］   </a:t>
              </a: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m    }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SO   RS     .   &gt;    N    ∧   n    </a:t>
              </a:r>
              <a:r>
                <a:rPr kumimoji="1" lang="zh-CN" altLang="en-US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～ 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SI   US     /   ?    O    </a:t>
              </a:r>
              <a:r>
                <a:rPr kumimoji="1" lang="zh-CN" altLang="en-US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－   </a:t>
              </a:r>
              <a:r>
                <a:rPr kumimoji="1" lang="en-US" altLang="zh-CN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o    DEL</a:t>
              </a:r>
              <a:endParaRPr lang="en-US" altLang="zh-CN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981" y="1296"/>
              <a:ext cx="894" cy="2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0000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0001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0010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0011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0100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0101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0110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0111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1000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1001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1010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1011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1100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1101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1110 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en-US" altLang="zh-CN" b="1" dirty="0">
                  <a:latin typeface="Times New Roman" panose="02020603050405020304" pitchFamily="18" charset="0"/>
                </a:rPr>
                <a:t>1111</a:t>
              </a:r>
              <a:endParaRPr lang="en-US" altLang="zh-CN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1902" y="768"/>
              <a:ext cx="327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zh-CN" altLang="en-US" b="1" dirty="0">
                  <a:latin typeface="宋体" panose="02010600030101010101" pitchFamily="2" charset="-122"/>
                </a:rPr>
                <a:t>高</a:t>
              </a:r>
              <a:r>
                <a:rPr kumimoji="1" lang="en-US" altLang="zh-CN" b="1" dirty="0">
                  <a:latin typeface="宋体" panose="02010600030101010101" pitchFamily="2" charset="-122"/>
                </a:rPr>
                <a:t>3</a:t>
              </a:r>
              <a:r>
                <a:rPr kumimoji="1" lang="zh-CN" altLang="en-US" b="1" dirty="0">
                  <a:latin typeface="宋体" panose="02010600030101010101" pitchFamily="2" charset="-122"/>
                </a:rPr>
                <a:t>位代码</a:t>
              </a:r>
              <a:r>
                <a:rPr kumimoji="1" lang="en-US" altLang="zh-CN" b="1" dirty="0">
                  <a:latin typeface="宋体" panose="02010600030101010101" pitchFamily="2" charset="-122"/>
                </a:rPr>
                <a:t>(a</a:t>
              </a:r>
              <a:r>
                <a:rPr kumimoji="1" lang="en-US" altLang="zh-CN" b="1" baseline="-30000" dirty="0">
                  <a:latin typeface="宋体" panose="02010600030101010101" pitchFamily="2" charset="-122"/>
                </a:rPr>
                <a:t>7</a:t>
              </a:r>
              <a:r>
                <a:rPr kumimoji="1" lang="en-US" altLang="zh-CN" b="1" dirty="0">
                  <a:latin typeface="宋体" panose="02010600030101010101" pitchFamily="2" charset="-122"/>
                </a:rPr>
                <a:t>a</a:t>
              </a:r>
              <a:r>
                <a:rPr kumimoji="1" lang="en-US" altLang="zh-CN" b="1" baseline="-30000" dirty="0">
                  <a:latin typeface="宋体" panose="02010600030101010101" pitchFamily="2" charset="-122"/>
                </a:rPr>
                <a:t>6</a:t>
              </a:r>
              <a:r>
                <a:rPr kumimoji="1" lang="en-US" altLang="zh-CN" b="1" dirty="0">
                  <a:latin typeface="宋体" panose="02010600030101010101" pitchFamily="2" charset="-122"/>
                </a:rPr>
                <a:t>a</a:t>
              </a:r>
              <a:r>
                <a:rPr kumimoji="1" lang="en-US" altLang="zh-CN" b="1" baseline="-30000" dirty="0">
                  <a:latin typeface="宋体" panose="02010600030101010101" pitchFamily="2" charset="-122"/>
                </a:rPr>
                <a:t>5</a:t>
              </a:r>
              <a:r>
                <a:rPr kumimoji="1" lang="en-US" altLang="zh-CN" b="1" dirty="0">
                  <a:latin typeface="宋体" panose="02010600030101010101" pitchFamily="2" charset="-122"/>
                </a:rPr>
                <a:t>)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 </a:t>
              </a:r>
              <a:endParaRPr lang="en-US" altLang="zh-CN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1018" y="750"/>
              <a:ext cx="884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kumimoji="1" lang="zh-CN" altLang="en-US" b="1" dirty="0">
                  <a:latin typeface="宋体" panose="02010600030101010101" pitchFamily="2" charset="-122"/>
                </a:rPr>
                <a:t>低</a:t>
              </a:r>
              <a:r>
                <a:rPr kumimoji="1" lang="en-US" altLang="zh-CN" b="1" dirty="0">
                  <a:latin typeface="宋体" panose="02010600030101010101" pitchFamily="2" charset="-122"/>
                </a:rPr>
                <a:t>4</a:t>
              </a:r>
              <a:r>
                <a:rPr kumimoji="1" lang="zh-CN" altLang="en-US" b="1" dirty="0">
                  <a:latin typeface="宋体" panose="02010600030101010101" pitchFamily="2" charset="-122"/>
                </a:rPr>
                <a:t>位代码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b="1" dirty="0">
                  <a:latin typeface="宋体" panose="02010600030101010101" pitchFamily="2" charset="-122"/>
                </a:rPr>
                <a:t>(a</a:t>
              </a:r>
              <a:r>
                <a:rPr kumimoji="1" lang="en-US" altLang="zh-CN" b="1" baseline="-30000" dirty="0">
                  <a:latin typeface="宋体" panose="02010600030101010101" pitchFamily="2" charset="-122"/>
                </a:rPr>
                <a:t>4</a:t>
              </a:r>
              <a:r>
                <a:rPr kumimoji="1" lang="en-US" altLang="zh-CN" b="1" dirty="0">
                  <a:latin typeface="宋体" panose="02010600030101010101" pitchFamily="2" charset="-122"/>
                </a:rPr>
                <a:t>a</a:t>
              </a:r>
              <a:r>
                <a:rPr kumimoji="1" lang="en-US" altLang="zh-CN" b="1" baseline="-30000" dirty="0">
                  <a:latin typeface="宋体" panose="02010600030101010101" pitchFamily="2" charset="-122"/>
                </a:rPr>
                <a:t>3</a:t>
              </a:r>
              <a:r>
                <a:rPr kumimoji="1" lang="en-US" altLang="zh-CN" b="1" dirty="0">
                  <a:latin typeface="宋体" panose="02010600030101010101" pitchFamily="2" charset="-122"/>
                </a:rPr>
                <a:t>a</a:t>
              </a:r>
              <a:r>
                <a:rPr kumimoji="1" lang="en-US" altLang="zh-CN" b="1" baseline="-30000" dirty="0">
                  <a:latin typeface="宋体" panose="02010600030101010101" pitchFamily="2" charset="-122"/>
                </a:rPr>
                <a:t>2</a:t>
              </a:r>
              <a:r>
                <a:rPr kumimoji="1" lang="en-US" altLang="zh-CN" b="1" dirty="0">
                  <a:latin typeface="宋体" panose="02010600030101010101" pitchFamily="2" charset="-122"/>
                </a:rPr>
                <a:t>a</a:t>
              </a:r>
              <a:r>
                <a:rPr kumimoji="1" lang="en-US" altLang="zh-CN" b="1" baseline="-30000" dirty="0">
                  <a:latin typeface="宋体" panose="02010600030101010101" pitchFamily="2" charset="-122"/>
                </a:rPr>
                <a:t>1</a:t>
              </a:r>
              <a:r>
                <a:rPr kumimoji="1" lang="en-US" altLang="zh-CN" b="1" dirty="0">
                  <a:latin typeface="宋体" panose="02010600030101010101" pitchFamily="2" charset="-122"/>
                </a:rPr>
                <a:t>)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 </a:t>
              </a:r>
              <a:endParaRPr lang="en-US" altLang="zh-CN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 flipV="1">
              <a:off x="1018" y="768"/>
              <a:ext cx="4256" cy="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 sz="1600"/>
            </a:p>
          </p:txBody>
        </p:sp>
        <p:sp>
          <p:nvSpPr>
            <p:cNvPr id="59" name="Line 14"/>
            <p:cNvSpPr>
              <a:spLocks noChangeShapeType="1"/>
            </p:cNvSpPr>
            <p:nvPr/>
          </p:nvSpPr>
          <p:spPr bwMode="auto">
            <a:xfrm flipV="1">
              <a:off x="1018" y="1239"/>
              <a:ext cx="4256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 sz="1600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>
              <a:off x="1018" y="4113"/>
              <a:ext cx="4256" cy="1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endParaRPr lang="zh-CN" altLang="en-US" sz="1600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1902" y="768"/>
              <a:ext cx="0" cy="33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zh-CN" altLang="en-US" sz="1600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 flipV="1">
              <a:off x="1902" y="1008"/>
              <a:ext cx="33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 anchorCtr="1"/>
            <a:lstStyle/>
            <a:p>
              <a:endParaRPr lang="zh-CN" altLang="en-US" sz="1600"/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2136" y="453"/>
              <a:ext cx="2331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6699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CECFF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7 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位</a:t>
              </a:r>
              <a:r>
                <a:rPr kumimoji="1" lang="en-US" altLang="zh-CN" sz="20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ASCII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码编码表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82892" y="3125986"/>
            <a:ext cx="25250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20000"/>
              </a:lnSpc>
              <a:defRPr/>
            </a:pPr>
            <a:r>
              <a:rPr kumimoji="1" lang="zh-CN" altLang="en-US" sz="20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位二进制数编码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128</a:t>
            </a:r>
            <a:r>
              <a:rPr lang="zh-CN" altLang="en-US" sz="20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个字符，包括大、小写字母，数字</a:t>
            </a:r>
            <a:r>
              <a:rPr lang="en-US" altLang="zh-CN" sz="20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0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，标点符号，以及在美式英语中使用的特殊控制字符等。</a:t>
            </a:r>
            <a:endParaRPr kumimoji="1" lang="zh-CN" altLang="en-US" sz="2000" b="1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0447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40592" y="4194738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www.1ppt.com/hangye/ </a:t>
            </a:r>
          </a:p>
          <a:p>
            <a:pPr defTabSz="685783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www.1ppt.com/sucai/</a:t>
            </a:r>
          </a:p>
          <a:p>
            <a:pPr defTabSz="685783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www.1ppt.com/tubiao/      </a:t>
            </a:r>
          </a:p>
          <a:p>
            <a:pPr defTabSz="685783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www.1ppt.com/powerpoint/      </a:t>
            </a:r>
          </a:p>
          <a:p>
            <a:pPr defTabSz="685783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www.1ppt.com/excel/  </a:t>
            </a:r>
          </a:p>
          <a:p>
            <a:pPr defTabSz="685783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www.1ppt.com/kejian/ </a:t>
            </a:r>
          </a:p>
          <a:p>
            <a:pPr defTabSz="685783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www.1ppt.com/shiti/  </a:t>
            </a:r>
          </a:p>
          <a:p>
            <a:pPr defTabSz="685783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www.1ppt.com/jiaoan/        </a:t>
            </a:r>
          </a:p>
          <a:p>
            <a:pPr defTabSz="685783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www.1ppt.com/ziti/</a:t>
            </a:r>
          </a:p>
          <a:p>
            <a:pPr defTabSz="685783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 </a:t>
            </a:r>
            <a:endParaRPr lang="zh-CN" altLang="en-US" sz="100" kern="0" dirty="0">
              <a:solidFill>
                <a:prstClr val="white"/>
              </a:solidFill>
            </a:endParaRPr>
          </a:p>
        </p:txBody>
      </p:sp>
      <p:sp>
        <p:nvSpPr>
          <p:cNvPr id="4" name="淘宝网chenying0907出品 3"/>
          <p:cNvSpPr/>
          <p:nvPr/>
        </p:nvSpPr>
        <p:spPr>
          <a:xfrm>
            <a:off x="0" y="2836880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淘宝网chenying0907出品 4"/>
          <p:cNvSpPr/>
          <p:nvPr/>
        </p:nvSpPr>
        <p:spPr>
          <a:xfrm>
            <a:off x="5791593" y="2836880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淘宝网chenying0907出品 7"/>
          <p:cNvSpPr/>
          <p:nvPr/>
        </p:nvSpPr>
        <p:spPr>
          <a:xfrm>
            <a:off x="6046707" y="3246665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/>
        </p:nvCxnSpPr>
        <p:spPr>
          <a:xfrm>
            <a:off x="6024908" y="4745807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6350719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淘宝网chenying0907出品 11"/>
          <p:cNvSpPr/>
          <p:nvPr/>
        </p:nvSpPr>
        <p:spPr>
          <a:xfrm>
            <a:off x="6676528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淘宝网chenying0907出品 12"/>
          <p:cNvSpPr/>
          <p:nvPr/>
        </p:nvSpPr>
        <p:spPr>
          <a:xfrm>
            <a:off x="6980541" y="3327665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淘宝网chenying0907出品 13"/>
          <p:cNvSpPr/>
          <p:nvPr/>
        </p:nvSpPr>
        <p:spPr>
          <a:xfrm>
            <a:off x="7284553" y="3354665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淘宝网chenying0907出品 14"/>
          <p:cNvSpPr/>
          <p:nvPr/>
        </p:nvSpPr>
        <p:spPr>
          <a:xfrm>
            <a:off x="7601497" y="3381665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8008894" y="3420032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8519313" y="3451229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/>
        </p:nvCxnSpPr>
        <p:spPr>
          <a:xfrm>
            <a:off x="233315" y="474580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3315" y="285101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314" y="419551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1550955" y="3076801"/>
            <a:ext cx="288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651868" y="4297538"/>
            <a:ext cx="18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20433" y="301685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BEECB36B-F7A9-4774-8B70-28201D5D2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5799"/>
            <a:ext cx="920433" cy="9204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5BA1A5A-6366-4C49-BCE5-8BC2B6D2C08B}"/>
              </a:ext>
            </a:extLst>
          </p:cNvPr>
          <p:cNvSpPr/>
          <p:nvPr/>
        </p:nvSpPr>
        <p:spPr>
          <a:xfrm>
            <a:off x="392842" y="1611959"/>
            <a:ext cx="4572000" cy="15142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0060" lvl="1" indent="-257168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2B35F5"/>
                </a:solidFill>
                <a:ea typeface="隶书" panose="02010509060101010101" pitchFamily="49" charset="-122"/>
              </a:rPr>
              <a:t>二进制         </a:t>
            </a:r>
            <a:r>
              <a:rPr lang="en-US" altLang="zh-CN" sz="2000" b="1" dirty="0">
                <a:solidFill>
                  <a:srgbClr val="2B35F5"/>
                </a:solidFill>
                <a:ea typeface="隶书" panose="02010509060101010101" pitchFamily="49" charset="-122"/>
              </a:rPr>
              <a:t>(1101.01)</a:t>
            </a:r>
            <a:r>
              <a:rPr lang="en-US" altLang="zh-CN" sz="2000" b="1" baseline="-25000" dirty="0">
                <a:solidFill>
                  <a:srgbClr val="2B35F5"/>
                </a:solidFill>
                <a:ea typeface="隶书" panose="02010509060101010101" pitchFamily="49" charset="-122"/>
              </a:rPr>
              <a:t>2</a:t>
            </a:r>
          </a:p>
          <a:p>
            <a:pPr marL="600060" lvl="1" indent="-257168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2B35F5"/>
                </a:solidFill>
                <a:ea typeface="隶书" panose="02010509060101010101" pitchFamily="49" charset="-122"/>
              </a:rPr>
              <a:t>八进制         </a:t>
            </a:r>
            <a:r>
              <a:rPr lang="en-US" altLang="zh-CN" sz="2000" b="1" dirty="0">
                <a:solidFill>
                  <a:srgbClr val="2B35F5"/>
                </a:solidFill>
                <a:ea typeface="隶书" panose="02010509060101010101" pitchFamily="49" charset="-122"/>
              </a:rPr>
              <a:t>(15.2)</a:t>
            </a:r>
            <a:r>
              <a:rPr lang="en-US" altLang="zh-CN" sz="2000" b="1" baseline="-25000" dirty="0">
                <a:solidFill>
                  <a:srgbClr val="2B35F5"/>
                </a:solidFill>
                <a:ea typeface="隶书" panose="02010509060101010101" pitchFamily="49" charset="-122"/>
              </a:rPr>
              <a:t>8</a:t>
            </a:r>
          </a:p>
          <a:p>
            <a:pPr marL="600060" lvl="1" indent="-257168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2B35F5"/>
                </a:solidFill>
                <a:ea typeface="隶书" panose="02010509060101010101" pitchFamily="49" charset="-122"/>
              </a:rPr>
              <a:t>十六进制     </a:t>
            </a:r>
            <a:r>
              <a:rPr lang="en-US" altLang="zh-CN" sz="2000" b="1" dirty="0">
                <a:solidFill>
                  <a:srgbClr val="2B35F5"/>
                </a:solidFill>
                <a:ea typeface="隶书" panose="02010509060101010101" pitchFamily="49" charset="-122"/>
              </a:rPr>
              <a:t>(D.4)</a:t>
            </a:r>
            <a:r>
              <a:rPr lang="en-US" altLang="zh-CN" sz="2000" b="1" baseline="-25000" dirty="0">
                <a:solidFill>
                  <a:srgbClr val="2B35F5"/>
                </a:solidFill>
                <a:ea typeface="隶书" panose="02010509060101010101" pitchFamily="49" charset="-122"/>
              </a:rPr>
              <a:t>16</a:t>
            </a:r>
            <a:endParaRPr lang="en-US" altLang="zh-CN" sz="2800" b="1" dirty="0">
              <a:solidFill>
                <a:srgbClr val="2B35F5"/>
              </a:solidFill>
              <a:ea typeface="隶书" panose="020105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4DE5BB6-5F8C-40DD-9A3F-DA72E2168E63}"/>
              </a:ext>
            </a:extLst>
          </p:cNvPr>
          <p:cNvSpPr/>
          <p:nvPr/>
        </p:nvSpPr>
        <p:spPr>
          <a:xfrm>
            <a:off x="474025" y="3442665"/>
            <a:ext cx="7587327" cy="1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68" indent="-257168"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数字系统内的数是以器件的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物理状态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来表示的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二进制数只需要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两种不同状态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即可表示，因此数字系统采用二进制数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5A21D1A-2BEE-49FA-A976-E95A2B49D3A3}"/>
              </a:ext>
            </a:extLst>
          </p:cNvPr>
          <p:cNvSpPr/>
          <p:nvPr/>
        </p:nvSpPr>
        <p:spPr>
          <a:xfrm>
            <a:off x="474025" y="4947990"/>
            <a:ext cx="7587328" cy="91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68" indent="-257168"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书写时，二进制数往往很长；为书写方便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常采用八进制或十六进制数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9686" y="710739"/>
            <a:ext cx="58285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8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二、数字系统中的常用数制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2.1.1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进位计数制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651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xmlns="" id="{2E64DD34-C3F1-47B4-8E50-B85EB38F7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5934252"/>
              </p:ext>
            </p:extLst>
          </p:nvPr>
        </p:nvGraphicFramePr>
        <p:xfrm>
          <a:off x="643145" y="1671782"/>
          <a:ext cx="8153152" cy="4789054"/>
        </p:xfrm>
        <a:graphic>
          <a:graphicData uri="http://schemas.openxmlformats.org/presentationml/2006/ole">
            <p:oleObj spid="_x0000_s3270" name="Document" r:id="rId4" imgW="3760794" imgH="2191420" progId="">
              <p:embed/>
            </p:oleObj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7362" y="628067"/>
            <a:ext cx="75018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二、数字系统中的常用数制</a:t>
            </a:r>
            <a:r>
              <a:rPr lang="en-US" altLang="zh-CN" dirty="0"/>
              <a:t>——</a:t>
            </a:r>
            <a:r>
              <a:rPr lang="zh-CN" altLang="en-US" dirty="0"/>
              <a:t>二进制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1355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2.1.1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进位计数制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285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F6998AD8-5D58-4DE4-822F-F1913E97F3E1}"/>
              </a:ext>
            </a:extLst>
          </p:cNvPr>
          <p:cNvSpPr txBox="1">
            <a:spLocks noChangeArrowheads="1"/>
          </p:cNvSpPr>
          <p:nvPr/>
        </p:nvSpPr>
        <p:spPr>
          <a:xfrm>
            <a:off x="705213" y="1452890"/>
            <a:ext cx="6040918" cy="1001149"/>
          </a:xfrm>
          <a:prstGeom prst="rect">
            <a:avLst/>
          </a:prstGeom>
          <a:noFill/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任意二进制数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按位权展开式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xmlns="" id="{84AC8B6E-21E5-4737-A4CF-91567296C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0733825"/>
              </p:ext>
            </p:extLst>
          </p:nvPr>
        </p:nvGraphicFramePr>
        <p:xfrm>
          <a:off x="705213" y="2530110"/>
          <a:ext cx="7359341" cy="1978415"/>
        </p:xfrm>
        <a:graphic>
          <a:graphicData uri="http://schemas.openxmlformats.org/presentationml/2006/ole">
            <p:oleObj spid="_x0000_s4321" name="公式" r:id="rId4" imgW="3543120" imgH="952200" progId="">
              <p:embed/>
            </p:oleObj>
          </a:graphicData>
        </a:graphic>
      </p:graphicFrame>
      <p:sp>
        <p:nvSpPr>
          <p:cNvPr id="13" name="Text Box 6">
            <a:extLst>
              <a:ext uri="{FF2B5EF4-FFF2-40B4-BE49-F238E27FC236}">
                <a16:creationId xmlns:a16="http://schemas.microsoft.com/office/drawing/2014/main" xmlns="" id="{ED6A0AD2-BB0A-4B28-995D-FDD571247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2" y="4508525"/>
            <a:ext cx="6566359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为整数的位数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m 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为小数位数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i="1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xmlns="" id="{E767943D-0BE7-49D5-AAFA-B8366B14B675}"/>
              </a:ext>
            </a:extLst>
          </p:cNvPr>
          <p:cNvGrpSpPr>
            <a:grpSpLocks/>
          </p:cNvGrpSpPr>
          <p:nvPr/>
        </p:nvGrpSpPr>
        <p:grpSpPr bwMode="auto">
          <a:xfrm>
            <a:off x="575782" y="5740307"/>
            <a:ext cx="8276657" cy="991792"/>
            <a:chOff x="768" y="3213"/>
            <a:chExt cx="6090" cy="833"/>
          </a:xfrm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xmlns="" id="{637F3F79-F2BB-43A9-9457-819FED4C6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4" y="3658"/>
              <a:ext cx="573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1101</a:t>
              </a:r>
              <a:r>
                <a:rPr lang="en-US" altLang="zh-CN" b="1" dirty="0">
                  <a:latin typeface="Times New Roman" panose="02020603050405020304" pitchFamily="18" charset="0"/>
                </a:rPr>
                <a:t>.</a:t>
              </a:r>
              <a:r>
                <a:rPr lang="en-US" altLang="zh-CN" b="1" dirty="0">
                  <a:solidFill>
                    <a:srgbClr val="2B35F5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b="1" dirty="0">
                  <a:latin typeface="Times New Roman" panose="02020603050405020304" pitchFamily="18" charset="0"/>
                </a:rPr>
                <a:t>)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2</a:t>
              </a:r>
              <a:r>
                <a:rPr lang="zh-CN" altLang="en-US" b="1" dirty="0">
                  <a:latin typeface="宋体" panose="02010600030101010101" pitchFamily="2" charset="-122"/>
                </a:rPr>
                <a:t>＝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宋体" panose="02010600030101010101" pitchFamily="2" charset="-122"/>
                </a:rPr>
                <a:t>×</a:t>
              </a:r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3</a:t>
              </a:r>
              <a:r>
                <a:rPr lang="zh-CN" altLang="en-US" b="1" dirty="0">
                  <a:latin typeface="宋体" panose="02010600030101010101" pitchFamily="2" charset="-122"/>
                </a:rPr>
                <a:t>＋</a:t>
              </a:r>
              <a:r>
                <a:rPr lang="en-US" altLang="zh-CN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1</a:t>
              </a:r>
              <a:r>
                <a:rPr lang="en-US" altLang="zh-CN" b="1" dirty="0">
                  <a:latin typeface="宋体" panose="02010600030101010101" pitchFamily="2" charset="-122"/>
                </a:rPr>
                <a:t>×</a:t>
              </a:r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2</a:t>
              </a:r>
              <a:r>
                <a:rPr lang="zh-CN" altLang="en-US" b="1" dirty="0">
                  <a:latin typeface="宋体" panose="02010600030101010101" pitchFamily="2" charset="-122"/>
                </a:rPr>
                <a:t>＋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b="1" dirty="0">
                  <a:latin typeface="宋体" panose="02010600030101010101" pitchFamily="2" charset="-122"/>
                </a:rPr>
                <a:t>×</a:t>
              </a:r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宋体" panose="02010600030101010101" pitchFamily="2" charset="-122"/>
                </a:rPr>
                <a:t>＋</a:t>
              </a:r>
              <a:r>
                <a:rPr lang="en-US" altLang="zh-CN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1</a:t>
              </a:r>
              <a:r>
                <a:rPr lang="en-US" altLang="zh-CN" b="1" dirty="0">
                  <a:latin typeface="宋体" panose="02010600030101010101" pitchFamily="2" charset="-122"/>
                </a:rPr>
                <a:t>×</a:t>
              </a:r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0</a:t>
              </a:r>
              <a:r>
                <a:rPr lang="zh-CN" altLang="en-US" b="1" dirty="0">
                  <a:latin typeface="宋体" panose="02010600030101010101" pitchFamily="2" charset="-122"/>
                </a:rPr>
                <a:t>＋</a:t>
              </a:r>
              <a:r>
                <a:rPr lang="en-US" altLang="zh-CN" b="1" dirty="0">
                  <a:solidFill>
                    <a:srgbClr val="2B35F5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b="1" dirty="0">
                  <a:latin typeface="宋体" panose="02010600030101010101" pitchFamily="2" charset="-122"/>
                </a:rPr>
                <a:t>×</a:t>
              </a:r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-1</a:t>
              </a:r>
              <a:r>
                <a:rPr lang="zh-CN" altLang="en-US" b="1" dirty="0">
                  <a:latin typeface="宋体" panose="02010600030101010101" pitchFamily="2" charset="-122"/>
                </a:rPr>
                <a:t>＋</a:t>
              </a:r>
              <a:r>
                <a:rPr lang="en-US" altLang="zh-CN" b="1" dirty="0">
                  <a:solidFill>
                    <a:srgbClr val="2B35F5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宋体" panose="02010600030101010101" pitchFamily="2" charset="-122"/>
                </a:rPr>
                <a:t>×</a:t>
              </a:r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b="1" baseline="30000" dirty="0"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xmlns="" id="{69AD60D6-2FDC-4553-B5E3-47C95D6E6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13"/>
              <a:ext cx="116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b="1" dirty="0">
                  <a:latin typeface="宋体" panose="02010600030101010101" pitchFamily="2" charset="-122"/>
                </a:rPr>
                <a:t>例如：</a:t>
              </a:r>
              <a:endParaRPr lang="zh-CN" altLang="en-US" b="1" dirty="0">
                <a:solidFill>
                  <a:schemeClr val="hlink"/>
                </a:solidFill>
                <a:latin typeface="宋体" panose="02010600030101010101" pitchFamily="2" charset="-122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2.1.1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进位计数制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7362" y="628067"/>
            <a:ext cx="75018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二、数字系统中的常用数制</a:t>
            </a:r>
            <a:r>
              <a:rPr lang="en-US" altLang="zh-CN" dirty="0"/>
              <a:t>——</a:t>
            </a:r>
            <a:r>
              <a:rPr lang="zh-CN" altLang="en-US" dirty="0"/>
              <a:t>二进制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6903486"/>
              </p:ext>
            </p:extLst>
          </p:nvPr>
        </p:nvGraphicFramePr>
        <p:xfrm>
          <a:off x="2664896" y="1430527"/>
          <a:ext cx="3109686" cy="482537"/>
        </p:xfrm>
        <a:graphic>
          <a:graphicData uri="http://schemas.openxmlformats.org/presentationml/2006/ole">
            <p:oleObj spid="_x0000_s4322" name="Equation" r:id="rId6" imgW="147312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876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150524" y="680955"/>
            <a:ext cx="71970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二、数字系统中的常用数制</a:t>
            </a:r>
            <a:r>
              <a:rPr lang="en-US" altLang="zh-CN" dirty="0"/>
              <a:t>——</a:t>
            </a:r>
            <a:r>
              <a:rPr lang="zh-CN" altLang="en-US" dirty="0"/>
              <a:t>八进制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2.1.1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进位计数制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8479405"/>
              </p:ext>
            </p:extLst>
          </p:nvPr>
        </p:nvGraphicFramePr>
        <p:xfrm>
          <a:off x="1515040" y="1976497"/>
          <a:ext cx="5476887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130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数码</a:t>
                      </a:r>
                    </a:p>
                  </a:txBody>
                  <a:tcP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     0,1,2,3,4,5,6,7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               8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实例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solidFill>
                            <a:schemeClr val="tx1"/>
                          </a:solidFill>
                        </a:rPr>
                        <a:t>           76.02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运算规则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chemeClr val="tx1"/>
                          </a:solidFill>
                        </a:rPr>
                        <a:t>逢八进一  借一当八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按权</a:t>
                      </a:r>
                      <a:endParaRPr lang="en-US" altLang="zh-CN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展开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38232227"/>
              </p:ext>
            </p:extLst>
          </p:nvPr>
        </p:nvGraphicFramePr>
        <p:xfrm>
          <a:off x="4540655" y="3503669"/>
          <a:ext cx="359235" cy="522523"/>
        </p:xfrm>
        <a:graphic>
          <a:graphicData uri="http://schemas.openxmlformats.org/presentationml/2006/ole">
            <p:oleObj spid="_x0000_s5394" name="Equation" r:id="rId5" imgW="139680" imgH="20304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0506254"/>
              </p:ext>
            </p:extLst>
          </p:nvPr>
        </p:nvGraphicFramePr>
        <p:xfrm>
          <a:off x="3870158" y="4621488"/>
          <a:ext cx="1902347" cy="818731"/>
        </p:xfrm>
        <a:graphic>
          <a:graphicData uri="http://schemas.openxmlformats.org/presentationml/2006/ole">
            <p:oleObj spid="_x0000_s5395" name="Equation" r:id="rId6" imgW="100296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7878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53540" y="689528"/>
            <a:ext cx="7982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二、数字系统中的常用数制</a:t>
            </a:r>
            <a:r>
              <a:rPr lang="en-US" altLang="zh-CN" dirty="0"/>
              <a:t>——</a:t>
            </a:r>
            <a:r>
              <a:rPr lang="zh-CN" altLang="en-US" dirty="0"/>
              <a:t>十六进制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2.1.1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进位计数制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491703"/>
              </p:ext>
            </p:extLst>
          </p:nvPr>
        </p:nvGraphicFramePr>
        <p:xfrm>
          <a:off x="1465700" y="2147369"/>
          <a:ext cx="6523755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6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591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数码</a:t>
                      </a:r>
                    </a:p>
                  </a:txBody>
                  <a:tcP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0,1,2,3,4,5,6,7,8,9,A,B,C,D,E,F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                        16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实例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                    1A6.D2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运算规则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solidFill>
                            <a:schemeClr val="tx1"/>
                          </a:solidFill>
                        </a:rPr>
                        <a:t>逢十六进一      借一当十六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按权</a:t>
                      </a:r>
                      <a:endParaRPr lang="en-US" altLang="zh-CN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展开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9217083"/>
              </p:ext>
            </p:extLst>
          </p:nvPr>
        </p:nvGraphicFramePr>
        <p:xfrm>
          <a:off x="5243164" y="3675125"/>
          <a:ext cx="511090" cy="479495"/>
        </p:xfrm>
        <a:graphic>
          <a:graphicData uri="http://schemas.openxmlformats.org/presentationml/2006/ole">
            <p:oleObj spid="_x0000_s7438" name="Equation" r:id="rId5" imgW="215640" imgH="203040" progId="Equation.DSMT4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2315139"/>
              </p:ext>
            </p:extLst>
          </p:nvPr>
        </p:nvGraphicFramePr>
        <p:xfrm>
          <a:off x="4471079" y="4777766"/>
          <a:ext cx="2048552" cy="791761"/>
        </p:xfrm>
        <a:graphic>
          <a:graphicData uri="http://schemas.openxmlformats.org/presentationml/2006/ole">
            <p:oleObj spid="_x0000_s7439" name="Equation" r:id="rId6" imgW="1117440" imgH="431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10286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33280</TotalTime>
  <Words>3619</Words>
  <Application>Microsoft Office PowerPoint</Application>
  <PresentationFormat>全屏显示(4:3)</PresentationFormat>
  <Paragraphs>661</Paragraphs>
  <Slides>47</Slides>
  <Notes>36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第一PPT，www.1ppt.com</vt:lpstr>
      <vt:lpstr>公式</vt:lpstr>
      <vt:lpstr>Document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公开课开题报告</dc:title>
  <dc:creator>第一PPT模板网-WWW.1PPT.COM</dc:creator>
  <cp:keywords>第一PPT模板网-WWW.1PPT.COM</cp:keywords>
  <cp:lastModifiedBy>Lenovo</cp:lastModifiedBy>
  <cp:revision>905</cp:revision>
  <dcterms:created xsi:type="dcterms:W3CDTF">2016-04-09T13:02:00Z</dcterms:created>
  <dcterms:modified xsi:type="dcterms:W3CDTF">2022-02-14T04:02:08Z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