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notesSlides/notesSlide23.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Default Extension="doc" ContentType="application/msword"/>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tags/tag1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slides/slide8.xml" ContentType="application/vnd.openxmlformats-officedocument.presentationml.slide+xml"/>
  <Override PartName="/ppt/tags/tag11.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tags/tag7.xml" ContentType="application/vnd.openxmlformats-officedocument.presentationml.tags+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386" r:id="rId2"/>
    <p:sldId id="571" r:id="rId3"/>
    <p:sldId id="667" r:id="rId4"/>
    <p:sldId id="606" r:id="rId5"/>
    <p:sldId id="627" r:id="rId6"/>
    <p:sldId id="629" r:id="rId7"/>
    <p:sldId id="630" r:id="rId8"/>
    <p:sldId id="628" r:id="rId9"/>
    <p:sldId id="631" r:id="rId10"/>
    <p:sldId id="632" r:id="rId11"/>
    <p:sldId id="633" r:id="rId12"/>
    <p:sldId id="634" r:id="rId13"/>
    <p:sldId id="635" r:id="rId14"/>
    <p:sldId id="636" r:id="rId15"/>
    <p:sldId id="644" r:id="rId16"/>
    <p:sldId id="646" r:id="rId17"/>
    <p:sldId id="645" r:id="rId18"/>
    <p:sldId id="647" r:id="rId19"/>
    <p:sldId id="648" r:id="rId20"/>
    <p:sldId id="649" r:id="rId21"/>
    <p:sldId id="650" r:id="rId22"/>
    <p:sldId id="651" r:id="rId23"/>
    <p:sldId id="652" r:id="rId24"/>
    <p:sldId id="653" r:id="rId25"/>
    <p:sldId id="660" r:id="rId26"/>
    <p:sldId id="654" r:id="rId27"/>
    <p:sldId id="655" r:id="rId28"/>
    <p:sldId id="656" r:id="rId29"/>
    <p:sldId id="657" r:id="rId30"/>
    <p:sldId id="659" r:id="rId31"/>
    <p:sldId id="658" r:id="rId32"/>
    <p:sldId id="661" r:id="rId33"/>
    <p:sldId id="662" r:id="rId34"/>
    <p:sldId id="670" r:id="rId35"/>
    <p:sldId id="671" r:id="rId36"/>
    <p:sldId id="672" r:id="rId37"/>
    <p:sldId id="673" r:id="rId38"/>
    <p:sldId id="674" r:id="rId39"/>
    <p:sldId id="675" r:id="rId40"/>
    <p:sldId id="676" r:id="rId41"/>
    <p:sldId id="677" r:id="rId42"/>
    <p:sldId id="678" r:id="rId43"/>
    <p:sldId id="679" r:id="rId44"/>
    <p:sldId id="680" r:id="rId45"/>
    <p:sldId id="681" r:id="rId46"/>
    <p:sldId id="682" r:id="rId47"/>
    <p:sldId id="683" r:id="rId48"/>
    <p:sldId id="279" r:id="rId49"/>
  </p:sldIdLst>
  <p:sldSz cx="9144000" cy="6858000" type="screen4x3"/>
  <p:notesSz cx="6858000" cy="9144000"/>
  <p:custDataLst>
    <p:tags r:id="rId5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FF33CC"/>
    <a:srgbClr val="170A8E"/>
    <a:srgbClr val="2B56F5"/>
    <a:srgbClr val="3CB871"/>
    <a:srgbClr val="CC9900"/>
    <a:srgbClr val="1F4E79"/>
    <a:srgbClr val="3D74A7"/>
    <a:srgbClr val="5B9BD5"/>
    <a:srgbClr val="EAEFF7"/>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6279" autoAdjust="0"/>
  </p:normalViewPr>
  <p:slideViewPr>
    <p:cSldViewPr snapToGrid="0">
      <p:cViewPr varScale="1">
        <p:scale>
          <a:sx n="79" d="100"/>
          <a:sy n="79" d="100"/>
        </p:scale>
        <p:origin x="-1140" y="-90"/>
      </p:cViewPr>
      <p:guideLst>
        <p:guide orient="horz" pos="2160"/>
        <p:guide pos="2880"/>
      </p:guideLst>
    </p:cSldViewPr>
  </p:slideViewPr>
  <p:notesTextViewPr>
    <p:cViewPr>
      <p:scale>
        <a:sx n="3" d="2"/>
        <a:sy n="3" d="2"/>
      </p:scale>
      <p:origin x="0" y="0"/>
    </p:cViewPr>
  </p:notesTextViewPr>
  <p:sorterViewPr>
    <p:cViewPr>
      <p:scale>
        <a:sx n="91" d="100"/>
        <a:sy n="91"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0.wmf"/><Relationship Id="rId5" Type="http://schemas.openxmlformats.org/officeDocument/2006/relationships/image" Target="../media/image31.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29.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5.wmf"/><Relationship Id="rId1" Type="http://schemas.openxmlformats.org/officeDocument/2006/relationships/image" Target="../media/image43.wmf"/><Relationship Id="rId4" Type="http://schemas.openxmlformats.org/officeDocument/2006/relationships/image" Target="../media/image48.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3.wmf"/><Relationship Id="rId4" Type="http://schemas.openxmlformats.org/officeDocument/2006/relationships/image" Target="../media/image51.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45.wmf"/><Relationship Id="rId1" Type="http://schemas.openxmlformats.org/officeDocument/2006/relationships/image" Target="../media/image43.wmf"/><Relationship Id="rId6" Type="http://schemas.openxmlformats.org/officeDocument/2006/relationships/image" Target="../media/image38.wmf"/><Relationship Id="rId5" Type="http://schemas.openxmlformats.org/officeDocument/2006/relationships/image" Target="../media/image58.wmf"/><Relationship Id="rId4"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 Id="rId4" Type="http://schemas.openxmlformats.org/officeDocument/2006/relationships/image" Target="../media/image6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67.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6.wmf"/><Relationship Id="rId5" Type="http://schemas.openxmlformats.org/officeDocument/2006/relationships/image" Target="../media/image22.png"/><Relationship Id="rId4"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16.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301BD9-4243-4367-977C-650CCA5948FB}" type="datetimeFigureOut">
              <a:rPr lang="zh-CN" altLang="en-US" smtClean="0"/>
              <a:pPr/>
              <a:t>2022/2/17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CFBAA-4F33-4BF6-B348-50D59E4A3B07}" type="slidenum">
              <a:rPr lang="zh-CN" altLang="en-US" smtClean="0"/>
              <a:pPr/>
              <a:t>‹#›</a:t>
            </a:fld>
            <a:endParaRPr lang="zh-CN" altLang="en-US"/>
          </a:p>
        </p:txBody>
      </p:sp>
    </p:spTree>
    <p:extLst>
      <p:ext uri="{BB962C8B-B14F-4D97-AF65-F5344CB8AC3E}">
        <p14:creationId xmlns:p14="http://schemas.microsoft.com/office/powerpoint/2010/main" xmlns="" val="274328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a:t>
            </a:fld>
            <a:endParaRPr lang="zh-CN" altLang="en-US"/>
          </a:p>
        </p:txBody>
      </p:sp>
    </p:spTree>
    <p:extLst>
      <p:ext uri="{BB962C8B-B14F-4D97-AF65-F5344CB8AC3E}">
        <p14:creationId xmlns:p14="http://schemas.microsoft.com/office/powerpoint/2010/main" xmlns="" val="3586643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810056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407990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128246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930971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574848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15</a:t>
            </a:fld>
            <a:endParaRPr lang="zh-CN" altLang="en-US"/>
          </a:p>
        </p:txBody>
      </p:sp>
    </p:spTree>
    <p:extLst>
      <p:ext uri="{BB962C8B-B14F-4D97-AF65-F5344CB8AC3E}">
        <p14:creationId xmlns:p14="http://schemas.microsoft.com/office/powerpoint/2010/main" xmlns="" val="1979160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16</a:t>
            </a:fld>
            <a:endParaRPr lang="zh-CN" altLang="en-US"/>
          </a:p>
        </p:txBody>
      </p:sp>
    </p:spTree>
    <p:extLst>
      <p:ext uri="{BB962C8B-B14F-4D97-AF65-F5344CB8AC3E}">
        <p14:creationId xmlns:p14="http://schemas.microsoft.com/office/powerpoint/2010/main" xmlns="" val="16461498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326059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901453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71082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2</a:t>
            </a:fld>
            <a:endParaRPr lang="zh-CN" altLang="en-US"/>
          </a:p>
        </p:txBody>
      </p:sp>
    </p:spTree>
    <p:extLst>
      <p:ext uri="{BB962C8B-B14F-4D97-AF65-F5344CB8AC3E}">
        <p14:creationId xmlns:p14="http://schemas.microsoft.com/office/powerpoint/2010/main" xmlns="" val="3964248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399388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214726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420552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6837022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108366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2062776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6188118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082039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792919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40375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075978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30548475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117618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062112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5164967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xmlns="" val="32350453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35</a:t>
            </a:fld>
            <a:endParaRPr lang="zh-CN" altLang="en-US">
              <a:solidFill>
                <a:prstClr val="black"/>
              </a:solidFill>
            </a:endParaRPr>
          </a:p>
        </p:txBody>
      </p:sp>
    </p:spTree>
    <p:extLst>
      <p:ext uri="{BB962C8B-B14F-4D97-AF65-F5344CB8AC3E}">
        <p14:creationId xmlns:p14="http://schemas.microsoft.com/office/powerpoint/2010/main" xmlns="" val="33681166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36</a:t>
            </a:fld>
            <a:endParaRPr lang="zh-CN" altLang="en-US">
              <a:solidFill>
                <a:prstClr val="black"/>
              </a:solidFill>
            </a:endParaRPr>
          </a:p>
        </p:txBody>
      </p:sp>
    </p:spTree>
    <p:extLst>
      <p:ext uri="{BB962C8B-B14F-4D97-AF65-F5344CB8AC3E}">
        <p14:creationId xmlns:p14="http://schemas.microsoft.com/office/powerpoint/2010/main" xmlns="" val="27002121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37</a:t>
            </a:fld>
            <a:endParaRPr lang="zh-CN" altLang="en-US">
              <a:solidFill>
                <a:prstClr val="black"/>
              </a:solidFill>
            </a:endParaRPr>
          </a:p>
        </p:txBody>
      </p:sp>
    </p:spTree>
    <p:extLst>
      <p:ext uri="{BB962C8B-B14F-4D97-AF65-F5344CB8AC3E}">
        <p14:creationId xmlns:p14="http://schemas.microsoft.com/office/powerpoint/2010/main" xmlns="" val="32303422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38</a:t>
            </a:fld>
            <a:endParaRPr lang="zh-CN" altLang="en-US">
              <a:solidFill>
                <a:prstClr val="black"/>
              </a:solidFill>
            </a:endParaRPr>
          </a:p>
        </p:txBody>
      </p:sp>
    </p:spTree>
    <p:extLst>
      <p:ext uri="{BB962C8B-B14F-4D97-AF65-F5344CB8AC3E}">
        <p14:creationId xmlns:p14="http://schemas.microsoft.com/office/powerpoint/2010/main" xmlns="" val="32865783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39</a:t>
            </a:fld>
            <a:endParaRPr lang="zh-CN" altLang="en-US">
              <a:solidFill>
                <a:prstClr val="black"/>
              </a:solidFill>
            </a:endParaRPr>
          </a:p>
        </p:txBody>
      </p:sp>
    </p:spTree>
    <p:extLst>
      <p:ext uri="{BB962C8B-B14F-4D97-AF65-F5344CB8AC3E}">
        <p14:creationId xmlns:p14="http://schemas.microsoft.com/office/powerpoint/2010/main" xmlns="" val="201634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2321241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40</a:t>
            </a:fld>
            <a:endParaRPr lang="zh-CN" altLang="en-US">
              <a:solidFill>
                <a:prstClr val="black"/>
              </a:solidFill>
            </a:endParaRPr>
          </a:p>
        </p:txBody>
      </p:sp>
    </p:spTree>
    <p:extLst>
      <p:ext uri="{BB962C8B-B14F-4D97-AF65-F5344CB8AC3E}">
        <p14:creationId xmlns:p14="http://schemas.microsoft.com/office/powerpoint/2010/main" xmlns="" val="41071401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41</a:t>
            </a:fld>
            <a:endParaRPr lang="zh-CN" altLang="en-US">
              <a:solidFill>
                <a:prstClr val="black"/>
              </a:solidFill>
            </a:endParaRPr>
          </a:p>
        </p:txBody>
      </p:sp>
    </p:spTree>
    <p:extLst>
      <p:ext uri="{BB962C8B-B14F-4D97-AF65-F5344CB8AC3E}">
        <p14:creationId xmlns:p14="http://schemas.microsoft.com/office/powerpoint/2010/main" xmlns="" val="169198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42</a:t>
            </a:fld>
            <a:endParaRPr lang="zh-CN" altLang="en-US">
              <a:solidFill>
                <a:prstClr val="black"/>
              </a:solidFill>
            </a:endParaRPr>
          </a:p>
        </p:txBody>
      </p:sp>
    </p:spTree>
    <p:extLst>
      <p:ext uri="{BB962C8B-B14F-4D97-AF65-F5344CB8AC3E}">
        <p14:creationId xmlns:p14="http://schemas.microsoft.com/office/powerpoint/2010/main" xmlns="" val="3488470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43</a:t>
            </a:fld>
            <a:endParaRPr lang="zh-CN" altLang="en-US">
              <a:solidFill>
                <a:prstClr val="black"/>
              </a:solidFill>
            </a:endParaRPr>
          </a:p>
        </p:txBody>
      </p:sp>
    </p:spTree>
    <p:extLst>
      <p:ext uri="{BB962C8B-B14F-4D97-AF65-F5344CB8AC3E}">
        <p14:creationId xmlns:p14="http://schemas.microsoft.com/office/powerpoint/2010/main" xmlns="" val="1304614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44</a:t>
            </a:fld>
            <a:endParaRPr lang="zh-CN" altLang="en-US">
              <a:solidFill>
                <a:prstClr val="black"/>
              </a:solidFill>
            </a:endParaRPr>
          </a:p>
        </p:txBody>
      </p:sp>
    </p:spTree>
    <p:extLst>
      <p:ext uri="{BB962C8B-B14F-4D97-AF65-F5344CB8AC3E}">
        <p14:creationId xmlns:p14="http://schemas.microsoft.com/office/powerpoint/2010/main" xmlns="" val="14257840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45</a:t>
            </a:fld>
            <a:endParaRPr lang="zh-CN" altLang="en-US">
              <a:solidFill>
                <a:prstClr val="black"/>
              </a:solidFill>
            </a:endParaRPr>
          </a:p>
        </p:txBody>
      </p:sp>
    </p:spTree>
    <p:extLst>
      <p:ext uri="{BB962C8B-B14F-4D97-AF65-F5344CB8AC3E}">
        <p14:creationId xmlns:p14="http://schemas.microsoft.com/office/powerpoint/2010/main" xmlns="" val="259662415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46</a:t>
            </a:fld>
            <a:endParaRPr lang="zh-CN" altLang="en-US">
              <a:solidFill>
                <a:prstClr val="black"/>
              </a:solidFill>
            </a:endParaRPr>
          </a:p>
        </p:txBody>
      </p:sp>
    </p:spTree>
    <p:extLst>
      <p:ext uri="{BB962C8B-B14F-4D97-AF65-F5344CB8AC3E}">
        <p14:creationId xmlns:p14="http://schemas.microsoft.com/office/powerpoint/2010/main" xmlns="" val="38087591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14400">
              <a:defRPr/>
            </a:pPr>
            <a:fld id="{7FACFBAA-4F33-4BF6-B348-50D59E4A3B07}" type="slidenum">
              <a:rPr lang="zh-CN" altLang="en-US" smtClean="0">
                <a:solidFill>
                  <a:prstClr val="black"/>
                </a:solidFill>
              </a:rPr>
              <a:pPr defTabSz="914400">
                <a:defRPr/>
              </a:pPr>
              <a:t>47</a:t>
            </a:fld>
            <a:endParaRPr lang="zh-CN" altLang="en-US">
              <a:solidFill>
                <a:prstClr val="black"/>
              </a:solidFill>
            </a:endParaRPr>
          </a:p>
        </p:txBody>
      </p:sp>
    </p:spTree>
    <p:extLst>
      <p:ext uri="{BB962C8B-B14F-4D97-AF65-F5344CB8AC3E}">
        <p14:creationId xmlns:p14="http://schemas.microsoft.com/office/powerpoint/2010/main" xmlns="" val="4178098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FACFBAA-4F33-4BF6-B348-50D59E4A3B07}" type="slidenum">
              <a:rPr lang="zh-CN" altLang="en-US" smtClean="0"/>
              <a:pPr/>
              <a:t>48</a:t>
            </a:fld>
            <a:endParaRPr lang="zh-CN" altLang="en-US"/>
          </a:p>
        </p:txBody>
      </p:sp>
    </p:spTree>
    <p:extLst>
      <p:ext uri="{BB962C8B-B14F-4D97-AF65-F5344CB8AC3E}">
        <p14:creationId xmlns:p14="http://schemas.microsoft.com/office/powerpoint/2010/main" xmlns="" val="3381696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718511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83950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033527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2641980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ACFBAA-4F33-4BF6-B348-50D59E4A3B07}"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xmlns="" val="157421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1638339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3354380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20472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165899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4146891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21728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120347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43296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419130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274013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180C721-00F0-49A5-8986-DFDB39C600B4}" type="datetimeFigureOut">
              <a:rPr lang="zh-CN" altLang="en-US" smtClean="0"/>
              <a:pPr/>
              <a:t>2022/2/17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501003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0C721-00F0-49A5-8986-DFDB39C600B4}" type="datetimeFigureOut">
              <a:rPr lang="zh-CN" altLang="en-US" smtClean="0"/>
              <a:pPr/>
              <a:t>2022/2/17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8E5C5-05D3-4171-9F3F-370131363719}" type="slidenum">
              <a:rPr lang="zh-CN" altLang="en-US" smtClean="0"/>
              <a:pPr/>
              <a:t>‹#›</a:t>
            </a:fld>
            <a:endParaRPr lang="zh-CN" altLang="en-US"/>
          </a:p>
        </p:txBody>
      </p:sp>
    </p:spTree>
    <p:extLst>
      <p:ext uri="{BB962C8B-B14F-4D97-AF65-F5344CB8AC3E}">
        <p14:creationId xmlns:p14="http://schemas.microsoft.com/office/powerpoint/2010/main" xmlns="" val="17281203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image" Target="../media/image1.jpe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10.xml"/><Relationship Id="rId7"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10" Type="http://schemas.openxmlformats.org/officeDocument/2006/relationships/image" Target="../media/image15.emf"/><Relationship Id="rId4" Type="http://schemas.openxmlformats.org/officeDocument/2006/relationships/image" Target="../media/image2.png"/><Relationship Id="rId9"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oleObject" Target="../embeddings/Microsoft_Office_Word_97_-_2003___1.doc"/><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Microsoft_Office_Word_97_-_2003___2.doc"/><Relationship Id="rId3" Type="http://schemas.openxmlformats.org/officeDocument/2006/relationships/notesSlide" Target="../notesSlides/notesSlide12.xml"/><Relationship Id="rId7"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vmlDrawing" Target="../drawings/vmlDrawing4.vml"/><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oleObject" Target="../embeddings/oleObject12.bin"/><Relationship Id="rId4" Type="http://schemas.openxmlformats.org/officeDocument/2006/relationships/image" Target="../media/image2.png"/><Relationship Id="rId9" Type="http://schemas.openxmlformats.org/officeDocument/2006/relationships/oleObject" Target="../embeddings/oleObject11.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4.bin"/><Relationship Id="rId11" Type="http://schemas.openxmlformats.org/officeDocument/2006/relationships/oleObject" Target="../embeddings/oleObject15.bin"/><Relationship Id="rId5" Type="http://schemas.openxmlformats.org/officeDocument/2006/relationships/oleObject" Target="../embeddings/Microsoft_Office_Word_97_-_2003___3.doc"/><Relationship Id="rId10"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3.jpe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14.xml"/><Relationship Id="rId7"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6.bin"/><Relationship Id="rId5" Type="http://schemas.openxmlformats.org/officeDocument/2006/relationships/image" Target="../media/image3.jpe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9.xml"/><Relationship Id="rId7"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18.bin"/><Relationship Id="rId5" Type="http://schemas.openxmlformats.org/officeDocument/2006/relationships/image" Target="../media/image32.png"/><Relationship Id="rId4" Type="http://schemas.openxmlformats.org/officeDocument/2006/relationships/image" Target="../media/image2.png"/><Relationship Id="rId9"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oleObject" Target="../embeddings/oleObject23.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2.bin"/><Relationship Id="rId5" Type="http://schemas.openxmlformats.org/officeDocument/2006/relationships/image" Target="../media/image3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3.xml"/><Relationship Id="rId7" Type="http://schemas.openxmlformats.org/officeDocument/2006/relationships/oleObject" Target="../embeddings/oleObject27.bin"/><Relationship Id="rId12" Type="http://schemas.openxmlformats.org/officeDocument/2006/relationships/oleObject" Target="../embeddings/oleObject29.bin"/><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26.bin"/><Relationship Id="rId11" Type="http://schemas.openxmlformats.org/officeDocument/2006/relationships/image" Target="../media/image41.wmf"/><Relationship Id="rId5" Type="http://schemas.openxmlformats.org/officeDocument/2006/relationships/oleObject" Target="../embeddings/oleObject25.bin"/><Relationship Id="rId10" Type="http://schemas.openxmlformats.org/officeDocument/2006/relationships/image" Target="../media/image40.wmf"/><Relationship Id="rId4" Type="http://schemas.openxmlformats.org/officeDocument/2006/relationships/image" Target="../media/image2.png"/><Relationship Id="rId9" Type="http://schemas.openxmlformats.org/officeDocument/2006/relationships/image" Target="../media/image39.wmf"/></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1.wmf"/><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1.wmf"/><Relationship Id="rId5" Type="http://schemas.openxmlformats.org/officeDocument/2006/relationships/image" Target="../media/image40.wmf"/><Relationship Id="rId4" Type="http://schemas.openxmlformats.org/officeDocument/2006/relationships/image" Target="../media/image39.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26.xml"/><Relationship Id="rId7"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46.png"/><Relationship Id="rId5" Type="http://schemas.openxmlformats.org/officeDocument/2006/relationships/oleObject" Target="../embeddings/oleObject30.bin"/><Relationship Id="rId4" Type="http://schemas.openxmlformats.org/officeDocument/2006/relationships/image" Target="../media/image2.png"/><Relationship Id="rId9" Type="http://schemas.openxmlformats.org/officeDocument/2006/relationships/oleObject" Target="../embeddings/oleObject33.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27.xml"/><Relationship Id="rId7" Type="http://schemas.openxmlformats.org/officeDocument/2006/relationships/oleObject" Target="../embeddings/oleObject36.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35.bin"/><Relationship Id="rId5" Type="http://schemas.openxmlformats.org/officeDocument/2006/relationships/oleObject" Target="../embeddings/oleObject34.bin"/><Relationship Id="rId4" Type="http://schemas.openxmlformats.org/officeDocument/2006/relationships/image" Target="../media/image2.png"/><Relationship Id="rId9" Type="http://schemas.openxmlformats.org/officeDocument/2006/relationships/image" Target="../media/image49.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28.xml"/><Relationship Id="rId7"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39.bin"/><Relationship Id="rId5" Type="http://schemas.openxmlformats.org/officeDocument/2006/relationships/oleObject" Target="../embeddings/oleObject38.bin"/><Relationship Id="rId4" Type="http://schemas.openxmlformats.org/officeDocument/2006/relationships/image" Target="../media/image2.png"/><Relationship Id="rId9"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49.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slide" Target="slide11.xml"/><Relationship Id="rId4" Type="http://schemas.openxmlformats.org/officeDocument/2006/relationships/slide" Target="slide8.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30.xml"/><Relationship Id="rId7" Type="http://schemas.openxmlformats.org/officeDocument/2006/relationships/image" Target="../media/image55.png"/><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61.wmf"/><Relationship Id="rId3" Type="http://schemas.openxmlformats.org/officeDocument/2006/relationships/notesSlide" Target="../notesSlides/notesSlide31.xml"/><Relationship Id="rId7" Type="http://schemas.openxmlformats.org/officeDocument/2006/relationships/oleObject" Target="../embeddings/oleObject45.bin"/><Relationship Id="rId12" Type="http://schemas.openxmlformats.org/officeDocument/2006/relationships/image" Target="../media/image60.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44.bin"/><Relationship Id="rId11" Type="http://schemas.openxmlformats.org/officeDocument/2006/relationships/image" Target="../media/image59.wmf"/><Relationship Id="rId5" Type="http://schemas.openxmlformats.org/officeDocument/2006/relationships/oleObject" Target="../embeddings/oleObject43.bin"/><Relationship Id="rId10" Type="http://schemas.openxmlformats.org/officeDocument/2006/relationships/oleObject" Target="../embeddings/oleObject48.bin"/><Relationship Id="rId4" Type="http://schemas.openxmlformats.org/officeDocument/2006/relationships/image" Target="../media/image2.png"/><Relationship Id="rId9" Type="http://schemas.openxmlformats.org/officeDocument/2006/relationships/oleObject" Target="../embeddings/oleObject47.bin"/><Relationship Id="rId14" Type="http://schemas.openxmlformats.org/officeDocument/2006/relationships/image" Target="../media/image41.wmf"/></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60.wmf"/><Relationship Id="rId3" Type="http://schemas.openxmlformats.org/officeDocument/2006/relationships/notesSlide" Target="../notesSlides/notesSlide32.xml"/><Relationship Id="rId7" Type="http://schemas.openxmlformats.org/officeDocument/2006/relationships/oleObject" Target="../embeddings/oleObject49.bin"/><Relationship Id="rId12" Type="http://schemas.openxmlformats.org/officeDocument/2006/relationships/image" Target="../media/image59.wmf"/><Relationship Id="rId2" Type="http://schemas.openxmlformats.org/officeDocument/2006/relationships/slideLayout" Target="../slideLayouts/slideLayout1.xml"/><Relationship Id="rId1" Type="http://schemas.openxmlformats.org/officeDocument/2006/relationships/vmlDrawing" Target="../drawings/vmlDrawing16.vml"/><Relationship Id="rId6" Type="http://schemas.openxmlformats.org/officeDocument/2006/relationships/image" Target="../media/image54.png"/><Relationship Id="rId11" Type="http://schemas.openxmlformats.org/officeDocument/2006/relationships/image" Target="../media/image62.png"/><Relationship Id="rId5" Type="http://schemas.openxmlformats.org/officeDocument/2006/relationships/image" Target="../media/image53.png"/><Relationship Id="rId15" Type="http://schemas.openxmlformats.org/officeDocument/2006/relationships/image" Target="../media/image41.wmf"/><Relationship Id="rId10" Type="http://schemas.openxmlformats.org/officeDocument/2006/relationships/oleObject" Target="../embeddings/oleObject52.bin"/><Relationship Id="rId4" Type="http://schemas.openxmlformats.org/officeDocument/2006/relationships/image" Target="../media/image2.png"/><Relationship Id="rId9" Type="http://schemas.openxmlformats.org/officeDocument/2006/relationships/oleObject" Target="../embeddings/oleObject51.bin"/><Relationship Id="rId14" Type="http://schemas.openxmlformats.org/officeDocument/2006/relationships/image" Target="../media/image61.wmf"/></Relationships>
</file>

<file path=ppt/slides/_rels/slide3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2.png"/><Relationship Id="rId7" Type="http://schemas.openxmlformats.org/officeDocument/2006/relationships/image" Target="../media/image41.wmf"/><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slides/_rels/slide3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3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notesSlide" Target="../notesSlides/notesSlide39.xml"/><Relationship Id="rId7" Type="http://schemas.openxmlformats.org/officeDocument/2006/relationships/oleObject" Target="../embeddings/oleObject55.bin"/><Relationship Id="rId2" Type="http://schemas.openxmlformats.org/officeDocument/2006/relationships/slideLayout" Target="../slideLayouts/slideLayout1.xml"/><Relationship Id="rId1" Type="http://schemas.openxmlformats.org/officeDocument/2006/relationships/vmlDrawing" Target="../drawings/vmlDrawing17.vml"/><Relationship Id="rId6" Type="http://schemas.openxmlformats.org/officeDocument/2006/relationships/oleObject" Target="../embeddings/oleObject54.bin"/><Relationship Id="rId5" Type="http://schemas.openxmlformats.org/officeDocument/2006/relationships/oleObject" Target="../embeddings/oleObject53.bin"/><Relationship Id="rId10" Type="http://schemas.openxmlformats.org/officeDocument/2006/relationships/image" Target="../media/image65.png"/><Relationship Id="rId4" Type="http://schemas.openxmlformats.org/officeDocument/2006/relationships/image" Target="../media/image2.png"/><Relationship Id="rId9" Type="http://schemas.openxmlformats.org/officeDocument/2006/relationships/oleObject" Target="../embeddings/oleObject56.bin"/></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notesSlide" Target="../notesSlides/notesSlide40.xml"/><Relationship Id="rId7" Type="http://schemas.openxmlformats.org/officeDocument/2006/relationships/image" Target="../media/image72.png"/><Relationship Id="rId2" Type="http://schemas.openxmlformats.org/officeDocument/2006/relationships/slideLayout" Target="../slideLayouts/slideLayout1.xml"/><Relationship Id="rId1" Type="http://schemas.openxmlformats.org/officeDocument/2006/relationships/vmlDrawing" Target="../drawings/vmlDrawing18.vml"/><Relationship Id="rId6" Type="http://schemas.openxmlformats.org/officeDocument/2006/relationships/oleObject" Target="../embeddings/oleObject58.bin"/><Relationship Id="rId5" Type="http://schemas.openxmlformats.org/officeDocument/2006/relationships/oleObject" Target="../embeddings/oleObject57.bin"/><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notesSlide" Target="../notesSlides/notesSlide41.xml"/><Relationship Id="rId7" Type="http://schemas.openxmlformats.org/officeDocument/2006/relationships/image" Target="../media/image74.png"/><Relationship Id="rId2" Type="http://schemas.openxmlformats.org/officeDocument/2006/relationships/slideLayout" Target="../slideLayouts/slideLayout1.xml"/><Relationship Id="rId1" Type="http://schemas.openxmlformats.org/officeDocument/2006/relationships/vmlDrawing" Target="../drawings/vmlDrawing19.vml"/><Relationship Id="rId6" Type="http://schemas.openxmlformats.org/officeDocument/2006/relationships/oleObject" Target="../embeddings/oleObject60.bin"/><Relationship Id="rId5" Type="http://schemas.openxmlformats.org/officeDocument/2006/relationships/oleObject" Target="../embeddings/oleObject59.bin"/><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notesSlide" Target="../notesSlides/notesSlide42.xml"/><Relationship Id="rId7" Type="http://schemas.openxmlformats.org/officeDocument/2006/relationships/image" Target="../media/image74.png"/><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oleObject" Target="../embeddings/oleObject62.bin"/><Relationship Id="rId5" Type="http://schemas.openxmlformats.org/officeDocument/2006/relationships/oleObject" Target="../embeddings/oleObject61.bin"/><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76.png"/><Relationship Id="rId4" Type="http://schemas.openxmlformats.org/officeDocument/2006/relationships/image" Target="../media/image75.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77.png"/><Relationship Id="rId4" Type="http://schemas.openxmlformats.org/officeDocument/2006/relationships/image" Target="../media/image7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76.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80.png"/><Relationship Id="rId4" Type="http://schemas.openxmlformats.org/officeDocument/2006/relationships/image" Target="../media/image79.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3.jpe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PA_淘宝网chenying0907出品 3"/>
          <p:cNvSpPr/>
          <p:nvPr>
            <p:custDataLst>
              <p:tags r:id="rId1"/>
            </p:custDataLst>
          </p:nvPr>
        </p:nvSpPr>
        <p:spPr>
          <a:xfrm>
            <a:off x="-1" y="2397913"/>
            <a:ext cx="217647" cy="38331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PA_淘宝网chenying0907出品 4"/>
          <p:cNvSpPr/>
          <p:nvPr>
            <p:custDataLst>
              <p:tags r:id="rId2"/>
            </p:custDataLst>
          </p:nvPr>
        </p:nvSpPr>
        <p:spPr>
          <a:xfrm>
            <a:off x="5767033" y="2397913"/>
            <a:ext cx="233315" cy="38331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PA_淘宝网chenying0907出品 7"/>
          <p:cNvSpPr/>
          <p:nvPr>
            <p:custDataLst>
              <p:tags r:id="rId3"/>
            </p:custDataLst>
          </p:nvPr>
        </p:nvSpPr>
        <p:spPr>
          <a:xfrm>
            <a:off x="6022146" y="4731873"/>
            <a:ext cx="289874" cy="1485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PA_直接连接符 9"/>
          <p:cNvCxnSpPr/>
          <p:nvPr>
            <p:custDataLst>
              <p:tags r:id="rId4"/>
            </p:custDataLst>
          </p:nvPr>
        </p:nvCxnSpPr>
        <p:spPr>
          <a:xfrm>
            <a:off x="6000349" y="6231015"/>
            <a:ext cx="3119093"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PA_淘宝网chenying0907出品 10"/>
          <p:cNvSpPr/>
          <p:nvPr>
            <p:custDataLst>
              <p:tags r:id="rId5"/>
            </p:custDataLst>
          </p:nvPr>
        </p:nvSpPr>
        <p:spPr>
          <a:xfrm>
            <a:off x="6326157" y="4785873"/>
            <a:ext cx="289874" cy="1431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PA_淘宝网chenying0907出品 11"/>
          <p:cNvSpPr/>
          <p:nvPr>
            <p:custDataLst>
              <p:tags r:id="rId6"/>
            </p:custDataLst>
          </p:nvPr>
        </p:nvSpPr>
        <p:spPr>
          <a:xfrm>
            <a:off x="6636177" y="4785873"/>
            <a:ext cx="289874" cy="1431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PA_淘宝网chenying0907出品 12"/>
          <p:cNvSpPr/>
          <p:nvPr>
            <p:custDataLst>
              <p:tags r:id="rId7"/>
            </p:custDataLst>
          </p:nvPr>
        </p:nvSpPr>
        <p:spPr>
          <a:xfrm>
            <a:off x="6940740" y="4812873"/>
            <a:ext cx="289874" cy="1404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PA_淘宝网chenying0907出品 13"/>
          <p:cNvSpPr/>
          <p:nvPr>
            <p:custDataLst>
              <p:tags r:id="rId8"/>
            </p:custDataLst>
          </p:nvPr>
        </p:nvSpPr>
        <p:spPr>
          <a:xfrm>
            <a:off x="7259991" y="4839873"/>
            <a:ext cx="289874" cy="1377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PA_淘宝网chenying0907出品 14"/>
          <p:cNvSpPr/>
          <p:nvPr>
            <p:custDataLst>
              <p:tags r:id="rId9"/>
            </p:custDataLst>
          </p:nvPr>
        </p:nvSpPr>
        <p:spPr>
          <a:xfrm>
            <a:off x="7576938" y="4866873"/>
            <a:ext cx="289874" cy="135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PA_淘宝网chenying0907出品 15"/>
          <p:cNvSpPr/>
          <p:nvPr>
            <p:custDataLst>
              <p:tags r:id="rId10"/>
            </p:custDataLst>
          </p:nvPr>
        </p:nvSpPr>
        <p:spPr>
          <a:xfrm rot="20959521">
            <a:off x="7984332" y="4905240"/>
            <a:ext cx="289874" cy="129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PA_淘宝网chenying0907出品 16"/>
          <p:cNvSpPr/>
          <p:nvPr>
            <p:custDataLst>
              <p:tags r:id="rId11"/>
            </p:custDataLst>
          </p:nvPr>
        </p:nvSpPr>
        <p:spPr>
          <a:xfrm rot="19779136">
            <a:off x="8494752" y="4936437"/>
            <a:ext cx="289874" cy="129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 name="PA_直接连接符 17"/>
          <p:cNvCxnSpPr/>
          <p:nvPr>
            <p:custDataLst>
              <p:tags r:id="rId12"/>
            </p:custDataLst>
          </p:nvPr>
        </p:nvCxnSpPr>
        <p:spPr>
          <a:xfrm>
            <a:off x="208754" y="6231015"/>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PA_直接连接符 19"/>
          <p:cNvCxnSpPr>
            <a:cxnSpLocks/>
          </p:cNvCxnSpPr>
          <p:nvPr>
            <p:custDataLst>
              <p:tags r:id="rId13"/>
            </p:custDataLst>
          </p:nvPr>
        </p:nvCxnSpPr>
        <p:spPr>
          <a:xfrm>
            <a:off x="208752" y="2397913"/>
            <a:ext cx="5558280"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PA_直接连接符 20"/>
          <p:cNvCxnSpPr/>
          <p:nvPr>
            <p:custDataLst>
              <p:tags r:id="rId14"/>
            </p:custDataLst>
          </p:nvPr>
        </p:nvCxnSpPr>
        <p:spPr>
          <a:xfrm>
            <a:off x="208753" y="5680725"/>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PA_淘宝网chenying0907出品 21"/>
          <p:cNvSpPr txBox="1"/>
          <p:nvPr>
            <p:custDataLst>
              <p:tags r:id="rId15"/>
            </p:custDataLst>
          </p:nvPr>
        </p:nvSpPr>
        <p:spPr>
          <a:xfrm>
            <a:off x="426399" y="2392714"/>
            <a:ext cx="5271590" cy="2954655"/>
          </a:xfrm>
          <a:prstGeom prst="rect">
            <a:avLst/>
          </a:prstGeom>
          <a:noFill/>
        </p:spPr>
        <p:txBody>
          <a:bodyPr wrap="square" rtlCol="0">
            <a:spAutoFit/>
          </a:bodyPr>
          <a:lstStyle/>
          <a:p>
            <a:pPr algn="ctr"/>
            <a:r>
              <a:rPr lang="zh-CN" altLang="en-US" sz="4500" b="1" dirty="0">
                <a:solidFill>
                  <a:schemeClr val="accent1">
                    <a:lumMod val="50000"/>
                  </a:schemeClr>
                </a:solidFill>
                <a:latin typeface="微软雅黑" pitchFamily="34" charset="-122"/>
                <a:ea typeface="微软雅黑" pitchFamily="34" charset="-122"/>
              </a:rPr>
              <a:t>第五章  </a:t>
            </a:r>
            <a:endParaRPr lang="en-US" altLang="zh-CN" sz="4500" b="1" dirty="0">
              <a:solidFill>
                <a:schemeClr val="accent1">
                  <a:lumMod val="50000"/>
                </a:schemeClr>
              </a:solidFill>
              <a:latin typeface="微软雅黑" pitchFamily="34" charset="-122"/>
              <a:ea typeface="微软雅黑" pitchFamily="34" charset="-122"/>
            </a:endParaRPr>
          </a:p>
          <a:p>
            <a:pPr algn="ctr"/>
            <a:r>
              <a:rPr lang="zh-CN" altLang="en-US" sz="4500" b="1" dirty="0">
                <a:solidFill>
                  <a:schemeClr val="accent1">
                    <a:lumMod val="50000"/>
                  </a:schemeClr>
                </a:solidFill>
                <a:latin typeface="微软雅黑" pitchFamily="34" charset="-122"/>
                <a:ea typeface="微软雅黑" pitchFamily="34" charset="-122"/>
              </a:rPr>
              <a:t>时序</a:t>
            </a:r>
            <a:r>
              <a:rPr lang="zh-CN" altLang="en-US" sz="4500" b="1" dirty="0" smtClean="0">
                <a:solidFill>
                  <a:schemeClr val="accent1">
                    <a:lumMod val="50000"/>
                  </a:schemeClr>
                </a:solidFill>
                <a:latin typeface="微软雅黑" pitchFamily="34" charset="-122"/>
                <a:ea typeface="微软雅黑" pitchFamily="34" charset="-122"/>
              </a:rPr>
              <a:t>逻辑电路</a:t>
            </a:r>
            <a:endParaRPr lang="en-US" altLang="zh-CN" sz="4500" b="1" dirty="0" smtClean="0">
              <a:solidFill>
                <a:schemeClr val="accent1">
                  <a:lumMod val="50000"/>
                </a:schemeClr>
              </a:solidFill>
              <a:latin typeface="微软雅黑" pitchFamily="34" charset="-122"/>
              <a:ea typeface="微软雅黑" pitchFamily="34" charset="-122"/>
            </a:endParaRPr>
          </a:p>
          <a:p>
            <a:r>
              <a:rPr lang="en-US" altLang="zh-CN" sz="3200" b="1" dirty="0" smtClean="0">
                <a:solidFill>
                  <a:schemeClr val="accent1">
                    <a:lumMod val="50000"/>
                  </a:schemeClr>
                </a:solidFill>
                <a:latin typeface="宋体" panose="02010600030101010101" pitchFamily="2" charset="-122"/>
                <a:ea typeface="宋体" panose="02010600030101010101" pitchFamily="2" charset="-122"/>
              </a:rPr>
              <a:t>	</a:t>
            </a:r>
          </a:p>
          <a:p>
            <a:r>
              <a:rPr lang="en-US" altLang="zh-CN" sz="3200" b="1" dirty="0">
                <a:solidFill>
                  <a:schemeClr val="accent1">
                    <a:lumMod val="50000"/>
                  </a:schemeClr>
                </a:solidFill>
                <a:latin typeface="宋体" panose="02010600030101010101" pitchFamily="2" charset="-122"/>
                <a:ea typeface="宋体" panose="02010600030101010101" pitchFamily="2" charset="-122"/>
              </a:rPr>
              <a:t>	</a:t>
            </a:r>
            <a:r>
              <a:rPr lang="en-US" altLang="zh-CN" sz="3200" b="1" dirty="0" smtClean="0">
                <a:solidFill>
                  <a:schemeClr val="accent1">
                    <a:lumMod val="50000"/>
                  </a:schemeClr>
                </a:solidFill>
                <a:latin typeface="宋体" panose="02010600030101010101" pitchFamily="2" charset="-122"/>
                <a:ea typeface="宋体" panose="02010600030101010101" pitchFamily="2" charset="-122"/>
              </a:rPr>
              <a:t>5.2 </a:t>
            </a:r>
            <a:r>
              <a:rPr lang="zh-CN" altLang="en-US" sz="3200" b="1" dirty="0" smtClean="0">
                <a:solidFill>
                  <a:schemeClr val="accent1">
                    <a:lumMod val="50000"/>
                  </a:schemeClr>
                </a:solidFill>
                <a:latin typeface="宋体" panose="02010600030101010101" pitchFamily="2" charset="-122"/>
                <a:ea typeface="宋体" panose="02010600030101010101" pitchFamily="2" charset="-122"/>
              </a:rPr>
              <a:t>集成触发器</a:t>
            </a:r>
            <a:endParaRPr lang="en-US" altLang="zh-CN" sz="3200" b="1" dirty="0" smtClean="0">
              <a:solidFill>
                <a:schemeClr val="accent1">
                  <a:lumMod val="50000"/>
                </a:schemeClr>
              </a:solidFill>
              <a:latin typeface="宋体" panose="02010600030101010101" pitchFamily="2" charset="-122"/>
              <a:ea typeface="宋体" panose="02010600030101010101" pitchFamily="2" charset="-122"/>
            </a:endParaRPr>
          </a:p>
          <a:p>
            <a:r>
              <a:rPr lang="en-US" altLang="zh-CN" sz="3200" b="1" dirty="0" smtClean="0">
                <a:solidFill>
                  <a:schemeClr val="accent1">
                    <a:lumMod val="50000"/>
                  </a:schemeClr>
                </a:solidFill>
                <a:latin typeface="宋体" panose="02010600030101010101" pitchFamily="2" charset="-122"/>
                <a:ea typeface="宋体" panose="02010600030101010101" pitchFamily="2" charset="-122"/>
              </a:rPr>
              <a:t>	5.3 </a:t>
            </a:r>
            <a:r>
              <a:rPr lang="zh-CN" altLang="en-US" sz="3200" b="1" dirty="0" smtClean="0">
                <a:solidFill>
                  <a:schemeClr val="accent1">
                    <a:lumMod val="50000"/>
                  </a:schemeClr>
                </a:solidFill>
                <a:latin typeface="宋体" panose="02010600030101010101" pitchFamily="2" charset="-122"/>
                <a:ea typeface="宋体" panose="02010600030101010101" pitchFamily="2" charset="-122"/>
              </a:rPr>
              <a:t>时序逻辑电路的分析</a:t>
            </a:r>
            <a:endParaRPr lang="zh-CN" altLang="en-US" sz="3200" b="1" dirty="0">
              <a:solidFill>
                <a:schemeClr val="accent1">
                  <a:lumMod val="50000"/>
                </a:schemeClr>
              </a:solidFill>
              <a:latin typeface="宋体" panose="02010600030101010101" pitchFamily="2" charset="-122"/>
              <a:ea typeface="宋体" panose="02010600030101010101" pitchFamily="2" charset="-122"/>
            </a:endParaRPr>
          </a:p>
        </p:txBody>
      </p:sp>
      <p:sp>
        <p:nvSpPr>
          <p:cNvPr id="24" name="PA_淘宝网chenying0907出品 23"/>
          <p:cNvSpPr txBox="1"/>
          <p:nvPr>
            <p:custDataLst>
              <p:tags r:id="rId16"/>
            </p:custDataLst>
          </p:nvPr>
        </p:nvSpPr>
        <p:spPr>
          <a:xfrm>
            <a:off x="1150931" y="5800609"/>
            <a:ext cx="2210322" cy="338554"/>
          </a:xfrm>
          <a:prstGeom prst="rect">
            <a:avLst/>
          </a:prstGeom>
          <a:noFill/>
        </p:spPr>
        <p:txBody>
          <a:bodyPr wrap="square" rtlCol="0">
            <a:spAutoFit/>
          </a:bodyPr>
          <a:lstStyle/>
          <a:p>
            <a:r>
              <a:rPr lang="zh-CN" altLang="en-US" sz="1600" b="1" dirty="0">
                <a:latin typeface="微软雅黑" pitchFamily="34" charset="-122"/>
                <a:ea typeface="微软雅黑" pitchFamily="34" charset="-122"/>
              </a:rPr>
              <a:t>武汉大学计算机学院</a:t>
            </a:r>
          </a:p>
        </p:txBody>
      </p:sp>
      <p:sp>
        <p:nvSpPr>
          <p:cNvPr id="26" name="PA_淘宝网chenying0907出品 25"/>
          <p:cNvSpPr txBox="1"/>
          <p:nvPr>
            <p:custDataLst>
              <p:tags r:id="rId17"/>
            </p:custDataLst>
          </p:nvPr>
        </p:nvSpPr>
        <p:spPr>
          <a:xfrm>
            <a:off x="1036047" y="424695"/>
            <a:ext cx="2085680" cy="707886"/>
          </a:xfrm>
          <a:prstGeom prst="rect">
            <a:avLst/>
          </a:prstGeom>
          <a:noFill/>
        </p:spPr>
        <p:txBody>
          <a:bodyPr wrap="square" rtlCol="0">
            <a:spAutoFit/>
          </a:bodyPr>
          <a:lstStyle/>
          <a:p>
            <a:r>
              <a:rPr lang="zh-CN" altLang="en-US" sz="2000" b="1" dirty="0">
                <a:latin typeface="华文行楷" pitchFamily="2" charset="-122"/>
                <a:ea typeface="华文行楷" pitchFamily="2" charset="-122"/>
              </a:rPr>
              <a:t>     武汉大学</a:t>
            </a:r>
            <a:endParaRPr lang="en-US" altLang="zh-CN" sz="2000" b="1" dirty="0">
              <a:latin typeface="华文行楷" pitchFamily="2" charset="-122"/>
              <a:ea typeface="华文行楷" pitchFamily="2" charset="-122"/>
            </a:endParaRPr>
          </a:p>
          <a:p>
            <a:r>
              <a:rPr lang="en-US" altLang="zh-CN" sz="2000" b="1" dirty="0">
                <a:latin typeface="华文行楷" pitchFamily="2" charset="-122"/>
                <a:ea typeface="华文行楷" pitchFamily="2" charset="-122"/>
              </a:rPr>
              <a:t>   Wuhan University</a:t>
            </a:r>
            <a:endParaRPr lang="zh-CN" altLang="en-US" sz="2000" b="1" dirty="0">
              <a:latin typeface="华文行楷" pitchFamily="2" charset="-122"/>
              <a:ea typeface="华文行楷" pitchFamily="2" charset="-122"/>
            </a:endParaRPr>
          </a:p>
        </p:txBody>
      </p:sp>
      <p:pic>
        <p:nvPicPr>
          <p:cNvPr id="3" name="图片 2">
            <a:extLst>
              <a:ext uri="{FF2B5EF4-FFF2-40B4-BE49-F238E27FC236}">
                <a16:creationId xmlns:a16="http://schemas.microsoft.com/office/drawing/2014/main" xmlns="" id="{CF9670B1-CE8E-482C-9228-D6509B7A7158}"/>
              </a:ext>
            </a:extLst>
          </p:cNvPr>
          <p:cNvPicPr>
            <a:picLocks noChangeAspect="1"/>
          </p:cNvPicPr>
          <p:nvPr/>
        </p:nvPicPr>
        <p:blipFill>
          <a:blip r:embed="rId20" cstate="print">
            <a:extLst>
              <a:ext uri="{28A0092B-C50C-407E-A947-70E740481C1C}">
                <a14:useLocalDpi xmlns:a14="http://schemas.microsoft.com/office/drawing/2010/main" xmlns="" val="0"/>
              </a:ext>
            </a:extLst>
          </a:blip>
          <a:stretch>
            <a:fillRect/>
          </a:stretch>
        </p:blipFill>
        <p:spPr>
          <a:xfrm>
            <a:off x="0" y="0"/>
            <a:ext cx="1211379" cy="1211379"/>
          </a:xfrm>
          <a:prstGeom prst="rect">
            <a:avLst/>
          </a:prstGeom>
        </p:spPr>
      </p:pic>
    </p:spTree>
    <p:extLst>
      <p:ext uri="{BB962C8B-B14F-4D97-AF65-F5344CB8AC3E}">
        <p14:creationId xmlns:p14="http://schemas.microsoft.com/office/powerpoint/2010/main" xmlns="" val="15757302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触发器汇总</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70" name="Text Box 3">
            <a:extLst>
              <a:ext uri="{FF2B5EF4-FFF2-40B4-BE49-F238E27FC236}">
                <a16:creationId xmlns:a16="http://schemas.microsoft.com/office/drawing/2014/main" xmlns="" id="{8BD17D4E-F78C-480B-B3F8-4CAF15C7C3A8}"/>
              </a:ext>
            </a:extLst>
          </p:cNvPr>
          <p:cNvSpPr txBox="1">
            <a:spLocks noChangeArrowheads="1"/>
          </p:cNvSpPr>
          <p:nvPr/>
        </p:nvSpPr>
        <p:spPr bwMode="auto">
          <a:xfrm>
            <a:off x="1032802" y="3973790"/>
            <a:ext cx="1293813"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defTabSz="914400" fontAlgn="base">
              <a:spcBef>
                <a:spcPct val="50000"/>
              </a:spcBef>
              <a:spcAft>
                <a:spcPct val="0"/>
              </a:spcAft>
            </a:pPr>
            <a:r>
              <a:rPr lang="zh-CN" altLang="en-US">
                <a:solidFill>
                  <a:srgbClr val="006600"/>
                </a:solidFill>
                <a:ea typeface="楷体_GB2312" pitchFamily="49" charset="-122"/>
              </a:rPr>
              <a:t>复位端</a:t>
            </a:r>
          </a:p>
        </p:txBody>
      </p:sp>
      <p:sp>
        <p:nvSpPr>
          <p:cNvPr id="71" name="Text Box 4">
            <a:extLst>
              <a:ext uri="{FF2B5EF4-FFF2-40B4-BE49-F238E27FC236}">
                <a16:creationId xmlns:a16="http://schemas.microsoft.com/office/drawing/2014/main" xmlns="" id="{B14B88DB-96A1-4A0B-B8E6-15B002C7E3F8}"/>
              </a:ext>
            </a:extLst>
          </p:cNvPr>
          <p:cNvSpPr txBox="1">
            <a:spLocks noChangeArrowheads="1"/>
          </p:cNvSpPr>
          <p:nvPr/>
        </p:nvSpPr>
        <p:spPr bwMode="auto">
          <a:xfrm>
            <a:off x="2858427" y="4010303"/>
            <a:ext cx="1358900" cy="457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defTabSz="914400" fontAlgn="base">
              <a:spcBef>
                <a:spcPct val="50000"/>
              </a:spcBef>
              <a:spcAft>
                <a:spcPct val="0"/>
              </a:spcAft>
            </a:pPr>
            <a:r>
              <a:rPr lang="zh-CN" altLang="en-US" dirty="0">
                <a:solidFill>
                  <a:srgbClr val="CC0066"/>
                </a:solidFill>
                <a:ea typeface="楷体_GB2312" pitchFamily="49" charset="-122"/>
              </a:rPr>
              <a:t>置位端</a:t>
            </a:r>
          </a:p>
        </p:txBody>
      </p:sp>
      <p:grpSp>
        <p:nvGrpSpPr>
          <p:cNvPr id="72" name="Group 56">
            <a:extLst>
              <a:ext uri="{FF2B5EF4-FFF2-40B4-BE49-F238E27FC236}">
                <a16:creationId xmlns:a16="http://schemas.microsoft.com/office/drawing/2014/main" xmlns="" id="{1A9E7313-1B6B-46F3-B224-71600A326068}"/>
              </a:ext>
            </a:extLst>
          </p:cNvPr>
          <p:cNvGrpSpPr>
            <a:grpSpLocks/>
          </p:cNvGrpSpPr>
          <p:nvPr/>
        </p:nvGrpSpPr>
        <p:grpSpPr bwMode="auto">
          <a:xfrm>
            <a:off x="1921802" y="2330115"/>
            <a:ext cx="1404938" cy="1779588"/>
            <a:chOff x="3861" y="2293"/>
            <a:chExt cx="885" cy="1121"/>
          </a:xfrm>
        </p:grpSpPr>
        <p:sp>
          <p:nvSpPr>
            <p:cNvPr id="73" name="Line 5">
              <a:extLst>
                <a:ext uri="{FF2B5EF4-FFF2-40B4-BE49-F238E27FC236}">
                  <a16:creationId xmlns:a16="http://schemas.microsoft.com/office/drawing/2014/main" xmlns="" id="{517723C3-E0CF-4988-8F2F-77CC9C40AA4B}"/>
                </a:ext>
              </a:extLst>
            </p:cNvPr>
            <p:cNvSpPr>
              <a:spLocks noChangeShapeType="1"/>
            </p:cNvSpPr>
            <p:nvPr/>
          </p:nvSpPr>
          <p:spPr bwMode="auto">
            <a:xfrm>
              <a:off x="4153" y="3151"/>
              <a:ext cx="0" cy="207"/>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4" name="Line 6">
              <a:extLst>
                <a:ext uri="{FF2B5EF4-FFF2-40B4-BE49-F238E27FC236}">
                  <a16:creationId xmlns:a16="http://schemas.microsoft.com/office/drawing/2014/main" xmlns="" id="{E6FC5554-A9C0-4231-A341-71D7C7C7A51B}"/>
                </a:ext>
              </a:extLst>
            </p:cNvPr>
            <p:cNvSpPr>
              <a:spLocks noChangeShapeType="1"/>
            </p:cNvSpPr>
            <p:nvPr/>
          </p:nvSpPr>
          <p:spPr bwMode="auto">
            <a:xfrm>
              <a:off x="4157" y="2406"/>
              <a:ext cx="0" cy="207"/>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5" name="Line 7">
              <a:extLst>
                <a:ext uri="{FF2B5EF4-FFF2-40B4-BE49-F238E27FC236}">
                  <a16:creationId xmlns:a16="http://schemas.microsoft.com/office/drawing/2014/main" xmlns="" id="{2D7D9D86-6D4A-4E78-815A-3C9E0D4D9827}"/>
                </a:ext>
              </a:extLst>
            </p:cNvPr>
            <p:cNvSpPr>
              <a:spLocks noChangeShapeType="1"/>
            </p:cNvSpPr>
            <p:nvPr/>
          </p:nvSpPr>
          <p:spPr bwMode="auto">
            <a:xfrm>
              <a:off x="4405" y="3135"/>
              <a:ext cx="0" cy="20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6" name="Line 8">
              <a:extLst>
                <a:ext uri="{FF2B5EF4-FFF2-40B4-BE49-F238E27FC236}">
                  <a16:creationId xmlns:a16="http://schemas.microsoft.com/office/drawing/2014/main" xmlns="" id="{B2AA7FA0-5FB7-4EDB-850F-807EEE0D2BC5}"/>
                </a:ext>
              </a:extLst>
            </p:cNvPr>
            <p:cNvSpPr>
              <a:spLocks noChangeShapeType="1"/>
            </p:cNvSpPr>
            <p:nvPr/>
          </p:nvSpPr>
          <p:spPr bwMode="auto">
            <a:xfrm>
              <a:off x="4406" y="2404"/>
              <a:ext cx="0" cy="207"/>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77" name="Object 9">
              <a:extLst>
                <a:ext uri="{FF2B5EF4-FFF2-40B4-BE49-F238E27FC236}">
                  <a16:creationId xmlns:a16="http://schemas.microsoft.com/office/drawing/2014/main" xmlns="" id="{99BD6FE1-53AD-4CF5-900A-0B5B4506204F}"/>
                </a:ext>
              </a:extLst>
            </p:cNvPr>
            <p:cNvGraphicFramePr>
              <a:graphicFrameLocks noChangeAspect="1"/>
            </p:cNvGraphicFramePr>
            <p:nvPr/>
          </p:nvGraphicFramePr>
          <p:xfrm>
            <a:off x="4408" y="2311"/>
            <a:ext cx="204" cy="277"/>
          </p:xfrm>
          <a:graphic>
            <a:graphicData uri="http://schemas.openxmlformats.org/presentationml/2006/ole">
              <p:oleObj spid="_x0000_s163863" name="Equation" r:id="rId5" imgW="164957" imgH="203024" progId="">
                <p:embed/>
              </p:oleObj>
            </a:graphicData>
          </a:graphic>
        </p:graphicFrame>
        <p:graphicFrame>
          <p:nvGraphicFramePr>
            <p:cNvPr id="78" name="Object 10">
              <a:extLst>
                <a:ext uri="{FF2B5EF4-FFF2-40B4-BE49-F238E27FC236}">
                  <a16:creationId xmlns:a16="http://schemas.microsoft.com/office/drawing/2014/main" xmlns="" id="{9F20D5B9-C360-4C4A-8183-63A7032D934A}"/>
                </a:ext>
              </a:extLst>
            </p:cNvPr>
            <p:cNvGraphicFramePr>
              <a:graphicFrameLocks noChangeAspect="1"/>
            </p:cNvGraphicFramePr>
            <p:nvPr/>
          </p:nvGraphicFramePr>
          <p:xfrm>
            <a:off x="3861" y="3106"/>
            <a:ext cx="287" cy="298"/>
          </p:xfrm>
          <a:graphic>
            <a:graphicData uri="http://schemas.openxmlformats.org/presentationml/2006/ole">
              <p:oleObj spid="_x0000_s163864" name="Equation" r:id="rId6" imgW="241091" imgH="215713" progId="">
                <p:embed/>
              </p:oleObj>
            </a:graphicData>
          </a:graphic>
        </p:graphicFrame>
        <p:graphicFrame>
          <p:nvGraphicFramePr>
            <p:cNvPr id="79" name="Object 11">
              <a:extLst>
                <a:ext uri="{FF2B5EF4-FFF2-40B4-BE49-F238E27FC236}">
                  <a16:creationId xmlns:a16="http://schemas.microsoft.com/office/drawing/2014/main" xmlns="" id="{4561F3C7-9D38-4184-A495-F87C49474DD5}"/>
                </a:ext>
              </a:extLst>
            </p:cNvPr>
            <p:cNvGraphicFramePr>
              <a:graphicFrameLocks noChangeAspect="1"/>
            </p:cNvGraphicFramePr>
            <p:nvPr/>
          </p:nvGraphicFramePr>
          <p:xfrm>
            <a:off x="4463" y="3107"/>
            <a:ext cx="283" cy="307"/>
          </p:xfrm>
          <a:graphic>
            <a:graphicData uri="http://schemas.openxmlformats.org/presentationml/2006/ole">
              <p:oleObj spid="_x0000_s163865" name="Equation" r:id="rId7" imgW="228501" imgH="215806" progId="">
                <p:embed/>
              </p:oleObj>
            </a:graphicData>
          </a:graphic>
        </p:graphicFrame>
        <p:sp>
          <p:nvSpPr>
            <p:cNvPr id="80" name="Rectangle 12">
              <a:extLst>
                <a:ext uri="{FF2B5EF4-FFF2-40B4-BE49-F238E27FC236}">
                  <a16:creationId xmlns:a16="http://schemas.microsoft.com/office/drawing/2014/main" xmlns="" id="{14FC7B3C-94BC-4513-8B82-808F3461BD24}"/>
                </a:ext>
              </a:extLst>
            </p:cNvPr>
            <p:cNvSpPr>
              <a:spLocks noChangeArrowheads="1"/>
            </p:cNvSpPr>
            <p:nvPr/>
          </p:nvSpPr>
          <p:spPr bwMode="auto">
            <a:xfrm>
              <a:off x="3986" y="2606"/>
              <a:ext cx="584" cy="471"/>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81" name="Object 13">
              <a:extLst>
                <a:ext uri="{FF2B5EF4-FFF2-40B4-BE49-F238E27FC236}">
                  <a16:creationId xmlns:a16="http://schemas.microsoft.com/office/drawing/2014/main" xmlns="" id="{F47B4A94-D962-419E-B8DE-52F177DD86DB}"/>
                </a:ext>
              </a:extLst>
            </p:cNvPr>
            <p:cNvGraphicFramePr>
              <a:graphicFrameLocks noChangeAspect="1"/>
            </p:cNvGraphicFramePr>
            <p:nvPr/>
          </p:nvGraphicFramePr>
          <p:xfrm>
            <a:off x="3937" y="2293"/>
            <a:ext cx="208" cy="295"/>
          </p:xfrm>
          <a:graphic>
            <a:graphicData uri="http://schemas.openxmlformats.org/presentationml/2006/ole">
              <p:oleObj spid="_x0000_s163866" name="Equation" r:id="rId8" imgW="177646" imgH="228402" progId="">
                <p:embed/>
              </p:oleObj>
            </a:graphicData>
          </a:graphic>
        </p:graphicFrame>
        <p:sp>
          <p:nvSpPr>
            <p:cNvPr id="82" name="Oval 15">
              <a:extLst>
                <a:ext uri="{FF2B5EF4-FFF2-40B4-BE49-F238E27FC236}">
                  <a16:creationId xmlns:a16="http://schemas.microsoft.com/office/drawing/2014/main" xmlns="" id="{5721C1A9-8F35-409E-BDA1-F2B5C3EF3615}"/>
                </a:ext>
              </a:extLst>
            </p:cNvPr>
            <p:cNvSpPr>
              <a:spLocks noChangeArrowheads="1"/>
            </p:cNvSpPr>
            <p:nvPr/>
          </p:nvSpPr>
          <p:spPr bwMode="auto">
            <a:xfrm>
              <a:off x="4126" y="3085"/>
              <a:ext cx="59" cy="67"/>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Oval 16">
              <a:extLst>
                <a:ext uri="{FF2B5EF4-FFF2-40B4-BE49-F238E27FC236}">
                  <a16:creationId xmlns:a16="http://schemas.microsoft.com/office/drawing/2014/main" xmlns="" id="{EBB4E310-D7E5-40F0-AB13-7FF05DAE234E}"/>
                </a:ext>
              </a:extLst>
            </p:cNvPr>
            <p:cNvSpPr>
              <a:spLocks noChangeArrowheads="1"/>
            </p:cNvSpPr>
            <p:nvPr/>
          </p:nvSpPr>
          <p:spPr bwMode="auto">
            <a:xfrm>
              <a:off x="4378" y="3089"/>
              <a:ext cx="59" cy="67"/>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08" name="Group 41">
            <a:extLst>
              <a:ext uri="{FF2B5EF4-FFF2-40B4-BE49-F238E27FC236}">
                <a16:creationId xmlns:a16="http://schemas.microsoft.com/office/drawing/2014/main" xmlns="" id="{C9322CA1-265E-4B09-9B9F-E8DCDAB284C6}"/>
              </a:ext>
            </a:extLst>
          </p:cNvPr>
          <p:cNvGrpSpPr>
            <a:grpSpLocks/>
          </p:cNvGrpSpPr>
          <p:nvPr/>
        </p:nvGrpSpPr>
        <p:grpSpPr bwMode="auto">
          <a:xfrm>
            <a:off x="4572000" y="1924232"/>
            <a:ext cx="3886615" cy="2633955"/>
            <a:chOff x="3420" y="624"/>
            <a:chExt cx="2076" cy="1348"/>
          </a:xfrm>
        </p:grpSpPr>
        <p:sp>
          <p:nvSpPr>
            <p:cNvPr id="109" name="Rectangle 42">
              <a:extLst>
                <a:ext uri="{FF2B5EF4-FFF2-40B4-BE49-F238E27FC236}">
                  <a16:creationId xmlns:a16="http://schemas.microsoft.com/office/drawing/2014/main" xmlns="" id="{891665DF-779D-4B14-8B2E-071DB16A0180}"/>
                </a:ext>
              </a:extLst>
            </p:cNvPr>
            <p:cNvSpPr>
              <a:spLocks noChangeArrowheads="1"/>
            </p:cNvSpPr>
            <p:nvPr/>
          </p:nvSpPr>
          <p:spPr bwMode="auto">
            <a:xfrm>
              <a:off x="4206" y="624"/>
              <a:ext cx="1290"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Q</a:t>
              </a:r>
              <a:endParaRPr kumimoji="1"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110" name="Object 43">
              <a:extLst>
                <a:ext uri="{FF2B5EF4-FFF2-40B4-BE49-F238E27FC236}">
                  <a16:creationId xmlns:a16="http://schemas.microsoft.com/office/drawing/2014/main" xmlns="" id="{238027F1-E443-4E90-AF2C-9E42242C177F}"/>
                </a:ext>
              </a:extLst>
            </p:cNvPr>
            <p:cNvGraphicFramePr>
              <a:graphicFrameLocks noChangeAspect="1"/>
            </p:cNvGraphicFramePr>
            <p:nvPr/>
          </p:nvGraphicFramePr>
          <p:xfrm>
            <a:off x="4921" y="625"/>
            <a:ext cx="280" cy="329"/>
          </p:xfrm>
          <a:graphic>
            <a:graphicData uri="http://schemas.openxmlformats.org/presentationml/2006/ole">
              <p:oleObj spid="_x0000_s163867" name="Equation" r:id="rId9" imgW="177646" imgH="228402" progId="">
                <p:embed/>
              </p:oleObj>
            </a:graphicData>
          </a:graphic>
        </p:graphicFrame>
        <p:sp>
          <p:nvSpPr>
            <p:cNvPr id="111" name="Rectangle 44">
              <a:extLst>
                <a:ext uri="{FF2B5EF4-FFF2-40B4-BE49-F238E27FC236}">
                  <a16:creationId xmlns:a16="http://schemas.microsoft.com/office/drawing/2014/main" xmlns="" id="{C37D88C8-5608-48A5-B8EE-D5B8A4C25F68}"/>
                </a:ext>
              </a:extLst>
            </p:cNvPr>
            <p:cNvSpPr>
              <a:spLocks noChangeArrowheads="1"/>
            </p:cNvSpPr>
            <p:nvPr/>
          </p:nvSpPr>
          <p:spPr bwMode="auto">
            <a:xfrm>
              <a:off x="4206" y="950"/>
              <a:ext cx="1290" cy="100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533400" indent="-533400">
                <a:defRPr kumimoji="1" sz="2400" b="1">
                  <a:solidFill>
                    <a:schemeClr val="tx1"/>
                  </a:solidFill>
                  <a:latin typeface="Times New Roman" panose="02020603050405020304" pitchFamily="18" charset="0"/>
                  <a:ea typeface="宋体" panose="02010600030101010101" pitchFamily="2" charset="-122"/>
                </a:defRPr>
              </a:lvl1pPr>
              <a:lvl2pPr marL="914400" indent="-457200">
                <a:defRPr kumimoji="1" sz="2400" b="1">
                  <a:solidFill>
                    <a:schemeClr val="tx1"/>
                  </a:solidFill>
                  <a:latin typeface="Times New Roman" panose="02020603050405020304" pitchFamily="18" charset="0"/>
                  <a:ea typeface="宋体" panose="02010600030101010101" pitchFamily="2" charset="-122"/>
                </a:defRPr>
              </a:lvl2pPr>
              <a:lvl3pPr marL="1295400" indent="-3810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533400" marR="0" lvl="0" indent="-53340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保持</a:t>
              </a:r>
            </a:p>
            <a:p>
              <a:pPr marL="533400" marR="0" lvl="0" indent="-53340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0      1</a:t>
              </a:r>
            </a:p>
            <a:p>
              <a:pPr marL="533400" marR="0" lvl="0" indent="-53340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1      0</a:t>
              </a:r>
            </a:p>
            <a:p>
              <a:pPr marL="533400" marR="0" lvl="0" indent="-53340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不定</a:t>
              </a:r>
            </a:p>
          </p:txBody>
        </p:sp>
        <p:sp>
          <p:nvSpPr>
            <p:cNvPr id="112" name="Rectangle 45">
              <a:extLst>
                <a:ext uri="{FF2B5EF4-FFF2-40B4-BE49-F238E27FC236}">
                  <a16:creationId xmlns:a16="http://schemas.microsoft.com/office/drawing/2014/main" xmlns="" id="{C4FB31BC-3A6A-440C-B201-1B2C8B4A8694}"/>
                </a:ext>
              </a:extLst>
            </p:cNvPr>
            <p:cNvSpPr>
              <a:spLocks noChangeArrowheads="1"/>
            </p:cNvSpPr>
            <p:nvPr/>
          </p:nvSpPr>
          <p:spPr bwMode="auto">
            <a:xfrm>
              <a:off x="3420" y="950"/>
              <a:ext cx="786" cy="9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marL="533400" indent="-533400">
                <a:defRPr kumimoji="1" sz="2400" b="1">
                  <a:solidFill>
                    <a:schemeClr val="tx1"/>
                  </a:solidFill>
                  <a:latin typeface="Times New Roman" panose="02020603050405020304" pitchFamily="18" charset="0"/>
                  <a:ea typeface="宋体" panose="02010600030101010101" pitchFamily="2" charset="-122"/>
                </a:defRPr>
              </a:lvl1pPr>
              <a:lvl2pPr marL="914400" indent="-457200">
                <a:defRPr kumimoji="1" sz="2400" b="1">
                  <a:solidFill>
                    <a:schemeClr val="tx1"/>
                  </a:solidFill>
                  <a:latin typeface="Times New Roman" panose="02020603050405020304" pitchFamily="18" charset="0"/>
                  <a:ea typeface="宋体" panose="02010600030101010101" pitchFamily="2" charset="-122"/>
                </a:defRPr>
              </a:lvl2pPr>
              <a:lvl3pPr marL="1295400" indent="-381000">
                <a:defRPr kumimoji="1" sz="2400" b="1">
                  <a:solidFill>
                    <a:schemeClr val="tx1"/>
                  </a:solidFill>
                  <a:latin typeface="Times New Roman" panose="02020603050405020304" pitchFamily="18" charset="0"/>
                  <a:ea typeface="宋体" panose="02010600030101010101" pitchFamily="2" charset="-122"/>
                </a:defRPr>
              </a:lvl3pPr>
              <a:lvl4pPr marL="1714500" indent="-342900">
                <a:defRPr kumimoji="1" sz="2400" b="1">
                  <a:solidFill>
                    <a:schemeClr val="tx1"/>
                  </a:solidFill>
                  <a:latin typeface="Times New Roman" panose="02020603050405020304" pitchFamily="18" charset="0"/>
                  <a:ea typeface="宋体" panose="02010600030101010101" pitchFamily="2" charset="-122"/>
                </a:defRPr>
              </a:lvl4pPr>
              <a:lvl5pPr marL="2171700" indent="-342900">
                <a:defRPr kumimoji="1" sz="2400" b="1">
                  <a:solidFill>
                    <a:schemeClr val="tx1"/>
                  </a:solidFill>
                  <a:latin typeface="Times New Roman" panose="02020603050405020304" pitchFamily="18" charset="0"/>
                  <a:ea typeface="宋体" panose="02010600030101010101" pitchFamily="2" charset="-122"/>
                </a:defRPr>
              </a:lvl5pPr>
              <a:lvl6pPr marL="26289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30861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5433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4000500" indent="-3429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533400" marR="0" lvl="0" indent="-53340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1    1</a:t>
              </a:r>
            </a:p>
            <a:p>
              <a:pPr marL="533400" marR="0" lvl="0" indent="-53340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0    1</a:t>
              </a:r>
            </a:p>
            <a:p>
              <a:pPr marL="533400" marR="0" lvl="0" indent="-53340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1    0</a:t>
              </a:r>
            </a:p>
            <a:p>
              <a:pPr marL="533400" marR="0" lvl="0" indent="-53340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0    0</a:t>
              </a:r>
              <a:endParaRPr kumimoji="1" lang="en-US" altLang="zh-CN" sz="24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3" name="Rectangle 46">
              <a:extLst>
                <a:ext uri="{FF2B5EF4-FFF2-40B4-BE49-F238E27FC236}">
                  <a16:creationId xmlns:a16="http://schemas.microsoft.com/office/drawing/2014/main" xmlns="" id="{49BC76E2-8FEE-4B42-A06B-4209D7E48D3F}"/>
                </a:ext>
              </a:extLst>
            </p:cNvPr>
            <p:cNvSpPr>
              <a:spLocks noChangeArrowheads="1"/>
            </p:cNvSpPr>
            <p:nvPr/>
          </p:nvSpPr>
          <p:spPr bwMode="auto">
            <a:xfrm>
              <a:off x="3420" y="624"/>
              <a:ext cx="786" cy="32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800" b="1" i="1" u="none" strike="noStrike" kern="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D</a:t>
              </a:r>
              <a:r>
                <a:rPr kumimoji="1" lang="en-US" altLang="zh-CN" sz="28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a:t>
              </a:r>
              <a:r>
                <a:rPr kumimoji="1" lang="en-US" altLang="zh-CN" sz="2800" b="1" i="1" u="none" strike="noStrike" kern="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rPr>
                <a:t>D</a:t>
              </a:r>
            </a:p>
          </p:txBody>
        </p:sp>
        <p:sp>
          <p:nvSpPr>
            <p:cNvPr id="114" name="Line 47">
              <a:extLst>
                <a:ext uri="{FF2B5EF4-FFF2-40B4-BE49-F238E27FC236}">
                  <a16:creationId xmlns:a16="http://schemas.microsoft.com/office/drawing/2014/main" xmlns="" id="{AAB5BACA-DACF-4F0A-8A72-68E1278118B9}"/>
                </a:ext>
              </a:extLst>
            </p:cNvPr>
            <p:cNvSpPr>
              <a:spLocks noChangeShapeType="1"/>
            </p:cNvSpPr>
            <p:nvPr/>
          </p:nvSpPr>
          <p:spPr bwMode="auto">
            <a:xfrm>
              <a:off x="3420" y="624"/>
              <a:ext cx="2076"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5" name="Line 48">
              <a:extLst>
                <a:ext uri="{FF2B5EF4-FFF2-40B4-BE49-F238E27FC236}">
                  <a16:creationId xmlns:a16="http://schemas.microsoft.com/office/drawing/2014/main" xmlns="" id="{89C74F53-E485-4DFF-A98E-7DBA13C2A917}"/>
                </a:ext>
              </a:extLst>
            </p:cNvPr>
            <p:cNvSpPr>
              <a:spLocks noChangeShapeType="1"/>
            </p:cNvSpPr>
            <p:nvPr/>
          </p:nvSpPr>
          <p:spPr bwMode="auto">
            <a:xfrm>
              <a:off x="3420" y="950"/>
              <a:ext cx="2076"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6" name="Line 49">
              <a:extLst>
                <a:ext uri="{FF2B5EF4-FFF2-40B4-BE49-F238E27FC236}">
                  <a16:creationId xmlns:a16="http://schemas.microsoft.com/office/drawing/2014/main" xmlns="" id="{1DFC833E-E464-4B76-A909-D71C82C6C64F}"/>
                </a:ext>
              </a:extLst>
            </p:cNvPr>
            <p:cNvSpPr>
              <a:spLocks noChangeShapeType="1"/>
            </p:cNvSpPr>
            <p:nvPr/>
          </p:nvSpPr>
          <p:spPr bwMode="auto">
            <a:xfrm>
              <a:off x="3420" y="1972"/>
              <a:ext cx="2076"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7" name="Line 50">
              <a:extLst>
                <a:ext uri="{FF2B5EF4-FFF2-40B4-BE49-F238E27FC236}">
                  <a16:creationId xmlns:a16="http://schemas.microsoft.com/office/drawing/2014/main" xmlns="" id="{42D1BC7F-2020-4E64-BC8B-ABC3467F9964}"/>
                </a:ext>
              </a:extLst>
            </p:cNvPr>
            <p:cNvSpPr>
              <a:spLocks noChangeShapeType="1"/>
            </p:cNvSpPr>
            <p:nvPr/>
          </p:nvSpPr>
          <p:spPr bwMode="auto">
            <a:xfrm>
              <a:off x="4206" y="624"/>
              <a:ext cx="0" cy="1346"/>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8" name="Line 51">
              <a:extLst>
                <a:ext uri="{FF2B5EF4-FFF2-40B4-BE49-F238E27FC236}">
                  <a16:creationId xmlns:a16="http://schemas.microsoft.com/office/drawing/2014/main" xmlns="" id="{B2DD45CC-DFE8-492A-92B0-026F219C9CBD}"/>
                </a:ext>
              </a:extLst>
            </p:cNvPr>
            <p:cNvSpPr>
              <a:spLocks noChangeShapeType="1"/>
            </p:cNvSpPr>
            <p:nvPr/>
          </p:nvSpPr>
          <p:spPr bwMode="auto">
            <a:xfrm>
              <a:off x="3569" y="664"/>
              <a:ext cx="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9" name="Line 52">
              <a:extLst>
                <a:ext uri="{FF2B5EF4-FFF2-40B4-BE49-F238E27FC236}">
                  <a16:creationId xmlns:a16="http://schemas.microsoft.com/office/drawing/2014/main" xmlns="" id="{347CA42F-EA51-4D86-844B-68C7790F137D}"/>
                </a:ext>
              </a:extLst>
            </p:cNvPr>
            <p:cNvSpPr>
              <a:spLocks noChangeShapeType="1"/>
            </p:cNvSpPr>
            <p:nvPr/>
          </p:nvSpPr>
          <p:spPr bwMode="auto">
            <a:xfrm>
              <a:off x="3860" y="682"/>
              <a:ext cx="125"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24" name="Text Box 58">
            <a:extLst>
              <a:ext uri="{FF2B5EF4-FFF2-40B4-BE49-F238E27FC236}">
                <a16:creationId xmlns:a16="http://schemas.microsoft.com/office/drawing/2014/main" xmlns="" id="{F0D1A36D-C082-45DA-AEB5-A7621ACAB4E9}"/>
              </a:ext>
            </a:extLst>
          </p:cNvPr>
          <p:cNvSpPr txBox="1">
            <a:spLocks noChangeArrowheads="1"/>
          </p:cNvSpPr>
          <p:nvPr/>
        </p:nvSpPr>
        <p:spPr bwMode="auto">
          <a:xfrm>
            <a:off x="509505" y="942409"/>
            <a:ext cx="3221469" cy="525401"/>
          </a:xfrm>
          <a:prstGeom prst="rect">
            <a:avLst/>
          </a:prstGeom>
          <a:solidFill>
            <a:srgbClr val="0000FF"/>
          </a:solidFill>
          <a:ln>
            <a:noFill/>
          </a:ln>
          <a:effectLst/>
          <a:extLs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en-US" altLang="zh-CN" sz="2800" dirty="0">
                <a:solidFill>
                  <a:srgbClr val="FFFFFF"/>
                </a:solidFill>
                <a:ea typeface="长城楷体" pitchFamily="49" charset="-122"/>
              </a:rPr>
              <a:t>1.  </a:t>
            </a:r>
            <a:r>
              <a:rPr lang="zh-CN" altLang="en-US" sz="2800" dirty="0">
                <a:solidFill>
                  <a:srgbClr val="FFFFFF"/>
                </a:solidFill>
                <a:ea typeface="长城楷体" pitchFamily="49" charset="-122"/>
              </a:rPr>
              <a:t>基本 </a:t>
            </a:r>
            <a:r>
              <a:rPr lang="en-US" altLang="zh-CN" sz="2800" i="1" dirty="0">
                <a:solidFill>
                  <a:srgbClr val="FFFFFF"/>
                </a:solidFill>
                <a:ea typeface="长城楷体" pitchFamily="49" charset="-122"/>
              </a:rPr>
              <a:t>R-S</a:t>
            </a:r>
            <a:r>
              <a:rPr lang="en-US" altLang="zh-CN" sz="2800" dirty="0">
                <a:solidFill>
                  <a:srgbClr val="FFFFFF"/>
                </a:solidFill>
                <a:ea typeface="长城楷体" pitchFamily="49" charset="-122"/>
              </a:rPr>
              <a:t> </a:t>
            </a:r>
            <a:r>
              <a:rPr lang="zh-CN" altLang="en-US" sz="2800" dirty="0">
                <a:solidFill>
                  <a:srgbClr val="FFFFFF"/>
                </a:solidFill>
                <a:ea typeface="长城楷体" pitchFamily="49" charset="-122"/>
              </a:rPr>
              <a:t>触发器</a:t>
            </a:r>
          </a:p>
        </p:txBody>
      </p:sp>
      <p:pic>
        <p:nvPicPr>
          <p:cNvPr id="127" name="图片 126">
            <a:extLst>
              <a:ext uri="{FF2B5EF4-FFF2-40B4-BE49-F238E27FC236}">
                <a16:creationId xmlns:a16="http://schemas.microsoft.com/office/drawing/2014/main" xmlns="" id="{3FF6B596-F767-4CD5-94A1-78CDB33745CB}"/>
              </a:ext>
            </a:extLst>
          </p:cNvPr>
          <p:cNvPicPr>
            <a:picLocks noChangeAspect="1"/>
          </p:cNvPicPr>
          <p:nvPr/>
        </p:nvPicPr>
        <p:blipFill>
          <a:blip r:embed="rId10" cstate="print"/>
          <a:stretch>
            <a:fillRect/>
          </a:stretch>
        </p:blipFill>
        <p:spPr>
          <a:xfrm>
            <a:off x="2742540" y="4849477"/>
            <a:ext cx="3437839" cy="1531292"/>
          </a:xfrm>
          <a:prstGeom prst="rect">
            <a:avLst/>
          </a:prstGeom>
          <a:solidFill>
            <a:schemeClr val="accent4">
              <a:lumMod val="20000"/>
              <a:lumOff val="80000"/>
            </a:schemeClr>
          </a:solidFill>
        </p:spPr>
      </p:pic>
    </p:spTree>
    <p:extLst>
      <p:ext uri="{BB962C8B-B14F-4D97-AF65-F5344CB8AC3E}">
        <p14:creationId xmlns:p14="http://schemas.microsoft.com/office/powerpoint/2010/main" xmlns="" val="3854706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触发器汇总</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grpSp>
        <p:nvGrpSpPr>
          <p:cNvPr id="34" name="Group 17">
            <a:extLst>
              <a:ext uri="{FF2B5EF4-FFF2-40B4-BE49-F238E27FC236}">
                <a16:creationId xmlns:a16="http://schemas.microsoft.com/office/drawing/2014/main" xmlns="" id="{6498BA12-7624-4796-A674-0396C78DC7B7}"/>
              </a:ext>
            </a:extLst>
          </p:cNvPr>
          <p:cNvGrpSpPr>
            <a:grpSpLocks/>
          </p:cNvGrpSpPr>
          <p:nvPr/>
        </p:nvGrpSpPr>
        <p:grpSpPr bwMode="auto">
          <a:xfrm>
            <a:off x="1224584" y="2477575"/>
            <a:ext cx="2032000" cy="2128838"/>
            <a:chOff x="828" y="2652"/>
            <a:chExt cx="1380" cy="1416"/>
          </a:xfrm>
        </p:grpSpPr>
        <p:sp>
          <p:nvSpPr>
            <p:cNvPr id="35" name="Rectangle 18">
              <a:extLst>
                <a:ext uri="{FF2B5EF4-FFF2-40B4-BE49-F238E27FC236}">
                  <a16:creationId xmlns:a16="http://schemas.microsoft.com/office/drawing/2014/main" xmlns="" id="{19308C66-5E7B-428A-BDF9-C39CF2238AB8}"/>
                </a:ext>
              </a:extLst>
            </p:cNvPr>
            <p:cNvSpPr>
              <a:spLocks noChangeArrowheads="1"/>
            </p:cNvSpPr>
            <p:nvPr/>
          </p:nvSpPr>
          <p:spPr bwMode="auto">
            <a:xfrm>
              <a:off x="851" y="3033"/>
              <a:ext cx="1266" cy="664"/>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36" name="Group 19">
              <a:extLst>
                <a:ext uri="{FF2B5EF4-FFF2-40B4-BE49-F238E27FC236}">
                  <a16:creationId xmlns:a16="http://schemas.microsoft.com/office/drawing/2014/main" xmlns="" id="{0928C270-D669-4598-BC65-6C04DBA7188E}"/>
                </a:ext>
              </a:extLst>
            </p:cNvPr>
            <p:cNvGrpSpPr>
              <a:grpSpLocks/>
            </p:cNvGrpSpPr>
            <p:nvPr/>
          </p:nvGrpSpPr>
          <p:grpSpPr bwMode="auto">
            <a:xfrm>
              <a:off x="1136" y="2652"/>
              <a:ext cx="103" cy="371"/>
              <a:chOff x="1236" y="708"/>
              <a:chExt cx="108" cy="456"/>
            </a:xfrm>
          </p:grpSpPr>
          <p:sp>
            <p:nvSpPr>
              <p:cNvPr id="56" name="Oval 20">
                <a:extLst>
                  <a:ext uri="{FF2B5EF4-FFF2-40B4-BE49-F238E27FC236}">
                    <a16:creationId xmlns:a16="http://schemas.microsoft.com/office/drawing/2014/main" xmlns="" id="{D71532CB-CC56-4890-B1B1-117D0A692A82}"/>
                  </a:ext>
                </a:extLst>
              </p:cNvPr>
              <p:cNvSpPr>
                <a:spLocks noChangeArrowheads="1"/>
              </p:cNvSpPr>
              <p:nvPr/>
            </p:nvSpPr>
            <p:spPr bwMode="auto">
              <a:xfrm>
                <a:off x="1236" y="1056"/>
                <a:ext cx="108" cy="108"/>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7" name="Line 21">
                <a:extLst>
                  <a:ext uri="{FF2B5EF4-FFF2-40B4-BE49-F238E27FC236}">
                    <a16:creationId xmlns:a16="http://schemas.microsoft.com/office/drawing/2014/main" xmlns="" id="{941254DF-EE65-4CCD-B90F-AFB0EFFD1AC3}"/>
                  </a:ext>
                </a:extLst>
              </p:cNvPr>
              <p:cNvSpPr>
                <a:spLocks noChangeShapeType="1"/>
              </p:cNvSpPr>
              <p:nvPr/>
            </p:nvSpPr>
            <p:spPr bwMode="auto">
              <a:xfrm flipV="1">
                <a:off x="1284" y="708"/>
                <a:ext cx="0" cy="34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37" name="Line 22">
              <a:extLst>
                <a:ext uri="{FF2B5EF4-FFF2-40B4-BE49-F238E27FC236}">
                  <a16:creationId xmlns:a16="http://schemas.microsoft.com/office/drawing/2014/main" xmlns="" id="{B7D4F71F-9D6C-40F9-9B08-145BA0C837E4}"/>
                </a:ext>
              </a:extLst>
            </p:cNvPr>
            <p:cNvSpPr>
              <a:spLocks noChangeShapeType="1"/>
            </p:cNvSpPr>
            <p:nvPr/>
          </p:nvSpPr>
          <p:spPr bwMode="auto">
            <a:xfrm flipV="1">
              <a:off x="1775" y="2652"/>
              <a:ext cx="0" cy="381"/>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38" name="Group 23">
              <a:extLst>
                <a:ext uri="{FF2B5EF4-FFF2-40B4-BE49-F238E27FC236}">
                  <a16:creationId xmlns:a16="http://schemas.microsoft.com/office/drawing/2014/main" xmlns="" id="{ACB7C387-2182-473C-92A7-E62696D439F1}"/>
                </a:ext>
              </a:extLst>
            </p:cNvPr>
            <p:cNvGrpSpPr>
              <a:grpSpLocks/>
            </p:cNvGrpSpPr>
            <p:nvPr/>
          </p:nvGrpSpPr>
          <p:grpSpPr bwMode="auto">
            <a:xfrm flipV="1">
              <a:off x="1022" y="3697"/>
              <a:ext cx="103" cy="371"/>
              <a:chOff x="1236" y="708"/>
              <a:chExt cx="108" cy="456"/>
            </a:xfrm>
          </p:grpSpPr>
          <p:sp>
            <p:nvSpPr>
              <p:cNvPr id="54" name="Oval 24">
                <a:extLst>
                  <a:ext uri="{FF2B5EF4-FFF2-40B4-BE49-F238E27FC236}">
                    <a16:creationId xmlns:a16="http://schemas.microsoft.com/office/drawing/2014/main" xmlns="" id="{7AAB9C5A-7B5F-4DCB-BE6A-CB6A9916B72F}"/>
                  </a:ext>
                </a:extLst>
              </p:cNvPr>
              <p:cNvSpPr>
                <a:spLocks noChangeArrowheads="1"/>
              </p:cNvSpPr>
              <p:nvPr/>
            </p:nvSpPr>
            <p:spPr bwMode="auto">
              <a:xfrm>
                <a:off x="1236" y="1056"/>
                <a:ext cx="108" cy="108"/>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5" name="Line 25">
                <a:extLst>
                  <a:ext uri="{FF2B5EF4-FFF2-40B4-BE49-F238E27FC236}">
                    <a16:creationId xmlns:a16="http://schemas.microsoft.com/office/drawing/2014/main" xmlns="" id="{FBBF21CC-39EF-438C-9B68-E4EBCC182DE3}"/>
                  </a:ext>
                </a:extLst>
              </p:cNvPr>
              <p:cNvSpPr>
                <a:spLocks noChangeShapeType="1"/>
              </p:cNvSpPr>
              <p:nvPr/>
            </p:nvSpPr>
            <p:spPr bwMode="auto">
              <a:xfrm flipV="1">
                <a:off x="1284" y="708"/>
                <a:ext cx="0" cy="34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39" name="Group 26">
              <a:extLst>
                <a:ext uri="{FF2B5EF4-FFF2-40B4-BE49-F238E27FC236}">
                  <a16:creationId xmlns:a16="http://schemas.microsoft.com/office/drawing/2014/main" xmlns="" id="{6EA8AC73-7D74-489C-B6EE-9D0A220B6EC3}"/>
                </a:ext>
              </a:extLst>
            </p:cNvPr>
            <p:cNvGrpSpPr>
              <a:grpSpLocks/>
            </p:cNvGrpSpPr>
            <p:nvPr/>
          </p:nvGrpSpPr>
          <p:grpSpPr bwMode="auto">
            <a:xfrm flipV="1">
              <a:off x="1843" y="3697"/>
              <a:ext cx="103" cy="371"/>
              <a:chOff x="1236" y="708"/>
              <a:chExt cx="108" cy="456"/>
            </a:xfrm>
          </p:grpSpPr>
          <p:sp>
            <p:nvSpPr>
              <p:cNvPr id="52" name="Oval 27">
                <a:extLst>
                  <a:ext uri="{FF2B5EF4-FFF2-40B4-BE49-F238E27FC236}">
                    <a16:creationId xmlns:a16="http://schemas.microsoft.com/office/drawing/2014/main" xmlns="" id="{D8EB4567-6FE5-44E3-A06F-31DC90C95973}"/>
                  </a:ext>
                </a:extLst>
              </p:cNvPr>
              <p:cNvSpPr>
                <a:spLocks noChangeArrowheads="1"/>
              </p:cNvSpPr>
              <p:nvPr/>
            </p:nvSpPr>
            <p:spPr bwMode="auto">
              <a:xfrm>
                <a:off x="1236" y="1056"/>
                <a:ext cx="108" cy="108"/>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53" name="Line 28">
                <a:extLst>
                  <a:ext uri="{FF2B5EF4-FFF2-40B4-BE49-F238E27FC236}">
                    <a16:creationId xmlns:a16="http://schemas.microsoft.com/office/drawing/2014/main" xmlns="" id="{D247EBD0-A48C-4044-AD0D-A3333BEF3B8D}"/>
                  </a:ext>
                </a:extLst>
              </p:cNvPr>
              <p:cNvSpPr>
                <a:spLocks noChangeShapeType="1"/>
              </p:cNvSpPr>
              <p:nvPr/>
            </p:nvSpPr>
            <p:spPr bwMode="auto">
              <a:xfrm flipV="1">
                <a:off x="1284" y="708"/>
                <a:ext cx="0" cy="34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0" name="Line 29">
              <a:extLst>
                <a:ext uri="{FF2B5EF4-FFF2-40B4-BE49-F238E27FC236}">
                  <a16:creationId xmlns:a16="http://schemas.microsoft.com/office/drawing/2014/main" xmlns="" id="{95F3E620-2537-461F-84A0-9B157E8CD008}"/>
                </a:ext>
              </a:extLst>
            </p:cNvPr>
            <p:cNvSpPr>
              <a:spLocks noChangeShapeType="1"/>
            </p:cNvSpPr>
            <p:nvPr/>
          </p:nvSpPr>
          <p:spPr bwMode="auto">
            <a:xfrm>
              <a:off x="1478" y="3697"/>
              <a:ext cx="0" cy="371"/>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1" name="Line 30">
              <a:extLst>
                <a:ext uri="{FF2B5EF4-FFF2-40B4-BE49-F238E27FC236}">
                  <a16:creationId xmlns:a16="http://schemas.microsoft.com/office/drawing/2014/main" xmlns="" id="{7E0CD654-B3AB-4331-839C-3DBBECA11878}"/>
                </a:ext>
              </a:extLst>
            </p:cNvPr>
            <p:cNvSpPr>
              <a:spLocks noChangeShapeType="1"/>
            </p:cNvSpPr>
            <p:nvPr/>
          </p:nvSpPr>
          <p:spPr bwMode="auto">
            <a:xfrm>
              <a:off x="1683" y="3697"/>
              <a:ext cx="0" cy="371"/>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Line 31">
              <a:extLst>
                <a:ext uri="{FF2B5EF4-FFF2-40B4-BE49-F238E27FC236}">
                  <a16:creationId xmlns:a16="http://schemas.microsoft.com/office/drawing/2014/main" xmlns="" id="{3A5C2FED-CEB8-41F3-8B76-BF3328FC8DD5}"/>
                </a:ext>
              </a:extLst>
            </p:cNvPr>
            <p:cNvSpPr>
              <a:spLocks noChangeShapeType="1"/>
            </p:cNvSpPr>
            <p:nvPr/>
          </p:nvSpPr>
          <p:spPr bwMode="auto">
            <a:xfrm>
              <a:off x="1284" y="3697"/>
              <a:ext cx="0" cy="371"/>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3" name="Text Box 32">
              <a:extLst>
                <a:ext uri="{FF2B5EF4-FFF2-40B4-BE49-F238E27FC236}">
                  <a16:creationId xmlns:a16="http://schemas.microsoft.com/office/drawing/2014/main" xmlns="" id="{96CCF315-C89B-4D97-87C1-A5E318ABEA45}"/>
                </a:ext>
              </a:extLst>
            </p:cNvPr>
            <p:cNvSpPr txBox="1">
              <a:spLocks noChangeArrowheads="1"/>
            </p:cNvSpPr>
            <p:nvPr/>
          </p:nvSpPr>
          <p:spPr bwMode="auto">
            <a:xfrm>
              <a:off x="828" y="3384"/>
              <a:ext cx="422" cy="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长城楷体"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长城楷体" pitchFamily="49" charset="-122"/>
                </a:rPr>
                <a:t>D</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长城楷体" pitchFamily="49" charset="-122"/>
              </a:endParaRPr>
            </a:p>
          </p:txBody>
        </p:sp>
        <p:sp>
          <p:nvSpPr>
            <p:cNvPr id="44" name="Text Box 33">
              <a:extLst>
                <a:ext uri="{FF2B5EF4-FFF2-40B4-BE49-F238E27FC236}">
                  <a16:creationId xmlns:a16="http://schemas.microsoft.com/office/drawing/2014/main" xmlns="" id="{C4CA8962-0082-4A36-8B41-CFCA2DFEC839}"/>
                </a:ext>
              </a:extLst>
            </p:cNvPr>
            <p:cNvSpPr txBox="1">
              <a:spLocks noChangeArrowheads="1"/>
            </p:cNvSpPr>
            <p:nvPr/>
          </p:nvSpPr>
          <p:spPr bwMode="auto">
            <a:xfrm>
              <a:off x="1786" y="3394"/>
              <a:ext cx="422" cy="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长城楷体" pitchFamily="49" charset="-122"/>
                </a:rPr>
                <a:t>S</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长城楷体" pitchFamily="49" charset="-122"/>
                </a:rPr>
                <a:t>D</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长城楷体" pitchFamily="49" charset="-122"/>
              </a:endParaRPr>
            </a:p>
          </p:txBody>
        </p:sp>
        <p:sp>
          <p:nvSpPr>
            <p:cNvPr id="45" name="Text Box 34">
              <a:extLst>
                <a:ext uri="{FF2B5EF4-FFF2-40B4-BE49-F238E27FC236}">
                  <a16:creationId xmlns:a16="http://schemas.microsoft.com/office/drawing/2014/main" xmlns="" id="{7B413D80-FFCB-44F9-83E5-B7E3C5345081}"/>
                </a:ext>
              </a:extLst>
            </p:cNvPr>
            <p:cNvSpPr txBox="1">
              <a:spLocks noChangeArrowheads="1"/>
            </p:cNvSpPr>
            <p:nvPr/>
          </p:nvSpPr>
          <p:spPr bwMode="auto">
            <a:xfrm>
              <a:off x="1136" y="3433"/>
              <a:ext cx="228" cy="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长城楷体" pitchFamily="49" charset="-122"/>
                </a:rPr>
                <a:t>R</a:t>
              </a:r>
            </a:p>
          </p:txBody>
        </p:sp>
        <p:sp>
          <p:nvSpPr>
            <p:cNvPr id="46" name="Text Box 35">
              <a:extLst>
                <a:ext uri="{FF2B5EF4-FFF2-40B4-BE49-F238E27FC236}">
                  <a16:creationId xmlns:a16="http://schemas.microsoft.com/office/drawing/2014/main" xmlns="" id="{9968ABFA-1D2E-4298-83F8-C5EA8D98C139}"/>
                </a:ext>
              </a:extLst>
            </p:cNvPr>
            <p:cNvSpPr txBox="1">
              <a:spLocks noChangeArrowheads="1"/>
            </p:cNvSpPr>
            <p:nvPr/>
          </p:nvSpPr>
          <p:spPr bwMode="auto">
            <a:xfrm>
              <a:off x="1569" y="3433"/>
              <a:ext cx="228" cy="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长城楷体" pitchFamily="49" charset="-122"/>
                </a:rPr>
                <a:t>S</a:t>
              </a:r>
            </a:p>
          </p:txBody>
        </p:sp>
        <p:sp>
          <p:nvSpPr>
            <p:cNvPr id="47" name="Text Box 36">
              <a:extLst>
                <a:ext uri="{FF2B5EF4-FFF2-40B4-BE49-F238E27FC236}">
                  <a16:creationId xmlns:a16="http://schemas.microsoft.com/office/drawing/2014/main" xmlns="" id="{543B3CCA-0695-45B3-8188-EC0E4385CE72}"/>
                </a:ext>
              </a:extLst>
            </p:cNvPr>
            <p:cNvSpPr txBox="1">
              <a:spLocks noChangeArrowheads="1"/>
            </p:cNvSpPr>
            <p:nvPr/>
          </p:nvSpPr>
          <p:spPr bwMode="auto">
            <a:xfrm>
              <a:off x="1341" y="3433"/>
              <a:ext cx="228" cy="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长城楷体" pitchFamily="49" charset="-122"/>
                </a:rPr>
                <a:t>C</a:t>
              </a:r>
            </a:p>
          </p:txBody>
        </p:sp>
        <p:sp>
          <p:nvSpPr>
            <p:cNvPr id="48" name="Text Box 37">
              <a:extLst>
                <a:ext uri="{FF2B5EF4-FFF2-40B4-BE49-F238E27FC236}">
                  <a16:creationId xmlns:a16="http://schemas.microsoft.com/office/drawing/2014/main" xmlns="" id="{FEA9ED59-3C87-4C6A-B6B7-95082D2AF5A0}"/>
                </a:ext>
              </a:extLst>
            </p:cNvPr>
            <p:cNvSpPr txBox="1">
              <a:spLocks noChangeArrowheads="1"/>
            </p:cNvSpPr>
            <p:nvPr/>
          </p:nvSpPr>
          <p:spPr bwMode="auto">
            <a:xfrm>
              <a:off x="1640" y="3024"/>
              <a:ext cx="182" cy="3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长城楷体" pitchFamily="49" charset="-122"/>
                </a:rPr>
                <a:t>Q</a:t>
              </a:r>
            </a:p>
          </p:txBody>
        </p:sp>
        <p:graphicFrame>
          <p:nvGraphicFramePr>
            <p:cNvPr id="49" name="Object 38">
              <a:extLst>
                <a:ext uri="{FF2B5EF4-FFF2-40B4-BE49-F238E27FC236}">
                  <a16:creationId xmlns:a16="http://schemas.microsoft.com/office/drawing/2014/main" xmlns="" id="{A410F5B9-715C-4A85-8A3F-6341ECEF3329}"/>
                </a:ext>
              </a:extLst>
            </p:cNvPr>
            <p:cNvGraphicFramePr>
              <a:graphicFrameLocks noChangeAspect="1"/>
            </p:cNvGraphicFramePr>
            <p:nvPr/>
          </p:nvGraphicFramePr>
          <p:xfrm>
            <a:off x="1081" y="3053"/>
            <a:ext cx="221" cy="265"/>
          </p:xfrm>
          <a:graphic>
            <a:graphicData uri="http://schemas.openxmlformats.org/presentationml/2006/ole">
              <p:oleObj spid="_x0000_s126580" name="公式" r:id="rId5" imgW="165028" imgH="228501" progId="">
                <p:embed/>
              </p:oleObj>
            </a:graphicData>
          </a:graphic>
        </p:graphicFrame>
      </p:grpSp>
      <p:sp>
        <p:nvSpPr>
          <p:cNvPr id="61" name="Text Box 60">
            <a:extLst>
              <a:ext uri="{FF2B5EF4-FFF2-40B4-BE49-F238E27FC236}">
                <a16:creationId xmlns:a16="http://schemas.microsoft.com/office/drawing/2014/main" xmlns="" id="{6717D5D2-03D4-4BE8-BF77-A9647CF0D94C}"/>
              </a:ext>
            </a:extLst>
          </p:cNvPr>
          <p:cNvSpPr txBox="1">
            <a:spLocks noChangeArrowheads="1"/>
          </p:cNvSpPr>
          <p:nvPr/>
        </p:nvSpPr>
        <p:spPr bwMode="auto">
          <a:xfrm>
            <a:off x="348026" y="873306"/>
            <a:ext cx="3218272" cy="523220"/>
          </a:xfrm>
          <a:prstGeom prst="rect">
            <a:avLst/>
          </a:prstGeom>
          <a:solidFill>
            <a:srgbClr val="0000FF"/>
          </a:solidFill>
          <a:ln>
            <a:noFill/>
          </a:ln>
          <a:effectLst/>
          <a:extLs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en-US" altLang="zh-CN" sz="2800" dirty="0">
                <a:solidFill>
                  <a:srgbClr val="FFFFFF"/>
                </a:solidFill>
                <a:latin typeface="黑体" panose="02010609060101010101" pitchFamily="49" charset="-122"/>
                <a:ea typeface="黑体" panose="02010609060101010101" pitchFamily="49" charset="-122"/>
              </a:rPr>
              <a:t>2.</a:t>
            </a:r>
            <a:r>
              <a:rPr lang="zh-CN" altLang="en-US" sz="2800" dirty="0">
                <a:solidFill>
                  <a:srgbClr val="FFFFFF"/>
                </a:solidFill>
                <a:latin typeface="黑体" panose="02010609060101010101" pitchFamily="49" charset="-122"/>
                <a:ea typeface="黑体" panose="02010609060101010101" pitchFamily="49" charset="-122"/>
              </a:rPr>
              <a:t>钟控</a:t>
            </a:r>
            <a:r>
              <a:rPr lang="en-US" altLang="zh-CN" sz="2800" i="1" dirty="0">
                <a:solidFill>
                  <a:srgbClr val="FFFFFF"/>
                </a:solidFill>
                <a:latin typeface="黑体" panose="02010609060101010101" pitchFamily="49" charset="-122"/>
                <a:ea typeface="黑体" panose="02010609060101010101" pitchFamily="49" charset="-122"/>
              </a:rPr>
              <a:t>R-S </a:t>
            </a:r>
            <a:r>
              <a:rPr lang="zh-CN" altLang="en-US" sz="2800" dirty="0">
                <a:solidFill>
                  <a:srgbClr val="FFFFFF"/>
                </a:solidFill>
                <a:latin typeface="黑体" panose="02010609060101010101" pitchFamily="49" charset="-122"/>
                <a:ea typeface="黑体" panose="02010609060101010101" pitchFamily="49" charset="-122"/>
              </a:rPr>
              <a:t>触发器</a:t>
            </a:r>
          </a:p>
        </p:txBody>
      </p:sp>
      <p:graphicFrame>
        <p:nvGraphicFramePr>
          <p:cNvPr id="62" name="Object 12">
            <a:extLst>
              <a:ext uri="{FF2B5EF4-FFF2-40B4-BE49-F238E27FC236}">
                <a16:creationId xmlns:a16="http://schemas.microsoft.com/office/drawing/2014/main" xmlns="" id="{BB45A9DA-A185-4DC4-AA8F-0F27A09EF67B}"/>
              </a:ext>
            </a:extLst>
          </p:cNvPr>
          <p:cNvGraphicFramePr>
            <a:graphicFrameLocks noChangeAspect="1"/>
          </p:cNvGraphicFramePr>
          <p:nvPr>
            <p:extLst>
              <p:ext uri="{D42A27DB-BD31-4B8C-83A1-F6EECF244321}">
                <p14:modId xmlns:p14="http://schemas.microsoft.com/office/powerpoint/2010/main" xmlns="" val="2252401001"/>
              </p:ext>
            </p:extLst>
          </p:nvPr>
        </p:nvGraphicFramePr>
        <p:xfrm>
          <a:off x="4787900" y="5047290"/>
          <a:ext cx="2362200" cy="1195387"/>
        </p:xfrm>
        <a:graphic>
          <a:graphicData uri="http://schemas.openxmlformats.org/presentationml/2006/ole">
            <p:oleObj spid="_x0000_s126581" name="Equation" r:id="rId6" imgW="939600" imgH="431640" progId="Equation.DSMT4">
              <p:embed/>
            </p:oleObj>
          </a:graphicData>
        </a:graphic>
      </p:graphicFrame>
      <p:graphicFrame>
        <p:nvGraphicFramePr>
          <p:cNvPr id="66" name="Object 55">
            <a:extLst>
              <a:ext uri="{FF2B5EF4-FFF2-40B4-BE49-F238E27FC236}">
                <a16:creationId xmlns:a16="http://schemas.microsoft.com/office/drawing/2014/main" xmlns="" id="{BD23DE0B-A0F8-4ADD-8DAE-F48EC0550F64}"/>
              </a:ext>
            </a:extLst>
          </p:cNvPr>
          <p:cNvGraphicFramePr>
            <a:graphicFrameLocks noChangeAspect="1"/>
          </p:cNvGraphicFramePr>
          <p:nvPr>
            <p:extLst>
              <p:ext uri="{D42A27DB-BD31-4B8C-83A1-F6EECF244321}">
                <p14:modId xmlns:p14="http://schemas.microsoft.com/office/powerpoint/2010/main" xmlns="" val="562423941"/>
              </p:ext>
            </p:extLst>
          </p:nvPr>
        </p:nvGraphicFramePr>
        <p:xfrm>
          <a:off x="4009540" y="1843769"/>
          <a:ext cx="4275535" cy="3270161"/>
        </p:xfrm>
        <a:graphic>
          <a:graphicData uri="http://schemas.openxmlformats.org/presentationml/2006/ole">
            <p:oleObj spid="_x0000_s126582" name="Document" r:id="rId7" imgW="3300984" imgH="3108960" progId="Word.Document.8">
              <p:embed/>
            </p:oleObj>
          </a:graphicData>
        </a:graphic>
      </p:graphicFrame>
      <p:sp>
        <p:nvSpPr>
          <p:cNvPr id="2" name="文本框 1">
            <a:extLst>
              <a:ext uri="{FF2B5EF4-FFF2-40B4-BE49-F238E27FC236}">
                <a16:creationId xmlns:a16="http://schemas.microsoft.com/office/drawing/2014/main" xmlns="" id="{645E218C-E716-4E53-B118-7096595FD3CB}"/>
              </a:ext>
            </a:extLst>
          </p:cNvPr>
          <p:cNvSpPr txBox="1"/>
          <p:nvPr/>
        </p:nvSpPr>
        <p:spPr>
          <a:xfrm>
            <a:off x="1979958" y="5352390"/>
            <a:ext cx="2072015" cy="523220"/>
          </a:xfrm>
          <a:prstGeom prst="rect">
            <a:avLst/>
          </a:prstGeom>
          <a:noFill/>
        </p:spPr>
        <p:txBody>
          <a:bodyPr wrap="square" rtlCol="0">
            <a:spAutoFit/>
          </a:bodyPr>
          <a:lstStyle/>
          <a:p>
            <a:r>
              <a:rPr lang="zh-CN" altLang="en-US" sz="2800" b="1" dirty="0">
                <a:solidFill>
                  <a:srgbClr val="002060"/>
                </a:solidFill>
              </a:rPr>
              <a:t>电平触发</a:t>
            </a:r>
          </a:p>
        </p:txBody>
      </p:sp>
    </p:spTree>
    <p:extLst>
      <p:ext uri="{BB962C8B-B14F-4D97-AF65-F5344CB8AC3E}">
        <p14:creationId xmlns:p14="http://schemas.microsoft.com/office/powerpoint/2010/main" xmlns="" val="341962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触发器汇总</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grpSp>
        <p:nvGrpSpPr>
          <p:cNvPr id="94" name="Group 2">
            <a:extLst>
              <a:ext uri="{FF2B5EF4-FFF2-40B4-BE49-F238E27FC236}">
                <a16:creationId xmlns:a16="http://schemas.microsoft.com/office/drawing/2014/main" xmlns="" id="{E0424AC2-2309-4953-9482-0933215F9FD3}"/>
              </a:ext>
            </a:extLst>
          </p:cNvPr>
          <p:cNvGrpSpPr>
            <a:grpSpLocks/>
          </p:cNvGrpSpPr>
          <p:nvPr/>
        </p:nvGrpSpPr>
        <p:grpSpPr bwMode="auto">
          <a:xfrm>
            <a:off x="3282437" y="2496459"/>
            <a:ext cx="2209800" cy="2481468"/>
            <a:chOff x="640" y="1123"/>
            <a:chExt cx="1380" cy="1666"/>
          </a:xfrm>
        </p:grpSpPr>
        <p:sp>
          <p:nvSpPr>
            <p:cNvPr id="96" name="Rectangle 4">
              <a:extLst>
                <a:ext uri="{FF2B5EF4-FFF2-40B4-BE49-F238E27FC236}">
                  <a16:creationId xmlns:a16="http://schemas.microsoft.com/office/drawing/2014/main" xmlns="" id="{F18FF623-2BB2-4934-988F-B14F5AD4B6A0}"/>
                </a:ext>
              </a:extLst>
            </p:cNvPr>
            <p:cNvSpPr>
              <a:spLocks noChangeArrowheads="1"/>
            </p:cNvSpPr>
            <p:nvPr/>
          </p:nvSpPr>
          <p:spPr bwMode="auto">
            <a:xfrm>
              <a:off x="663" y="1472"/>
              <a:ext cx="1266" cy="779"/>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7" name="Oval 5">
              <a:extLst>
                <a:ext uri="{FF2B5EF4-FFF2-40B4-BE49-F238E27FC236}">
                  <a16:creationId xmlns:a16="http://schemas.microsoft.com/office/drawing/2014/main" xmlns="" id="{8028B22D-E0B8-4109-B8A2-37A455F4063D}"/>
                </a:ext>
              </a:extLst>
            </p:cNvPr>
            <p:cNvSpPr>
              <a:spLocks noChangeArrowheads="1"/>
            </p:cNvSpPr>
            <p:nvPr/>
          </p:nvSpPr>
          <p:spPr bwMode="auto">
            <a:xfrm>
              <a:off x="948" y="1357"/>
              <a:ext cx="102" cy="103"/>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8" name="Line 6">
              <a:extLst>
                <a:ext uri="{FF2B5EF4-FFF2-40B4-BE49-F238E27FC236}">
                  <a16:creationId xmlns:a16="http://schemas.microsoft.com/office/drawing/2014/main" xmlns="" id="{51E2D622-81A8-4B1A-B143-035414F5DB96}"/>
                </a:ext>
              </a:extLst>
            </p:cNvPr>
            <p:cNvSpPr>
              <a:spLocks noChangeShapeType="1"/>
            </p:cNvSpPr>
            <p:nvPr/>
          </p:nvSpPr>
          <p:spPr bwMode="auto">
            <a:xfrm flipV="1">
              <a:off x="993" y="1123"/>
              <a:ext cx="0" cy="234"/>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9" name="Line 7">
              <a:extLst>
                <a:ext uri="{FF2B5EF4-FFF2-40B4-BE49-F238E27FC236}">
                  <a16:creationId xmlns:a16="http://schemas.microsoft.com/office/drawing/2014/main" xmlns="" id="{F9CA3296-81AB-4093-A545-954BD46B2AE8}"/>
                </a:ext>
              </a:extLst>
            </p:cNvPr>
            <p:cNvSpPr>
              <a:spLocks noChangeShapeType="1"/>
            </p:cNvSpPr>
            <p:nvPr/>
          </p:nvSpPr>
          <p:spPr bwMode="auto">
            <a:xfrm flipV="1">
              <a:off x="1587" y="1160"/>
              <a:ext cx="0" cy="31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100" name="Group 8">
              <a:extLst>
                <a:ext uri="{FF2B5EF4-FFF2-40B4-BE49-F238E27FC236}">
                  <a16:creationId xmlns:a16="http://schemas.microsoft.com/office/drawing/2014/main" xmlns="" id="{829828E5-EFAD-4A25-880A-9EA6F47269FB}"/>
                </a:ext>
              </a:extLst>
            </p:cNvPr>
            <p:cNvGrpSpPr>
              <a:grpSpLocks/>
            </p:cNvGrpSpPr>
            <p:nvPr/>
          </p:nvGrpSpPr>
          <p:grpSpPr bwMode="auto">
            <a:xfrm flipV="1">
              <a:off x="834" y="2251"/>
              <a:ext cx="102" cy="435"/>
              <a:chOff x="1236" y="708"/>
              <a:chExt cx="108" cy="456"/>
            </a:xfrm>
          </p:grpSpPr>
          <p:sp>
            <p:nvSpPr>
              <p:cNvPr id="122" name="Oval 9">
                <a:extLst>
                  <a:ext uri="{FF2B5EF4-FFF2-40B4-BE49-F238E27FC236}">
                    <a16:creationId xmlns:a16="http://schemas.microsoft.com/office/drawing/2014/main" xmlns="" id="{5A1AB803-71A4-4B84-8E60-AB75E05112B4}"/>
                  </a:ext>
                </a:extLst>
              </p:cNvPr>
              <p:cNvSpPr>
                <a:spLocks noChangeArrowheads="1"/>
              </p:cNvSpPr>
              <p:nvPr/>
            </p:nvSpPr>
            <p:spPr bwMode="auto">
              <a:xfrm>
                <a:off x="1236" y="1056"/>
                <a:ext cx="108" cy="108"/>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 name="Line 10">
                <a:extLst>
                  <a:ext uri="{FF2B5EF4-FFF2-40B4-BE49-F238E27FC236}">
                    <a16:creationId xmlns:a16="http://schemas.microsoft.com/office/drawing/2014/main" xmlns="" id="{1D0F5470-064D-4B43-A8D9-B4BDB2771C9B}"/>
                  </a:ext>
                </a:extLst>
              </p:cNvPr>
              <p:cNvSpPr>
                <a:spLocks noChangeShapeType="1"/>
              </p:cNvSpPr>
              <p:nvPr/>
            </p:nvSpPr>
            <p:spPr bwMode="auto">
              <a:xfrm flipV="1">
                <a:off x="1284" y="708"/>
                <a:ext cx="0" cy="34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01" name="Group 11">
              <a:extLst>
                <a:ext uri="{FF2B5EF4-FFF2-40B4-BE49-F238E27FC236}">
                  <a16:creationId xmlns:a16="http://schemas.microsoft.com/office/drawing/2014/main" xmlns="" id="{3DCEAB03-96B5-43FA-8EF1-0C42227A7B8A}"/>
                </a:ext>
              </a:extLst>
            </p:cNvPr>
            <p:cNvGrpSpPr>
              <a:grpSpLocks/>
            </p:cNvGrpSpPr>
            <p:nvPr/>
          </p:nvGrpSpPr>
          <p:grpSpPr bwMode="auto">
            <a:xfrm flipV="1">
              <a:off x="1655" y="2251"/>
              <a:ext cx="103" cy="435"/>
              <a:chOff x="1236" y="708"/>
              <a:chExt cx="108" cy="456"/>
            </a:xfrm>
          </p:grpSpPr>
          <p:sp>
            <p:nvSpPr>
              <p:cNvPr id="119" name="Oval 12">
                <a:extLst>
                  <a:ext uri="{FF2B5EF4-FFF2-40B4-BE49-F238E27FC236}">
                    <a16:creationId xmlns:a16="http://schemas.microsoft.com/office/drawing/2014/main" xmlns="" id="{4EDA914D-9CC5-4BDA-8B87-5176C8C8C512}"/>
                  </a:ext>
                </a:extLst>
              </p:cNvPr>
              <p:cNvSpPr>
                <a:spLocks noChangeArrowheads="1"/>
              </p:cNvSpPr>
              <p:nvPr/>
            </p:nvSpPr>
            <p:spPr bwMode="auto">
              <a:xfrm>
                <a:off x="1236" y="1056"/>
                <a:ext cx="108" cy="108"/>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0" name="Line 13">
                <a:extLst>
                  <a:ext uri="{FF2B5EF4-FFF2-40B4-BE49-F238E27FC236}">
                    <a16:creationId xmlns:a16="http://schemas.microsoft.com/office/drawing/2014/main" xmlns="" id="{E553C0DE-8AEC-486A-98B5-CF83B3B7BB18}"/>
                  </a:ext>
                </a:extLst>
              </p:cNvPr>
              <p:cNvSpPr>
                <a:spLocks noChangeShapeType="1"/>
              </p:cNvSpPr>
              <p:nvPr/>
            </p:nvSpPr>
            <p:spPr bwMode="auto">
              <a:xfrm flipV="1">
                <a:off x="1284" y="708"/>
                <a:ext cx="0" cy="34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02" name="Line 14">
              <a:extLst>
                <a:ext uri="{FF2B5EF4-FFF2-40B4-BE49-F238E27FC236}">
                  <a16:creationId xmlns:a16="http://schemas.microsoft.com/office/drawing/2014/main" xmlns="" id="{A5C53714-4C12-4E88-883F-8B33576FBCE5}"/>
                </a:ext>
              </a:extLst>
            </p:cNvPr>
            <p:cNvSpPr>
              <a:spLocks noChangeShapeType="1"/>
            </p:cNvSpPr>
            <p:nvPr/>
          </p:nvSpPr>
          <p:spPr bwMode="auto">
            <a:xfrm>
              <a:off x="1301" y="2354"/>
              <a:ext cx="0" cy="435"/>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3" name="Text Box 15">
              <a:extLst>
                <a:ext uri="{FF2B5EF4-FFF2-40B4-BE49-F238E27FC236}">
                  <a16:creationId xmlns:a16="http://schemas.microsoft.com/office/drawing/2014/main" xmlns="" id="{67C820AE-E5A5-4D00-B1FC-53C0AF599458}"/>
                </a:ext>
              </a:extLst>
            </p:cNvPr>
            <p:cNvSpPr txBox="1">
              <a:spLocks noChangeArrowheads="1"/>
            </p:cNvSpPr>
            <p:nvPr/>
          </p:nvSpPr>
          <p:spPr bwMode="auto">
            <a:xfrm>
              <a:off x="640" y="1884"/>
              <a:ext cx="422"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rPr>
                <a:t>D</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Text Box 16">
              <a:extLst>
                <a:ext uri="{FF2B5EF4-FFF2-40B4-BE49-F238E27FC236}">
                  <a16:creationId xmlns:a16="http://schemas.microsoft.com/office/drawing/2014/main" xmlns="" id="{18DE33A5-685C-4408-AC41-0C382CC7A740}"/>
                </a:ext>
              </a:extLst>
            </p:cNvPr>
            <p:cNvSpPr txBox="1">
              <a:spLocks noChangeArrowheads="1"/>
            </p:cNvSpPr>
            <p:nvPr/>
          </p:nvSpPr>
          <p:spPr bwMode="auto">
            <a:xfrm>
              <a:off x="1598" y="1897"/>
              <a:ext cx="422" cy="3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rPr>
                <a:t>D</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Text Box 17">
              <a:extLst>
                <a:ext uri="{FF2B5EF4-FFF2-40B4-BE49-F238E27FC236}">
                  <a16:creationId xmlns:a16="http://schemas.microsoft.com/office/drawing/2014/main" xmlns="" id="{4C81E921-D3A5-4260-B76F-F7E3F1B69EF1}"/>
                </a:ext>
              </a:extLst>
            </p:cNvPr>
            <p:cNvSpPr txBox="1">
              <a:spLocks noChangeArrowheads="1"/>
            </p:cNvSpPr>
            <p:nvPr/>
          </p:nvSpPr>
          <p:spPr bwMode="auto">
            <a:xfrm>
              <a:off x="970" y="1940"/>
              <a:ext cx="331"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Text Box 18">
              <a:extLst>
                <a:ext uri="{FF2B5EF4-FFF2-40B4-BE49-F238E27FC236}">
                  <a16:creationId xmlns:a16="http://schemas.microsoft.com/office/drawing/2014/main" xmlns="" id="{44459D41-AC77-40F9-9673-C763CB835201}"/>
                </a:ext>
              </a:extLst>
            </p:cNvPr>
            <p:cNvSpPr txBox="1">
              <a:spLocks noChangeArrowheads="1"/>
            </p:cNvSpPr>
            <p:nvPr/>
          </p:nvSpPr>
          <p:spPr bwMode="auto">
            <a:xfrm>
              <a:off x="1153" y="1838"/>
              <a:ext cx="228" cy="3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C</a:t>
              </a:r>
            </a:p>
          </p:txBody>
        </p:sp>
        <p:sp>
          <p:nvSpPr>
            <p:cNvPr id="107" name="Text Box 19">
              <a:extLst>
                <a:ext uri="{FF2B5EF4-FFF2-40B4-BE49-F238E27FC236}">
                  <a16:creationId xmlns:a16="http://schemas.microsoft.com/office/drawing/2014/main" xmlns="" id="{405316C4-1587-4767-B430-E0EAA705A314}"/>
                </a:ext>
              </a:extLst>
            </p:cNvPr>
            <p:cNvSpPr txBox="1">
              <a:spLocks noChangeArrowheads="1"/>
            </p:cNvSpPr>
            <p:nvPr/>
          </p:nvSpPr>
          <p:spPr bwMode="auto">
            <a:xfrm>
              <a:off x="1508" y="1477"/>
              <a:ext cx="268" cy="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Q</a:t>
              </a:r>
            </a:p>
          </p:txBody>
        </p:sp>
        <p:graphicFrame>
          <p:nvGraphicFramePr>
            <p:cNvPr id="108" name="Object 20">
              <a:extLst>
                <a:ext uri="{FF2B5EF4-FFF2-40B4-BE49-F238E27FC236}">
                  <a16:creationId xmlns:a16="http://schemas.microsoft.com/office/drawing/2014/main" xmlns="" id="{82D41464-9A1C-49DD-BB6F-EFDA8E108AC2}"/>
                </a:ext>
              </a:extLst>
            </p:cNvPr>
            <p:cNvGraphicFramePr>
              <a:graphicFrameLocks noChangeAspect="1"/>
            </p:cNvGraphicFramePr>
            <p:nvPr/>
          </p:nvGraphicFramePr>
          <p:xfrm>
            <a:off x="896" y="1476"/>
            <a:ext cx="220" cy="310"/>
          </p:xfrm>
          <a:graphic>
            <a:graphicData uri="http://schemas.openxmlformats.org/presentationml/2006/ole">
              <p:oleObj spid="_x0000_s164873" name="公式" r:id="rId5" imgW="165028" imgH="228501" progId="">
                <p:embed/>
              </p:oleObj>
            </a:graphicData>
          </a:graphic>
        </p:graphicFrame>
        <p:grpSp>
          <p:nvGrpSpPr>
            <p:cNvPr id="109" name="Group 21">
              <a:extLst>
                <a:ext uri="{FF2B5EF4-FFF2-40B4-BE49-F238E27FC236}">
                  <a16:creationId xmlns:a16="http://schemas.microsoft.com/office/drawing/2014/main" xmlns="" id="{0241B02E-53D0-45D6-8F01-31E1D2114F82}"/>
                </a:ext>
              </a:extLst>
            </p:cNvPr>
            <p:cNvGrpSpPr>
              <a:grpSpLocks/>
            </p:cNvGrpSpPr>
            <p:nvPr/>
          </p:nvGrpSpPr>
          <p:grpSpPr bwMode="auto">
            <a:xfrm>
              <a:off x="1210" y="2148"/>
              <a:ext cx="171" cy="91"/>
              <a:chOff x="1752" y="3600"/>
              <a:chExt cx="180" cy="96"/>
            </a:xfrm>
          </p:grpSpPr>
          <p:sp>
            <p:nvSpPr>
              <p:cNvPr id="117" name="Line 22">
                <a:extLst>
                  <a:ext uri="{FF2B5EF4-FFF2-40B4-BE49-F238E27FC236}">
                    <a16:creationId xmlns:a16="http://schemas.microsoft.com/office/drawing/2014/main" xmlns="" id="{54D7BB25-E14D-4F15-A515-D19B52D07D8D}"/>
                  </a:ext>
                </a:extLst>
              </p:cNvPr>
              <p:cNvSpPr>
                <a:spLocks noChangeShapeType="1"/>
              </p:cNvSpPr>
              <p:nvPr/>
            </p:nvSpPr>
            <p:spPr bwMode="auto">
              <a:xfrm flipH="1">
                <a:off x="1752" y="3600"/>
                <a:ext cx="96" cy="96"/>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8" name="Line 23">
                <a:extLst>
                  <a:ext uri="{FF2B5EF4-FFF2-40B4-BE49-F238E27FC236}">
                    <a16:creationId xmlns:a16="http://schemas.microsoft.com/office/drawing/2014/main" xmlns="" id="{7A2E7A3C-3C43-463E-8499-332BA5C18674}"/>
                  </a:ext>
                </a:extLst>
              </p:cNvPr>
              <p:cNvSpPr>
                <a:spLocks noChangeShapeType="1"/>
              </p:cNvSpPr>
              <p:nvPr/>
            </p:nvSpPr>
            <p:spPr bwMode="auto">
              <a:xfrm>
                <a:off x="1836" y="3600"/>
                <a:ext cx="96" cy="96"/>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10" name="Oval 24">
              <a:extLst>
                <a:ext uri="{FF2B5EF4-FFF2-40B4-BE49-F238E27FC236}">
                  <a16:creationId xmlns:a16="http://schemas.microsoft.com/office/drawing/2014/main" xmlns="" id="{2F5D38B2-268C-4AD7-9ADE-3068E082C855}"/>
                </a:ext>
              </a:extLst>
            </p:cNvPr>
            <p:cNvSpPr>
              <a:spLocks noChangeArrowheads="1"/>
            </p:cNvSpPr>
            <p:nvPr/>
          </p:nvSpPr>
          <p:spPr bwMode="auto">
            <a:xfrm>
              <a:off x="1256" y="2251"/>
              <a:ext cx="102" cy="103"/>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1" name="Line 25">
              <a:extLst>
                <a:ext uri="{FF2B5EF4-FFF2-40B4-BE49-F238E27FC236}">
                  <a16:creationId xmlns:a16="http://schemas.microsoft.com/office/drawing/2014/main" xmlns="" id="{997EA384-9714-4743-ACF5-1A5BA18DD583}"/>
                </a:ext>
              </a:extLst>
            </p:cNvPr>
            <p:cNvSpPr>
              <a:spLocks noChangeShapeType="1"/>
            </p:cNvSpPr>
            <p:nvPr/>
          </p:nvSpPr>
          <p:spPr bwMode="auto">
            <a:xfrm>
              <a:off x="1085" y="2245"/>
              <a:ext cx="0" cy="487"/>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2" name="Text Box 26" descr="花束">
              <a:extLst>
                <a:ext uri="{FF2B5EF4-FFF2-40B4-BE49-F238E27FC236}">
                  <a16:creationId xmlns:a16="http://schemas.microsoft.com/office/drawing/2014/main" xmlns="" id="{3A9049E3-988A-4AB8-9277-B8D35CBE84C2}"/>
                </a:ext>
              </a:extLst>
            </p:cNvPr>
            <p:cNvSpPr txBox="1">
              <a:spLocks noChangeArrowheads="1"/>
            </p:cNvSpPr>
            <p:nvPr/>
          </p:nvSpPr>
          <p:spPr bwMode="auto">
            <a:xfrm>
              <a:off x="959" y="1907"/>
              <a:ext cx="342" cy="306"/>
            </a:xfrm>
            <a:prstGeom prst="rect">
              <a:avLst/>
            </a:prstGeom>
            <a:noFill/>
            <a:ln>
              <a:noFill/>
            </a:ln>
            <a:effectLst/>
            <a:extLst>
              <a:ext uri="{909E8E84-426E-40DD-AFC4-6F175D3DCCD1}">
                <a14:hiddenFill xmlns:a14="http://schemas.microsoft.com/office/drawing/2010/main" xmlns="">
                  <a:blipFill dpi="0" rotWithShape="0">
                    <a:blip r:embed="rId7"/>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K</a:t>
              </a:r>
            </a:p>
          </p:txBody>
        </p:sp>
        <p:sp>
          <p:nvSpPr>
            <p:cNvPr id="113" name="Line 27">
              <a:extLst>
                <a:ext uri="{FF2B5EF4-FFF2-40B4-BE49-F238E27FC236}">
                  <a16:creationId xmlns:a16="http://schemas.microsoft.com/office/drawing/2014/main" xmlns="" id="{928AD6AA-D8E4-4AD9-96E8-3CE36B35A945}"/>
                </a:ext>
              </a:extLst>
            </p:cNvPr>
            <p:cNvSpPr>
              <a:spLocks noChangeShapeType="1"/>
            </p:cNvSpPr>
            <p:nvPr/>
          </p:nvSpPr>
          <p:spPr bwMode="auto">
            <a:xfrm>
              <a:off x="1518" y="2256"/>
              <a:ext cx="0" cy="487"/>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000" tIns="46800" rIns="90000" bIns="46800" anchor="ct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4" name="Text Box 28" descr="花束">
              <a:extLst>
                <a:ext uri="{FF2B5EF4-FFF2-40B4-BE49-F238E27FC236}">
                  <a16:creationId xmlns:a16="http://schemas.microsoft.com/office/drawing/2014/main" xmlns="" id="{BA258FA0-798B-46BD-A7BD-CE3409DB728B}"/>
                </a:ext>
              </a:extLst>
            </p:cNvPr>
            <p:cNvSpPr txBox="1">
              <a:spLocks noChangeArrowheads="1"/>
            </p:cNvSpPr>
            <p:nvPr/>
          </p:nvSpPr>
          <p:spPr bwMode="auto">
            <a:xfrm>
              <a:off x="1404" y="1907"/>
              <a:ext cx="342" cy="306"/>
            </a:xfrm>
            <a:prstGeom prst="rect">
              <a:avLst/>
            </a:prstGeom>
            <a:noFill/>
            <a:ln>
              <a:noFill/>
            </a:ln>
            <a:effectLst/>
            <a:extLst>
              <a:ext uri="{909E8E84-426E-40DD-AFC4-6F175D3DCCD1}">
                <a14:hiddenFill xmlns:a14="http://schemas.microsoft.com/office/drawing/2010/main" xmlns="">
                  <a:blipFill dpi="0" rotWithShape="0">
                    <a:blip r:embed="rId7"/>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J</a:t>
              </a:r>
            </a:p>
          </p:txBody>
        </p:sp>
      </p:grpSp>
      <p:grpSp>
        <p:nvGrpSpPr>
          <p:cNvPr id="124" name="Group 31">
            <a:extLst>
              <a:ext uri="{FF2B5EF4-FFF2-40B4-BE49-F238E27FC236}">
                <a16:creationId xmlns:a16="http://schemas.microsoft.com/office/drawing/2014/main" xmlns="" id="{5938628B-30F2-4F44-AE5A-C8B6E2033A43}"/>
              </a:ext>
            </a:extLst>
          </p:cNvPr>
          <p:cNvGrpSpPr>
            <a:grpSpLocks/>
          </p:cNvGrpSpPr>
          <p:nvPr/>
        </p:nvGrpSpPr>
        <p:grpSpPr bwMode="auto">
          <a:xfrm>
            <a:off x="6052693" y="1683865"/>
            <a:ext cx="2901950" cy="3294062"/>
            <a:chOff x="546" y="244"/>
            <a:chExt cx="2122" cy="2124"/>
          </a:xfrm>
        </p:grpSpPr>
        <p:graphicFrame>
          <p:nvGraphicFramePr>
            <p:cNvPr id="125" name="Object 32" descr="花束">
              <a:extLst>
                <a:ext uri="{FF2B5EF4-FFF2-40B4-BE49-F238E27FC236}">
                  <a16:creationId xmlns:a16="http://schemas.microsoft.com/office/drawing/2014/main" xmlns="" id="{FB45BF45-C496-4DF8-9157-D55A96227973}"/>
                </a:ext>
              </a:extLst>
            </p:cNvPr>
            <p:cNvGraphicFramePr>
              <a:graphicFrameLocks noChangeAspect="1"/>
            </p:cNvGraphicFramePr>
            <p:nvPr/>
          </p:nvGraphicFramePr>
          <p:xfrm>
            <a:off x="546" y="621"/>
            <a:ext cx="2122" cy="1747"/>
          </p:xfrm>
          <a:graphic>
            <a:graphicData uri="http://schemas.openxmlformats.org/presentationml/2006/ole">
              <p:oleObj spid="_x0000_s164874" name="Document" r:id="rId8" imgW="3430524" imgH="2840736" progId="Word.Document.8">
                <p:embed/>
              </p:oleObj>
            </a:graphicData>
          </a:graphic>
        </p:graphicFrame>
        <p:graphicFrame>
          <p:nvGraphicFramePr>
            <p:cNvPr id="126" name="Object 33">
              <a:extLst>
                <a:ext uri="{FF2B5EF4-FFF2-40B4-BE49-F238E27FC236}">
                  <a16:creationId xmlns:a16="http://schemas.microsoft.com/office/drawing/2014/main" xmlns="" id="{59964389-6228-4694-8BCE-6D3398EC54C6}"/>
                </a:ext>
              </a:extLst>
            </p:cNvPr>
            <p:cNvGraphicFramePr>
              <a:graphicFrameLocks noChangeAspect="1"/>
            </p:cNvGraphicFramePr>
            <p:nvPr/>
          </p:nvGraphicFramePr>
          <p:xfrm>
            <a:off x="2026" y="1811"/>
            <a:ext cx="375" cy="340"/>
          </p:xfrm>
          <a:graphic>
            <a:graphicData uri="http://schemas.openxmlformats.org/presentationml/2006/ole">
              <p:oleObj spid="_x0000_s164875" name="Equation" r:id="rId9" imgW="215713" imgH="253780" progId="">
                <p:embed/>
              </p:oleObj>
            </a:graphicData>
          </a:graphic>
        </p:graphicFrame>
        <p:sp>
          <p:nvSpPr>
            <p:cNvPr id="127" name="Text Box 34" descr="花束">
              <a:extLst>
                <a:ext uri="{FF2B5EF4-FFF2-40B4-BE49-F238E27FC236}">
                  <a16:creationId xmlns:a16="http://schemas.microsoft.com/office/drawing/2014/main" xmlns="" id="{76407352-CAAE-423A-A420-FC37DF4DFD23}"/>
                </a:ext>
              </a:extLst>
            </p:cNvPr>
            <p:cNvSpPr txBox="1">
              <a:spLocks noChangeArrowheads="1"/>
            </p:cNvSpPr>
            <p:nvPr/>
          </p:nvSpPr>
          <p:spPr bwMode="auto">
            <a:xfrm>
              <a:off x="1240" y="244"/>
              <a:ext cx="1080" cy="335"/>
            </a:xfrm>
            <a:prstGeom prst="rect">
              <a:avLst/>
            </a:prstGeom>
            <a:noFill/>
            <a:ln>
              <a:noFill/>
            </a:ln>
            <a:effectLst/>
            <a:extLst>
              <a:ext uri="{909E8E84-426E-40DD-AFC4-6F175D3DCCD1}">
                <a14:hiddenFill xmlns:a14="http://schemas.microsoft.com/office/drawing/2010/main" xmlns="">
                  <a:blipFill dpi="0" rotWithShape="0">
                    <a:blip r:embed="rId7"/>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功能表</a:t>
              </a:r>
            </a:p>
          </p:txBody>
        </p:sp>
      </p:grpSp>
      <p:sp>
        <p:nvSpPr>
          <p:cNvPr id="128" name="Text Box 63">
            <a:extLst>
              <a:ext uri="{FF2B5EF4-FFF2-40B4-BE49-F238E27FC236}">
                <a16:creationId xmlns:a16="http://schemas.microsoft.com/office/drawing/2014/main" xmlns="" id="{04B8122A-2D55-4507-92EA-419B5D10E641}"/>
              </a:ext>
            </a:extLst>
          </p:cNvPr>
          <p:cNvSpPr txBox="1">
            <a:spLocks noChangeArrowheads="1"/>
          </p:cNvSpPr>
          <p:nvPr/>
        </p:nvSpPr>
        <p:spPr bwMode="auto">
          <a:xfrm>
            <a:off x="442791" y="901401"/>
            <a:ext cx="2189551" cy="523220"/>
          </a:xfrm>
          <a:prstGeom prst="rect">
            <a:avLst/>
          </a:prstGeom>
          <a:solidFill>
            <a:srgbClr val="0000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en-US" altLang="zh-CN" sz="2800" dirty="0">
                <a:solidFill>
                  <a:srgbClr val="FFFFFF"/>
                </a:solidFill>
                <a:latin typeface="黑体" panose="02010609060101010101" pitchFamily="49" charset="-122"/>
                <a:ea typeface="黑体" panose="02010609060101010101" pitchFamily="49" charset="-122"/>
              </a:rPr>
              <a:t>3.J-K</a:t>
            </a:r>
            <a:r>
              <a:rPr lang="zh-CN" altLang="en-US" sz="2800" dirty="0">
                <a:solidFill>
                  <a:srgbClr val="FFFFFF"/>
                </a:solidFill>
                <a:latin typeface="黑体" panose="02010609060101010101" pitchFamily="49" charset="-122"/>
                <a:ea typeface="黑体" panose="02010609060101010101" pitchFamily="49" charset="-122"/>
              </a:rPr>
              <a:t>触发器</a:t>
            </a:r>
          </a:p>
        </p:txBody>
      </p:sp>
      <p:graphicFrame>
        <p:nvGraphicFramePr>
          <p:cNvPr id="40" name="Object 24">
            <a:extLst>
              <a:ext uri="{FF2B5EF4-FFF2-40B4-BE49-F238E27FC236}">
                <a16:creationId xmlns:a16="http://schemas.microsoft.com/office/drawing/2014/main" xmlns="" id="{5C71AD8C-340A-40DB-9E49-7D44957F20E9}"/>
              </a:ext>
            </a:extLst>
          </p:cNvPr>
          <p:cNvGraphicFramePr>
            <a:graphicFrameLocks noChangeAspect="1"/>
          </p:cNvGraphicFramePr>
          <p:nvPr>
            <p:extLst>
              <p:ext uri="{D42A27DB-BD31-4B8C-83A1-F6EECF244321}">
                <p14:modId xmlns:p14="http://schemas.microsoft.com/office/powerpoint/2010/main" xmlns="" val="585009702"/>
              </p:ext>
            </p:extLst>
          </p:nvPr>
        </p:nvGraphicFramePr>
        <p:xfrm>
          <a:off x="5633156" y="5223128"/>
          <a:ext cx="3466865" cy="830780"/>
        </p:xfrm>
        <a:graphic>
          <a:graphicData uri="http://schemas.openxmlformats.org/presentationml/2006/ole">
            <p:oleObj spid="_x0000_s164876" name="Equation" r:id="rId10" imgW="1117440" imgH="253800" progId="Equation.DSMT4">
              <p:embed/>
            </p:oleObj>
          </a:graphicData>
        </a:graphic>
      </p:graphicFrame>
      <p:grpSp>
        <p:nvGrpSpPr>
          <p:cNvPr id="41" name="组合 40">
            <a:extLst>
              <a:ext uri="{FF2B5EF4-FFF2-40B4-BE49-F238E27FC236}">
                <a16:creationId xmlns:a16="http://schemas.microsoft.com/office/drawing/2014/main" xmlns="" id="{CA927001-2634-4526-81B5-18B63604B2B2}"/>
              </a:ext>
            </a:extLst>
          </p:cNvPr>
          <p:cNvGrpSpPr/>
          <p:nvPr/>
        </p:nvGrpSpPr>
        <p:grpSpPr>
          <a:xfrm>
            <a:off x="62542" y="2875228"/>
            <a:ext cx="2794001" cy="1790700"/>
            <a:chOff x="1694872" y="4779952"/>
            <a:chExt cx="2794001" cy="1790700"/>
          </a:xfrm>
        </p:grpSpPr>
        <p:graphicFrame>
          <p:nvGraphicFramePr>
            <p:cNvPr id="42" name="Object 34">
              <a:extLst>
                <a:ext uri="{FF2B5EF4-FFF2-40B4-BE49-F238E27FC236}">
                  <a16:creationId xmlns:a16="http://schemas.microsoft.com/office/drawing/2014/main" xmlns="" id="{BA82C248-FF95-4764-96B5-4B183109A626}"/>
                </a:ext>
              </a:extLst>
            </p:cNvPr>
            <p:cNvGraphicFramePr>
              <a:graphicFrameLocks noChangeAspect="1"/>
            </p:cNvGraphicFramePr>
            <p:nvPr>
              <p:extLst>
                <p:ext uri="{D42A27DB-BD31-4B8C-83A1-F6EECF244321}">
                  <p14:modId xmlns:p14="http://schemas.microsoft.com/office/powerpoint/2010/main" xmlns="" val="1352215387"/>
                </p:ext>
              </p:extLst>
            </p:nvPr>
          </p:nvGraphicFramePr>
          <p:xfrm>
            <a:off x="2258435" y="4779952"/>
            <a:ext cx="1847850" cy="1790700"/>
          </p:xfrm>
          <a:graphic>
            <a:graphicData uri="http://schemas.openxmlformats.org/presentationml/2006/ole">
              <p:oleObj spid="_x0000_s164877" name="BMP 图象" r:id="rId11" imgW="1848108" imgH="1790476" progId="PBrush">
                <p:embed/>
              </p:oleObj>
            </a:graphicData>
          </a:graphic>
        </p:graphicFrame>
        <p:sp>
          <p:nvSpPr>
            <p:cNvPr id="43" name="Rectangle 35">
              <a:extLst>
                <a:ext uri="{FF2B5EF4-FFF2-40B4-BE49-F238E27FC236}">
                  <a16:creationId xmlns:a16="http://schemas.microsoft.com/office/drawing/2014/main" xmlns="" id="{135224CE-1B47-4D17-B61C-8EE7F722ABE0}"/>
                </a:ext>
              </a:extLst>
            </p:cNvPr>
            <p:cNvSpPr>
              <a:spLocks noChangeArrowheads="1"/>
            </p:cNvSpPr>
            <p:nvPr/>
          </p:nvSpPr>
          <p:spPr bwMode="auto">
            <a:xfrm>
              <a:off x="4084060" y="5810240"/>
              <a:ext cx="4048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Q</a:t>
              </a:r>
            </a:p>
          </p:txBody>
        </p:sp>
        <p:sp>
          <p:nvSpPr>
            <p:cNvPr id="44" name="Rectangle 37">
              <a:extLst>
                <a:ext uri="{FF2B5EF4-FFF2-40B4-BE49-F238E27FC236}">
                  <a16:creationId xmlns:a16="http://schemas.microsoft.com/office/drawing/2014/main" xmlns="" id="{78EBED39-7A32-4F57-BBA5-493AE7D36B51}"/>
                </a:ext>
              </a:extLst>
            </p:cNvPr>
            <p:cNvSpPr>
              <a:spLocks noChangeArrowheads="1"/>
            </p:cNvSpPr>
            <p:nvPr/>
          </p:nvSpPr>
          <p:spPr bwMode="auto">
            <a:xfrm>
              <a:off x="4084060" y="4832340"/>
              <a:ext cx="404813"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a:ln>
                    <a:noFill/>
                  </a:ln>
                  <a:effectLst/>
                  <a:uLnTx/>
                  <a:uFillTx/>
                  <a:latin typeface="Times New Roman" panose="02020603050405020304" pitchFamily="18" charset="0"/>
                  <a:ea typeface="宋体" panose="02010600030101010101" pitchFamily="2" charset="-122"/>
                </a:rPr>
                <a:t>Q</a:t>
              </a:r>
            </a:p>
          </p:txBody>
        </p:sp>
        <p:sp>
          <p:nvSpPr>
            <p:cNvPr id="45" name="Rectangle 39">
              <a:extLst>
                <a:ext uri="{FF2B5EF4-FFF2-40B4-BE49-F238E27FC236}">
                  <a16:creationId xmlns:a16="http://schemas.microsoft.com/office/drawing/2014/main" xmlns="" id="{9D42B838-F76B-4D17-913B-20F2DB291D5D}"/>
                </a:ext>
              </a:extLst>
            </p:cNvPr>
            <p:cNvSpPr>
              <a:spLocks noChangeArrowheads="1"/>
            </p:cNvSpPr>
            <p:nvPr/>
          </p:nvSpPr>
          <p:spPr bwMode="auto">
            <a:xfrm>
              <a:off x="1913947" y="4832340"/>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dirty="0">
                  <a:ln>
                    <a:noFill/>
                  </a:ln>
                  <a:effectLst/>
                  <a:uLnTx/>
                  <a:uFillTx/>
                  <a:latin typeface="Times New Roman" panose="02020603050405020304" pitchFamily="18" charset="0"/>
                  <a:ea typeface="宋体" panose="02010600030101010101" pitchFamily="2" charset="-122"/>
                </a:rPr>
                <a:t>J</a:t>
              </a:r>
              <a:endParaRPr kumimoji="1" lang="en-US" altLang="zh-CN" sz="2400" b="1" i="1" u="none" strike="noStrike" kern="0" cap="none" spc="0" normalizeH="0" baseline="-25000" noProof="0" dirty="0">
                <a:ln>
                  <a:noFill/>
                </a:ln>
                <a:effectLst/>
                <a:uLnTx/>
                <a:uFillTx/>
                <a:latin typeface="Times New Roman" panose="02020603050405020304" pitchFamily="18" charset="0"/>
                <a:ea typeface="宋体" panose="02010600030101010101" pitchFamily="2" charset="-122"/>
              </a:endParaRPr>
            </a:p>
          </p:txBody>
        </p:sp>
        <p:sp>
          <p:nvSpPr>
            <p:cNvPr id="46" name="Rectangle 41">
              <a:extLst>
                <a:ext uri="{FF2B5EF4-FFF2-40B4-BE49-F238E27FC236}">
                  <a16:creationId xmlns:a16="http://schemas.microsoft.com/office/drawing/2014/main" xmlns="" id="{288D3ABE-AA91-42D8-A44A-8ADB60188E19}"/>
                </a:ext>
              </a:extLst>
            </p:cNvPr>
            <p:cNvSpPr>
              <a:spLocks noChangeArrowheads="1"/>
            </p:cNvSpPr>
            <p:nvPr/>
          </p:nvSpPr>
          <p:spPr bwMode="auto">
            <a:xfrm>
              <a:off x="1694872" y="5327640"/>
              <a:ext cx="573088"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a:ln>
                    <a:noFill/>
                  </a:ln>
                  <a:effectLst/>
                  <a:uLnTx/>
                  <a:uFillTx/>
                  <a:latin typeface="Times New Roman" panose="02020603050405020304" pitchFamily="18" charset="0"/>
                  <a:ea typeface="宋体" panose="02010600030101010101" pitchFamily="2" charset="-122"/>
                </a:rPr>
                <a:t>CP</a:t>
              </a:r>
              <a:endParaRPr kumimoji="1" lang="en-US" altLang="zh-CN" sz="2400" b="1" i="1" u="none" strike="noStrike" kern="0" cap="none" spc="0" normalizeH="0" baseline="-25000" noProof="0">
                <a:ln>
                  <a:noFill/>
                </a:ln>
                <a:effectLst/>
                <a:uLnTx/>
                <a:uFillTx/>
                <a:latin typeface="Times New Roman" panose="02020603050405020304" pitchFamily="18" charset="0"/>
                <a:ea typeface="宋体" panose="02010600030101010101" pitchFamily="2" charset="-122"/>
              </a:endParaRPr>
            </a:p>
          </p:txBody>
        </p:sp>
        <p:sp>
          <p:nvSpPr>
            <p:cNvPr id="47" name="Rectangle 42">
              <a:extLst>
                <a:ext uri="{FF2B5EF4-FFF2-40B4-BE49-F238E27FC236}">
                  <a16:creationId xmlns:a16="http://schemas.microsoft.com/office/drawing/2014/main" xmlns="" id="{18B9C3C9-96AA-4845-8448-07CD53893BAB}"/>
                </a:ext>
              </a:extLst>
            </p:cNvPr>
            <p:cNvSpPr>
              <a:spLocks noChangeArrowheads="1"/>
            </p:cNvSpPr>
            <p:nvPr/>
          </p:nvSpPr>
          <p:spPr bwMode="auto">
            <a:xfrm>
              <a:off x="1913947" y="5822940"/>
              <a:ext cx="3873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1" lang="en-US" altLang="zh-CN" sz="2400" b="1" i="1" u="none" strike="noStrike" kern="0" cap="none" spc="0" normalizeH="0" baseline="0" noProof="0">
                  <a:ln>
                    <a:noFill/>
                  </a:ln>
                  <a:effectLst/>
                  <a:uLnTx/>
                  <a:uFillTx/>
                  <a:latin typeface="Times New Roman" panose="02020603050405020304" pitchFamily="18" charset="0"/>
                  <a:ea typeface="宋体" panose="02010600030101010101" pitchFamily="2" charset="-122"/>
                </a:rPr>
                <a:t>K</a:t>
              </a:r>
              <a:endParaRPr kumimoji="1" lang="en-US" altLang="zh-CN" sz="2400" b="1" i="1" u="none" strike="noStrike" kern="0" cap="none" spc="0" normalizeH="0" baseline="-25000" noProof="0">
                <a:ln>
                  <a:noFill/>
                </a:ln>
                <a:effectLst/>
                <a:uLnTx/>
                <a:uFillTx/>
                <a:latin typeface="Times New Roman" panose="02020603050405020304" pitchFamily="18" charset="0"/>
                <a:ea typeface="宋体" panose="02010600030101010101" pitchFamily="2" charset="-122"/>
              </a:endParaRPr>
            </a:p>
          </p:txBody>
        </p:sp>
      </p:grpSp>
      <p:sp>
        <p:nvSpPr>
          <p:cNvPr id="48" name="Text Box 3" descr="花束">
            <a:extLst>
              <a:ext uri="{FF2B5EF4-FFF2-40B4-BE49-F238E27FC236}">
                <a16:creationId xmlns:a16="http://schemas.microsoft.com/office/drawing/2014/main" xmlns="" id="{1BF03EE1-2DB8-4B29-A137-F654EC7A464B}"/>
              </a:ext>
            </a:extLst>
          </p:cNvPr>
          <p:cNvSpPr txBox="1">
            <a:spLocks noChangeArrowheads="1"/>
          </p:cNvSpPr>
          <p:nvPr/>
        </p:nvSpPr>
        <p:spPr bwMode="auto">
          <a:xfrm>
            <a:off x="2079858" y="1976196"/>
            <a:ext cx="1695781" cy="519827"/>
          </a:xfrm>
          <a:prstGeom prst="rect">
            <a:avLst/>
          </a:prstGeom>
          <a:noFill/>
          <a:ln>
            <a:noFill/>
          </a:ln>
          <a:effectLst/>
          <a:extLst>
            <a:ext uri="{909E8E84-426E-40DD-AFC4-6F175D3DCCD1}">
              <a14:hiddenFill xmlns:a14="http://schemas.microsoft.com/office/drawing/2010/main" xmlns="">
                <a:blipFill dpi="0" rotWithShape="0">
                  <a:blip r:embed="rId7"/>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逻辑符号</a:t>
            </a:r>
          </a:p>
        </p:txBody>
      </p:sp>
      <p:sp>
        <p:nvSpPr>
          <p:cNvPr id="2" name="文本框 1">
            <a:extLst>
              <a:ext uri="{FF2B5EF4-FFF2-40B4-BE49-F238E27FC236}">
                <a16:creationId xmlns:a16="http://schemas.microsoft.com/office/drawing/2014/main" xmlns="" id="{36A11AC9-5DA5-45B3-B763-EEB7FA9739E2}"/>
              </a:ext>
            </a:extLst>
          </p:cNvPr>
          <p:cNvSpPr txBox="1"/>
          <p:nvPr/>
        </p:nvSpPr>
        <p:spPr>
          <a:xfrm>
            <a:off x="486872" y="5104595"/>
            <a:ext cx="2101390" cy="461665"/>
          </a:xfrm>
          <a:prstGeom prst="rect">
            <a:avLst/>
          </a:prstGeom>
          <a:noFill/>
        </p:spPr>
        <p:txBody>
          <a:bodyPr wrap="square" rtlCol="0">
            <a:spAutoFit/>
          </a:bodyPr>
          <a:lstStyle/>
          <a:p>
            <a:r>
              <a:rPr lang="zh-CN" altLang="en-US" sz="2400" b="1" dirty="0">
                <a:solidFill>
                  <a:srgbClr val="FF0000"/>
                </a:solidFill>
              </a:rPr>
              <a:t>钟控</a:t>
            </a:r>
            <a:r>
              <a:rPr lang="en-US" altLang="zh-CN" sz="2400" b="1" dirty="0">
                <a:solidFill>
                  <a:srgbClr val="FF0000"/>
                </a:solidFill>
              </a:rPr>
              <a:t>J-K</a:t>
            </a:r>
            <a:r>
              <a:rPr lang="zh-CN" altLang="en-US" sz="2400" b="1" dirty="0">
                <a:solidFill>
                  <a:srgbClr val="FF0000"/>
                </a:solidFill>
              </a:rPr>
              <a:t>触发器</a:t>
            </a:r>
          </a:p>
        </p:txBody>
      </p:sp>
      <p:sp>
        <p:nvSpPr>
          <p:cNvPr id="50" name="文本框 49">
            <a:extLst>
              <a:ext uri="{FF2B5EF4-FFF2-40B4-BE49-F238E27FC236}">
                <a16:creationId xmlns:a16="http://schemas.microsoft.com/office/drawing/2014/main" xmlns="" id="{2264C857-2F43-4644-8ED4-9D33A15EFF8C}"/>
              </a:ext>
            </a:extLst>
          </p:cNvPr>
          <p:cNvSpPr txBox="1"/>
          <p:nvPr/>
        </p:nvSpPr>
        <p:spPr>
          <a:xfrm>
            <a:off x="3272269" y="5104594"/>
            <a:ext cx="2101390" cy="461665"/>
          </a:xfrm>
          <a:prstGeom prst="rect">
            <a:avLst/>
          </a:prstGeom>
          <a:noFill/>
        </p:spPr>
        <p:txBody>
          <a:bodyPr wrap="square" rtlCol="0">
            <a:spAutoFit/>
          </a:bodyPr>
          <a:lstStyle/>
          <a:p>
            <a:r>
              <a:rPr lang="zh-CN" altLang="en-US" sz="2400" b="1" dirty="0">
                <a:solidFill>
                  <a:srgbClr val="FF0000"/>
                </a:solidFill>
              </a:rPr>
              <a:t>主从</a:t>
            </a:r>
            <a:r>
              <a:rPr lang="en-US" altLang="zh-CN" sz="2400" b="1" dirty="0">
                <a:solidFill>
                  <a:srgbClr val="FF0000"/>
                </a:solidFill>
              </a:rPr>
              <a:t>J-K</a:t>
            </a:r>
            <a:r>
              <a:rPr lang="zh-CN" altLang="en-US" sz="2400" b="1" dirty="0">
                <a:solidFill>
                  <a:srgbClr val="FF0000"/>
                </a:solidFill>
              </a:rPr>
              <a:t>触发器</a:t>
            </a:r>
          </a:p>
        </p:txBody>
      </p:sp>
      <p:sp>
        <p:nvSpPr>
          <p:cNvPr id="51" name="文本框 50">
            <a:extLst>
              <a:ext uri="{FF2B5EF4-FFF2-40B4-BE49-F238E27FC236}">
                <a16:creationId xmlns:a16="http://schemas.microsoft.com/office/drawing/2014/main" xmlns="" id="{80F319B2-67CA-4602-A3F2-7FD09E93166D}"/>
              </a:ext>
            </a:extLst>
          </p:cNvPr>
          <p:cNvSpPr txBox="1"/>
          <p:nvPr/>
        </p:nvSpPr>
        <p:spPr>
          <a:xfrm>
            <a:off x="749970" y="5638518"/>
            <a:ext cx="1641864" cy="523220"/>
          </a:xfrm>
          <a:prstGeom prst="rect">
            <a:avLst/>
          </a:prstGeom>
          <a:noFill/>
        </p:spPr>
        <p:txBody>
          <a:bodyPr wrap="square" rtlCol="0">
            <a:spAutoFit/>
          </a:bodyPr>
          <a:lstStyle/>
          <a:p>
            <a:r>
              <a:rPr lang="zh-CN" altLang="en-US" sz="2800" b="1" dirty="0">
                <a:solidFill>
                  <a:srgbClr val="002060"/>
                </a:solidFill>
              </a:rPr>
              <a:t>电平触发</a:t>
            </a:r>
          </a:p>
        </p:txBody>
      </p:sp>
      <p:sp>
        <p:nvSpPr>
          <p:cNvPr id="52" name="文本框 51">
            <a:extLst>
              <a:ext uri="{FF2B5EF4-FFF2-40B4-BE49-F238E27FC236}">
                <a16:creationId xmlns:a16="http://schemas.microsoft.com/office/drawing/2014/main" xmlns="" id="{B57DE557-AB23-4B20-9AB6-51C8143CB3CD}"/>
              </a:ext>
            </a:extLst>
          </p:cNvPr>
          <p:cNvSpPr txBox="1"/>
          <p:nvPr/>
        </p:nvSpPr>
        <p:spPr>
          <a:xfrm>
            <a:off x="3502032" y="5606984"/>
            <a:ext cx="1641864" cy="523220"/>
          </a:xfrm>
          <a:prstGeom prst="rect">
            <a:avLst/>
          </a:prstGeom>
          <a:noFill/>
        </p:spPr>
        <p:txBody>
          <a:bodyPr wrap="square" rtlCol="0">
            <a:spAutoFit/>
          </a:bodyPr>
          <a:lstStyle/>
          <a:p>
            <a:r>
              <a:rPr lang="zh-CN" altLang="en-US" sz="2800" b="1" dirty="0">
                <a:solidFill>
                  <a:srgbClr val="002060"/>
                </a:solidFill>
              </a:rPr>
              <a:t>脉冲触发</a:t>
            </a:r>
          </a:p>
        </p:txBody>
      </p:sp>
    </p:spTree>
    <p:extLst>
      <p:ext uri="{BB962C8B-B14F-4D97-AF65-F5344CB8AC3E}">
        <p14:creationId xmlns:p14="http://schemas.microsoft.com/office/powerpoint/2010/main" xmlns="" val="4266404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触发器汇总</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graphicFrame>
        <p:nvGraphicFramePr>
          <p:cNvPr id="138" name="Object 35">
            <a:extLst>
              <a:ext uri="{FF2B5EF4-FFF2-40B4-BE49-F238E27FC236}">
                <a16:creationId xmlns:a16="http://schemas.microsoft.com/office/drawing/2014/main" xmlns="" id="{F99B38CA-2576-4B40-9B77-D5440503E140}"/>
              </a:ext>
            </a:extLst>
          </p:cNvPr>
          <p:cNvGraphicFramePr>
            <a:graphicFrameLocks noChangeAspect="1"/>
          </p:cNvGraphicFramePr>
          <p:nvPr>
            <p:extLst>
              <p:ext uri="{D42A27DB-BD31-4B8C-83A1-F6EECF244321}">
                <p14:modId xmlns:p14="http://schemas.microsoft.com/office/powerpoint/2010/main" xmlns="" val="3889801394"/>
              </p:ext>
            </p:extLst>
          </p:nvPr>
        </p:nvGraphicFramePr>
        <p:xfrm>
          <a:off x="5996382" y="2964081"/>
          <a:ext cx="2738364" cy="2099203"/>
        </p:xfrm>
        <a:graphic>
          <a:graphicData uri="http://schemas.openxmlformats.org/presentationml/2006/ole">
            <p:oleObj spid="_x0000_s128614" name="Document" r:id="rId5" imgW="2782824" imgH="2118360" progId="Word.Document.8">
              <p:embed/>
            </p:oleObj>
          </a:graphicData>
        </a:graphic>
      </p:graphicFrame>
      <p:grpSp>
        <p:nvGrpSpPr>
          <p:cNvPr id="139" name="Group 37">
            <a:extLst>
              <a:ext uri="{FF2B5EF4-FFF2-40B4-BE49-F238E27FC236}">
                <a16:creationId xmlns:a16="http://schemas.microsoft.com/office/drawing/2014/main" xmlns="" id="{D6D3EB24-3D24-415A-B9A6-F3EE0076ACDF}"/>
              </a:ext>
            </a:extLst>
          </p:cNvPr>
          <p:cNvGrpSpPr>
            <a:grpSpLocks/>
          </p:cNvGrpSpPr>
          <p:nvPr/>
        </p:nvGrpSpPr>
        <p:grpSpPr bwMode="auto">
          <a:xfrm>
            <a:off x="3507515" y="2345220"/>
            <a:ext cx="1698625" cy="2581275"/>
            <a:chOff x="474" y="555"/>
            <a:chExt cx="1070" cy="1626"/>
          </a:xfrm>
        </p:grpSpPr>
        <p:sp>
          <p:nvSpPr>
            <p:cNvPr id="140" name="Text Box 38">
              <a:extLst>
                <a:ext uri="{FF2B5EF4-FFF2-40B4-BE49-F238E27FC236}">
                  <a16:creationId xmlns:a16="http://schemas.microsoft.com/office/drawing/2014/main" xmlns="" id="{2AD70769-27B3-46FB-921E-81DCF6ADCFB5}"/>
                </a:ext>
              </a:extLst>
            </p:cNvPr>
            <p:cNvSpPr txBox="1">
              <a:spLocks noChangeArrowheads="1"/>
            </p:cNvSpPr>
            <p:nvPr/>
          </p:nvSpPr>
          <p:spPr bwMode="auto">
            <a:xfrm>
              <a:off x="474" y="555"/>
              <a:ext cx="1070"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Rectangle 39">
              <a:extLst>
                <a:ext uri="{FF2B5EF4-FFF2-40B4-BE49-F238E27FC236}">
                  <a16:creationId xmlns:a16="http://schemas.microsoft.com/office/drawing/2014/main" xmlns="" id="{7443B68E-37BF-4354-B3C2-0FC3ACCCECBF}"/>
                </a:ext>
              </a:extLst>
            </p:cNvPr>
            <p:cNvSpPr>
              <a:spLocks noChangeArrowheads="1"/>
            </p:cNvSpPr>
            <p:nvPr/>
          </p:nvSpPr>
          <p:spPr bwMode="auto">
            <a:xfrm>
              <a:off x="488" y="1225"/>
              <a:ext cx="994" cy="613"/>
            </a:xfrm>
            <a:prstGeom prst="rect">
              <a:avLst/>
            </a:prstGeom>
            <a:noFill/>
            <a:ln w="38100">
              <a:solidFill>
                <a:srgbClr val="00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142" name="Group 40">
              <a:extLst>
                <a:ext uri="{FF2B5EF4-FFF2-40B4-BE49-F238E27FC236}">
                  <a16:creationId xmlns:a16="http://schemas.microsoft.com/office/drawing/2014/main" xmlns="" id="{C1D24ABF-EF27-4A2A-BF2B-58466F81863F}"/>
                </a:ext>
              </a:extLst>
            </p:cNvPr>
            <p:cNvGrpSpPr>
              <a:grpSpLocks/>
            </p:cNvGrpSpPr>
            <p:nvPr/>
          </p:nvGrpSpPr>
          <p:grpSpPr bwMode="auto">
            <a:xfrm>
              <a:off x="710" y="874"/>
              <a:ext cx="81" cy="342"/>
              <a:chOff x="1236" y="708"/>
              <a:chExt cx="108" cy="456"/>
            </a:xfrm>
          </p:grpSpPr>
          <p:sp>
            <p:nvSpPr>
              <p:cNvPr id="162" name="Oval 41">
                <a:extLst>
                  <a:ext uri="{FF2B5EF4-FFF2-40B4-BE49-F238E27FC236}">
                    <a16:creationId xmlns:a16="http://schemas.microsoft.com/office/drawing/2014/main" xmlns="" id="{3803536C-7B83-4533-B8DA-F7B821F3EF66}"/>
                  </a:ext>
                </a:extLst>
              </p:cNvPr>
              <p:cNvSpPr>
                <a:spLocks noChangeArrowheads="1"/>
              </p:cNvSpPr>
              <p:nvPr/>
            </p:nvSpPr>
            <p:spPr bwMode="auto">
              <a:xfrm>
                <a:off x="1236" y="1056"/>
                <a:ext cx="108" cy="108"/>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3" name="Line 42">
                <a:extLst>
                  <a:ext uri="{FF2B5EF4-FFF2-40B4-BE49-F238E27FC236}">
                    <a16:creationId xmlns:a16="http://schemas.microsoft.com/office/drawing/2014/main" xmlns="" id="{5E45283E-85BC-486C-8770-9CD96CD811E7}"/>
                  </a:ext>
                </a:extLst>
              </p:cNvPr>
              <p:cNvSpPr>
                <a:spLocks noChangeShapeType="1"/>
              </p:cNvSpPr>
              <p:nvPr/>
            </p:nvSpPr>
            <p:spPr bwMode="auto">
              <a:xfrm flipV="1">
                <a:off x="1284" y="708"/>
                <a:ext cx="0" cy="34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43" name="Line 43">
              <a:extLst>
                <a:ext uri="{FF2B5EF4-FFF2-40B4-BE49-F238E27FC236}">
                  <a16:creationId xmlns:a16="http://schemas.microsoft.com/office/drawing/2014/main" xmlns="" id="{46D988D4-7CF5-44FA-893A-1CE3466FC22D}"/>
                </a:ext>
              </a:extLst>
            </p:cNvPr>
            <p:cNvSpPr>
              <a:spLocks noChangeShapeType="1"/>
            </p:cNvSpPr>
            <p:nvPr/>
          </p:nvSpPr>
          <p:spPr bwMode="auto">
            <a:xfrm flipV="1">
              <a:off x="1209" y="874"/>
              <a:ext cx="1" cy="351"/>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144" name="Group 44">
              <a:extLst>
                <a:ext uri="{FF2B5EF4-FFF2-40B4-BE49-F238E27FC236}">
                  <a16:creationId xmlns:a16="http://schemas.microsoft.com/office/drawing/2014/main" xmlns="" id="{FD9F87A1-9888-4791-88AA-5E73CD168B4A}"/>
                </a:ext>
              </a:extLst>
            </p:cNvPr>
            <p:cNvGrpSpPr>
              <a:grpSpLocks/>
            </p:cNvGrpSpPr>
            <p:nvPr/>
          </p:nvGrpSpPr>
          <p:grpSpPr bwMode="auto">
            <a:xfrm flipV="1">
              <a:off x="621" y="1838"/>
              <a:ext cx="81" cy="343"/>
              <a:chOff x="1236" y="708"/>
              <a:chExt cx="108" cy="456"/>
            </a:xfrm>
          </p:grpSpPr>
          <p:sp>
            <p:nvSpPr>
              <p:cNvPr id="160" name="Oval 45">
                <a:extLst>
                  <a:ext uri="{FF2B5EF4-FFF2-40B4-BE49-F238E27FC236}">
                    <a16:creationId xmlns:a16="http://schemas.microsoft.com/office/drawing/2014/main" xmlns="" id="{7451EEC1-8EC2-45E2-8942-7EFBEF4C4433}"/>
                  </a:ext>
                </a:extLst>
              </p:cNvPr>
              <p:cNvSpPr>
                <a:spLocks noChangeArrowheads="1"/>
              </p:cNvSpPr>
              <p:nvPr/>
            </p:nvSpPr>
            <p:spPr bwMode="auto">
              <a:xfrm>
                <a:off x="1236" y="1056"/>
                <a:ext cx="108" cy="108"/>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1" name="Line 46">
                <a:extLst>
                  <a:ext uri="{FF2B5EF4-FFF2-40B4-BE49-F238E27FC236}">
                    <a16:creationId xmlns:a16="http://schemas.microsoft.com/office/drawing/2014/main" xmlns="" id="{A5346E7D-CF0E-46D6-9869-D4DFAA3832B3}"/>
                  </a:ext>
                </a:extLst>
              </p:cNvPr>
              <p:cNvSpPr>
                <a:spLocks noChangeShapeType="1"/>
              </p:cNvSpPr>
              <p:nvPr/>
            </p:nvSpPr>
            <p:spPr bwMode="auto">
              <a:xfrm flipV="1">
                <a:off x="1284" y="708"/>
                <a:ext cx="0" cy="34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45" name="Group 47">
              <a:extLst>
                <a:ext uri="{FF2B5EF4-FFF2-40B4-BE49-F238E27FC236}">
                  <a16:creationId xmlns:a16="http://schemas.microsoft.com/office/drawing/2014/main" xmlns="" id="{F4A3B72A-D430-451F-8F8D-582BF46061B7}"/>
                </a:ext>
              </a:extLst>
            </p:cNvPr>
            <p:cNvGrpSpPr>
              <a:grpSpLocks/>
            </p:cNvGrpSpPr>
            <p:nvPr/>
          </p:nvGrpSpPr>
          <p:grpSpPr bwMode="auto">
            <a:xfrm flipV="1">
              <a:off x="1262" y="1838"/>
              <a:ext cx="81" cy="343"/>
              <a:chOff x="1236" y="708"/>
              <a:chExt cx="108" cy="456"/>
            </a:xfrm>
          </p:grpSpPr>
          <p:sp>
            <p:nvSpPr>
              <p:cNvPr id="158" name="Oval 48">
                <a:extLst>
                  <a:ext uri="{FF2B5EF4-FFF2-40B4-BE49-F238E27FC236}">
                    <a16:creationId xmlns:a16="http://schemas.microsoft.com/office/drawing/2014/main" xmlns="" id="{56739E29-664E-42C4-9C08-837B05B6A70F}"/>
                  </a:ext>
                </a:extLst>
              </p:cNvPr>
              <p:cNvSpPr>
                <a:spLocks noChangeArrowheads="1"/>
              </p:cNvSpPr>
              <p:nvPr/>
            </p:nvSpPr>
            <p:spPr bwMode="auto">
              <a:xfrm>
                <a:off x="1236" y="1056"/>
                <a:ext cx="108" cy="108"/>
              </a:xfrm>
              <a:prstGeom prst="ellipse">
                <a:avLst/>
              </a:prstGeom>
              <a:noFill/>
              <a:ln w="38100">
                <a:solidFill>
                  <a:srgbClr val="00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9" name="Line 49">
                <a:extLst>
                  <a:ext uri="{FF2B5EF4-FFF2-40B4-BE49-F238E27FC236}">
                    <a16:creationId xmlns:a16="http://schemas.microsoft.com/office/drawing/2014/main" xmlns="" id="{8B19A861-7798-4D8A-9D96-7704828A0F04}"/>
                  </a:ext>
                </a:extLst>
              </p:cNvPr>
              <p:cNvSpPr>
                <a:spLocks noChangeShapeType="1"/>
              </p:cNvSpPr>
              <p:nvPr/>
            </p:nvSpPr>
            <p:spPr bwMode="auto">
              <a:xfrm flipV="1">
                <a:off x="1284" y="708"/>
                <a:ext cx="0" cy="348"/>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46" name="Line 50">
              <a:extLst>
                <a:ext uri="{FF2B5EF4-FFF2-40B4-BE49-F238E27FC236}">
                  <a16:creationId xmlns:a16="http://schemas.microsoft.com/office/drawing/2014/main" xmlns="" id="{7742D149-F8EE-4DD8-85D6-A02877319D5D}"/>
                </a:ext>
              </a:extLst>
            </p:cNvPr>
            <p:cNvSpPr>
              <a:spLocks noChangeShapeType="1"/>
            </p:cNvSpPr>
            <p:nvPr/>
          </p:nvSpPr>
          <p:spPr bwMode="auto">
            <a:xfrm>
              <a:off x="1075" y="1838"/>
              <a:ext cx="1" cy="343"/>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7" name="Line 51">
              <a:extLst>
                <a:ext uri="{FF2B5EF4-FFF2-40B4-BE49-F238E27FC236}">
                  <a16:creationId xmlns:a16="http://schemas.microsoft.com/office/drawing/2014/main" xmlns="" id="{B01FAC4C-3571-45AB-B96C-66033F14D430}"/>
                </a:ext>
              </a:extLst>
            </p:cNvPr>
            <p:cNvSpPr>
              <a:spLocks noChangeShapeType="1"/>
            </p:cNvSpPr>
            <p:nvPr/>
          </p:nvSpPr>
          <p:spPr bwMode="auto">
            <a:xfrm>
              <a:off x="870" y="1838"/>
              <a:ext cx="1" cy="343"/>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8" name="Text Box 52">
              <a:extLst>
                <a:ext uri="{FF2B5EF4-FFF2-40B4-BE49-F238E27FC236}">
                  <a16:creationId xmlns:a16="http://schemas.microsoft.com/office/drawing/2014/main" xmlns="" id="{21D1F0C4-0683-46E1-8B0A-65C388EFA512}"/>
                </a:ext>
              </a:extLst>
            </p:cNvPr>
            <p:cNvSpPr txBox="1">
              <a:spLocks noChangeArrowheads="1"/>
            </p:cNvSpPr>
            <p:nvPr/>
          </p:nvSpPr>
          <p:spPr bwMode="auto">
            <a:xfrm>
              <a:off x="494" y="1550"/>
              <a:ext cx="381"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rPr>
                <a:t>D</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Text Box 53">
              <a:extLst>
                <a:ext uri="{FF2B5EF4-FFF2-40B4-BE49-F238E27FC236}">
                  <a16:creationId xmlns:a16="http://schemas.microsoft.com/office/drawing/2014/main" xmlns="" id="{30AD8461-E140-45C0-88BE-3550ACF4F338}"/>
                </a:ext>
              </a:extLst>
            </p:cNvPr>
            <p:cNvSpPr txBox="1">
              <a:spLocks noChangeArrowheads="1"/>
            </p:cNvSpPr>
            <p:nvPr/>
          </p:nvSpPr>
          <p:spPr bwMode="auto">
            <a:xfrm>
              <a:off x="1194" y="1559"/>
              <a:ext cx="331"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楷体_GB2312" pitchFamily="49" charset="-122"/>
                </a:rPr>
                <a:t>D</a:t>
              </a:r>
              <a:endPar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Text Box 54">
              <a:extLst>
                <a:ext uri="{FF2B5EF4-FFF2-40B4-BE49-F238E27FC236}">
                  <a16:creationId xmlns:a16="http://schemas.microsoft.com/office/drawing/2014/main" xmlns="" id="{AB21BD9E-81A9-4AE1-827A-BA513005154B}"/>
                </a:ext>
              </a:extLst>
            </p:cNvPr>
            <p:cNvSpPr txBox="1">
              <a:spLocks noChangeArrowheads="1"/>
            </p:cNvSpPr>
            <p:nvPr/>
          </p:nvSpPr>
          <p:spPr bwMode="auto">
            <a:xfrm>
              <a:off x="728" y="1595"/>
              <a:ext cx="26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D</a:t>
              </a:r>
            </a:p>
          </p:txBody>
        </p:sp>
        <p:sp>
          <p:nvSpPr>
            <p:cNvPr id="151" name="Text Box 55">
              <a:extLst>
                <a:ext uri="{FF2B5EF4-FFF2-40B4-BE49-F238E27FC236}">
                  <a16:creationId xmlns:a16="http://schemas.microsoft.com/office/drawing/2014/main" xmlns="" id="{68437392-EB1A-44B4-9B19-C6EE6F56A203}"/>
                </a:ext>
              </a:extLst>
            </p:cNvPr>
            <p:cNvSpPr txBox="1">
              <a:spLocks noChangeArrowheads="1"/>
            </p:cNvSpPr>
            <p:nvPr/>
          </p:nvSpPr>
          <p:spPr bwMode="auto">
            <a:xfrm>
              <a:off x="941" y="1535"/>
              <a:ext cx="179"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C</a:t>
              </a:r>
            </a:p>
          </p:txBody>
        </p:sp>
        <p:sp>
          <p:nvSpPr>
            <p:cNvPr id="152" name="Text Box 56">
              <a:extLst>
                <a:ext uri="{FF2B5EF4-FFF2-40B4-BE49-F238E27FC236}">
                  <a16:creationId xmlns:a16="http://schemas.microsoft.com/office/drawing/2014/main" xmlns="" id="{E700FBEE-D1DC-45C3-A448-33C44C14B499}"/>
                </a:ext>
              </a:extLst>
            </p:cNvPr>
            <p:cNvSpPr txBox="1">
              <a:spLocks noChangeArrowheads="1"/>
            </p:cNvSpPr>
            <p:nvPr/>
          </p:nvSpPr>
          <p:spPr bwMode="auto">
            <a:xfrm>
              <a:off x="1096" y="1201"/>
              <a:ext cx="27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Q</a:t>
              </a:r>
            </a:p>
          </p:txBody>
        </p:sp>
        <p:graphicFrame>
          <p:nvGraphicFramePr>
            <p:cNvPr id="153" name="Object 57">
              <a:extLst>
                <a:ext uri="{FF2B5EF4-FFF2-40B4-BE49-F238E27FC236}">
                  <a16:creationId xmlns:a16="http://schemas.microsoft.com/office/drawing/2014/main" xmlns="" id="{E9B4A9E2-9231-40C2-8354-796E81058BBA}"/>
                </a:ext>
              </a:extLst>
            </p:cNvPr>
            <p:cNvGraphicFramePr>
              <a:graphicFrameLocks noChangeAspect="1"/>
            </p:cNvGraphicFramePr>
            <p:nvPr/>
          </p:nvGraphicFramePr>
          <p:xfrm>
            <a:off x="642" y="1227"/>
            <a:ext cx="218" cy="250"/>
          </p:xfrm>
          <a:graphic>
            <a:graphicData uri="http://schemas.openxmlformats.org/presentationml/2006/ole">
              <p:oleObj spid="_x0000_s128615" name="公式" r:id="rId6" imgW="165028" imgH="228501" progId="">
                <p:embed/>
              </p:oleObj>
            </a:graphicData>
          </a:graphic>
        </p:graphicFrame>
        <p:sp>
          <p:nvSpPr>
            <p:cNvPr id="154" name="Line 58">
              <a:extLst>
                <a:ext uri="{FF2B5EF4-FFF2-40B4-BE49-F238E27FC236}">
                  <a16:creationId xmlns:a16="http://schemas.microsoft.com/office/drawing/2014/main" xmlns="" id="{66ADC6BE-7C45-40F7-99C2-CB54CB9CA54C}"/>
                </a:ext>
              </a:extLst>
            </p:cNvPr>
            <p:cNvSpPr>
              <a:spLocks noChangeShapeType="1"/>
            </p:cNvSpPr>
            <p:nvPr/>
          </p:nvSpPr>
          <p:spPr bwMode="auto">
            <a:xfrm>
              <a:off x="540" y="1601"/>
              <a:ext cx="134" cy="5"/>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5" name="Line 59">
              <a:extLst>
                <a:ext uri="{FF2B5EF4-FFF2-40B4-BE49-F238E27FC236}">
                  <a16:creationId xmlns:a16="http://schemas.microsoft.com/office/drawing/2014/main" xmlns="" id="{21F561F6-D219-4718-AC47-8272B0FC4C4B}"/>
                </a:ext>
              </a:extLst>
            </p:cNvPr>
            <p:cNvSpPr>
              <a:spLocks noChangeShapeType="1"/>
            </p:cNvSpPr>
            <p:nvPr/>
          </p:nvSpPr>
          <p:spPr bwMode="auto">
            <a:xfrm>
              <a:off x="1242" y="1602"/>
              <a:ext cx="134" cy="5"/>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6" name="Line 60">
              <a:extLst>
                <a:ext uri="{FF2B5EF4-FFF2-40B4-BE49-F238E27FC236}">
                  <a16:creationId xmlns:a16="http://schemas.microsoft.com/office/drawing/2014/main" xmlns="" id="{F1A7FDD9-0FE4-4892-B16B-BB45939EE19D}"/>
                </a:ext>
              </a:extLst>
            </p:cNvPr>
            <p:cNvSpPr>
              <a:spLocks noChangeShapeType="1"/>
            </p:cNvSpPr>
            <p:nvPr/>
          </p:nvSpPr>
          <p:spPr bwMode="auto">
            <a:xfrm flipV="1">
              <a:off x="980" y="1747"/>
              <a:ext cx="104" cy="79"/>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7" name="Line 61">
              <a:extLst>
                <a:ext uri="{FF2B5EF4-FFF2-40B4-BE49-F238E27FC236}">
                  <a16:creationId xmlns:a16="http://schemas.microsoft.com/office/drawing/2014/main" xmlns="" id="{8516AC7E-FA81-4CF1-B2D1-039556BDAC6B}"/>
                </a:ext>
              </a:extLst>
            </p:cNvPr>
            <p:cNvSpPr>
              <a:spLocks noChangeShapeType="1"/>
            </p:cNvSpPr>
            <p:nvPr/>
          </p:nvSpPr>
          <p:spPr bwMode="auto">
            <a:xfrm>
              <a:off x="1066" y="1753"/>
              <a:ext cx="92" cy="91"/>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64" name="Text Box 62">
            <a:extLst>
              <a:ext uri="{FF2B5EF4-FFF2-40B4-BE49-F238E27FC236}">
                <a16:creationId xmlns:a16="http://schemas.microsoft.com/office/drawing/2014/main" xmlns="" id="{2BB9C9F7-10FE-4D09-B429-F43CAD6AE5DE}"/>
              </a:ext>
            </a:extLst>
          </p:cNvPr>
          <p:cNvSpPr txBox="1">
            <a:spLocks noChangeArrowheads="1"/>
          </p:cNvSpPr>
          <p:nvPr/>
        </p:nvSpPr>
        <p:spPr bwMode="auto">
          <a:xfrm>
            <a:off x="322264" y="921018"/>
            <a:ext cx="1971675" cy="519113"/>
          </a:xfrm>
          <a:prstGeom prst="rect">
            <a:avLst/>
          </a:prstGeom>
          <a:solidFill>
            <a:srgbClr val="0000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en-US" altLang="zh-CN" sz="2800" dirty="0">
                <a:solidFill>
                  <a:srgbClr val="FFFFFF"/>
                </a:solidFill>
                <a:latin typeface="黑体" panose="02010609060101010101" pitchFamily="49" charset="-122"/>
                <a:ea typeface="黑体" panose="02010609060101010101" pitchFamily="49" charset="-122"/>
              </a:rPr>
              <a:t>4.D</a:t>
            </a:r>
            <a:r>
              <a:rPr lang="zh-CN" altLang="en-US" sz="2800" dirty="0">
                <a:solidFill>
                  <a:srgbClr val="FFFFFF"/>
                </a:solidFill>
                <a:latin typeface="黑体" panose="02010609060101010101" pitchFamily="49" charset="-122"/>
                <a:ea typeface="黑体" panose="02010609060101010101" pitchFamily="49" charset="-122"/>
              </a:rPr>
              <a:t>触发器</a:t>
            </a:r>
          </a:p>
        </p:txBody>
      </p:sp>
      <p:sp>
        <p:nvSpPr>
          <p:cNvPr id="165" name="Text Box 3" descr="花束">
            <a:extLst>
              <a:ext uri="{FF2B5EF4-FFF2-40B4-BE49-F238E27FC236}">
                <a16:creationId xmlns:a16="http://schemas.microsoft.com/office/drawing/2014/main" xmlns="" id="{86D3E22F-B8B6-4A7F-83C8-CB2CE4834544}"/>
              </a:ext>
            </a:extLst>
          </p:cNvPr>
          <p:cNvSpPr txBox="1">
            <a:spLocks noChangeArrowheads="1"/>
          </p:cNvSpPr>
          <p:nvPr/>
        </p:nvSpPr>
        <p:spPr bwMode="auto">
          <a:xfrm>
            <a:off x="2102247" y="2018529"/>
            <a:ext cx="1695781" cy="519827"/>
          </a:xfrm>
          <a:prstGeom prst="rect">
            <a:avLst/>
          </a:prstGeom>
          <a:noFill/>
          <a:ln>
            <a:noFill/>
          </a:ln>
          <a:effectLst/>
          <a:extLst>
            <a:ext uri="{909E8E84-426E-40DD-AFC4-6F175D3DCCD1}">
              <a14:hiddenFill xmlns:a14="http://schemas.microsoft.com/office/drawing/2010/main" xmlns="">
                <a:blipFill dpi="0" rotWithShape="0">
                  <a:blip r:embed="rId9"/>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逻辑符号</a:t>
            </a:r>
          </a:p>
        </p:txBody>
      </p:sp>
      <p:sp>
        <p:nvSpPr>
          <p:cNvPr id="166" name="文本框 165">
            <a:extLst>
              <a:ext uri="{FF2B5EF4-FFF2-40B4-BE49-F238E27FC236}">
                <a16:creationId xmlns:a16="http://schemas.microsoft.com/office/drawing/2014/main" xmlns="" id="{AAFF721A-A69E-422C-9C27-866A2CD80D28}"/>
              </a:ext>
            </a:extLst>
          </p:cNvPr>
          <p:cNvSpPr txBox="1"/>
          <p:nvPr/>
        </p:nvSpPr>
        <p:spPr>
          <a:xfrm>
            <a:off x="672945" y="5072859"/>
            <a:ext cx="2101390" cy="461665"/>
          </a:xfrm>
          <a:prstGeom prst="rect">
            <a:avLst/>
          </a:prstGeom>
          <a:noFill/>
        </p:spPr>
        <p:txBody>
          <a:bodyPr wrap="square" rtlCol="0">
            <a:spAutoFit/>
          </a:bodyPr>
          <a:lstStyle/>
          <a:p>
            <a:r>
              <a:rPr lang="zh-CN" altLang="en-US" sz="2400" b="1" dirty="0">
                <a:solidFill>
                  <a:srgbClr val="FF0000"/>
                </a:solidFill>
              </a:rPr>
              <a:t>钟控</a:t>
            </a:r>
            <a:r>
              <a:rPr lang="en-US" altLang="zh-CN" sz="2400" b="1" dirty="0">
                <a:solidFill>
                  <a:srgbClr val="FF0000"/>
                </a:solidFill>
              </a:rPr>
              <a:t>D</a:t>
            </a:r>
            <a:r>
              <a:rPr lang="zh-CN" altLang="en-US" sz="2400" b="1" dirty="0">
                <a:solidFill>
                  <a:srgbClr val="FF0000"/>
                </a:solidFill>
              </a:rPr>
              <a:t>触发器</a:t>
            </a:r>
          </a:p>
        </p:txBody>
      </p:sp>
      <p:sp>
        <p:nvSpPr>
          <p:cNvPr id="167" name="文本框 166">
            <a:extLst>
              <a:ext uri="{FF2B5EF4-FFF2-40B4-BE49-F238E27FC236}">
                <a16:creationId xmlns:a16="http://schemas.microsoft.com/office/drawing/2014/main" xmlns="" id="{C3DF2A92-DB06-42BF-9AA4-3269F50D9D24}"/>
              </a:ext>
            </a:extLst>
          </p:cNvPr>
          <p:cNvSpPr txBox="1"/>
          <p:nvPr/>
        </p:nvSpPr>
        <p:spPr>
          <a:xfrm>
            <a:off x="3106259" y="5081426"/>
            <a:ext cx="2569400" cy="461665"/>
          </a:xfrm>
          <a:prstGeom prst="rect">
            <a:avLst/>
          </a:prstGeom>
          <a:noFill/>
        </p:spPr>
        <p:txBody>
          <a:bodyPr wrap="square" rtlCol="0">
            <a:spAutoFit/>
          </a:bodyPr>
          <a:lstStyle/>
          <a:p>
            <a:r>
              <a:rPr lang="zh-CN" altLang="en-US" sz="2400" b="1" dirty="0">
                <a:solidFill>
                  <a:srgbClr val="FF0000"/>
                </a:solidFill>
              </a:rPr>
              <a:t>边沿触发</a:t>
            </a:r>
            <a:r>
              <a:rPr lang="en-US" altLang="zh-CN" sz="2400" b="1" dirty="0">
                <a:solidFill>
                  <a:srgbClr val="FF0000"/>
                </a:solidFill>
              </a:rPr>
              <a:t>D</a:t>
            </a:r>
            <a:r>
              <a:rPr lang="zh-CN" altLang="en-US" sz="2400" b="1" dirty="0">
                <a:solidFill>
                  <a:srgbClr val="FF0000"/>
                </a:solidFill>
              </a:rPr>
              <a:t>触发器</a:t>
            </a:r>
          </a:p>
        </p:txBody>
      </p:sp>
      <p:pic>
        <p:nvPicPr>
          <p:cNvPr id="168" name="图片 167">
            <a:extLst>
              <a:ext uri="{FF2B5EF4-FFF2-40B4-BE49-F238E27FC236}">
                <a16:creationId xmlns:a16="http://schemas.microsoft.com/office/drawing/2014/main" xmlns="" id="{96A6CD7D-FE2A-4368-A575-458CCF32463B}"/>
              </a:ext>
            </a:extLst>
          </p:cNvPr>
          <p:cNvPicPr>
            <a:picLocks noChangeAspect="1"/>
          </p:cNvPicPr>
          <p:nvPr/>
        </p:nvPicPr>
        <p:blipFill>
          <a:blip r:embed="rId10" cstate="print"/>
          <a:stretch>
            <a:fillRect/>
          </a:stretch>
        </p:blipFill>
        <p:spPr>
          <a:xfrm>
            <a:off x="415681" y="2866012"/>
            <a:ext cx="2615918" cy="2060483"/>
          </a:xfrm>
          <a:prstGeom prst="rect">
            <a:avLst/>
          </a:prstGeom>
        </p:spPr>
      </p:pic>
      <p:sp>
        <p:nvSpPr>
          <p:cNvPr id="169" name="Text Box 3" descr="花束">
            <a:extLst>
              <a:ext uri="{FF2B5EF4-FFF2-40B4-BE49-F238E27FC236}">
                <a16:creationId xmlns:a16="http://schemas.microsoft.com/office/drawing/2014/main" xmlns="" id="{2AFF1C1C-2994-4184-89D7-45677F63A068}"/>
              </a:ext>
            </a:extLst>
          </p:cNvPr>
          <p:cNvSpPr txBox="1">
            <a:spLocks noChangeArrowheads="1"/>
          </p:cNvSpPr>
          <p:nvPr/>
        </p:nvSpPr>
        <p:spPr bwMode="auto">
          <a:xfrm>
            <a:off x="6517673" y="2018529"/>
            <a:ext cx="1695781" cy="525401"/>
          </a:xfrm>
          <a:prstGeom prst="rect">
            <a:avLst/>
          </a:prstGeom>
          <a:noFill/>
          <a:ln>
            <a:noFill/>
          </a:ln>
          <a:effectLst/>
          <a:extLst>
            <a:ext uri="{909E8E84-426E-40DD-AFC4-6F175D3DCCD1}">
              <a14:hiddenFill xmlns:a14="http://schemas.microsoft.com/office/drawing/2010/main" xmlns="">
                <a:blipFill dpi="0" rotWithShape="0">
                  <a:blip r:embed="rId9"/>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功能表</a:t>
            </a:r>
          </a:p>
        </p:txBody>
      </p:sp>
      <p:graphicFrame>
        <p:nvGraphicFramePr>
          <p:cNvPr id="170" name="Object 24">
            <a:extLst>
              <a:ext uri="{FF2B5EF4-FFF2-40B4-BE49-F238E27FC236}">
                <a16:creationId xmlns:a16="http://schemas.microsoft.com/office/drawing/2014/main" xmlns="" id="{8FC13B53-0496-4624-8B15-008F273ADD20}"/>
              </a:ext>
            </a:extLst>
          </p:cNvPr>
          <p:cNvGraphicFramePr>
            <a:graphicFrameLocks noChangeAspect="1"/>
          </p:cNvGraphicFramePr>
          <p:nvPr>
            <p:extLst>
              <p:ext uri="{D42A27DB-BD31-4B8C-83A1-F6EECF244321}">
                <p14:modId xmlns:p14="http://schemas.microsoft.com/office/powerpoint/2010/main" xmlns="" val="35134851"/>
              </p:ext>
            </p:extLst>
          </p:nvPr>
        </p:nvGraphicFramePr>
        <p:xfrm>
          <a:off x="6307369" y="5177649"/>
          <a:ext cx="1930515" cy="772583"/>
        </p:xfrm>
        <a:graphic>
          <a:graphicData uri="http://schemas.openxmlformats.org/presentationml/2006/ole">
            <p:oleObj spid="_x0000_s128616" name="Equation" r:id="rId11" imgW="571320" imgH="228600" progId="Equation.DSMT4">
              <p:embed/>
            </p:oleObj>
          </a:graphicData>
        </a:graphic>
      </p:graphicFrame>
      <p:sp>
        <p:nvSpPr>
          <p:cNvPr id="171" name="文本框 170">
            <a:extLst>
              <a:ext uri="{FF2B5EF4-FFF2-40B4-BE49-F238E27FC236}">
                <a16:creationId xmlns:a16="http://schemas.microsoft.com/office/drawing/2014/main" xmlns="" id="{DF9CFDC2-C7DE-41A5-BACB-B274FBB3C67D}"/>
              </a:ext>
            </a:extLst>
          </p:cNvPr>
          <p:cNvSpPr txBox="1"/>
          <p:nvPr/>
        </p:nvSpPr>
        <p:spPr>
          <a:xfrm>
            <a:off x="792303" y="5621388"/>
            <a:ext cx="1641864" cy="523220"/>
          </a:xfrm>
          <a:prstGeom prst="rect">
            <a:avLst/>
          </a:prstGeom>
          <a:noFill/>
        </p:spPr>
        <p:txBody>
          <a:bodyPr wrap="square" rtlCol="0">
            <a:spAutoFit/>
          </a:bodyPr>
          <a:lstStyle/>
          <a:p>
            <a:r>
              <a:rPr lang="zh-CN" altLang="en-US" sz="2800" b="1" dirty="0">
                <a:solidFill>
                  <a:srgbClr val="002060"/>
                </a:solidFill>
              </a:rPr>
              <a:t>电平触发</a:t>
            </a:r>
          </a:p>
        </p:txBody>
      </p:sp>
      <p:sp>
        <p:nvSpPr>
          <p:cNvPr id="172" name="文本框 171">
            <a:extLst>
              <a:ext uri="{FF2B5EF4-FFF2-40B4-BE49-F238E27FC236}">
                <a16:creationId xmlns:a16="http://schemas.microsoft.com/office/drawing/2014/main" xmlns="" id="{F30044D0-F4CF-4751-ACD1-5BC32B205D21}"/>
              </a:ext>
            </a:extLst>
          </p:cNvPr>
          <p:cNvSpPr txBox="1"/>
          <p:nvPr/>
        </p:nvSpPr>
        <p:spPr>
          <a:xfrm>
            <a:off x="3427946" y="5634698"/>
            <a:ext cx="1641864" cy="523220"/>
          </a:xfrm>
          <a:prstGeom prst="rect">
            <a:avLst/>
          </a:prstGeom>
          <a:noFill/>
        </p:spPr>
        <p:txBody>
          <a:bodyPr wrap="square" rtlCol="0">
            <a:spAutoFit/>
          </a:bodyPr>
          <a:lstStyle/>
          <a:p>
            <a:r>
              <a:rPr lang="zh-CN" altLang="en-US" sz="2800" b="1" dirty="0">
                <a:solidFill>
                  <a:srgbClr val="002060"/>
                </a:solidFill>
              </a:rPr>
              <a:t>边沿触发</a:t>
            </a:r>
          </a:p>
        </p:txBody>
      </p:sp>
    </p:spTree>
    <p:extLst>
      <p:ext uri="{BB962C8B-B14F-4D97-AF65-F5344CB8AC3E}">
        <p14:creationId xmlns:p14="http://schemas.microsoft.com/office/powerpoint/2010/main" xmlns="" val="2339344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触发器汇总</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164" name="Text Box 62">
            <a:extLst>
              <a:ext uri="{FF2B5EF4-FFF2-40B4-BE49-F238E27FC236}">
                <a16:creationId xmlns:a16="http://schemas.microsoft.com/office/drawing/2014/main" xmlns="" id="{2BB9C9F7-10FE-4D09-B429-F43CAD6AE5DE}"/>
              </a:ext>
            </a:extLst>
          </p:cNvPr>
          <p:cNvSpPr txBox="1">
            <a:spLocks noChangeArrowheads="1"/>
          </p:cNvSpPr>
          <p:nvPr/>
        </p:nvSpPr>
        <p:spPr bwMode="auto">
          <a:xfrm>
            <a:off x="322264" y="921018"/>
            <a:ext cx="1971675" cy="519113"/>
          </a:xfrm>
          <a:prstGeom prst="rect">
            <a:avLst/>
          </a:prstGeom>
          <a:solidFill>
            <a:srgbClr val="0000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defTabSz="914400" fontAlgn="base">
              <a:spcBef>
                <a:spcPct val="50000"/>
              </a:spcBef>
              <a:spcAft>
                <a:spcPct val="0"/>
              </a:spcAft>
            </a:pPr>
            <a:r>
              <a:rPr lang="en-US" altLang="zh-CN" sz="2800" dirty="0">
                <a:solidFill>
                  <a:srgbClr val="FFFFFF"/>
                </a:solidFill>
                <a:latin typeface="黑体" panose="02010609060101010101" pitchFamily="49" charset="-122"/>
                <a:ea typeface="黑体" panose="02010609060101010101" pitchFamily="49" charset="-122"/>
              </a:rPr>
              <a:t>5.T</a:t>
            </a:r>
            <a:r>
              <a:rPr lang="zh-CN" altLang="en-US" sz="2800" dirty="0">
                <a:solidFill>
                  <a:srgbClr val="FFFFFF"/>
                </a:solidFill>
                <a:latin typeface="黑体" panose="02010609060101010101" pitchFamily="49" charset="-122"/>
                <a:ea typeface="黑体" panose="02010609060101010101" pitchFamily="49" charset="-122"/>
              </a:rPr>
              <a:t>触发器</a:t>
            </a:r>
          </a:p>
        </p:txBody>
      </p:sp>
      <p:sp>
        <p:nvSpPr>
          <p:cNvPr id="165" name="Text Box 3" descr="花束">
            <a:extLst>
              <a:ext uri="{FF2B5EF4-FFF2-40B4-BE49-F238E27FC236}">
                <a16:creationId xmlns:a16="http://schemas.microsoft.com/office/drawing/2014/main" xmlns="" id="{86D3E22F-B8B6-4A7F-83C8-CB2CE4834544}"/>
              </a:ext>
            </a:extLst>
          </p:cNvPr>
          <p:cNvSpPr txBox="1">
            <a:spLocks noChangeArrowheads="1"/>
          </p:cNvSpPr>
          <p:nvPr/>
        </p:nvSpPr>
        <p:spPr bwMode="auto">
          <a:xfrm>
            <a:off x="2102247" y="2018529"/>
            <a:ext cx="1695781" cy="519827"/>
          </a:xfrm>
          <a:prstGeom prst="rect">
            <a:avLst/>
          </a:prstGeom>
          <a:noFill/>
          <a:ln>
            <a:noFill/>
          </a:ln>
          <a:effectLst/>
          <a:extLst>
            <a:ext uri="{909E8E84-426E-40DD-AFC4-6F175D3DCCD1}">
              <a14:hiddenFill xmlns:a14="http://schemas.microsoft.com/office/drawing/2010/main" xmlns="">
                <a:blipFill dpi="0" rotWithShape="0">
                  <a:blip r:embed="rId5"/>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逻辑符号</a:t>
            </a:r>
          </a:p>
        </p:txBody>
      </p:sp>
      <p:sp>
        <p:nvSpPr>
          <p:cNvPr id="169" name="Text Box 3" descr="花束">
            <a:extLst>
              <a:ext uri="{FF2B5EF4-FFF2-40B4-BE49-F238E27FC236}">
                <a16:creationId xmlns:a16="http://schemas.microsoft.com/office/drawing/2014/main" xmlns="" id="{2AFF1C1C-2994-4184-89D7-45677F63A068}"/>
              </a:ext>
            </a:extLst>
          </p:cNvPr>
          <p:cNvSpPr txBox="1">
            <a:spLocks noChangeArrowheads="1"/>
          </p:cNvSpPr>
          <p:nvPr/>
        </p:nvSpPr>
        <p:spPr bwMode="auto">
          <a:xfrm>
            <a:off x="6376737" y="1755828"/>
            <a:ext cx="1695781" cy="525401"/>
          </a:xfrm>
          <a:prstGeom prst="rect">
            <a:avLst/>
          </a:prstGeom>
          <a:noFill/>
          <a:ln>
            <a:noFill/>
          </a:ln>
          <a:effectLst/>
          <a:extLst>
            <a:ext uri="{909E8E84-426E-40DD-AFC4-6F175D3DCCD1}">
              <a14:hiddenFill xmlns:a14="http://schemas.microsoft.com/office/drawing/2010/main" xmlns="">
                <a:blipFill dpi="0" rotWithShape="0">
                  <a:blip r:embed="rId5"/>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功能表</a:t>
            </a:r>
          </a:p>
        </p:txBody>
      </p:sp>
      <p:sp>
        <p:nvSpPr>
          <p:cNvPr id="171" name="文本框 170">
            <a:extLst>
              <a:ext uri="{FF2B5EF4-FFF2-40B4-BE49-F238E27FC236}">
                <a16:creationId xmlns:a16="http://schemas.microsoft.com/office/drawing/2014/main" xmlns="" id="{DF9CFDC2-C7DE-41A5-BACB-B274FBB3C67D}"/>
              </a:ext>
            </a:extLst>
          </p:cNvPr>
          <p:cNvSpPr txBox="1"/>
          <p:nvPr/>
        </p:nvSpPr>
        <p:spPr>
          <a:xfrm>
            <a:off x="1948530" y="5511489"/>
            <a:ext cx="2096033" cy="523220"/>
          </a:xfrm>
          <a:prstGeom prst="rect">
            <a:avLst/>
          </a:prstGeom>
          <a:noFill/>
        </p:spPr>
        <p:txBody>
          <a:bodyPr wrap="square" rtlCol="0">
            <a:spAutoFit/>
          </a:bodyPr>
          <a:lstStyle/>
          <a:p>
            <a:r>
              <a:rPr lang="zh-CN" altLang="en-US" sz="2800" b="1" dirty="0">
                <a:solidFill>
                  <a:srgbClr val="002060"/>
                </a:solidFill>
              </a:rPr>
              <a:t>上升沿触发</a:t>
            </a:r>
          </a:p>
        </p:txBody>
      </p:sp>
      <p:grpSp>
        <p:nvGrpSpPr>
          <p:cNvPr id="41" name="Group 1075">
            <a:extLst>
              <a:ext uri="{FF2B5EF4-FFF2-40B4-BE49-F238E27FC236}">
                <a16:creationId xmlns:a16="http://schemas.microsoft.com/office/drawing/2014/main" xmlns="" id="{69543C77-B2FF-4933-80CC-1DE4D3270BCF}"/>
              </a:ext>
            </a:extLst>
          </p:cNvPr>
          <p:cNvGrpSpPr>
            <a:grpSpLocks/>
          </p:cNvGrpSpPr>
          <p:nvPr/>
        </p:nvGrpSpPr>
        <p:grpSpPr bwMode="auto">
          <a:xfrm>
            <a:off x="994833" y="2732697"/>
            <a:ext cx="3488266" cy="2241470"/>
            <a:chOff x="1419" y="344"/>
            <a:chExt cx="1917" cy="1151"/>
          </a:xfrm>
        </p:grpSpPr>
        <p:sp>
          <p:nvSpPr>
            <p:cNvPr id="42" name="Rectangle 1030">
              <a:extLst>
                <a:ext uri="{FF2B5EF4-FFF2-40B4-BE49-F238E27FC236}">
                  <a16:creationId xmlns:a16="http://schemas.microsoft.com/office/drawing/2014/main" xmlns="" id="{61B6BB07-E97C-45A3-98D8-C47A3834BEC7}"/>
                </a:ext>
              </a:extLst>
            </p:cNvPr>
            <p:cNvSpPr>
              <a:spLocks noChangeArrowheads="1"/>
            </p:cNvSpPr>
            <p:nvPr/>
          </p:nvSpPr>
          <p:spPr bwMode="auto">
            <a:xfrm>
              <a:off x="2427" y="478"/>
              <a:ext cx="686" cy="89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3" name="Oval 1034">
              <a:extLst>
                <a:ext uri="{FF2B5EF4-FFF2-40B4-BE49-F238E27FC236}">
                  <a16:creationId xmlns:a16="http://schemas.microsoft.com/office/drawing/2014/main" xmlns="" id="{3025B778-9CAE-48A8-8600-B1EBAFC6EC7C}"/>
                </a:ext>
              </a:extLst>
            </p:cNvPr>
            <p:cNvSpPr>
              <a:spLocks noChangeArrowheads="1"/>
            </p:cNvSpPr>
            <p:nvPr/>
          </p:nvSpPr>
          <p:spPr bwMode="auto">
            <a:xfrm>
              <a:off x="3109" y="1083"/>
              <a:ext cx="66" cy="72"/>
            </a:xfrm>
            <a:prstGeom prst="ellipse">
              <a:avLst/>
            </a:prstGeom>
            <a:noFill/>
            <a:ln w="1905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4" name="Text Box 1048">
              <a:extLst>
                <a:ext uri="{FF2B5EF4-FFF2-40B4-BE49-F238E27FC236}">
                  <a16:creationId xmlns:a16="http://schemas.microsoft.com/office/drawing/2014/main" xmlns="" id="{8F90C01B-1D92-4ED6-9314-0C377904782C}"/>
                </a:ext>
              </a:extLst>
            </p:cNvPr>
            <p:cNvSpPr txBox="1">
              <a:spLocks noChangeArrowheads="1"/>
            </p:cNvSpPr>
            <p:nvPr/>
          </p:nvSpPr>
          <p:spPr bwMode="auto">
            <a:xfrm>
              <a:off x="2829" y="547"/>
              <a:ext cx="270"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a:ea typeface="楷体_GB2312" pitchFamily="49" charset="-122"/>
                </a:rPr>
                <a:t>Q</a:t>
              </a:r>
            </a:p>
          </p:txBody>
        </p:sp>
        <p:graphicFrame>
          <p:nvGraphicFramePr>
            <p:cNvPr id="45" name="Object 1049">
              <a:extLst>
                <a:ext uri="{FF2B5EF4-FFF2-40B4-BE49-F238E27FC236}">
                  <a16:creationId xmlns:a16="http://schemas.microsoft.com/office/drawing/2014/main" xmlns="" id="{FCCC9C1F-AA9B-48D1-9EFE-63CA1455E2E8}"/>
                </a:ext>
              </a:extLst>
            </p:cNvPr>
            <p:cNvGraphicFramePr>
              <a:graphicFrameLocks noChangeAspect="1"/>
            </p:cNvGraphicFramePr>
            <p:nvPr/>
          </p:nvGraphicFramePr>
          <p:xfrm>
            <a:off x="2873" y="962"/>
            <a:ext cx="222" cy="291"/>
          </p:xfrm>
          <a:graphic>
            <a:graphicData uri="http://schemas.openxmlformats.org/presentationml/2006/ole">
              <p:oleObj spid="_x0000_s129428" name="公式" r:id="rId6" imgW="165028" imgH="228501" progId="">
                <p:embed/>
              </p:oleObj>
            </a:graphicData>
          </a:graphic>
        </p:graphicFrame>
        <p:sp>
          <p:nvSpPr>
            <p:cNvPr id="46" name="Text Box 1055" descr="花束">
              <a:extLst>
                <a:ext uri="{FF2B5EF4-FFF2-40B4-BE49-F238E27FC236}">
                  <a16:creationId xmlns:a16="http://schemas.microsoft.com/office/drawing/2014/main" xmlns="" id="{BFA2CC44-1A6F-4105-9DC9-87C4A977F97E}"/>
                </a:ext>
              </a:extLst>
            </p:cNvPr>
            <p:cNvSpPr txBox="1">
              <a:spLocks noChangeArrowheads="1"/>
            </p:cNvSpPr>
            <p:nvPr/>
          </p:nvSpPr>
          <p:spPr bwMode="auto">
            <a:xfrm>
              <a:off x="2421" y="1023"/>
              <a:ext cx="259" cy="250"/>
            </a:xfrm>
            <a:prstGeom prst="rect">
              <a:avLst/>
            </a:prstGeom>
            <a:noFill/>
            <a:ln>
              <a:noFill/>
            </a:ln>
            <a:effectLst/>
            <a:extLst>
              <a:ext uri="{909E8E84-426E-40DD-AFC4-6F175D3DCCD1}">
                <a14:hiddenFill xmlns:a14="http://schemas.microsoft.com/office/drawing/2010/main" xmlns="">
                  <a:blipFill dpi="0" rotWithShape="0">
                    <a:blip r:embed="rId5"/>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K</a:t>
              </a:r>
            </a:p>
          </p:txBody>
        </p:sp>
        <p:sp>
          <p:nvSpPr>
            <p:cNvPr id="47" name="Text Box 1057" descr="花束">
              <a:extLst>
                <a:ext uri="{FF2B5EF4-FFF2-40B4-BE49-F238E27FC236}">
                  <a16:creationId xmlns:a16="http://schemas.microsoft.com/office/drawing/2014/main" xmlns="" id="{5099746B-D7BB-4511-A89F-E2E424588671}"/>
                </a:ext>
              </a:extLst>
            </p:cNvPr>
            <p:cNvSpPr txBox="1">
              <a:spLocks noChangeArrowheads="1"/>
            </p:cNvSpPr>
            <p:nvPr/>
          </p:nvSpPr>
          <p:spPr bwMode="auto">
            <a:xfrm>
              <a:off x="2418" y="558"/>
              <a:ext cx="272" cy="250"/>
            </a:xfrm>
            <a:prstGeom prst="rect">
              <a:avLst/>
            </a:prstGeom>
            <a:noFill/>
            <a:ln>
              <a:noFill/>
            </a:ln>
            <a:effectLst/>
            <a:extLst>
              <a:ext uri="{909E8E84-426E-40DD-AFC4-6F175D3DCCD1}">
                <a14:hiddenFill xmlns:a14="http://schemas.microsoft.com/office/drawing/2010/main" xmlns="">
                  <a:blipFill dpi="0" rotWithShape="0">
                    <a:blip r:embed="rId5"/>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000" tIns="46800" rIns="90000" bIns="46800">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ea typeface="楷体_GB2312" pitchFamily="49" charset="-122"/>
                </a:rPr>
                <a:t>J</a:t>
              </a:r>
            </a:p>
          </p:txBody>
        </p:sp>
        <p:sp>
          <p:nvSpPr>
            <p:cNvPr id="48" name="Line 1061">
              <a:extLst>
                <a:ext uri="{FF2B5EF4-FFF2-40B4-BE49-F238E27FC236}">
                  <a16:creationId xmlns:a16="http://schemas.microsoft.com/office/drawing/2014/main" xmlns="" id="{A24B5632-EB96-4BF1-999B-BC6E4294B681}"/>
                </a:ext>
              </a:extLst>
            </p:cNvPr>
            <p:cNvSpPr>
              <a:spLocks noChangeShapeType="1"/>
            </p:cNvSpPr>
            <p:nvPr/>
          </p:nvSpPr>
          <p:spPr bwMode="auto">
            <a:xfrm flipH="1">
              <a:off x="1728" y="711"/>
              <a:ext cx="699"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49" name="Line 1062">
              <a:extLst>
                <a:ext uri="{FF2B5EF4-FFF2-40B4-BE49-F238E27FC236}">
                  <a16:creationId xmlns:a16="http://schemas.microsoft.com/office/drawing/2014/main" xmlns="" id="{D6293EB3-53CD-4E22-8973-13C204F26574}"/>
                </a:ext>
              </a:extLst>
            </p:cNvPr>
            <p:cNvSpPr>
              <a:spLocks noChangeShapeType="1"/>
            </p:cNvSpPr>
            <p:nvPr/>
          </p:nvSpPr>
          <p:spPr bwMode="auto">
            <a:xfrm>
              <a:off x="2071" y="711"/>
              <a:ext cx="0" cy="429"/>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0" name="Line 1063">
              <a:extLst>
                <a:ext uri="{FF2B5EF4-FFF2-40B4-BE49-F238E27FC236}">
                  <a16:creationId xmlns:a16="http://schemas.microsoft.com/office/drawing/2014/main" xmlns="" id="{CB17B1EF-E97C-4968-A4AC-4768BF014EEF}"/>
                </a:ext>
              </a:extLst>
            </p:cNvPr>
            <p:cNvSpPr>
              <a:spLocks noChangeShapeType="1"/>
            </p:cNvSpPr>
            <p:nvPr/>
          </p:nvSpPr>
          <p:spPr bwMode="auto">
            <a:xfrm>
              <a:off x="2071" y="1140"/>
              <a:ext cx="3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1" name="Line 1064">
              <a:extLst>
                <a:ext uri="{FF2B5EF4-FFF2-40B4-BE49-F238E27FC236}">
                  <a16:creationId xmlns:a16="http://schemas.microsoft.com/office/drawing/2014/main" xmlns="" id="{C6463908-1491-4F14-9348-405BAAAA4900}"/>
                </a:ext>
              </a:extLst>
            </p:cNvPr>
            <p:cNvSpPr>
              <a:spLocks noChangeShapeType="1"/>
            </p:cNvSpPr>
            <p:nvPr/>
          </p:nvSpPr>
          <p:spPr bwMode="auto">
            <a:xfrm>
              <a:off x="2430" y="852"/>
              <a:ext cx="72" cy="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2" name="Line 1065">
              <a:extLst>
                <a:ext uri="{FF2B5EF4-FFF2-40B4-BE49-F238E27FC236}">
                  <a16:creationId xmlns:a16="http://schemas.microsoft.com/office/drawing/2014/main" xmlns="" id="{751ADADE-CEE1-425E-BDC9-D9A6106EC0EE}"/>
                </a:ext>
              </a:extLst>
            </p:cNvPr>
            <p:cNvSpPr>
              <a:spLocks noChangeShapeType="1"/>
            </p:cNvSpPr>
            <p:nvPr/>
          </p:nvSpPr>
          <p:spPr bwMode="auto">
            <a:xfrm flipH="1">
              <a:off x="2430" y="924"/>
              <a:ext cx="72" cy="7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3" name="Line 1066">
              <a:extLst>
                <a:ext uri="{FF2B5EF4-FFF2-40B4-BE49-F238E27FC236}">
                  <a16:creationId xmlns:a16="http://schemas.microsoft.com/office/drawing/2014/main" xmlns="" id="{437431B4-E324-4394-AA73-8172972B1A19}"/>
                </a:ext>
              </a:extLst>
            </p:cNvPr>
            <p:cNvSpPr>
              <a:spLocks noChangeShapeType="1"/>
            </p:cNvSpPr>
            <p:nvPr/>
          </p:nvSpPr>
          <p:spPr bwMode="auto">
            <a:xfrm flipH="1">
              <a:off x="2220" y="930"/>
              <a:ext cx="21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4" name="Line 1067">
              <a:extLst>
                <a:ext uri="{FF2B5EF4-FFF2-40B4-BE49-F238E27FC236}">
                  <a16:creationId xmlns:a16="http://schemas.microsoft.com/office/drawing/2014/main" xmlns="" id="{B5951085-9DC9-4114-807E-1CCBF8F0AA30}"/>
                </a:ext>
              </a:extLst>
            </p:cNvPr>
            <p:cNvSpPr>
              <a:spLocks noChangeShapeType="1"/>
            </p:cNvSpPr>
            <p:nvPr/>
          </p:nvSpPr>
          <p:spPr bwMode="auto">
            <a:xfrm>
              <a:off x="2220" y="930"/>
              <a:ext cx="0" cy="3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5" name="Line 1068">
              <a:extLst>
                <a:ext uri="{FF2B5EF4-FFF2-40B4-BE49-F238E27FC236}">
                  <a16:creationId xmlns:a16="http://schemas.microsoft.com/office/drawing/2014/main" xmlns="" id="{4CF9D237-9E7E-476E-8EB4-45B3E7B2C545}"/>
                </a:ext>
              </a:extLst>
            </p:cNvPr>
            <p:cNvSpPr>
              <a:spLocks noChangeShapeType="1"/>
            </p:cNvSpPr>
            <p:nvPr/>
          </p:nvSpPr>
          <p:spPr bwMode="auto">
            <a:xfrm flipH="1">
              <a:off x="1773" y="1242"/>
              <a:ext cx="447"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6" name="Line 1069">
              <a:extLst>
                <a:ext uri="{FF2B5EF4-FFF2-40B4-BE49-F238E27FC236}">
                  <a16:creationId xmlns:a16="http://schemas.microsoft.com/office/drawing/2014/main" xmlns="" id="{5649C767-BE0E-40C0-A28E-E8644E5D05E8}"/>
                </a:ext>
              </a:extLst>
            </p:cNvPr>
            <p:cNvSpPr>
              <a:spLocks noChangeShapeType="1"/>
            </p:cNvSpPr>
            <p:nvPr/>
          </p:nvSpPr>
          <p:spPr bwMode="auto">
            <a:xfrm>
              <a:off x="3114" y="702"/>
              <a:ext cx="21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7" name="Line 1070">
              <a:extLst>
                <a:ext uri="{FF2B5EF4-FFF2-40B4-BE49-F238E27FC236}">
                  <a16:creationId xmlns:a16="http://schemas.microsoft.com/office/drawing/2014/main" xmlns="" id="{11A48038-4343-46EC-AEB6-C685AC8E6C39}"/>
                </a:ext>
              </a:extLst>
            </p:cNvPr>
            <p:cNvSpPr>
              <a:spLocks noChangeShapeType="1"/>
            </p:cNvSpPr>
            <p:nvPr/>
          </p:nvSpPr>
          <p:spPr bwMode="auto">
            <a:xfrm>
              <a:off x="3174" y="1122"/>
              <a:ext cx="16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58" name="Text Box 1071">
              <a:extLst>
                <a:ext uri="{FF2B5EF4-FFF2-40B4-BE49-F238E27FC236}">
                  <a16:creationId xmlns:a16="http://schemas.microsoft.com/office/drawing/2014/main" xmlns="" id="{37ADB20E-5BED-4AAB-B5F1-D422E3DB8742}"/>
                </a:ext>
              </a:extLst>
            </p:cNvPr>
            <p:cNvSpPr txBox="1">
              <a:spLocks noChangeArrowheads="1"/>
            </p:cNvSpPr>
            <p:nvPr/>
          </p:nvSpPr>
          <p:spPr bwMode="auto">
            <a:xfrm>
              <a:off x="1419" y="1115"/>
              <a:ext cx="46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CP</a:t>
              </a:r>
            </a:p>
          </p:txBody>
        </p:sp>
        <p:sp>
          <p:nvSpPr>
            <p:cNvPr id="59" name="Text Box 1072">
              <a:extLst>
                <a:ext uri="{FF2B5EF4-FFF2-40B4-BE49-F238E27FC236}">
                  <a16:creationId xmlns:a16="http://schemas.microsoft.com/office/drawing/2014/main" xmlns="" id="{D46DAF5C-C7F3-41C0-9FAD-2D0F7BCDA229}"/>
                </a:ext>
              </a:extLst>
            </p:cNvPr>
            <p:cNvSpPr txBox="1">
              <a:spLocks noChangeArrowheads="1"/>
            </p:cNvSpPr>
            <p:nvPr/>
          </p:nvSpPr>
          <p:spPr bwMode="auto">
            <a:xfrm>
              <a:off x="1432" y="588"/>
              <a:ext cx="416" cy="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t>T</a:t>
              </a:r>
            </a:p>
          </p:txBody>
        </p:sp>
        <p:sp>
          <p:nvSpPr>
            <p:cNvPr id="60" name="Rectangle 1073">
              <a:extLst>
                <a:ext uri="{FF2B5EF4-FFF2-40B4-BE49-F238E27FC236}">
                  <a16:creationId xmlns:a16="http://schemas.microsoft.com/office/drawing/2014/main" xmlns="" id="{088DB0E6-9D76-4399-BC61-185375B7D9F2}"/>
                </a:ext>
              </a:extLst>
            </p:cNvPr>
            <p:cNvSpPr>
              <a:spLocks noChangeArrowheads="1"/>
            </p:cNvSpPr>
            <p:nvPr/>
          </p:nvSpPr>
          <p:spPr bwMode="auto">
            <a:xfrm>
              <a:off x="1973" y="344"/>
              <a:ext cx="1299" cy="1151"/>
            </a:xfrm>
            <a:prstGeom prst="rect">
              <a:avLst/>
            </a:prstGeom>
            <a:noFill/>
            <a:ln w="9525">
              <a:solidFill>
                <a:schemeClr val="tx1"/>
              </a:solidFill>
              <a:prstDash val="lgDashDot"/>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61" name="Object 1074">
            <a:extLst>
              <a:ext uri="{FF2B5EF4-FFF2-40B4-BE49-F238E27FC236}">
                <a16:creationId xmlns:a16="http://schemas.microsoft.com/office/drawing/2014/main" xmlns="" id="{E6B0E1EC-DC99-4EC4-BD6E-E84528E2AAF1}"/>
              </a:ext>
            </a:extLst>
          </p:cNvPr>
          <p:cNvGraphicFramePr>
            <a:graphicFrameLocks noChangeAspect="1"/>
          </p:cNvGraphicFramePr>
          <p:nvPr>
            <p:extLst>
              <p:ext uri="{D42A27DB-BD31-4B8C-83A1-F6EECF244321}">
                <p14:modId xmlns:p14="http://schemas.microsoft.com/office/powerpoint/2010/main" xmlns="" val="2485079434"/>
              </p:ext>
            </p:extLst>
          </p:nvPr>
        </p:nvGraphicFramePr>
        <p:xfrm>
          <a:off x="5381073" y="5089383"/>
          <a:ext cx="3211477" cy="760846"/>
        </p:xfrm>
        <a:graphic>
          <a:graphicData uri="http://schemas.openxmlformats.org/presentationml/2006/ole">
            <p:oleObj spid="_x0000_s129429" name="Equation" r:id="rId7" imgW="964781" imgH="215806" progId="">
              <p:embed/>
            </p:oleObj>
          </a:graphicData>
        </a:graphic>
      </p:graphicFrame>
      <p:pic>
        <p:nvPicPr>
          <p:cNvPr id="2" name="图片 1">
            <a:extLst>
              <a:ext uri="{FF2B5EF4-FFF2-40B4-BE49-F238E27FC236}">
                <a16:creationId xmlns:a16="http://schemas.microsoft.com/office/drawing/2014/main" xmlns="" id="{DF76A776-A20D-47E4-8FFA-45C26D61D5FB}"/>
              </a:ext>
            </a:extLst>
          </p:cNvPr>
          <p:cNvPicPr>
            <a:picLocks noChangeAspect="1"/>
          </p:cNvPicPr>
          <p:nvPr/>
        </p:nvPicPr>
        <p:blipFill>
          <a:blip r:embed="rId8" cstate="print"/>
          <a:stretch>
            <a:fillRect/>
          </a:stretch>
        </p:blipFill>
        <p:spPr>
          <a:xfrm>
            <a:off x="5576158" y="2376293"/>
            <a:ext cx="2847975" cy="2428875"/>
          </a:xfrm>
          <a:prstGeom prst="rect">
            <a:avLst/>
          </a:prstGeom>
        </p:spPr>
      </p:pic>
    </p:spTree>
    <p:extLst>
      <p:ext uri="{BB962C8B-B14F-4D97-AF65-F5344CB8AC3E}">
        <p14:creationId xmlns:p14="http://schemas.microsoft.com/office/powerpoint/2010/main" xmlns="" val="4089812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淘宝网chenying0907出品 10"/>
          <p:cNvSpPr txBox="1"/>
          <p:nvPr/>
        </p:nvSpPr>
        <p:spPr>
          <a:xfrm>
            <a:off x="1163783" y="2878541"/>
            <a:ext cx="1671296" cy="984885"/>
          </a:xfrm>
          <a:prstGeom prst="rect">
            <a:avLst/>
          </a:prstGeom>
          <a:noFill/>
        </p:spPr>
        <p:txBody>
          <a:bodyPr wrap="square" rtlCol="0">
            <a:spAutoFit/>
          </a:bodyPr>
          <a:lstStyle/>
          <a:p>
            <a:r>
              <a:rPr lang="zh-CN" altLang="en-US" sz="4000" b="1" dirty="0">
                <a:solidFill>
                  <a:schemeClr val="accent1">
                    <a:lumMod val="50000"/>
                  </a:schemeClr>
                </a:solidFill>
                <a:latin typeface="微软雅黑" pitchFamily="34" charset="-122"/>
                <a:ea typeface="微软雅黑" pitchFamily="34" charset="-122"/>
              </a:rPr>
              <a:t>目录</a:t>
            </a:r>
            <a:endParaRPr lang="en-US" altLang="zh-CN" sz="4000" b="1" dirty="0">
              <a:solidFill>
                <a:schemeClr val="accent1">
                  <a:lumMod val="50000"/>
                </a:schemeClr>
              </a:solidFill>
              <a:latin typeface="微软雅黑" pitchFamily="34" charset="-122"/>
              <a:ea typeface="微软雅黑" pitchFamily="34" charset="-122"/>
            </a:endParaRPr>
          </a:p>
          <a:p>
            <a:r>
              <a:rPr lang="en-US" altLang="zh-CN" b="1" dirty="0">
                <a:solidFill>
                  <a:schemeClr val="accent1">
                    <a:lumMod val="50000"/>
                  </a:schemeClr>
                </a:solidFill>
              </a:rPr>
              <a:t>Contents</a:t>
            </a:r>
            <a:endParaRPr lang="zh-CN" altLang="en-US" dirty="0">
              <a:solidFill>
                <a:schemeClr val="accent1">
                  <a:lumMod val="50000"/>
                </a:schemeClr>
              </a:solidFill>
            </a:endParaRPr>
          </a:p>
        </p:txBody>
      </p:sp>
      <p:sp>
        <p:nvSpPr>
          <p:cNvPr id="12" name="淘宝网chenying0907出品 11"/>
          <p:cNvSpPr/>
          <p:nvPr/>
        </p:nvSpPr>
        <p:spPr>
          <a:xfrm>
            <a:off x="3158834" y="-15801"/>
            <a:ext cx="598516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6" name="直接连接符 15"/>
          <p:cNvCxnSpPr>
            <a:cxnSpLocks/>
          </p:cNvCxnSpPr>
          <p:nvPr/>
        </p:nvCxnSpPr>
        <p:spPr>
          <a:xfrm flipH="1">
            <a:off x="3158833" y="15801"/>
            <a:ext cx="3386343" cy="24041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5827660" y="4362508"/>
            <a:ext cx="3316340" cy="24954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4405821" y="1958322"/>
            <a:ext cx="4093074" cy="523220"/>
          </a:xfrm>
          <a:prstGeom prst="rect">
            <a:avLst/>
          </a:prstGeom>
          <a:noFill/>
        </p:spPr>
        <p:txBody>
          <a:bodyPr wrap="square" rtlCol="0">
            <a:spAutoFit/>
          </a:bodyPr>
          <a:lstStyle>
            <a:defPPr>
              <a:defRPr lang="en-US"/>
            </a:defPPr>
            <a:lvl1pPr>
              <a:defRPr sz="2800" b="1">
                <a:solidFill>
                  <a:schemeClr val="bg1">
                    <a:lumMod val="65000"/>
                  </a:schemeClr>
                </a:solidFill>
                <a:latin typeface="微软雅黑" pitchFamily="34" charset="-122"/>
                <a:ea typeface="微软雅黑" pitchFamily="34" charset="-122"/>
              </a:defRPr>
            </a:lvl1pPr>
          </a:lstStyle>
          <a:p>
            <a:r>
              <a:rPr lang="zh-CN" altLang="en-US" dirty="0"/>
              <a:t>概述</a:t>
            </a:r>
          </a:p>
        </p:txBody>
      </p:sp>
      <p:sp>
        <p:nvSpPr>
          <p:cNvPr id="26" name="淘宝网chenying0907出品 25"/>
          <p:cNvSpPr txBox="1"/>
          <p:nvPr/>
        </p:nvSpPr>
        <p:spPr>
          <a:xfrm>
            <a:off x="4405821" y="2578212"/>
            <a:ext cx="3787733" cy="523220"/>
          </a:xfrm>
          <a:prstGeom prst="rect">
            <a:avLst/>
          </a:prstGeom>
          <a:noFill/>
        </p:spPr>
        <p:txBody>
          <a:bodyPr wrap="square" rtlCol="0">
            <a:spAutoFit/>
          </a:bodyPr>
          <a:lstStyle>
            <a:defPPr>
              <a:defRPr lang="en-US"/>
            </a:defPPr>
            <a:lvl1pPr>
              <a:defRPr sz="2800" b="1">
                <a:solidFill>
                  <a:schemeClr val="bg1">
                    <a:lumMod val="65000"/>
                  </a:schemeClr>
                </a:solidFill>
                <a:latin typeface="微软雅黑" pitchFamily="34" charset="-122"/>
                <a:ea typeface="微软雅黑" pitchFamily="34" charset="-122"/>
              </a:defRPr>
            </a:lvl1pPr>
          </a:lstStyle>
          <a:p>
            <a:r>
              <a:rPr lang="zh-CN" altLang="en-US" dirty="0"/>
              <a:t>集成触发器</a:t>
            </a:r>
          </a:p>
        </p:txBody>
      </p:sp>
      <p:sp>
        <p:nvSpPr>
          <p:cNvPr id="30" name="淘宝网chenying0907出品 29"/>
          <p:cNvSpPr txBox="1"/>
          <p:nvPr/>
        </p:nvSpPr>
        <p:spPr>
          <a:xfrm>
            <a:off x="4405821" y="3185725"/>
            <a:ext cx="3700500" cy="523220"/>
          </a:xfrm>
          <a:prstGeom prst="rect">
            <a:avLst/>
          </a:prstGeom>
          <a:noFill/>
        </p:spPr>
        <p:txBody>
          <a:bodyPr wrap="square" rtlCol="0">
            <a:spAutoFit/>
          </a:bodyPr>
          <a:lstStyle>
            <a:defPPr>
              <a:defRPr lang="en-US"/>
            </a:defPPr>
            <a:lvl1pPr>
              <a:defRPr sz="2800" b="1">
                <a:solidFill>
                  <a:schemeClr val="bg1"/>
                </a:solidFill>
                <a:latin typeface="微软雅黑" pitchFamily="34" charset="-122"/>
                <a:ea typeface="微软雅黑" pitchFamily="34" charset="-122"/>
              </a:defRPr>
            </a:lvl1pPr>
          </a:lstStyle>
          <a:p>
            <a:r>
              <a:rPr lang="zh-CN" altLang="en-US" dirty="0"/>
              <a:t>时序逻辑电路的分析</a:t>
            </a:r>
          </a:p>
        </p:txBody>
      </p:sp>
      <p:sp>
        <p:nvSpPr>
          <p:cNvPr id="17" name="淘宝网chenying0907出品 29">
            <a:extLst>
              <a:ext uri="{FF2B5EF4-FFF2-40B4-BE49-F238E27FC236}">
                <a16:creationId xmlns:a16="http://schemas.microsoft.com/office/drawing/2014/main" xmlns="" id="{CB71A628-6373-4E0F-9C96-7CD3E76B261D}"/>
              </a:ext>
            </a:extLst>
          </p:cNvPr>
          <p:cNvSpPr txBox="1"/>
          <p:nvPr/>
        </p:nvSpPr>
        <p:spPr>
          <a:xfrm>
            <a:off x="4405821" y="3828425"/>
            <a:ext cx="3700500" cy="523220"/>
          </a:xfrm>
          <a:prstGeom prst="rect">
            <a:avLst/>
          </a:prstGeom>
          <a:noFill/>
        </p:spPr>
        <p:txBody>
          <a:bodyPr wrap="square" rtlCol="0">
            <a:spAutoFit/>
          </a:bodyPr>
          <a:lstStyle>
            <a:defPPr>
              <a:defRPr lang="en-US"/>
            </a:defPPr>
            <a:lvl1pPr>
              <a:defRPr b="1">
                <a:solidFill>
                  <a:schemeClr val="bg1">
                    <a:lumMod val="65000"/>
                  </a:schemeClr>
                </a:solidFill>
                <a:latin typeface="微软雅黑" pitchFamily="34" charset="-122"/>
                <a:ea typeface="微软雅黑" pitchFamily="34" charset="-122"/>
              </a:defRPr>
            </a:lvl1pPr>
          </a:lstStyle>
          <a:p>
            <a:r>
              <a:rPr lang="zh-CN" altLang="en-US" sz="2800" dirty="0"/>
              <a:t>时序逻辑电路的设计</a:t>
            </a:r>
          </a:p>
        </p:txBody>
      </p:sp>
      <p:sp>
        <p:nvSpPr>
          <p:cNvPr id="18" name="淘宝网chenying0907出品 29">
            <a:extLst>
              <a:ext uri="{FF2B5EF4-FFF2-40B4-BE49-F238E27FC236}">
                <a16:creationId xmlns:a16="http://schemas.microsoft.com/office/drawing/2014/main" xmlns="" id="{AEE16EF7-D81C-4C82-B775-756588433B80}"/>
              </a:ext>
            </a:extLst>
          </p:cNvPr>
          <p:cNvSpPr txBox="1"/>
          <p:nvPr/>
        </p:nvSpPr>
        <p:spPr>
          <a:xfrm>
            <a:off x="4405821" y="4455665"/>
            <a:ext cx="4343207" cy="523220"/>
          </a:xfrm>
          <a:prstGeom prst="rect">
            <a:avLst/>
          </a:prstGeom>
          <a:noFill/>
        </p:spPr>
        <p:txBody>
          <a:bodyPr wrap="square" rtlCol="0">
            <a:spAutoFit/>
          </a:bodyPr>
          <a:lstStyle>
            <a:defPPr>
              <a:defRPr lang="en-US"/>
            </a:defPPr>
            <a:lvl1pPr>
              <a:defRPr b="1">
                <a:solidFill>
                  <a:schemeClr val="bg1">
                    <a:lumMod val="65000"/>
                  </a:schemeClr>
                </a:solidFill>
                <a:latin typeface="微软雅黑" pitchFamily="34" charset="-122"/>
                <a:ea typeface="微软雅黑" pitchFamily="34" charset="-122"/>
              </a:defRPr>
            </a:lvl1pPr>
          </a:lstStyle>
          <a:p>
            <a:r>
              <a:rPr lang="zh-CN" altLang="en-US" sz="2800" dirty="0"/>
              <a:t>常用时序电路及其应用</a:t>
            </a:r>
          </a:p>
        </p:txBody>
      </p:sp>
    </p:spTree>
    <p:extLst>
      <p:ext uri="{BB962C8B-B14F-4D97-AF65-F5344CB8AC3E}">
        <p14:creationId xmlns:p14="http://schemas.microsoft.com/office/powerpoint/2010/main" xmlns="" val="1936312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淘宝网chenying0907出品 10"/>
          <p:cNvSpPr txBox="1"/>
          <p:nvPr/>
        </p:nvSpPr>
        <p:spPr>
          <a:xfrm>
            <a:off x="457533" y="364805"/>
            <a:ext cx="5955967" cy="646331"/>
          </a:xfrm>
          <a:prstGeom prst="rect">
            <a:avLst/>
          </a:prstGeom>
          <a:noFill/>
        </p:spPr>
        <p:txBody>
          <a:bodyPr wrap="square" rtlCol="0">
            <a:spAutoFit/>
          </a:bodyPr>
          <a:lstStyle/>
          <a:p>
            <a:r>
              <a:rPr lang="en-US" altLang="zh-CN" sz="3600" b="1" dirty="0">
                <a:solidFill>
                  <a:schemeClr val="accent1">
                    <a:lumMod val="50000"/>
                  </a:schemeClr>
                </a:solidFill>
                <a:latin typeface="微软雅黑" pitchFamily="34" charset="-122"/>
                <a:ea typeface="微软雅黑" pitchFamily="34" charset="-122"/>
              </a:rPr>
              <a:t>5.3   </a:t>
            </a:r>
            <a:r>
              <a:rPr lang="zh-CN" altLang="en-US" sz="3600" b="1" dirty="0">
                <a:solidFill>
                  <a:schemeClr val="accent1">
                    <a:lumMod val="50000"/>
                  </a:schemeClr>
                </a:solidFill>
                <a:latin typeface="微软雅黑" pitchFamily="34" charset="-122"/>
                <a:ea typeface="微软雅黑" pitchFamily="34" charset="-122"/>
              </a:rPr>
              <a:t>时序逻辑电路分析</a:t>
            </a:r>
            <a:endParaRPr lang="en-US" altLang="zh-CN" sz="3600" b="1" dirty="0">
              <a:solidFill>
                <a:schemeClr val="accent1">
                  <a:lumMod val="50000"/>
                </a:schemeClr>
              </a:solidFill>
              <a:latin typeface="微软雅黑" pitchFamily="34" charset="-122"/>
              <a:ea typeface="微软雅黑" pitchFamily="34" charset="-122"/>
            </a:endParaRPr>
          </a:p>
        </p:txBody>
      </p:sp>
      <p:sp>
        <p:nvSpPr>
          <p:cNvPr id="22" name="Text Box 68">
            <a:extLst>
              <a:ext uri="{FF2B5EF4-FFF2-40B4-BE49-F238E27FC236}">
                <a16:creationId xmlns:a16="http://schemas.microsoft.com/office/drawing/2014/main" xmlns="" id="{B8A09D8B-848B-4D72-8D2F-1DE6A2A41EB6}"/>
              </a:ext>
            </a:extLst>
          </p:cNvPr>
          <p:cNvSpPr txBox="1">
            <a:spLocks noChangeArrowheads="1"/>
          </p:cNvSpPr>
          <p:nvPr/>
        </p:nvSpPr>
        <p:spPr bwMode="auto">
          <a:xfrm>
            <a:off x="1977093" y="4859748"/>
            <a:ext cx="49630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endParaRPr lang="zh-CN" altLang="en-US" sz="3200" b="1">
              <a:solidFill>
                <a:schemeClr val="bg2">
                  <a:lumMod val="75000"/>
                </a:schemeClr>
              </a:solidFill>
              <a:latin typeface="楷体_GB2312" pitchFamily="49" charset="-122"/>
            </a:endParaRPr>
          </a:p>
        </p:txBody>
      </p:sp>
      <p:sp>
        <p:nvSpPr>
          <p:cNvPr id="24" name="Text Box 84">
            <a:hlinkClick r:id="rId3" action="ppaction://hlinksldjump"/>
            <a:extLst>
              <a:ext uri="{FF2B5EF4-FFF2-40B4-BE49-F238E27FC236}">
                <a16:creationId xmlns:a16="http://schemas.microsoft.com/office/drawing/2014/main" xmlns="" id="{FE05B664-C70E-4853-9FC8-BDFE91B97687}"/>
              </a:ext>
            </a:extLst>
          </p:cNvPr>
          <p:cNvSpPr txBox="1">
            <a:spLocks noChangeArrowheads="1"/>
          </p:cNvSpPr>
          <p:nvPr/>
        </p:nvSpPr>
        <p:spPr bwMode="auto">
          <a:xfrm>
            <a:off x="2052912" y="3410054"/>
            <a:ext cx="480932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eaLnBrk="0" hangingPunct="0">
              <a:defRPr sz="3200" b="1">
                <a:solidFill>
                  <a:schemeClr val="bg2">
                    <a:lumMod val="75000"/>
                  </a:schemeClr>
                </a:solidFill>
                <a:latin typeface="楷体_GB2312" pitchFamily="49" charset="-122"/>
              </a:defRPr>
            </a:lvl1pPr>
          </a:lstStyle>
          <a:p>
            <a:r>
              <a:rPr lang="zh-CN" altLang="en-US" dirty="0"/>
              <a:t>异步时序逻辑电路分析</a:t>
            </a:r>
          </a:p>
        </p:txBody>
      </p:sp>
      <p:sp>
        <p:nvSpPr>
          <p:cNvPr id="25" name="Text Box 86">
            <a:hlinkClick r:id="rId3" action="ppaction://hlinksldjump"/>
            <a:extLst>
              <a:ext uri="{FF2B5EF4-FFF2-40B4-BE49-F238E27FC236}">
                <a16:creationId xmlns:a16="http://schemas.microsoft.com/office/drawing/2014/main" xmlns="" id="{EE3F00CC-F227-44A7-B6A6-26A1E56789AA}"/>
              </a:ext>
            </a:extLst>
          </p:cNvPr>
          <p:cNvSpPr txBox="1">
            <a:spLocks noChangeArrowheads="1"/>
          </p:cNvSpPr>
          <p:nvPr/>
        </p:nvSpPr>
        <p:spPr bwMode="auto">
          <a:xfrm>
            <a:off x="2019044" y="2473706"/>
            <a:ext cx="49630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eaLnBrk="0" hangingPunct="0">
              <a:defRPr sz="3200" b="1">
                <a:solidFill>
                  <a:schemeClr val="bg2">
                    <a:lumMod val="75000"/>
                  </a:schemeClr>
                </a:solidFill>
                <a:latin typeface="楷体_GB2312" pitchFamily="49" charset="-122"/>
              </a:defRPr>
            </a:lvl1pPr>
          </a:lstStyle>
          <a:p>
            <a:r>
              <a:rPr lang="zh-CN" altLang="en-US" dirty="0">
                <a:solidFill>
                  <a:schemeClr val="tx1"/>
                </a:solidFill>
              </a:rPr>
              <a:t>同步时序逻辑电路分析</a:t>
            </a:r>
          </a:p>
        </p:txBody>
      </p:sp>
    </p:spTree>
    <p:extLst>
      <p:ext uri="{BB962C8B-B14F-4D97-AF65-F5344CB8AC3E}">
        <p14:creationId xmlns:p14="http://schemas.microsoft.com/office/powerpoint/2010/main" xmlns="" val="27092702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0" name="Text Box 46" descr="花束">
            <a:extLst>
              <a:ext uri="{FF2B5EF4-FFF2-40B4-BE49-F238E27FC236}">
                <a16:creationId xmlns:a16="http://schemas.microsoft.com/office/drawing/2014/main" xmlns="" id="{4F1EFF1D-EC1C-4B5D-A04D-B3C5EBBC1201}"/>
              </a:ext>
            </a:extLst>
          </p:cNvPr>
          <p:cNvSpPr txBox="1">
            <a:spLocks noChangeArrowheads="1"/>
          </p:cNvSpPr>
          <p:nvPr/>
        </p:nvSpPr>
        <p:spPr bwMode="auto">
          <a:xfrm>
            <a:off x="260304" y="764488"/>
            <a:ext cx="5526663" cy="525401"/>
          </a:xfrm>
          <a:prstGeom prst="rect">
            <a:avLst/>
          </a:prstGeom>
          <a:noFill/>
          <a:ln>
            <a:noFill/>
          </a:ln>
          <a:effectLst/>
          <a:extLst>
            <a:ext uri="{909E8E84-426E-40DD-AFC4-6F175D3DCCD1}">
              <a14:hiddenFill xmlns:a14="http://schemas.microsoft.com/office/drawing/2010/main" xmlns="">
                <a:blipFill dpi="0" rotWithShape="0">
                  <a:blip r:embed="rId4"/>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一、</a:t>
            </a:r>
            <a:r>
              <a:rPr kumimoji="1" lang="en-US" altLang="zh-CN" sz="2800" b="1" dirty="0">
                <a:solidFill>
                  <a:srgbClr val="0000FF"/>
                </a:solidFill>
                <a:latin typeface="Times New Roman" panose="02020603050405020304" pitchFamily="18" charset="0"/>
                <a:ea typeface="长城楷体" pitchFamily="1" charset="-122"/>
              </a:rPr>
              <a:t> </a:t>
            </a:r>
            <a:r>
              <a:rPr kumimoji="1" lang="zh-CN" altLang="en-US" sz="2800" b="1" dirty="0">
                <a:solidFill>
                  <a:srgbClr val="0000FF"/>
                </a:solidFill>
                <a:latin typeface="Times New Roman" panose="02020603050405020304" pitchFamily="18" charset="0"/>
                <a:ea typeface="长城楷体" pitchFamily="1" charset="-122"/>
              </a:rPr>
              <a:t>目的</a:t>
            </a:r>
          </a:p>
        </p:txBody>
      </p:sp>
      <p:sp>
        <p:nvSpPr>
          <p:cNvPr id="2" name="矩形 1">
            <a:extLst>
              <a:ext uri="{FF2B5EF4-FFF2-40B4-BE49-F238E27FC236}">
                <a16:creationId xmlns:a16="http://schemas.microsoft.com/office/drawing/2014/main" xmlns="" id="{4C2AEB94-C797-48CF-8FF9-89B8FFD4BB7F}"/>
              </a:ext>
            </a:extLst>
          </p:cNvPr>
          <p:cNvSpPr/>
          <p:nvPr/>
        </p:nvSpPr>
        <p:spPr>
          <a:xfrm>
            <a:off x="463548" y="1439053"/>
            <a:ext cx="8041217" cy="954107"/>
          </a:xfrm>
          <a:prstGeom prst="rect">
            <a:avLst/>
          </a:prstGeom>
        </p:spPr>
        <p:txBody>
          <a:bodyPr wrap="square">
            <a:spAutoFit/>
          </a:bodyPr>
          <a:lstStyle/>
          <a:p>
            <a:r>
              <a:rPr lang="zh-CN" altLang="en-US" sz="2800" b="1" dirty="0">
                <a:latin typeface="黑体" panose="02010609060101010101" pitchFamily="49" charset="-122"/>
                <a:ea typeface="黑体" panose="02010609060101010101" pitchFamily="49" charset="-122"/>
              </a:rPr>
              <a:t>分析时序逻辑电路在输入信号的作用下，其状态和输出信号</a:t>
            </a:r>
            <a:r>
              <a:rPr lang="zh-CN" altLang="en-US" sz="2800" b="1" dirty="0">
                <a:solidFill>
                  <a:srgbClr val="FF0000"/>
                </a:solidFill>
                <a:latin typeface="黑体" panose="02010609060101010101" pitchFamily="49" charset="-122"/>
                <a:ea typeface="黑体" panose="02010609060101010101" pitchFamily="49" charset="-122"/>
              </a:rPr>
              <a:t>变化的规律</a:t>
            </a:r>
            <a:r>
              <a:rPr lang="zh-CN" altLang="en-US" sz="2800" b="1" dirty="0">
                <a:latin typeface="黑体" panose="02010609060101010101" pitchFamily="49" charset="-122"/>
                <a:ea typeface="黑体" panose="02010609060101010101" pitchFamily="49" charset="-122"/>
              </a:rPr>
              <a:t>，进而确定电路的</a:t>
            </a:r>
            <a:r>
              <a:rPr lang="zh-CN" altLang="en-US" sz="2800" b="1" dirty="0">
                <a:solidFill>
                  <a:srgbClr val="FF0000"/>
                </a:solidFill>
                <a:latin typeface="黑体" panose="02010609060101010101" pitchFamily="49" charset="-122"/>
                <a:ea typeface="黑体" panose="02010609060101010101" pitchFamily="49" charset="-122"/>
              </a:rPr>
              <a:t>逻辑功能</a:t>
            </a:r>
          </a:p>
        </p:txBody>
      </p:sp>
      <p:sp>
        <p:nvSpPr>
          <p:cNvPr id="19" name="Text Box 46" descr="花束">
            <a:extLst>
              <a:ext uri="{FF2B5EF4-FFF2-40B4-BE49-F238E27FC236}">
                <a16:creationId xmlns:a16="http://schemas.microsoft.com/office/drawing/2014/main" xmlns="" id="{7E698E80-10EE-43CC-B287-1E416B8556BD}"/>
              </a:ext>
            </a:extLst>
          </p:cNvPr>
          <p:cNvSpPr txBox="1">
            <a:spLocks noChangeArrowheads="1"/>
          </p:cNvSpPr>
          <p:nvPr/>
        </p:nvSpPr>
        <p:spPr bwMode="auto">
          <a:xfrm>
            <a:off x="260303" y="2542324"/>
            <a:ext cx="5526663" cy="525401"/>
          </a:xfrm>
          <a:prstGeom prst="rect">
            <a:avLst/>
          </a:prstGeom>
          <a:noFill/>
          <a:ln>
            <a:noFill/>
          </a:ln>
          <a:effectLst/>
          <a:extLst>
            <a:ext uri="{909E8E84-426E-40DD-AFC4-6F175D3DCCD1}">
              <a14:hiddenFill xmlns:a14="http://schemas.microsoft.com/office/drawing/2010/main" xmlns="">
                <a:blipFill dpi="0" rotWithShape="0">
                  <a:blip r:embed="rId4"/>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二、</a:t>
            </a:r>
            <a:r>
              <a:rPr kumimoji="1" lang="en-US" altLang="zh-CN" sz="2800" b="1" dirty="0">
                <a:solidFill>
                  <a:srgbClr val="0000FF"/>
                </a:solidFill>
                <a:latin typeface="Times New Roman" panose="02020603050405020304" pitchFamily="18" charset="0"/>
                <a:ea typeface="长城楷体" pitchFamily="1" charset="-122"/>
              </a:rPr>
              <a:t> </a:t>
            </a:r>
            <a:r>
              <a:rPr kumimoji="1" lang="zh-CN" altLang="en-US" sz="2800" b="1" dirty="0">
                <a:solidFill>
                  <a:srgbClr val="0000FF"/>
                </a:solidFill>
                <a:latin typeface="Times New Roman" panose="02020603050405020304" pitchFamily="18" charset="0"/>
                <a:ea typeface="长城楷体" pitchFamily="1" charset="-122"/>
              </a:rPr>
              <a:t>方法</a:t>
            </a:r>
          </a:p>
        </p:txBody>
      </p:sp>
      <p:sp>
        <p:nvSpPr>
          <p:cNvPr id="3" name="矩形 2">
            <a:extLst>
              <a:ext uri="{FF2B5EF4-FFF2-40B4-BE49-F238E27FC236}">
                <a16:creationId xmlns:a16="http://schemas.microsoft.com/office/drawing/2014/main" xmlns="" id="{9026BF1A-14FE-4EBD-BFED-A3BCD850164B}"/>
              </a:ext>
            </a:extLst>
          </p:cNvPr>
          <p:cNvSpPr/>
          <p:nvPr/>
        </p:nvSpPr>
        <p:spPr>
          <a:xfrm>
            <a:off x="463548" y="3197367"/>
            <a:ext cx="8041217" cy="1384995"/>
          </a:xfrm>
          <a:prstGeom prst="rect">
            <a:avLst/>
          </a:prstGeom>
        </p:spPr>
        <p:txBody>
          <a:bodyPr wrap="square">
            <a:spAutoFit/>
          </a:bodyPr>
          <a:lstStyle/>
          <a:p>
            <a:r>
              <a:rPr lang="zh-CN" altLang="en-US" sz="2800" b="1" dirty="0">
                <a:latin typeface="黑体" panose="02010609060101010101" pitchFamily="49" charset="-122"/>
                <a:ea typeface="黑体" panose="02010609060101010101" pitchFamily="49" charset="-122"/>
              </a:rPr>
              <a:t>利用</a:t>
            </a:r>
            <a:r>
              <a:rPr lang="zh-CN" altLang="en-US" sz="2800" b="1" dirty="0">
                <a:solidFill>
                  <a:srgbClr val="FF0000"/>
                </a:solidFill>
                <a:latin typeface="黑体" panose="02010609060101010101" pitchFamily="49" charset="-122"/>
                <a:ea typeface="黑体" panose="02010609060101010101" pitchFamily="49" charset="-122"/>
              </a:rPr>
              <a:t>驱动方程、次态方程</a:t>
            </a:r>
            <a:r>
              <a:rPr lang="zh-CN" altLang="en-US" sz="2800" b="1" dirty="0">
                <a:latin typeface="黑体" panose="02010609060101010101" pitchFamily="49" charset="-122"/>
                <a:ea typeface="黑体" panose="02010609060101010101" pitchFamily="49" charset="-122"/>
              </a:rPr>
              <a:t>和</a:t>
            </a:r>
            <a:r>
              <a:rPr lang="zh-CN" altLang="en-US" sz="2800" b="1" dirty="0">
                <a:solidFill>
                  <a:srgbClr val="FF0000"/>
                </a:solidFill>
                <a:latin typeface="黑体" panose="02010609060101010101" pitchFamily="49" charset="-122"/>
                <a:ea typeface="黑体" panose="02010609060101010101" pitchFamily="49" charset="-122"/>
              </a:rPr>
              <a:t>输出方程</a:t>
            </a:r>
            <a:r>
              <a:rPr lang="zh-CN" altLang="en-US" sz="2800" b="1" dirty="0">
                <a:solidFill>
                  <a:schemeClr val="hlink"/>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求出在任何给定的</a:t>
            </a:r>
            <a:r>
              <a:rPr lang="zh-CN" altLang="en-US" sz="2800" b="1" dirty="0">
                <a:solidFill>
                  <a:srgbClr val="0000FF"/>
                </a:solidFill>
                <a:latin typeface="黑体" panose="02010609060101010101" pitchFamily="49" charset="-122"/>
                <a:ea typeface="黑体" panose="02010609060101010101" pitchFamily="49" charset="-122"/>
              </a:rPr>
              <a:t>输入变量状态</a:t>
            </a:r>
            <a:r>
              <a:rPr lang="zh-CN" altLang="en-US" sz="2800" b="1" dirty="0">
                <a:latin typeface="黑体" panose="02010609060101010101" pitchFamily="49" charset="-122"/>
                <a:ea typeface="黑体" panose="02010609060101010101" pitchFamily="49" charset="-122"/>
              </a:rPr>
              <a:t>和</a:t>
            </a:r>
            <a:r>
              <a:rPr lang="zh-CN" altLang="en-US" sz="2800" b="1" dirty="0">
                <a:solidFill>
                  <a:srgbClr val="0000FF"/>
                </a:solidFill>
                <a:latin typeface="黑体" panose="02010609060101010101" pitchFamily="49" charset="-122"/>
                <a:ea typeface="黑体" panose="02010609060101010101" pitchFamily="49" charset="-122"/>
              </a:rPr>
              <a:t>存储电路状态</a:t>
            </a:r>
            <a:r>
              <a:rPr lang="zh-CN" altLang="en-US" sz="2800" b="1" dirty="0">
                <a:latin typeface="黑体" panose="02010609060101010101" pitchFamily="49" charset="-122"/>
                <a:ea typeface="黑体" panose="02010609060101010101" pitchFamily="49" charset="-122"/>
              </a:rPr>
              <a:t>下时序电路的输出和次态</a:t>
            </a:r>
          </a:p>
        </p:txBody>
      </p:sp>
      <p:sp>
        <p:nvSpPr>
          <p:cNvPr id="4" name="矩形 3">
            <a:extLst>
              <a:ext uri="{FF2B5EF4-FFF2-40B4-BE49-F238E27FC236}">
                <a16:creationId xmlns:a16="http://schemas.microsoft.com/office/drawing/2014/main" xmlns="" id="{221FBBBD-87A8-4DCC-90A9-04DF9580A5E3}"/>
              </a:ext>
            </a:extLst>
          </p:cNvPr>
          <p:cNvSpPr/>
          <p:nvPr/>
        </p:nvSpPr>
        <p:spPr>
          <a:xfrm>
            <a:off x="423683" y="4805137"/>
            <a:ext cx="8081082" cy="1723549"/>
          </a:xfrm>
          <a:prstGeom prst="rect">
            <a:avLst/>
          </a:prstGeom>
        </p:spPr>
        <p:txBody>
          <a:bodyPr wrap="square">
            <a:spAutoFit/>
          </a:bodyPr>
          <a:lstStyle/>
          <a:p>
            <a:pPr algn="just">
              <a:spcAft>
                <a:spcPts val="600"/>
              </a:spcAft>
            </a:pPr>
            <a:r>
              <a:rPr lang="zh-CN" altLang="en-US" sz="2400" b="1" dirty="0">
                <a:solidFill>
                  <a:srgbClr val="0000FF"/>
                </a:solidFill>
                <a:latin typeface="黑体" panose="02010609060101010101" pitchFamily="49" charset="-122"/>
                <a:ea typeface="黑体" panose="02010609060101010101" pitchFamily="49" charset="-122"/>
              </a:rPr>
              <a:t>驱动方程</a:t>
            </a:r>
            <a:r>
              <a:rPr lang="zh-CN" altLang="en-US" sz="2400" b="1" dirty="0">
                <a:solidFill>
                  <a:srgbClr val="170A8E"/>
                </a:solidFill>
                <a:latin typeface="黑体" panose="02010609060101010101" pitchFamily="49" charset="-122"/>
                <a:ea typeface="黑体" panose="02010609060101010101" pitchFamily="49" charset="-122"/>
              </a:rPr>
              <a:t>：触发器输入端的逻辑表达式</a:t>
            </a:r>
            <a:endParaRPr lang="en-US" altLang="zh-CN" sz="2400" b="1" dirty="0">
              <a:solidFill>
                <a:srgbClr val="170A8E"/>
              </a:solidFill>
              <a:latin typeface="黑体" panose="02010609060101010101" pitchFamily="49" charset="-122"/>
              <a:ea typeface="黑体" panose="02010609060101010101" pitchFamily="49" charset="-122"/>
            </a:endParaRPr>
          </a:p>
          <a:p>
            <a:pPr algn="just">
              <a:spcAft>
                <a:spcPts val="600"/>
              </a:spcAft>
            </a:pPr>
            <a:r>
              <a:rPr lang="zh-CN" altLang="en-US" sz="2400" b="1" dirty="0">
                <a:solidFill>
                  <a:srgbClr val="0000FF"/>
                </a:solidFill>
                <a:latin typeface="黑体" panose="02010609060101010101" pitchFamily="49" charset="-122"/>
                <a:ea typeface="黑体" panose="02010609060101010101" pitchFamily="49" charset="-122"/>
              </a:rPr>
              <a:t>次态方程</a:t>
            </a:r>
            <a:r>
              <a:rPr lang="zh-CN" altLang="en-US" sz="2400" b="1" dirty="0">
                <a:solidFill>
                  <a:srgbClr val="170A8E"/>
                </a:solidFill>
                <a:latin typeface="黑体" panose="02010609060101010101" pitchFamily="49" charset="-122"/>
                <a:ea typeface="黑体" panose="02010609060101010101" pitchFamily="49" charset="-122"/>
              </a:rPr>
              <a:t>：将驱动方程代入对应触发器特征方程得到的逻辑表达式</a:t>
            </a:r>
            <a:endParaRPr lang="en-US" altLang="zh-CN" sz="2400" b="1" dirty="0">
              <a:solidFill>
                <a:srgbClr val="170A8E"/>
              </a:solidFill>
              <a:latin typeface="黑体" panose="02010609060101010101" pitchFamily="49" charset="-122"/>
              <a:ea typeface="黑体" panose="02010609060101010101" pitchFamily="49" charset="-122"/>
            </a:endParaRPr>
          </a:p>
          <a:p>
            <a:pPr algn="just">
              <a:spcAft>
                <a:spcPts val="600"/>
              </a:spcAft>
            </a:pPr>
            <a:r>
              <a:rPr lang="zh-CN" altLang="en-US" sz="2400" b="1" dirty="0">
                <a:solidFill>
                  <a:srgbClr val="0000FF"/>
                </a:solidFill>
                <a:latin typeface="黑体" panose="02010609060101010101" pitchFamily="49" charset="-122"/>
                <a:ea typeface="黑体" panose="02010609060101010101" pitchFamily="49" charset="-122"/>
              </a:rPr>
              <a:t>输出方程</a:t>
            </a:r>
            <a:r>
              <a:rPr lang="zh-CN" altLang="en-US" sz="2400" b="1" dirty="0">
                <a:solidFill>
                  <a:srgbClr val="170A8E"/>
                </a:solidFill>
                <a:latin typeface="黑体" panose="02010609060101010101" pitchFamily="49" charset="-122"/>
                <a:ea typeface="黑体" panose="02010609060101010101" pitchFamily="49" charset="-122"/>
              </a:rPr>
              <a:t>：时序电路输出信号的逻辑表达式</a:t>
            </a:r>
            <a:endParaRPr lang="zh-CN" altLang="en-US" sz="2400" dirty="0">
              <a:solidFill>
                <a:srgbClr val="170A8E"/>
              </a:solidFill>
            </a:endParaRPr>
          </a:p>
        </p:txBody>
      </p:sp>
    </p:spTree>
    <p:extLst>
      <p:ext uri="{BB962C8B-B14F-4D97-AF65-F5344CB8AC3E}">
        <p14:creationId xmlns:p14="http://schemas.microsoft.com/office/powerpoint/2010/main" xmlns="" val="276517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9"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0" name="Text Box 46" descr="花束">
            <a:extLst>
              <a:ext uri="{FF2B5EF4-FFF2-40B4-BE49-F238E27FC236}">
                <a16:creationId xmlns:a16="http://schemas.microsoft.com/office/drawing/2014/main" xmlns="" id="{4F1EFF1D-EC1C-4B5D-A04D-B3C5EBBC1201}"/>
              </a:ext>
            </a:extLst>
          </p:cNvPr>
          <p:cNvSpPr txBox="1">
            <a:spLocks noChangeArrowheads="1"/>
          </p:cNvSpPr>
          <p:nvPr/>
        </p:nvSpPr>
        <p:spPr bwMode="auto">
          <a:xfrm>
            <a:off x="260304" y="764488"/>
            <a:ext cx="5526663" cy="525401"/>
          </a:xfrm>
          <a:prstGeom prst="rect">
            <a:avLst/>
          </a:prstGeom>
          <a:noFill/>
          <a:ln>
            <a:noFill/>
          </a:ln>
          <a:effectLst/>
          <a:extLst>
            <a:ext uri="{909E8E84-426E-40DD-AFC4-6F175D3DCCD1}">
              <a14:hiddenFill xmlns:a14="http://schemas.microsoft.com/office/drawing/2010/main" xmlns="">
                <a:blipFill dpi="0" rotWithShape="0">
                  <a:blip r:embed="rId4"/>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三、</a:t>
            </a:r>
            <a:r>
              <a:rPr kumimoji="1" lang="en-US" altLang="zh-CN" sz="2800" b="1" dirty="0">
                <a:solidFill>
                  <a:srgbClr val="0000FF"/>
                </a:solidFill>
                <a:latin typeface="Times New Roman" panose="02020603050405020304" pitchFamily="18" charset="0"/>
                <a:ea typeface="长城楷体" pitchFamily="1" charset="-122"/>
              </a:rPr>
              <a:t> </a:t>
            </a:r>
            <a:r>
              <a:rPr kumimoji="1" lang="zh-CN" altLang="en-US" sz="2800" b="1" dirty="0">
                <a:solidFill>
                  <a:srgbClr val="0000FF"/>
                </a:solidFill>
                <a:latin typeface="Times New Roman" panose="02020603050405020304" pitchFamily="18" charset="0"/>
                <a:ea typeface="长城楷体" pitchFamily="1" charset="-122"/>
              </a:rPr>
              <a:t>步骤</a:t>
            </a:r>
          </a:p>
        </p:txBody>
      </p:sp>
      <p:sp>
        <p:nvSpPr>
          <p:cNvPr id="12" name="Rectangle 3">
            <a:extLst>
              <a:ext uri="{FF2B5EF4-FFF2-40B4-BE49-F238E27FC236}">
                <a16:creationId xmlns:a16="http://schemas.microsoft.com/office/drawing/2014/main" xmlns="" id="{5F8404C8-0002-4424-AE3D-E781A0F7EEFF}"/>
              </a:ext>
            </a:extLst>
          </p:cNvPr>
          <p:cNvSpPr>
            <a:spLocks noChangeArrowheads="1"/>
          </p:cNvSpPr>
          <p:nvPr/>
        </p:nvSpPr>
        <p:spPr bwMode="auto">
          <a:xfrm>
            <a:off x="533401" y="1378789"/>
            <a:ext cx="6340197" cy="973280"/>
          </a:xfrm>
          <a:prstGeom prst="rect">
            <a:avLst/>
          </a:prstGeom>
          <a:solidFill>
            <a:srgbClr val="FFFFFF">
              <a:alpha val="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400" b="1" dirty="0">
                <a:latin typeface="Times New Roman" panose="02020603050405020304" pitchFamily="18" charset="0"/>
                <a:ea typeface="楷体_GB2312" pitchFamily="49" charset="-122"/>
              </a:rPr>
              <a:t>1.   </a:t>
            </a:r>
            <a:r>
              <a:rPr lang="zh-CN" altLang="en-US" sz="2400" b="1" dirty="0">
                <a:latin typeface="Times New Roman" panose="02020603050405020304" pitchFamily="18" charset="0"/>
                <a:ea typeface="楷体_GB2312" pitchFamily="49" charset="-122"/>
              </a:rPr>
              <a:t>了解电路的组成</a:t>
            </a:r>
          </a:p>
          <a:p>
            <a:pPr eaLnBrk="1" hangingPunct="1">
              <a:lnSpc>
                <a:spcPct val="125000"/>
              </a:lnSpc>
            </a:pPr>
            <a:r>
              <a:rPr lang="zh-CN" altLang="en-US" sz="2400" b="1" dirty="0">
                <a:solidFill>
                  <a:srgbClr val="000066"/>
                </a:solidFill>
                <a:latin typeface="Times New Roman" panose="02020603050405020304" pitchFamily="18" charset="0"/>
                <a:ea typeface="楷体_GB2312" pitchFamily="49" charset="-122"/>
              </a:rPr>
              <a:t>       </a:t>
            </a:r>
            <a:r>
              <a:rPr lang="zh-CN" altLang="en-US" sz="2400" b="1" dirty="0">
                <a:solidFill>
                  <a:srgbClr val="C00000"/>
                </a:solidFill>
                <a:latin typeface="Times New Roman" panose="02020603050405020304" pitchFamily="18" charset="0"/>
                <a:ea typeface="楷体_GB2312" pitchFamily="49" charset="-122"/>
              </a:rPr>
              <a:t>电路的输入、输出信号、触发器的类型等</a:t>
            </a:r>
            <a:r>
              <a:rPr lang="zh-CN" altLang="en-US" sz="2400" b="1" dirty="0">
                <a:latin typeface="Times New Roman" panose="02020603050405020304" pitchFamily="18" charset="0"/>
                <a:ea typeface="楷体_GB2312" pitchFamily="49" charset="-122"/>
              </a:rPr>
              <a:t> </a:t>
            </a:r>
          </a:p>
        </p:txBody>
      </p:sp>
      <p:sp>
        <p:nvSpPr>
          <p:cNvPr id="13" name="Rectangle 4">
            <a:extLst>
              <a:ext uri="{FF2B5EF4-FFF2-40B4-BE49-F238E27FC236}">
                <a16:creationId xmlns:a16="http://schemas.microsoft.com/office/drawing/2014/main" xmlns="" id="{01E4899D-E499-477C-9557-2D408624A5EF}"/>
              </a:ext>
            </a:extLst>
          </p:cNvPr>
          <p:cNvSpPr>
            <a:spLocks noChangeArrowheads="1"/>
          </p:cNvSpPr>
          <p:nvPr/>
        </p:nvSpPr>
        <p:spPr bwMode="auto">
          <a:xfrm>
            <a:off x="456923" y="5613839"/>
            <a:ext cx="6416675"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5000"/>
              </a:lnSpc>
            </a:pPr>
            <a:r>
              <a:rPr lang="zh-CN" altLang="en-US" sz="2400" b="1" dirty="0">
                <a:latin typeface="Times New Roman" panose="02020603050405020304" pitchFamily="18" charset="0"/>
                <a:ea typeface="楷体_GB2312" pitchFamily="49" charset="-122"/>
                <a:cs typeface="Times New Roman" panose="02020603050405020304" pitchFamily="18" charset="0"/>
              </a:rPr>
              <a:t>４</a:t>
            </a:r>
            <a:r>
              <a:rPr lang="en-US" altLang="zh-CN" sz="2400" b="1" dirty="0">
                <a:latin typeface="Times New Roman" panose="02020603050405020304" pitchFamily="18" charset="0"/>
                <a:ea typeface="楷体_GB2312" pitchFamily="49" charset="-122"/>
                <a:cs typeface="Times New Roman" panose="02020603050405020304" pitchFamily="18" charset="0"/>
              </a:rPr>
              <a:t>.  </a:t>
            </a:r>
            <a:r>
              <a:rPr lang="zh-CN" altLang="en-US" sz="2400" b="1" dirty="0">
                <a:latin typeface="Times New Roman" panose="02020603050405020304" pitchFamily="18" charset="0"/>
                <a:ea typeface="楷体_GB2312" pitchFamily="49" charset="-122"/>
              </a:rPr>
              <a:t>确定电路的逻辑功能</a:t>
            </a:r>
          </a:p>
        </p:txBody>
      </p:sp>
      <p:sp>
        <p:nvSpPr>
          <p:cNvPr id="14" name="Rectangle 5">
            <a:extLst>
              <a:ext uri="{FF2B5EF4-FFF2-40B4-BE49-F238E27FC236}">
                <a16:creationId xmlns:a16="http://schemas.microsoft.com/office/drawing/2014/main" xmlns="" id="{C67B55EB-2ACA-4BB2-953D-563AD237E840}"/>
              </a:ext>
            </a:extLst>
          </p:cNvPr>
          <p:cNvSpPr>
            <a:spLocks noChangeArrowheads="1"/>
          </p:cNvSpPr>
          <p:nvPr/>
        </p:nvSpPr>
        <p:spPr bwMode="auto">
          <a:xfrm>
            <a:off x="533401" y="4833655"/>
            <a:ext cx="6257925" cy="511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5000"/>
              </a:lnSpc>
            </a:pPr>
            <a:r>
              <a:rPr lang="en-US" altLang="zh-CN" sz="2400" b="1" dirty="0">
                <a:latin typeface="Times New Roman" panose="02020603050405020304" pitchFamily="18" charset="0"/>
                <a:ea typeface="楷体_GB2312" pitchFamily="49" charset="-122"/>
              </a:rPr>
              <a:t>3.   </a:t>
            </a:r>
            <a:r>
              <a:rPr lang="zh-CN" altLang="en-US" sz="2400" b="1" dirty="0">
                <a:latin typeface="Times New Roman" panose="02020603050405020304" pitchFamily="18" charset="0"/>
                <a:ea typeface="楷体_GB2312" pitchFamily="49" charset="-122"/>
              </a:rPr>
              <a:t>列出状态转换表或画出状态图和波形图</a:t>
            </a:r>
          </a:p>
        </p:txBody>
      </p:sp>
      <p:sp>
        <p:nvSpPr>
          <p:cNvPr id="15" name="Rectangle 6">
            <a:extLst>
              <a:ext uri="{FF2B5EF4-FFF2-40B4-BE49-F238E27FC236}">
                <a16:creationId xmlns:a16="http://schemas.microsoft.com/office/drawing/2014/main" xmlns="" id="{A74D55CA-2ADD-41DA-95A4-3F84D214A63C}"/>
              </a:ext>
            </a:extLst>
          </p:cNvPr>
          <p:cNvSpPr>
            <a:spLocks noChangeArrowheads="1"/>
          </p:cNvSpPr>
          <p:nvPr/>
        </p:nvSpPr>
        <p:spPr bwMode="auto">
          <a:xfrm>
            <a:off x="409574" y="2528181"/>
            <a:ext cx="7777163" cy="511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400" b="1" dirty="0">
                <a:latin typeface="Times New Roman" panose="02020603050405020304" pitchFamily="18" charset="0"/>
                <a:ea typeface="楷体_GB2312" pitchFamily="49" charset="-122"/>
              </a:rPr>
              <a:t>  2.   </a:t>
            </a:r>
            <a:r>
              <a:rPr lang="zh-CN" altLang="en-US" sz="2400" b="1" dirty="0">
                <a:latin typeface="Times New Roman" panose="02020603050405020304" pitchFamily="18" charset="0"/>
                <a:ea typeface="楷体_GB2312" pitchFamily="49" charset="-122"/>
              </a:rPr>
              <a:t>根据给定的时序电路图</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写出下列各逻辑方程式：</a:t>
            </a:r>
          </a:p>
        </p:txBody>
      </p:sp>
      <p:sp>
        <p:nvSpPr>
          <p:cNvPr id="16" name="Rectangle 7">
            <a:extLst>
              <a:ext uri="{FF2B5EF4-FFF2-40B4-BE49-F238E27FC236}">
                <a16:creationId xmlns:a16="http://schemas.microsoft.com/office/drawing/2014/main" xmlns="" id="{56121DFA-DE36-408B-B955-53901C9687A2}"/>
              </a:ext>
            </a:extLst>
          </p:cNvPr>
          <p:cNvSpPr>
            <a:spLocks noChangeArrowheads="1"/>
          </p:cNvSpPr>
          <p:nvPr/>
        </p:nvSpPr>
        <p:spPr bwMode="auto">
          <a:xfrm>
            <a:off x="1078085" y="3130141"/>
            <a:ext cx="4824413" cy="14349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Font typeface="Wingdings" panose="05000000000000000000" pitchFamily="2" charset="2"/>
              <a:buChar char="Ø"/>
            </a:pPr>
            <a:r>
              <a:rPr lang="zh-CN" altLang="en-US" sz="2400" b="1" dirty="0">
                <a:solidFill>
                  <a:srgbClr val="9900CC"/>
                </a:solidFill>
                <a:latin typeface="Times New Roman" panose="02020603050405020304" pitchFamily="18" charset="0"/>
                <a:ea typeface="楷体_GB2312" pitchFamily="49" charset="-122"/>
              </a:rPr>
              <a:t>各触发器的驱动方程</a:t>
            </a:r>
            <a:endParaRPr lang="en-US" altLang="zh-CN" sz="2400" b="1" dirty="0">
              <a:solidFill>
                <a:srgbClr val="9900CC"/>
              </a:solidFill>
              <a:latin typeface="Times New Roman" panose="02020603050405020304" pitchFamily="18" charset="0"/>
              <a:ea typeface="楷体_GB2312" pitchFamily="49" charset="-122"/>
            </a:endParaRPr>
          </a:p>
          <a:p>
            <a:pPr marL="342900" indent="-342900" algn="just" eaLnBrk="1" hangingPunct="1">
              <a:lnSpc>
                <a:spcPct val="125000"/>
              </a:lnSpc>
              <a:buFont typeface="Wingdings" panose="05000000000000000000" pitchFamily="2" charset="2"/>
              <a:buChar char="Ø"/>
            </a:pPr>
            <a:r>
              <a:rPr lang="zh-CN" altLang="en-US" sz="2400" b="1" dirty="0">
                <a:solidFill>
                  <a:srgbClr val="9900CC"/>
                </a:solidFill>
                <a:latin typeface="Times New Roman" panose="02020603050405020304" pitchFamily="18" charset="0"/>
                <a:ea typeface="楷体_GB2312" pitchFamily="49" charset="-122"/>
              </a:rPr>
              <a:t>各触发器的次态方程</a:t>
            </a:r>
            <a:endParaRPr lang="en-US" altLang="zh-CN" sz="2400" b="1" dirty="0">
              <a:solidFill>
                <a:srgbClr val="9900CC"/>
              </a:solidFill>
              <a:latin typeface="Times New Roman" panose="02020603050405020304" pitchFamily="18" charset="0"/>
              <a:ea typeface="楷体_GB2312" pitchFamily="49" charset="-122"/>
            </a:endParaRPr>
          </a:p>
          <a:p>
            <a:pPr marL="342900" indent="-342900" algn="just" eaLnBrk="1" hangingPunct="1">
              <a:lnSpc>
                <a:spcPct val="125000"/>
              </a:lnSpc>
              <a:buFont typeface="Wingdings" panose="05000000000000000000" pitchFamily="2" charset="2"/>
              <a:buChar char="Ø"/>
            </a:pPr>
            <a:r>
              <a:rPr lang="zh-CN" altLang="en-US" sz="2400" b="1" dirty="0">
                <a:solidFill>
                  <a:srgbClr val="9900CC"/>
                </a:solidFill>
                <a:latin typeface="Times New Roman" panose="02020603050405020304" pitchFamily="18" charset="0"/>
                <a:ea typeface="楷体_GB2312" pitchFamily="49" charset="-122"/>
              </a:rPr>
              <a:t>时序电路的输出方程</a:t>
            </a:r>
          </a:p>
        </p:txBody>
      </p:sp>
    </p:spTree>
    <p:extLst>
      <p:ext uri="{BB962C8B-B14F-4D97-AF65-F5344CB8AC3E}">
        <p14:creationId xmlns:p14="http://schemas.microsoft.com/office/powerpoint/2010/main" xmlns="" val="424003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trips(downRigh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trips(downRigh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trips(downRigh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trips(downRigh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strips(downRigh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utoUpdateAnimBg="0"/>
      <p:bldP spid="13" grpId="0" autoUpdateAnimBg="0"/>
      <p:bldP spid="14" grpId="0" animBg="1" autoUpdateAnimBg="0"/>
      <p:bldP spid="15" grpId="0" autoUpdateAnimBg="0"/>
      <p:bldP spid="1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11" name="Rectangle 2">
            <a:extLst>
              <a:ext uri="{FF2B5EF4-FFF2-40B4-BE49-F238E27FC236}">
                <a16:creationId xmlns:a16="http://schemas.microsoft.com/office/drawing/2014/main" xmlns="" id="{17AF6AA6-F41E-4225-B8A8-F80BDF5629B3}"/>
              </a:ext>
            </a:extLst>
          </p:cNvPr>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GB" altLang="zh-CN"/>
          </a:p>
        </p:txBody>
      </p:sp>
      <p:sp>
        <p:nvSpPr>
          <p:cNvPr id="18" name="Rectangle 4">
            <a:extLst>
              <a:ext uri="{FF2B5EF4-FFF2-40B4-BE49-F238E27FC236}">
                <a16:creationId xmlns:a16="http://schemas.microsoft.com/office/drawing/2014/main" xmlns="" id="{4BAA446E-7A36-4FC7-B27B-3A9EE578C825}"/>
              </a:ext>
            </a:extLst>
          </p:cNvPr>
          <p:cNvSpPr>
            <a:spLocks noChangeArrowheads="1"/>
          </p:cNvSpPr>
          <p:nvPr/>
        </p:nvSpPr>
        <p:spPr bwMode="auto">
          <a:xfrm>
            <a:off x="311565" y="3666451"/>
            <a:ext cx="1784350" cy="523220"/>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宋体" panose="02010600030101010101" pitchFamily="2" charset="-122"/>
                <a:ea typeface="楷体_GB2312" pitchFamily="49" charset="-122"/>
                <a:cs typeface="Times New Roman" panose="02020603050405020304" pitchFamily="18" charset="0"/>
              </a:rPr>
              <a:t>输出方程</a:t>
            </a:r>
            <a:endParaRPr lang="zh-CN" altLang="en-US" sz="2800" b="1" dirty="0">
              <a:solidFill>
                <a:srgbClr val="000066"/>
              </a:solidFill>
              <a:ea typeface="楷体_GB2312" pitchFamily="49" charset="-122"/>
              <a:cs typeface="Times New Roman" panose="02020603050405020304" pitchFamily="18" charset="0"/>
            </a:endParaRPr>
          </a:p>
        </p:txBody>
      </p:sp>
      <p:sp>
        <p:nvSpPr>
          <p:cNvPr id="22" name="Rectangle 8">
            <a:extLst>
              <a:ext uri="{FF2B5EF4-FFF2-40B4-BE49-F238E27FC236}">
                <a16:creationId xmlns:a16="http://schemas.microsoft.com/office/drawing/2014/main" xmlns="" id="{B95131C4-162D-4DB1-ACE5-616957F3A1FC}"/>
              </a:ext>
            </a:extLst>
          </p:cNvPr>
          <p:cNvSpPr>
            <a:spLocks noChangeArrowheads="1"/>
          </p:cNvSpPr>
          <p:nvPr/>
        </p:nvSpPr>
        <p:spPr bwMode="auto">
          <a:xfrm>
            <a:off x="311565" y="4485157"/>
            <a:ext cx="945802" cy="1384995"/>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Times New Roman" panose="02020603050405020304" pitchFamily="18" charset="0"/>
                <a:ea typeface="楷体_GB2312" pitchFamily="49" charset="-122"/>
                <a:cs typeface="Times New Roman" panose="02020603050405020304" pitchFamily="18" charset="0"/>
              </a:rPr>
              <a:t>驱动方程组</a:t>
            </a:r>
            <a:endParaRPr lang="zh-CN" altLang="en-US" sz="2800" b="1" dirty="0">
              <a:solidFill>
                <a:srgbClr val="000066"/>
              </a:solidFill>
              <a:ea typeface="楷体_GB2312" pitchFamily="49" charset="-122"/>
              <a:cs typeface="Times New Roman" panose="02020603050405020304" pitchFamily="18" charset="0"/>
            </a:endParaRPr>
          </a:p>
        </p:txBody>
      </p:sp>
      <p:sp>
        <p:nvSpPr>
          <p:cNvPr id="26" name="Rectangle 12">
            <a:extLst>
              <a:ext uri="{FF2B5EF4-FFF2-40B4-BE49-F238E27FC236}">
                <a16:creationId xmlns:a16="http://schemas.microsoft.com/office/drawing/2014/main" xmlns="" id="{21812362-6E7A-48F9-95EF-941D642CCE2A}"/>
              </a:ext>
            </a:extLst>
          </p:cNvPr>
          <p:cNvSpPr>
            <a:spLocks noChangeArrowheads="1"/>
          </p:cNvSpPr>
          <p:nvPr/>
        </p:nvSpPr>
        <p:spPr bwMode="auto">
          <a:xfrm>
            <a:off x="4519976" y="3323876"/>
            <a:ext cx="1294911" cy="954107"/>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Times New Roman" panose="02020603050405020304" pitchFamily="18" charset="0"/>
                <a:ea typeface="楷体_GB2312" pitchFamily="49" charset="-122"/>
                <a:cs typeface="Times New Roman" panose="02020603050405020304" pitchFamily="18" charset="0"/>
              </a:rPr>
              <a:t>次态</a:t>
            </a:r>
            <a:r>
              <a:rPr lang="zh-CN" altLang="en-US" sz="2800" b="1" dirty="0">
                <a:solidFill>
                  <a:srgbClr val="000066"/>
                </a:solidFill>
                <a:latin typeface="宋体" panose="02010600030101010101" pitchFamily="2" charset="-122"/>
                <a:ea typeface="楷体_GB2312" pitchFamily="49" charset="-122"/>
                <a:cs typeface="Times New Roman" panose="02020603050405020304" pitchFamily="18" charset="0"/>
              </a:rPr>
              <a:t>方程组</a:t>
            </a:r>
            <a:endParaRPr lang="zh-CN" altLang="en-US" sz="2800" b="1" dirty="0">
              <a:solidFill>
                <a:srgbClr val="000066"/>
              </a:solidFill>
              <a:ea typeface="楷体_GB2312" pitchFamily="49" charset="-122"/>
              <a:cs typeface="Times New Roman" panose="02020603050405020304" pitchFamily="18" charset="0"/>
            </a:endParaRPr>
          </a:p>
        </p:txBody>
      </p:sp>
      <p:sp>
        <p:nvSpPr>
          <p:cNvPr id="32" name="Text Box 18">
            <a:extLst>
              <a:ext uri="{FF2B5EF4-FFF2-40B4-BE49-F238E27FC236}">
                <a16:creationId xmlns:a16="http://schemas.microsoft.com/office/drawing/2014/main" xmlns="" id="{C9B26732-306D-40B1-8BB9-60AC3F9E4B57}"/>
              </a:ext>
            </a:extLst>
          </p:cNvPr>
          <p:cNvSpPr txBox="1">
            <a:spLocks noChangeArrowheads="1"/>
          </p:cNvSpPr>
          <p:nvPr/>
        </p:nvSpPr>
        <p:spPr bwMode="auto">
          <a:xfrm>
            <a:off x="221190" y="686001"/>
            <a:ext cx="593938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例</a:t>
            </a:r>
            <a:r>
              <a:rPr lang="en-US" altLang="zh-CN" sz="2800" b="1" dirty="0">
                <a:ea typeface="楷体_GB2312" pitchFamily="49" charset="-122"/>
              </a:rPr>
              <a:t>1</a:t>
            </a:r>
            <a:r>
              <a:rPr lang="zh-CN" altLang="en-US" sz="2800" b="1" dirty="0">
                <a:ea typeface="楷体_GB2312" pitchFamily="49" charset="-122"/>
              </a:rPr>
              <a:t>：分析以下电路的逻辑功能</a:t>
            </a:r>
          </a:p>
        </p:txBody>
      </p:sp>
      <p:sp>
        <p:nvSpPr>
          <p:cNvPr id="2" name="文本框 1">
            <a:extLst>
              <a:ext uri="{FF2B5EF4-FFF2-40B4-BE49-F238E27FC236}">
                <a16:creationId xmlns:a16="http://schemas.microsoft.com/office/drawing/2014/main" xmlns="" id="{0A57E19F-4607-46D8-8434-523E56375D17}"/>
              </a:ext>
            </a:extLst>
          </p:cNvPr>
          <p:cNvSpPr txBox="1"/>
          <p:nvPr/>
        </p:nvSpPr>
        <p:spPr>
          <a:xfrm>
            <a:off x="206360" y="3100827"/>
            <a:ext cx="2700866"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1. </a:t>
            </a:r>
            <a:r>
              <a:rPr lang="zh-CN" altLang="en-US" sz="2800" b="1" dirty="0">
                <a:solidFill>
                  <a:srgbClr val="0000FF"/>
                </a:solidFill>
                <a:latin typeface="黑体" panose="02010609060101010101" pitchFamily="49" charset="-122"/>
                <a:ea typeface="黑体" panose="02010609060101010101" pitchFamily="49" charset="-122"/>
              </a:rPr>
              <a:t>写方程组</a:t>
            </a:r>
          </a:p>
        </p:txBody>
      </p:sp>
      <p:pic>
        <p:nvPicPr>
          <p:cNvPr id="35" name="Picture 5" descr="5-3-2">
            <a:extLst>
              <a:ext uri="{FF2B5EF4-FFF2-40B4-BE49-F238E27FC236}">
                <a16:creationId xmlns:a16="http://schemas.microsoft.com/office/drawing/2014/main" xmlns="" id="{BC851169-B1F7-419C-A81A-7304CB020121}"/>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889487" y="1210114"/>
            <a:ext cx="7129462" cy="1890713"/>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 name="直接连接符 4">
            <a:extLst>
              <a:ext uri="{FF2B5EF4-FFF2-40B4-BE49-F238E27FC236}">
                <a16:creationId xmlns:a16="http://schemas.microsoft.com/office/drawing/2014/main" xmlns="" id="{F83B801C-9800-4A3D-BE0D-CC8BBE2BB48D}"/>
              </a:ext>
            </a:extLst>
          </p:cNvPr>
          <p:cNvCxnSpPr>
            <a:cxnSpLocks/>
          </p:cNvCxnSpPr>
          <p:nvPr/>
        </p:nvCxnSpPr>
        <p:spPr>
          <a:xfrm>
            <a:off x="4381501" y="3100827"/>
            <a:ext cx="0" cy="3634407"/>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8" name="Object 4">
            <a:extLst>
              <a:ext uri="{FF2B5EF4-FFF2-40B4-BE49-F238E27FC236}">
                <a16:creationId xmlns:a16="http://schemas.microsoft.com/office/drawing/2014/main" xmlns="" id="{3A02DCD5-3176-477A-8B51-48025F3AFF31}"/>
              </a:ext>
            </a:extLst>
          </p:cNvPr>
          <p:cNvGraphicFramePr>
            <a:graphicFrameLocks noChangeAspect="1"/>
          </p:cNvGraphicFramePr>
          <p:nvPr>
            <p:extLst>
              <p:ext uri="{D42A27DB-BD31-4B8C-83A1-F6EECF244321}">
                <p14:modId xmlns:p14="http://schemas.microsoft.com/office/powerpoint/2010/main" xmlns="" val="2513930142"/>
              </p:ext>
            </p:extLst>
          </p:nvPr>
        </p:nvGraphicFramePr>
        <p:xfrm>
          <a:off x="1289050" y="4333875"/>
          <a:ext cx="3117850" cy="2398713"/>
        </p:xfrm>
        <a:graphic>
          <a:graphicData uri="http://schemas.openxmlformats.org/presentationml/2006/ole">
            <p:oleObj spid="_x0000_s136772" name="Equation" r:id="rId6" imgW="1180800" imgH="914400" progId="Equation.DSMT4">
              <p:embed/>
            </p:oleObj>
          </a:graphicData>
        </a:graphic>
      </p:graphicFrame>
      <p:graphicFrame>
        <p:nvGraphicFramePr>
          <p:cNvPr id="39" name="Object 4">
            <a:extLst>
              <a:ext uri="{FF2B5EF4-FFF2-40B4-BE49-F238E27FC236}">
                <a16:creationId xmlns:a16="http://schemas.microsoft.com/office/drawing/2014/main" xmlns="" id="{A1289C1F-CF44-4252-9C81-5488761557F0}"/>
              </a:ext>
            </a:extLst>
          </p:cNvPr>
          <p:cNvGraphicFramePr>
            <a:graphicFrameLocks noChangeAspect="1"/>
          </p:cNvGraphicFramePr>
          <p:nvPr>
            <p:extLst>
              <p:ext uri="{D42A27DB-BD31-4B8C-83A1-F6EECF244321}">
                <p14:modId xmlns:p14="http://schemas.microsoft.com/office/powerpoint/2010/main" xmlns="" val="978540986"/>
              </p:ext>
            </p:extLst>
          </p:nvPr>
        </p:nvGraphicFramePr>
        <p:xfrm>
          <a:off x="6087431" y="3470209"/>
          <a:ext cx="2684463" cy="547688"/>
        </p:xfrm>
        <a:graphic>
          <a:graphicData uri="http://schemas.openxmlformats.org/presentationml/2006/ole">
            <p:oleObj spid="_x0000_s136773" name="Equation" r:id="rId7" imgW="1307880" imgH="266400" progId="Equation.DSMT4">
              <p:embed/>
            </p:oleObj>
          </a:graphicData>
        </a:graphic>
      </p:graphicFrame>
      <p:graphicFrame>
        <p:nvGraphicFramePr>
          <p:cNvPr id="40" name="Object 6">
            <a:extLst>
              <a:ext uri="{FF2B5EF4-FFF2-40B4-BE49-F238E27FC236}">
                <a16:creationId xmlns:a16="http://schemas.microsoft.com/office/drawing/2014/main" xmlns="" id="{AC1F6A6E-4E16-46A6-814E-5ECAF896F81C}"/>
              </a:ext>
            </a:extLst>
          </p:cNvPr>
          <p:cNvGraphicFramePr>
            <a:graphicFrameLocks noChangeAspect="1"/>
          </p:cNvGraphicFramePr>
          <p:nvPr>
            <p:extLst>
              <p:ext uri="{D42A27DB-BD31-4B8C-83A1-F6EECF244321}">
                <p14:modId xmlns:p14="http://schemas.microsoft.com/office/powerpoint/2010/main" xmlns="" val="3300445939"/>
              </p:ext>
            </p:extLst>
          </p:nvPr>
        </p:nvGraphicFramePr>
        <p:xfrm>
          <a:off x="4437338" y="4360040"/>
          <a:ext cx="4581611" cy="2341325"/>
        </p:xfrm>
        <a:graphic>
          <a:graphicData uri="http://schemas.openxmlformats.org/presentationml/2006/ole">
            <p:oleObj spid="_x0000_s136774" name="Equation" r:id="rId8" imgW="2336800" imgH="1193800" progId="Equation.DSMT4">
              <p:embed/>
            </p:oleObj>
          </a:graphicData>
        </a:graphic>
      </p:graphicFrame>
      <p:sp>
        <p:nvSpPr>
          <p:cNvPr id="42" name="对话气泡: 矩形 41">
            <a:extLst>
              <a:ext uri="{FF2B5EF4-FFF2-40B4-BE49-F238E27FC236}">
                <a16:creationId xmlns:a16="http://schemas.microsoft.com/office/drawing/2014/main" xmlns="" id="{F8BE42D7-87C0-4202-8CC7-DB058E2C1551}"/>
              </a:ext>
            </a:extLst>
          </p:cNvPr>
          <p:cNvSpPr/>
          <p:nvPr/>
        </p:nvSpPr>
        <p:spPr>
          <a:xfrm>
            <a:off x="154984" y="1382454"/>
            <a:ext cx="1518834" cy="1142142"/>
          </a:xfrm>
          <a:prstGeom prst="wedgeRectCallout">
            <a:avLst>
              <a:gd name="adj1" fmla="val 138551"/>
              <a:gd name="adj2" fmla="val 18380"/>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C00000"/>
                </a:solidFill>
              </a:rPr>
              <a:t>下降沿触发的</a:t>
            </a:r>
            <a:r>
              <a:rPr lang="en-US" altLang="zh-CN" sz="2400" b="1" dirty="0">
                <a:solidFill>
                  <a:srgbClr val="C00000"/>
                </a:solidFill>
              </a:rPr>
              <a:t>J-K</a:t>
            </a:r>
            <a:r>
              <a:rPr lang="zh-CN" altLang="en-US" sz="2400" b="1" dirty="0">
                <a:solidFill>
                  <a:srgbClr val="C00000"/>
                </a:solidFill>
              </a:rPr>
              <a:t>触发器</a:t>
            </a:r>
          </a:p>
        </p:txBody>
      </p:sp>
      <p:graphicFrame>
        <p:nvGraphicFramePr>
          <p:cNvPr id="3" name="对象 2"/>
          <p:cNvGraphicFramePr>
            <a:graphicFrameLocks noChangeAspect="1"/>
          </p:cNvGraphicFramePr>
          <p:nvPr>
            <p:extLst>
              <p:ext uri="{D42A27DB-BD31-4B8C-83A1-F6EECF244321}">
                <p14:modId xmlns:p14="http://schemas.microsoft.com/office/powerpoint/2010/main" xmlns="" val="3201344765"/>
              </p:ext>
            </p:extLst>
          </p:nvPr>
        </p:nvGraphicFramePr>
        <p:xfrm>
          <a:off x="2467367" y="3573388"/>
          <a:ext cx="1145897" cy="640354"/>
        </p:xfrm>
        <a:graphic>
          <a:graphicData uri="http://schemas.openxmlformats.org/presentationml/2006/ole">
            <p:oleObj spid="_x0000_s136775" name="Equation" r:id="rId9" imgW="431640" imgH="241200" progId="Equation.DSMT4">
              <p:embed/>
            </p:oleObj>
          </a:graphicData>
        </a:graphic>
      </p:graphicFrame>
      <p:cxnSp>
        <p:nvCxnSpPr>
          <p:cNvPr id="10" name="直接连接符 9"/>
          <p:cNvCxnSpPr/>
          <p:nvPr/>
        </p:nvCxnSpPr>
        <p:spPr>
          <a:xfrm>
            <a:off x="2839453" y="2467567"/>
            <a:ext cx="271257" cy="4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2605540" y="2282901"/>
            <a:ext cx="301686" cy="369332"/>
          </a:xfrm>
          <a:prstGeom prst="rect">
            <a:avLst/>
          </a:prstGeom>
          <a:noFill/>
        </p:spPr>
        <p:txBody>
          <a:bodyPr wrap="none" rtlCol="0">
            <a:spAutoFit/>
          </a:bodyPr>
          <a:lstStyle/>
          <a:p>
            <a:r>
              <a:rPr lang="en-US" altLang="zh-CN" b="1" dirty="0" smtClean="0"/>
              <a:t>1</a:t>
            </a:r>
            <a:endParaRPr lang="zh-CN" altLang="en-US" b="1" dirty="0"/>
          </a:p>
        </p:txBody>
      </p:sp>
      <p:cxnSp>
        <p:nvCxnSpPr>
          <p:cNvPr id="23" name="直接连接符 22"/>
          <p:cNvCxnSpPr/>
          <p:nvPr/>
        </p:nvCxnSpPr>
        <p:spPr>
          <a:xfrm>
            <a:off x="6719455" y="2467567"/>
            <a:ext cx="271257" cy="4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485542" y="2282901"/>
            <a:ext cx="301686" cy="369332"/>
          </a:xfrm>
          <a:prstGeom prst="rect">
            <a:avLst/>
          </a:prstGeom>
          <a:noFill/>
        </p:spPr>
        <p:txBody>
          <a:bodyPr wrap="none" rtlCol="0">
            <a:spAutoFit/>
          </a:bodyPr>
          <a:lstStyle/>
          <a:p>
            <a:r>
              <a:rPr lang="en-US" altLang="zh-CN" b="1" dirty="0" smtClean="0"/>
              <a:t>1</a:t>
            </a:r>
            <a:endParaRPr lang="zh-CN" altLang="en-US" b="1" dirty="0"/>
          </a:p>
        </p:txBody>
      </p:sp>
    </p:spTree>
    <p:extLst>
      <p:ext uri="{BB962C8B-B14F-4D97-AF65-F5344CB8AC3E}">
        <p14:creationId xmlns:p14="http://schemas.microsoft.com/office/powerpoint/2010/main" xmlns="" val="114186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Righ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Righ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strips(downRigh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6" grpId="0" animBg="1"/>
      <p:bldP spid="2" grpId="0"/>
      <p:bldP spid="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淘宝网chenying0907出品 10"/>
          <p:cNvSpPr txBox="1"/>
          <p:nvPr/>
        </p:nvSpPr>
        <p:spPr>
          <a:xfrm>
            <a:off x="1251284" y="3014625"/>
            <a:ext cx="1513792" cy="984885"/>
          </a:xfrm>
          <a:prstGeom prst="rect">
            <a:avLst/>
          </a:prstGeom>
          <a:noFill/>
        </p:spPr>
        <p:txBody>
          <a:bodyPr wrap="square" rtlCol="0">
            <a:spAutoFit/>
          </a:bodyPr>
          <a:lstStyle/>
          <a:p>
            <a:r>
              <a:rPr lang="zh-CN" altLang="en-US" sz="4000" b="1" dirty="0">
                <a:solidFill>
                  <a:schemeClr val="accent1">
                    <a:lumMod val="50000"/>
                  </a:schemeClr>
                </a:solidFill>
                <a:latin typeface="微软雅黑" pitchFamily="34" charset="-122"/>
                <a:ea typeface="微软雅黑" pitchFamily="34" charset="-122"/>
              </a:rPr>
              <a:t>目录</a:t>
            </a:r>
            <a:endParaRPr lang="en-US" altLang="zh-CN" sz="4000" b="1" dirty="0">
              <a:solidFill>
                <a:schemeClr val="accent1">
                  <a:lumMod val="50000"/>
                </a:schemeClr>
              </a:solidFill>
              <a:latin typeface="微软雅黑" pitchFamily="34" charset="-122"/>
              <a:ea typeface="微软雅黑" pitchFamily="34" charset="-122"/>
            </a:endParaRPr>
          </a:p>
          <a:p>
            <a:r>
              <a:rPr lang="en-US" altLang="zh-CN" b="1" dirty="0">
                <a:solidFill>
                  <a:schemeClr val="accent1">
                    <a:lumMod val="50000"/>
                  </a:schemeClr>
                </a:solidFill>
              </a:rPr>
              <a:t>Contents</a:t>
            </a:r>
            <a:endParaRPr lang="zh-CN" altLang="en-US" dirty="0">
              <a:solidFill>
                <a:schemeClr val="accent1">
                  <a:lumMod val="50000"/>
                </a:schemeClr>
              </a:solidFill>
            </a:endParaRPr>
          </a:p>
        </p:txBody>
      </p:sp>
      <p:sp>
        <p:nvSpPr>
          <p:cNvPr id="12" name="淘宝网chenying0907出品 11"/>
          <p:cNvSpPr/>
          <p:nvPr/>
        </p:nvSpPr>
        <p:spPr>
          <a:xfrm>
            <a:off x="3158834" y="-15801"/>
            <a:ext cx="5985166" cy="68580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cxnSp>
        <p:nvCxnSpPr>
          <p:cNvPr id="16" name="直接连接符 15"/>
          <p:cNvCxnSpPr>
            <a:cxnSpLocks/>
          </p:cNvCxnSpPr>
          <p:nvPr/>
        </p:nvCxnSpPr>
        <p:spPr>
          <a:xfrm flipH="1">
            <a:off x="3158833" y="15801"/>
            <a:ext cx="3386343" cy="240418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flipH="1">
            <a:off x="5827660" y="4362508"/>
            <a:ext cx="3316340" cy="249549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淘宝网chenying0907出品 20"/>
          <p:cNvSpPr txBox="1"/>
          <p:nvPr/>
        </p:nvSpPr>
        <p:spPr>
          <a:xfrm>
            <a:off x="4405821" y="1958322"/>
            <a:ext cx="4093074" cy="523220"/>
          </a:xfrm>
          <a:prstGeom prst="rect">
            <a:avLst/>
          </a:prstGeom>
          <a:noFill/>
        </p:spPr>
        <p:txBody>
          <a:bodyPr wrap="square" rtlCol="0">
            <a:spAutoFit/>
          </a:bodyPr>
          <a:lstStyle>
            <a:defPPr>
              <a:defRPr lang="en-US"/>
            </a:defPPr>
            <a:lvl1pPr>
              <a:defRPr sz="2800" b="1">
                <a:solidFill>
                  <a:schemeClr val="bg1">
                    <a:lumMod val="65000"/>
                  </a:schemeClr>
                </a:solidFill>
                <a:latin typeface="微软雅黑" pitchFamily="34" charset="-122"/>
                <a:ea typeface="微软雅黑" pitchFamily="34" charset="-122"/>
              </a:defRPr>
            </a:lvl1pPr>
          </a:lstStyle>
          <a:p>
            <a:r>
              <a:rPr lang="zh-CN" altLang="en-US" dirty="0"/>
              <a:t>概述</a:t>
            </a:r>
          </a:p>
        </p:txBody>
      </p:sp>
      <p:sp>
        <p:nvSpPr>
          <p:cNvPr id="26" name="淘宝网chenying0907出品 25"/>
          <p:cNvSpPr txBox="1"/>
          <p:nvPr/>
        </p:nvSpPr>
        <p:spPr>
          <a:xfrm>
            <a:off x="4405821" y="2578212"/>
            <a:ext cx="3787733" cy="523220"/>
          </a:xfrm>
          <a:prstGeom prst="rect">
            <a:avLst/>
          </a:prstGeom>
          <a:noFill/>
        </p:spPr>
        <p:txBody>
          <a:bodyPr wrap="square" rtlCol="0">
            <a:spAutoFit/>
          </a:bodyPr>
          <a:lstStyle>
            <a:defPPr>
              <a:defRPr lang="en-US"/>
            </a:defPPr>
            <a:lvl1pPr>
              <a:defRPr sz="2800" b="1">
                <a:solidFill>
                  <a:schemeClr val="bg1"/>
                </a:solidFill>
                <a:latin typeface="微软雅黑" pitchFamily="34" charset="-122"/>
                <a:ea typeface="微软雅黑" pitchFamily="34" charset="-122"/>
              </a:defRPr>
            </a:lvl1pPr>
          </a:lstStyle>
          <a:p>
            <a:r>
              <a:rPr lang="zh-CN" altLang="en-US" dirty="0"/>
              <a:t>集成触发器</a:t>
            </a:r>
          </a:p>
        </p:txBody>
      </p:sp>
      <p:sp>
        <p:nvSpPr>
          <p:cNvPr id="30" name="淘宝网chenying0907出品 29"/>
          <p:cNvSpPr txBox="1"/>
          <p:nvPr/>
        </p:nvSpPr>
        <p:spPr>
          <a:xfrm>
            <a:off x="4405821" y="3185725"/>
            <a:ext cx="3700500" cy="523220"/>
          </a:xfrm>
          <a:prstGeom prst="rect">
            <a:avLst/>
          </a:prstGeom>
          <a:noFill/>
        </p:spPr>
        <p:txBody>
          <a:bodyPr wrap="square" rtlCol="0">
            <a:spAutoFit/>
          </a:bodyPr>
          <a:lstStyle>
            <a:defPPr>
              <a:defRPr lang="zh-CN"/>
            </a:defPPr>
            <a:lvl1pPr>
              <a:defRPr sz="2400" b="1">
                <a:solidFill>
                  <a:schemeClr val="bg1">
                    <a:lumMod val="65000"/>
                  </a:schemeClr>
                </a:solidFill>
                <a:latin typeface="微软雅黑" pitchFamily="34" charset="-122"/>
                <a:ea typeface="微软雅黑" pitchFamily="34" charset="-122"/>
              </a:defRPr>
            </a:lvl1pPr>
          </a:lstStyle>
          <a:p>
            <a:r>
              <a:rPr lang="zh-CN" altLang="en-US" sz="2800" dirty="0"/>
              <a:t>时序逻辑电路的分析</a:t>
            </a:r>
          </a:p>
        </p:txBody>
      </p:sp>
      <p:sp>
        <p:nvSpPr>
          <p:cNvPr id="17" name="淘宝网chenying0907出品 29">
            <a:extLst>
              <a:ext uri="{FF2B5EF4-FFF2-40B4-BE49-F238E27FC236}">
                <a16:creationId xmlns:a16="http://schemas.microsoft.com/office/drawing/2014/main" xmlns="" id="{CB71A628-6373-4E0F-9C96-7CD3E76B261D}"/>
              </a:ext>
            </a:extLst>
          </p:cNvPr>
          <p:cNvSpPr txBox="1"/>
          <p:nvPr/>
        </p:nvSpPr>
        <p:spPr>
          <a:xfrm>
            <a:off x="4405821" y="3828425"/>
            <a:ext cx="3700500" cy="523220"/>
          </a:xfrm>
          <a:prstGeom prst="rect">
            <a:avLst/>
          </a:prstGeom>
          <a:noFill/>
        </p:spPr>
        <p:txBody>
          <a:bodyPr wrap="square" rtlCol="0">
            <a:spAutoFit/>
          </a:bodyPr>
          <a:lstStyle>
            <a:defPPr>
              <a:defRPr lang="en-US"/>
            </a:defPPr>
            <a:lvl1pPr>
              <a:defRPr b="1">
                <a:solidFill>
                  <a:schemeClr val="bg1">
                    <a:lumMod val="65000"/>
                  </a:schemeClr>
                </a:solidFill>
                <a:latin typeface="微软雅黑" pitchFamily="34" charset="-122"/>
                <a:ea typeface="微软雅黑" pitchFamily="34" charset="-122"/>
              </a:defRPr>
            </a:lvl1pPr>
          </a:lstStyle>
          <a:p>
            <a:r>
              <a:rPr lang="zh-CN" altLang="en-US" sz="2800" dirty="0"/>
              <a:t>时序逻辑电路的设计</a:t>
            </a:r>
          </a:p>
        </p:txBody>
      </p:sp>
      <p:sp>
        <p:nvSpPr>
          <p:cNvPr id="18" name="淘宝网chenying0907出品 29">
            <a:extLst>
              <a:ext uri="{FF2B5EF4-FFF2-40B4-BE49-F238E27FC236}">
                <a16:creationId xmlns:a16="http://schemas.microsoft.com/office/drawing/2014/main" xmlns="" id="{AEE16EF7-D81C-4C82-B775-756588433B80}"/>
              </a:ext>
            </a:extLst>
          </p:cNvPr>
          <p:cNvSpPr txBox="1"/>
          <p:nvPr/>
        </p:nvSpPr>
        <p:spPr>
          <a:xfrm>
            <a:off x="4405821" y="4455665"/>
            <a:ext cx="4343207" cy="523220"/>
          </a:xfrm>
          <a:prstGeom prst="rect">
            <a:avLst/>
          </a:prstGeom>
          <a:noFill/>
        </p:spPr>
        <p:txBody>
          <a:bodyPr wrap="square" rtlCol="0">
            <a:spAutoFit/>
          </a:bodyPr>
          <a:lstStyle>
            <a:defPPr>
              <a:defRPr lang="en-US"/>
            </a:defPPr>
            <a:lvl1pPr>
              <a:defRPr b="1">
                <a:solidFill>
                  <a:schemeClr val="bg1">
                    <a:lumMod val="65000"/>
                  </a:schemeClr>
                </a:solidFill>
                <a:latin typeface="微软雅黑" pitchFamily="34" charset="-122"/>
                <a:ea typeface="微软雅黑" pitchFamily="34" charset="-122"/>
              </a:defRPr>
            </a:lvl1pPr>
          </a:lstStyle>
          <a:p>
            <a:r>
              <a:rPr lang="zh-CN" altLang="en-US" sz="2800" dirty="0"/>
              <a:t>常用时序电路及其应用</a:t>
            </a:r>
          </a:p>
        </p:txBody>
      </p:sp>
    </p:spTree>
    <p:extLst>
      <p:ext uri="{BB962C8B-B14F-4D97-AF65-F5344CB8AC3E}">
        <p14:creationId xmlns:p14="http://schemas.microsoft.com/office/powerpoint/2010/main" xmlns="" val="42717677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579967" y="634846"/>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2.</a:t>
            </a:r>
            <a:r>
              <a:rPr lang="zh-CN" altLang="en-US" sz="2800" b="1" dirty="0">
                <a:solidFill>
                  <a:srgbClr val="0000FF"/>
                </a:solidFill>
                <a:latin typeface="黑体" panose="02010609060101010101" pitchFamily="49" charset="-122"/>
                <a:ea typeface="黑体" panose="02010609060101010101" pitchFamily="49" charset="-122"/>
              </a:rPr>
              <a:t>根据方程组列出状态转移真值表</a:t>
            </a:r>
          </a:p>
        </p:txBody>
      </p:sp>
      <p:pic>
        <p:nvPicPr>
          <p:cNvPr id="275" name="Picture 5" descr="B5-3-1">
            <a:extLst>
              <a:ext uri="{FF2B5EF4-FFF2-40B4-BE49-F238E27FC236}">
                <a16:creationId xmlns:a16="http://schemas.microsoft.com/office/drawing/2014/main" xmlns="" id="{63EB8E17-F8BB-4DC1-93D3-4F93CA2D6081}"/>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48843" y="3177125"/>
            <a:ext cx="9046314" cy="3680875"/>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277" name="Object 6">
            <a:extLst>
              <a:ext uri="{FF2B5EF4-FFF2-40B4-BE49-F238E27FC236}">
                <a16:creationId xmlns:a16="http://schemas.microsoft.com/office/drawing/2014/main" xmlns="" id="{631A6841-F576-42CF-A7F6-36A8E0EDA0F7}"/>
              </a:ext>
            </a:extLst>
          </p:cNvPr>
          <p:cNvGraphicFramePr>
            <a:graphicFrameLocks noChangeAspect="1"/>
          </p:cNvGraphicFramePr>
          <p:nvPr>
            <p:extLst>
              <p:ext uri="{D42A27DB-BD31-4B8C-83A1-F6EECF244321}">
                <p14:modId xmlns:p14="http://schemas.microsoft.com/office/powerpoint/2010/main" xmlns="" val="939718356"/>
              </p:ext>
            </p:extLst>
          </p:nvPr>
        </p:nvGraphicFramePr>
        <p:xfrm>
          <a:off x="1560685" y="1158066"/>
          <a:ext cx="3692882" cy="1887161"/>
        </p:xfrm>
        <a:graphic>
          <a:graphicData uri="http://schemas.openxmlformats.org/presentationml/2006/ole">
            <p:oleObj spid="_x0000_s137447" name="Equation" r:id="rId6" imgW="2336800" imgH="1193800" progId="Equation.DSMT4">
              <p:embed/>
            </p:oleObj>
          </a:graphicData>
        </a:graphic>
      </p:graphicFrame>
      <p:sp>
        <p:nvSpPr>
          <p:cNvPr id="4" name="矩形: 圆角 3">
            <a:extLst>
              <a:ext uri="{FF2B5EF4-FFF2-40B4-BE49-F238E27FC236}">
                <a16:creationId xmlns:a16="http://schemas.microsoft.com/office/drawing/2014/main" xmlns="" id="{2A572D65-55B2-4AF6-A1C8-78D474C7A460}"/>
              </a:ext>
            </a:extLst>
          </p:cNvPr>
          <p:cNvSpPr/>
          <p:nvPr/>
        </p:nvSpPr>
        <p:spPr>
          <a:xfrm>
            <a:off x="4250407" y="6296185"/>
            <a:ext cx="3018295" cy="321590"/>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xmlns="" id="{BB77BCAE-3960-4F34-9E9A-CC535919887F}"/>
              </a:ext>
            </a:extLst>
          </p:cNvPr>
          <p:cNvCxnSpPr/>
          <p:nvPr/>
        </p:nvCxnSpPr>
        <p:spPr>
          <a:xfrm flipH="1" flipV="1">
            <a:off x="3421248" y="4374395"/>
            <a:ext cx="829159" cy="184817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xmlns="" id="{46BF7929-1E2A-4371-A588-9EA10537E0F4}"/>
              </a:ext>
            </a:extLst>
          </p:cNvPr>
          <p:cNvSpPr txBox="1"/>
          <p:nvPr/>
        </p:nvSpPr>
        <p:spPr>
          <a:xfrm>
            <a:off x="1762934" y="2833959"/>
            <a:ext cx="957020" cy="523220"/>
          </a:xfrm>
          <a:prstGeom prst="rect">
            <a:avLst/>
          </a:prstGeom>
          <a:noFill/>
        </p:spPr>
        <p:txBody>
          <a:bodyPr wrap="square" rtlCol="0">
            <a:spAutoFit/>
          </a:bodyPr>
          <a:lstStyle/>
          <a:p>
            <a:r>
              <a:rPr lang="zh-CN" altLang="en-US" sz="2800" b="1" dirty="0">
                <a:solidFill>
                  <a:srgbClr val="FF0000"/>
                </a:solidFill>
              </a:rPr>
              <a:t>现态</a:t>
            </a:r>
          </a:p>
        </p:txBody>
      </p:sp>
      <p:sp>
        <p:nvSpPr>
          <p:cNvPr id="279" name="文本框 278">
            <a:extLst>
              <a:ext uri="{FF2B5EF4-FFF2-40B4-BE49-F238E27FC236}">
                <a16:creationId xmlns:a16="http://schemas.microsoft.com/office/drawing/2014/main" xmlns="" id="{9C316CAA-E424-43BD-916B-2B42CF1D53C6}"/>
              </a:ext>
            </a:extLst>
          </p:cNvPr>
          <p:cNvSpPr txBox="1"/>
          <p:nvPr/>
        </p:nvSpPr>
        <p:spPr>
          <a:xfrm>
            <a:off x="5281044" y="2849566"/>
            <a:ext cx="957020" cy="523220"/>
          </a:xfrm>
          <a:prstGeom prst="rect">
            <a:avLst/>
          </a:prstGeom>
          <a:noFill/>
        </p:spPr>
        <p:txBody>
          <a:bodyPr wrap="square" rtlCol="0">
            <a:spAutoFit/>
          </a:bodyPr>
          <a:lstStyle/>
          <a:p>
            <a:r>
              <a:rPr lang="zh-CN" altLang="en-US" sz="2800" b="1" dirty="0">
                <a:solidFill>
                  <a:srgbClr val="FF0000"/>
                </a:solidFill>
              </a:rPr>
              <a:t>次态</a:t>
            </a:r>
          </a:p>
        </p:txBody>
      </p:sp>
      <p:sp>
        <p:nvSpPr>
          <p:cNvPr id="280" name="文本框 279">
            <a:extLst>
              <a:ext uri="{FF2B5EF4-FFF2-40B4-BE49-F238E27FC236}">
                <a16:creationId xmlns:a16="http://schemas.microsoft.com/office/drawing/2014/main" xmlns="" id="{128267A7-FAE6-4CEA-B751-1BBB1A12D3C0}"/>
              </a:ext>
            </a:extLst>
          </p:cNvPr>
          <p:cNvSpPr txBox="1"/>
          <p:nvPr/>
        </p:nvSpPr>
        <p:spPr>
          <a:xfrm>
            <a:off x="7781442" y="2833959"/>
            <a:ext cx="957020" cy="523220"/>
          </a:xfrm>
          <a:prstGeom prst="rect">
            <a:avLst/>
          </a:prstGeom>
          <a:noFill/>
        </p:spPr>
        <p:txBody>
          <a:bodyPr wrap="square" rtlCol="0">
            <a:spAutoFit/>
          </a:bodyPr>
          <a:lstStyle/>
          <a:p>
            <a:r>
              <a:rPr lang="zh-CN" altLang="en-US" sz="2800" b="1" dirty="0">
                <a:solidFill>
                  <a:srgbClr val="FF0000"/>
                </a:solidFill>
              </a:rPr>
              <a:t>输出</a:t>
            </a:r>
          </a:p>
        </p:txBody>
      </p:sp>
      <p:sp>
        <p:nvSpPr>
          <p:cNvPr id="15" name="箭头: 右 14">
            <a:extLst>
              <a:ext uri="{FF2B5EF4-FFF2-40B4-BE49-F238E27FC236}">
                <a16:creationId xmlns:a16="http://schemas.microsoft.com/office/drawing/2014/main" xmlns="" id="{E9DF264C-9046-4331-9290-B4A1666C4C90}"/>
              </a:ext>
            </a:extLst>
          </p:cNvPr>
          <p:cNvSpPr/>
          <p:nvPr/>
        </p:nvSpPr>
        <p:spPr>
          <a:xfrm>
            <a:off x="3679549" y="4056146"/>
            <a:ext cx="476573" cy="160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圆角 292">
            <a:extLst>
              <a:ext uri="{FF2B5EF4-FFF2-40B4-BE49-F238E27FC236}">
                <a16:creationId xmlns:a16="http://schemas.microsoft.com/office/drawing/2014/main" xmlns="" id="{5495965E-E732-447E-A450-5FBA82777E8D}"/>
              </a:ext>
            </a:extLst>
          </p:cNvPr>
          <p:cNvSpPr/>
          <p:nvPr/>
        </p:nvSpPr>
        <p:spPr>
          <a:xfrm>
            <a:off x="4250407" y="3979188"/>
            <a:ext cx="3018295" cy="321590"/>
          </a:xfrm>
          <a:prstGeom prst="round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4" name="矩形: 圆角 293">
            <a:extLst>
              <a:ext uri="{FF2B5EF4-FFF2-40B4-BE49-F238E27FC236}">
                <a16:creationId xmlns:a16="http://schemas.microsoft.com/office/drawing/2014/main" xmlns="" id="{0B30771A-5ADF-4B9B-8985-08090884B9A2}"/>
              </a:ext>
            </a:extLst>
          </p:cNvPr>
          <p:cNvSpPr/>
          <p:nvPr/>
        </p:nvSpPr>
        <p:spPr>
          <a:xfrm>
            <a:off x="543729" y="4560325"/>
            <a:ext cx="3018295" cy="321590"/>
          </a:xfrm>
          <a:prstGeom prst="roundRect">
            <a:avLst/>
          </a:prstGeom>
          <a:noFill/>
          <a:ln w="349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6" name="直接箭头连接符 295">
            <a:extLst>
              <a:ext uri="{FF2B5EF4-FFF2-40B4-BE49-F238E27FC236}">
                <a16:creationId xmlns:a16="http://schemas.microsoft.com/office/drawing/2014/main" xmlns="" id="{CD350E11-CA36-4463-BE9E-E18353829DA7}"/>
              </a:ext>
            </a:extLst>
          </p:cNvPr>
          <p:cNvCxnSpPr>
            <a:endCxn id="294" idx="3"/>
          </p:cNvCxnSpPr>
          <p:nvPr/>
        </p:nvCxnSpPr>
        <p:spPr>
          <a:xfrm flipH="1">
            <a:off x="3562024" y="4313693"/>
            <a:ext cx="688383" cy="40742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97" name="箭头: 右 296">
            <a:extLst>
              <a:ext uri="{FF2B5EF4-FFF2-40B4-BE49-F238E27FC236}">
                <a16:creationId xmlns:a16="http://schemas.microsoft.com/office/drawing/2014/main" xmlns="" id="{64A3E2FB-7EDA-491F-A096-49387DCC2E7D}"/>
              </a:ext>
            </a:extLst>
          </p:cNvPr>
          <p:cNvSpPr/>
          <p:nvPr/>
        </p:nvSpPr>
        <p:spPr>
          <a:xfrm>
            <a:off x="3750585" y="4653678"/>
            <a:ext cx="476573" cy="160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8" name="矩形: 圆角 297">
            <a:extLst>
              <a:ext uri="{FF2B5EF4-FFF2-40B4-BE49-F238E27FC236}">
                <a16:creationId xmlns:a16="http://schemas.microsoft.com/office/drawing/2014/main" xmlns="" id="{9CF91BEF-9E3A-4AB5-921B-D10739A469EE}"/>
              </a:ext>
            </a:extLst>
          </p:cNvPr>
          <p:cNvSpPr/>
          <p:nvPr/>
        </p:nvSpPr>
        <p:spPr>
          <a:xfrm>
            <a:off x="541907" y="3979188"/>
            <a:ext cx="3018295" cy="321590"/>
          </a:xfrm>
          <a:prstGeom prst="roundRect">
            <a:avLst/>
          </a:prstGeom>
          <a:noFill/>
          <a:ln w="349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圆角 277">
            <a:extLst>
              <a:ext uri="{FF2B5EF4-FFF2-40B4-BE49-F238E27FC236}">
                <a16:creationId xmlns:a16="http://schemas.microsoft.com/office/drawing/2014/main" xmlns="" id="{30E4BD15-999D-4D05-A9B5-A82D94036333}"/>
              </a:ext>
            </a:extLst>
          </p:cNvPr>
          <p:cNvSpPr/>
          <p:nvPr/>
        </p:nvSpPr>
        <p:spPr>
          <a:xfrm>
            <a:off x="541907" y="3979188"/>
            <a:ext cx="3018295" cy="321590"/>
          </a:xfrm>
          <a:prstGeom prst="round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9" name="文本框 298">
            <a:extLst>
              <a:ext uri="{FF2B5EF4-FFF2-40B4-BE49-F238E27FC236}">
                <a16:creationId xmlns:a16="http://schemas.microsoft.com/office/drawing/2014/main" xmlns="" id="{BF289A03-E44D-4B1D-8B4D-6351636BE662}"/>
              </a:ext>
            </a:extLst>
          </p:cNvPr>
          <p:cNvSpPr txBox="1"/>
          <p:nvPr/>
        </p:nvSpPr>
        <p:spPr>
          <a:xfrm>
            <a:off x="7183967" y="4374395"/>
            <a:ext cx="1761388" cy="1815882"/>
          </a:xfrm>
          <a:prstGeom prst="rect">
            <a:avLst/>
          </a:prstGeom>
          <a:solidFill>
            <a:schemeClr val="accent1">
              <a:lumMod val="20000"/>
              <a:lumOff val="80000"/>
            </a:schemeClr>
          </a:solidFill>
        </p:spPr>
        <p:txBody>
          <a:bodyPr wrap="square" rtlCol="0">
            <a:spAutoFit/>
          </a:bodyPr>
          <a:lstStyle/>
          <a:p>
            <a:r>
              <a:rPr lang="zh-CN" altLang="en-US" sz="2800" b="1" dirty="0">
                <a:solidFill>
                  <a:srgbClr val="FF0000"/>
                </a:solidFill>
                <a:latin typeface="黑体" panose="02010609060101010101" pitchFamily="49" charset="-122"/>
                <a:ea typeface="黑体" panose="02010609060101010101" pitchFamily="49" charset="-122"/>
              </a:rPr>
              <a:t>所有工作状态都包含在真值表中</a:t>
            </a:r>
          </a:p>
        </p:txBody>
      </p:sp>
      <p:sp>
        <p:nvSpPr>
          <p:cNvPr id="3" name="对话气泡: 矩形 2">
            <a:extLst>
              <a:ext uri="{FF2B5EF4-FFF2-40B4-BE49-F238E27FC236}">
                <a16:creationId xmlns:a16="http://schemas.microsoft.com/office/drawing/2014/main" xmlns="" id="{A851DA0F-DDDE-4856-9548-14AD10D1F9F8}"/>
              </a:ext>
            </a:extLst>
          </p:cNvPr>
          <p:cNvSpPr/>
          <p:nvPr/>
        </p:nvSpPr>
        <p:spPr>
          <a:xfrm>
            <a:off x="7768727" y="1784010"/>
            <a:ext cx="1276311" cy="850367"/>
          </a:xfrm>
          <a:prstGeom prst="wedgeRectCallout">
            <a:avLst>
              <a:gd name="adj1" fmla="val -26318"/>
              <a:gd name="adj2" fmla="val 8410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0000FF"/>
                </a:solidFill>
                <a:latin typeface="黑体" panose="02010609060101010101" pitchFamily="49" charset="-122"/>
                <a:ea typeface="黑体" panose="02010609060101010101" pitchFamily="49" charset="-122"/>
              </a:rPr>
              <a:t>现态下的输出</a:t>
            </a:r>
          </a:p>
        </p:txBody>
      </p:sp>
      <p:graphicFrame>
        <p:nvGraphicFramePr>
          <p:cNvPr id="23" name="对象 22"/>
          <p:cNvGraphicFramePr>
            <a:graphicFrameLocks noChangeAspect="1"/>
          </p:cNvGraphicFramePr>
          <p:nvPr>
            <p:extLst>
              <p:ext uri="{D42A27DB-BD31-4B8C-83A1-F6EECF244321}">
                <p14:modId xmlns:p14="http://schemas.microsoft.com/office/powerpoint/2010/main" xmlns="" val="1019844344"/>
              </p:ext>
            </p:extLst>
          </p:nvPr>
        </p:nvGraphicFramePr>
        <p:xfrm>
          <a:off x="6122805" y="1741857"/>
          <a:ext cx="1145897" cy="640354"/>
        </p:xfrm>
        <a:graphic>
          <a:graphicData uri="http://schemas.openxmlformats.org/presentationml/2006/ole">
            <p:oleObj spid="_x0000_s137448" name="Equation" r:id="rId7" imgW="431640" imgH="241200" progId="Equation.DSMT4">
              <p:embed/>
            </p:oleObj>
          </a:graphicData>
        </a:graphic>
      </p:graphicFrame>
    </p:spTree>
    <p:extLst>
      <p:ext uri="{BB962C8B-B14F-4D97-AF65-F5344CB8AC3E}">
        <p14:creationId xmlns:p14="http://schemas.microsoft.com/office/powerpoint/2010/main" xmlns="" val="408103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8"/>
                                        </p:tgtEl>
                                        <p:attrNameLst>
                                          <p:attrName>style.visibility</p:attrName>
                                        </p:attrNameLst>
                                      </p:cBhvr>
                                      <p:to>
                                        <p:strVal val="visible"/>
                                      </p:to>
                                    </p:set>
                                    <p:animEffect transition="in" filter="fade">
                                      <p:cBhvr>
                                        <p:cTn id="12" dur="500"/>
                                        <p:tgtEl>
                                          <p:spTgt spid="29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3"/>
                                        </p:tgtEl>
                                        <p:attrNameLst>
                                          <p:attrName>style.visibility</p:attrName>
                                        </p:attrNameLst>
                                      </p:cBhvr>
                                      <p:to>
                                        <p:strVal val="visible"/>
                                      </p:to>
                                    </p:set>
                                    <p:animEffect transition="in" filter="fade">
                                      <p:cBhvr>
                                        <p:cTn id="22" dur="500"/>
                                        <p:tgtEl>
                                          <p:spTgt spid="2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6"/>
                                        </p:tgtEl>
                                        <p:attrNameLst>
                                          <p:attrName>style.visibility</p:attrName>
                                        </p:attrNameLst>
                                      </p:cBhvr>
                                      <p:to>
                                        <p:strVal val="visible"/>
                                      </p:to>
                                    </p:set>
                                    <p:animEffect transition="in" filter="fade">
                                      <p:cBhvr>
                                        <p:cTn id="27" dur="500"/>
                                        <p:tgtEl>
                                          <p:spTgt spid="29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4"/>
                                        </p:tgtEl>
                                        <p:attrNameLst>
                                          <p:attrName>style.visibility</p:attrName>
                                        </p:attrNameLst>
                                      </p:cBhvr>
                                      <p:to>
                                        <p:strVal val="visible"/>
                                      </p:to>
                                    </p:set>
                                    <p:animEffect transition="in" filter="fade">
                                      <p:cBhvr>
                                        <p:cTn id="32" dur="500"/>
                                        <p:tgtEl>
                                          <p:spTgt spid="29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7"/>
                                        </p:tgtEl>
                                        <p:attrNameLst>
                                          <p:attrName>style.visibility</p:attrName>
                                        </p:attrNameLst>
                                      </p:cBhvr>
                                      <p:to>
                                        <p:strVal val="visible"/>
                                      </p:to>
                                    </p:set>
                                    <p:animEffect transition="in" filter="fade">
                                      <p:cBhvr>
                                        <p:cTn id="37" dur="500"/>
                                        <p:tgtEl>
                                          <p:spTgt spid="297"/>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ircle(in)">
                                      <p:cBhvr>
                                        <p:cTn id="42" dur="20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down)">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278"/>
                                        </p:tgtEl>
                                        <p:attrNameLst>
                                          <p:attrName>style.visibility</p:attrName>
                                        </p:attrNameLst>
                                      </p:cBhvr>
                                      <p:to>
                                        <p:strVal val="visible"/>
                                      </p:to>
                                    </p:set>
                                    <p:animEffect transition="in" filter="circle(in)">
                                      <p:cBhvr>
                                        <p:cTn id="52" dur="2000"/>
                                        <p:tgtEl>
                                          <p:spTgt spid="278"/>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299"/>
                                        </p:tgtEl>
                                        <p:attrNameLst>
                                          <p:attrName>style.visibility</p:attrName>
                                        </p:attrNameLst>
                                      </p:cBhvr>
                                      <p:to>
                                        <p:strVal val="visible"/>
                                      </p:to>
                                    </p:set>
                                    <p:anim calcmode="lin" valueType="num">
                                      <p:cBhvr>
                                        <p:cTn id="57" dur="500" fill="hold"/>
                                        <p:tgtEl>
                                          <p:spTgt spid="299"/>
                                        </p:tgtEl>
                                        <p:attrNameLst>
                                          <p:attrName>ppt_w</p:attrName>
                                        </p:attrNameLst>
                                      </p:cBhvr>
                                      <p:tavLst>
                                        <p:tav tm="0">
                                          <p:val>
                                            <p:fltVal val="0"/>
                                          </p:val>
                                        </p:tav>
                                        <p:tav tm="100000">
                                          <p:val>
                                            <p:strVal val="#ppt_w"/>
                                          </p:val>
                                        </p:tav>
                                      </p:tavLst>
                                    </p:anim>
                                    <p:anim calcmode="lin" valueType="num">
                                      <p:cBhvr>
                                        <p:cTn id="58" dur="500" fill="hold"/>
                                        <p:tgtEl>
                                          <p:spTgt spid="299"/>
                                        </p:tgtEl>
                                        <p:attrNameLst>
                                          <p:attrName>ppt_h</p:attrName>
                                        </p:attrNameLst>
                                      </p:cBhvr>
                                      <p:tavLst>
                                        <p:tav tm="0">
                                          <p:val>
                                            <p:fltVal val="0"/>
                                          </p:val>
                                        </p:tav>
                                        <p:tav tm="100000">
                                          <p:val>
                                            <p:strVal val="#ppt_h"/>
                                          </p:val>
                                        </p:tav>
                                      </p:tavLst>
                                    </p:anim>
                                    <p:animEffect transition="in" filter="fade">
                                      <p:cBhvr>
                                        <p:cTn id="59" dur="500"/>
                                        <p:tgtEl>
                                          <p:spTgt spid="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animBg="1"/>
      <p:bldP spid="293" grpId="0" animBg="1"/>
      <p:bldP spid="294" grpId="0" animBg="1"/>
      <p:bldP spid="297" grpId="0" animBg="1"/>
      <p:bldP spid="298" grpId="0" animBg="1"/>
      <p:bldP spid="278" grpId="0" animBg="1"/>
      <p:bldP spid="299"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579967" y="634846"/>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3.</a:t>
            </a:r>
            <a:r>
              <a:rPr lang="zh-CN" altLang="en-US" sz="2800" b="1" dirty="0">
                <a:solidFill>
                  <a:srgbClr val="0000FF"/>
                </a:solidFill>
                <a:latin typeface="黑体" panose="02010609060101010101" pitchFamily="49" charset="-122"/>
                <a:ea typeface="黑体" panose="02010609060101010101" pitchFamily="49" charset="-122"/>
              </a:rPr>
              <a:t>根据状态转移真值表画状态转移图</a:t>
            </a:r>
          </a:p>
        </p:txBody>
      </p:sp>
      <p:pic>
        <p:nvPicPr>
          <p:cNvPr id="88" name="Picture 5" descr="B5-3-1">
            <a:extLst>
              <a:ext uri="{FF2B5EF4-FFF2-40B4-BE49-F238E27FC236}">
                <a16:creationId xmlns:a16="http://schemas.microsoft.com/office/drawing/2014/main" xmlns="" id="{BC479736-3D58-4535-8C11-312CD74704B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792089" y="1200098"/>
            <a:ext cx="6993467" cy="2845588"/>
          </a:xfrm>
          <a:prstGeom prst="rect">
            <a:avLst/>
          </a:prstGeom>
          <a:noFill/>
          <a:extLst>
            <a:ext uri="{909E8E84-426E-40DD-AFC4-6F175D3DCCD1}">
              <a14:hiddenFill xmlns:a14="http://schemas.microsoft.com/office/drawing/2010/main" xmlns="">
                <a:solidFill>
                  <a:srgbClr val="FFFFFF"/>
                </a:solidFill>
              </a14:hiddenFill>
            </a:ext>
          </a:extLst>
        </p:spPr>
      </p:pic>
      <p:pic>
        <p:nvPicPr>
          <p:cNvPr id="91" name="Picture 5" descr="5-3-3">
            <a:extLst>
              <a:ext uri="{FF2B5EF4-FFF2-40B4-BE49-F238E27FC236}">
                <a16:creationId xmlns:a16="http://schemas.microsoft.com/office/drawing/2014/main" xmlns="" id="{24368A3B-D370-4B47-B4B9-286E3E57B4E0}"/>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943167" y="4137754"/>
            <a:ext cx="6234113" cy="267017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文本框 3">
            <a:extLst>
              <a:ext uri="{FF2B5EF4-FFF2-40B4-BE49-F238E27FC236}">
                <a16:creationId xmlns:a16="http://schemas.microsoft.com/office/drawing/2014/main" xmlns="" id="{3288C04E-A938-4625-BEA1-76BABBAD8C28}"/>
              </a:ext>
            </a:extLst>
          </p:cNvPr>
          <p:cNvSpPr txBox="1"/>
          <p:nvPr/>
        </p:nvSpPr>
        <p:spPr>
          <a:xfrm>
            <a:off x="579968" y="1460500"/>
            <a:ext cx="1016000" cy="1815882"/>
          </a:xfrm>
          <a:prstGeom prst="rect">
            <a:avLst/>
          </a:prstGeom>
          <a:noFill/>
          <a:ln>
            <a:solidFill>
              <a:srgbClr val="3366FF"/>
            </a:solidFill>
          </a:ln>
        </p:spPr>
        <p:txBody>
          <a:bodyPr wrap="square" rtlCol="0">
            <a:spAutoFit/>
          </a:bodyPr>
          <a:lstStyle/>
          <a:p>
            <a:r>
              <a:rPr lang="zh-CN" altLang="en-US" sz="2800" b="1" dirty="0">
                <a:solidFill>
                  <a:srgbClr val="C00000"/>
                </a:solidFill>
                <a:latin typeface="黑体" panose="02010609060101010101" pitchFamily="49" charset="-122"/>
                <a:ea typeface="黑体" panose="02010609060101010101" pitchFamily="49" charset="-122"/>
              </a:rPr>
              <a:t>状态转移真值表</a:t>
            </a:r>
          </a:p>
        </p:txBody>
      </p:sp>
      <p:sp>
        <p:nvSpPr>
          <p:cNvPr id="93" name="文本框 92">
            <a:extLst>
              <a:ext uri="{FF2B5EF4-FFF2-40B4-BE49-F238E27FC236}">
                <a16:creationId xmlns:a16="http://schemas.microsoft.com/office/drawing/2014/main" xmlns="" id="{41DE0063-C51A-4F25-AAFE-E109EEAA2E57}"/>
              </a:ext>
            </a:extLst>
          </p:cNvPr>
          <p:cNvSpPr txBox="1"/>
          <p:nvPr/>
        </p:nvSpPr>
        <p:spPr>
          <a:xfrm>
            <a:off x="579968" y="4593166"/>
            <a:ext cx="1016000" cy="1384995"/>
          </a:xfrm>
          <a:prstGeom prst="rect">
            <a:avLst/>
          </a:prstGeom>
          <a:noFill/>
          <a:ln>
            <a:solidFill>
              <a:srgbClr val="3366FF"/>
            </a:solidFill>
          </a:ln>
        </p:spPr>
        <p:txBody>
          <a:bodyPr wrap="square" rtlCol="0">
            <a:spAutoFit/>
          </a:bodyPr>
          <a:lstStyle/>
          <a:p>
            <a:r>
              <a:rPr lang="zh-CN" altLang="en-US" sz="2800" b="1" dirty="0">
                <a:solidFill>
                  <a:srgbClr val="C00000"/>
                </a:solidFill>
                <a:latin typeface="黑体" panose="02010609060101010101" pitchFamily="49" charset="-122"/>
                <a:ea typeface="黑体" panose="02010609060101010101" pitchFamily="49" charset="-122"/>
              </a:rPr>
              <a:t>状态转移图</a:t>
            </a:r>
          </a:p>
        </p:txBody>
      </p:sp>
      <p:graphicFrame>
        <p:nvGraphicFramePr>
          <p:cNvPr id="11" name="对象 10"/>
          <p:cNvGraphicFramePr>
            <a:graphicFrameLocks noChangeAspect="1"/>
          </p:cNvGraphicFramePr>
          <p:nvPr>
            <p:extLst>
              <p:ext uri="{D42A27DB-BD31-4B8C-83A1-F6EECF244321}">
                <p14:modId xmlns:p14="http://schemas.microsoft.com/office/powerpoint/2010/main" xmlns="" val="2288427967"/>
              </p:ext>
            </p:extLst>
          </p:nvPr>
        </p:nvGraphicFramePr>
        <p:xfrm>
          <a:off x="515019" y="3614597"/>
          <a:ext cx="1145897" cy="640354"/>
        </p:xfrm>
        <a:graphic>
          <a:graphicData uri="http://schemas.openxmlformats.org/presentationml/2006/ole">
            <p:oleObj spid="_x0000_s161827" name="Equation" r:id="rId7" imgW="431640" imgH="241200" progId="Equation.DSMT4">
              <p:embed/>
            </p:oleObj>
          </a:graphicData>
        </a:graphic>
      </p:graphicFrame>
    </p:spTree>
    <p:extLst>
      <p:ext uri="{BB962C8B-B14F-4D97-AF65-F5344CB8AC3E}">
        <p14:creationId xmlns:p14="http://schemas.microsoft.com/office/powerpoint/2010/main" xmlns="" val="9513590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579967" y="634846"/>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4.</a:t>
            </a:r>
            <a:r>
              <a:rPr lang="zh-CN" altLang="en-US" sz="2800" b="1" dirty="0">
                <a:solidFill>
                  <a:srgbClr val="0000FF"/>
                </a:solidFill>
                <a:latin typeface="黑体" panose="02010609060101010101" pitchFamily="49" charset="-122"/>
                <a:ea typeface="黑体" panose="02010609060101010101" pitchFamily="49" charset="-122"/>
              </a:rPr>
              <a:t>根据状态转移图画时序图</a:t>
            </a:r>
          </a:p>
        </p:txBody>
      </p:sp>
      <p:pic>
        <p:nvPicPr>
          <p:cNvPr id="91" name="Picture 5" descr="5-3-3">
            <a:extLst>
              <a:ext uri="{FF2B5EF4-FFF2-40B4-BE49-F238E27FC236}">
                <a16:creationId xmlns:a16="http://schemas.microsoft.com/office/drawing/2014/main" xmlns="" id="{24368A3B-D370-4B47-B4B9-286E3E57B4E0}"/>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002433" y="1150893"/>
            <a:ext cx="5971714" cy="2557785"/>
          </a:xfrm>
          <a:prstGeom prst="rect">
            <a:avLst/>
          </a:prstGeom>
          <a:noFill/>
          <a:extLst>
            <a:ext uri="{909E8E84-426E-40DD-AFC4-6F175D3DCCD1}">
              <a14:hiddenFill xmlns:a14="http://schemas.microsoft.com/office/drawing/2010/main" xmlns="">
                <a:solidFill>
                  <a:srgbClr val="FFFFFF"/>
                </a:solidFill>
              </a14:hiddenFill>
            </a:ext>
          </a:extLst>
        </p:spPr>
      </p:pic>
      <p:sp>
        <p:nvSpPr>
          <p:cNvPr id="93" name="文本框 92">
            <a:extLst>
              <a:ext uri="{FF2B5EF4-FFF2-40B4-BE49-F238E27FC236}">
                <a16:creationId xmlns:a16="http://schemas.microsoft.com/office/drawing/2014/main" xmlns="" id="{41DE0063-C51A-4F25-AAFE-E109EEAA2E57}"/>
              </a:ext>
            </a:extLst>
          </p:cNvPr>
          <p:cNvSpPr txBox="1"/>
          <p:nvPr/>
        </p:nvSpPr>
        <p:spPr>
          <a:xfrm>
            <a:off x="639235" y="1633000"/>
            <a:ext cx="1016000" cy="1384995"/>
          </a:xfrm>
          <a:prstGeom prst="rect">
            <a:avLst/>
          </a:prstGeom>
          <a:noFill/>
          <a:ln>
            <a:solidFill>
              <a:srgbClr val="3366FF"/>
            </a:solidFill>
          </a:ln>
        </p:spPr>
        <p:txBody>
          <a:bodyPr wrap="square" rtlCol="0">
            <a:spAutoFit/>
          </a:bodyPr>
          <a:lstStyle/>
          <a:p>
            <a:r>
              <a:rPr lang="zh-CN" altLang="en-US" sz="2800" b="1" dirty="0">
                <a:solidFill>
                  <a:srgbClr val="C00000"/>
                </a:solidFill>
                <a:latin typeface="黑体" panose="02010609060101010101" pitchFamily="49" charset="-122"/>
                <a:ea typeface="黑体" panose="02010609060101010101" pitchFamily="49" charset="-122"/>
              </a:rPr>
              <a:t>状态转移图</a:t>
            </a:r>
          </a:p>
        </p:txBody>
      </p:sp>
      <p:pic>
        <p:nvPicPr>
          <p:cNvPr id="12" name="Picture 5" descr="5-3-4">
            <a:extLst>
              <a:ext uri="{FF2B5EF4-FFF2-40B4-BE49-F238E27FC236}">
                <a16:creationId xmlns:a16="http://schemas.microsoft.com/office/drawing/2014/main" xmlns="" id="{DF797936-876E-4E3A-A6AB-CCB6FAE9F7B4}"/>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951633" y="3847763"/>
            <a:ext cx="6234113" cy="2909888"/>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文本框 12">
            <a:extLst>
              <a:ext uri="{FF2B5EF4-FFF2-40B4-BE49-F238E27FC236}">
                <a16:creationId xmlns:a16="http://schemas.microsoft.com/office/drawing/2014/main" xmlns="" id="{266F4A65-E8A7-4221-97D4-423D41BA4494}"/>
              </a:ext>
            </a:extLst>
          </p:cNvPr>
          <p:cNvSpPr txBox="1"/>
          <p:nvPr/>
        </p:nvSpPr>
        <p:spPr>
          <a:xfrm>
            <a:off x="639235" y="4747946"/>
            <a:ext cx="1016000" cy="954107"/>
          </a:xfrm>
          <a:prstGeom prst="rect">
            <a:avLst/>
          </a:prstGeom>
          <a:noFill/>
          <a:ln>
            <a:solidFill>
              <a:srgbClr val="3366FF"/>
            </a:solidFill>
          </a:ln>
        </p:spPr>
        <p:txBody>
          <a:bodyPr wrap="square" rtlCol="0">
            <a:spAutoFit/>
          </a:bodyPr>
          <a:lstStyle/>
          <a:p>
            <a:r>
              <a:rPr lang="zh-CN" altLang="en-US" sz="2800" b="1" dirty="0">
                <a:solidFill>
                  <a:srgbClr val="C00000"/>
                </a:solidFill>
                <a:latin typeface="黑体" panose="02010609060101010101" pitchFamily="49" charset="-122"/>
                <a:ea typeface="黑体" panose="02010609060101010101" pitchFamily="49" charset="-122"/>
              </a:rPr>
              <a:t>时序图</a:t>
            </a:r>
          </a:p>
        </p:txBody>
      </p:sp>
      <p:cxnSp>
        <p:nvCxnSpPr>
          <p:cNvPr id="5" name="直接连接符 4">
            <a:extLst>
              <a:ext uri="{FF2B5EF4-FFF2-40B4-BE49-F238E27FC236}">
                <a16:creationId xmlns:a16="http://schemas.microsoft.com/office/drawing/2014/main" xmlns="" id="{A1004815-356B-41FE-A1AD-AAAB94A10358}"/>
              </a:ext>
            </a:extLst>
          </p:cNvPr>
          <p:cNvCxnSpPr/>
          <p:nvPr/>
        </p:nvCxnSpPr>
        <p:spPr>
          <a:xfrm>
            <a:off x="3456123" y="4304654"/>
            <a:ext cx="0" cy="2344119"/>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xmlns="" id="{7B905915-4EE4-4D21-BC9A-602B4F1678EB}"/>
              </a:ext>
            </a:extLst>
          </p:cNvPr>
          <p:cNvCxnSpPr/>
          <p:nvPr/>
        </p:nvCxnSpPr>
        <p:spPr>
          <a:xfrm>
            <a:off x="4507424" y="4304654"/>
            <a:ext cx="0" cy="2344119"/>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8321D686-6123-4D37-B3F1-7E6D2195E93D}"/>
              </a:ext>
            </a:extLst>
          </p:cNvPr>
          <p:cNvCxnSpPr/>
          <p:nvPr/>
        </p:nvCxnSpPr>
        <p:spPr>
          <a:xfrm>
            <a:off x="5553560" y="4304654"/>
            <a:ext cx="0" cy="2344119"/>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0FD6EB03-265E-4756-9D56-2312AFB33D21}"/>
              </a:ext>
            </a:extLst>
          </p:cNvPr>
          <p:cNvCxnSpPr/>
          <p:nvPr/>
        </p:nvCxnSpPr>
        <p:spPr>
          <a:xfrm>
            <a:off x="6603571" y="4340817"/>
            <a:ext cx="0" cy="2344119"/>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xmlns="" id="{1922087F-A9A6-4A3D-8760-306966A019B3}"/>
              </a:ext>
            </a:extLst>
          </p:cNvPr>
          <p:cNvCxnSpPr/>
          <p:nvPr/>
        </p:nvCxnSpPr>
        <p:spPr>
          <a:xfrm>
            <a:off x="7649706" y="4304654"/>
            <a:ext cx="0" cy="2344119"/>
          </a:xfrm>
          <a:prstGeom prst="line">
            <a:avLst/>
          </a:prstGeom>
          <a:ln w="2222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xmlns="" id="{7AA04083-C56F-456D-A9F1-728F0922C548}"/>
              </a:ext>
            </a:extLst>
          </p:cNvPr>
          <p:cNvSpPr txBox="1"/>
          <p:nvPr/>
        </p:nvSpPr>
        <p:spPr>
          <a:xfrm>
            <a:off x="3064146" y="6125553"/>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21" name="文本框 20">
            <a:extLst>
              <a:ext uri="{FF2B5EF4-FFF2-40B4-BE49-F238E27FC236}">
                <a16:creationId xmlns:a16="http://schemas.microsoft.com/office/drawing/2014/main" xmlns="" id="{76734110-78DF-46EF-B0A0-B796A72BFDC5}"/>
              </a:ext>
            </a:extLst>
          </p:cNvPr>
          <p:cNvSpPr txBox="1"/>
          <p:nvPr/>
        </p:nvSpPr>
        <p:spPr>
          <a:xfrm>
            <a:off x="3064146" y="5374746"/>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22" name="文本框 21">
            <a:extLst>
              <a:ext uri="{FF2B5EF4-FFF2-40B4-BE49-F238E27FC236}">
                <a16:creationId xmlns:a16="http://schemas.microsoft.com/office/drawing/2014/main" xmlns="" id="{FBF4F29D-C02D-41EB-9ADE-E9EB804ADD66}"/>
              </a:ext>
            </a:extLst>
          </p:cNvPr>
          <p:cNvSpPr txBox="1"/>
          <p:nvPr/>
        </p:nvSpPr>
        <p:spPr>
          <a:xfrm>
            <a:off x="3064146" y="4631689"/>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27" name="文本框 26">
            <a:extLst>
              <a:ext uri="{FF2B5EF4-FFF2-40B4-BE49-F238E27FC236}">
                <a16:creationId xmlns:a16="http://schemas.microsoft.com/office/drawing/2014/main" xmlns="" id="{24AA386B-5ADF-40D0-9EA0-70C2931A2C52}"/>
              </a:ext>
            </a:extLst>
          </p:cNvPr>
          <p:cNvSpPr txBox="1"/>
          <p:nvPr/>
        </p:nvSpPr>
        <p:spPr>
          <a:xfrm>
            <a:off x="3480190" y="6125553"/>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28" name="文本框 27">
            <a:extLst>
              <a:ext uri="{FF2B5EF4-FFF2-40B4-BE49-F238E27FC236}">
                <a16:creationId xmlns:a16="http://schemas.microsoft.com/office/drawing/2014/main" xmlns="" id="{E4999BF8-0C0D-4D15-A8B7-ECA48C2A1215}"/>
              </a:ext>
            </a:extLst>
          </p:cNvPr>
          <p:cNvSpPr txBox="1"/>
          <p:nvPr/>
        </p:nvSpPr>
        <p:spPr>
          <a:xfrm>
            <a:off x="3480190" y="5374746"/>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29" name="文本框 28">
            <a:extLst>
              <a:ext uri="{FF2B5EF4-FFF2-40B4-BE49-F238E27FC236}">
                <a16:creationId xmlns:a16="http://schemas.microsoft.com/office/drawing/2014/main" xmlns="" id="{865C1898-92F8-43EC-AC9F-29014645CE39}"/>
              </a:ext>
            </a:extLst>
          </p:cNvPr>
          <p:cNvSpPr txBox="1"/>
          <p:nvPr/>
        </p:nvSpPr>
        <p:spPr>
          <a:xfrm>
            <a:off x="3480190" y="4631689"/>
            <a:ext cx="263470" cy="523220"/>
          </a:xfrm>
          <a:prstGeom prst="rect">
            <a:avLst/>
          </a:prstGeom>
          <a:noFill/>
        </p:spPr>
        <p:txBody>
          <a:bodyPr wrap="square" rtlCol="0">
            <a:spAutoFit/>
          </a:bodyPr>
          <a:lstStyle/>
          <a:p>
            <a:r>
              <a:rPr lang="en-US" altLang="zh-CN" sz="2800" b="1" dirty="0">
                <a:solidFill>
                  <a:srgbClr val="FF0000"/>
                </a:solidFill>
              </a:rPr>
              <a:t>1</a:t>
            </a:r>
            <a:endParaRPr lang="zh-CN" altLang="en-US" sz="2800" b="1" dirty="0">
              <a:solidFill>
                <a:srgbClr val="FF0000"/>
              </a:solidFill>
            </a:endParaRPr>
          </a:p>
        </p:txBody>
      </p:sp>
      <p:sp>
        <p:nvSpPr>
          <p:cNvPr id="14" name="椭圆 13">
            <a:extLst>
              <a:ext uri="{FF2B5EF4-FFF2-40B4-BE49-F238E27FC236}">
                <a16:creationId xmlns:a16="http://schemas.microsoft.com/office/drawing/2014/main" xmlns="" id="{1F7E9E30-F58E-42AC-8BB0-880CF1BF7EC7}"/>
              </a:ext>
            </a:extLst>
          </p:cNvPr>
          <p:cNvSpPr/>
          <p:nvPr/>
        </p:nvSpPr>
        <p:spPr>
          <a:xfrm>
            <a:off x="3743660" y="1250169"/>
            <a:ext cx="661733" cy="63675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xmlns="" id="{B76D6415-9315-4EB0-9255-952D79064BDB}"/>
              </a:ext>
            </a:extLst>
          </p:cNvPr>
          <p:cNvCxnSpPr/>
          <p:nvPr/>
        </p:nvCxnSpPr>
        <p:spPr>
          <a:xfrm>
            <a:off x="4544878" y="1628857"/>
            <a:ext cx="732295"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xmlns="" id="{96F97474-B301-46AE-BF9D-D9DA1BFC1B21}"/>
              </a:ext>
            </a:extLst>
          </p:cNvPr>
          <p:cNvSpPr/>
          <p:nvPr/>
        </p:nvSpPr>
        <p:spPr>
          <a:xfrm>
            <a:off x="5387780" y="1232079"/>
            <a:ext cx="661733" cy="63675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xmlns="" id="{F447FD7A-1502-4FD0-B436-A96E52E278E9}"/>
              </a:ext>
            </a:extLst>
          </p:cNvPr>
          <p:cNvCxnSpPr/>
          <p:nvPr/>
        </p:nvCxnSpPr>
        <p:spPr>
          <a:xfrm>
            <a:off x="6293612" y="1641767"/>
            <a:ext cx="732295"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椭圆 34">
            <a:extLst>
              <a:ext uri="{FF2B5EF4-FFF2-40B4-BE49-F238E27FC236}">
                <a16:creationId xmlns:a16="http://schemas.microsoft.com/office/drawing/2014/main" xmlns="" id="{AA9320FD-E173-4D8B-B241-78A3E77EEE01}"/>
              </a:ext>
            </a:extLst>
          </p:cNvPr>
          <p:cNvSpPr/>
          <p:nvPr/>
        </p:nvSpPr>
        <p:spPr>
          <a:xfrm>
            <a:off x="7136514" y="1244989"/>
            <a:ext cx="661733" cy="636750"/>
          </a:xfrm>
          <a:prstGeom prst="ellipse">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xmlns="" id="{211C8BA0-5A6D-4943-BD62-A4654840B02A}"/>
              </a:ext>
            </a:extLst>
          </p:cNvPr>
          <p:cNvSpPr txBox="1"/>
          <p:nvPr/>
        </p:nvSpPr>
        <p:spPr>
          <a:xfrm>
            <a:off x="4473375" y="6072601"/>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37" name="文本框 36">
            <a:extLst>
              <a:ext uri="{FF2B5EF4-FFF2-40B4-BE49-F238E27FC236}">
                <a16:creationId xmlns:a16="http://schemas.microsoft.com/office/drawing/2014/main" xmlns="" id="{8A2320EC-9934-490D-A64D-962B24FE41AE}"/>
              </a:ext>
            </a:extLst>
          </p:cNvPr>
          <p:cNvSpPr txBox="1"/>
          <p:nvPr/>
        </p:nvSpPr>
        <p:spPr>
          <a:xfrm>
            <a:off x="4473375" y="5321794"/>
            <a:ext cx="263470" cy="523220"/>
          </a:xfrm>
          <a:prstGeom prst="rect">
            <a:avLst/>
          </a:prstGeom>
          <a:noFill/>
        </p:spPr>
        <p:txBody>
          <a:bodyPr wrap="square" rtlCol="0">
            <a:spAutoFit/>
          </a:bodyPr>
          <a:lstStyle/>
          <a:p>
            <a:r>
              <a:rPr lang="en-US" altLang="zh-CN" sz="2800" b="1" dirty="0">
                <a:solidFill>
                  <a:srgbClr val="FF0000"/>
                </a:solidFill>
              </a:rPr>
              <a:t>1</a:t>
            </a:r>
            <a:endParaRPr lang="zh-CN" altLang="en-US" sz="2800" b="1" dirty="0">
              <a:solidFill>
                <a:srgbClr val="FF0000"/>
              </a:solidFill>
            </a:endParaRPr>
          </a:p>
        </p:txBody>
      </p:sp>
      <p:sp>
        <p:nvSpPr>
          <p:cNvPr id="38" name="文本框 37">
            <a:extLst>
              <a:ext uri="{FF2B5EF4-FFF2-40B4-BE49-F238E27FC236}">
                <a16:creationId xmlns:a16="http://schemas.microsoft.com/office/drawing/2014/main" xmlns="" id="{10C3CFAF-6E51-49D5-9196-87AB56F9087A}"/>
              </a:ext>
            </a:extLst>
          </p:cNvPr>
          <p:cNvSpPr txBox="1"/>
          <p:nvPr/>
        </p:nvSpPr>
        <p:spPr>
          <a:xfrm>
            <a:off x="4473375" y="4578737"/>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39" name="文本框 38">
            <a:extLst>
              <a:ext uri="{FF2B5EF4-FFF2-40B4-BE49-F238E27FC236}">
                <a16:creationId xmlns:a16="http://schemas.microsoft.com/office/drawing/2014/main" xmlns="" id="{8CC01EA5-692E-4B56-A307-D3D5C8FF93C5}"/>
              </a:ext>
            </a:extLst>
          </p:cNvPr>
          <p:cNvSpPr txBox="1"/>
          <p:nvPr/>
        </p:nvSpPr>
        <p:spPr>
          <a:xfrm>
            <a:off x="7198008" y="6136164"/>
            <a:ext cx="263470" cy="523220"/>
          </a:xfrm>
          <a:prstGeom prst="rect">
            <a:avLst/>
          </a:prstGeom>
          <a:noFill/>
        </p:spPr>
        <p:txBody>
          <a:bodyPr wrap="square" rtlCol="0">
            <a:spAutoFit/>
          </a:bodyPr>
          <a:lstStyle/>
          <a:p>
            <a:r>
              <a:rPr lang="en-US" altLang="zh-CN" sz="2800" b="1" dirty="0">
                <a:solidFill>
                  <a:srgbClr val="FF0000"/>
                </a:solidFill>
              </a:rPr>
              <a:t>1</a:t>
            </a:r>
            <a:endParaRPr lang="zh-CN" altLang="en-US" sz="2800" b="1" dirty="0">
              <a:solidFill>
                <a:srgbClr val="FF0000"/>
              </a:solidFill>
            </a:endParaRPr>
          </a:p>
        </p:txBody>
      </p:sp>
      <p:sp>
        <p:nvSpPr>
          <p:cNvPr id="40" name="文本框 39">
            <a:extLst>
              <a:ext uri="{FF2B5EF4-FFF2-40B4-BE49-F238E27FC236}">
                <a16:creationId xmlns:a16="http://schemas.microsoft.com/office/drawing/2014/main" xmlns="" id="{EFA74BFC-9F26-43D8-AAA6-39E0F4CA538B}"/>
              </a:ext>
            </a:extLst>
          </p:cNvPr>
          <p:cNvSpPr txBox="1"/>
          <p:nvPr/>
        </p:nvSpPr>
        <p:spPr>
          <a:xfrm>
            <a:off x="7198008" y="5385357"/>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41" name="文本框 40">
            <a:extLst>
              <a:ext uri="{FF2B5EF4-FFF2-40B4-BE49-F238E27FC236}">
                <a16:creationId xmlns:a16="http://schemas.microsoft.com/office/drawing/2014/main" xmlns="" id="{EEBD48D5-C5A0-4BC6-8F8E-1EF29B841BB4}"/>
              </a:ext>
            </a:extLst>
          </p:cNvPr>
          <p:cNvSpPr txBox="1"/>
          <p:nvPr/>
        </p:nvSpPr>
        <p:spPr>
          <a:xfrm>
            <a:off x="7198008" y="4642300"/>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42" name="文本框 41">
            <a:extLst>
              <a:ext uri="{FF2B5EF4-FFF2-40B4-BE49-F238E27FC236}">
                <a16:creationId xmlns:a16="http://schemas.microsoft.com/office/drawing/2014/main" xmlns="" id="{89A811A2-FDB1-4460-B658-4E623BB126CA}"/>
              </a:ext>
            </a:extLst>
          </p:cNvPr>
          <p:cNvSpPr txBox="1"/>
          <p:nvPr/>
        </p:nvSpPr>
        <p:spPr>
          <a:xfrm>
            <a:off x="7664585" y="6126840"/>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43" name="文本框 42">
            <a:extLst>
              <a:ext uri="{FF2B5EF4-FFF2-40B4-BE49-F238E27FC236}">
                <a16:creationId xmlns:a16="http://schemas.microsoft.com/office/drawing/2014/main" xmlns="" id="{C64B5AD3-DD16-486A-92B5-DC8E985A3BE0}"/>
              </a:ext>
            </a:extLst>
          </p:cNvPr>
          <p:cNvSpPr txBox="1"/>
          <p:nvPr/>
        </p:nvSpPr>
        <p:spPr>
          <a:xfrm>
            <a:off x="7664585" y="5376033"/>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44" name="文本框 43">
            <a:extLst>
              <a:ext uri="{FF2B5EF4-FFF2-40B4-BE49-F238E27FC236}">
                <a16:creationId xmlns:a16="http://schemas.microsoft.com/office/drawing/2014/main" xmlns="" id="{689C1B42-D7F1-4E1A-8581-A3185737F9DA}"/>
              </a:ext>
            </a:extLst>
          </p:cNvPr>
          <p:cNvSpPr txBox="1"/>
          <p:nvPr/>
        </p:nvSpPr>
        <p:spPr>
          <a:xfrm>
            <a:off x="7664585" y="4632976"/>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45" name="文本框 44">
            <a:extLst>
              <a:ext uri="{FF2B5EF4-FFF2-40B4-BE49-F238E27FC236}">
                <a16:creationId xmlns:a16="http://schemas.microsoft.com/office/drawing/2014/main" xmlns="" id="{B047D2D9-31C7-4BED-BB86-030D15272B14}"/>
              </a:ext>
            </a:extLst>
          </p:cNvPr>
          <p:cNvSpPr txBox="1"/>
          <p:nvPr/>
        </p:nvSpPr>
        <p:spPr>
          <a:xfrm>
            <a:off x="5880375" y="6061064"/>
            <a:ext cx="263470" cy="523220"/>
          </a:xfrm>
          <a:prstGeom prst="rect">
            <a:avLst/>
          </a:prstGeom>
          <a:noFill/>
        </p:spPr>
        <p:txBody>
          <a:bodyPr wrap="square" rtlCol="0">
            <a:spAutoFit/>
          </a:bodyPr>
          <a:lstStyle/>
          <a:p>
            <a:r>
              <a:rPr lang="en-US" altLang="zh-CN" sz="2800" b="1" dirty="0">
                <a:solidFill>
                  <a:srgbClr val="FF0000"/>
                </a:solidFill>
              </a:rPr>
              <a:t>0</a:t>
            </a:r>
            <a:endParaRPr lang="zh-CN" altLang="en-US" sz="2800" b="1" dirty="0">
              <a:solidFill>
                <a:srgbClr val="FF0000"/>
              </a:solidFill>
            </a:endParaRPr>
          </a:p>
        </p:txBody>
      </p:sp>
      <p:sp>
        <p:nvSpPr>
          <p:cNvPr id="46" name="文本框 45">
            <a:extLst>
              <a:ext uri="{FF2B5EF4-FFF2-40B4-BE49-F238E27FC236}">
                <a16:creationId xmlns:a16="http://schemas.microsoft.com/office/drawing/2014/main" xmlns="" id="{9F8F8D6E-7192-43EA-9B95-4F0D1881A1DF}"/>
              </a:ext>
            </a:extLst>
          </p:cNvPr>
          <p:cNvSpPr txBox="1"/>
          <p:nvPr/>
        </p:nvSpPr>
        <p:spPr>
          <a:xfrm>
            <a:off x="5880375" y="5310257"/>
            <a:ext cx="263470" cy="523220"/>
          </a:xfrm>
          <a:prstGeom prst="rect">
            <a:avLst/>
          </a:prstGeom>
          <a:noFill/>
        </p:spPr>
        <p:txBody>
          <a:bodyPr wrap="square" rtlCol="0">
            <a:spAutoFit/>
          </a:bodyPr>
          <a:lstStyle/>
          <a:p>
            <a:r>
              <a:rPr lang="en-US" altLang="zh-CN" sz="2800" b="1" dirty="0">
                <a:solidFill>
                  <a:srgbClr val="FF0000"/>
                </a:solidFill>
              </a:rPr>
              <a:t>1</a:t>
            </a:r>
            <a:endParaRPr lang="zh-CN" altLang="en-US" sz="2800" b="1" dirty="0">
              <a:solidFill>
                <a:srgbClr val="FF0000"/>
              </a:solidFill>
            </a:endParaRPr>
          </a:p>
        </p:txBody>
      </p:sp>
      <p:sp>
        <p:nvSpPr>
          <p:cNvPr id="47" name="文本框 46">
            <a:extLst>
              <a:ext uri="{FF2B5EF4-FFF2-40B4-BE49-F238E27FC236}">
                <a16:creationId xmlns:a16="http://schemas.microsoft.com/office/drawing/2014/main" xmlns="" id="{31FC2584-BFF6-4856-B739-09BDC5236874}"/>
              </a:ext>
            </a:extLst>
          </p:cNvPr>
          <p:cNvSpPr txBox="1"/>
          <p:nvPr/>
        </p:nvSpPr>
        <p:spPr>
          <a:xfrm>
            <a:off x="5880375" y="4567200"/>
            <a:ext cx="263470" cy="523220"/>
          </a:xfrm>
          <a:prstGeom prst="rect">
            <a:avLst/>
          </a:prstGeom>
          <a:noFill/>
        </p:spPr>
        <p:txBody>
          <a:bodyPr wrap="square" rtlCol="0">
            <a:spAutoFit/>
          </a:bodyPr>
          <a:lstStyle/>
          <a:p>
            <a:r>
              <a:rPr lang="en-US" altLang="zh-CN" sz="2800" b="1" dirty="0">
                <a:solidFill>
                  <a:srgbClr val="FF0000"/>
                </a:solidFill>
              </a:rPr>
              <a:t>1</a:t>
            </a:r>
            <a:endParaRPr lang="zh-CN" altLang="en-US" sz="2800" b="1" dirty="0">
              <a:solidFill>
                <a:srgbClr val="FF0000"/>
              </a:solidFill>
            </a:endParaRPr>
          </a:p>
        </p:txBody>
      </p:sp>
    </p:spTree>
    <p:extLst>
      <p:ext uri="{BB962C8B-B14F-4D97-AF65-F5344CB8AC3E}">
        <p14:creationId xmlns:p14="http://schemas.microsoft.com/office/powerpoint/2010/main" xmlns="" val="19473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circle(in)">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circle(in)">
                                      <p:cBhvr>
                                        <p:cTn id="28" dur="20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circle(in)">
                                      <p:cBhvr>
                                        <p:cTn id="49" dur="20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500"/>
                                        <p:tgtEl>
                                          <p:spTgt spid="3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fade">
                                      <p:cBhvr>
                                        <p:cTn id="65" dur="500"/>
                                        <p:tgtEl>
                                          <p:spTgt spid="4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46"/>
                                        </p:tgtEl>
                                        <p:attrNameLst>
                                          <p:attrName>style.visibility</p:attrName>
                                        </p:attrNameLst>
                                      </p:cBhvr>
                                      <p:to>
                                        <p:strVal val="visible"/>
                                      </p:to>
                                    </p:set>
                                    <p:animEffect transition="in" filter="fade">
                                      <p:cBhvr>
                                        <p:cTn id="68" dur="500"/>
                                        <p:tgtEl>
                                          <p:spTgt spid="4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fade">
                                      <p:cBhvr>
                                        <p:cTn id="71" dur="500"/>
                                        <p:tgtEl>
                                          <p:spTgt spid="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500"/>
                                        <p:tgtEl>
                                          <p:spTgt spid="4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4"/>
                                        </p:tgtEl>
                                        <p:attrNameLst>
                                          <p:attrName>style.visibility</p:attrName>
                                        </p:attrNameLst>
                                      </p:cBhvr>
                                      <p:to>
                                        <p:strVal val="visible"/>
                                      </p:to>
                                    </p:set>
                                    <p:animEffect transition="in" filter="fade">
                                      <p:cBhvr>
                                        <p:cTn id="87" dur="500"/>
                                        <p:tgtEl>
                                          <p:spTgt spid="44"/>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43"/>
                                        </p:tgtEl>
                                        <p:attrNameLst>
                                          <p:attrName>style.visibility</p:attrName>
                                        </p:attrNameLst>
                                      </p:cBhvr>
                                      <p:to>
                                        <p:strVal val="visible"/>
                                      </p:to>
                                    </p:set>
                                    <p:animEffect transition="in" filter="fade">
                                      <p:cBhvr>
                                        <p:cTn id="90" dur="500"/>
                                        <p:tgtEl>
                                          <p:spTgt spid="43"/>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1" grpId="0"/>
      <p:bldP spid="22" grpId="0"/>
      <p:bldP spid="27" grpId="0"/>
      <p:bldP spid="28" grpId="0"/>
      <p:bldP spid="29" grpId="0"/>
      <p:bldP spid="14" grpId="0" animBg="1"/>
      <p:bldP spid="33" grpId="0" animBg="1"/>
      <p:bldP spid="35" grpId="0" animBg="1"/>
      <p:bldP spid="36" grpId="0"/>
      <p:bldP spid="37" grpId="0"/>
      <p:bldP spid="38" grpId="0"/>
      <p:bldP spid="39" grpId="0"/>
      <p:bldP spid="40" grpId="0"/>
      <p:bldP spid="41" grpId="0"/>
      <p:bldP spid="42" grpId="0"/>
      <p:bldP spid="43" grpId="0"/>
      <p:bldP spid="44" grpId="0"/>
      <p:bldP spid="45" grpId="0"/>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579967" y="634846"/>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5.</a:t>
            </a:r>
            <a:r>
              <a:rPr lang="zh-CN" altLang="en-US" sz="2800" b="1" dirty="0">
                <a:solidFill>
                  <a:srgbClr val="0000FF"/>
                </a:solidFill>
                <a:latin typeface="黑体" panose="02010609060101010101" pitchFamily="49" charset="-122"/>
                <a:ea typeface="黑体" panose="02010609060101010101" pitchFamily="49" charset="-122"/>
              </a:rPr>
              <a:t>检查电路能否重启动</a:t>
            </a:r>
          </a:p>
        </p:txBody>
      </p:sp>
      <p:sp>
        <p:nvSpPr>
          <p:cNvPr id="3" name="文本框 2">
            <a:extLst>
              <a:ext uri="{FF2B5EF4-FFF2-40B4-BE49-F238E27FC236}">
                <a16:creationId xmlns:a16="http://schemas.microsoft.com/office/drawing/2014/main" xmlns="" id="{3CFCCD85-17CA-4A4C-A781-D19E7411D738}"/>
              </a:ext>
            </a:extLst>
          </p:cNvPr>
          <p:cNvSpPr txBox="1"/>
          <p:nvPr/>
        </p:nvSpPr>
        <p:spPr>
          <a:xfrm>
            <a:off x="765932" y="1250169"/>
            <a:ext cx="7338448" cy="954107"/>
          </a:xfrm>
          <a:prstGeom prst="rect">
            <a:avLst/>
          </a:prstGeom>
          <a:noFill/>
          <a:ln>
            <a:solidFill>
              <a:srgbClr val="FF0000"/>
            </a:solidFill>
          </a:ln>
        </p:spPr>
        <p:txBody>
          <a:bodyPr wrap="square" rtlCol="0">
            <a:spAutoFit/>
          </a:bodyPr>
          <a:lstStyle/>
          <a:p>
            <a:r>
              <a:rPr lang="zh-CN" altLang="en-US" sz="2800" b="1" dirty="0">
                <a:latin typeface="黑体" panose="02010609060101010101" pitchFamily="49" charset="-122"/>
                <a:ea typeface="黑体" panose="02010609060101010101" pitchFamily="49" charset="-122"/>
              </a:rPr>
              <a:t>检查电路能否从</a:t>
            </a:r>
            <a:r>
              <a:rPr lang="zh-CN" altLang="en-US" sz="2800" b="1" dirty="0">
                <a:solidFill>
                  <a:srgbClr val="FF0000"/>
                </a:solidFill>
                <a:latin typeface="黑体" panose="02010609060101010101" pitchFamily="49" charset="-122"/>
                <a:ea typeface="黑体" panose="02010609060101010101" pitchFamily="49" charset="-122"/>
              </a:rPr>
              <a:t>非工作状态</a:t>
            </a:r>
            <a:r>
              <a:rPr lang="zh-CN" altLang="en-US" sz="2800" b="1" dirty="0">
                <a:latin typeface="黑体" panose="02010609060101010101" pitchFamily="49" charset="-122"/>
                <a:ea typeface="黑体" panose="02010609060101010101" pitchFamily="49" charset="-122"/>
              </a:rPr>
              <a:t>（未出现在状态转移真值表中的状态）</a:t>
            </a:r>
            <a:r>
              <a:rPr lang="zh-CN" altLang="en-US" sz="2800" b="1" dirty="0">
                <a:solidFill>
                  <a:srgbClr val="FF0000"/>
                </a:solidFill>
                <a:latin typeface="黑体" panose="02010609060101010101" pitchFamily="49" charset="-122"/>
                <a:ea typeface="黑体" panose="02010609060101010101" pitchFamily="49" charset="-122"/>
              </a:rPr>
              <a:t>进入工作状态</a:t>
            </a:r>
          </a:p>
        </p:txBody>
      </p:sp>
      <p:sp>
        <p:nvSpPr>
          <p:cNvPr id="10" name="矩形 9">
            <a:extLst>
              <a:ext uri="{FF2B5EF4-FFF2-40B4-BE49-F238E27FC236}">
                <a16:creationId xmlns:a16="http://schemas.microsoft.com/office/drawing/2014/main" xmlns="" id="{B735995F-C21C-4DB8-90CB-FB641AE79C7E}"/>
              </a:ext>
            </a:extLst>
          </p:cNvPr>
          <p:cNvSpPr/>
          <p:nvPr/>
        </p:nvSpPr>
        <p:spPr>
          <a:xfrm>
            <a:off x="765932" y="2400856"/>
            <a:ext cx="5594801" cy="954107"/>
          </a:xfrm>
          <a:prstGeom prst="rect">
            <a:avLst/>
          </a:prstGeom>
        </p:spPr>
        <p:txBody>
          <a:bodyPr wrap="none">
            <a:spAutoFit/>
          </a:bodyPr>
          <a:lstStyle/>
          <a:p>
            <a:r>
              <a:rPr lang="zh-CN" altLang="en-US" sz="2800" b="1" dirty="0">
                <a:latin typeface="黑体" panose="02010609060101010101" pitchFamily="49" charset="-122"/>
                <a:ea typeface="黑体" panose="02010609060101010101" pitchFamily="49" charset="-122"/>
              </a:rPr>
              <a:t>非工作状态：</a:t>
            </a:r>
            <a:r>
              <a:rPr lang="en-US" altLang="zh-CN" sz="2800" b="1" dirty="0">
                <a:solidFill>
                  <a:srgbClr val="FF0000"/>
                </a:solidFill>
                <a:latin typeface="黑体" panose="02010609060101010101" pitchFamily="49" charset="-122"/>
                <a:ea typeface="黑体" panose="02010609060101010101" pitchFamily="49" charset="-122"/>
              </a:rPr>
              <a:t>101,110,111</a:t>
            </a:r>
          </a:p>
          <a:p>
            <a:r>
              <a:rPr lang="zh-CN" altLang="en-US" sz="2800" b="1" dirty="0">
                <a:latin typeface="黑体" panose="02010609060101010101" pitchFamily="49" charset="-122"/>
                <a:ea typeface="黑体" panose="02010609060101010101" pitchFamily="49" charset="-122"/>
              </a:rPr>
              <a:t>分别代入次态方程组和输出方程：</a:t>
            </a:r>
            <a:endParaRPr lang="zh-CN" altLang="en-US" dirty="0"/>
          </a:p>
        </p:txBody>
      </p:sp>
      <p:graphicFrame>
        <p:nvGraphicFramePr>
          <p:cNvPr id="48" name="Object 6">
            <a:extLst>
              <a:ext uri="{FF2B5EF4-FFF2-40B4-BE49-F238E27FC236}">
                <a16:creationId xmlns:a16="http://schemas.microsoft.com/office/drawing/2014/main" xmlns="" id="{3E5C1AAA-DB6D-4EEA-A6B9-C7B6FAF57D04}"/>
              </a:ext>
            </a:extLst>
          </p:cNvPr>
          <p:cNvGraphicFramePr>
            <a:graphicFrameLocks noChangeAspect="1"/>
          </p:cNvGraphicFramePr>
          <p:nvPr>
            <p:extLst>
              <p:ext uri="{D42A27DB-BD31-4B8C-83A1-F6EECF244321}">
                <p14:modId xmlns:p14="http://schemas.microsoft.com/office/powerpoint/2010/main" xmlns="" val="3944381540"/>
              </p:ext>
            </p:extLst>
          </p:nvPr>
        </p:nvGraphicFramePr>
        <p:xfrm>
          <a:off x="440468" y="3408143"/>
          <a:ext cx="4050057" cy="2069687"/>
        </p:xfrm>
        <a:graphic>
          <a:graphicData uri="http://schemas.openxmlformats.org/presentationml/2006/ole">
            <p:oleObj spid="_x0000_s162884" name="Equation" r:id="rId5" imgW="2336800" imgH="1193800" progId="Equation.DSMT4">
              <p:embed/>
            </p:oleObj>
          </a:graphicData>
        </a:graphic>
      </p:graphicFrame>
      <p:graphicFrame>
        <p:nvGraphicFramePr>
          <p:cNvPr id="66" name="表格 65">
            <a:extLst>
              <a:ext uri="{FF2B5EF4-FFF2-40B4-BE49-F238E27FC236}">
                <a16:creationId xmlns:a16="http://schemas.microsoft.com/office/drawing/2014/main" xmlns="" id="{F87A83BA-8569-4C68-A5AA-269C4B94047B}"/>
              </a:ext>
            </a:extLst>
          </p:cNvPr>
          <p:cNvGraphicFramePr>
            <a:graphicFrameLocks noGrp="1"/>
          </p:cNvGraphicFramePr>
          <p:nvPr>
            <p:extLst>
              <p:ext uri="{D42A27DB-BD31-4B8C-83A1-F6EECF244321}">
                <p14:modId xmlns:p14="http://schemas.microsoft.com/office/powerpoint/2010/main" xmlns="" val="627192947"/>
              </p:ext>
            </p:extLst>
          </p:nvPr>
        </p:nvGraphicFramePr>
        <p:xfrm>
          <a:off x="4825355" y="3362292"/>
          <a:ext cx="4047490" cy="2011680"/>
        </p:xfrm>
        <a:graphic>
          <a:graphicData uri="http://schemas.openxmlformats.org/drawingml/2006/table">
            <a:tbl>
              <a:tblPr firstRow="1" firstCol="1" bandRow="1"/>
              <a:tblGrid>
                <a:gridCol w="1755775">
                  <a:extLst>
                    <a:ext uri="{9D8B030D-6E8A-4147-A177-3AD203B41FA5}">
                      <a16:colId xmlns:a16="http://schemas.microsoft.com/office/drawing/2014/main" xmlns="" val="4129243047"/>
                    </a:ext>
                  </a:extLst>
                </a:gridCol>
                <a:gridCol w="1873195">
                  <a:extLst>
                    <a:ext uri="{9D8B030D-6E8A-4147-A177-3AD203B41FA5}">
                      <a16:colId xmlns:a16="http://schemas.microsoft.com/office/drawing/2014/main" xmlns="" val="973074180"/>
                    </a:ext>
                  </a:extLst>
                </a:gridCol>
                <a:gridCol w="418520">
                  <a:extLst>
                    <a:ext uri="{9D8B030D-6E8A-4147-A177-3AD203B41FA5}">
                      <a16:colId xmlns:a16="http://schemas.microsoft.com/office/drawing/2014/main" xmlns="" val="2511557052"/>
                    </a:ext>
                  </a:extLst>
                </a:gridCol>
              </a:tblGrid>
              <a:tr h="0">
                <a:tc>
                  <a:txBody>
                    <a:bodyPr/>
                    <a:lstStyle/>
                    <a:p>
                      <a:pPr algn="just">
                        <a:spcAft>
                          <a:spcPts val="0"/>
                        </a:spcAft>
                      </a:pP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4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084769502"/>
                  </a:ext>
                </a:extLst>
              </a:tr>
              <a:tr h="0">
                <a:tc>
                  <a:txBody>
                    <a:bodyPr/>
                    <a:lstStyle/>
                    <a:p>
                      <a:pPr algn="just">
                        <a:spcAft>
                          <a:spcPts val="0"/>
                        </a:spcAft>
                      </a:pPr>
                      <a:r>
                        <a:rPr lang="en-US" sz="2800" b="1" kern="100">
                          <a:effectLst/>
                          <a:latin typeface="等线" panose="02010600030101010101" pitchFamily="2" charset="-122"/>
                          <a:ea typeface="等线" panose="02010600030101010101" pitchFamily="2" charset="-122"/>
                          <a:cs typeface="Times New Roman" panose="02020603050405020304" pitchFamily="18" charset="0"/>
                        </a:rPr>
                        <a:t>1     0    1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0     1     0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effectLst/>
                          <a:latin typeface="等线" panose="02010600030101010101" pitchFamily="2" charset="-122"/>
                          <a:ea typeface="等线" panose="02010600030101010101" pitchFamily="2" charset="-122"/>
                          <a:cs typeface="Times New Roman" panose="02020603050405020304" pitchFamily="18" charset="0"/>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77447373"/>
                  </a:ext>
                </a:extLst>
              </a:tr>
              <a:tr h="0">
                <a:tc>
                  <a:txBody>
                    <a:bodyPr/>
                    <a:lstStyle/>
                    <a:p>
                      <a:pPr algn="just">
                        <a:spcAft>
                          <a:spcPts val="0"/>
                        </a:spcAft>
                      </a:pPr>
                      <a:r>
                        <a:rPr lang="en-US" sz="2800" b="1" kern="100">
                          <a:effectLst/>
                          <a:latin typeface="等线" panose="02010600030101010101" pitchFamily="2" charset="-122"/>
                          <a:ea typeface="等线" panose="02010600030101010101" pitchFamily="2" charset="-122"/>
                          <a:cs typeface="Times New Roman" panose="02020603050405020304" pitchFamily="18" charset="0"/>
                        </a:rPr>
                        <a:t>1     1    0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0     1     0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effectLst/>
                          <a:latin typeface="等线" panose="02010600030101010101" pitchFamily="2" charset="-122"/>
                          <a:ea typeface="等线" panose="02010600030101010101" pitchFamily="2" charset="-122"/>
                          <a:cs typeface="Times New Roman" panose="02020603050405020304" pitchFamily="18" charset="0"/>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29734877"/>
                  </a:ext>
                </a:extLst>
              </a:tr>
              <a:tr h="0">
                <a:tc>
                  <a:txBody>
                    <a:bodyPr/>
                    <a:lstStyle/>
                    <a:p>
                      <a:pPr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1     1    1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0     0     0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57464148"/>
                  </a:ext>
                </a:extLst>
              </a:tr>
            </a:tbl>
          </a:graphicData>
        </a:graphic>
      </p:graphicFrame>
      <p:graphicFrame>
        <p:nvGraphicFramePr>
          <p:cNvPr id="67" name="对象 66">
            <a:extLst>
              <a:ext uri="{FF2B5EF4-FFF2-40B4-BE49-F238E27FC236}">
                <a16:creationId xmlns:a16="http://schemas.microsoft.com/office/drawing/2014/main" xmlns="" id="{80E416FD-64DD-46A9-9AAE-72DBEA7AC62A}"/>
              </a:ext>
            </a:extLst>
          </p:cNvPr>
          <p:cNvGraphicFramePr>
            <a:graphicFrameLocks noChangeAspect="1"/>
          </p:cNvGraphicFramePr>
          <p:nvPr>
            <p:extLst>
              <p:ext uri="{D42A27DB-BD31-4B8C-83A1-F6EECF244321}">
                <p14:modId xmlns:p14="http://schemas.microsoft.com/office/powerpoint/2010/main" xmlns="" val="889641020"/>
              </p:ext>
            </p:extLst>
          </p:nvPr>
        </p:nvGraphicFramePr>
        <p:xfrm>
          <a:off x="4844180" y="3434844"/>
          <a:ext cx="1761712" cy="588936"/>
        </p:xfrm>
        <a:graphic>
          <a:graphicData uri="http://schemas.openxmlformats.org/presentationml/2006/ole">
            <p:oleObj spid="_x0000_s162885" name="Equation" r:id="rId6" imgW="711000" imgH="241200" progId="Equation.DSMT4">
              <p:embed/>
            </p:oleObj>
          </a:graphicData>
        </a:graphic>
      </p:graphicFrame>
      <p:graphicFrame>
        <p:nvGraphicFramePr>
          <p:cNvPr id="68" name="对象 67">
            <a:extLst>
              <a:ext uri="{FF2B5EF4-FFF2-40B4-BE49-F238E27FC236}">
                <a16:creationId xmlns:a16="http://schemas.microsoft.com/office/drawing/2014/main" xmlns="" id="{AD511E06-0396-4203-BADE-8DCB897736BE}"/>
              </a:ext>
            </a:extLst>
          </p:cNvPr>
          <p:cNvGraphicFramePr>
            <a:graphicFrameLocks noChangeAspect="1"/>
          </p:cNvGraphicFramePr>
          <p:nvPr>
            <p:extLst>
              <p:ext uri="{D42A27DB-BD31-4B8C-83A1-F6EECF244321}">
                <p14:modId xmlns:p14="http://schemas.microsoft.com/office/powerpoint/2010/main" xmlns="" val="3267664902"/>
              </p:ext>
            </p:extLst>
          </p:nvPr>
        </p:nvGraphicFramePr>
        <p:xfrm>
          <a:off x="6572050" y="3489928"/>
          <a:ext cx="1854486" cy="504759"/>
        </p:xfrm>
        <a:graphic>
          <a:graphicData uri="http://schemas.openxmlformats.org/presentationml/2006/ole">
            <p:oleObj spid="_x0000_s162886" name="Equation" r:id="rId7" imgW="888840" imgH="241200" progId="Equation.DSMT4">
              <p:embed/>
            </p:oleObj>
          </a:graphicData>
        </a:graphic>
      </p:graphicFrame>
      <p:graphicFrame>
        <p:nvGraphicFramePr>
          <p:cNvPr id="69" name="对象 68">
            <a:extLst>
              <a:ext uri="{FF2B5EF4-FFF2-40B4-BE49-F238E27FC236}">
                <a16:creationId xmlns:a16="http://schemas.microsoft.com/office/drawing/2014/main" xmlns="" id="{D07A71DE-D51A-47B2-A77B-5C5B78848F6C}"/>
              </a:ext>
            </a:extLst>
          </p:cNvPr>
          <p:cNvGraphicFramePr>
            <a:graphicFrameLocks noChangeAspect="1"/>
          </p:cNvGraphicFramePr>
          <p:nvPr>
            <p:extLst>
              <p:ext uri="{D42A27DB-BD31-4B8C-83A1-F6EECF244321}">
                <p14:modId xmlns:p14="http://schemas.microsoft.com/office/powerpoint/2010/main" xmlns="" val="1742989342"/>
              </p:ext>
            </p:extLst>
          </p:nvPr>
        </p:nvGraphicFramePr>
        <p:xfrm>
          <a:off x="8498453" y="3553591"/>
          <a:ext cx="276225" cy="300037"/>
        </p:xfrm>
        <a:graphic>
          <a:graphicData uri="http://schemas.openxmlformats.org/presentationml/2006/ole">
            <p:oleObj spid="_x0000_s162887" name="Equation" r:id="rId8" imgW="152268" imgH="164957" progId="Equation.DSMT4">
              <p:embed/>
            </p:oleObj>
          </a:graphicData>
        </a:graphic>
      </p:graphicFrame>
      <p:sp>
        <p:nvSpPr>
          <p:cNvPr id="70" name="矩形 69">
            <a:extLst>
              <a:ext uri="{FF2B5EF4-FFF2-40B4-BE49-F238E27FC236}">
                <a16:creationId xmlns:a16="http://schemas.microsoft.com/office/drawing/2014/main" xmlns="" id="{AAB11124-AEC6-4286-8A9C-918A4D2F1C55}"/>
              </a:ext>
            </a:extLst>
          </p:cNvPr>
          <p:cNvSpPr/>
          <p:nvPr/>
        </p:nvSpPr>
        <p:spPr>
          <a:xfrm>
            <a:off x="6605892" y="4127101"/>
            <a:ext cx="1761712" cy="129100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对话气泡: 矩形 70">
            <a:extLst>
              <a:ext uri="{FF2B5EF4-FFF2-40B4-BE49-F238E27FC236}">
                <a16:creationId xmlns:a16="http://schemas.microsoft.com/office/drawing/2014/main" xmlns="" id="{51BC24E2-86E5-4820-852F-5148622DA0DF}"/>
              </a:ext>
            </a:extLst>
          </p:cNvPr>
          <p:cNvSpPr/>
          <p:nvPr/>
        </p:nvSpPr>
        <p:spPr>
          <a:xfrm>
            <a:off x="4572000" y="5773126"/>
            <a:ext cx="4382320" cy="914388"/>
          </a:xfrm>
          <a:prstGeom prst="wedgeRectCallout">
            <a:avLst>
              <a:gd name="adj1" fmla="val 12210"/>
              <a:gd name="adj2" fmla="val -897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0000FF"/>
                </a:solidFill>
              </a:rPr>
              <a:t>电路可以由非工作状态进入工作状态，故可以自启</a:t>
            </a:r>
          </a:p>
        </p:txBody>
      </p:sp>
      <p:pic>
        <p:nvPicPr>
          <p:cNvPr id="138245" name="Picture 5">
            <a:extLst>
              <a:ext uri="{FF2B5EF4-FFF2-40B4-BE49-F238E27FC236}">
                <a16:creationId xmlns:a16="http://schemas.microsoft.com/office/drawing/2014/main" xmlns="" id="{293C0338-EE9F-4CD7-99B6-7E7D0465BABA}"/>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38244" name="Picture 4">
            <a:extLst>
              <a:ext uri="{FF2B5EF4-FFF2-40B4-BE49-F238E27FC236}">
                <a16:creationId xmlns:a16="http://schemas.microsoft.com/office/drawing/2014/main" xmlns="" id="{5012A3BF-F0A3-4FB6-8B3A-3B2C72987B05}"/>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38243" name="Picture 3">
            <a:extLst>
              <a:ext uri="{FF2B5EF4-FFF2-40B4-BE49-F238E27FC236}">
                <a16:creationId xmlns:a16="http://schemas.microsoft.com/office/drawing/2014/main" xmlns="" id="{F4FDE8C5-1E58-40DC-A554-AC01BBCBB376}"/>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38248" name="Picture 8">
            <a:extLst>
              <a:ext uri="{FF2B5EF4-FFF2-40B4-BE49-F238E27FC236}">
                <a16:creationId xmlns:a16="http://schemas.microsoft.com/office/drawing/2014/main" xmlns="" id="{3FBA24BA-DC6D-4560-890D-26B8525E69F1}"/>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38247" name="Picture 7">
            <a:extLst>
              <a:ext uri="{FF2B5EF4-FFF2-40B4-BE49-F238E27FC236}">
                <a16:creationId xmlns:a16="http://schemas.microsoft.com/office/drawing/2014/main" xmlns="" id="{7FC255E8-C779-4C40-9C32-CFC67D34EA4D}"/>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38246" name="Picture 6">
            <a:extLst>
              <a:ext uri="{FF2B5EF4-FFF2-40B4-BE49-F238E27FC236}">
                <a16:creationId xmlns:a16="http://schemas.microsoft.com/office/drawing/2014/main" xmlns="" id="{F07250C0-4B32-483C-B3E7-9B9D649200D6}"/>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38254" name="Picture 14">
            <a:extLst>
              <a:ext uri="{FF2B5EF4-FFF2-40B4-BE49-F238E27FC236}">
                <a16:creationId xmlns:a16="http://schemas.microsoft.com/office/drawing/2014/main" xmlns="" id="{7F1E3685-D556-442B-A61F-F1F67386A65E}"/>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38253" name="Picture 13">
            <a:extLst>
              <a:ext uri="{FF2B5EF4-FFF2-40B4-BE49-F238E27FC236}">
                <a16:creationId xmlns:a16="http://schemas.microsoft.com/office/drawing/2014/main" xmlns="" id="{37EEEC99-85D2-4015-AB0A-EA747861CFDE}"/>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38252" name="Picture 12">
            <a:extLst>
              <a:ext uri="{FF2B5EF4-FFF2-40B4-BE49-F238E27FC236}">
                <a16:creationId xmlns:a16="http://schemas.microsoft.com/office/drawing/2014/main" xmlns="" id="{283C2A1A-F992-4D6D-A4F5-253BA1455111}"/>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38257" name="Picture 17">
            <a:extLst>
              <a:ext uri="{FF2B5EF4-FFF2-40B4-BE49-F238E27FC236}">
                <a16:creationId xmlns:a16="http://schemas.microsoft.com/office/drawing/2014/main" xmlns="" id="{458F259C-D32A-4D96-A8D9-900E29670B1B}"/>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38256" name="Picture 16">
            <a:extLst>
              <a:ext uri="{FF2B5EF4-FFF2-40B4-BE49-F238E27FC236}">
                <a16:creationId xmlns:a16="http://schemas.microsoft.com/office/drawing/2014/main" xmlns="" id="{696AFF69-33AE-41FE-8067-059DB2D19016}"/>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38255" name="Picture 15">
            <a:extLst>
              <a:ext uri="{FF2B5EF4-FFF2-40B4-BE49-F238E27FC236}">
                <a16:creationId xmlns:a16="http://schemas.microsoft.com/office/drawing/2014/main" xmlns="" id="{D80F486D-EBE0-4CA1-9259-65B632F77E37}"/>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38260" name="Picture 20">
            <a:extLst>
              <a:ext uri="{FF2B5EF4-FFF2-40B4-BE49-F238E27FC236}">
                <a16:creationId xmlns:a16="http://schemas.microsoft.com/office/drawing/2014/main" xmlns="" id="{482EB479-D268-40E9-9AD3-C4B56D3382A2}"/>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38259" name="Picture 19">
            <a:extLst>
              <a:ext uri="{FF2B5EF4-FFF2-40B4-BE49-F238E27FC236}">
                <a16:creationId xmlns:a16="http://schemas.microsoft.com/office/drawing/2014/main" xmlns="" id="{7CA551F8-5655-4BBA-97B5-3C5DDA52A44A}"/>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38258" name="Picture 18">
            <a:extLst>
              <a:ext uri="{FF2B5EF4-FFF2-40B4-BE49-F238E27FC236}">
                <a16:creationId xmlns:a16="http://schemas.microsoft.com/office/drawing/2014/main" xmlns="" id="{AD58457E-B53A-46E6-9029-8BB753C4E6DA}"/>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31" name="对象 30"/>
          <p:cNvGraphicFramePr>
            <a:graphicFrameLocks noChangeAspect="1"/>
          </p:cNvGraphicFramePr>
          <p:nvPr>
            <p:extLst>
              <p:ext uri="{D42A27DB-BD31-4B8C-83A1-F6EECF244321}">
                <p14:modId xmlns:p14="http://schemas.microsoft.com/office/powerpoint/2010/main" xmlns="" val="160667843"/>
              </p:ext>
            </p:extLst>
          </p:nvPr>
        </p:nvGraphicFramePr>
        <p:xfrm>
          <a:off x="1059745" y="5662290"/>
          <a:ext cx="1145897" cy="640354"/>
        </p:xfrm>
        <a:graphic>
          <a:graphicData uri="http://schemas.openxmlformats.org/presentationml/2006/ole">
            <p:oleObj spid="_x0000_s162888" name="Equation" r:id="rId12" imgW="431640" imgH="241200" progId="Equation.DSMT4">
              <p:embed/>
            </p:oleObj>
          </a:graphicData>
        </a:graphic>
      </p:graphicFrame>
    </p:spTree>
    <p:extLst>
      <p:ext uri="{BB962C8B-B14F-4D97-AF65-F5344CB8AC3E}">
        <p14:creationId xmlns:p14="http://schemas.microsoft.com/office/powerpoint/2010/main" xmlns="" val="263355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fade">
                                      <p:cBhvr>
                                        <p:cTn id="20" dur="500"/>
                                        <p:tgtEl>
                                          <p:spTgt spid="66"/>
                                        </p:tgtEl>
                                      </p:cBhvr>
                                    </p:animEffect>
                                  </p:childTnLst>
                                </p:cTn>
                              </p:par>
                              <p:par>
                                <p:cTn id="21" presetID="10" presetClass="entr" presetSubtype="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animEffect transition="in" filter="fade">
                                      <p:cBhvr>
                                        <p:cTn id="23" dur="500"/>
                                        <p:tgtEl>
                                          <p:spTgt spid="67"/>
                                        </p:tgtEl>
                                      </p:cBhvr>
                                    </p:animEffect>
                                  </p:childTnLst>
                                </p:cTn>
                              </p:par>
                              <p:par>
                                <p:cTn id="24" presetID="10" presetClass="entr" presetSubtype="0" fill="hold" nodeType="with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500"/>
                                        <p:tgtEl>
                                          <p:spTgt spid="68"/>
                                        </p:tgtEl>
                                      </p:cBhvr>
                                    </p:animEffect>
                                  </p:childTnLst>
                                </p:cTn>
                              </p:par>
                              <p:par>
                                <p:cTn id="27" presetID="10"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animEffect transition="in" filter="fade">
                                      <p:cBhvr>
                                        <p:cTn id="29" dur="500"/>
                                        <p:tgtEl>
                                          <p:spTgt spid="69"/>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70"/>
                                        </p:tgtEl>
                                        <p:attrNameLst>
                                          <p:attrName>style.visibility</p:attrName>
                                        </p:attrNameLst>
                                      </p:cBhvr>
                                      <p:to>
                                        <p:strVal val="visible"/>
                                      </p:to>
                                    </p:set>
                                    <p:animEffect transition="in" filter="circle(in)">
                                      <p:cBhvr>
                                        <p:cTn id="34" dur="2000"/>
                                        <p:tgtEl>
                                          <p:spTgt spid="7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0" grpId="0" animBg="1"/>
      <p:bldP spid="7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579967" y="634846"/>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6.</a:t>
            </a:r>
            <a:r>
              <a:rPr lang="zh-CN" altLang="en-US" sz="2800" b="1" dirty="0">
                <a:solidFill>
                  <a:srgbClr val="0000FF"/>
                </a:solidFill>
                <a:latin typeface="黑体" panose="02010609060101010101" pitchFamily="49" charset="-122"/>
                <a:ea typeface="黑体" panose="02010609060101010101" pitchFamily="49" charset="-122"/>
              </a:rPr>
              <a:t>画出完整的状态图</a:t>
            </a:r>
          </a:p>
        </p:txBody>
      </p:sp>
      <p:pic>
        <p:nvPicPr>
          <p:cNvPr id="18" name="Picture 5" descr="5-3-5">
            <a:extLst>
              <a:ext uri="{FF2B5EF4-FFF2-40B4-BE49-F238E27FC236}">
                <a16:creationId xmlns:a16="http://schemas.microsoft.com/office/drawing/2014/main" xmlns="" id="{5E72F17A-2D0E-4343-8C15-57A7323124C8}"/>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55263" y="2180467"/>
            <a:ext cx="7552096" cy="3752009"/>
          </a:xfrm>
          <a:prstGeom prst="rect">
            <a:avLst/>
          </a:prstGeom>
          <a:noFill/>
          <a:extLst>
            <a:ext uri="{909E8E84-426E-40DD-AFC4-6F175D3DCCD1}">
              <a14:hiddenFill xmlns:a14="http://schemas.microsoft.com/office/drawing/2010/main" xmlns="">
                <a:solidFill>
                  <a:srgbClr val="FFFFFF"/>
                </a:solidFill>
              </a14:hiddenFill>
            </a:ext>
          </a:extLst>
        </p:spPr>
      </p:pic>
      <p:pic>
        <p:nvPicPr>
          <p:cNvPr id="144386" name="Object 5">
            <a:extLst>
              <a:ext uri="{FF2B5EF4-FFF2-40B4-BE49-F238E27FC236}">
                <a16:creationId xmlns:a16="http://schemas.microsoft.com/office/drawing/2014/main" xmlns="" id="{6DF37DEB-04B2-4EFB-933B-5821F9096CCD}"/>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44387" name="Object 4">
            <a:extLst>
              <a:ext uri="{FF2B5EF4-FFF2-40B4-BE49-F238E27FC236}">
                <a16:creationId xmlns:a16="http://schemas.microsoft.com/office/drawing/2014/main" xmlns="" id="{6940315B-88BE-442F-B034-1AEB907CCFC6}"/>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44388" name="Object 3">
            <a:extLst>
              <a:ext uri="{FF2B5EF4-FFF2-40B4-BE49-F238E27FC236}">
                <a16:creationId xmlns:a16="http://schemas.microsoft.com/office/drawing/2014/main" xmlns="" id="{242794F8-623F-4283-ACD1-85C02906629A}"/>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44389" name="Object 8">
            <a:extLst>
              <a:ext uri="{FF2B5EF4-FFF2-40B4-BE49-F238E27FC236}">
                <a16:creationId xmlns:a16="http://schemas.microsoft.com/office/drawing/2014/main" xmlns="" id="{FE2022BF-C818-4743-832D-AA67E7EA37FC}"/>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44390" name="Object 7">
            <a:extLst>
              <a:ext uri="{FF2B5EF4-FFF2-40B4-BE49-F238E27FC236}">
                <a16:creationId xmlns:a16="http://schemas.microsoft.com/office/drawing/2014/main" xmlns="" id="{ECBB78AE-B077-4023-87C7-5F78A7001389}"/>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44391" name="Object 6">
            <a:extLst>
              <a:ext uri="{FF2B5EF4-FFF2-40B4-BE49-F238E27FC236}">
                <a16:creationId xmlns:a16="http://schemas.microsoft.com/office/drawing/2014/main" xmlns="" id="{008C7051-CAA6-4851-BE73-B584B0D8D208}"/>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44392" name="Object 14">
            <a:extLst>
              <a:ext uri="{FF2B5EF4-FFF2-40B4-BE49-F238E27FC236}">
                <a16:creationId xmlns:a16="http://schemas.microsoft.com/office/drawing/2014/main" xmlns="" id="{2866E2E5-C026-4DED-A387-34F1120C348B}"/>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44393" name="Object 13">
            <a:extLst>
              <a:ext uri="{FF2B5EF4-FFF2-40B4-BE49-F238E27FC236}">
                <a16:creationId xmlns:a16="http://schemas.microsoft.com/office/drawing/2014/main" xmlns="" id="{32A231D6-B305-410A-93AC-B6F674512622}"/>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44394" name="Object 12">
            <a:extLst>
              <a:ext uri="{FF2B5EF4-FFF2-40B4-BE49-F238E27FC236}">
                <a16:creationId xmlns:a16="http://schemas.microsoft.com/office/drawing/2014/main" xmlns="" id="{D1BCD8C8-9051-4C86-97BA-0799940AB022}"/>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44395" name="Object 17">
            <a:extLst>
              <a:ext uri="{FF2B5EF4-FFF2-40B4-BE49-F238E27FC236}">
                <a16:creationId xmlns:a16="http://schemas.microsoft.com/office/drawing/2014/main" xmlns="" id="{DA90AA24-BCDF-4A76-AAE5-F68D2C9DE33D}"/>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44396" name="Object 16">
            <a:extLst>
              <a:ext uri="{FF2B5EF4-FFF2-40B4-BE49-F238E27FC236}">
                <a16:creationId xmlns:a16="http://schemas.microsoft.com/office/drawing/2014/main" xmlns="" id="{3DE83758-DB33-46E7-A1D1-E2421464D3DE}"/>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44397" name="Object 15">
            <a:extLst>
              <a:ext uri="{FF2B5EF4-FFF2-40B4-BE49-F238E27FC236}">
                <a16:creationId xmlns:a16="http://schemas.microsoft.com/office/drawing/2014/main" xmlns="" id="{3752DC7E-3F92-456A-B824-12E4126AE7BB}"/>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44398" name="Object 20">
            <a:extLst>
              <a:ext uri="{FF2B5EF4-FFF2-40B4-BE49-F238E27FC236}">
                <a16:creationId xmlns:a16="http://schemas.microsoft.com/office/drawing/2014/main" xmlns="" id="{08F09BDE-BB3B-4A82-B05D-36143ADDF8CA}"/>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44399" name="Object 19">
            <a:extLst>
              <a:ext uri="{FF2B5EF4-FFF2-40B4-BE49-F238E27FC236}">
                <a16:creationId xmlns:a16="http://schemas.microsoft.com/office/drawing/2014/main" xmlns="" id="{A8EAA410-C73D-46BD-85FD-621861B18B63}"/>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44400" name="Object 18">
            <a:extLst>
              <a:ext uri="{FF2B5EF4-FFF2-40B4-BE49-F238E27FC236}">
                <a16:creationId xmlns:a16="http://schemas.microsoft.com/office/drawing/2014/main" xmlns="" id="{CF5176BC-73D1-4051-B87F-B9A1CEA0041A}"/>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椭圆 2">
            <a:extLst>
              <a:ext uri="{FF2B5EF4-FFF2-40B4-BE49-F238E27FC236}">
                <a16:creationId xmlns:a16="http://schemas.microsoft.com/office/drawing/2014/main" xmlns="" id="{A8BD7A18-75AE-4016-B1E3-DC2A8D8D86FC}"/>
              </a:ext>
            </a:extLst>
          </p:cNvPr>
          <p:cNvSpPr/>
          <p:nvPr/>
        </p:nvSpPr>
        <p:spPr>
          <a:xfrm>
            <a:off x="2660074" y="2030056"/>
            <a:ext cx="1015026" cy="1496290"/>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xmlns="" id="{269D555D-0837-453B-92D1-AEE0EAA4FAB4}"/>
              </a:ext>
            </a:extLst>
          </p:cNvPr>
          <p:cNvSpPr/>
          <p:nvPr/>
        </p:nvSpPr>
        <p:spPr>
          <a:xfrm rot="2191574">
            <a:off x="7398521" y="1968660"/>
            <a:ext cx="1083227" cy="1769509"/>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xmlns="" id="{84772B3C-2FCD-4CD7-9DC7-97722C72B83D}"/>
              </a:ext>
            </a:extLst>
          </p:cNvPr>
          <p:cNvSpPr/>
          <p:nvPr/>
        </p:nvSpPr>
        <p:spPr>
          <a:xfrm rot="19413238">
            <a:off x="5846482" y="1907548"/>
            <a:ext cx="1015026" cy="1753594"/>
          </a:xfrm>
          <a:prstGeom prst="ellipse">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3463775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579967" y="634846"/>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7.</a:t>
            </a:r>
            <a:r>
              <a:rPr lang="zh-CN" altLang="en-US" sz="2800" b="1" dirty="0">
                <a:solidFill>
                  <a:srgbClr val="0000FF"/>
                </a:solidFill>
                <a:latin typeface="黑体" panose="02010609060101010101" pitchFamily="49" charset="-122"/>
                <a:ea typeface="黑体" panose="02010609060101010101" pitchFamily="49" charset="-122"/>
              </a:rPr>
              <a:t>判断电路功能</a:t>
            </a:r>
          </a:p>
        </p:txBody>
      </p:sp>
      <p:sp>
        <p:nvSpPr>
          <p:cNvPr id="4" name="文本框 3">
            <a:extLst>
              <a:ext uri="{FF2B5EF4-FFF2-40B4-BE49-F238E27FC236}">
                <a16:creationId xmlns:a16="http://schemas.microsoft.com/office/drawing/2014/main" xmlns="" id="{FF9AA72C-8B2C-4232-A8C1-E3F7525A9B41}"/>
              </a:ext>
            </a:extLst>
          </p:cNvPr>
          <p:cNvSpPr txBox="1"/>
          <p:nvPr/>
        </p:nvSpPr>
        <p:spPr>
          <a:xfrm>
            <a:off x="656396" y="1568408"/>
            <a:ext cx="7612580" cy="954107"/>
          </a:xfrm>
          <a:prstGeom prst="rect">
            <a:avLst/>
          </a:prstGeom>
          <a:noFill/>
        </p:spPr>
        <p:txBody>
          <a:bodyPr wrap="square" rtlCol="0">
            <a:spAutoFit/>
          </a:bodyPr>
          <a:lstStyle/>
          <a:p>
            <a:r>
              <a:rPr lang="zh-CN" altLang="en-US" sz="2800" b="1" dirty="0"/>
              <a:t>由时钟脉冲控制状态从</a:t>
            </a:r>
            <a:r>
              <a:rPr lang="en-US" altLang="zh-CN" sz="2800" b="1" dirty="0">
                <a:solidFill>
                  <a:srgbClr val="FF0000"/>
                </a:solidFill>
              </a:rPr>
              <a:t>000-001-010-011-100-000</a:t>
            </a:r>
            <a:r>
              <a:rPr lang="zh-CN" altLang="en-US" sz="2800" b="1" dirty="0"/>
              <a:t>循环变换</a:t>
            </a:r>
            <a:endParaRPr lang="en-US" altLang="zh-CN" sz="2800" b="1" dirty="0"/>
          </a:p>
        </p:txBody>
      </p:sp>
      <p:sp>
        <p:nvSpPr>
          <p:cNvPr id="5" name="矩形 4">
            <a:extLst>
              <a:ext uri="{FF2B5EF4-FFF2-40B4-BE49-F238E27FC236}">
                <a16:creationId xmlns:a16="http://schemas.microsoft.com/office/drawing/2014/main" xmlns="" id="{FB6C1F02-BDB1-41EC-9B12-24342EFB6791}"/>
              </a:ext>
            </a:extLst>
          </p:cNvPr>
          <p:cNvSpPr/>
          <p:nvPr/>
        </p:nvSpPr>
        <p:spPr>
          <a:xfrm>
            <a:off x="2744302" y="2952379"/>
            <a:ext cx="1968676" cy="523220"/>
          </a:xfrm>
          <a:prstGeom prst="rect">
            <a:avLst/>
          </a:prstGeom>
        </p:spPr>
        <p:txBody>
          <a:bodyPr wrap="square">
            <a:spAutoFit/>
          </a:bodyPr>
          <a:lstStyle/>
          <a:p>
            <a:r>
              <a:rPr lang="zh-CN" altLang="en-US" sz="2800" b="1" dirty="0">
                <a:solidFill>
                  <a:srgbClr val="0000FF"/>
                </a:solidFill>
              </a:rPr>
              <a:t>逢五进一</a:t>
            </a:r>
            <a:endParaRPr lang="en-US" altLang="zh-CN" sz="2800" b="1" dirty="0">
              <a:solidFill>
                <a:srgbClr val="0000FF"/>
              </a:solidFill>
            </a:endParaRPr>
          </a:p>
        </p:txBody>
      </p:sp>
      <p:sp>
        <p:nvSpPr>
          <p:cNvPr id="8" name="矩形 7">
            <a:extLst>
              <a:ext uri="{FF2B5EF4-FFF2-40B4-BE49-F238E27FC236}">
                <a16:creationId xmlns:a16="http://schemas.microsoft.com/office/drawing/2014/main" xmlns="" id="{88C8FB1A-D508-4EA6-A199-511194D967FB}"/>
              </a:ext>
            </a:extLst>
          </p:cNvPr>
          <p:cNvSpPr/>
          <p:nvPr/>
        </p:nvSpPr>
        <p:spPr>
          <a:xfrm>
            <a:off x="1303913" y="4167487"/>
            <a:ext cx="5570756" cy="523220"/>
          </a:xfrm>
          <a:prstGeom prst="rect">
            <a:avLst/>
          </a:prstGeom>
        </p:spPr>
        <p:txBody>
          <a:bodyPr wrap="none">
            <a:spAutoFit/>
          </a:bodyPr>
          <a:lstStyle/>
          <a:p>
            <a:r>
              <a:rPr lang="zh-CN" altLang="en-US" sz="2800" b="1" dirty="0"/>
              <a:t>该电路是一个同步的</a:t>
            </a:r>
            <a:r>
              <a:rPr lang="zh-CN" altLang="en-US" sz="2800" b="1" dirty="0">
                <a:solidFill>
                  <a:srgbClr val="FF0000"/>
                </a:solidFill>
              </a:rPr>
              <a:t>五进制计数器</a:t>
            </a:r>
          </a:p>
        </p:txBody>
      </p:sp>
      <p:pic>
        <p:nvPicPr>
          <p:cNvPr id="149506" name="Object 5">
            <a:extLst>
              <a:ext uri="{FF2B5EF4-FFF2-40B4-BE49-F238E27FC236}">
                <a16:creationId xmlns:a16="http://schemas.microsoft.com/office/drawing/2014/main" xmlns="" id="{C17CB5AD-5A8A-4AD3-9BFF-A3879831BA26}"/>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49507" name="Object 4">
            <a:extLst>
              <a:ext uri="{FF2B5EF4-FFF2-40B4-BE49-F238E27FC236}">
                <a16:creationId xmlns:a16="http://schemas.microsoft.com/office/drawing/2014/main" xmlns="" id="{676945E3-7709-4DA6-B2EC-030D74F83931}"/>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49508" name="Object 3">
            <a:extLst>
              <a:ext uri="{FF2B5EF4-FFF2-40B4-BE49-F238E27FC236}">
                <a16:creationId xmlns:a16="http://schemas.microsoft.com/office/drawing/2014/main" xmlns="" id="{3F4A59DC-CABA-45C4-83D7-21BE12A04087}"/>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49509" name="Object 8">
            <a:extLst>
              <a:ext uri="{FF2B5EF4-FFF2-40B4-BE49-F238E27FC236}">
                <a16:creationId xmlns:a16="http://schemas.microsoft.com/office/drawing/2014/main" xmlns="" id="{0B78A599-1B98-44AA-AB58-21D8C111EE69}"/>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49510" name="Object 7">
            <a:extLst>
              <a:ext uri="{FF2B5EF4-FFF2-40B4-BE49-F238E27FC236}">
                <a16:creationId xmlns:a16="http://schemas.microsoft.com/office/drawing/2014/main" xmlns="" id="{B70E3EC4-A0C4-4CED-8160-C912D4E5225F}"/>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49511" name="Object 6">
            <a:extLst>
              <a:ext uri="{FF2B5EF4-FFF2-40B4-BE49-F238E27FC236}">
                <a16:creationId xmlns:a16="http://schemas.microsoft.com/office/drawing/2014/main" xmlns="" id="{FFBC3DC0-ED6D-4EFB-9A0A-37ED8104BC6E}"/>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49512" name="Object 14">
            <a:extLst>
              <a:ext uri="{FF2B5EF4-FFF2-40B4-BE49-F238E27FC236}">
                <a16:creationId xmlns:a16="http://schemas.microsoft.com/office/drawing/2014/main" xmlns="" id="{8AF56234-0423-4909-A777-1A7EADE0D6D8}"/>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49513" name="Object 13">
            <a:extLst>
              <a:ext uri="{FF2B5EF4-FFF2-40B4-BE49-F238E27FC236}">
                <a16:creationId xmlns:a16="http://schemas.microsoft.com/office/drawing/2014/main" xmlns="" id="{0FC9D291-6D86-41F4-8165-2288EC140F23}"/>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49514" name="Object 12">
            <a:extLst>
              <a:ext uri="{FF2B5EF4-FFF2-40B4-BE49-F238E27FC236}">
                <a16:creationId xmlns:a16="http://schemas.microsoft.com/office/drawing/2014/main" xmlns="" id="{DD71AA99-EE40-44D4-91EF-ACAE40443250}"/>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49515" name="Object 17">
            <a:extLst>
              <a:ext uri="{FF2B5EF4-FFF2-40B4-BE49-F238E27FC236}">
                <a16:creationId xmlns:a16="http://schemas.microsoft.com/office/drawing/2014/main" xmlns="" id="{B2CD82A7-8FA2-44C6-955D-89762660941C}"/>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49516" name="Object 16">
            <a:extLst>
              <a:ext uri="{FF2B5EF4-FFF2-40B4-BE49-F238E27FC236}">
                <a16:creationId xmlns:a16="http://schemas.microsoft.com/office/drawing/2014/main" xmlns="" id="{9E3858CD-85B0-403C-86DA-202F162B520F}"/>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49517" name="Object 15">
            <a:extLst>
              <a:ext uri="{FF2B5EF4-FFF2-40B4-BE49-F238E27FC236}">
                <a16:creationId xmlns:a16="http://schemas.microsoft.com/office/drawing/2014/main" xmlns="" id="{DD1C7718-03E3-4C32-B17E-F0C8EA8F468B}"/>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pic>
        <p:nvPicPr>
          <p:cNvPr id="149518" name="Object 20">
            <a:extLst>
              <a:ext uri="{FF2B5EF4-FFF2-40B4-BE49-F238E27FC236}">
                <a16:creationId xmlns:a16="http://schemas.microsoft.com/office/drawing/2014/main" xmlns="" id="{2AA83AFE-9F3E-485F-8CF0-719C1085A744}"/>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1490663"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49519" name="Object 19">
            <a:extLst>
              <a:ext uri="{FF2B5EF4-FFF2-40B4-BE49-F238E27FC236}">
                <a16:creationId xmlns:a16="http://schemas.microsoft.com/office/drawing/2014/main" xmlns="" id="{5357E3B7-AC6A-432F-A81E-05E7711C98D0}"/>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1528763"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49520" name="Object 18">
            <a:extLst>
              <a:ext uri="{FF2B5EF4-FFF2-40B4-BE49-F238E27FC236}">
                <a16:creationId xmlns:a16="http://schemas.microsoft.com/office/drawing/2014/main" xmlns="" id="{1E0624B9-4F4E-4A4B-B9FD-28409E729FC5}"/>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015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11" name="Rectangle 2">
            <a:extLst>
              <a:ext uri="{FF2B5EF4-FFF2-40B4-BE49-F238E27FC236}">
                <a16:creationId xmlns:a16="http://schemas.microsoft.com/office/drawing/2014/main" xmlns="" id="{17AF6AA6-F41E-4225-B8A8-F80BDF5629B3}"/>
              </a:ext>
            </a:extLst>
          </p:cNvPr>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GB" altLang="zh-CN"/>
          </a:p>
        </p:txBody>
      </p:sp>
      <p:sp>
        <p:nvSpPr>
          <p:cNvPr id="18" name="Rectangle 4">
            <a:extLst>
              <a:ext uri="{FF2B5EF4-FFF2-40B4-BE49-F238E27FC236}">
                <a16:creationId xmlns:a16="http://schemas.microsoft.com/office/drawing/2014/main" xmlns="" id="{4BAA446E-7A36-4FC7-B27B-3A9EE578C825}"/>
              </a:ext>
            </a:extLst>
          </p:cNvPr>
          <p:cNvSpPr>
            <a:spLocks noChangeArrowheads="1"/>
          </p:cNvSpPr>
          <p:nvPr/>
        </p:nvSpPr>
        <p:spPr bwMode="auto">
          <a:xfrm>
            <a:off x="31003" y="4236349"/>
            <a:ext cx="1642815" cy="523220"/>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宋体" panose="02010600030101010101" pitchFamily="2" charset="-122"/>
                <a:ea typeface="楷体_GB2312" pitchFamily="49" charset="-122"/>
                <a:cs typeface="Times New Roman" panose="02020603050405020304" pitchFamily="18" charset="0"/>
              </a:rPr>
              <a:t>输出方程</a:t>
            </a:r>
            <a:endParaRPr lang="zh-CN" altLang="en-US" sz="2800" b="1" dirty="0">
              <a:solidFill>
                <a:srgbClr val="000066"/>
              </a:solidFill>
              <a:ea typeface="楷体_GB2312" pitchFamily="49" charset="-122"/>
              <a:cs typeface="Times New Roman" panose="02020603050405020304" pitchFamily="18" charset="0"/>
            </a:endParaRPr>
          </a:p>
        </p:txBody>
      </p:sp>
      <p:sp>
        <p:nvSpPr>
          <p:cNvPr id="22" name="Rectangle 8">
            <a:extLst>
              <a:ext uri="{FF2B5EF4-FFF2-40B4-BE49-F238E27FC236}">
                <a16:creationId xmlns:a16="http://schemas.microsoft.com/office/drawing/2014/main" xmlns="" id="{B95131C4-162D-4DB1-ACE5-616957F3A1FC}"/>
              </a:ext>
            </a:extLst>
          </p:cNvPr>
          <p:cNvSpPr>
            <a:spLocks noChangeArrowheads="1"/>
          </p:cNvSpPr>
          <p:nvPr/>
        </p:nvSpPr>
        <p:spPr bwMode="auto">
          <a:xfrm>
            <a:off x="125051" y="5055372"/>
            <a:ext cx="924956" cy="1384995"/>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Times New Roman" panose="02020603050405020304" pitchFamily="18" charset="0"/>
                <a:ea typeface="楷体_GB2312" pitchFamily="49" charset="-122"/>
                <a:cs typeface="Times New Roman" panose="02020603050405020304" pitchFamily="18" charset="0"/>
              </a:rPr>
              <a:t>驱动方程组</a:t>
            </a:r>
            <a:endParaRPr lang="zh-CN" altLang="en-US" sz="2800" b="1" dirty="0">
              <a:solidFill>
                <a:srgbClr val="000066"/>
              </a:solidFill>
              <a:ea typeface="楷体_GB2312" pitchFamily="49" charset="-122"/>
              <a:cs typeface="Times New Roman" panose="02020603050405020304" pitchFamily="18" charset="0"/>
            </a:endParaRPr>
          </a:p>
        </p:txBody>
      </p:sp>
      <p:sp>
        <p:nvSpPr>
          <p:cNvPr id="26" name="Rectangle 12">
            <a:extLst>
              <a:ext uri="{FF2B5EF4-FFF2-40B4-BE49-F238E27FC236}">
                <a16:creationId xmlns:a16="http://schemas.microsoft.com/office/drawing/2014/main" xmlns="" id="{21812362-6E7A-48F9-95EF-941D642CCE2A}"/>
              </a:ext>
            </a:extLst>
          </p:cNvPr>
          <p:cNvSpPr>
            <a:spLocks noChangeArrowheads="1"/>
          </p:cNvSpPr>
          <p:nvPr/>
        </p:nvSpPr>
        <p:spPr bwMode="auto">
          <a:xfrm>
            <a:off x="4329033" y="4093973"/>
            <a:ext cx="1294911" cy="954107"/>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Times New Roman" panose="02020603050405020304" pitchFamily="18" charset="0"/>
                <a:ea typeface="楷体_GB2312" pitchFamily="49" charset="-122"/>
                <a:cs typeface="Times New Roman" panose="02020603050405020304" pitchFamily="18" charset="0"/>
              </a:rPr>
              <a:t>次态</a:t>
            </a:r>
            <a:r>
              <a:rPr lang="zh-CN" altLang="en-US" sz="2800" b="1" dirty="0">
                <a:solidFill>
                  <a:srgbClr val="000066"/>
                </a:solidFill>
                <a:latin typeface="宋体" panose="02010600030101010101" pitchFamily="2" charset="-122"/>
                <a:ea typeface="楷体_GB2312" pitchFamily="49" charset="-122"/>
                <a:cs typeface="Times New Roman" panose="02020603050405020304" pitchFamily="18" charset="0"/>
              </a:rPr>
              <a:t>方程组</a:t>
            </a:r>
            <a:endParaRPr lang="zh-CN" altLang="en-US" sz="2800" b="1" dirty="0">
              <a:solidFill>
                <a:srgbClr val="000066"/>
              </a:solidFill>
              <a:ea typeface="楷体_GB2312" pitchFamily="49" charset="-122"/>
              <a:cs typeface="Times New Roman" panose="02020603050405020304" pitchFamily="18" charset="0"/>
            </a:endParaRPr>
          </a:p>
        </p:txBody>
      </p:sp>
      <p:sp>
        <p:nvSpPr>
          <p:cNvPr id="32" name="Text Box 18">
            <a:extLst>
              <a:ext uri="{FF2B5EF4-FFF2-40B4-BE49-F238E27FC236}">
                <a16:creationId xmlns:a16="http://schemas.microsoft.com/office/drawing/2014/main" xmlns="" id="{C9B26732-306D-40B1-8BB9-60AC3F9E4B57}"/>
              </a:ext>
            </a:extLst>
          </p:cNvPr>
          <p:cNvSpPr txBox="1">
            <a:spLocks noChangeArrowheads="1"/>
          </p:cNvSpPr>
          <p:nvPr/>
        </p:nvSpPr>
        <p:spPr bwMode="auto">
          <a:xfrm>
            <a:off x="154984" y="724270"/>
            <a:ext cx="593938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ea typeface="楷体_GB2312" pitchFamily="49" charset="-122"/>
              </a:rPr>
              <a:t>例</a:t>
            </a:r>
            <a:r>
              <a:rPr lang="en-US" altLang="zh-CN" sz="2800" b="1" dirty="0">
                <a:ea typeface="楷体_GB2312" pitchFamily="49" charset="-122"/>
              </a:rPr>
              <a:t>2</a:t>
            </a:r>
            <a:r>
              <a:rPr lang="zh-CN" altLang="en-US" sz="2800" b="1" dirty="0">
                <a:ea typeface="楷体_GB2312" pitchFamily="49" charset="-122"/>
              </a:rPr>
              <a:t>：分析以下电路的逻辑功能</a:t>
            </a:r>
          </a:p>
        </p:txBody>
      </p:sp>
      <p:sp>
        <p:nvSpPr>
          <p:cNvPr id="2" name="文本框 1">
            <a:extLst>
              <a:ext uri="{FF2B5EF4-FFF2-40B4-BE49-F238E27FC236}">
                <a16:creationId xmlns:a16="http://schemas.microsoft.com/office/drawing/2014/main" xmlns="" id="{0A57E19F-4607-46D8-8434-523E56375D17}"/>
              </a:ext>
            </a:extLst>
          </p:cNvPr>
          <p:cNvSpPr txBox="1"/>
          <p:nvPr/>
        </p:nvSpPr>
        <p:spPr>
          <a:xfrm>
            <a:off x="206360" y="3492812"/>
            <a:ext cx="2700866"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1. </a:t>
            </a:r>
            <a:r>
              <a:rPr lang="zh-CN" altLang="en-US" sz="2800" b="1" dirty="0">
                <a:solidFill>
                  <a:srgbClr val="0000FF"/>
                </a:solidFill>
                <a:latin typeface="黑体" panose="02010609060101010101" pitchFamily="49" charset="-122"/>
                <a:ea typeface="黑体" panose="02010609060101010101" pitchFamily="49" charset="-122"/>
              </a:rPr>
              <a:t>写方程组</a:t>
            </a:r>
          </a:p>
        </p:txBody>
      </p:sp>
      <p:cxnSp>
        <p:nvCxnSpPr>
          <p:cNvPr id="5" name="直接连接符 4">
            <a:extLst>
              <a:ext uri="{FF2B5EF4-FFF2-40B4-BE49-F238E27FC236}">
                <a16:creationId xmlns:a16="http://schemas.microsoft.com/office/drawing/2014/main" xmlns="" id="{F83B801C-9800-4A3D-BE0D-CC8BBE2BB48D}"/>
              </a:ext>
            </a:extLst>
          </p:cNvPr>
          <p:cNvCxnSpPr>
            <a:cxnSpLocks/>
          </p:cNvCxnSpPr>
          <p:nvPr/>
        </p:nvCxnSpPr>
        <p:spPr>
          <a:xfrm>
            <a:off x="4218657" y="3217047"/>
            <a:ext cx="0" cy="3634407"/>
          </a:xfrm>
          <a:prstGeom prst="line">
            <a:avLst/>
          </a:prstGeom>
          <a:ln w="38100"/>
        </p:spPr>
        <p:style>
          <a:lnRef idx="1">
            <a:schemeClr val="accent1"/>
          </a:lnRef>
          <a:fillRef idx="0">
            <a:schemeClr val="accent1"/>
          </a:fillRef>
          <a:effectRef idx="0">
            <a:schemeClr val="accent1"/>
          </a:effectRef>
          <a:fontRef idx="minor">
            <a:schemeClr val="tx1"/>
          </a:fontRef>
        </p:style>
      </p:cxnSp>
      <p:graphicFrame>
        <p:nvGraphicFramePr>
          <p:cNvPr id="39" name="Object 4">
            <a:extLst>
              <a:ext uri="{FF2B5EF4-FFF2-40B4-BE49-F238E27FC236}">
                <a16:creationId xmlns:a16="http://schemas.microsoft.com/office/drawing/2014/main" xmlns="" id="{A1289C1F-CF44-4252-9C81-5488761557F0}"/>
              </a:ext>
            </a:extLst>
          </p:cNvPr>
          <p:cNvGraphicFramePr>
            <a:graphicFrameLocks noChangeAspect="1"/>
          </p:cNvGraphicFramePr>
          <p:nvPr>
            <p:extLst>
              <p:ext uri="{D42A27DB-BD31-4B8C-83A1-F6EECF244321}">
                <p14:modId xmlns:p14="http://schemas.microsoft.com/office/powerpoint/2010/main" xmlns="" val="1831307698"/>
              </p:ext>
            </p:extLst>
          </p:nvPr>
        </p:nvGraphicFramePr>
        <p:xfrm>
          <a:off x="5908236" y="4370342"/>
          <a:ext cx="2684463" cy="547688"/>
        </p:xfrm>
        <a:graphic>
          <a:graphicData uri="http://schemas.openxmlformats.org/presentationml/2006/ole">
            <p:oleObj spid="_x0000_s146006" name="Equation" r:id="rId5" imgW="1307880" imgH="266400" progId="Equation.DSMT4">
              <p:embed/>
            </p:oleObj>
          </a:graphicData>
        </a:graphic>
      </p:graphicFrame>
      <p:pic>
        <p:nvPicPr>
          <p:cNvPr id="21" name="Picture 5" descr="5-3-6">
            <a:extLst>
              <a:ext uri="{FF2B5EF4-FFF2-40B4-BE49-F238E27FC236}">
                <a16:creationId xmlns:a16="http://schemas.microsoft.com/office/drawing/2014/main" xmlns="" id="{7CE831B2-3614-443B-A7C5-71FEFC6BE9CC}"/>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2393576" y="1374353"/>
            <a:ext cx="6599791" cy="2453097"/>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23" name="Object 4">
            <a:extLst>
              <a:ext uri="{FF2B5EF4-FFF2-40B4-BE49-F238E27FC236}">
                <a16:creationId xmlns:a16="http://schemas.microsoft.com/office/drawing/2014/main" xmlns="" id="{AD5C78E6-382F-4528-9375-249126544E6B}"/>
              </a:ext>
            </a:extLst>
          </p:cNvPr>
          <p:cNvGraphicFramePr>
            <a:graphicFrameLocks noChangeAspect="1"/>
          </p:cNvGraphicFramePr>
          <p:nvPr>
            <p:extLst>
              <p:ext uri="{D42A27DB-BD31-4B8C-83A1-F6EECF244321}">
                <p14:modId xmlns:p14="http://schemas.microsoft.com/office/powerpoint/2010/main" xmlns="" val="3427118409"/>
              </p:ext>
            </p:extLst>
          </p:nvPr>
        </p:nvGraphicFramePr>
        <p:xfrm>
          <a:off x="1729654" y="4242043"/>
          <a:ext cx="2325687" cy="547687"/>
        </p:xfrm>
        <a:graphic>
          <a:graphicData uri="http://schemas.openxmlformats.org/presentationml/2006/ole">
            <p:oleObj spid="_x0000_s146007" name="Equation" r:id="rId7" imgW="1129810" imgH="266584" progId="Equation.DSMT4">
              <p:embed/>
            </p:oleObj>
          </a:graphicData>
        </a:graphic>
      </p:graphicFrame>
      <p:graphicFrame>
        <p:nvGraphicFramePr>
          <p:cNvPr id="24" name="Object 4">
            <a:extLst>
              <a:ext uri="{FF2B5EF4-FFF2-40B4-BE49-F238E27FC236}">
                <a16:creationId xmlns:a16="http://schemas.microsoft.com/office/drawing/2014/main" xmlns="" id="{398B2B39-69B7-4993-B683-52E7239692E9}"/>
              </a:ext>
            </a:extLst>
          </p:cNvPr>
          <p:cNvGraphicFramePr>
            <a:graphicFrameLocks noChangeAspect="1"/>
          </p:cNvGraphicFramePr>
          <p:nvPr>
            <p:extLst>
              <p:ext uri="{D42A27DB-BD31-4B8C-83A1-F6EECF244321}">
                <p14:modId xmlns:p14="http://schemas.microsoft.com/office/powerpoint/2010/main" xmlns="" val="2891140434"/>
              </p:ext>
            </p:extLst>
          </p:nvPr>
        </p:nvGraphicFramePr>
        <p:xfrm>
          <a:off x="1050007" y="5173542"/>
          <a:ext cx="3168650" cy="1266825"/>
        </p:xfrm>
        <a:graphic>
          <a:graphicData uri="http://schemas.openxmlformats.org/presentationml/2006/ole">
            <p:oleObj spid="_x0000_s146008" name="Equation" r:id="rId8" imgW="1333500" imgH="533400" progId="Equation.DSMT4">
              <p:embed/>
            </p:oleObj>
          </a:graphicData>
        </a:graphic>
      </p:graphicFrame>
      <p:graphicFrame>
        <p:nvGraphicFramePr>
          <p:cNvPr id="25" name="Object 6">
            <a:extLst>
              <a:ext uri="{FF2B5EF4-FFF2-40B4-BE49-F238E27FC236}">
                <a16:creationId xmlns:a16="http://schemas.microsoft.com/office/drawing/2014/main" xmlns="" id="{A408C2E9-B0CA-44F3-A1AA-7F03C3C37581}"/>
              </a:ext>
            </a:extLst>
          </p:cNvPr>
          <p:cNvGraphicFramePr>
            <a:graphicFrameLocks noChangeAspect="1"/>
          </p:cNvGraphicFramePr>
          <p:nvPr>
            <p:extLst>
              <p:ext uri="{D42A27DB-BD31-4B8C-83A1-F6EECF244321}">
                <p14:modId xmlns:p14="http://schemas.microsoft.com/office/powerpoint/2010/main" xmlns="" val="3390378255"/>
              </p:ext>
            </p:extLst>
          </p:nvPr>
        </p:nvGraphicFramePr>
        <p:xfrm>
          <a:off x="4218657" y="5314603"/>
          <a:ext cx="4751387" cy="1104900"/>
        </p:xfrm>
        <a:graphic>
          <a:graphicData uri="http://schemas.openxmlformats.org/presentationml/2006/ole">
            <p:oleObj spid="_x0000_s146009" name="Equation" r:id="rId9" imgW="2400300" imgH="558800" progId="Equation.DSMT4">
              <p:embed/>
            </p:oleObj>
          </a:graphicData>
        </a:graphic>
      </p:graphicFrame>
      <p:sp>
        <p:nvSpPr>
          <p:cNvPr id="42" name="对话气泡: 矩形 41">
            <a:extLst>
              <a:ext uri="{FF2B5EF4-FFF2-40B4-BE49-F238E27FC236}">
                <a16:creationId xmlns:a16="http://schemas.microsoft.com/office/drawing/2014/main" xmlns="" id="{F8BE42D7-87C0-4202-8CC7-DB058E2C1551}"/>
              </a:ext>
            </a:extLst>
          </p:cNvPr>
          <p:cNvSpPr/>
          <p:nvPr/>
        </p:nvSpPr>
        <p:spPr>
          <a:xfrm>
            <a:off x="154984" y="1382453"/>
            <a:ext cx="1766806" cy="1352993"/>
          </a:xfrm>
          <a:prstGeom prst="wedgeRectCallout">
            <a:avLst>
              <a:gd name="adj1" fmla="val 157868"/>
              <a:gd name="adj2" fmla="val 45215"/>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C00000"/>
                </a:solidFill>
              </a:rPr>
              <a:t>下降沿触发的</a:t>
            </a:r>
            <a:r>
              <a:rPr lang="en-US" altLang="zh-CN" sz="2800" b="1" dirty="0">
                <a:solidFill>
                  <a:srgbClr val="C00000"/>
                </a:solidFill>
              </a:rPr>
              <a:t>J-K</a:t>
            </a:r>
            <a:r>
              <a:rPr lang="zh-CN" altLang="en-US" sz="2800" b="1" dirty="0">
                <a:solidFill>
                  <a:srgbClr val="C00000"/>
                </a:solidFill>
              </a:rPr>
              <a:t>触发器</a:t>
            </a:r>
          </a:p>
        </p:txBody>
      </p:sp>
      <p:cxnSp>
        <p:nvCxnSpPr>
          <p:cNvPr id="19" name="直接连接符 18"/>
          <p:cNvCxnSpPr/>
          <p:nvPr/>
        </p:nvCxnSpPr>
        <p:spPr>
          <a:xfrm>
            <a:off x="3700623" y="3032381"/>
            <a:ext cx="271257" cy="4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466710" y="2847715"/>
            <a:ext cx="301686" cy="369332"/>
          </a:xfrm>
          <a:prstGeom prst="rect">
            <a:avLst/>
          </a:prstGeom>
          <a:noFill/>
        </p:spPr>
        <p:txBody>
          <a:bodyPr wrap="none" rtlCol="0">
            <a:spAutoFit/>
          </a:bodyPr>
          <a:lstStyle/>
          <a:p>
            <a:r>
              <a:rPr lang="en-US" altLang="zh-CN" b="1" dirty="0" smtClean="0"/>
              <a:t>1</a:t>
            </a:r>
            <a:endParaRPr lang="zh-CN" altLang="en-US" b="1" dirty="0"/>
          </a:p>
        </p:txBody>
      </p:sp>
      <p:sp>
        <p:nvSpPr>
          <p:cNvPr id="27" name="文本框 26"/>
          <p:cNvSpPr txBox="1"/>
          <p:nvPr/>
        </p:nvSpPr>
        <p:spPr>
          <a:xfrm>
            <a:off x="5442634" y="2847715"/>
            <a:ext cx="301686" cy="369332"/>
          </a:xfrm>
          <a:prstGeom prst="rect">
            <a:avLst/>
          </a:prstGeom>
          <a:noFill/>
        </p:spPr>
        <p:txBody>
          <a:bodyPr wrap="none" rtlCol="0">
            <a:spAutoFit/>
          </a:bodyPr>
          <a:lstStyle/>
          <a:p>
            <a:r>
              <a:rPr lang="en-US" altLang="zh-CN" b="1" dirty="0" smtClean="0"/>
              <a:t>1</a:t>
            </a:r>
            <a:endParaRPr lang="zh-CN" altLang="en-US" b="1" dirty="0"/>
          </a:p>
        </p:txBody>
      </p:sp>
    </p:spTree>
    <p:extLst>
      <p:ext uri="{BB962C8B-B14F-4D97-AF65-F5344CB8AC3E}">
        <p14:creationId xmlns:p14="http://schemas.microsoft.com/office/powerpoint/2010/main" xmlns="" val="296675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Righ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Right)">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strips(downRight)">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6" grpId="0" animBg="1"/>
      <p:bldP spid="2" grpId="0"/>
      <p:bldP spid="4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305604" y="726949"/>
            <a:ext cx="3785948"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2. </a:t>
            </a:r>
            <a:r>
              <a:rPr lang="zh-CN" altLang="en-US" sz="2800" b="1" dirty="0">
                <a:solidFill>
                  <a:srgbClr val="0000FF"/>
                </a:solidFill>
                <a:latin typeface="黑体" panose="02010609060101010101" pitchFamily="49" charset="-122"/>
                <a:ea typeface="黑体" panose="02010609060101010101" pitchFamily="49" charset="-122"/>
              </a:rPr>
              <a:t>列状态转移真值表</a:t>
            </a:r>
          </a:p>
        </p:txBody>
      </p:sp>
      <p:graphicFrame>
        <p:nvGraphicFramePr>
          <p:cNvPr id="23" name="Object 4">
            <a:extLst>
              <a:ext uri="{FF2B5EF4-FFF2-40B4-BE49-F238E27FC236}">
                <a16:creationId xmlns:a16="http://schemas.microsoft.com/office/drawing/2014/main" xmlns="" id="{AD5C78E6-382F-4528-9375-249126544E6B}"/>
              </a:ext>
            </a:extLst>
          </p:cNvPr>
          <p:cNvGraphicFramePr>
            <a:graphicFrameLocks noChangeAspect="1"/>
          </p:cNvGraphicFramePr>
          <p:nvPr>
            <p:extLst>
              <p:ext uri="{D42A27DB-BD31-4B8C-83A1-F6EECF244321}">
                <p14:modId xmlns:p14="http://schemas.microsoft.com/office/powerpoint/2010/main" xmlns="" val="4253880510"/>
              </p:ext>
            </p:extLst>
          </p:nvPr>
        </p:nvGraphicFramePr>
        <p:xfrm>
          <a:off x="5929568" y="1563823"/>
          <a:ext cx="2635061" cy="620543"/>
        </p:xfrm>
        <a:graphic>
          <a:graphicData uri="http://schemas.openxmlformats.org/presentationml/2006/ole">
            <p:oleObj spid="_x0000_s147012" name="Equation" r:id="rId5" imgW="1129810" imgH="266584" progId="Equation.DSMT4">
              <p:embed/>
            </p:oleObj>
          </a:graphicData>
        </a:graphic>
      </p:graphicFrame>
      <p:graphicFrame>
        <p:nvGraphicFramePr>
          <p:cNvPr id="25" name="Object 6">
            <a:extLst>
              <a:ext uri="{FF2B5EF4-FFF2-40B4-BE49-F238E27FC236}">
                <a16:creationId xmlns:a16="http://schemas.microsoft.com/office/drawing/2014/main" xmlns="" id="{A408C2E9-B0CA-44F3-A1AA-7F03C3C37581}"/>
              </a:ext>
            </a:extLst>
          </p:cNvPr>
          <p:cNvGraphicFramePr>
            <a:graphicFrameLocks noChangeAspect="1"/>
          </p:cNvGraphicFramePr>
          <p:nvPr>
            <p:extLst>
              <p:ext uri="{D42A27DB-BD31-4B8C-83A1-F6EECF244321}">
                <p14:modId xmlns:p14="http://schemas.microsoft.com/office/powerpoint/2010/main" xmlns="" val="3023601781"/>
              </p:ext>
            </p:extLst>
          </p:nvPr>
        </p:nvGraphicFramePr>
        <p:xfrm>
          <a:off x="140968" y="1361481"/>
          <a:ext cx="4973472" cy="1156544"/>
        </p:xfrm>
        <a:graphic>
          <a:graphicData uri="http://schemas.openxmlformats.org/presentationml/2006/ole">
            <p:oleObj spid="_x0000_s147013" name="Equation" r:id="rId6" imgW="2400300" imgH="558800" progId="Equation.DSMT4">
              <p:embed/>
            </p:oleObj>
          </a:graphicData>
        </a:graphic>
      </p:graphicFrame>
      <p:sp>
        <p:nvSpPr>
          <p:cNvPr id="3" name="文本框 2">
            <a:extLst>
              <a:ext uri="{FF2B5EF4-FFF2-40B4-BE49-F238E27FC236}">
                <a16:creationId xmlns:a16="http://schemas.microsoft.com/office/drawing/2014/main" xmlns="" id="{434037BC-8A8E-4EEE-88AE-3CD36E91AA10}"/>
              </a:ext>
            </a:extLst>
          </p:cNvPr>
          <p:cNvSpPr txBox="1"/>
          <p:nvPr/>
        </p:nvSpPr>
        <p:spPr>
          <a:xfrm>
            <a:off x="229386" y="2740963"/>
            <a:ext cx="2921430" cy="523220"/>
          </a:xfrm>
          <a:prstGeom prst="rect">
            <a:avLst/>
          </a:prstGeom>
          <a:noFill/>
        </p:spPr>
        <p:txBody>
          <a:bodyPr wrap="square" rtlCol="0">
            <a:spAutoFit/>
          </a:bodyPr>
          <a:lstStyle/>
          <a:p>
            <a:r>
              <a:rPr lang="zh-CN" altLang="en-US" sz="2800" b="1" dirty="0">
                <a:solidFill>
                  <a:srgbClr val="C00000"/>
                </a:solidFill>
              </a:rPr>
              <a:t>（</a:t>
            </a:r>
            <a:r>
              <a:rPr lang="en-US" altLang="zh-CN" sz="2800" b="1" dirty="0">
                <a:solidFill>
                  <a:srgbClr val="C00000"/>
                </a:solidFill>
              </a:rPr>
              <a:t>1</a:t>
            </a:r>
            <a:r>
              <a:rPr lang="zh-CN" altLang="en-US" sz="2800" b="1" dirty="0">
                <a:solidFill>
                  <a:srgbClr val="C00000"/>
                </a:solidFill>
              </a:rPr>
              <a:t>）当</a:t>
            </a:r>
            <a:r>
              <a:rPr lang="en-US" altLang="zh-CN" sz="2800" b="1" dirty="0">
                <a:solidFill>
                  <a:srgbClr val="C00000"/>
                </a:solidFill>
              </a:rPr>
              <a:t>X=0</a:t>
            </a:r>
            <a:r>
              <a:rPr lang="zh-CN" altLang="en-US" sz="2800" b="1" dirty="0">
                <a:solidFill>
                  <a:srgbClr val="C00000"/>
                </a:solidFill>
              </a:rPr>
              <a:t>时</a:t>
            </a:r>
          </a:p>
        </p:txBody>
      </p:sp>
      <p:graphicFrame>
        <p:nvGraphicFramePr>
          <p:cNvPr id="19" name="Object 4">
            <a:extLst>
              <a:ext uri="{FF2B5EF4-FFF2-40B4-BE49-F238E27FC236}">
                <a16:creationId xmlns:a16="http://schemas.microsoft.com/office/drawing/2014/main" xmlns="" id="{7BA015D0-6EC9-46C1-8A31-BA0634F635B8}"/>
              </a:ext>
            </a:extLst>
          </p:cNvPr>
          <p:cNvGraphicFramePr>
            <a:graphicFrameLocks noChangeAspect="1"/>
          </p:cNvGraphicFramePr>
          <p:nvPr>
            <p:extLst>
              <p:ext uri="{D42A27DB-BD31-4B8C-83A1-F6EECF244321}">
                <p14:modId xmlns:p14="http://schemas.microsoft.com/office/powerpoint/2010/main" xmlns="" val="330122427"/>
              </p:ext>
            </p:extLst>
          </p:nvPr>
        </p:nvGraphicFramePr>
        <p:xfrm>
          <a:off x="557508" y="3906004"/>
          <a:ext cx="2376487" cy="1450975"/>
        </p:xfrm>
        <a:graphic>
          <a:graphicData uri="http://schemas.openxmlformats.org/presentationml/2006/ole">
            <p:oleObj spid="_x0000_s147014" name="Equation" r:id="rId7" imgW="914400" imgH="558800" progId="Equation.DSMT4">
              <p:embed/>
            </p:oleObj>
          </a:graphicData>
        </a:graphic>
      </p:graphicFrame>
      <p:graphicFrame>
        <p:nvGraphicFramePr>
          <p:cNvPr id="20" name="Object 4">
            <a:extLst>
              <a:ext uri="{FF2B5EF4-FFF2-40B4-BE49-F238E27FC236}">
                <a16:creationId xmlns:a16="http://schemas.microsoft.com/office/drawing/2014/main" xmlns="" id="{F9350171-E67C-4315-B9AF-4E971E26D626}"/>
              </a:ext>
            </a:extLst>
          </p:cNvPr>
          <p:cNvGraphicFramePr>
            <a:graphicFrameLocks noChangeAspect="1"/>
          </p:cNvGraphicFramePr>
          <p:nvPr>
            <p:extLst>
              <p:ext uri="{D42A27DB-BD31-4B8C-83A1-F6EECF244321}">
                <p14:modId xmlns:p14="http://schemas.microsoft.com/office/powerpoint/2010/main" xmlns="" val="1525754517"/>
              </p:ext>
            </p:extLst>
          </p:nvPr>
        </p:nvGraphicFramePr>
        <p:xfrm>
          <a:off x="912545" y="5462027"/>
          <a:ext cx="1547812" cy="628650"/>
        </p:xfrm>
        <a:graphic>
          <a:graphicData uri="http://schemas.openxmlformats.org/presentationml/2006/ole">
            <p:oleObj spid="_x0000_s147015" name="Equation" r:id="rId8" imgW="660113" imgH="266584" progId="Equation.DSMT4">
              <p:embed/>
            </p:oleObj>
          </a:graphicData>
        </a:graphic>
      </p:graphicFrame>
      <p:sp>
        <p:nvSpPr>
          <p:cNvPr id="4" name="文本框 3">
            <a:extLst>
              <a:ext uri="{FF2B5EF4-FFF2-40B4-BE49-F238E27FC236}">
                <a16:creationId xmlns:a16="http://schemas.microsoft.com/office/drawing/2014/main" xmlns="" id="{16A6A916-AD7E-4E34-89FC-7C70577EA5F4}"/>
              </a:ext>
            </a:extLst>
          </p:cNvPr>
          <p:cNvSpPr txBox="1"/>
          <p:nvPr/>
        </p:nvSpPr>
        <p:spPr>
          <a:xfrm>
            <a:off x="789485" y="3323483"/>
            <a:ext cx="1670872" cy="523220"/>
          </a:xfrm>
          <a:prstGeom prst="rect">
            <a:avLst/>
          </a:prstGeom>
          <a:noFill/>
        </p:spPr>
        <p:txBody>
          <a:bodyPr wrap="square" rtlCol="0">
            <a:spAutoFit/>
          </a:bodyPr>
          <a:lstStyle/>
          <a:p>
            <a:r>
              <a:rPr lang="zh-CN" altLang="en-US" sz="2800" b="1" dirty="0">
                <a:solidFill>
                  <a:srgbClr val="FF33CC"/>
                </a:solidFill>
              </a:rPr>
              <a:t>化简方程</a:t>
            </a:r>
          </a:p>
        </p:txBody>
      </p:sp>
      <p:grpSp>
        <p:nvGrpSpPr>
          <p:cNvPr id="27" name="Group 6">
            <a:extLst>
              <a:ext uri="{FF2B5EF4-FFF2-40B4-BE49-F238E27FC236}">
                <a16:creationId xmlns:a16="http://schemas.microsoft.com/office/drawing/2014/main" xmlns="" id="{6313D683-9883-40A9-95B6-70D986A5EF64}"/>
              </a:ext>
            </a:extLst>
          </p:cNvPr>
          <p:cNvGrpSpPr>
            <a:grpSpLocks/>
          </p:cNvGrpSpPr>
          <p:nvPr/>
        </p:nvGrpSpPr>
        <p:grpSpPr bwMode="auto">
          <a:xfrm>
            <a:off x="3317390" y="3196664"/>
            <a:ext cx="5616575" cy="2894013"/>
            <a:chOff x="884" y="676"/>
            <a:chExt cx="3538" cy="1823"/>
          </a:xfrm>
        </p:grpSpPr>
        <p:sp>
          <p:nvSpPr>
            <p:cNvPr id="28" name="Rectangle 4">
              <a:extLst>
                <a:ext uri="{FF2B5EF4-FFF2-40B4-BE49-F238E27FC236}">
                  <a16:creationId xmlns:a16="http://schemas.microsoft.com/office/drawing/2014/main" xmlns="" id="{962772B0-8C6C-4AEE-BA41-039CA28BD7DC}"/>
                </a:ext>
              </a:extLst>
            </p:cNvPr>
            <p:cNvSpPr>
              <a:spLocks noChangeArrowheads="1"/>
            </p:cNvSpPr>
            <p:nvPr/>
          </p:nvSpPr>
          <p:spPr bwMode="auto">
            <a:xfrm>
              <a:off x="1436" y="676"/>
              <a:ext cx="2503"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i="1" dirty="0">
                  <a:solidFill>
                    <a:srgbClr val="FF33CC"/>
                  </a:solidFill>
                  <a:latin typeface="黑体" panose="02010609060101010101" pitchFamily="49" charset="-122"/>
                  <a:ea typeface="黑体" panose="02010609060101010101" pitchFamily="49" charset="-122"/>
                </a:rPr>
                <a:t>X</a:t>
              </a:r>
              <a:r>
                <a:rPr lang="en-US" altLang="zh-CN" sz="2800" b="1" dirty="0">
                  <a:solidFill>
                    <a:srgbClr val="FF33CC"/>
                  </a:solidFill>
                  <a:latin typeface="黑体" panose="02010609060101010101" pitchFamily="49" charset="-122"/>
                  <a:ea typeface="黑体" panose="02010609060101010101" pitchFamily="49" charset="-122"/>
                </a:rPr>
                <a:t>=0</a:t>
              </a:r>
              <a:r>
                <a:rPr lang="zh-CN" altLang="en-US" sz="2800" b="1" dirty="0">
                  <a:solidFill>
                    <a:srgbClr val="FF33CC"/>
                  </a:solidFill>
                  <a:latin typeface="黑体" panose="02010609060101010101" pitchFamily="49" charset="-122"/>
                  <a:ea typeface="黑体" panose="02010609060101010101" pitchFamily="49" charset="-122"/>
                </a:rPr>
                <a:t>时的状态转移真值表</a:t>
              </a:r>
            </a:p>
          </p:txBody>
        </p:sp>
        <p:pic>
          <p:nvPicPr>
            <p:cNvPr id="29" name="Picture 5" descr="B5-3-2">
              <a:extLst>
                <a:ext uri="{FF2B5EF4-FFF2-40B4-BE49-F238E27FC236}">
                  <a16:creationId xmlns:a16="http://schemas.microsoft.com/office/drawing/2014/main" xmlns="" id="{E8ACFD4A-BC8D-48A0-BFE3-BF87742AAC3E}"/>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884" y="1026"/>
              <a:ext cx="3538" cy="1473"/>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97844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305604" y="726949"/>
            <a:ext cx="3785948"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2. </a:t>
            </a:r>
            <a:r>
              <a:rPr lang="zh-CN" altLang="en-US" sz="2800" b="1" dirty="0">
                <a:solidFill>
                  <a:srgbClr val="0000FF"/>
                </a:solidFill>
                <a:latin typeface="黑体" panose="02010609060101010101" pitchFamily="49" charset="-122"/>
                <a:ea typeface="黑体" panose="02010609060101010101" pitchFamily="49" charset="-122"/>
              </a:rPr>
              <a:t>列状态转移真值表</a:t>
            </a:r>
          </a:p>
        </p:txBody>
      </p:sp>
      <p:graphicFrame>
        <p:nvGraphicFramePr>
          <p:cNvPr id="23" name="Object 4">
            <a:extLst>
              <a:ext uri="{FF2B5EF4-FFF2-40B4-BE49-F238E27FC236}">
                <a16:creationId xmlns:a16="http://schemas.microsoft.com/office/drawing/2014/main" xmlns="" id="{AD5C78E6-382F-4528-9375-249126544E6B}"/>
              </a:ext>
            </a:extLst>
          </p:cNvPr>
          <p:cNvGraphicFramePr>
            <a:graphicFrameLocks noChangeAspect="1"/>
          </p:cNvGraphicFramePr>
          <p:nvPr/>
        </p:nvGraphicFramePr>
        <p:xfrm>
          <a:off x="5929568" y="1563823"/>
          <a:ext cx="2635061" cy="620543"/>
        </p:xfrm>
        <a:graphic>
          <a:graphicData uri="http://schemas.openxmlformats.org/presentationml/2006/ole">
            <p:oleObj spid="_x0000_s148026" name="Equation" r:id="rId5" imgW="1129810" imgH="266584" progId="Equation.DSMT4">
              <p:embed/>
            </p:oleObj>
          </a:graphicData>
        </a:graphic>
      </p:graphicFrame>
      <p:graphicFrame>
        <p:nvGraphicFramePr>
          <p:cNvPr id="25" name="Object 6">
            <a:extLst>
              <a:ext uri="{FF2B5EF4-FFF2-40B4-BE49-F238E27FC236}">
                <a16:creationId xmlns:a16="http://schemas.microsoft.com/office/drawing/2014/main" xmlns="" id="{A408C2E9-B0CA-44F3-A1AA-7F03C3C37581}"/>
              </a:ext>
            </a:extLst>
          </p:cNvPr>
          <p:cNvGraphicFramePr>
            <a:graphicFrameLocks noChangeAspect="1"/>
          </p:cNvGraphicFramePr>
          <p:nvPr/>
        </p:nvGraphicFramePr>
        <p:xfrm>
          <a:off x="140968" y="1361481"/>
          <a:ext cx="4973472" cy="1156544"/>
        </p:xfrm>
        <a:graphic>
          <a:graphicData uri="http://schemas.openxmlformats.org/presentationml/2006/ole">
            <p:oleObj spid="_x0000_s148027" name="Equation" r:id="rId6" imgW="2400300" imgH="558800" progId="Equation.DSMT4">
              <p:embed/>
            </p:oleObj>
          </a:graphicData>
        </a:graphic>
      </p:graphicFrame>
      <p:sp>
        <p:nvSpPr>
          <p:cNvPr id="3" name="文本框 2">
            <a:extLst>
              <a:ext uri="{FF2B5EF4-FFF2-40B4-BE49-F238E27FC236}">
                <a16:creationId xmlns:a16="http://schemas.microsoft.com/office/drawing/2014/main" xmlns="" id="{434037BC-8A8E-4EEE-88AE-3CD36E91AA10}"/>
              </a:ext>
            </a:extLst>
          </p:cNvPr>
          <p:cNvSpPr txBox="1"/>
          <p:nvPr/>
        </p:nvSpPr>
        <p:spPr>
          <a:xfrm>
            <a:off x="229386" y="2740963"/>
            <a:ext cx="2921430" cy="523220"/>
          </a:xfrm>
          <a:prstGeom prst="rect">
            <a:avLst/>
          </a:prstGeom>
          <a:noFill/>
        </p:spPr>
        <p:txBody>
          <a:bodyPr wrap="square" rtlCol="0">
            <a:spAutoFit/>
          </a:bodyPr>
          <a:lstStyle/>
          <a:p>
            <a:r>
              <a:rPr lang="zh-CN" altLang="en-US" sz="2800" b="1" dirty="0">
                <a:solidFill>
                  <a:srgbClr val="C00000"/>
                </a:solidFill>
              </a:rPr>
              <a:t>（</a:t>
            </a:r>
            <a:r>
              <a:rPr lang="en-US" altLang="zh-CN" sz="2800" b="1" dirty="0">
                <a:solidFill>
                  <a:srgbClr val="C00000"/>
                </a:solidFill>
              </a:rPr>
              <a:t>2</a:t>
            </a:r>
            <a:r>
              <a:rPr lang="zh-CN" altLang="en-US" sz="2800" b="1" dirty="0">
                <a:solidFill>
                  <a:srgbClr val="C00000"/>
                </a:solidFill>
              </a:rPr>
              <a:t>）当</a:t>
            </a:r>
            <a:r>
              <a:rPr lang="en-US" altLang="zh-CN" sz="2800" b="1" dirty="0">
                <a:solidFill>
                  <a:srgbClr val="C00000"/>
                </a:solidFill>
              </a:rPr>
              <a:t>X=1</a:t>
            </a:r>
            <a:r>
              <a:rPr lang="zh-CN" altLang="en-US" sz="2800" b="1" dirty="0">
                <a:solidFill>
                  <a:srgbClr val="C00000"/>
                </a:solidFill>
              </a:rPr>
              <a:t>时</a:t>
            </a:r>
          </a:p>
        </p:txBody>
      </p:sp>
      <p:graphicFrame>
        <p:nvGraphicFramePr>
          <p:cNvPr id="20" name="Object 4">
            <a:extLst>
              <a:ext uri="{FF2B5EF4-FFF2-40B4-BE49-F238E27FC236}">
                <a16:creationId xmlns:a16="http://schemas.microsoft.com/office/drawing/2014/main" xmlns="" id="{F9350171-E67C-4315-B9AF-4E971E26D626}"/>
              </a:ext>
            </a:extLst>
          </p:cNvPr>
          <p:cNvGraphicFramePr>
            <a:graphicFrameLocks noChangeAspect="1"/>
          </p:cNvGraphicFramePr>
          <p:nvPr>
            <p:extLst>
              <p:ext uri="{D42A27DB-BD31-4B8C-83A1-F6EECF244321}">
                <p14:modId xmlns:p14="http://schemas.microsoft.com/office/powerpoint/2010/main" xmlns="" val="3908342422"/>
              </p:ext>
            </p:extLst>
          </p:nvPr>
        </p:nvGraphicFramePr>
        <p:xfrm>
          <a:off x="882650" y="5462588"/>
          <a:ext cx="1608138" cy="628650"/>
        </p:xfrm>
        <a:graphic>
          <a:graphicData uri="http://schemas.openxmlformats.org/presentationml/2006/ole">
            <p:oleObj spid="_x0000_s148028" name="Equation" r:id="rId7" imgW="685800" imgH="266400" progId="Equation.DSMT4">
              <p:embed/>
            </p:oleObj>
          </a:graphicData>
        </a:graphic>
      </p:graphicFrame>
      <p:sp>
        <p:nvSpPr>
          <p:cNvPr id="4" name="文本框 3">
            <a:extLst>
              <a:ext uri="{FF2B5EF4-FFF2-40B4-BE49-F238E27FC236}">
                <a16:creationId xmlns:a16="http://schemas.microsoft.com/office/drawing/2014/main" xmlns="" id="{16A6A916-AD7E-4E34-89FC-7C70577EA5F4}"/>
              </a:ext>
            </a:extLst>
          </p:cNvPr>
          <p:cNvSpPr txBox="1"/>
          <p:nvPr/>
        </p:nvSpPr>
        <p:spPr>
          <a:xfrm>
            <a:off x="789485" y="3323483"/>
            <a:ext cx="1670872" cy="523220"/>
          </a:xfrm>
          <a:prstGeom prst="rect">
            <a:avLst/>
          </a:prstGeom>
          <a:noFill/>
        </p:spPr>
        <p:txBody>
          <a:bodyPr wrap="square" rtlCol="0">
            <a:spAutoFit/>
          </a:bodyPr>
          <a:lstStyle/>
          <a:p>
            <a:r>
              <a:rPr lang="zh-CN" altLang="en-US" sz="2800" b="1" dirty="0">
                <a:solidFill>
                  <a:srgbClr val="FF33CC"/>
                </a:solidFill>
              </a:rPr>
              <a:t>化简方程</a:t>
            </a:r>
          </a:p>
        </p:txBody>
      </p:sp>
      <p:graphicFrame>
        <p:nvGraphicFramePr>
          <p:cNvPr id="15" name="Object 4">
            <a:extLst>
              <a:ext uri="{FF2B5EF4-FFF2-40B4-BE49-F238E27FC236}">
                <a16:creationId xmlns:a16="http://schemas.microsoft.com/office/drawing/2014/main" xmlns="" id="{2EB38246-1715-40A2-8781-A4FD4627397A}"/>
              </a:ext>
            </a:extLst>
          </p:cNvPr>
          <p:cNvGraphicFramePr>
            <a:graphicFrameLocks noChangeAspect="1"/>
          </p:cNvGraphicFramePr>
          <p:nvPr>
            <p:extLst>
              <p:ext uri="{D42A27DB-BD31-4B8C-83A1-F6EECF244321}">
                <p14:modId xmlns:p14="http://schemas.microsoft.com/office/powerpoint/2010/main" xmlns="" val="3757242843"/>
              </p:ext>
            </p:extLst>
          </p:nvPr>
        </p:nvGraphicFramePr>
        <p:xfrm>
          <a:off x="401638" y="3846513"/>
          <a:ext cx="2447925" cy="1476375"/>
        </p:xfrm>
        <a:graphic>
          <a:graphicData uri="http://schemas.openxmlformats.org/presentationml/2006/ole">
            <p:oleObj spid="_x0000_s148029" name="Equation" r:id="rId8" imgW="927000" imgH="558720" progId="Equation.DSMT4">
              <p:embed/>
            </p:oleObj>
          </a:graphicData>
        </a:graphic>
      </p:graphicFrame>
      <p:grpSp>
        <p:nvGrpSpPr>
          <p:cNvPr id="16" name="Group 7">
            <a:extLst>
              <a:ext uri="{FF2B5EF4-FFF2-40B4-BE49-F238E27FC236}">
                <a16:creationId xmlns:a16="http://schemas.microsoft.com/office/drawing/2014/main" xmlns="" id="{031366DF-973A-47E1-8028-1B85A585433E}"/>
              </a:ext>
            </a:extLst>
          </p:cNvPr>
          <p:cNvGrpSpPr>
            <a:grpSpLocks/>
          </p:cNvGrpSpPr>
          <p:nvPr/>
        </p:nvGrpSpPr>
        <p:grpSpPr bwMode="auto">
          <a:xfrm>
            <a:off x="3082145" y="3205162"/>
            <a:ext cx="5903912" cy="2981325"/>
            <a:chOff x="975" y="758"/>
            <a:chExt cx="3719" cy="1878"/>
          </a:xfrm>
        </p:grpSpPr>
        <p:sp>
          <p:nvSpPr>
            <p:cNvPr id="17" name="Rectangle 4">
              <a:extLst>
                <a:ext uri="{FF2B5EF4-FFF2-40B4-BE49-F238E27FC236}">
                  <a16:creationId xmlns:a16="http://schemas.microsoft.com/office/drawing/2014/main" xmlns="" id="{82B3574D-A2D5-412D-8E15-4BBA271E94A6}"/>
                </a:ext>
              </a:extLst>
            </p:cNvPr>
            <p:cNvSpPr>
              <a:spLocks noChangeArrowheads="1"/>
            </p:cNvSpPr>
            <p:nvPr/>
          </p:nvSpPr>
          <p:spPr bwMode="auto">
            <a:xfrm>
              <a:off x="1611" y="758"/>
              <a:ext cx="2531" cy="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sz="2800" b="1" i="1" dirty="0">
                  <a:solidFill>
                    <a:srgbClr val="FF33CC"/>
                  </a:solidFill>
                  <a:latin typeface="黑体" panose="02010609060101010101" pitchFamily="49" charset="-122"/>
                  <a:ea typeface="黑体" panose="02010609060101010101" pitchFamily="49" charset="-122"/>
                </a:rPr>
                <a:t>X</a:t>
              </a:r>
              <a:r>
                <a:rPr lang="en-US" altLang="zh-CN" sz="2800" b="1" dirty="0">
                  <a:solidFill>
                    <a:srgbClr val="FF33CC"/>
                  </a:solidFill>
                  <a:latin typeface="黑体" panose="02010609060101010101" pitchFamily="49" charset="-122"/>
                  <a:ea typeface="黑体" panose="02010609060101010101" pitchFamily="49" charset="-122"/>
                </a:rPr>
                <a:t>=1</a:t>
              </a:r>
              <a:r>
                <a:rPr lang="zh-CN" altLang="en-US" sz="2800" b="1" dirty="0">
                  <a:solidFill>
                    <a:srgbClr val="FF33CC"/>
                  </a:solidFill>
                  <a:latin typeface="黑体" panose="02010609060101010101" pitchFamily="49" charset="-122"/>
                  <a:ea typeface="黑体" panose="02010609060101010101" pitchFamily="49" charset="-122"/>
                </a:rPr>
                <a:t>时的状态转移真值表</a:t>
              </a:r>
            </a:p>
          </p:txBody>
        </p:sp>
        <p:pic>
          <p:nvPicPr>
            <p:cNvPr id="18" name="Picture 6" descr="B5-3-3">
              <a:extLst>
                <a:ext uri="{FF2B5EF4-FFF2-40B4-BE49-F238E27FC236}">
                  <a16:creationId xmlns:a16="http://schemas.microsoft.com/office/drawing/2014/main" xmlns="" id="{493ED5F7-2F07-418D-A4F7-16A0E078A277}"/>
                </a:ext>
              </a:extLst>
            </p:cNvPr>
            <p:cNvPicPr>
              <a:picLocks noChangeAspect="1" noChangeArrowheads="1"/>
            </p:cNvPicPr>
            <p:nvPr/>
          </p:nvPicPr>
          <p:blipFill>
            <a:blip r:embed="rId9" cstate="print">
              <a:extLst>
                <a:ext uri="{28A0092B-C50C-407E-A947-70E740481C1C}">
                  <a14:useLocalDpi xmlns:a14="http://schemas.microsoft.com/office/drawing/2010/main" xmlns="" val="0"/>
                </a:ext>
              </a:extLst>
            </a:blip>
            <a:srcRect/>
            <a:stretch>
              <a:fillRect/>
            </a:stretch>
          </p:blipFill>
          <p:spPr bwMode="auto">
            <a:xfrm>
              <a:off x="975" y="1117"/>
              <a:ext cx="3719" cy="1519"/>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22132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305604" y="726949"/>
            <a:ext cx="3785948"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3. </a:t>
            </a:r>
            <a:r>
              <a:rPr lang="zh-CN" altLang="en-US" sz="2800" b="1" dirty="0">
                <a:solidFill>
                  <a:srgbClr val="0000FF"/>
                </a:solidFill>
                <a:latin typeface="黑体" panose="02010609060101010101" pitchFamily="49" charset="-122"/>
                <a:ea typeface="黑体" panose="02010609060101010101" pitchFamily="49" charset="-122"/>
              </a:rPr>
              <a:t>画状态转移图</a:t>
            </a:r>
          </a:p>
        </p:txBody>
      </p:sp>
      <p:grpSp>
        <p:nvGrpSpPr>
          <p:cNvPr id="16" name="Group 7">
            <a:extLst>
              <a:ext uri="{FF2B5EF4-FFF2-40B4-BE49-F238E27FC236}">
                <a16:creationId xmlns:a16="http://schemas.microsoft.com/office/drawing/2014/main" xmlns="" id="{031366DF-973A-47E1-8028-1B85A585433E}"/>
              </a:ext>
            </a:extLst>
          </p:cNvPr>
          <p:cNvGrpSpPr>
            <a:grpSpLocks/>
          </p:cNvGrpSpPr>
          <p:nvPr/>
        </p:nvGrpSpPr>
        <p:grpSpPr bwMode="auto">
          <a:xfrm>
            <a:off x="20715" y="3936756"/>
            <a:ext cx="3706151" cy="2436922"/>
            <a:chOff x="863" y="828"/>
            <a:chExt cx="3750" cy="1954"/>
          </a:xfrm>
        </p:grpSpPr>
        <p:sp>
          <p:nvSpPr>
            <p:cNvPr id="17" name="Rectangle 4">
              <a:extLst>
                <a:ext uri="{FF2B5EF4-FFF2-40B4-BE49-F238E27FC236}">
                  <a16:creationId xmlns:a16="http://schemas.microsoft.com/office/drawing/2014/main" xmlns="" id="{82B3574D-A2D5-412D-8E15-4BBA271E94A6}"/>
                </a:ext>
              </a:extLst>
            </p:cNvPr>
            <p:cNvSpPr>
              <a:spLocks noChangeArrowheads="1"/>
            </p:cNvSpPr>
            <p:nvPr/>
          </p:nvSpPr>
          <p:spPr bwMode="auto">
            <a:xfrm>
              <a:off x="946" y="828"/>
              <a:ext cx="3353" cy="3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b="1" i="1" dirty="0">
                  <a:solidFill>
                    <a:srgbClr val="FF33CC"/>
                  </a:solidFill>
                  <a:latin typeface="黑体" panose="02010609060101010101" pitchFamily="49" charset="-122"/>
                  <a:ea typeface="黑体" panose="02010609060101010101" pitchFamily="49" charset="-122"/>
                </a:rPr>
                <a:t>X</a:t>
              </a:r>
              <a:r>
                <a:rPr lang="en-US" altLang="zh-CN" b="1" dirty="0">
                  <a:solidFill>
                    <a:srgbClr val="FF33CC"/>
                  </a:solidFill>
                  <a:latin typeface="黑体" panose="02010609060101010101" pitchFamily="49" charset="-122"/>
                  <a:ea typeface="黑体" panose="02010609060101010101" pitchFamily="49" charset="-122"/>
                </a:rPr>
                <a:t>=1</a:t>
              </a:r>
              <a:r>
                <a:rPr lang="zh-CN" altLang="en-US" b="1" dirty="0">
                  <a:solidFill>
                    <a:srgbClr val="FF33CC"/>
                  </a:solidFill>
                  <a:latin typeface="黑体" panose="02010609060101010101" pitchFamily="49" charset="-122"/>
                  <a:ea typeface="黑体" panose="02010609060101010101" pitchFamily="49" charset="-122"/>
                </a:rPr>
                <a:t>时的状态转移真值表</a:t>
              </a:r>
            </a:p>
          </p:txBody>
        </p:sp>
        <p:pic>
          <p:nvPicPr>
            <p:cNvPr id="18" name="Picture 6" descr="B5-3-3">
              <a:extLst>
                <a:ext uri="{FF2B5EF4-FFF2-40B4-BE49-F238E27FC236}">
                  <a16:creationId xmlns:a16="http://schemas.microsoft.com/office/drawing/2014/main" xmlns="" id="{493ED5F7-2F07-418D-A4F7-16A0E078A277}"/>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863" y="1250"/>
              <a:ext cx="3750" cy="1532"/>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9" name="Group 6">
            <a:extLst>
              <a:ext uri="{FF2B5EF4-FFF2-40B4-BE49-F238E27FC236}">
                <a16:creationId xmlns:a16="http://schemas.microsoft.com/office/drawing/2014/main" xmlns="" id="{2CE5BCE0-6308-4F93-B18C-80B8C10733A2}"/>
              </a:ext>
            </a:extLst>
          </p:cNvPr>
          <p:cNvGrpSpPr>
            <a:grpSpLocks/>
          </p:cNvGrpSpPr>
          <p:nvPr/>
        </p:nvGrpSpPr>
        <p:grpSpPr bwMode="auto">
          <a:xfrm>
            <a:off x="50513" y="1436621"/>
            <a:ext cx="3706151" cy="2519794"/>
            <a:chOff x="884" y="635"/>
            <a:chExt cx="3538" cy="1864"/>
          </a:xfrm>
        </p:grpSpPr>
        <p:sp>
          <p:nvSpPr>
            <p:cNvPr id="21" name="Rectangle 4">
              <a:extLst>
                <a:ext uri="{FF2B5EF4-FFF2-40B4-BE49-F238E27FC236}">
                  <a16:creationId xmlns:a16="http://schemas.microsoft.com/office/drawing/2014/main" xmlns="" id="{FC91B245-8327-4F95-A92C-44FEEE318058}"/>
                </a:ext>
              </a:extLst>
            </p:cNvPr>
            <p:cNvSpPr>
              <a:spLocks noChangeArrowheads="1"/>
            </p:cNvSpPr>
            <p:nvPr/>
          </p:nvSpPr>
          <p:spPr bwMode="auto">
            <a:xfrm>
              <a:off x="1033" y="635"/>
              <a:ext cx="3085" cy="33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en-US" altLang="zh-CN" b="1" i="1" dirty="0">
                  <a:solidFill>
                    <a:srgbClr val="FF33CC"/>
                  </a:solidFill>
                  <a:latin typeface="黑体" panose="02010609060101010101" pitchFamily="49" charset="-122"/>
                  <a:ea typeface="黑体" panose="02010609060101010101" pitchFamily="49" charset="-122"/>
                </a:rPr>
                <a:t>X</a:t>
              </a:r>
              <a:r>
                <a:rPr lang="en-US" altLang="zh-CN" b="1" dirty="0">
                  <a:solidFill>
                    <a:srgbClr val="FF33CC"/>
                  </a:solidFill>
                  <a:latin typeface="黑体" panose="02010609060101010101" pitchFamily="49" charset="-122"/>
                  <a:ea typeface="黑体" panose="02010609060101010101" pitchFamily="49" charset="-122"/>
                </a:rPr>
                <a:t>=0</a:t>
              </a:r>
              <a:r>
                <a:rPr lang="zh-CN" altLang="en-US" b="1" dirty="0">
                  <a:solidFill>
                    <a:srgbClr val="FF33CC"/>
                  </a:solidFill>
                  <a:latin typeface="黑体" panose="02010609060101010101" pitchFamily="49" charset="-122"/>
                  <a:ea typeface="黑体" panose="02010609060101010101" pitchFamily="49" charset="-122"/>
                </a:rPr>
                <a:t>时的状态转移真值表</a:t>
              </a:r>
            </a:p>
          </p:txBody>
        </p:sp>
        <p:pic>
          <p:nvPicPr>
            <p:cNvPr id="22" name="Picture 5" descr="B5-3-2">
              <a:extLst>
                <a:ext uri="{FF2B5EF4-FFF2-40B4-BE49-F238E27FC236}">
                  <a16:creationId xmlns:a16="http://schemas.microsoft.com/office/drawing/2014/main" xmlns="" id="{60EDF657-A6D3-49C3-B0B9-CE4089AEB581}"/>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884" y="1026"/>
              <a:ext cx="3538" cy="1473"/>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4" name="Group 6">
            <a:extLst>
              <a:ext uri="{FF2B5EF4-FFF2-40B4-BE49-F238E27FC236}">
                <a16:creationId xmlns:a16="http://schemas.microsoft.com/office/drawing/2014/main" xmlns="" id="{7C9A4C87-7C94-409F-9848-3ADE6AEB5CEE}"/>
              </a:ext>
            </a:extLst>
          </p:cNvPr>
          <p:cNvGrpSpPr>
            <a:grpSpLocks/>
          </p:cNvGrpSpPr>
          <p:nvPr/>
        </p:nvGrpSpPr>
        <p:grpSpPr bwMode="auto">
          <a:xfrm>
            <a:off x="3816820" y="1828306"/>
            <a:ext cx="5176964" cy="2194158"/>
            <a:chOff x="940" y="1585"/>
            <a:chExt cx="3927" cy="1563"/>
          </a:xfrm>
        </p:grpSpPr>
        <p:sp>
          <p:nvSpPr>
            <p:cNvPr id="26" name="Rectangle 4">
              <a:extLst>
                <a:ext uri="{FF2B5EF4-FFF2-40B4-BE49-F238E27FC236}">
                  <a16:creationId xmlns:a16="http://schemas.microsoft.com/office/drawing/2014/main" xmlns="" id="{21FA897A-CB68-4DDF-AE67-03D2C14561BC}"/>
                </a:ext>
              </a:extLst>
            </p:cNvPr>
            <p:cNvSpPr>
              <a:spLocks noChangeArrowheads="1"/>
            </p:cNvSpPr>
            <p:nvPr/>
          </p:nvSpPr>
          <p:spPr bwMode="auto">
            <a:xfrm>
              <a:off x="1759" y="2750"/>
              <a:ext cx="2219" cy="3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1" fontAlgn="base" latinLnBrk="0" hangingPunct="1">
                <a:lnSpc>
                  <a:spcPct val="130000"/>
                </a:lnSpc>
                <a:spcBef>
                  <a:spcPct val="20000"/>
                </a:spcBef>
                <a:spcAft>
                  <a:spcPct val="0"/>
                </a:spcAft>
                <a:buClrTx/>
                <a:buSzTx/>
                <a:buFontTx/>
                <a:buNone/>
                <a:tabLst/>
                <a:defRPr/>
              </a:pPr>
              <a:r>
                <a:rPr kumimoji="1" lang="en-US" altLang="zh-CN" b="1" i="1"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X</a:t>
              </a:r>
              <a:r>
                <a:rPr kumimoji="1" lang="en-US" altLang="zh-CN" b="1"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=0</a:t>
              </a:r>
              <a:r>
                <a:rPr kumimoji="1" lang="zh-CN" altLang="en-US" b="1"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时的状态转移图</a:t>
              </a:r>
            </a:p>
          </p:txBody>
        </p:sp>
        <p:pic>
          <p:nvPicPr>
            <p:cNvPr id="27" name="Picture 5" descr="5-3-7">
              <a:extLst>
                <a:ext uri="{FF2B5EF4-FFF2-40B4-BE49-F238E27FC236}">
                  <a16:creationId xmlns:a16="http://schemas.microsoft.com/office/drawing/2014/main" xmlns="" id="{369A4BEB-3973-4091-8FA7-EA55E1A1D022}"/>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40" y="1585"/>
              <a:ext cx="3927" cy="103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8" name="Group 6">
            <a:extLst>
              <a:ext uri="{FF2B5EF4-FFF2-40B4-BE49-F238E27FC236}">
                <a16:creationId xmlns:a16="http://schemas.microsoft.com/office/drawing/2014/main" xmlns="" id="{45E961DA-D319-4F0F-8007-0664A918E813}"/>
              </a:ext>
            </a:extLst>
          </p:cNvPr>
          <p:cNvGrpSpPr>
            <a:grpSpLocks/>
          </p:cNvGrpSpPr>
          <p:nvPr/>
        </p:nvGrpSpPr>
        <p:grpSpPr bwMode="auto">
          <a:xfrm>
            <a:off x="3867667" y="4463051"/>
            <a:ext cx="5176963" cy="2023105"/>
            <a:chOff x="910" y="1753"/>
            <a:chExt cx="3927" cy="1404"/>
          </a:xfrm>
        </p:grpSpPr>
        <p:sp>
          <p:nvSpPr>
            <p:cNvPr id="29" name="Rectangle 4">
              <a:extLst>
                <a:ext uri="{FF2B5EF4-FFF2-40B4-BE49-F238E27FC236}">
                  <a16:creationId xmlns:a16="http://schemas.microsoft.com/office/drawing/2014/main" xmlns="" id="{07BFFFCB-57C7-4529-9492-BE24A6B2B2D9}"/>
                </a:ext>
              </a:extLst>
            </p:cNvPr>
            <p:cNvSpPr>
              <a:spLocks noChangeArrowheads="1"/>
            </p:cNvSpPr>
            <p:nvPr/>
          </p:nvSpPr>
          <p:spPr bwMode="auto">
            <a:xfrm>
              <a:off x="1546" y="2794"/>
              <a:ext cx="2464" cy="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342900" indent="-342900" algn="ctr" defTabSz="914400" fontAlgn="base">
                <a:lnSpc>
                  <a:spcPct val="130000"/>
                </a:lnSpc>
                <a:spcBef>
                  <a:spcPct val="20000"/>
                </a:spcBef>
                <a:spcAft>
                  <a:spcPct val="0"/>
                </a:spcAft>
              </a:pPr>
              <a:r>
                <a:rPr kumimoji="1" lang="en-US" altLang="zh-CN" sz="2400" b="1" kern="0" dirty="0">
                  <a:solidFill>
                    <a:srgbClr val="0000FF"/>
                  </a:solidFill>
                  <a:latin typeface="黑体" panose="02010609060101010101" pitchFamily="49" charset="-122"/>
                  <a:ea typeface="黑体" panose="02010609060101010101" pitchFamily="49" charset="-122"/>
                </a:rPr>
                <a:t>  </a:t>
              </a:r>
              <a:r>
                <a:rPr kumimoji="1" lang="en-US" altLang="zh-CN" sz="2400" b="1" i="1" kern="0" dirty="0">
                  <a:solidFill>
                    <a:srgbClr val="0000FF"/>
                  </a:solidFill>
                  <a:latin typeface="黑体" panose="02010609060101010101" pitchFamily="49" charset="-122"/>
                  <a:ea typeface="黑体" panose="02010609060101010101" pitchFamily="49" charset="-122"/>
                </a:rPr>
                <a:t>X</a:t>
              </a:r>
              <a:r>
                <a:rPr kumimoji="1" lang="en-US" altLang="zh-CN" sz="2400" b="1" kern="0" dirty="0">
                  <a:solidFill>
                    <a:srgbClr val="0000FF"/>
                  </a:solidFill>
                  <a:latin typeface="黑体" panose="02010609060101010101" pitchFamily="49" charset="-122"/>
                  <a:ea typeface="黑体" panose="02010609060101010101" pitchFamily="49" charset="-122"/>
                </a:rPr>
                <a:t>=1</a:t>
              </a:r>
              <a:r>
                <a:rPr kumimoji="1" lang="zh-CN" altLang="en-US" sz="2400" b="1" kern="0" dirty="0">
                  <a:solidFill>
                    <a:srgbClr val="0000FF"/>
                  </a:solidFill>
                  <a:latin typeface="黑体" panose="02010609060101010101" pitchFamily="49" charset="-122"/>
                  <a:ea typeface="黑体" panose="02010609060101010101" pitchFamily="49" charset="-122"/>
                </a:rPr>
                <a:t>时的状态转移图</a:t>
              </a:r>
            </a:p>
          </p:txBody>
        </p:sp>
        <p:pic>
          <p:nvPicPr>
            <p:cNvPr id="30" name="Picture 5" descr="5-3-8">
              <a:extLst>
                <a:ext uri="{FF2B5EF4-FFF2-40B4-BE49-F238E27FC236}">
                  <a16:creationId xmlns:a16="http://schemas.microsoft.com/office/drawing/2014/main" xmlns="" id="{1FF58B8F-D2C0-4535-A38B-6FA29BB0CA13}"/>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910" y="1753"/>
              <a:ext cx="3927" cy="1067"/>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xmlns="" val="370764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0" name="淘宝网chenying0907出品 10">
            <a:extLst>
              <a:ext uri="{FF2B5EF4-FFF2-40B4-BE49-F238E27FC236}">
                <a16:creationId xmlns:a16="http://schemas.microsoft.com/office/drawing/2014/main" xmlns="" id="{DB11762C-975B-43E5-A230-365AA324DF4E}"/>
              </a:ext>
            </a:extLst>
          </p:cNvPr>
          <p:cNvSpPr txBox="1"/>
          <p:nvPr/>
        </p:nvSpPr>
        <p:spPr>
          <a:xfrm>
            <a:off x="457533" y="364805"/>
            <a:ext cx="4114467" cy="646331"/>
          </a:xfrm>
          <a:prstGeom prst="rect">
            <a:avLst/>
          </a:prstGeom>
          <a:noFill/>
        </p:spPr>
        <p:txBody>
          <a:bodyPr wrap="square" rtlCol="0">
            <a:spAutoFit/>
          </a:bodyPr>
          <a:lstStyle/>
          <a:p>
            <a:r>
              <a:rPr lang="en-US" altLang="zh-CN" sz="3600" b="1" dirty="0">
                <a:solidFill>
                  <a:schemeClr val="accent1">
                    <a:lumMod val="50000"/>
                  </a:schemeClr>
                </a:solidFill>
                <a:latin typeface="微软雅黑" pitchFamily="34" charset="-122"/>
                <a:ea typeface="微软雅黑" pitchFamily="34" charset="-122"/>
              </a:rPr>
              <a:t>5.2   </a:t>
            </a:r>
            <a:r>
              <a:rPr lang="zh-CN" altLang="en-US" sz="3600" b="1" dirty="0">
                <a:solidFill>
                  <a:schemeClr val="accent1">
                    <a:lumMod val="50000"/>
                  </a:schemeClr>
                </a:solidFill>
                <a:latin typeface="微软雅黑" pitchFamily="34" charset="-122"/>
                <a:ea typeface="微软雅黑" pitchFamily="34" charset="-122"/>
              </a:rPr>
              <a:t>集成触发器</a:t>
            </a:r>
            <a:endParaRPr lang="en-US" altLang="zh-CN" sz="3600" b="1" dirty="0">
              <a:solidFill>
                <a:schemeClr val="accent1">
                  <a:lumMod val="50000"/>
                </a:schemeClr>
              </a:solidFill>
              <a:latin typeface="微软雅黑" pitchFamily="34" charset="-122"/>
              <a:ea typeface="微软雅黑" pitchFamily="34" charset="-122"/>
            </a:endParaRPr>
          </a:p>
        </p:txBody>
      </p:sp>
      <p:sp>
        <p:nvSpPr>
          <p:cNvPr id="11" name="Text Box 16">
            <a:hlinkClick r:id="rId3" action="ppaction://hlinksldjump"/>
            <a:extLst>
              <a:ext uri="{FF2B5EF4-FFF2-40B4-BE49-F238E27FC236}">
                <a16:creationId xmlns:a16="http://schemas.microsoft.com/office/drawing/2014/main" xmlns="" id="{2CF6DE3E-D1E3-4B33-9386-BD62C53ED0B1}"/>
              </a:ext>
            </a:extLst>
          </p:cNvPr>
          <p:cNvSpPr txBox="1">
            <a:spLocks noChangeArrowheads="1"/>
          </p:cNvSpPr>
          <p:nvPr/>
        </p:nvSpPr>
        <p:spPr bwMode="auto">
          <a:xfrm>
            <a:off x="1841244" y="2242743"/>
            <a:ext cx="49630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eaLnBrk="0" hangingPunct="0">
              <a:defRPr sz="3200" b="1">
                <a:solidFill>
                  <a:schemeClr val="bg2">
                    <a:lumMod val="75000"/>
                  </a:schemeClr>
                </a:solidFill>
                <a:latin typeface="楷体_GB2312" pitchFamily="49" charset="-122"/>
              </a:defRPr>
            </a:lvl1pPr>
          </a:lstStyle>
          <a:p>
            <a:r>
              <a:rPr lang="zh-CN" altLang="en-US" dirty="0"/>
              <a:t>基本</a:t>
            </a:r>
            <a:r>
              <a:rPr lang="en-US" altLang="zh-CN" dirty="0"/>
              <a:t>R-S</a:t>
            </a:r>
            <a:r>
              <a:rPr lang="zh-CN" altLang="en-US" dirty="0"/>
              <a:t>触发器</a:t>
            </a:r>
          </a:p>
        </p:txBody>
      </p:sp>
      <p:sp>
        <p:nvSpPr>
          <p:cNvPr id="13" name="Text Box 30">
            <a:hlinkClick r:id="rId4" action="ppaction://hlinksldjump"/>
            <a:extLst>
              <a:ext uri="{FF2B5EF4-FFF2-40B4-BE49-F238E27FC236}">
                <a16:creationId xmlns:a16="http://schemas.microsoft.com/office/drawing/2014/main" xmlns="" id="{6204CE60-B0B3-4769-A1A7-E21199C09976}"/>
              </a:ext>
            </a:extLst>
          </p:cNvPr>
          <p:cNvSpPr txBox="1">
            <a:spLocks noChangeArrowheads="1"/>
          </p:cNvSpPr>
          <p:nvPr/>
        </p:nvSpPr>
        <p:spPr bwMode="auto">
          <a:xfrm>
            <a:off x="1841244" y="2880049"/>
            <a:ext cx="49630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eaLnBrk="0" hangingPunct="0">
              <a:defRPr sz="3200" b="1">
                <a:solidFill>
                  <a:schemeClr val="bg2">
                    <a:lumMod val="75000"/>
                  </a:schemeClr>
                </a:solidFill>
                <a:latin typeface="楷体_GB2312" pitchFamily="49" charset="-122"/>
              </a:defRPr>
            </a:lvl1pPr>
          </a:lstStyle>
          <a:p>
            <a:r>
              <a:rPr lang="zh-CN" altLang="en-US" dirty="0"/>
              <a:t>电平触发的触发器</a:t>
            </a:r>
          </a:p>
        </p:txBody>
      </p:sp>
      <p:sp>
        <p:nvSpPr>
          <p:cNvPr id="14" name="Text Box 43">
            <a:hlinkClick r:id="rId3" action="ppaction://hlinksldjump"/>
            <a:extLst>
              <a:ext uri="{FF2B5EF4-FFF2-40B4-BE49-F238E27FC236}">
                <a16:creationId xmlns:a16="http://schemas.microsoft.com/office/drawing/2014/main" xmlns="" id="{3D588D69-F108-493D-960C-C97F1866EAF4}"/>
              </a:ext>
            </a:extLst>
          </p:cNvPr>
          <p:cNvSpPr txBox="1">
            <a:spLocks noChangeArrowheads="1"/>
          </p:cNvSpPr>
          <p:nvPr/>
        </p:nvSpPr>
        <p:spPr bwMode="auto">
          <a:xfrm>
            <a:off x="1841244" y="1574728"/>
            <a:ext cx="49630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eaLnBrk="0" hangingPunct="0">
              <a:defRPr sz="3200" b="1">
                <a:solidFill>
                  <a:schemeClr val="bg2">
                    <a:lumMod val="75000"/>
                  </a:schemeClr>
                </a:solidFill>
                <a:latin typeface="楷体_GB2312" pitchFamily="49" charset="-122"/>
              </a:defRPr>
            </a:lvl1pPr>
          </a:lstStyle>
          <a:p>
            <a:r>
              <a:rPr lang="zh-CN" altLang="en-US" dirty="0"/>
              <a:t>概述</a:t>
            </a:r>
          </a:p>
        </p:txBody>
      </p:sp>
      <p:sp>
        <p:nvSpPr>
          <p:cNvPr id="15" name="Text Box 68">
            <a:extLst>
              <a:ext uri="{FF2B5EF4-FFF2-40B4-BE49-F238E27FC236}">
                <a16:creationId xmlns:a16="http://schemas.microsoft.com/office/drawing/2014/main" xmlns="" id="{3C1CED9A-A0BB-41DB-B651-1056357B83BC}"/>
              </a:ext>
            </a:extLst>
          </p:cNvPr>
          <p:cNvSpPr txBox="1">
            <a:spLocks noChangeArrowheads="1"/>
          </p:cNvSpPr>
          <p:nvPr/>
        </p:nvSpPr>
        <p:spPr bwMode="auto">
          <a:xfrm>
            <a:off x="1977093" y="4859748"/>
            <a:ext cx="49630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endParaRPr lang="zh-CN" altLang="en-US" sz="3200" b="1">
              <a:solidFill>
                <a:schemeClr val="bg2">
                  <a:lumMod val="75000"/>
                </a:schemeClr>
              </a:solidFill>
              <a:latin typeface="楷体_GB2312" pitchFamily="49" charset="-122"/>
            </a:endParaRPr>
          </a:p>
        </p:txBody>
      </p:sp>
      <p:sp>
        <p:nvSpPr>
          <p:cNvPr id="16" name="Text Box 86">
            <a:hlinkClick r:id="rId5" action="ppaction://hlinksldjump"/>
            <a:extLst>
              <a:ext uri="{FF2B5EF4-FFF2-40B4-BE49-F238E27FC236}">
                <a16:creationId xmlns:a16="http://schemas.microsoft.com/office/drawing/2014/main" xmlns="" id="{68DA048A-7F2D-4696-ABF4-6769F6F28202}"/>
              </a:ext>
            </a:extLst>
          </p:cNvPr>
          <p:cNvSpPr txBox="1">
            <a:spLocks noChangeArrowheads="1"/>
          </p:cNvSpPr>
          <p:nvPr/>
        </p:nvSpPr>
        <p:spPr bwMode="auto">
          <a:xfrm>
            <a:off x="1841244" y="3551246"/>
            <a:ext cx="49630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eaLnBrk="0" hangingPunct="0">
              <a:defRPr sz="3200" b="1">
                <a:latin typeface="楷体_GB2312" pitchFamily="49" charset="-122"/>
              </a:defRPr>
            </a:lvl1pPr>
          </a:lstStyle>
          <a:p>
            <a:r>
              <a:rPr lang="zh-CN" altLang="en-US" dirty="0"/>
              <a:t>边沿触发的触发器</a:t>
            </a:r>
          </a:p>
        </p:txBody>
      </p:sp>
    </p:spTree>
    <p:extLst>
      <p:ext uri="{BB962C8B-B14F-4D97-AF65-F5344CB8AC3E}">
        <p14:creationId xmlns:p14="http://schemas.microsoft.com/office/powerpoint/2010/main" xmlns="" val="6203764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305604" y="726949"/>
            <a:ext cx="3785948"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4. </a:t>
            </a:r>
            <a:r>
              <a:rPr lang="zh-CN" altLang="en-US" sz="2800" b="1" dirty="0">
                <a:solidFill>
                  <a:srgbClr val="0000FF"/>
                </a:solidFill>
                <a:latin typeface="黑体" panose="02010609060101010101" pitchFamily="49" charset="-122"/>
                <a:ea typeface="黑体" panose="02010609060101010101" pitchFamily="49" charset="-122"/>
              </a:rPr>
              <a:t>画时序图</a:t>
            </a:r>
          </a:p>
        </p:txBody>
      </p:sp>
      <p:grpSp>
        <p:nvGrpSpPr>
          <p:cNvPr id="24" name="Group 6">
            <a:extLst>
              <a:ext uri="{FF2B5EF4-FFF2-40B4-BE49-F238E27FC236}">
                <a16:creationId xmlns:a16="http://schemas.microsoft.com/office/drawing/2014/main" xmlns="" id="{7C9A4C87-7C94-409F-9848-3ADE6AEB5CEE}"/>
              </a:ext>
            </a:extLst>
          </p:cNvPr>
          <p:cNvGrpSpPr>
            <a:grpSpLocks/>
          </p:cNvGrpSpPr>
          <p:nvPr/>
        </p:nvGrpSpPr>
        <p:grpSpPr bwMode="auto">
          <a:xfrm>
            <a:off x="78121" y="1436940"/>
            <a:ext cx="3378269" cy="1655192"/>
            <a:chOff x="940" y="1126"/>
            <a:chExt cx="3927" cy="1493"/>
          </a:xfrm>
        </p:grpSpPr>
        <p:sp>
          <p:nvSpPr>
            <p:cNvPr id="26" name="Rectangle 4">
              <a:extLst>
                <a:ext uri="{FF2B5EF4-FFF2-40B4-BE49-F238E27FC236}">
                  <a16:creationId xmlns:a16="http://schemas.microsoft.com/office/drawing/2014/main" xmlns="" id="{21FA897A-CB68-4DDF-AE67-03D2C14561BC}"/>
                </a:ext>
              </a:extLst>
            </p:cNvPr>
            <p:cNvSpPr>
              <a:spLocks noChangeArrowheads="1"/>
            </p:cNvSpPr>
            <p:nvPr/>
          </p:nvSpPr>
          <p:spPr bwMode="auto">
            <a:xfrm>
              <a:off x="1821" y="1126"/>
              <a:ext cx="2219" cy="3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1" fontAlgn="base" latinLnBrk="0" hangingPunct="1">
                <a:lnSpc>
                  <a:spcPct val="130000"/>
                </a:lnSpc>
                <a:spcBef>
                  <a:spcPct val="20000"/>
                </a:spcBef>
                <a:spcAft>
                  <a:spcPct val="0"/>
                </a:spcAft>
                <a:buClrTx/>
                <a:buSzTx/>
                <a:buFontTx/>
                <a:buNone/>
                <a:tabLst/>
                <a:defRPr/>
              </a:pPr>
              <a:r>
                <a:rPr kumimoji="1" lang="en-US" altLang="zh-CN" b="1" i="1"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X</a:t>
              </a:r>
              <a:r>
                <a:rPr kumimoji="1" lang="en-US" altLang="zh-CN" b="1"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=0</a:t>
              </a:r>
              <a:r>
                <a:rPr kumimoji="1" lang="zh-CN" altLang="en-US" b="1"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时的状态转移图</a:t>
              </a:r>
            </a:p>
          </p:txBody>
        </p:sp>
        <p:pic>
          <p:nvPicPr>
            <p:cNvPr id="27" name="Picture 5" descr="5-3-7">
              <a:extLst>
                <a:ext uri="{FF2B5EF4-FFF2-40B4-BE49-F238E27FC236}">
                  <a16:creationId xmlns:a16="http://schemas.microsoft.com/office/drawing/2014/main" xmlns="" id="{369A4BEB-3973-4091-8FA7-EA55E1A1D02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40" y="1585"/>
              <a:ext cx="3927" cy="103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8" name="Group 6">
            <a:extLst>
              <a:ext uri="{FF2B5EF4-FFF2-40B4-BE49-F238E27FC236}">
                <a16:creationId xmlns:a16="http://schemas.microsoft.com/office/drawing/2014/main" xmlns="" id="{45E961DA-D319-4F0F-8007-0664A918E813}"/>
              </a:ext>
            </a:extLst>
          </p:cNvPr>
          <p:cNvGrpSpPr>
            <a:grpSpLocks/>
          </p:cNvGrpSpPr>
          <p:nvPr/>
        </p:nvGrpSpPr>
        <p:grpSpPr bwMode="auto">
          <a:xfrm>
            <a:off x="17159" y="3350668"/>
            <a:ext cx="3378269" cy="1682021"/>
            <a:chOff x="910" y="1228"/>
            <a:chExt cx="3927" cy="1601"/>
          </a:xfrm>
        </p:grpSpPr>
        <p:sp>
          <p:nvSpPr>
            <p:cNvPr id="29" name="Rectangle 4">
              <a:extLst>
                <a:ext uri="{FF2B5EF4-FFF2-40B4-BE49-F238E27FC236}">
                  <a16:creationId xmlns:a16="http://schemas.microsoft.com/office/drawing/2014/main" xmlns="" id="{07BFFFCB-57C7-4529-9492-BE24A6B2B2D9}"/>
                </a:ext>
              </a:extLst>
            </p:cNvPr>
            <p:cNvSpPr>
              <a:spLocks noChangeArrowheads="1"/>
            </p:cNvSpPr>
            <p:nvPr/>
          </p:nvSpPr>
          <p:spPr bwMode="auto">
            <a:xfrm>
              <a:off x="1564" y="1228"/>
              <a:ext cx="2464" cy="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342900" indent="-342900" algn="ctr" defTabSz="914400" fontAlgn="base">
                <a:lnSpc>
                  <a:spcPct val="130000"/>
                </a:lnSpc>
                <a:spcBef>
                  <a:spcPct val="20000"/>
                </a:spcBef>
                <a:spcAft>
                  <a:spcPct val="0"/>
                </a:spcAft>
              </a:pPr>
              <a:r>
                <a:rPr kumimoji="1" lang="en-US" altLang="zh-CN" sz="2400" b="1" kern="0" dirty="0">
                  <a:solidFill>
                    <a:srgbClr val="0000FF"/>
                  </a:solidFill>
                  <a:latin typeface="黑体" panose="02010609060101010101" pitchFamily="49" charset="-122"/>
                  <a:ea typeface="黑体" panose="02010609060101010101" pitchFamily="49" charset="-122"/>
                </a:rPr>
                <a:t>  </a:t>
              </a:r>
              <a:r>
                <a:rPr kumimoji="1" lang="en-US" altLang="zh-CN" sz="2400" b="1" i="1" kern="0" dirty="0">
                  <a:solidFill>
                    <a:srgbClr val="0000FF"/>
                  </a:solidFill>
                  <a:latin typeface="黑体" panose="02010609060101010101" pitchFamily="49" charset="-122"/>
                  <a:ea typeface="黑体" panose="02010609060101010101" pitchFamily="49" charset="-122"/>
                </a:rPr>
                <a:t>X</a:t>
              </a:r>
              <a:r>
                <a:rPr kumimoji="1" lang="en-US" altLang="zh-CN" sz="2400" b="1" kern="0" dirty="0">
                  <a:solidFill>
                    <a:srgbClr val="0000FF"/>
                  </a:solidFill>
                  <a:latin typeface="黑体" panose="02010609060101010101" pitchFamily="49" charset="-122"/>
                  <a:ea typeface="黑体" panose="02010609060101010101" pitchFamily="49" charset="-122"/>
                </a:rPr>
                <a:t>=1</a:t>
              </a:r>
              <a:r>
                <a:rPr kumimoji="1" lang="zh-CN" altLang="en-US" sz="2400" b="1" kern="0" dirty="0">
                  <a:solidFill>
                    <a:srgbClr val="0000FF"/>
                  </a:solidFill>
                  <a:latin typeface="黑体" panose="02010609060101010101" pitchFamily="49" charset="-122"/>
                  <a:ea typeface="黑体" panose="02010609060101010101" pitchFamily="49" charset="-122"/>
                </a:rPr>
                <a:t>时的状态转移图</a:t>
              </a:r>
            </a:p>
          </p:txBody>
        </p:sp>
        <p:pic>
          <p:nvPicPr>
            <p:cNvPr id="30" name="Picture 5" descr="5-3-8">
              <a:extLst>
                <a:ext uri="{FF2B5EF4-FFF2-40B4-BE49-F238E27FC236}">
                  <a16:creationId xmlns:a16="http://schemas.microsoft.com/office/drawing/2014/main" xmlns="" id="{1FF58B8F-D2C0-4535-A38B-6FA29BB0CA13}"/>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10" y="1762"/>
              <a:ext cx="3927" cy="1067"/>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17" name="Picture 5" descr="5-3-10">
            <a:extLst>
              <a:ext uri="{FF2B5EF4-FFF2-40B4-BE49-F238E27FC236}">
                <a16:creationId xmlns:a16="http://schemas.microsoft.com/office/drawing/2014/main" xmlns="" id="{E7E74F86-468D-404D-8FFF-D0F4D7178A04}"/>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3496052" y="2211521"/>
            <a:ext cx="5544703" cy="296787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4" name="直接连接符 3">
            <a:extLst>
              <a:ext uri="{FF2B5EF4-FFF2-40B4-BE49-F238E27FC236}">
                <a16:creationId xmlns:a16="http://schemas.microsoft.com/office/drawing/2014/main" xmlns="" id="{2730AA52-1DCA-470B-8AB6-D63770987653}"/>
              </a:ext>
            </a:extLst>
          </p:cNvPr>
          <p:cNvCxnSpPr>
            <a:cxnSpLocks/>
          </p:cNvCxnSpPr>
          <p:nvPr/>
        </p:nvCxnSpPr>
        <p:spPr>
          <a:xfrm>
            <a:off x="4572000" y="2599841"/>
            <a:ext cx="0" cy="2696705"/>
          </a:xfrm>
          <a:prstGeom prst="line">
            <a:avLst/>
          </a:prstGeom>
          <a:ln w="34925">
            <a:solidFill>
              <a:srgbClr val="FF33CC"/>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xmlns="" id="{FD366F52-488A-4D73-B9D3-7AA7EDB85C1D}"/>
              </a:ext>
            </a:extLst>
          </p:cNvPr>
          <p:cNvCxnSpPr/>
          <p:nvPr/>
        </p:nvCxnSpPr>
        <p:spPr>
          <a:xfrm>
            <a:off x="6905786" y="2599841"/>
            <a:ext cx="0" cy="2747074"/>
          </a:xfrm>
          <a:prstGeom prst="line">
            <a:avLst/>
          </a:prstGeom>
          <a:ln w="34925">
            <a:solidFill>
              <a:srgbClr val="FF33CC"/>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FF264014-2F19-4437-8D96-51D0C7138F2B}"/>
              </a:ext>
            </a:extLst>
          </p:cNvPr>
          <p:cNvCxnSpPr/>
          <p:nvPr/>
        </p:nvCxnSpPr>
        <p:spPr>
          <a:xfrm>
            <a:off x="7674244" y="2599841"/>
            <a:ext cx="0" cy="2747074"/>
          </a:xfrm>
          <a:prstGeom prst="line">
            <a:avLst/>
          </a:prstGeom>
          <a:ln w="34925">
            <a:solidFill>
              <a:srgbClr val="FF33CC"/>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xmlns="" id="{21AFDEE4-EDFA-40E4-8726-B66375061228}"/>
              </a:ext>
            </a:extLst>
          </p:cNvPr>
          <p:cNvCxnSpPr/>
          <p:nvPr/>
        </p:nvCxnSpPr>
        <p:spPr>
          <a:xfrm>
            <a:off x="8450451" y="2592091"/>
            <a:ext cx="0" cy="2747074"/>
          </a:xfrm>
          <a:prstGeom prst="line">
            <a:avLst/>
          </a:prstGeom>
          <a:ln w="34925">
            <a:solidFill>
              <a:srgbClr val="FF33CC"/>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9621AD5F-554F-4DE1-BDF5-06FE691CCEEC}"/>
              </a:ext>
            </a:extLst>
          </p:cNvPr>
          <p:cNvCxnSpPr>
            <a:cxnSpLocks/>
          </p:cNvCxnSpPr>
          <p:nvPr/>
        </p:nvCxnSpPr>
        <p:spPr>
          <a:xfrm>
            <a:off x="5355956" y="2599841"/>
            <a:ext cx="0" cy="2696705"/>
          </a:xfrm>
          <a:prstGeom prst="line">
            <a:avLst/>
          </a:prstGeom>
          <a:ln w="34925">
            <a:solidFill>
              <a:srgbClr val="FF33CC"/>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32B7319A-B680-4893-B7CB-EEEBFE201F21}"/>
              </a:ext>
            </a:extLst>
          </p:cNvPr>
          <p:cNvCxnSpPr/>
          <p:nvPr/>
        </p:nvCxnSpPr>
        <p:spPr>
          <a:xfrm>
            <a:off x="6123123" y="2599841"/>
            <a:ext cx="0" cy="2747074"/>
          </a:xfrm>
          <a:prstGeom prst="line">
            <a:avLst/>
          </a:prstGeom>
          <a:ln w="34925">
            <a:solidFill>
              <a:srgbClr val="FF33CC"/>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xmlns="" id="{DDEFBDE5-8F9F-4625-804F-09C27312FEC9}"/>
              </a:ext>
            </a:extLst>
          </p:cNvPr>
          <p:cNvSpPr txBox="1"/>
          <p:nvPr/>
        </p:nvSpPr>
        <p:spPr>
          <a:xfrm>
            <a:off x="4245353" y="4060049"/>
            <a:ext cx="263470" cy="523220"/>
          </a:xfrm>
          <a:prstGeom prst="rect">
            <a:avLst/>
          </a:prstGeom>
          <a:noFill/>
        </p:spPr>
        <p:txBody>
          <a:bodyPr wrap="square" rtlCol="0">
            <a:spAutoFit/>
          </a:bodyPr>
          <a:lstStyle/>
          <a:p>
            <a:r>
              <a:rPr lang="en-US" altLang="zh-CN" sz="2800" b="1" dirty="0">
                <a:solidFill>
                  <a:srgbClr val="0000FF"/>
                </a:solidFill>
              </a:rPr>
              <a:t>0</a:t>
            </a:r>
            <a:endParaRPr lang="zh-CN" altLang="en-US" sz="2800" b="1" dirty="0">
              <a:solidFill>
                <a:srgbClr val="0000FF"/>
              </a:solidFill>
            </a:endParaRPr>
          </a:p>
        </p:txBody>
      </p:sp>
      <p:sp>
        <p:nvSpPr>
          <p:cNvPr id="33" name="文本框 32">
            <a:extLst>
              <a:ext uri="{FF2B5EF4-FFF2-40B4-BE49-F238E27FC236}">
                <a16:creationId xmlns:a16="http://schemas.microsoft.com/office/drawing/2014/main" xmlns="" id="{4FBE8A8B-D9FA-4A8D-8CA7-CC1A85DF5D6F}"/>
              </a:ext>
            </a:extLst>
          </p:cNvPr>
          <p:cNvSpPr txBox="1"/>
          <p:nvPr/>
        </p:nvSpPr>
        <p:spPr>
          <a:xfrm>
            <a:off x="4260289" y="3437541"/>
            <a:ext cx="263470" cy="523220"/>
          </a:xfrm>
          <a:prstGeom prst="rect">
            <a:avLst/>
          </a:prstGeom>
          <a:noFill/>
        </p:spPr>
        <p:txBody>
          <a:bodyPr wrap="square" rtlCol="0">
            <a:spAutoFit/>
          </a:bodyPr>
          <a:lstStyle/>
          <a:p>
            <a:r>
              <a:rPr lang="en-US" altLang="zh-CN" sz="2800" b="1" dirty="0">
                <a:solidFill>
                  <a:srgbClr val="0000FF"/>
                </a:solidFill>
              </a:rPr>
              <a:t>0</a:t>
            </a:r>
            <a:endParaRPr lang="zh-CN" altLang="en-US" sz="2800" b="1" dirty="0">
              <a:solidFill>
                <a:srgbClr val="0000FF"/>
              </a:solidFill>
            </a:endParaRPr>
          </a:p>
        </p:txBody>
      </p:sp>
      <p:sp>
        <p:nvSpPr>
          <p:cNvPr id="34" name="文本框 33">
            <a:extLst>
              <a:ext uri="{FF2B5EF4-FFF2-40B4-BE49-F238E27FC236}">
                <a16:creationId xmlns:a16="http://schemas.microsoft.com/office/drawing/2014/main" xmlns="" id="{3501BD34-6623-4796-9C5A-4E876C40BFD4}"/>
              </a:ext>
            </a:extLst>
          </p:cNvPr>
          <p:cNvSpPr txBox="1"/>
          <p:nvPr/>
        </p:nvSpPr>
        <p:spPr>
          <a:xfrm>
            <a:off x="4246085" y="2830522"/>
            <a:ext cx="263470" cy="523220"/>
          </a:xfrm>
          <a:prstGeom prst="rect">
            <a:avLst/>
          </a:prstGeom>
          <a:noFill/>
        </p:spPr>
        <p:txBody>
          <a:bodyPr wrap="square" rtlCol="0">
            <a:spAutoFit/>
          </a:bodyPr>
          <a:lstStyle/>
          <a:p>
            <a:r>
              <a:rPr lang="en-US" altLang="zh-CN" sz="2800" b="1" dirty="0">
                <a:solidFill>
                  <a:srgbClr val="00B050"/>
                </a:solidFill>
              </a:rPr>
              <a:t>0</a:t>
            </a:r>
            <a:endParaRPr lang="zh-CN" altLang="en-US" sz="2800" b="1" dirty="0">
              <a:solidFill>
                <a:srgbClr val="00B050"/>
              </a:solidFill>
            </a:endParaRPr>
          </a:p>
        </p:txBody>
      </p:sp>
      <p:sp>
        <p:nvSpPr>
          <p:cNvPr id="37" name="文本框 36">
            <a:extLst>
              <a:ext uri="{FF2B5EF4-FFF2-40B4-BE49-F238E27FC236}">
                <a16:creationId xmlns:a16="http://schemas.microsoft.com/office/drawing/2014/main" xmlns="" id="{16EEE3A0-2CFD-44BF-9F2C-6D32ED614BA8}"/>
              </a:ext>
            </a:extLst>
          </p:cNvPr>
          <p:cNvSpPr txBox="1"/>
          <p:nvPr/>
        </p:nvSpPr>
        <p:spPr>
          <a:xfrm>
            <a:off x="4750334" y="4057459"/>
            <a:ext cx="263470" cy="523220"/>
          </a:xfrm>
          <a:prstGeom prst="rect">
            <a:avLst/>
          </a:prstGeom>
          <a:noFill/>
        </p:spPr>
        <p:txBody>
          <a:bodyPr wrap="square" rtlCol="0">
            <a:spAutoFit/>
          </a:bodyPr>
          <a:lstStyle/>
          <a:p>
            <a:r>
              <a:rPr lang="en-US" altLang="zh-CN" sz="2800" b="1" dirty="0">
                <a:solidFill>
                  <a:srgbClr val="0000FF"/>
                </a:solidFill>
              </a:rPr>
              <a:t>0</a:t>
            </a:r>
            <a:endParaRPr lang="zh-CN" altLang="en-US" sz="2800" b="1" dirty="0">
              <a:solidFill>
                <a:srgbClr val="0000FF"/>
              </a:solidFill>
            </a:endParaRPr>
          </a:p>
        </p:txBody>
      </p:sp>
      <p:sp>
        <p:nvSpPr>
          <p:cNvPr id="38" name="文本框 37">
            <a:extLst>
              <a:ext uri="{FF2B5EF4-FFF2-40B4-BE49-F238E27FC236}">
                <a16:creationId xmlns:a16="http://schemas.microsoft.com/office/drawing/2014/main" xmlns="" id="{96CC30E5-CC83-4C27-B7A8-2016DD7B08FC}"/>
              </a:ext>
            </a:extLst>
          </p:cNvPr>
          <p:cNvSpPr txBox="1"/>
          <p:nvPr/>
        </p:nvSpPr>
        <p:spPr>
          <a:xfrm>
            <a:off x="4765270" y="3434951"/>
            <a:ext cx="263470" cy="523220"/>
          </a:xfrm>
          <a:prstGeom prst="rect">
            <a:avLst/>
          </a:prstGeom>
          <a:noFill/>
        </p:spPr>
        <p:txBody>
          <a:bodyPr wrap="square" rtlCol="0">
            <a:spAutoFit/>
          </a:bodyPr>
          <a:lstStyle/>
          <a:p>
            <a:r>
              <a:rPr lang="en-US" altLang="zh-CN" sz="2800" b="1" dirty="0">
                <a:solidFill>
                  <a:srgbClr val="0000FF"/>
                </a:solidFill>
              </a:rPr>
              <a:t>1</a:t>
            </a:r>
            <a:endParaRPr lang="zh-CN" altLang="en-US" sz="2800" b="1" dirty="0">
              <a:solidFill>
                <a:srgbClr val="0000FF"/>
              </a:solidFill>
            </a:endParaRPr>
          </a:p>
        </p:txBody>
      </p:sp>
      <p:sp>
        <p:nvSpPr>
          <p:cNvPr id="39" name="文本框 38">
            <a:extLst>
              <a:ext uri="{FF2B5EF4-FFF2-40B4-BE49-F238E27FC236}">
                <a16:creationId xmlns:a16="http://schemas.microsoft.com/office/drawing/2014/main" xmlns="" id="{0C45361B-9613-4D1E-B21C-FFE15C331608}"/>
              </a:ext>
            </a:extLst>
          </p:cNvPr>
          <p:cNvSpPr txBox="1"/>
          <p:nvPr/>
        </p:nvSpPr>
        <p:spPr>
          <a:xfrm>
            <a:off x="4862131" y="2812443"/>
            <a:ext cx="263470" cy="523220"/>
          </a:xfrm>
          <a:prstGeom prst="rect">
            <a:avLst/>
          </a:prstGeom>
          <a:noFill/>
        </p:spPr>
        <p:txBody>
          <a:bodyPr wrap="square" rtlCol="0">
            <a:spAutoFit/>
          </a:bodyPr>
          <a:lstStyle/>
          <a:p>
            <a:r>
              <a:rPr lang="en-US" altLang="zh-CN" sz="2800" b="1" dirty="0">
                <a:solidFill>
                  <a:srgbClr val="00B050"/>
                </a:solidFill>
              </a:rPr>
              <a:t>0</a:t>
            </a:r>
            <a:endParaRPr lang="zh-CN" altLang="en-US" sz="2800" b="1" dirty="0">
              <a:solidFill>
                <a:srgbClr val="00B050"/>
              </a:solidFill>
            </a:endParaRPr>
          </a:p>
        </p:txBody>
      </p:sp>
      <p:sp>
        <p:nvSpPr>
          <p:cNvPr id="40" name="文本框 39">
            <a:extLst>
              <a:ext uri="{FF2B5EF4-FFF2-40B4-BE49-F238E27FC236}">
                <a16:creationId xmlns:a16="http://schemas.microsoft.com/office/drawing/2014/main" xmlns="" id="{FC19CE05-D469-4BB5-98F7-B98B1DC5684B}"/>
              </a:ext>
            </a:extLst>
          </p:cNvPr>
          <p:cNvSpPr txBox="1"/>
          <p:nvPr/>
        </p:nvSpPr>
        <p:spPr>
          <a:xfrm>
            <a:off x="5498121" y="4067003"/>
            <a:ext cx="301467" cy="543668"/>
          </a:xfrm>
          <a:prstGeom prst="rect">
            <a:avLst/>
          </a:prstGeom>
          <a:noFill/>
        </p:spPr>
        <p:txBody>
          <a:bodyPr wrap="square" rtlCol="0">
            <a:spAutoFit/>
          </a:bodyPr>
          <a:lstStyle/>
          <a:p>
            <a:r>
              <a:rPr lang="en-US" altLang="zh-CN" sz="2800" b="1" dirty="0">
                <a:solidFill>
                  <a:srgbClr val="0000FF"/>
                </a:solidFill>
              </a:rPr>
              <a:t>1</a:t>
            </a:r>
            <a:endParaRPr lang="zh-CN" altLang="en-US" sz="2800" b="1" dirty="0">
              <a:solidFill>
                <a:srgbClr val="0000FF"/>
              </a:solidFill>
            </a:endParaRPr>
          </a:p>
        </p:txBody>
      </p:sp>
      <p:sp>
        <p:nvSpPr>
          <p:cNvPr id="41" name="文本框 40">
            <a:extLst>
              <a:ext uri="{FF2B5EF4-FFF2-40B4-BE49-F238E27FC236}">
                <a16:creationId xmlns:a16="http://schemas.microsoft.com/office/drawing/2014/main" xmlns="" id="{4B61BB8B-2052-43CE-886F-9D6E71449EBC}"/>
              </a:ext>
            </a:extLst>
          </p:cNvPr>
          <p:cNvSpPr txBox="1"/>
          <p:nvPr/>
        </p:nvSpPr>
        <p:spPr>
          <a:xfrm>
            <a:off x="5513057" y="3444495"/>
            <a:ext cx="301467" cy="543668"/>
          </a:xfrm>
          <a:prstGeom prst="rect">
            <a:avLst/>
          </a:prstGeom>
          <a:noFill/>
        </p:spPr>
        <p:txBody>
          <a:bodyPr wrap="square" rtlCol="0">
            <a:spAutoFit/>
          </a:bodyPr>
          <a:lstStyle/>
          <a:p>
            <a:r>
              <a:rPr lang="en-US" altLang="zh-CN" sz="2800" b="1" dirty="0">
                <a:solidFill>
                  <a:srgbClr val="0000FF"/>
                </a:solidFill>
              </a:rPr>
              <a:t>0</a:t>
            </a:r>
            <a:endParaRPr lang="zh-CN" altLang="en-US" sz="2800" b="1" dirty="0">
              <a:solidFill>
                <a:srgbClr val="0000FF"/>
              </a:solidFill>
            </a:endParaRPr>
          </a:p>
        </p:txBody>
      </p:sp>
      <p:sp>
        <p:nvSpPr>
          <p:cNvPr id="43" name="文本框 42">
            <a:extLst>
              <a:ext uri="{FF2B5EF4-FFF2-40B4-BE49-F238E27FC236}">
                <a16:creationId xmlns:a16="http://schemas.microsoft.com/office/drawing/2014/main" xmlns="" id="{44882051-281B-4D19-91DC-039F85964774}"/>
              </a:ext>
            </a:extLst>
          </p:cNvPr>
          <p:cNvSpPr txBox="1"/>
          <p:nvPr/>
        </p:nvSpPr>
        <p:spPr>
          <a:xfrm>
            <a:off x="5585503" y="2827448"/>
            <a:ext cx="263470" cy="523220"/>
          </a:xfrm>
          <a:prstGeom prst="rect">
            <a:avLst/>
          </a:prstGeom>
          <a:noFill/>
        </p:spPr>
        <p:txBody>
          <a:bodyPr wrap="square" rtlCol="0">
            <a:spAutoFit/>
          </a:bodyPr>
          <a:lstStyle/>
          <a:p>
            <a:r>
              <a:rPr lang="en-US" altLang="zh-CN" sz="2800" b="1" dirty="0">
                <a:solidFill>
                  <a:srgbClr val="00B050"/>
                </a:solidFill>
              </a:rPr>
              <a:t>0</a:t>
            </a:r>
            <a:endParaRPr lang="zh-CN" altLang="en-US" sz="2800" b="1" dirty="0">
              <a:solidFill>
                <a:srgbClr val="00B050"/>
              </a:solidFill>
            </a:endParaRPr>
          </a:p>
        </p:txBody>
      </p:sp>
      <p:sp>
        <p:nvSpPr>
          <p:cNvPr id="44" name="文本框 43">
            <a:extLst>
              <a:ext uri="{FF2B5EF4-FFF2-40B4-BE49-F238E27FC236}">
                <a16:creationId xmlns:a16="http://schemas.microsoft.com/office/drawing/2014/main" xmlns="" id="{A6626094-FE1A-4491-899E-A58FE6A06568}"/>
              </a:ext>
            </a:extLst>
          </p:cNvPr>
          <p:cNvSpPr txBox="1"/>
          <p:nvPr/>
        </p:nvSpPr>
        <p:spPr>
          <a:xfrm>
            <a:off x="6376014" y="4051508"/>
            <a:ext cx="301467" cy="543668"/>
          </a:xfrm>
          <a:prstGeom prst="rect">
            <a:avLst/>
          </a:prstGeom>
          <a:noFill/>
        </p:spPr>
        <p:txBody>
          <a:bodyPr wrap="square" rtlCol="0">
            <a:spAutoFit/>
          </a:bodyPr>
          <a:lstStyle/>
          <a:p>
            <a:r>
              <a:rPr lang="en-US" altLang="zh-CN" sz="2800" b="1" dirty="0">
                <a:solidFill>
                  <a:srgbClr val="0000FF"/>
                </a:solidFill>
              </a:rPr>
              <a:t>0</a:t>
            </a:r>
            <a:endParaRPr lang="zh-CN" altLang="en-US" sz="2800" b="1" dirty="0">
              <a:solidFill>
                <a:srgbClr val="0000FF"/>
              </a:solidFill>
            </a:endParaRPr>
          </a:p>
        </p:txBody>
      </p:sp>
      <p:sp>
        <p:nvSpPr>
          <p:cNvPr id="45" name="文本框 44">
            <a:extLst>
              <a:ext uri="{FF2B5EF4-FFF2-40B4-BE49-F238E27FC236}">
                <a16:creationId xmlns:a16="http://schemas.microsoft.com/office/drawing/2014/main" xmlns="" id="{C0EFE62C-6E3F-4036-A26A-D60281577EBB}"/>
              </a:ext>
            </a:extLst>
          </p:cNvPr>
          <p:cNvSpPr txBox="1"/>
          <p:nvPr/>
        </p:nvSpPr>
        <p:spPr>
          <a:xfrm>
            <a:off x="6390950" y="3429000"/>
            <a:ext cx="301467" cy="543668"/>
          </a:xfrm>
          <a:prstGeom prst="rect">
            <a:avLst/>
          </a:prstGeom>
          <a:noFill/>
        </p:spPr>
        <p:txBody>
          <a:bodyPr wrap="square" rtlCol="0">
            <a:spAutoFit/>
          </a:bodyPr>
          <a:lstStyle/>
          <a:p>
            <a:r>
              <a:rPr lang="en-US" altLang="zh-CN" sz="2800" b="1" dirty="0">
                <a:solidFill>
                  <a:srgbClr val="0000FF"/>
                </a:solidFill>
              </a:rPr>
              <a:t>0</a:t>
            </a:r>
            <a:endParaRPr lang="zh-CN" altLang="en-US" sz="2800" b="1" dirty="0">
              <a:solidFill>
                <a:srgbClr val="0000FF"/>
              </a:solidFill>
            </a:endParaRPr>
          </a:p>
        </p:txBody>
      </p:sp>
      <p:sp>
        <p:nvSpPr>
          <p:cNvPr id="46" name="文本框 45">
            <a:extLst>
              <a:ext uri="{FF2B5EF4-FFF2-40B4-BE49-F238E27FC236}">
                <a16:creationId xmlns:a16="http://schemas.microsoft.com/office/drawing/2014/main" xmlns="" id="{A9C844AD-7430-4C9D-AD83-6969DAC2487B}"/>
              </a:ext>
            </a:extLst>
          </p:cNvPr>
          <p:cNvSpPr txBox="1"/>
          <p:nvPr/>
        </p:nvSpPr>
        <p:spPr>
          <a:xfrm>
            <a:off x="6573412" y="2758258"/>
            <a:ext cx="263470" cy="523220"/>
          </a:xfrm>
          <a:prstGeom prst="rect">
            <a:avLst/>
          </a:prstGeom>
          <a:noFill/>
        </p:spPr>
        <p:txBody>
          <a:bodyPr wrap="square" rtlCol="0">
            <a:spAutoFit/>
          </a:bodyPr>
          <a:lstStyle/>
          <a:p>
            <a:r>
              <a:rPr lang="en-US" altLang="zh-CN" sz="2800" b="1" dirty="0">
                <a:solidFill>
                  <a:srgbClr val="00B050"/>
                </a:solidFill>
              </a:rPr>
              <a:t>1</a:t>
            </a:r>
            <a:endParaRPr lang="zh-CN" altLang="en-US" sz="2800" b="1" dirty="0">
              <a:solidFill>
                <a:srgbClr val="00B050"/>
              </a:solidFill>
            </a:endParaRPr>
          </a:p>
        </p:txBody>
      </p:sp>
      <p:graphicFrame>
        <p:nvGraphicFramePr>
          <p:cNvPr id="48" name="Object 4">
            <a:extLst>
              <a:ext uri="{FF2B5EF4-FFF2-40B4-BE49-F238E27FC236}">
                <a16:creationId xmlns:a16="http://schemas.microsoft.com/office/drawing/2014/main" xmlns="" id="{2B05C0A4-BE52-4606-BC9C-77B546673943}"/>
              </a:ext>
            </a:extLst>
          </p:cNvPr>
          <p:cNvGraphicFramePr>
            <a:graphicFrameLocks noChangeAspect="1"/>
          </p:cNvGraphicFramePr>
          <p:nvPr>
            <p:extLst>
              <p:ext uri="{D42A27DB-BD31-4B8C-83A1-F6EECF244321}">
                <p14:modId xmlns:p14="http://schemas.microsoft.com/office/powerpoint/2010/main" xmlns="" val="2869715862"/>
              </p:ext>
            </p:extLst>
          </p:nvPr>
        </p:nvGraphicFramePr>
        <p:xfrm>
          <a:off x="3992604" y="5560254"/>
          <a:ext cx="3011033" cy="709082"/>
        </p:xfrm>
        <a:graphic>
          <a:graphicData uri="http://schemas.openxmlformats.org/presentationml/2006/ole">
            <p:oleObj spid="_x0000_s148622" name="Equation" r:id="rId8" imgW="1129810" imgH="266584" progId="Equation.DSMT4">
              <p:embed/>
            </p:oleObj>
          </a:graphicData>
        </a:graphic>
      </p:graphicFrame>
      <p:sp>
        <p:nvSpPr>
          <p:cNvPr id="49" name="文本框 48">
            <a:extLst>
              <a:ext uri="{FF2B5EF4-FFF2-40B4-BE49-F238E27FC236}">
                <a16:creationId xmlns:a16="http://schemas.microsoft.com/office/drawing/2014/main" xmlns="" id="{12FE9BDD-57D9-4320-B32C-AE714147AE75}"/>
              </a:ext>
            </a:extLst>
          </p:cNvPr>
          <p:cNvSpPr txBox="1"/>
          <p:nvPr/>
        </p:nvSpPr>
        <p:spPr>
          <a:xfrm>
            <a:off x="7163576" y="4037011"/>
            <a:ext cx="301467" cy="543668"/>
          </a:xfrm>
          <a:prstGeom prst="rect">
            <a:avLst/>
          </a:prstGeom>
          <a:noFill/>
        </p:spPr>
        <p:txBody>
          <a:bodyPr wrap="square" rtlCol="0">
            <a:spAutoFit/>
          </a:bodyPr>
          <a:lstStyle/>
          <a:p>
            <a:r>
              <a:rPr lang="en-US" altLang="zh-CN" sz="2800" b="1" dirty="0">
                <a:solidFill>
                  <a:srgbClr val="0000FF"/>
                </a:solidFill>
              </a:rPr>
              <a:t>1</a:t>
            </a:r>
            <a:endParaRPr lang="zh-CN" altLang="en-US" sz="2800" b="1" dirty="0">
              <a:solidFill>
                <a:srgbClr val="0000FF"/>
              </a:solidFill>
            </a:endParaRPr>
          </a:p>
        </p:txBody>
      </p:sp>
      <p:sp>
        <p:nvSpPr>
          <p:cNvPr id="50" name="文本框 49">
            <a:extLst>
              <a:ext uri="{FF2B5EF4-FFF2-40B4-BE49-F238E27FC236}">
                <a16:creationId xmlns:a16="http://schemas.microsoft.com/office/drawing/2014/main" xmlns="" id="{83E0833F-CB6D-4EA1-B92A-65D60A2B44F9}"/>
              </a:ext>
            </a:extLst>
          </p:cNvPr>
          <p:cNvSpPr txBox="1"/>
          <p:nvPr/>
        </p:nvSpPr>
        <p:spPr>
          <a:xfrm>
            <a:off x="7178512" y="3414503"/>
            <a:ext cx="301467" cy="543668"/>
          </a:xfrm>
          <a:prstGeom prst="rect">
            <a:avLst/>
          </a:prstGeom>
          <a:noFill/>
        </p:spPr>
        <p:txBody>
          <a:bodyPr wrap="square" rtlCol="0">
            <a:spAutoFit/>
          </a:bodyPr>
          <a:lstStyle/>
          <a:p>
            <a:r>
              <a:rPr lang="en-US" altLang="zh-CN" sz="2800" b="1" dirty="0">
                <a:solidFill>
                  <a:srgbClr val="0000FF"/>
                </a:solidFill>
              </a:rPr>
              <a:t>0</a:t>
            </a:r>
            <a:endParaRPr lang="zh-CN" altLang="en-US" sz="2800" b="1" dirty="0">
              <a:solidFill>
                <a:srgbClr val="0000FF"/>
              </a:solidFill>
            </a:endParaRPr>
          </a:p>
        </p:txBody>
      </p:sp>
      <p:sp>
        <p:nvSpPr>
          <p:cNvPr id="51" name="文本框 50">
            <a:extLst>
              <a:ext uri="{FF2B5EF4-FFF2-40B4-BE49-F238E27FC236}">
                <a16:creationId xmlns:a16="http://schemas.microsoft.com/office/drawing/2014/main" xmlns="" id="{BD92291B-1F81-4C96-97DB-984B08F69B9E}"/>
              </a:ext>
            </a:extLst>
          </p:cNvPr>
          <p:cNvSpPr txBox="1"/>
          <p:nvPr/>
        </p:nvSpPr>
        <p:spPr>
          <a:xfrm>
            <a:off x="7194634" y="2771164"/>
            <a:ext cx="263470" cy="523220"/>
          </a:xfrm>
          <a:prstGeom prst="rect">
            <a:avLst/>
          </a:prstGeom>
          <a:noFill/>
        </p:spPr>
        <p:txBody>
          <a:bodyPr wrap="square" rtlCol="0">
            <a:spAutoFit/>
          </a:bodyPr>
          <a:lstStyle/>
          <a:p>
            <a:r>
              <a:rPr lang="en-US" altLang="zh-CN" sz="2800" b="1" dirty="0">
                <a:solidFill>
                  <a:srgbClr val="00B050"/>
                </a:solidFill>
              </a:rPr>
              <a:t>1</a:t>
            </a:r>
            <a:endParaRPr lang="zh-CN" altLang="en-US" sz="2800" b="1" dirty="0">
              <a:solidFill>
                <a:srgbClr val="00B050"/>
              </a:solidFill>
            </a:endParaRPr>
          </a:p>
        </p:txBody>
      </p:sp>
      <p:sp>
        <p:nvSpPr>
          <p:cNvPr id="52" name="文本框 51">
            <a:extLst>
              <a:ext uri="{FF2B5EF4-FFF2-40B4-BE49-F238E27FC236}">
                <a16:creationId xmlns:a16="http://schemas.microsoft.com/office/drawing/2014/main" xmlns="" id="{45FD198D-C59D-45BC-9377-B09460B8CC7D}"/>
              </a:ext>
            </a:extLst>
          </p:cNvPr>
          <p:cNvSpPr txBox="1"/>
          <p:nvPr/>
        </p:nvSpPr>
        <p:spPr>
          <a:xfrm>
            <a:off x="7932671" y="4054879"/>
            <a:ext cx="263470" cy="523220"/>
          </a:xfrm>
          <a:prstGeom prst="rect">
            <a:avLst/>
          </a:prstGeom>
          <a:noFill/>
        </p:spPr>
        <p:txBody>
          <a:bodyPr wrap="square" rtlCol="0">
            <a:spAutoFit/>
          </a:bodyPr>
          <a:lstStyle/>
          <a:p>
            <a:r>
              <a:rPr lang="en-US" altLang="zh-CN" sz="2800" b="1" dirty="0">
                <a:solidFill>
                  <a:srgbClr val="0000FF"/>
                </a:solidFill>
              </a:rPr>
              <a:t>0</a:t>
            </a:r>
            <a:endParaRPr lang="zh-CN" altLang="en-US" sz="2800" b="1" dirty="0">
              <a:solidFill>
                <a:srgbClr val="0000FF"/>
              </a:solidFill>
            </a:endParaRPr>
          </a:p>
        </p:txBody>
      </p:sp>
      <p:sp>
        <p:nvSpPr>
          <p:cNvPr id="53" name="文本框 52">
            <a:extLst>
              <a:ext uri="{FF2B5EF4-FFF2-40B4-BE49-F238E27FC236}">
                <a16:creationId xmlns:a16="http://schemas.microsoft.com/office/drawing/2014/main" xmlns="" id="{D70556B2-1A67-41CB-B4F0-23D3D80E39BE}"/>
              </a:ext>
            </a:extLst>
          </p:cNvPr>
          <p:cNvSpPr txBox="1"/>
          <p:nvPr/>
        </p:nvSpPr>
        <p:spPr>
          <a:xfrm>
            <a:off x="7947607" y="3432371"/>
            <a:ext cx="263470" cy="523220"/>
          </a:xfrm>
          <a:prstGeom prst="rect">
            <a:avLst/>
          </a:prstGeom>
          <a:noFill/>
        </p:spPr>
        <p:txBody>
          <a:bodyPr wrap="square" rtlCol="0">
            <a:spAutoFit/>
          </a:bodyPr>
          <a:lstStyle/>
          <a:p>
            <a:r>
              <a:rPr lang="en-US" altLang="zh-CN" sz="2800" b="1" dirty="0">
                <a:solidFill>
                  <a:srgbClr val="0000FF"/>
                </a:solidFill>
              </a:rPr>
              <a:t>1</a:t>
            </a:r>
            <a:endParaRPr lang="zh-CN" altLang="en-US" sz="2800" b="1" dirty="0">
              <a:solidFill>
                <a:srgbClr val="0000FF"/>
              </a:solidFill>
            </a:endParaRPr>
          </a:p>
        </p:txBody>
      </p:sp>
      <p:sp>
        <p:nvSpPr>
          <p:cNvPr id="54" name="文本框 53">
            <a:extLst>
              <a:ext uri="{FF2B5EF4-FFF2-40B4-BE49-F238E27FC236}">
                <a16:creationId xmlns:a16="http://schemas.microsoft.com/office/drawing/2014/main" xmlns="" id="{FFCA3761-1019-4878-823C-12D2245ECF73}"/>
              </a:ext>
            </a:extLst>
          </p:cNvPr>
          <p:cNvSpPr txBox="1"/>
          <p:nvPr/>
        </p:nvSpPr>
        <p:spPr>
          <a:xfrm>
            <a:off x="7901097" y="2772451"/>
            <a:ext cx="263470" cy="523220"/>
          </a:xfrm>
          <a:prstGeom prst="rect">
            <a:avLst/>
          </a:prstGeom>
          <a:noFill/>
        </p:spPr>
        <p:txBody>
          <a:bodyPr wrap="square" rtlCol="0">
            <a:spAutoFit/>
          </a:bodyPr>
          <a:lstStyle/>
          <a:p>
            <a:r>
              <a:rPr lang="en-US" altLang="zh-CN" sz="2800" b="1" dirty="0">
                <a:solidFill>
                  <a:srgbClr val="00B050"/>
                </a:solidFill>
              </a:rPr>
              <a:t>1</a:t>
            </a:r>
            <a:endParaRPr lang="zh-CN" altLang="en-US" sz="2800" b="1" dirty="0">
              <a:solidFill>
                <a:srgbClr val="00B050"/>
              </a:solidFill>
            </a:endParaRPr>
          </a:p>
        </p:txBody>
      </p:sp>
      <p:sp>
        <p:nvSpPr>
          <p:cNvPr id="55" name="文本框 54">
            <a:extLst>
              <a:ext uri="{FF2B5EF4-FFF2-40B4-BE49-F238E27FC236}">
                <a16:creationId xmlns:a16="http://schemas.microsoft.com/office/drawing/2014/main" xmlns="" id="{4D2C90B1-ACF7-47BA-8B93-DB6718D2A6D2}"/>
              </a:ext>
            </a:extLst>
          </p:cNvPr>
          <p:cNvSpPr txBox="1"/>
          <p:nvPr/>
        </p:nvSpPr>
        <p:spPr>
          <a:xfrm>
            <a:off x="8535450" y="4048930"/>
            <a:ext cx="301467" cy="543668"/>
          </a:xfrm>
          <a:prstGeom prst="rect">
            <a:avLst/>
          </a:prstGeom>
          <a:noFill/>
        </p:spPr>
        <p:txBody>
          <a:bodyPr wrap="square" rtlCol="0">
            <a:spAutoFit/>
          </a:bodyPr>
          <a:lstStyle/>
          <a:p>
            <a:r>
              <a:rPr lang="en-US" altLang="zh-CN" sz="2800" b="1" dirty="0">
                <a:solidFill>
                  <a:srgbClr val="0000FF"/>
                </a:solidFill>
              </a:rPr>
              <a:t>0</a:t>
            </a:r>
            <a:endParaRPr lang="zh-CN" altLang="en-US" sz="2800" b="1" dirty="0">
              <a:solidFill>
                <a:srgbClr val="0000FF"/>
              </a:solidFill>
            </a:endParaRPr>
          </a:p>
        </p:txBody>
      </p:sp>
      <p:sp>
        <p:nvSpPr>
          <p:cNvPr id="56" name="文本框 55">
            <a:extLst>
              <a:ext uri="{FF2B5EF4-FFF2-40B4-BE49-F238E27FC236}">
                <a16:creationId xmlns:a16="http://schemas.microsoft.com/office/drawing/2014/main" xmlns="" id="{824646FE-EBCF-4AB7-9894-DB38E63D5A82}"/>
              </a:ext>
            </a:extLst>
          </p:cNvPr>
          <p:cNvSpPr txBox="1"/>
          <p:nvPr/>
        </p:nvSpPr>
        <p:spPr>
          <a:xfrm>
            <a:off x="8550386" y="3426422"/>
            <a:ext cx="301467" cy="543668"/>
          </a:xfrm>
          <a:prstGeom prst="rect">
            <a:avLst/>
          </a:prstGeom>
          <a:noFill/>
        </p:spPr>
        <p:txBody>
          <a:bodyPr wrap="square" rtlCol="0">
            <a:spAutoFit/>
          </a:bodyPr>
          <a:lstStyle/>
          <a:p>
            <a:r>
              <a:rPr lang="en-US" altLang="zh-CN" sz="2800" b="1" dirty="0">
                <a:solidFill>
                  <a:srgbClr val="0000FF"/>
                </a:solidFill>
              </a:rPr>
              <a:t>0</a:t>
            </a:r>
            <a:endParaRPr lang="zh-CN" altLang="en-US" sz="2800" b="1" dirty="0">
              <a:solidFill>
                <a:srgbClr val="0000FF"/>
              </a:solidFill>
            </a:endParaRPr>
          </a:p>
        </p:txBody>
      </p:sp>
    </p:spTree>
    <p:extLst>
      <p:ext uri="{BB962C8B-B14F-4D97-AF65-F5344CB8AC3E}">
        <p14:creationId xmlns:p14="http://schemas.microsoft.com/office/powerpoint/2010/main" xmlns="" val="427986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up)">
                                      <p:cBhvr>
                                        <p:cTn id="10" dur="500"/>
                                        <p:tgtEl>
                                          <p:spTgt spid="23"/>
                                        </p:tgtEl>
                                      </p:cBhvr>
                                    </p:animEffect>
                                  </p:childTnLst>
                                </p:cTn>
                              </p:par>
                              <p:par>
                                <p:cTn id="11" presetID="22" presetClass="entr" presetSubtype="1"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wipe(up)">
                                      <p:cBhvr>
                                        <p:cTn id="13" dur="500"/>
                                        <p:tgtEl>
                                          <p:spTgt spid="25"/>
                                        </p:tgtEl>
                                      </p:cBhvr>
                                    </p:animEffect>
                                  </p:childTnLst>
                                </p:cTn>
                              </p:par>
                              <p:par>
                                <p:cTn id="14" presetID="22" presetClass="entr" presetSubtype="1"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500"/>
                                        <p:tgtEl>
                                          <p:spTgt spid="20"/>
                                        </p:tgtEl>
                                      </p:cBhvr>
                                    </p:animEffect>
                                  </p:childTnLst>
                                </p:cTn>
                              </p:par>
                              <p:par>
                                <p:cTn id="17" presetID="22" presetClass="entr" presetSubtype="1"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par>
                                <p:cTn id="20" presetID="22" presetClass="entr" presetSubtype="1"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fade">
                                      <p:cBhvr>
                                        <p:cTn id="48" dur="500"/>
                                        <p:tgtEl>
                                          <p:spTgt spid="3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1"/>
                                        </p:tgtEl>
                                        <p:attrNameLst>
                                          <p:attrName>style.visibility</p:attrName>
                                        </p:attrNameLst>
                                      </p:cBhvr>
                                      <p:to>
                                        <p:strVal val="visible"/>
                                      </p:to>
                                    </p:set>
                                    <p:animEffect transition="in" filter="fade">
                                      <p:cBhvr>
                                        <p:cTn id="53" dur="500"/>
                                        <p:tgtEl>
                                          <p:spTgt spid="4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500"/>
                                        <p:tgtEl>
                                          <p:spTgt spid="4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fade">
                                      <p:cBhvr>
                                        <p:cTn id="66" dur="500"/>
                                        <p:tgtEl>
                                          <p:spTgt spid="4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fade">
                                      <p:cBhvr>
                                        <p:cTn id="74" dur="500"/>
                                        <p:tgtEl>
                                          <p:spTgt spid="4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fade">
                                      <p:cBhvr>
                                        <p:cTn id="79" dur="500"/>
                                        <p:tgtEl>
                                          <p:spTgt spid="5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500"/>
                                        <p:tgtEl>
                                          <p:spTgt spid="5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53"/>
                                        </p:tgtEl>
                                        <p:attrNameLst>
                                          <p:attrName>style.visibility</p:attrName>
                                        </p:attrNameLst>
                                      </p:cBhvr>
                                      <p:to>
                                        <p:strVal val="visible"/>
                                      </p:to>
                                    </p:set>
                                    <p:animEffect transition="in" filter="fade">
                                      <p:cBhvr>
                                        <p:cTn id="92" dur="500"/>
                                        <p:tgtEl>
                                          <p:spTgt spid="5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54"/>
                                        </p:tgtEl>
                                        <p:attrNameLst>
                                          <p:attrName>style.visibility</p:attrName>
                                        </p:attrNameLst>
                                      </p:cBhvr>
                                      <p:to>
                                        <p:strVal val="visible"/>
                                      </p:to>
                                    </p:set>
                                    <p:animEffect transition="in" filter="fade">
                                      <p:cBhvr>
                                        <p:cTn id="100" dur="500"/>
                                        <p:tgtEl>
                                          <p:spTgt spid="54"/>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fade">
                                      <p:cBhvr>
                                        <p:cTn id="10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7" grpId="0"/>
      <p:bldP spid="38" grpId="0"/>
      <p:bldP spid="39" grpId="0"/>
      <p:bldP spid="40" grpId="0"/>
      <p:bldP spid="41" grpId="0"/>
      <p:bldP spid="43" grpId="0"/>
      <p:bldP spid="44" grpId="0"/>
      <p:bldP spid="45" grpId="0"/>
      <p:bldP spid="46" grpId="0"/>
      <p:bldP spid="49" grpId="0"/>
      <p:bldP spid="50" grpId="0"/>
      <p:bldP spid="51" grpId="0"/>
      <p:bldP spid="52" grpId="0"/>
      <p:bldP spid="53" grpId="0"/>
      <p:bldP spid="54" grpId="0"/>
      <p:bldP spid="55" grpId="0"/>
      <p:bldP spid="56"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305604" y="726949"/>
            <a:ext cx="3785948"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5. </a:t>
            </a:r>
            <a:r>
              <a:rPr lang="zh-CN" altLang="en-US" sz="2800" b="1" dirty="0">
                <a:solidFill>
                  <a:srgbClr val="0000FF"/>
                </a:solidFill>
                <a:latin typeface="黑体" panose="02010609060101010101" pitchFamily="49" charset="-122"/>
                <a:ea typeface="黑体" panose="02010609060101010101" pitchFamily="49" charset="-122"/>
              </a:rPr>
              <a:t>检查是否能自启</a:t>
            </a:r>
          </a:p>
        </p:txBody>
      </p:sp>
      <p:sp>
        <p:nvSpPr>
          <p:cNvPr id="20" name="矩形 19">
            <a:extLst>
              <a:ext uri="{FF2B5EF4-FFF2-40B4-BE49-F238E27FC236}">
                <a16:creationId xmlns:a16="http://schemas.microsoft.com/office/drawing/2014/main" xmlns="" id="{E484961F-91AF-404F-9DE3-A931A65F3755}"/>
              </a:ext>
            </a:extLst>
          </p:cNvPr>
          <p:cNvSpPr/>
          <p:nvPr/>
        </p:nvSpPr>
        <p:spPr>
          <a:xfrm>
            <a:off x="690462" y="1416644"/>
            <a:ext cx="5594801" cy="954107"/>
          </a:xfrm>
          <a:prstGeom prst="rect">
            <a:avLst/>
          </a:prstGeom>
        </p:spPr>
        <p:txBody>
          <a:bodyPr wrap="none">
            <a:spAutoFit/>
          </a:bodyPr>
          <a:lstStyle/>
          <a:p>
            <a:r>
              <a:rPr lang="zh-CN" altLang="en-US" sz="2800" b="1" dirty="0">
                <a:latin typeface="黑体" panose="02010609060101010101" pitchFamily="49" charset="-122"/>
                <a:ea typeface="黑体" panose="02010609060101010101" pitchFamily="49" charset="-122"/>
              </a:rPr>
              <a:t>非工作状态：</a:t>
            </a:r>
            <a:r>
              <a:rPr lang="en-US" altLang="zh-CN" sz="2800" b="1" dirty="0">
                <a:solidFill>
                  <a:srgbClr val="FF0000"/>
                </a:solidFill>
                <a:latin typeface="黑体" panose="02010609060101010101" pitchFamily="49" charset="-122"/>
                <a:ea typeface="黑体" panose="02010609060101010101" pitchFamily="49" charset="-122"/>
              </a:rPr>
              <a:t>11</a:t>
            </a:r>
          </a:p>
          <a:p>
            <a:r>
              <a:rPr lang="zh-CN" altLang="en-US" sz="2800" b="1" dirty="0">
                <a:latin typeface="黑体" panose="02010609060101010101" pitchFamily="49" charset="-122"/>
                <a:ea typeface="黑体" panose="02010609060101010101" pitchFamily="49" charset="-122"/>
              </a:rPr>
              <a:t>分别代入次态方程组和输出方程：</a:t>
            </a:r>
            <a:endParaRPr lang="zh-CN" altLang="en-US" dirty="0"/>
          </a:p>
        </p:txBody>
      </p:sp>
      <p:graphicFrame>
        <p:nvGraphicFramePr>
          <p:cNvPr id="23" name="Object 4">
            <a:extLst>
              <a:ext uri="{FF2B5EF4-FFF2-40B4-BE49-F238E27FC236}">
                <a16:creationId xmlns:a16="http://schemas.microsoft.com/office/drawing/2014/main" xmlns="" id="{F295C42E-E2AC-4052-B22A-7B0C7F214586}"/>
              </a:ext>
            </a:extLst>
          </p:cNvPr>
          <p:cNvGraphicFramePr>
            <a:graphicFrameLocks noChangeAspect="1"/>
          </p:cNvGraphicFramePr>
          <p:nvPr>
            <p:extLst>
              <p:ext uri="{D42A27DB-BD31-4B8C-83A1-F6EECF244321}">
                <p14:modId xmlns:p14="http://schemas.microsoft.com/office/powerpoint/2010/main" xmlns="" val="2919082060"/>
              </p:ext>
            </p:extLst>
          </p:nvPr>
        </p:nvGraphicFramePr>
        <p:xfrm>
          <a:off x="6177095" y="2702950"/>
          <a:ext cx="2635061" cy="620543"/>
        </p:xfrm>
        <a:graphic>
          <a:graphicData uri="http://schemas.openxmlformats.org/presentationml/2006/ole">
            <p:oleObj spid="_x0000_s151366" name="Equation" r:id="rId5" imgW="1129810" imgH="266584" progId="Equation.DSMT4">
              <p:embed/>
            </p:oleObj>
          </a:graphicData>
        </a:graphic>
      </p:graphicFrame>
      <p:graphicFrame>
        <p:nvGraphicFramePr>
          <p:cNvPr id="25" name="Object 6">
            <a:extLst>
              <a:ext uri="{FF2B5EF4-FFF2-40B4-BE49-F238E27FC236}">
                <a16:creationId xmlns:a16="http://schemas.microsoft.com/office/drawing/2014/main" xmlns="" id="{9E9732AB-C87F-4DFF-AA81-977AF5D01416}"/>
              </a:ext>
            </a:extLst>
          </p:cNvPr>
          <p:cNvGraphicFramePr>
            <a:graphicFrameLocks noChangeAspect="1"/>
          </p:cNvGraphicFramePr>
          <p:nvPr>
            <p:extLst>
              <p:ext uri="{D42A27DB-BD31-4B8C-83A1-F6EECF244321}">
                <p14:modId xmlns:p14="http://schemas.microsoft.com/office/powerpoint/2010/main" xmlns="" val="3508855783"/>
              </p:ext>
            </p:extLst>
          </p:nvPr>
        </p:nvGraphicFramePr>
        <p:xfrm>
          <a:off x="574474" y="2508357"/>
          <a:ext cx="4973472" cy="1156544"/>
        </p:xfrm>
        <a:graphic>
          <a:graphicData uri="http://schemas.openxmlformats.org/presentationml/2006/ole">
            <p:oleObj spid="_x0000_s151367" name="Equation" r:id="rId6" imgW="2400300" imgH="558800" progId="Equation.DSMT4">
              <p:embed/>
            </p:oleObj>
          </a:graphicData>
        </a:graphic>
      </p:graphicFrame>
      <p:graphicFrame>
        <p:nvGraphicFramePr>
          <p:cNvPr id="12" name="表格 11">
            <a:extLst>
              <a:ext uri="{FF2B5EF4-FFF2-40B4-BE49-F238E27FC236}">
                <a16:creationId xmlns:a16="http://schemas.microsoft.com/office/drawing/2014/main" xmlns="" id="{38D7CF98-F5A4-4F8C-81BE-4731F846D4D5}"/>
              </a:ext>
            </a:extLst>
          </p:cNvPr>
          <p:cNvGraphicFramePr>
            <a:graphicFrameLocks noGrp="1"/>
          </p:cNvGraphicFramePr>
          <p:nvPr>
            <p:extLst>
              <p:ext uri="{D42A27DB-BD31-4B8C-83A1-F6EECF244321}">
                <p14:modId xmlns:p14="http://schemas.microsoft.com/office/powerpoint/2010/main" xmlns="" val="2124013390"/>
              </p:ext>
            </p:extLst>
          </p:nvPr>
        </p:nvGraphicFramePr>
        <p:xfrm>
          <a:off x="1126734" y="4029598"/>
          <a:ext cx="3463870" cy="1384636"/>
        </p:xfrm>
        <a:graphic>
          <a:graphicData uri="http://schemas.openxmlformats.org/drawingml/2006/table">
            <a:tbl>
              <a:tblPr firstRow="1" firstCol="1" bandRow="1"/>
              <a:tblGrid>
                <a:gridCol w="1097170">
                  <a:extLst>
                    <a:ext uri="{9D8B030D-6E8A-4147-A177-3AD203B41FA5}">
                      <a16:colId xmlns:a16="http://schemas.microsoft.com/office/drawing/2014/main" xmlns="" val="2812793701"/>
                    </a:ext>
                  </a:extLst>
                </a:gridCol>
                <a:gridCol w="468266">
                  <a:extLst>
                    <a:ext uri="{9D8B030D-6E8A-4147-A177-3AD203B41FA5}">
                      <a16:colId xmlns:a16="http://schemas.microsoft.com/office/drawing/2014/main" xmlns="" val="988236776"/>
                    </a:ext>
                  </a:extLst>
                </a:gridCol>
                <a:gridCol w="1282295">
                  <a:extLst>
                    <a:ext uri="{9D8B030D-6E8A-4147-A177-3AD203B41FA5}">
                      <a16:colId xmlns:a16="http://schemas.microsoft.com/office/drawing/2014/main" xmlns="" val="3818194799"/>
                    </a:ext>
                  </a:extLst>
                </a:gridCol>
                <a:gridCol w="616139">
                  <a:extLst>
                    <a:ext uri="{9D8B030D-6E8A-4147-A177-3AD203B41FA5}">
                      <a16:colId xmlns:a16="http://schemas.microsoft.com/office/drawing/2014/main" xmlns="" val="2491769586"/>
                    </a:ext>
                  </a:extLst>
                </a:gridCol>
              </a:tblGrid>
              <a:tr h="531196">
                <a:tc>
                  <a:txBody>
                    <a:bodyPr/>
                    <a:lstStyle/>
                    <a:p>
                      <a:pPr algn="just">
                        <a:spcAft>
                          <a:spcPts val="0"/>
                        </a:spcAft>
                      </a:pP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56283927"/>
                  </a:ext>
                </a:extLst>
              </a:tr>
              <a:tr h="398398">
                <a:tc>
                  <a:txBody>
                    <a:bodyPr/>
                    <a:lstStyle/>
                    <a:p>
                      <a:pPr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1     1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 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just">
                        <a:spcAft>
                          <a:spcPts val="0"/>
                        </a:spcAft>
                      </a:pPr>
                      <a:r>
                        <a:rPr lang="en-US" sz="2800" b="1" kern="100">
                          <a:effectLst/>
                          <a:latin typeface="等线" panose="02010600030101010101" pitchFamily="2" charset="-122"/>
                          <a:ea typeface="等线" panose="02010600030101010101" pitchFamily="2" charset="-122"/>
                          <a:cs typeface="Times New Roman" panose="02020603050405020304" pitchFamily="18" charset="0"/>
                        </a:rPr>
                        <a:t>0    0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effectLst/>
                          <a:latin typeface="等线" panose="02010600030101010101" pitchFamily="2" charset="-122"/>
                          <a:ea typeface="等线" panose="02010600030101010101" pitchFamily="2" charset="-122"/>
                          <a:cs typeface="Times New Roman" panose="02020603050405020304" pitchFamily="18" charset="0"/>
                        </a:rPr>
                        <a:t>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56067966"/>
                  </a:ext>
                </a:extLst>
              </a:tr>
              <a:tr h="398398">
                <a:tc>
                  <a:txBody>
                    <a:bodyPr/>
                    <a:lstStyle/>
                    <a:p>
                      <a:pPr algn="just">
                        <a:spcAft>
                          <a:spcPts val="0"/>
                        </a:spcAft>
                      </a:pPr>
                      <a:r>
                        <a:rPr lang="en-US" sz="2800" b="1" kern="100">
                          <a:effectLst/>
                          <a:latin typeface="等线" panose="02010600030101010101" pitchFamily="2" charset="-122"/>
                          <a:ea typeface="等线" panose="02010600030101010101" pitchFamily="2" charset="-122"/>
                          <a:cs typeface="Times New Roman" panose="02020603050405020304" pitchFamily="18" charset="0"/>
                        </a:rPr>
                        <a:t>1     1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 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0    0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6943388"/>
                  </a:ext>
                </a:extLst>
              </a:tr>
            </a:tbl>
          </a:graphicData>
        </a:graphic>
      </p:graphicFrame>
      <p:graphicFrame>
        <p:nvGraphicFramePr>
          <p:cNvPr id="13" name="对象 12">
            <a:extLst>
              <a:ext uri="{FF2B5EF4-FFF2-40B4-BE49-F238E27FC236}">
                <a16:creationId xmlns:a16="http://schemas.microsoft.com/office/drawing/2014/main" xmlns="" id="{3410BC8B-A3CA-4C9A-843C-39DBF2DFCD9E}"/>
              </a:ext>
            </a:extLst>
          </p:cNvPr>
          <p:cNvGraphicFramePr>
            <a:graphicFrameLocks noChangeAspect="1"/>
          </p:cNvGraphicFramePr>
          <p:nvPr>
            <p:extLst>
              <p:ext uri="{D42A27DB-BD31-4B8C-83A1-F6EECF244321}">
                <p14:modId xmlns:p14="http://schemas.microsoft.com/office/powerpoint/2010/main" xmlns="" val="1308690646"/>
              </p:ext>
            </p:extLst>
          </p:nvPr>
        </p:nvGraphicFramePr>
        <p:xfrm>
          <a:off x="1210457" y="4068468"/>
          <a:ext cx="946769" cy="440191"/>
        </p:xfrm>
        <a:graphic>
          <a:graphicData uri="http://schemas.openxmlformats.org/presentationml/2006/ole">
            <p:oleObj spid="_x0000_s151368" name="Equation" r:id="rId7" imgW="507960" imgH="241200" progId="Equation.DSMT4">
              <p:embed/>
            </p:oleObj>
          </a:graphicData>
        </a:graphic>
      </p:graphicFrame>
      <p:graphicFrame>
        <p:nvGraphicFramePr>
          <p:cNvPr id="14" name="对象 13">
            <a:extLst>
              <a:ext uri="{FF2B5EF4-FFF2-40B4-BE49-F238E27FC236}">
                <a16:creationId xmlns:a16="http://schemas.microsoft.com/office/drawing/2014/main" xmlns="" id="{FAB0864A-E3F1-42C7-AC24-3606ACC391E2}"/>
              </a:ext>
            </a:extLst>
          </p:cNvPr>
          <p:cNvGraphicFramePr>
            <a:graphicFrameLocks noChangeAspect="1"/>
          </p:cNvGraphicFramePr>
          <p:nvPr>
            <p:extLst>
              <p:ext uri="{D42A27DB-BD31-4B8C-83A1-F6EECF244321}">
                <p14:modId xmlns:p14="http://schemas.microsoft.com/office/powerpoint/2010/main" xmlns="" val="696366698"/>
              </p:ext>
            </p:extLst>
          </p:nvPr>
        </p:nvGraphicFramePr>
        <p:xfrm>
          <a:off x="2287166" y="4126049"/>
          <a:ext cx="396214" cy="364516"/>
        </p:xfrm>
        <a:graphic>
          <a:graphicData uri="http://schemas.openxmlformats.org/presentationml/2006/ole">
            <p:oleObj spid="_x0000_s151369" name="Equation" r:id="rId8" imgW="177492" imgH="164814" progId="Equation.DSMT4">
              <p:embed/>
            </p:oleObj>
          </a:graphicData>
        </a:graphic>
      </p:graphicFrame>
      <p:graphicFrame>
        <p:nvGraphicFramePr>
          <p:cNvPr id="15" name="对象 14">
            <a:extLst>
              <a:ext uri="{FF2B5EF4-FFF2-40B4-BE49-F238E27FC236}">
                <a16:creationId xmlns:a16="http://schemas.microsoft.com/office/drawing/2014/main" xmlns="" id="{C86C4E96-3D3C-4228-B973-5CDF169007BD}"/>
              </a:ext>
            </a:extLst>
          </p:cNvPr>
          <p:cNvGraphicFramePr>
            <a:graphicFrameLocks noChangeAspect="1"/>
          </p:cNvGraphicFramePr>
          <p:nvPr>
            <p:extLst>
              <p:ext uri="{D42A27DB-BD31-4B8C-83A1-F6EECF244321}">
                <p14:modId xmlns:p14="http://schemas.microsoft.com/office/powerpoint/2010/main" xmlns="" val="84456639"/>
              </p:ext>
            </p:extLst>
          </p:nvPr>
        </p:nvGraphicFramePr>
        <p:xfrm>
          <a:off x="2761805" y="4107956"/>
          <a:ext cx="1196218" cy="400703"/>
        </p:xfrm>
        <a:graphic>
          <a:graphicData uri="http://schemas.openxmlformats.org/presentationml/2006/ole">
            <p:oleObj spid="_x0000_s151370" name="Equation" r:id="rId9" imgW="723586" imgH="241195" progId="Equation.DSMT4">
              <p:embed/>
            </p:oleObj>
          </a:graphicData>
        </a:graphic>
      </p:graphicFrame>
      <p:graphicFrame>
        <p:nvGraphicFramePr>
          <p:cNvPr id="31" name="对象 30">
            <a:extLst>
              <a:ext uri="{FF2B5EF4-FFF2-40B4-BE49-F238E27FC236}">
                <a16:creationId xmlns:a16="http://schemas.microsoft.com/office/drawing/2014/main" xmlns="" id="{A34143CF-BD7D-4B1D-8486-42E840F5C353}"/>
              </a:ext>
            </a:extLst>
          </p:cNvPr>
          <p:cNvGraphicFramePr>
            <a:graphicFrameLocks noChangeAspect="1"/>
          </p:cNvGraphicFramePr>
          <p:nvPr>
            <p:extLst>
              <p:ext uri="{D42A27DB-BD31-4B8C-83A1-F6EECF244321}">
                <p14:modId xmlns:p14="http://schemas.microsoft.com/office/powerpoint/2010/main" xmlns="" val="3374670094"/>
              </p:ext>
            </p:extLst>
          </p:nvPr>
        </p:nvGraphicFramePr>
        <p:xfrm>
          <a:off x="4078557" y="4133565"/>
          <a:ext cx="321747" cy="349484"/>
        </p:xfrm>
        <a:graphic>
          <a:graphicData uri="http://schemas.openxmlformats.org/presentationml/2006/ole">
            <p:oleObj spid="_x0000_s151371" name="Equation" r:id="rId10" imgW="152268" imgH="164957" progId="Equation.DSMT4">
              <p:embed/>
            </p:oleObj>
          </a:graphicData>
        </a:graphic>
      </p:graphicFrame>
      <p:sp>
        <p:nvSpPr>
          <p:cNvPr id="32" name="文本框 31">
            <a:extLst>
              <a:ext uri="{FF2B5EF4-FFF2-40B4-BE49-F238E27FC236}">
                <a16:creationId xmlns:a16="http://schemas.microsoft.com/office/drawing/2014/main" xmlns="" id="{FF6225B0-2A78-4ECE-8376-6FDB3AB87258}"/>
              </a:ext>
            </a:extLst>
          </p:cNvPr>
          <p:cNvSpPr txBox="1"/>
          <p:nvPr/>
        </p:nvSpPr>
        <p:spPr>
          <a:xfrm>
            <a:off x="5304295" y="4442894"/>
            <a:ext cx="2828441" cy="523220"/>
          </a:xfrm>
          <a:prstGeom prst="rect">
            <a:avLst/>
          </a:prstGeom>
          <a:noFill/>
        </p:spPr>
        <p:txBody>
          <a:bodyPr wrap="square" rtlCol="0">
            <a:spAutoFit/>
          </a:bodyPr>
          <a:lstStyle/>
          <a:p>
            <a:r>
              <a:rPr lang="zh-CN" altLang="en-US" sz="2800" b="1" dirty="0">
                <a:solidFill>
                  <a:srgbClr val="FF0000"/>
                </a:solidFill>
              </a:rPr>
              <a:t>该电路能够自启</a:t>
            </a:r>
          </a:p>
        </p:txBody>
      </p:sp>
      <p:pic>
        <p:nvPicPr>
          <p:cNvPr id="150535" name="Picture 7">
            <a:extLst>
              <a:ext uri="{FF2B5EF4-FFF2-40B4-BE49-F238E27FC236}">
                <a16:creationId xmlns:a16="http://schemas.microsoft.com/office/drawing/2014/main" xmlns="" id="{1614DC5F-5092-4F09-9150-A399AF434175}"/>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0" y="0"/>
            <a:ext cx="904875"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50534" name="Picture 6">
            <a:extLst>
              <a:ext uri="{FF2B5EF4-FFF2-40B4-BE49-F238E27FC236}">
                <a16:creationId xmlns:a16="http://schemas.microsoft.com/office/drawing/2014/main" xmlns="" id="{553EBC5D-AE24-4FC1-A746-43EA6646B378}"/>
              </a:ext>
            </a:extLst>
          </p:cNvPr>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0" y="0"/>
            <a:ext cx="357188" cy="328613"/>
          </a:xfrm>
          <a:prstGeom prst="rect">
            <a:avLst/>
          </a:prstGeom>
          <a:noFill/>
          <a:extLst>
            <a:ext uri="{909E8E84-426E-40DD-AFC4-6F175D3DCCD1}">
              <a14:hiddenFill xmlns:a14="http://schemas.microsoft.com/office/drawing/2010/main" xmlns="">
                <a:solidFill>
                  <a:srgbClr val="FFFFFF"/>
                </a:solidFill>
              </a14:hiddenFill>
            </a:ext>
          </a:extLst>
        </p:spPr>
      </p:pic>
      <p:pic>
        <p:nvPicPr>
          <p:cNvPr id="150533" name="Picture 5">
            <a:extLst>
              <a:ext uri="{FF2B5EF4-FFF2-40B4-BE49-F238E27FC236}">
                <a16:creationId xmlns:a16="http://schemas.microsoft.com/office/drawing/2014/main" xmlns="" id="{4A9C643A-6FAC-49AD-89AB-40382668A34E}"/>
              </a:ext>
            </a:extLst>
          </p:cNvPr>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966788"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50532" name="Picture 4">
            <a:extLst>
              <a:ext uri="{FF2B5EF4-FFF2-40B4-BE49-F238E27FC236}">
                <a16:creationId xmlns:a16="http://schemas.microsoft.com/office/drawing/2014/main" xmlns="" id="{D8A19F1C-8D72-445A-A6C9-9313083A7B56}"/>
              </a:ext>
            </a:extLst>
          </p:cNvP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1573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305604" y="726949"/>
            <a:ext cx="5196294"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6. </a:t>
            </a:r>
            <a:r>
              <a:rPr lang="zh-CN" altLang="en-US" sz="2800" b="1" dirty="0">
                <a:solidFill>
                  <a:srgbClr val="0000FF"/>
                </a:solidFill>
                <a:latin typeface="黑体" panose="02010609060101010101" pitchFamily="49" charset="-122"/>
                <a:ea typeface="黑体" panose="02010609060101010101" pitchFamily="49" charset="-122"/>
              </a:rPr>
              <a:t>画出完整的状态转换图</a:t>
            </a:r>
          </a:p>
        </p:txBody>
      </p:sp>
      <p:grpSp>
        <p:nvGrpSpPr>
          <p:cNvPr id="16" name="Group 6">
            <a:extLst>
              <a:ext uri="{FF2B5EF4-FFF2-40B4-BE49-F238E27FC236}">
                <a16:creationId xmlns:a16="http://schemas.microsoft.com/office/drawing/2014/main" xmlns="" id="{DA2F2E69-8C1D-4D87-B713-5B25A283186E}"/>
              </a:ext>
            </a:extLst>
          </p:cNvPr>
          <p:cNvGrpSpPr>
            <a:grpSpLocks/>
          </p:cNvGrpSpPr>
          <p:nvPr/>
        </p:nvGrpSpPr>
        <p:grpSpPr bwMode="auto">
          <a:xfrm>
            <a:off x="305604" y="1506718"/>
            <a:ext cx="3479857" cy="1637722"/>
            <a:chOff x="940" y="1585"/>
            <a:chExt cx="3927" cy="1376"/>
          </a:xfrm>
        </p:grpSpPr>
        <p:sp>
          <p:nvSpPr>
            <p:cNvPr id="17" name="Rectangle 4">
              <a:extLst>
                <a:ext uri="{FF2B5EF4-FFF2-40B4-BE49-F238E27FC236}">
                  <a16:creationId xmlns:a16="http://schemas.microsoft.com/office/drawing/2014/main" xmlns="" id="{5CE691F6-79D9-4038-BCAB-1D2D5B94FBC0}"/>
                </a:ext>
              </a:extLst>
            </p:cNvPr>
            <p:cNvSpPr>
              <a:spLocks noChangeArrowheads="1"/>
            </p:cNvSpPr>
            <p:nvPr/>
          </p:nvSpPr>
          <p:spPr bwMode="auto">
            <a:xfrm>
              <a:off x="1751" y="2563"/>
              <a:ext cx="2219" cy="39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eaLnBrk="1" fontAlgn="base" latinLnBrk="0" hangingPunct="1">
                <a:lnSpc>
                  <a:spcPct val="130000"/>
                </a:lnSpc>
                <a:spcBef>
                  <a:spcPct val="20000"/>
                </a:spcBef>
                <a:spcAft>
                  <a:spcPct val="0"/>
                </a:spcAft>
                <a:buClrTx/>
                <a:buSzTx/>
                <a:buFontTx/>
                <a:buNone/>
                <a:tabLst/>
                <a:defRPr/>
              </a:pPr>
              <a:r>
                <a:rPr kumimoji="1" lang="en-US" altLang="zh-CN" b="1" i="1"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X</a:t>
              </a:r>
              <a:r>
                <a:rPr kumimoji="1" lang="en-US" altLang="zh-CN" b="1"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=0</a:t>
              </a:r>
              <a:r>
                <a:rPr kumimoji="1" lang="zh-CN" altLang="en-US" b="1" i="0" u="none" strike="noStrike" kern="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rPr>
                <a:t>时的状态转移图</a:t>
              </a:r>
            </a:p>
          </p:txBody>
        </p:sp>
        <p:pic>
          <p:nvPicPr>
            <p:cNvPr id="18" name="Picture 5" descr="5-3-7">
              <a:extLst>
                <a:ext uri="{FF2B5EF4-FFF2-40B4-BE49-F238E27FC236}">
                  <a16:creationId xmlns:a16="http://schemas.microsoft.com/office/drawing/2014/main" xmlns="" id="{26957EF4-3EBF-4310-8970-D4B6DD6B1C75}"/>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940" y="1585"/>
              <a:ext cx="3927" cy="1034"/>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9" name="Group 6">
            <a:extLst>
              <a:ext uri="{FF2B5EF4-FFF2-40B4-BE49-F238E27FC236}">
                <a16:creationId xmlns:a16="http://schemas.microsoft.com/office/drawing/2014/main" xmlns="" id="{D99F85EE-05DF-4E96-B290-3F4124658E58}"/>
              </a:ext>
            </a:extLst>
          </p:cNvPr>
          <p:cNvGrpSpPr>
            <a:grpSpLocks/>
          </p:cNvGrpSpPr>
          <p:nvPr/>
        </p:nvGrpSpPr>
        <p:grpSpPr bwMode="auto">
          <a:xfrm>
            <a:off x="263679" y="3599396"/>
            <a:ext cx="3632682" cy="1282571"/>
            <a:chOff x="988" y="1832"/>
            <a:chExt cx="3927" cy="1325"/>
          </a:xfrm>
        </p:grpSpPr>
        <p:sp>
          <p:nvSpPr>
            <p:cNvPr id="21" name="Rectangle 4">
              <a:extLst>
                <a:ext uri="{FF2B5EF4-FFF2-40B4-BE49-F238E27FC236}">
                  <a16:creationId xmlns:a16="http://schemas.microsoft.com/office/drawing/2014/main" xmlns="" id="{40C16166-70EB-4F10-99C6-4278A41E040A}"/>
                </a:ext>
              </a:extLst>
            </p:cNvPr>
            <p:cNvSpPr>
              <a:spLocks noChangeArrowheads="1"/>
            </p:cNvSpPr>
            <p:nvPr/>
          </p:nvSpPr>
          <p:spPr bwMode="auto">
            <a:xfrm>
              <a:off x="1546" y="2794"/>
              <a:ext cx="2464" cy="3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p>
              <a:pPr marL="342900" indent="-342900" algn="ctr" defTabSz="914400" fontAlgn="base">
                <a:lnSpc>
                  <a:spcPct val="130000"/>
                </a:lnSpc>
                <a:spcBef>
                  <a:spcPct val="20000"/>
                </a:spcBef>
                <a:spcAft>
                  <a:spcPct val="0"/>
                </a:spcAft>
              </a:pPr>
              <a:r>
                <a:rPr kumimoji="1" lang="en-US" altLang="zh-CN" sz="2400" b="1" kern="0" dirty="0">
                  <a:solidFill>
                    <a:srgbClr val="0000FF"/>
                  </a:solidFill>
                  <a:latin typeface="黑体" panose="02010609060101010101" pitchFamily="49" charset="-122"/>
                  <a:ea typeface="黑体" panose="02010609060101010101" pitchFamily="49" charset="-122"/>
                </a:rPr>
                <a:t>  </a:t>
              </a:r>
              <a:r>
                <a:rPr kumimoji="1" lang="en-US" altLang="zh-CN" sz="2400" b="1" i="1" kern="0" dirty="0">
                  <a:solidFill>
                    <a:srgbClr val="0000FF"/>
                  </a:solidFill>
                  <a:latin typeface="黑体" panose="02010609060101010101" pitchFamily="49" charset="-122"/>
                  <a:ea typeface="黑体" panose="02010609060101010101" pitchFamily="49" charset="-122"/>
                </a:rPr>
                <a:t>X</a:t>
              </a:r>
              <a:r>
                <a:rPr kumimoji="1" lang="en-US" altLang="zh-CN" sz="2400" b="1" kern="0" dirty="0">
                  <a:solidFill>
                    <a:srgbClr val="0000FF"/>
                  </a:solidFill>
                  <a:latin typeface="黑体" panose="02010609060101010101" pitchFamily="49" charset="-122"/>
                  <a:ea typeface="黑体" panose="02010609060101010101" pitchFamily="49" charset="-122"/>
                </a:rPr>
                <a:t>=1</a:t>
              </a:r>
              <a:r>
                <a:rPr kumimoji="1" lang="zh-CN" altLang="en-US" sz="2400" b="1" kern="0" dirty="0">
                  <a:solidFill>
                    <a:srgbClr val="0000FF"/>
                  </a:solidFill>
                  <a:latin typeface="黑体" panose="02010609060101010101" pitchFamily="49" charset="-122"/>
                  <a:ea typeface="黑体" panose="02010609060101010101" pitchFamily="49" charset="-122"/>
                </a:rPr>
                <a:t>时的状态转移图</a:t>
              </a:r>
            </a:p>
          </p:txBody>
        </p:sp>
        <p:pic>
          <p:nvPicPr>
            <p:cNvPr id="22" name="Picture 5" descr="5-3-8">
              <a:extLst>
                <a:ext uri="{FF2B5EF4-FFF2-40B4-BE49-F238E27FC236}">
                  <a16:creationId xmlns:a16="http://schemas.microsoft.com/office/drawing/2014/main" xmlns="" id="{8EB36FAB-D779-4281-B6F1-88DBCFFD38F8}"/>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988" y="1832"/>
              <a:ext cx="3927" cy="1067"/>
            </a:xfrm>
            <a:prstGeom prst="rect">
              <a:avLst/>
            </a:prstGeom>
            <a:noFill/>
            <a:extLst>
              <a:ext uri="{909E8E84-426E-40DD-AFC4-6F175D3DCCD1}">
                <a14:hiddenFill xmlns:a14="http://schemas.microsoft.com/office/drawing/2010/main" xmlns="">
                  <a:solidFill>
                    <a:srgbClr val="FFFFFF"/>
                  </a:solidFill>
                </a14:hiddenFill>
              </a:ext>
            </a:extLst>
          </p:spPr>
        </p:pic>
      </p:grpSp>
      <p:graphicFrame>
        <p:nvGraphicFramePr>
          <p:cNvPr id="24" name="表格 23">
            <a:extLst>
              <a:ext uri="{FF2B5EF4-FFF2-40B4-BE49-F238E27FC236}">
                <a16:creationId xmlns:a16="http://schemas.microsoft.com/office/drawing/2014/main" xmlns="" id="{2DF0C421-5F52-4A58-9A7A-98682EE725E4}"/>
              </a:ext>
            </a:extLst>
          </p:cNvPr>
          <p:cNvGraphicFramePr>
            <a:graphicFrameLocks noGrp="1"/>
          </p:cNvGraphicFramePr>
          <p:nvPr>
            <p:extLst>
              <p:ext uri="{D42A27DB-BD31-4B8C-83A1-F6EECF244321}">
                <p14:modId xmlns:p14="http://schemas.microsoft.com/office/powerpoint/2010/main" xmlns="" val="2357721496"/>
              </p:ext>
            </p:extLst>
          </p:nvPr>
        </p:nvGraphicFramePr>
        <p:xfrm>
          <a:off x="444809" y="5341292"/>
          <a:ext cx="3463870" cy="1384636"/>
        </p:xfrm>
        <a:graphic>
          <a:graphicData uri="http://schemas.openxmlformats.org/drawingml/2006/table">
            <a:tbl>
              <a:tblPr firstRow="1" firstCol="1" bandRow="1"/>
              <a:tblGrid>
                <a:gridCol w="1097170">
                  <a:extLst>
                    <a:ext uri="{9D8B030D-6E8A-4147-A177-3AD203B41FA5}">
                      <a16:colId xmlns:a16="http://schemas.microsoft.com/office/drawing/2014/main" xmlns="" val="2812793701"/>
                    </a:ext>
                  </a:extLst>
                </a:gridCol>
                <a:gridCol w="468266">
                  <a:extLst>
                    <a:ext uri="{9D8B030D-6E8A-4147-A177-3AD203B41FA5}">
                      <a16:colId xmlns:a16="http://schemas.microsoft.com/office/drawing/2014/main" xmlns="" val="988236776"/>
                    </a:ext>
                  </a:extLst>
                </a:gridCol>
                <a:gridCol w="1282295">
                  <a:extLst>
                    <a:ext uri="{9D8B030D-6E8A-4147-A177-3AD203B41FA5}">
                      <a16:colId xmlns:a16="http://schemas.microsoft.com/office/drawing/2014/main" xmlns="" val="3818194799"/>
                    </a:ext>
                  </a:extLst>
                </a:gridCol>
                <a:gridCol w="616139">
                  <a:extLst>
                    <a:ext uri="{9D8B030D-6E8A-4147-A177-3AD203B41FA5}">
                      <a16:colId xmlns:a16="http://schemas.microsoft.com/office/drawing/2014/main" xmlns="" val="2491769586"/>
                    </a:ext>
                  </a:extLst>
                </a:gridCol>
              </a:tblGrid>
              <a:tr h="531196">
                <a:tc>
                  <a:txBody>
                    <a:bodyPr/>
                    <a:lstStyle/>
                    <a:p>
                      <a:pPr algn="just">
                        <a:spcAft>
                          <a:spcPts val="0"/>
                        </a:spcAft>
                      </a:pP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2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56283927"/>
                  </a:ext>
                </a:extLst>
              </a:tr>
              <a:tr h="398398">
                <a:tc>
                  <a:txBody>
                    <a:bodyPr/>
                    <a:lstStyle/>
                    <a:p>
                      <a:pPr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1     1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 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just">
                        <a:spcAft>
                          <a:spcPts val="0"/>
                        </a:spcAft>
                      </a:pPr>
                      <a:r>
                        <a:rPr lang="en-US" sz="2800" b="1" kern="100">
                          <a:effectLst/>
                          <a:latin typeface="等线" panose="02010600030101010101" pitchFamily="2" charset="-122"/>
                          <a:ea typeface="等线" panose="02010600030101010101" pitchFamily="2" charset="-122"/>
                          <a:cs typeface="Times New Roman" panose="02020603050405020304" pitchFamily="18" charset="0"/>
                        </a:rPr>
                        <a:t>0    0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a:effectLst/>
                          <a:latin typeface="等线" panose="02010600030101010101" pitchFamily="2" charset="-122"/>
                          <a:ea typeface="等线" panose="02010600030101010101" pitchFamily="2" charset="-122"/>
                          <a:cs typeface="Times New Roman" panose="02020603050405020304" pitchFamily="18" charset="0"/>
                        </a:rPr>
                        <a:t>0</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56067966"/>
                  </a:ext>
                </a:extLst>
              </a:tr>
              <a:tr h="398398">
                <a:tc>
                  <a:txBody>
                    <a:bodyPr/>
                    <a:lstStyle/>
                    <a:p>
                      <a:pPr algn="just">
                        <a:spcAft>
                          <a:spcPts val="0"/>
                        </a:spcAft>
                      </a:pPr>
                      <a:r>
                        <a:rPr lang="en-US" sz="2800" b="1" kern="100">
                          <a:effectLst/>
                          <a:latin typeface="等线" panose="02010600030101010101" pitchFamily="2" charset="-122"/>
                          <a:ea typeface="等线" panose="02010600030101010101" pitchFamily="2" charset="-122"/>
                          <a:cs typeface="Times New Roman" panose="02020603050405020304" pitchFamily="18" charset="0"/>
                        </a:rPr>
                        <a:t>1     1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 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14300" algn="just">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0    0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2800" b="1" kern="100" dirty="0">
                          <a:effectLst/>
                          <a:latin typeface="等线" panose="02010600030101010101" pitchFamily="2" charset="-122"/>
                          <a:ea typeface="等线" panose="02010600030101010101" pitchFamily="2" charset="-122"/>
                          <a:cs typeface="Times New Roman" panose="02020603050405020304" pitchFamily="18" charset="0"/>
                        </a:rPr>
                        <a:t>0</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6943388"/>
                  </a:ext>
                </a:extLst>
              </a:tr>
            </a:tbl>
          </a:graphicData>
        </a:graphic>
      </p:graphicFrame>
      <p:graphicFrame>
        <p:nvGraphicFramePr>
          <p:cNvPr id="26" name="对象 25">
            <a:extLst>
              <a:ext uri="{FF2B5EF4-FFF2-40B4-BE49-F238E27FC236}">
                <a16:creationId xmlns:a16="http://schemas.microsoft.com/office/drawing/2014/main" xmlns="" id="{481B1026-AFEB-45C9-8C45-F3C7A0052046}"/>
              </a:ext>
            </a:extLst>
          </p:cNvPr>
          <p:cNvGraphicFramePr>
            <a:graphicFrameLocks noChangeAspect="1"/>
          </p:cNvGraphicFramePr>
          <p:nvPr>
            <p:extLst>
              <p:ext uri="{D42A27DB-BD31-4B8C-83A1-F6EECF244321}">
                <p14:modId xmlns:p14="http://schemas.microsoft.com/office/powerpoint/2010/main" xmlns="" val="3880251985"/>
              </p:ext>
            </p:extLst>
          </p:nvPr>
        </p:nvGraphicFramePr>
        <p:xfrm>
          <a:off x="528532" y="5380162"/>
          <a:ext cx="946769" cy="440191"/>
        </p:xfrm>
        <a:graphic>
          <a:graphicData uri="http://schemas.openxmlformats.org/presentationml/2006/ole">
            <p:oleObj spid="_x0000_s153134" name="Equation" r:id="rId7" imgW="507960" imgH="241200" progId="Equation.DSMT4">
              <p:embed/>
            </p:oleObj>
          </a:graphicData>
        </a:graphic>
      </p:graphicFrame>
      <p:graphicFrame>
        <p:nvGraphicFramePr>
          <p:cNvPr id="27" name="对象 26">
            <a:extLst>
              <a:ext uri="{FF2B5EF4-FFF2-40B4-BE49-F238E27FC236}">
                <a16:creationId xmlns:a16="http://schemas.microsoft.com/office/drawing/2014/main" xmlns="" id="{43AE33B4-A632-4227-BE98-C2EBEE973164}"/>
              </a:ext>
            </a:extLst>
          </p:cNvPr>
          <p:cNvGraphicFramePr>
            <a:graphicFrameLocks noChangeAspect="1"/>
          </p:cNvGraphicFramePr>
          <p:nvPr>
            <p:extLst>
              <p:ext uri="{D42A27DB-BD31-4B8C-83A1-F6EECF244321}">
                <p14:modId xmlns:p14="http://schemas.microsoft.com/office/powerpoint/2010/main" xmlns="" val="3424832641"/>
              </p:ext>
            </p:extLst>
          </p:nvPr>
        </p:nvGraphicFramePr>
        <p:xfrm>
          <a:off x="1605241" y="5437743"/>
          <a:ext cx="396214" cy="364516"/>
        </p:xfrm>
        <a:graphic>
          <a:graphicData uri="http://schemas.openxmlformats.org/presentationml/2006/ole">
            <p:oleObj spid="_x0000_s153135" name="Equation" r:id="rId8" imgW="177492" imgH="164814" progId="Equation.DSMT4">
              <p:embed/>
            </p:oleObj>
          </a:graphicData>
        </a:graphic>
      </p:graphicFrame>
      <p:graphicFrame>
        <p:nvGraphicFramePr>
          <p:cNvPr id="28" name="对象 27">
            <a:extLst>
              <a:ext uri="{FF2B5EF4-FFF2-40B4-BE49-F238E27FC236}">
                <a16:creationId xmlns:a16="http://schemas.microsoft.com/office/drawing/2014/main" xmlns="" id="{52B30E04-82E0-4E80-BDDA-0C3B6447EFA1}"/>
              </a:ext>
            </a:extLst>
          </p:cNvPr>
          <p:cNvGraphicFramePr>
            <a:graphicFrameLocks noChangeAspect="1"/>
          </p:cNvGraphicFramePr>
          <p:nvPr>
            <p:extLst>
              <p:ext uri="{D42A27DB-BD31-4B8C-83A1-F6EECF244321}">
                <p14:modId xmlns:p14="http://schemas.microsoft.com/office/powerpoint/2010/main" xmlns="" val="1873943134"/>
              </p:ext>
            </p:extLst>
          </p:nvPr>
        </p:nvGraphicFramePr>
        <p:xfrm>
          <a:off x="2079880" y="5419650"/>
          <a:ext cx="1196218" cy="400703"/>
        </p:xfrm>
        <a:graphic>
          <a:graphicData uri="http://schemas.openxmlformats.org/presentationml/2006/ole">
            <p:oleObj spid="_x0000_s153136" name="Equation" r:id="rId9" imgW="723586" imgH="241195" progId="Equation.DSMT4">
              <p:embed/>
            </p:oleObj>
          </a:graphicData>
        </a:graphic>
      </p:graphicFrame>
      <p:graphicFrame>
        <p:nvGraphicFramePr>
          <p:cNvPr id="29" name="对象 28">
            <a:extLst>
              <a:ext uri="{FF2B5EF4-FFF2-40B4-BE49-F238E27FC236}">
                <a16:creationId xmlns:a16="http://schemas.microsoft.com/office/drawing/2014/main" xmlns="" id="{B4A294A5-E813-4418-B2A2-6B9B2DE6726E}"/>
              </a:ext>
            </a:extLst>
          </p:cNvPr>
          <p:cNvGraphicFramePr>
            <a:graphicFrameLocks noChangeAspect="1"/>
          </p:cNvGraphicFramePr>
          <p:nvPr>
            <p:extLst>
              <p:ext uri="{D42A27DB-BD31-4B8C-83A1-F6EECF244321}">
                <p14:modId xmlns:p14="http://schemas.microsoft.com/office/powerpoint/2010/main" xmlns="" val="1918664096"/>
              </p:ext>
            </p:extLst>
          </p:nvPr>
        </p:nvGraphicFramePr>
        <p:xfrm>
          <a:off x="3396632" y="5445259"/>
          <a:ext cx="321747" cy="349484"/>
        </p:xfrm>
        <a:graphic>
          <a:graphicData uri="http://schemas.openxmlformats.org/presentationml/2006/ole">
            <p:oleObj spid="_x0000_s153137" name="Equation" r:id="rId10" imgW="152268" imgH="164957" progId="Equation.DSMT4">
              <p:embed/>
            </p:oleObj>
          </a:graphicData>
        </a:graphic>
      </p:graphicFrame>
      <p:grpSp>
        <p:nvGrpSpPr>
          <p:cNvPr id="4" name="组合 3">
            <a:extLst>
              <a:ext uri="{FF2B5EF4-FFF2-40B4-BE49-F238E27FC236}">
                <a16:creationId xmlns:a16="http://schemas.microsoft.com/office/drawing/2014/main" xmlns="" id="{5CFF1E27-1649-4245-95AE-5CAE58FAC47F}"/>
              </a:ext>
            </a:extLst>
          </p:cNvPr>
          <p:cNvGrpSpPr/>
          <p:nvPr/>
        </p:nvGrpSpPr>
        <p:grpSpPr>
          <a:xfrm>
            <a:off x="4651948" y="1602769"/>
            <a:ext cx="4106628" cy="4333318"/>
            <a:chOff x="4651948" y="1602769"/>
            <a:chExt cx="4106628" cy="4333318"/>
          </a:xfrm>
        </p:grpSpPr>
        <p:grpSp>
          <p:nvGrpSpPr>
            <p:cNvPr id="30" name="Group 6">
              <a:extLst>
                <a:ext uri="{FF2B5EF4-FFF2-40B4-BE49-F238E27FC236}">
                  <a16:creationId xmlns:a16="http://schemas.microsoft.com/office/drawing/2014/main" xmlns="" id="{973953CF-A27D-4B67-BD46-45014F5BC3BE}"/>
                </a:ext>
              </a:extLst>
            </p:cNvPr>
            <p:cNvGrpSpPr>
              <a:grpSpLocks/>
            </p:cNvGrpSpPr>
            <p:nvPr/>
          </p:nvGrpSpPr>
          <p:grpSpPr bwMode="auto">
            <a:xfrm>
              <a:off x="4651948" y="1602769"/>
              <a:ext cx="4106628" cy="4333318"/>
              <a:chOff x="1338" y="357"/>
              <a:chExt cx="3181" cy="3495"/>
            </a:xfrm>
          </p:grpSpPr>
          <p:sp>
            <p:nvSpPr>
              <p:cNvPr id="33" name="Rectangle 4">
                <a:extLst>
                  <a:ext uri="{FF2B5EF4-FFF2-40B4-BE49-F238E27FC236}">
                    <a16:creationId xmlns:a16="http://schemas.microsoft.com/office/drawing/2014/main" xmlns="" id="{67E2560A-821C-4041-811F-C2E90D7BAF68}"/>
                  </a:ext>
                </a:extLst>
              </p:cNvPr>
              <p:cNvSpPr>
                <a:spLocks noChangeArrowheads="1"/>
              </p:cNvSpPr>
              <p:nvPr/>
            </p:nvSpPr>
            <p:spPr bwMode="auto">
              <a:xfrm>
                <a:off x="1732" y="3430"/>
                <a:ext cx="2090" cy="4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zh-CN" altLang="en-US" sz="2800" b="1" dirty="0">
                    <a:solidFill>
                      <a:srgbClr val="FF0000"/>
                    </a:solidFill>
                    <a:latin typeface="黑体" panose="02010609060101010101" pitchFamily="49" charset="-122"/>
                    <a:ea typeface="黑体" panose="02010609060101010101" pitchFamily="49" charset="-122"/>
                  </a:rPr>
                  <a:t>完整状态转移图</a:t>
                </a:r>
              </a:p>
            </p:txBody>
          </p:sp>
          <p:pic>
            <p:nvPicPr>
              <p:cNvPr id="34" name="Picture 5" descr="5-3-11">
                <a:extLst>
                  <a:ext uri="{FF2B5EF4-FFF2-40B4-BE49-F238E27FC236}">
                    <a16:creationId xmlns:a16="http://schemas.microsoft.com/office/drawing/2014/main" xmlns="" id="{95F43AB2-6D3B-415E-8C00-0FB6C610852A}"/>
                  </a:ext>
                </a:extLst>
              </p:cNvPr>
              <p:cNvPicPr>
                <a:picLocks noChangeAspect="1" noChangeArrowheads="1"/>
              </p:cNvPicPr>
              <p:nvPr/>
            </p:nvPicPr>
            <p:blipFill>
              <a:blip r:embed="rId11" cstate="print">
                <a:extLst>
                  <a:ext uri="{28A0092B-C50C-407E-A947-70E740481C1C}">
                    <a14:useLocalDpi xmlns:a14="http://schemas.microsoft.com/office/drawing/2010/main" xmlns="" val="0"/>
                  </a:ext>
                </a:extLst>
              </a:blip>
              <a:srcRect/>
              <a:stretch>
                <a:fillRect/>
              </a:stretch>
            </p:blipFill>
            <p:spPr bwMode="auto">
              <a:xfrm>
                <a:off x="1338" y="357"/>
                <a:ext cx="3181" cy="294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3" name="文本框 2">
              <a:extLst>
                <a:ext uri="{FF2B5EF4-FFF2-40B4-BE49-F238E27FC236}">
                  <a16:creationId xmlns:a16="http://schemas.microsoft.com/office/drawing/2014/main" xmlns="" id="{7379EB28-4D13-4A73-ADBE-1932489E6085}"/>
                </a:ext>
              </a:extLst>
            </p:cNvPr>
            <p:cNvSpPr txBox="1"/>
            <p:nvPr/>
          </p:nvSpPr>
          <p:spPr>
            <a:xfrm>
              <a:off x="8241223" y="2997676"/>
              <a:ext cx="422330" cy="369332"/>
            </a:xfrm>
            <a:prstGeom prst="rect">
              <a:avLst/>
            </a:prstGeom>
            <a:solidFill>
              <a:schemeClr val="bg1"/>
            </a:solid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01</a:t>
              </a:r>
              <a:endParaRPr lang="zh-CN" altLang="en-US" dirty="0">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xmlns="" id="{59309A10-D631-42E9-AEAA-FA45BDBCD2F4}"/>
                </a:ext>
              </a:extLst>
            </p:cNvPr>
            <p:cNvSpPr txBox="1"/>
            <p:nvPr/>
          </p:nvSpPr>
          <p:spPr>
            <a:xfrm>
              <a:off x="7204128" y="4779516"/>
              <a:ext cx="422330" cy="369332"/>
            </a:xfrm>
            <a:prstGeom prst="rect">
              <a:avLst/>
            </a:prstGeom>
            <a:solidFill>
              <a:schemeClr val="bg1"/>
            </a:solid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p:txBody>
        </p:sp>
      </p:grpSp>
      <p:pic>
        <p:nvPicPr>
          <p:cNvPr id="152578" name="Object 7">
            <a:extLst>
              <a:ext uri="{FF2B5EF4-FFF2-40B4-BE49-F238E27FC236}">
                <a16:creationId xmlns:a16="http://schemas.microsoft.com/office/drawing/2014/main" xmlns="" id="{FBA7CF8B-6B65-431D-B70E-D77F5DB91EC5}"/>
              </a:ext>
            </a:extLst>
          </p:cNvPr>
          <p:cNvPicPr>
            <a:picLocks noChangeAspect="1" noChangeArrowheads="1"/>
          </p:cNvPicPr>
          <p:nvPr/>
        </p:nvPicPr>
        <p:blipFill>
          <a:blip r:embed="rId12" cstate="print">
            <a:extLst>
              <a:ext uri="{28A0092B-C50C-407E-A947-70E740481C1C}">
                <a14:useLocalDpi xmlns:a14="http://schemas.microsoft.com/office/drawing/2010/main" xmlns="" val="0"/>
              </a:ext>
            </a:extLst>
          </a:blip>
          <a:srcRect/>
          <a:stretch>
            <a:fillRect/>
          </a:stretch>
        </p:blipFill>
        <p:spPr bwMode="auto">
          <a:xfrm>
            <a:off x="0" y="0"/>
            <a:ext cx="904875"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52579" name="Object 6">
            <a:extLst>
              <a:ext uri="{FF2B5EF4-FFF2-40B4-BE49-F238E27FC236}">
                <a16:creationId xmlns:a16="http://schemas.microsoft.com/office/drawing/2014/main" xmlns="" id="{17E5727D-B141-4510-9ED0-E9A8BCC242EF}"/>
              </a:ext>
            </a:extLst>
          </p:cNvPr>
          <p:cNvPicPr>
            <a:picLocks noChangeAspect="1" noChangeArrowheads="1"/>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0" y="0"/>
            <a:ext cx="357188" cy="328613"/>
          </a:xfrm>
          <a:prstGeom prst="rect">
            <a:avLst/>
          </a:prstGeom>
          <a:noFill/>
          <a:extLst>
            <a:ext uri="{909E8E84-426E-40DD-AFC4-6F175D3DCCD1}">
              <a14:hiddenFill xmlns:a14="http://schemas.microsoft.com/office/drawing/2010/main" xmlns="">
                <a:solidFill>
                  <a:srgbClr val="FFFFFF"/>
                </a:solidFill>
              </a14:hiddenFill>
            </a:ext>
          </a:extLst>
        </p:spPr>
      </p:pic>
      <p:pic>
        <p:nvPicPr>
          <p:cNvPr id="152580" name="Object 5">
            <a:extLst>
              <a:ext uri="{FF2B5EF4-FFF2-40B4-BE49-F238E27FC236}">
                <a16:creationId xmlns:a16="http://schemas.microsoft.com/office/drawing/2014/main" xmlns="" id="{FE08FB3E-E0BA-49E4-BAF7-6F716A65835E}"/>
              </a:ext>
            </a:extLst>
          </p:cNvPr>
          <p:cNvPicPr>
            <a:picLocks noChangeAspect="1" noChangeArrowheads="1"/>
          </p:cNvPicPr>
          <p:nvPr/>
        </p:nvPicPr>
        <p:blipFill>
          <a:blip r:embed="rId14" cstate="print">
            <a:extLst>
              <a:ext uri="{28A0092B-C50C-407E-A947-70E740481C1C}">
                <a14:useLocalDpi xmlns:a14="http://schemas.microsoft.com/office/drawing/2010/main" xmlns="" val="0"/>
              </a:ext>
            </a:extLst>
          </a:blip>
          <a:srcRect/>
          <a:stretch>
            <a:fillRect/>
          </a:stretch>
        </p:blipFill>
        <p:spPr bwMode="auto">
          <a:xfrm>
            <a:off x="0" y="0"/>
            <a:ext cx="966788"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52581" name="Object 4">
            <a:extLst>
              <a:ext uri="{FF2B5EF4-FFF2-40B4-BE49-F238E27FC236}">
                <a16:creationId xmlns:a16="http://schemas.microsoft.com/office/drawing/2014/main" xmlns="" id="{9B6C4B8F-0CCF-4232-95D1-1A9DA8DC3E12}"/>
              </a:ext>
            </a:extLst>
          </p:cNvPr>
          <p:cNvPicPr>
            <a:picLocks noChangeAspect="1" noChangeArrowheads="1"/>
          </p:cNvPicPr>
          <p:nvPr/>
        </p:nvPicPr>
        <p:blipFill>
          <a:blip r:embed="rId15"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9130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fade">
                                      <p:cBhvr>
                                        <p:cTn id="25" dur="500"/>
                                        <p:tgtEl>
                                          <p:spTgt spid="2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5.3.1 </a:t>
            </a:r>
            <a:r>
              <a:rPr lang="zh-CN" altLang="en-US" sz="3200" b="1" dirty="0">
                <a:solidFill>
                  <a:srgbClr val="4472C4">
                    <a:lumMod val="75000"/>
                  </a:srgbClr>
                </a:solidFill>
                <a:latin typeface="微软雅黑" pitchFamily="34" charset="-122"/>
                <a:ea typeface="微软雅黑" pitchFamily="34" charset="-122"/>
              </a:rPr>
              <a:t>同步时序逻辑电路分析</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2" name="文本框 1">
            <a:extLst>
              <a:ext uri="{FF2B5EF4-FFF2-40B4-BE49-F238E27FC236}">
                <a16:creationId xmlns:a16="http://schemas.microsoft.com/office/drawing/2014/main" xmlns="" id="{0A57E19F-4607-46D8-8434-523E56375D17}"/>
              </a:ext>
            </a:extLst>
          </p:cNvPr>
          <p:cNvSpPr txBox="1"/>
          <p:nvPr/>
        </p:nvSpPr>
        <p:spPr>
          <a:xfrm>
            <a:off x="305604" y="726949"/>
            <a:ext cx="5196294"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7. </a:t>
            </a:r>
            <a:r>
              <a:rPr lang="zh-CN" altLang="en-US" sz="2800" b="1" dirty="0">
                <a:solidFill>
                  <a:srgbClr val="0000FF"/>
                </a:solidFill>
                <a:latin typeface="黑体" panose="02010609060101010101" pitchFamily="49" charset="-122"/>
                <a:ea typeface="黑体" panose="02010609060101010101" pitchFamily="49" charset="-122"/>
              </a:rPr>
              <a:t>判断电路功能</a:t>
            </a:r>
          </a:p>
        </p:txBody>
      </p:sp>
      <p:sp>
        <p:nvSpPr>
          <p:cNvPr id="4" name="矩形 3">
            <a:extLst>
              <a:ext uri="{FF2B5EF4-FFF2-40B4-BE49-F238E27FC236}">
                <a16:creationId xmlns:a16="http://schemas.microsoft.com/office/drawing/2014/main" xmlns="" id="{9C3EF931-58DC-489E-B580-ABEEA1EA81B4}"/>
              </a:ext>
            </a:extLst>
          </p:cNvPr>
          <p:cNvSpPr/>
          <p:nvPr/>
        </p:nvSpPr>
        <p:spPr>
          <a:xfrm>
            <a:off x="5232252" y="5577134"/>
            <a:ext cx="3713480" cy="954107"/>
          </a:xfrm>
          <a:prstGeom prst="rect">
            <a:avLst/>
          </a:prstGeom>
          <a:ln>
            <a:solidFill>
              <a:srgbClr val="FF33CC"/>
            </a:solidFill>
          </a:ln>
        </p:spPr>
        <p:txBody>
          <a:bodyPr wrap="square">
            <a:spAutoFit/>
          </a:bodyPr>
          <a:lstStyle/>
          <a:p>
            <a:r>
              <a:rPr lang="zh-CN" altLang="en-US" sz="2800" b="1" dirty="0" smtClean="0">
                <a:solidFill>
                  <a:srgbClr val="0000FF"/>
                </a:solidFill>
              </a:rPr>
              <a:t>该</a:t>
            </a:r>
            <a:r>
              <a:rPr lang="zh-CN" altLang="en-US" sz="2800" b="1" dirty="0">
                <a:solidFill>
                  <a:srgbClr val="0000FF"/>
                </a:solidFill>
              </a:rPr>
              <a:t>电路是一个加减可控的三进制计数器 </a:t>
            </a:r>
          </a:p>
        </p:txBody>
      </p:sp>
      <p:sp>
        <p:nvSpPr>
          <p:cNvPr id="5" name="矩形 4">
            <a:extLst>
              <a:ext uri="{FF2B5EF4-FFF2-40B4-BE49-F238E27FC236}">
                <a16:creationId xmlns:a16="http://schemas.microsoft.com/office/drawing/2014/main" xmlns="" id="{180F649C-5A14-427F-A81E-81E1534BB176}"/>
              </a:ext>
            </a:extLst>
          </p:cNvPr>
          <p:cNvSpPr/>
          <p:nvPr/>
        </p:nvSpPr>
        <p:spPr>
          <a:xfrm>
            <a:off x="94131" y="1604147"/>
            <a:ext cx="3972562" cy="954107"/>
          </a:xfrm>
          <a:prstGeom prst="rect">
            <a:avLst/>
          </a:prstGeom>
        </p:spPr>
        <p:txBody>
          <a:bodyPr wrap="none">
            <a:spAutoFit/>
          </a:bodyPr>
          <a:lstStyle/>
          <a:p>
            <a:r>
              <a:rPr lang="zh-CN" altLang="en-US" sz="2800" b="1" dirty="0">
                <a:latin typeface="黑体" panose="02010609060101010101" pitchFamily="49" charset="-122"/>
                <a:ea typeface="黑体" panose="02010609060101010101" pitchFamily="49" charset="-122"/>
              </a:rPr>
              <a:t>该电路共有三个状态： </a:t>
            </a:r>
            <a:endParaRPr lang="en-US" altLang="zh-CN" sz="2800" b="1" dirty="0" smtClean="0">
              <a:latin typeface="黑体" panose="02010609060101010101" pitchFamily="49" charset="-122"/>
              <a:ea typeface="黑体" panose="02010609060101010101" pitchFamily="49" charset="-122"/>
            </a:endParaRPr>
          </a:p>
          <a:p>
            <a:r>
              <a:rPr lang="en-US" altLang="zh-CN" sz="2800" b="1" dirty="0" smtClean="0">
                <a:solidFill>
                  <a:srgbClr val="FF0000"/>
                </a:solidFill>
                <a:latin typeface="黑体" panose="02010609060101010101" pitchFamily="49" charset="-122"/>
                <a:ea typeface="黑体" panose="02010609060101010101" pitchFamily="49" charset="-122"/>
              </a:rPr>
              <a:t>00</a:t>
            </a:r>
            <a:r>
              <a:rPr lang="zh-CN" altLang="en-US" sz="2800" b="1" dirty="0" smtClean="0">
                <a:solidFill>
                  <a:srgbClr val="FF0000"/>
                </a:solidFill>
                <a:latin typeface="黑体" panose="02010609060101010101" pitchFamily="49" charset="-122"/>
                <a:ea typeface="黑体" panose="02010609060101010101" pitchFamily="49" charset="-122"/>
              </a:rPr>
              <a:t>、</a:t>
            </a:r>
            <a:r>
              <a:rPr lang="en-US" altLang="zh-CN" sz="2800" b="1" dirty="0" smtClean="0">
                <a:solidFill>
                  <a:srgbClr val="FF0000"/>
                </a:solidFill>
                <a:latin typeface="黑体" panose="02010609060101010101" pitchFamily="49" charset="-122"/>
                <a:ea typeface="黑体" panose="02010609060101010101" pitchFamily="49" charset="-122"/>
              </a:rPr>
              <a:t>01</a:t>
            </a:r>
            <a:r>
              <a:rPr lang="zh-CN" altLang="en-US" sz="2800" b="1" dirty="0">
                <a:solidFill>
                  <a:srgbClr val="FF0000"/>
                </a:solidFill>
                <a:latin typeface="黑体" panose="02010609060101010101" pitchFamily="49" charset="-122"/>
                <a:ea typeface="黑体" panose="02010609060101010101" pitchFamily="49" charset="-122"/>
              </a:rPr>
              <a:t>和</a:t>
            </a:r>
            <a:r>
              <a:rPr lang="en-US" altLang="zh-CN" sz="2800" b="1" dirty="0">
                <a:solidFill>
                  <a:srgbClr val="FF0000"/>
                </a:solidFill>
                <a:latin typeface="黑体" panose="02010609060101010101" pitchFamily="49" charset="-122"/>
                <a:ea typeface="黑体" panose="02010609060101010101" pitchFamily="49" charset="-122"/>
              </a:rPr>
              <a:t>10</a:t>
            </a:r>
            <a:endParaRPr lang="zh-CN" altLang="en-US" sz="2800" b="1" dirty="0">
              <a:solidFill>
                <a:srgbClr val="FF0000"/>
              </a:solidFill>
              <a:latin typeface="黑体" panose="02010609060101010101" pitchFamily="49" charset="-122"/>
              <a:ea typeface="黑体" panose="02010609060101010101" pitchFamily="49" charset="-122"/>
            </a:endParaRPr>
          </a:p>
        </p:txBody>
      </p:sp>
      <p:sp>
        <p:nvSpPr>
          <p:cNvPr id="8" name="矩形 7">
            <a:extLst>
              <a:ext uri="{FF2B5EF4-FFF2-40B4-BE49-F238E27FC236}">
                <a16:creationId xmlns:a16="http://schemas.microsoft.com/office/drawing/2014/main" xmlns="" id="{48783EEA-7997-476E-8456-01EE4C6B588A}"/>
              </a:ext>
            </a:extLst>
          </p:cNvPr>
          <p:cNvSpPr/>
          <p:nvPr/>
        </p:nvSpPr>
        <p:spPr>
          <a:xfrm>
            <a:off x="94131" y="2689850"/>
            <a:ext cx="4493538" cy="523220"/>
          </a:xfrm>
          <a:prstGeom prst="rect">
            <a:avLst/>
          </a:prstGeom>
        </p:spPr>
        <p:txBody>
          <a:bodyPr wrap="none">
            <a:spAutoFit/>
          </a:bodyPr>
          <a:lstStyle/>
          <a:p>
            <a:r>
              <a:rPr lang="zh-CN" altLang="en-US" sz="2800" b="1" dirty="0">
                <a:latin typeface="黑体" panose="02010609060101010101" pitchFamily="49" charset="-122"/>
                <a:ea typeface="黑体" panose="02010609060101010101" pitchFamily="49" charset="-122"/>
              </a:rPr>
              <a:t>当时钟信号下降沿到来时：</a:t>
            </a:r>
          </a:p>
        </p:txBody>
      </p:sp>
      <p:sp>
        <p:nvSpPr>
          <p:cNvPr id="10" name="矩形 9">
            <a:extLst>
              <a:ext uri="{FF2B5EF4-FFF2-40B4-BE49-F238E27FC236}">
                <a16:creationId xmlns:a16="http://schemas.microsoft.com/office/drawing/2014/main" xmlns="" id="{50CC97AF-A181-472A-8F0A-64851B452290}"/>
              </a:ext>
            </a:extLst>
          </p:cNvPr>
          <p:cNvSpPr/>
          <p:nvPr/>
        </p:nvSpPr>
        <p:spPr>
          <a:xfrm>
            <a:off x="94132" y="3402282"/>
            <a:ext cx="4058784" cy="1569660"/>
          </a:xfrm>
          <a:prstGeom prst="rect">
            <a:avLst/>
          </a:prstGeom>
        </p:spPr>
        <p:txBody>
          <a:bodyPr wrap="square">
            <a:spAutoFit/>
          </a:bodyPr>
          <a:lstStyle/>
          <a:p>
            <a:pPr marL="285750" indent="-285750">
              <a:buFont typeface="Wingdings" panose="05000000000000000000" pitchFamily="2" charset="2"/>
              <a:buChar char="Ø"/>
            </a:pPr>
            <a:r>
              <a:rPr lang="zh-CN" altLang="en-US" sz="2400" b="1" dirty="0"/>
              <a:t>若</a:t>
            </a:r>
            <a:r>
              <a:rPr lang="en-US" altLang="zh-CN" sz="2400" b="1" i="1" dirty="0"/>
              <a:t>X</a:t>
            </a:r>
            <a:r>
              <a:rPr lang="en-US" altLang="zh-CN" sz="2400" b="1" dirty="0"/>
              <a:t>=0</a:t>
            </a:r>
            <a:r>
              <a:rPr lang="zh-CN" altLang="en-US" sz="2400" b="1" dirty="0"/>
              <a:t>， 按照加</a:t>
            </a:r>
            <a:r>
              <a:rPr lang="en-US" altLang="zh-CN" sz="2400" b="1" dirty="0"/>
              <a:t>1</a:t>
            </a:r>
            <a:r>
              <a:rPr lang="zh-CN" altLang="en-US" sz="2400" b="1" dirty="0"/>
              <a:t>规律从</a:t>
            </a:r>
            <a:r>
              <a:rPr lang="en-US" altLang="zh-CN" sz="2400" b="1" dirty="0">
                <a:solidFill>
                  <a:srgbClr val="FF0000"/>
                </a:solidFill>
              </a:rPr>
              <a:t>00→01→10→00</a:t>
            </a:r>
            <a:r>
              <a:rPr lang="zh-CN" altLang="en-US" sz="2400" b="1" dirty="0"/>
              <a:t>循环变化， </a:t>
            </a:r>
            <a:r>
              <a:rPr lang="zh-CN" altLang="en-US" sz="2400" b="1" dirty="0" smtClean="0"/>
              <a:t>且每当</a:t>
            </a:r>
            <a:r>
              <a:rPr lang="zh-CN" altLang="en-US" sz="2400" b="1" dirty="0"/>
              <a:t>转换为</a:t>
            </a:r>
            <a:r>
              <a:rPr lang="en-US" altLang="zh-CN" sz="2400" b="1" dirty="0"/>
              <a:t>10</a:t>
            </a:r>
            <a:r>
              <a:rPr lang="zh-CN" altLang="en-US" sz="2400" b="1" dirty="0"/>
              <a:t>状态</a:t>
            </a:r>
            <a:r>
              <a:rPr lang="en-US" altLang="zh-CN" sz="2400" b="1" dirty="0"/>
              <a:t>(</a:t>
            </a:r>
            <a:r>
              <a:rPr lang="zh-CN" altLang="en-US" sz="2400" b="1" dirty="0"/>
              <a:t>最大数</a:t>
            </a:r>
            <a:r>
              <a:rPr lang="en-US" altLang="zh-CN" sz="2400" b="1" dirty="0"/>
              <a:t>)</a:t>
            </a:r>
            <a:r>
              <a:rPr lang="zh-CN" altLang="en-US" sz="2400" b="1" dirty="0"/>
              <a:t>时， 输出</a:t>
            </a:r>
            <a:r>
              <a:rPr lang="en-US" altLang="zh-CN" sz="2400" b="1" i="1" dirty="0"/>
              <a:t>Z</a:t>
            </a:r>
            <a:r>
              <a:rPr lang="en-US" altLang="zh-CN" sz="2400" b="1" dirty="0"/>
              <a:t>=1</a:t>
            </a:r>
            <a:endParaRPr lang="zh-CN" altLang="en-US" sz="2400" b="1" dirty="0"/>
          </a:p>
        </p:txBody>
      </p:sp>
      <p:sp>
        <p:nvSpPr>
          <p:cNvPr id="11" name="矩形 10">
            <a:extLst>
              <a:ext uri="{FF2B5EF4-FFF2-40B4-BE49-F238E27FC236}">
                <a16:creationId xmlns:a16="http://schemas.microsoft.com/office/drawing/2014/main" xmlns="" id="{8E84B536-107C-48EC-A1B1-49C2E52C177C}"/>
              </a:ext>
            </a:extLst>
          </p:cNvPr>
          <p:cNvSpPr/>
          <p:nvPr/>
        </p:nvSpPr>
        <p:spPr>
          <a:xfrm>
            <a:off x="95871" y="5103538"/>
            <a:ext cx="4057044" cy="1569660"/>
          </a:xfrm>
          <a:prstGeom prst="rect">
            <a:avLst/>
          </a:prstGeom>
        </p:spPr>
        <p:txBody>
          <a:bodyPr wrap="square">
            <a:spAutoFit/>
          </a:bodyPr>
          <a:lstStyle/>
          <a:p>
            <a:pPr marL="285750" indent="-285750">
              <a:buFont typeface="Wingdings" panose="05000000000000000000" pitchFamily="2" charset="2"/>
              <a:buChar char="Ø"/>
            </a:pPr>
            <a:r>
              <a:rPr lang="en-US" altLang="zh-CN" sz="2400" b="1" dirty="0"/>
              <a:t>X=1</a:t>
            </a:r>
            <a:r>
              <a:rPr lang="zh-CN" altLang="en-US" sz="2400" b="1" dirty="0"/>
              <a:t>时， 按照减</a:t>
            </a:r>
            <a:r>
              <a:rPr lang="en-US" altLang="zh-CN" sz="2400" b="1" dirty="0"/>
              <a:t>1</a:t>
            </a:r>
            <a:r>
              <a:rPr lang="zh-CN" altLang="en-US" sz="2400" b="1" dirty="0"/>
              <a:t>规律从</a:t>
            </a:r>
            <a:r>
              <a:rPr lang="en-US" altLang="zh-CN" sz="2400" b="1" dirty="0">
                <a:solidFill>
                  <a:srgbClr val="FF0000"/>
                </a:solidFill>
              </a:rPr>
              <a:t>10</a:t>
            </a:r>
            <a:r>
              <a:rPr lang="en-US" altLang="zh-CN" sz="2400" b="1" dirty="0" smtClean="0">
                <a:solidFill>
                  <a:srgbClr val="FF0000"/>
                </a:solidFill>
              </a:rPr>
              <a:t>→01→</a:t>
            </a:r>
            <a:r>
              <a:rPr lang="en-US" altLang="zh-CN" sz="2400" b="1" dirty="0">
                <a:solidFill>
                  <a:srgbClr val="FF0000"/>
                </a:solidFill>
              </a:rPr>
              <a:t>00→10</a:t>
            </a:r>
            <a:r>
              <a:rPr lang="zh-CN" altLang="en-US" sz="2400" b="1" dirty="0"/>
              <a:t>循环变化， 且</a:t>
            </a:r>
            <a:r>
              <a:rPr lang="zh-CN" altLang="en-US" sz="2400" b="1" dirty="0" smtClean="0"/>
              <a:t>每当</a:t>
            </a:r>
            <a:r>
              <a:rPr lang="zh-CN" altLang="en-US" sz="2400" b="1" dirty="0"/>
              <a:t>转换为</a:t>
            </a:r>
            <a:r>
              <a:rPr lang="en-US" altLang="zh-CN" sz="2400" b="1" dirty="0"/>
              <a:t>00</a:t>
            </a:r>
            <a:r>
              <a:rPr lang="zh-CN" altLang="en-US" sz="2400" b="1" dirty="0"/>
              <a:t>状态</a:t>
            </a:r>
            <a:r>
              <a:rPr lang="en-US" altLang="zh-CN" sz="2400" b="1" dirty="0"/>
              <a:t>(</a:t>
            </a:r>
            <a:r>
              <a:rPr lang="zh-CN" altLang="en-US" sz="2400" b="1" dirty="0"/>
              <a:t>最小数</a:t>
            </a:r>
            <a:r>
              <a:rPr lang="en-US" altLang="zh-CN" sz="2400" b="1" dirty="0"/>
              <a:t>)</a:t>
            </a:r>
            <a:r>
              <a:rPr lang="zh-CN" altLang="en-US" sz="2400" b="1" dirty="0"/>
              <a:t>时， 输出</a:t>
            </a:r>
            <a:r>
              <a:rPr lang="en-US" altLang="zh-CN" sz="2400" b="1" dirty="0"/>
              <a:t>Z=1</a:t>
            </a:r>
            <a:endParaRPr lang="zh-CN" altLang="en-US" sz="2400" b="1" dirty="0"/>
          </a:p>
        </p:txBody>
      </p:sp>
      <p:pic>
        <p:nvPicPr>
          <p:cNvPr id="153602" name="Object 7">
            <a:extLst>
              <a:ext uri="{FF2B5EF4-FFF2-40B4-BE49-F238E27FC236}">
                <a16:creationId xmlns:a16="http://schemas.microsoft.com/office/drawing/2014/main" xmlns="" id="{8CAA44EE-5E7D-473D-B6D3-BA83A95A1517}"/>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904875" cy="366713"/>
          </a:xfrm>
          <a:prstGeom prst="rect">
            <a:avLst/>
          </a:prstGeom>
          <a:noFill/>
          <a:extLst>
            <a:ext uri="{909E8E84-426E-40DD-AFC4-6F175D3DCCD1}">
              <a14:hiddenFill xmlns:a14="http://schemas.microsoft.com/office/drawing/2010/main" xmlns="">
                <a:solidFill>
                  <a:srgbClr val="FFFFFF"/>
                </a:solidFill>
              </a14:hiddenFill>
            </a:ext>
          </a:extLst>
        </p:spPr>
      </p:pic>
      <p:pic>
        <p:nvPicPr>
          <p:cNvPr id="153603" name="Object 6">
            <a:extLst>
              <a:ext uri="{FF2B5EF4-FFF2-40B4-BE49-F238E27FC236}">
                <a16:creationId xmlns:a16="http://schemas.microsoft.com/office/drawing/2014/main" xmlns="" id="{DB535A58-C20F-4B07-9F8C-882A8DAD6B26}"/>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0" y="0"/>
            <a:ext cx="357188" cy="328613"/>
          </a:xfrm>
          <a:prstGeom prst="rect">
            <a:avLst/>
          </a:prstGeom>
          <a:noFill/>
          <a:extLst>
            <a:ext uri="{909E8E84-426E-40DD-AFC4-6F175D3DCCD1}">
              <a14:hiddenFill xmlns:a14="http://schemas.microsoft.com/office/drawing/2010/main" xmlns="">
                <a:solidFill>
                  <a:srgbClr val="FFFFFF"/>
                </a:solidFill>
              </a14:hiddenFill>
            </a:ext>
          </a:extLst>
        </p:spPr>
      </p:pic>
      <p:pic>
        <p:nvPicPr>
          <p:cNvPr id="153604" name="Object 5">
            <a:extLst>
              <a:ext uri="{FF2B5EF4-FFF2-40B4-BE49-F238E27FC236}">
                <a16:creationId xmlns:a16="http://schemas.microsoft.com/office/drawing/2014/main" xmlns="" id="{9202C9EB-CD73-48AD-B70C-1E2324E01D6A}"/>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0" y="0"/>
            <a:ext cx="966788" cy="323850"/>
          </a:xfrm>
          <a:prstGeom prst="rect">
            <a:avLst/>
          </a:prstGeom>
          <a:noFill/>
          <a:extLst>
            <a:ext uri="{909E8E84-426E-40DD-AFC4-6F175D3DCCD1}">
              <a14:hiddenFill xmlns:a14="http://schemas.microsoft.com/office/drawing/2010/main" xmlns="">
                <a:solidFill>
                  <a:srgbClr val="FFFFFF"/>
                </a:solidFill>
              </a14:hiddenFill>
            </a:ext>
          </a:extLst>
        </p:spPr>
      </p:pic>
      <p:pic>
        <p:nvPicPr>
          <p:cNvPr id="153605" name="Object 4">
            <a:extLst>
              <a:ext uri="{FF2B5EF4-FFF2-40B4-BE49-F238E27FC236}">
                <a16:creationId xmlns:a16="http://schemas.microsoft.com/office/drawing/2014/main" xmlns="" id="{932492F9-6024-43BC-B0C1-EF679F879055}"/>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0" y="0"/>
            <a:ext cx="276225" cy="300038"/>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5" name="组合 14">
            <a:extLst>
              <a:ext uri="{FF2B5EF4-FFF2-40B4-BE49-F238E27FC236}">
                <a16:creationId xmlns:a16="http://schemas.microsoft.com/office/drawing/2014/main" xmlns="" id="{5CFF1E27-1649-4245-95AE-5CAE58FAC47F}"/>
              </a:ext>
            </a:extLst>
          </p:cNvPr>
          <p:cNvGrpSpPr/>
          <p:nvPr/>
        </p:nvGrpSpPr>
        <p:grpSpPr>
          <a:xfrm>
            <a:off x="4934127" y="1090074"/>
            <a:ext cx="4106628" cy="4330838"/>
            <a:chOff x="4651948" y="1602769"/>
            <a:chExt cx="4106628" cy="4330838"/>
          </a:xfrm>
        </p:grpSpPr>
        <p:grpSp>
          <p:nvGrpSpPr>
            <p:cNvPr id="16" name="Group 6">
              <a:extLst>
                <a:ext uri="{FF2B5EF4-FFF2-40B4-BE49-F238E27FC236}">
                  <a16:creationId xmlns:a16="http://schemas.microsoft.com/office/drawing/2014/main" xmlns="" id="{973953CF-A27D-4B67-BD46-45014F5BC3BE}"/>
                </a:ext>
              </a:extLst>
            </p:cNvPr>
            <p:cNvGrpSpPr>
              <a:grpSpLocks/>
            </p:cNvGrpSpPr>
            <p:nvPr/>
          </p:nvGrpSpPr>
          <p:grpSpPr bwMode="auto">
            <a:xfrm>
              <a:off x="4651948" y="1602769"/>
              <a:ext cx="4106628" cy="4330838"/>
              <a:chOff x="1338" y="357"/>
              <a:chExt cx="3181" cy="3493"/>
            </a:xfrm>
          </p:grpSpPr>
          <p:sp>
            <p:nvSpPr>
              <p:cNvPr id="19" name="Rectangle 4">
                <a:extLst>
                  <a:ext uri="{FF2B5EF4-FFF2-40B4-BE49-F238E27FC236}">
                    <a16:creationId xmlns:a16="http://schemas.microsoft.com/office/drawing/2014/main" xmlns="" id="{67E2560A-821C-4041-811F-C2E90D7BAF68}"/>
                  </a:ext>
                </a:extLst>
              </p:cNvPr>
              <p:cNvSpPr>
                <a:spLocks noChangeArrowheads="1"/>
              </p:cNvSpPr>
              <p:nvPr/>
            </p:nvSpPr>
            <p:spPr bwMode="auto">
              <a:xfrm>
                <a:off x="2140" y="3428"/>
                <a:ext cx="2090" cy="42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lgn="ctr">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spAutoFit/>
              </a:bodyPr>
              <a:lstStyle>
                <a:lvl1pPr marL="342900" indent="-342900"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20000"/>
                  </a:spcBef>
                </a:pPr>
                <a:r>
                  <a:rPr lang="zh-CN" altLang="en-US" sz="2800" b="1" dirty="0">
                    <a:solidFill>
                      <a:srgbClr val="FF0000"/>
                    </a:solidFill>
                    <a:latin typeface="黑体" panose="02010609060101010101" pitchFamily="49" charset="-122"/>
                    <a:ea typeface="黑体" panose="02010609060101010101" pitchFamily="49" charset="-122"/>
                  </a:rPr>
                  <a:t>完整状态转移图</a:t>
                </a:r>
              </a:p>
            </p:txBody>
          </p:sp>
          <p:pic>
            <p:nvPicPr>
              <p:cNvPr id="20" name="Picture 5" descr="5-3-11">
                <a:extLst>
                  <a:ext uri="{FF2B5EF4-FFF2-40B4-BE49-F238E27FC236}">
                    <a16:creationId xmlns:a16="http://schemas.microsoft.com/office/drawing/2014/main" xmlns="" id="{95F43AB2-6D3B-415E-8C00-0FB6C610852A}"/>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338" y="357"/>
                <a:ext cx="3181" cy="2945"/>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17" name="文本框 16">
              <a:extLst>
                <a:ext uri="{FF2B5EF4-FFF2-40B4-BE49-F238E27FC236}">
                  <a16:creationId xmlns:a16="http://schemas.microsoft.com/office/drawing/2014/main" xmlns="" id="{7379EB28-4D13-4A73-ADBE-1932489E6085}"/>
                </a:ext>
              </a:extLst>
            </p:cNvPr>
            <p:cNvSpPr txBox="1"/>
            <p:nvPr/>
          </p:nvSpPr>
          <p:spPr>
            <a:xfrm>
              <a:off x="8241223" y="2997676"/>
              <a:ext cx="422330" cy="369332"/>
            </a:xfrm>
            <a:prstGeom prst="rect">
              <a:avLst/>
            </a:prstGeom>
            <a:solidFill>
              <a:schemeClr val="bg1"/>
            </a:solid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01</a:t>
              </a:r>
              <a:endParaRPr lang="zh-CN" altLang="en-US"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xmlns="" id="{59309A10-D631-42E9-AEAA-FA45BDBCD2F4}"/>
                </a:ext>
              </a:extLst>
            </p:cNvPr>
            <p:cNvSpPr txBox="1"/>
            <p:nvPr/>
          </p:nvSpPr>
          <p:spPr>
            <a:xfrm>
              <a:off x="7204128" y="4779516"/>
              <a:ext cx="422330" cy="369332"/>
            </a:xfrm>
            <a:prstGeom prst="rect">
              <a:avLst/>
            </a:prstGeom>
            <a:solidFill>
              <a:schemeClr val="bg1"/>
            </a:solid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10</a:t>
              </a:r>
              <a:endParaRPr lang="zh-CN" alt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xmlns="" val="9529805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淘宝网chenying0907出品 10"/>
          <p:cNvSpPr txBox="1"/>
          <p:nvPr/>
        </p:nvSpPr>
        <p:spPr>
          <a:xfrm>
            <a:off x="457533" y="364805"/>
            <a:ext cx="5955967" cy="646331"/>
          </a:xfrm>
          <a:prstGeom prst="rect">
            <a:avLst/>
          </a:prstGeom>
          <a:noFill/>
        </p:spPr>
        <p:txBody>
          <a:bodyPr wrap="square" rtlCol="0">
            <a:spAutoFit/>
          </a:bodyPr>
          <a:lstStyle/>
          <a:p>
            <a:r>
              <a:rPr lang="en-US" altLang="zh-CN" sz="3600" b="1" dirty="0">
                <a:solidFill>
                  <a:srgbClr val="4472C4">
                    <a:lumMod val="50000"/>
                  </a:srgbClr>
                </a:solidFill>
                <a:latin typeface="微软雅黑" pitchFamily="34" charset="-122"/>
                <a:ea typeface="微软雅黑" pitchFamily="34" charset="-122"/>
              </a:rPr>
              <a:t>5.3   </a:t>
            </a:r>
            <a:r>
              <a:rPr lang="zh-CN" altLang="en-US" sz="3600" b="1" dirty="0">
                <a:solidFill>
                  <a:srgbClr val="4472C4">
                    <a:lumMod val="50000"/>
                  </a:srgbClr>
                </a:solidFill>
                <a:latin typeface="微软雅黑" pitchFamily="34" charset="-122"/>
                <a:ea typeface="微软雅黑" pitchFamily="34" charset="-122"/>
              </a:rPr>
              <a:t>时序逻辑电路分析</a:t>
            </a:r>
            <a:endParaRPr lang="en-US" altLang="zh-CN" sz="3600" b="1" dirty="0">
              <a:solidFill>
                <a:srgbClr val="4472C4">
                  <a:lumMod val="50000"/>
                </a:srgbClr>
              </a:solidFill>
              <a:latin typeface="微软雅黑" pitchFamily="34" charset="-122"/>
              <a:ea typeface="微软雅黑" pitchFamily="34" charset="-122"/>
            </a:endParaRPr>
          </a:p>
        </p:txBody>
      </p:sp>
      <p:sp>
        <p:nvSpPr>
          <p:cNvPr id="22" name="Text Box 68">
            <a:extLst>
              <a:ext uri="{FF2B5EF4-FFF2-40B4-BE49-F238E27FC236}">
                <a16:creationId xmlns="" xmlns:a16="http://schemas.microsoft.com/office/drawing/2014/main" id="{B8A09D8B-848B-4D72-8D2F-1DE6A2A41EB6}"/>
              </a:ext>
            </a:extLst>
          </p:cNvPr>
          <p:cNvSpPr txBox="1">
            <a:spLocks noChangeArrowheads="1"/>
          </p:cNvSpPr>
          <p:nvPr/>
        </p:nvSpPr>
        <p:spPr bwMode="auto">
          <a:xfrm>
            <a:off x="1977093" y="4859748"/>
            <a:ext cx="49630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lgn="ctr" eaLnBrk="0" hangingPunct="0"/>
            <a:endParaRPr lang="zh-CN" altLang="en-US" sz="3200" b="1">
              <a:solidFill>
                <a:srgbClr val="E7E6E6">
                  <a:lumMod val="75000"/>
                </a:srgbClr>
              </a:solidFill>
              <a:latin typeface="楷体_GB2312" pitchFamily="49" charset="-122"/>
            </a:endParaRPr>
          </a:p>
        </p:txBody>
      </p:sp>
      <p:sp>
        <p:nvSpPr>
          <p:cNvPr id="24" name="Text Box 84">
            <a:hlinkClick r:id="rId3" action="ppaction://hlinksldjump"/>
            <a:extLst>
              <a:ext uri="{FF2B5EF4-FFF2-40B4-BE49-F238E27FC236}">
                <a16:creationId xmlns="" xmlns:a16="http://schemas.microsoft.com/office/drawing/2014/main" id="{FE05B664-C70E-4853-9FC8-BDFE91B97687}"/>
              </a:ext>
            </a:extLst>
          </p:cNvPr>
          <p:cNvSpPr txBox="1">
            <a:spLocks noChangeArrowheads="1"/>
          </p:cNvSpPr>
          <p:nvPr/>
        </p:nvSpPr>
        <p:spPr bwMode="auto">
          <a:xfrm>
            <a:off x="2052912" y="3410054"/>
            <a:ext cx="4809322"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eaLnBrk="0" hangingPunct="0">
              <a:defRPr sz="3200" b="1">
                <a:solidFill>
                  <a:schemeClr val="bg2">
                    <a:lumMod val="75000"/>
                  </a:schemeClr>
                </a:solidFill>
                <a:latin typeface="楷体_GB2312" pitchFamily="49" charset="-122"/>
              </a:defRPr>
            </a:lvl1pPr>
          </a:lstStyle>
          <a:p>
            <a:r>
              <a:rPr lang="zh-CN" altLang="en-US" dirty="0">
                <a:solidFill>
                  <a:prstClr val="black"/>
                </a:solidFill>
              </a:rPr>
              <a:t>异步时序逻辑电路分析</a:t>
            </a:r>
          </a:p>
        </p:txBody>
      </p:sp>
      <p:sp>
        <p:nvSpPr>
          <p:cNvPr id="25" name="Text Box 86">
            <a:hlinkClick r:id="rId3" action="ppaction://hlinksldjump"/>
            <a:extLst>
              <a:ext uri="{FF2B5EF4-FFF2-40B4-BE49-F238E27FC236}">
                <a16:creationId xmlns="" xmlns:a16="http://schemas.microsoft.com/office/drawing/2014/main" id="{EE3F00CC-F227-44A7-B6A6-26A1E56789AA}"/>
              </a:ext>
            </a:extLst>
          </p:cNvPr>
          <p:cNvSpPr txBox="1">
            <a:spLocks noChangeArrowheads="1"/>
          </p:cNvSpPr>
          <p:nvPr/>
        </p:nvSpPr>
        <p:spPr bwMode="auto">
          <a:xfrm>
            <a:off x="2019044" y="2473706"/>
            <a:ext cx="4963077" cy="584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defPPr>
              <a:defRPr lang="en-US"/>
            </a:defPPr>
            <a:lvl1pPr eaLnBrk="0" hangingPunct="0">
              <a:defRPr sz="3200" b="1">
                <a:solidFill>
                  <a:schemeClr val="bg2">
                    <a:lumMod val="75000"/>
                  </a:schemeClr>
                </a:solidFill>
                <a:latin typeface="楷体_GB2312" pitchFamily="49" charset="-122"/>
              </a:defRPr>
            </a:lvl1pPr>
          </a:lstStyle>
          <a:p>
            <a:r>
              <a:rPr lang="zh-CN" altLang="en-US" dirty="0">
                <a:solidFill>
                  <a:srgbClr val="E7E6E6">
                    <a:lumMod val="75000"/>
                  </a:srgbClr>
                </a:solidFill>
              </a:rPr>
              <a:t>同步时序逻辑电路分析</a:t>
            </a:r>
          </a:p>
        </p:txBody>
      </p:sp>
    </p:spTree>
    <p:extLst>
      <p:ext uri="{BB962C8B-B14F-4D97-AF65-F5344CB8AC3E}">
        <p14:creationId xmlns:p14="http://schemas.microsoft.com/office/powerpoint/2010/main" xmlns="" val="24431284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0" name="Text Box 46" descr="花束">
            <a:extLst>
              <a:ext uri="{FF2B5EF4-FFF2-40B4-BE49-F238E27FC236}">
                <a16:creationId xmlns="" xmlns:a16="http://schemas.microsoft.com/office/drawing/2014/main" id="{4F1EFF1D-EC1C-4B5D-A04D-B3C5EBBC1201}"/>
              </a:ext>
            </a:extLst>
          </p:cNvPr>
          <p:cNvSpPr txBox="1">
            <a:spLocks noChangeArrowheads="1"/>
          </p:cNvSpPr>
          <p:nvPr/>
        </p:nvSpPr>
        <p:spPr bwMode="auto">
          <a:xfrm>
            <a:off x="260304" y="764488"/>
            <a:ext cx="8185864" cy="525401"/>
          </a:xfrm>
          <a:prstGeom prst="rect">
            <a:avLst/>
          </a:prstGeom>
          <a:noFill/>
          <a:ln>
            <a:noFill/>
          </a:ln>
          <a:effectLst/>
          <a:extLst>
            <a:ext uri="{909E8E84-426E-40DD-AFC4-6F175D3DCCD1}">
              <a14:hiddenFill xmlns:a14="http://schemas.microsoft.com/office/drawing/2010/main" xmlns="">
                <a:blipFill dpi="0" rotWithShape="0">
                  <a:blip r:embed="rId4"/>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一、</a:t>
            </a:r>
            <a:r>
              <a:rPr kumimoji="1" lang="en-US" altLang="zh-CN" sz="2800" b="1" dirty="0">
                <a:solidFill>
                  <a:srgbClr val="0000FF"/>
                </a:solidFill>
                <a:latin typeface="Times New Roman" panose="02020603050405020304" pitchFamily="18" charset="0"/>
                <a:ea typeface="长城楷体" pitchFamily="1" charset="-122"/>
              </a:rPr>
              <a:t> </a:t>
            </a:r>
            <a:r>
              <a:rPr kumimoji="1" lang="zh-CN" altLang="en-US" sz="2800" b="1" dirty="0">
                <a:solidFill>
                  <a:srgbClr val="0000FF"/>
                </a:solidFill>
                <a:latin typeface="Times New Roman" panose="02020603050405020304" pitchFamily="18" charset="0"/>
                <a:ea typeface="长城楷体" pitchFamily="1" charset="-122"/>
              </a:rPr>
              <a:t>异步时序逻辑电路的特点</a:t>
            </a:r>
          </a:p>
        </p:txBody>
      </p:sp>
      <p:sp>
        <p:nvSpPr>
          <p:cNvPr id="2" name="矩形 1">
            <a:extLst>
              <a:ext uri="{FF2B5EF4-FFF2-40B4-BE49-F238E27FC236}">
                <a16:creationId xmlns="" xmlns:a16="http://schemas.microsoft.com/office/drawing/2014/main" id="{4C2AEB94-C797-48CF-8FF9-89B8FFD4BB7F}"/>
              </a:ext>
            </a:extLst>
          </p:cNvPr>
          <p:cNvSpPr/>
          <p:nvPr/>
        </p:nvSpPr>
        <p:spPr>
          <a:xfrm>
            <a:off x="359275" y="2145840"/>
            <a:ext cx="8151062" cy="2277547"/>
          </a:xfrm>
          <a:prstGeom prst="rect">
            <a:avLst/>
          </a:prstGeom>
        </p:spPr>
        <p:txBody>
          <a:bodyPr wrap="square">
            <a:spAutoFit/>
          </a:bodyPr>
          <a:lstStyle/>
          <a:p>
            <a:pPr marL="457200" indent="-457200">
              <a:spcAft>
                <a:spcPts val="1800"/>
              </a:spcAft>
              <a:buFont typeface="Wingdings" panose="05000000000000000000" pitchFamily="2" charset="2"/>
              <a:buChar char="Ø"/>
            </a:pPr>
            <a:r>
              <a:rPr lang="zh-CN" altLang="en-US" sz="2800" b="1" dirty="0">
                <a:solidFill>
                  <a:prstClr val="black"/>
                </a:solidFill>
                <a:latin typeface="黑体" panose="02010609060101010101" pitchFamily="49" charset="-122"/>
                <a:ea typeface="黑体" panose="02010609060101010101" pitchFamily="49" charset="-122"/>
              </a:rPr>
              <a:t>电路无统一的时钟信号</a:t>
            </a:r>
            <a:endParaRPr lang="en-US" altLang="zh-CN" sz="2800" b="1" dirty="0">
              <a:solidFill>
                <a:prstClr val="black"/>
              </a:solidFill>
              <a:latin typeface="黑体" panose="02010609060101010101" pitchFamily="49" charset="-122"/>
              <a:ea typeface="黑体" panose="02010609060101010101" pitchFamily="49" charset="-122"/>
            </a:endParaRPr>
          </a:p>
          <a:p>
            <a:pPr marL="457200" indent="-457200">
              <a:spcAft>
                <a:spcPts val="1800"/>
              </a:spcAft>
              <a:buFont typeface="Wingdings" panose="05000000000000000000" pitchFamily="2" charset="2"/>
              <a:buChar char="Ø"/>
            </a:pPr>
            <a:r>
              <a:rPr lang="zh-CN" altLang="en-US" sz="2800" b="1" dirty="0">
                <a:solidFill>
                  <a:prstClr val="black"/>
                </a:solidFill>
                <a:latin typeface="黑体" panose="02010609060101010101" pitchFamily="49" charset="-122"/>
                <a:ea typeface="黑体" panose="02010609060101010101" pitchFamily="49" charset="-122"/>
              </a:rPr>
              <a:t>除了时钟脉冲外，没有其它输入信号，</a:t>
            </a:r>
            <a:r>
              <a:rPr lang="zh-CN" altLang="en-US" sz="2800" b="1" dirty="0" smtClean="0">
                <a:solidFill>
                  <a:prstClr val="black"/>
                </a:solidFill>
                <a:latin typeface="黑体" panose="02010609060101010101" pitchFamily="49" charset="-122"/>
                <a:ea typeface="黑体" panose="02010609060101010101" pitchFamily="49" charset="-122"/>
              </a:rPr>
              <a:t>由</a:t>
            </a:r>
            <a:r>
              <a:rPr lang="zh-CN" altLang="en-US" sz="2800" b="1" dirty="0">
                <a:solidFill>
                  <a:prstClr val="black"/>
                </a:solidFill>
                <a:latin typeface="黑体" panose="02010609060101010101" pitchFamily="49" charset="-122"/>
                <a:ea typeface="黑体" panose="02010609060101010101" pitchFamily="49" charset="-122"/>
              </a:rPr>
              <a:t>时钟</a:t>
            </a:r>
            <a:r>
              <a:rPr lang="zh-CN" altLang="en-US" sz="2800" b="1" dirty="0" smtClean="0">
                <a:solidFill>
                  <a:prstClr val="black"/>
                </a:solidFill>
                <a:latin typeface="黑体" panose="02010609060101010101" pitchFamily="49" charset="-122"/>
                <a:ea typeface="黑体" panose="02010609060101010101" pitchFamily="49" charset="-122"/>
              </a:rPr>
              <a:t>脉冲</a:t>
            </a:r>
            <a:r>
              <a:rPr lang="zh-CN" altLang="en-US" sz="2800" b="1" dirty="0">
                <a:solidFill>
                  <a:prstClr val="black"/>
                </a:solidFill>
                <a:latin typeface="黑体" panose="02010609060101010101" pitchFamily="49" charset="-122"/>
                <a:ea typeface="黑体" panose="02010609060101010101" pitchFamily="49" charset="-122"/>
              </a:rPr>
              <a:t>直接引起电路状态的变化</a:t>
            </a:r>
            <a:endParaRPr lang="en-US" altLang="zh-CN" sz="2800" b="1" dirty="0">
              <a:solidFill>
                <a:prstClr val="black"/>
              </a:solidFill>
              <a:latin typeface="黑体" panose="02010609060101010101" pitchFamily="49" charset="-122"/>
              <a:ea typeface="黑体" panose="02010609060101010101" pitchFamily="49" charset="-122"/>
            </a:endParaRPr>
          </a:p>
          <a:p>
            <a:pPr marL="457200" indent="-457200">
              <a:spcAft>
                <a:spcPts val="1800"/>
              </a:spcAft>
              <a:buFont typeface="Wingdings" panose="05000000000000000000" pitchFamily="2" charset="2"/>
              <a:buChar char="Ø"/>
            </a:pPr>
            <a:r>
              <a:rPr lang="zh-CN" altLang="en-US" sz="2800" b="1" dirty="0">
                <a:solidFill>
                  <a:prstClr val="black"/>
                </a:solidFill>
                <a:latin typeface="黑体" panose="02010609060101010101" pitchFamily="49" charset="-122"/>
                <a:ea typeface="黑体" panose="02010609060101010101" pitchFamily="49" charset="-122"/>
              </a:rPr>
              <a:t>由次态逻辑产生各触发器的驱动信号及时钟信号</a:t>
            </a:r>
            <a:endParaRPr lang="en-US" altLang="zh-CN" sz="28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xmlns="" val="7102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0" name="Text Box 46" descr="花束">
            <a:extLst>
              <a:ext uri="{FF2B5EF4-FFF2-40B4-BE49-F238E27FC236}">
                <a16:creationId xmlns="" xmlns:a16="http://schemas.microsoft.com/office/drawing/2014/main" id="{4F1EFF1D-EC1C-4B5D-A04D-B3C5EBBC1201}"/>
              </a:ext>
            </a:extLst>
          </p:cNvPr>
          <p:cNvSpPr txBox="1">
            <a:spLocks noChangeArrowheads="1"/>
          </p:cNvSpPr>
          <p:nvPr/>
        </p:nvSpPr>
        <p:spPr bwMode="auto">
          <a:xfrm>
            <a:off x="260303" y="764488"/>
            <a:ext cx="6765727" cy="525401"/>
          </a:xfrm>
          <a:prstGeom prst="rect">
            <a:avLst/>
          </a:prstGeom>
          <a:noFill/>
          <a:ln>
            <a:noFill/>
          </a:ln>
          <a:effectLst/>
          <a:extLst>
            <a:ext uri="{909E8E84-426E-40DD-AFC4-6F175D3DCCD1}">
              <a14:hiddenFill xmlns:a14="http://schemas.microsoft.com/office/drawing/2010/main" xmlns="">
                <a:blipFill dpi="0" rotWithShape="0">
                  <a:blip r:embed="rId4"/>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二、分析步骤</a:t>
            </a:r>
          </a:p>
        </p:txBody>
      </p:sp>
      <p:sp>
        <p:nvSpPr>
          <p:cNvPr id="15" name="Rectangle 3">
            <a:extLst>
              <a:ext uri="{FF2B5EF4-FFF2-40B4-BE49-F238E27FC236}">
                <a16:creationId xmlns="" xmlns:a16="http://schemas.microsoft.com/office/drawing/2014/main" id="{A30A072D-BC27-4FC3-99C5-A63F08E994C8}"/>
              </a:ext>
            </a:extLst>
          </p:cNvPr>
          <p:cNvSpPr>
            <a:spLocks noChangeArrowheads="1"/>
          </p:cNvSpPr>
          <p:nvPr/>
        </p:nvSpPr>
        <p:spPr bwMode="auto">
          <a:xfrm>
            <a:off x="533401" y="1378789"/>
            <a:ext cx="6340197" cy="973280"/>
          </a:xfrm>
          <a:prstGeom prst="rect">
            <a:avLst/>
          </a:prstGeom>
          <a:solidFill>
            <a:srgbClr val="FFFFFF">
              <a:alpha val="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400" b="1" dirty="0">
                <a:solidFill>
                  <a:prstClr val="black"/>
                </a:solidFill>
                <a:latin typeface="Times New Roman" panose="02020603050405020304" pitchFamily="18" charset="0"/>
                <a:ea typeface="楷体_GB2312" pitchFamily="49" charset="-122"/>
              </a:rPr>
              <a:t>1.   </a:t>
            </a:r>
            <a:r>
              <a:rPr lang="zh-CN" altLang="en-US" sz="2400" b="1" dirty="0">
                <a:solidFill>
                  <a:prstClr val="black"/>
                </a:solidFill>
                <a:latin typeface="Times New Roman" panose="02020603050405020304" pitchFamily="18" charset="0"/>
                <a:ea typeface="楷体_GB2312" pitchFamily="49" charset="-122"/>
              </a:rPr>
              <a:t>了解电路的组成</a:t>
            </a:r>
          </a:p>
          <a:p>
            <a:pPr eaLnBrk="1" hangingPunct="1">
              <a:lnSpc>
                <a:spcPct val="125000"/>
              </a:lnSpc>
            </a:pPr>
            <a:r>
              <a:rPr lang="zh-CN" altLang="en-US" sz="2400" b="1" dirty="0">
                <a:solidFill>
                  <a:srgbClr val="000066"/>
                </a:solidFill>
                <a:latin typeface="Times New Roman" panose="02020603050405020304" pitchFamily="18" charset="0"/>
                <a:ea typeface="楷体_GB2312" pitchFamily="49" charset="-122"/>
              </a:rPr>
              <a:t>       </a:t>
            </a:r>
            <a:r>
              <a:rPr lang="zh-CN" altLang="en-US" sz="2400" b="1" dirty="0">
                <a:solidFill>
                  <a:srgbClr val="C00000"/>
                </a:solidFill>
                <a:latin typeface="Times New Roman" panose="02020603050405020304" pitchFamily="18" charset="0"/>
                <a:ea typeface="楷体_GB2312" pitchFamily="49" charset="-122"/>
              </a:rPr>
              <a:t>电路的输入、输出信号、触发器的类型等</a:t>
            </a:r>
            <a:r>
              <a:rPr lang="zh-CN" altLang="en-US" sz="2400" b="1" dirty="0">
                <a:solidFill>
                  <a:prstClr val="black"/>
                </a:solidFill>
                <a:latin typeface="Times New Roman" panose="02020603050405020304" pitchFamily="18" charset="0"/>
                <a:ea typeface="楷体_GB2312" pitchFamily="49" charset="-122"/>
              </a:rPr>
              <a:t> </a:t>
            </a:r>
          </a:p>
        </p:txBody>
      </p:sp>
      <p:sp>
        <p:nvSpPr>
          <p:cNvPr id="16" name="Rectangle 4">
            <a:extLst>
              <a:ext uri="{FF2B5EF4-FFF2-40B4-BE49-F238E27FC236}">
                <a16:creationId xmlns="" xmlns:a16="http://schemas.microsoft.com/office/drawing/2014/main" id="{6323D98A-9336-4592-8C8B-50DCFBB4192C}"/>
              </a:ext>
            </a:extLst>
          </p:cNvPr>
          <p:cNvSpPr>
            <a:spLocks noChangeArrowheads="1"/>
          </p:cNvSpPr>
          <p:nvPr/>
        </p:nvSpPr>
        <p:spPr bwMode="auto">
          <a:xfrm>
            <a:off x="533401" y="5922493"/>
            <a:ext cx="6416675"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5000"/>
              </a:lnSpc>
            </a:pPr>
            <a:r>
              <a:rPr lang="en-US" altLang="zh-CN" sz="2400" b="1" dirty="0" smtClean="0">
                <a:solidFill>
                  <a:prstClr val="black"/>
                </a:solidFill>
                <a:latin typeface="Times New Roman" panose="02020603050405020304" pitchFamily="18" charset="0"/>
                <a:ea typeface="楷体_GB2312" pitchFamily="49" charset="-122"/>
              </a:rPr>
              <a:t>4.   </a:t>
            </a:r>
            <a:r>
              <a:rPr lang="zh-CN" altLang="en-US" sz="2400" b="1" dirty="0">
                <a:solidFill>
                  <a:prstClr val="black"/>
                </a:solidFill>
                <a:latin typeface="Times New Roman" panose="02020603050405020304" pitchFamily="18" charset="0"/>
                <a:ea typeface="楷体_GB2312" pitchFamily="49" charset="-122"/>
              </a:rPr>
              <a:t>确定电路的逻辑功能</a:t>
            </a:r>
          </a:p>
        </p:txBody>
      </p:sp>
      <p:sp>
        <p:nvSpPr>
          <p:cNvPr id="17" name="Rectangle 5">
            <a:extLst>
              <a:ext uri="{FF2B5EF4-FFF2-40B4-BE49-F238E27FC236}">
                <a16:creationId xmlns="" xmlns:a16="http://schemas.microsoft.com/office/drawing/2014/main" id="{73E7EA01-A789-4489-B878-7BF79FD68571}"/>
              </a:ext>
            </a:extLst>
          </p:cNvPr>
          <p:cNvSpPr>
            <a:spLocks noChangeArrowheads="1"/>
          </p:cNvSpPr>
          <p:nvPr/>
        </p:nvSpPr>
        <p:spPr bwMode="auto">
          <a:xfrm>
            <a:off x="533401" y="5231710"/>
            <a:ext cx="6257925" cy="511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nSpc>
                <a:spcPct val="125000"/>
              </a:lnSpc>
            </a:pPr>
            <a:r>
              <a:rPr lang="en-US" altLang="zh-CN" sz="2400" b="1" dirty="0">
                <a:solidFill>
                  <a:prstClr val="black"/>
                </a:solidFill>
                <a:latin typeface="Times New Roman" panose="02020603050405020304" pitchFamily="18" charset="0"/>
                <a:ea typeface="楷体_GB2312" pitchFamily="49" charset="-122"/>
              </a:rPr>
              <a:t>3.   </a:t>
            </a:r>
            <a:r>
              <a:rPr lang="zh-CN" altLang="en-US" sz="2400" b="1" dirty="0">
                <a:solidFill>
                  <a:prstClr val="black"/>
                </a:solidFill>
                <a:latin typeface="Times New Roman" panose="02020603050405020304" pitchFamily="18" charset="0"/>
                <a:ea typeface="楷体_GB2312" pitchFamily="49" charset="-122"/>
              </a:rPr>
              <a:t>列出状态转换表、画出状态图和波形图</a:t>
            </a:r>
          </a:p>
        </p:txBody>
      </p:sp>
      <p:sp>
        <p:nvSpPr>
          <p:cNvPr id="18" name="Rectangle 6">
            <a:extLst>
              <a:ext uri="{FF2B5EF4-FFF2-40B4-BE49-F238E27FC236}">
                <a16:creationId xmlns="" xmlns:a16="http://schemas.microsoft.com/office/drawing/2014/main" id="{B26F6380-6B3A-497B-9C05-E2CCE153A894}"/>
              </a:ext>
            </a:extLst>
          </p:cNvPr>
          <p:cNvSpPr>
            <a:spLocks noChangeArrowheads="1"/>
          </p:cNvSpPr>
          <p:nvPr/>
        </p:nvSpPr>
        <p:spPr bwMode="auto">
          <a:xfrm>
            <a:off x="409574" y="2528181"/>
            <a:ext cx="7777163" cy="5116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400" b="1" dirty="0">
                <a:solidFill>
                  <a:prstClr val="black"/>
                </a:solidFill>
                <a:latin typeface="Times New Roman" panose="02020603050405020304" pitchFamily="18" charset="0"/>
                <a:ea typeface="楷体_GB2312" pitchFamily="49" charset="-122"/>
              </a:rPr>
              <a:t>  2.   </a:t>
            </a:r>
            <a:r>
              <a:rPr lang="zh-CN" altLang="en-US" sz="2400" b="1" dirty="0">
                <a:solidFill>
                  <a:prstClr val="black"/>
                </a:solidFill>
                <a:latin typeface="Times New Roman" panose="02020603050405020304" pitchFamily="18" charset="0"/>
                <a:ea typeface="楷体_GB2312" pitchFamily="49" charset="-122"/>
              </a:rPr>
              <a:t>根据给定的时序电路图</a:t>
            </a:r>
            <a:r>
              <a:rPr lang="en-US" altLang="zh-CN" sz="2400" b="1" dirty="0">
                <a:solidFill>
                  <a:prstClr val="black"/>
                </a:solidFill>
                <a:latin typeface="Times New Roman" panose="02020603050405020304" pitchFamily="18" charset="0"/>
                <a:ea typeface="楷体_GB2312" pitchFamily="49" charset="-122"/>
              </a:rPr>
              <a:t>,</a:t>
            </a:r>
            <a:r>
              <a:rPr lang="zh-CN" altLang="en-US" sz="2400" b="1" dirty="0">
                <a:solidFill>
                  <a:prstClr val="black"/>
                </a:solidFill>
                <a:latin typeface="Times New Roman" panose="02020603050405020304" pitchFamily="18" charset="0"/>
                <a:ea typeface="楷体_GB2312" pitchFamily="49" charset="-122"/>
              </a:rPr>
              <a:t>写出下列各逻辑方程式：</a:t>
            </a:r>
          </a:p>
        </p:txBody>
      </p:sp>
      <p:sp>
        <p:nvSpPr>
          <p:cNvPr id="19" name="Rectangle 7">
            <a:extLst>
              <a:ext uri="{FF2B5EF4-FFF2-40B4-BE49-F238E27FC236}">
                <a16:creationId xmlns="" xmlns:a16="http://schemas.microsoft.com/office/drawing/2014/main" id="{B7B13357-7588-4E74-8F20-404D6CBA07F6}"/>
              </a:ext>
            </a:extLst>
          </p:cNvPr>
          <p:cNvSpPr>
            <a:spLocks noChangeArrowheads="1"/>
          </p:cNvSpPr>
          <p:nvPr/>
        </p:nvSpPr>
        <p:spPr bwMode="auto">
          <a:xfrm>
            <a:off x="1078085" y="3130141"/>
            <a:ext cx="4824413" cy="23573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gn="just" eaLnBrk="1" hangingPunct="1">
              <a:lnSpc>
                <a:spcPct val="125000"/>
              </a:lnSpc>
              <a:buFont typeface="Wingdings" panose="05000000000000000000" pitchFamily="2" charset="2"/>
              <a:buChar char="Ø"/>
            </a:pPr>
            <a:r>
              <a:rPr lang="zh-CN" altLang="en-US" sz="2400" b="1" dirty="0">
                <a:solidFill>
                  <a:srgbClr val="FF0000"/>
                </a:solidFill>
                <a:latin typeface="Times New Roman" panose="02020603050405020304" pitchFamily="18" charset="0"/>
                <a:ea typeface="楷体_GB2312" pitchFamily="49" charset="-122"/>
              </a:rPr>
              <a:t>各触发器的时钟方程</a:t>
            </a:r>
            <a:endParaRPr lang="en-US" altLang="zh-CN" sz="2400" b="1" dirty="0">
              <a:solidFill>
                <a:srgbClr val="FF0000"/>
              </a:solidFill>
              <a:latin typeface="Times New Roman" panose="02020603050405020304" pitchFamily="18" charset="0"/>
              <a:ea typeface="楷体_GB2312" pitchFamily="49" charset="-122"/>
            </a:endParaRPr>
          </a:p>
          <a:p>
            <a:pPr marL="342900" indent="-342900" algn="just" eaLnBrk="1" hangingPunct="1">
              <a:lnSpc>
                <a:spcPct val="125000"/>
              </a:lnSpc>
              <a:buFont typeface="Wingdings" panose="05000000000000000000" pitchFamily="2" charset="2"/>
              <a:buChar char="Ø"/>
            </a:pPr>
            <a:r>
              <a:rPr lang="zh-CN" altLang="en-US" sz="2400" b="1" dirty="0">
                <a:solidFill>
                  <a:srgbClr val="2B56F5"/>
                </a:solidFill>
                <a:latin typeface="Times New Roman" panose="02020603050405020304" pitchFamily="18" charset="0"/>
                <a:ea typeface="楷体_GB2312" pitchFamily="49" charset="-122"/>
              </a:rPr>
              <a:t>各触发器的驱动方程</a:t>
            </a:r>
            <a:endParaRPr lang="en-US" altLang="zh-CN" sz="2400" b="1" dirty="0">
              <a:solidFill>
                <a:srgbClr val="2B56F5"/>
              </a:solidFill>
              <a:latin typeface="Times New Roman" panose="02020603050405020304" pitchFamily="18" charset="0"/>
              <a:ea typeface="楷体_GB2312" pitchFamily="49" charset="-122"/>
            </a:endParaRPr>
          </a:p>
          <a:p>
            <a:pPr marL="342900" indent="-342900" algn="just" eaLnBrk="1" hangingPunct="1">
              <a:lnSpc>
                <a:spcPct val="125000"/>
              </a:lnSpc>
              <a:buFont typeface="Wingdings" panose="05000000000000000000" pitchFamily="2" charset="2"/>
              <a:buChar char="Ø"/>
            </a:pPr>
            <a:r>
              <a:rPr lang="zh-CN" altLang="en-US" sz="2400" b="1" dirty="0">
                <a:solidFill>
                  <a:srgbClr val="2B56F5"/>
                </a:solidFill>
                <a:latin typeface="Times New Roman" panose="02020603050405020304" pitchFamily="18" charset="0"/>
                <a:ea typeface="楷体_GB2312" pitchFamily="49" charset="-122"/>
              </a:rPr>
              <a:t>时序电路的输出方程</a:t>
            </a:r>
            <a:endParaRPr lang="en-US" altLang="zh-CN" sz="2400" b="1" dirty="0">
              <a:solidFill>
                <a:srgbClr val="2B56F5"/>
              </a:solidFill>
              <a:latin typeface="Times New Roman" panose="02020603050405020304" pitchFamily="18" charset="0"/>
              <a:ea typeface="楷体_GB2312" pitchFamily="49" charset="-122"/>
            </a:endParaRPr>
          </a:p>
          <a:p>
            <a:pPr marL="342900" indent="-342900" algn="just" eaLnBrk="1" hangingPunct="1">
              <a:lnSpc>
                <a:spcPct val="125000"/>
              </a:lnSpc>
              <a:buFont typeface="Wingdings" panose="05000000000000000000" pitchFamily="2" charset="2"/>
              <a:buChar char="Ø"/>
            </a:pPr>
            <a:r>
              <a:rPr lang="zh-CN" altLang="en-US" sz="2400" b="1" dirty="0">
                <a:solidFill>
                  <a:srgbClr val="2B56F5"/>
                </a:solidFill>
                <a:latin typeface="Times New Roman" panose="02020603050405020304" pitchFamily="18" charset="0"/>
                <a:ea typeface="楷体_GB2312" pitchFamily="49" charset="-122"/>
              </a:rPr>
              <a:t>各触发器的次态方程</a:t>
            </a:r>
            <a:endParaRPr lang="en-US" altLang="zh-CN" sz="2400" b="1" dirty="0">
              <a:solidFill>
                <a:srgbClr val="2B56F5"/>
              </a:solidFill>
              <a:latin typeface="Times New Roman" panose="02020603050405020304" pitchFamily="18" charset="0"/>
              <a:ea typeface="楷体_GB2312" pitchFamily="49" charset="-122"/>
            </a:endParaRPr>
          </a:p>
          <a:p>
            <a:pPr algn="just" eaLnBrk="1" hangingPunct="1">
              <a:lnSpc>
                <a:spcPct val="125000"/>
              </a:lnSpc>
            </a:pPr>
            <a:endParaRPr lang="zh-CN" altLang="en-US" sz="2400" b="1" dirty="0">
              <a:solidFill>
                <a:srgbClr val="9900CC"/>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xmlns="" val="78062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trips(downRigh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strips(downRigh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strips(downRigh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Righ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utoUpdateAnimBg="0"/>
      <p:bldP spid="17" grpId="0" animBg="1" autoUpdateAnimBg="0"/>
      <p:bldP spid="18" grpId="0" autoUpdateAnimBg="0"/>
      <p:bldP spid="19"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0" name="Text Box 46" descr="花束">
            <a:extLst>
              <a:ext uri="{FF2B5EF4-FFF2-40B4-BE49-F238E27FC236}">
                <a16:creationId xmlns="" xmlns:a16="http://schemas.microsoft.com/office/drawing/2014/main" id="{4F1EFF1D-EC1C-4B5D-A04D-B3C5EBBC1201}"/>
              </a:ext>
            </a:extLst>
          </p:cNvPr>
          <p:cNvSpPr txBox="1">
            <a:spLocks noChangeArrowheads="1"/>
          </p:cNvSpPr>
          <p:nvPr/>
        </p:nvSpPr>
        <p:spPr bwMode="auto">
          <a:xfrm>
            <a:off x="260303" y="764488"/>
            <a:ext cx="6765727" cy="525401"/>
          </a:xfrm>
          <a:prstGeom prst="rect">
            <a:avLst/>
          </a:prstGeom>
          <a:noFill/>
          <a:ln>
            <a:noFill/>
          </a:ln>
          <a:effectLst/>
          <a:extLst>
            <a:ext uri="{909E8E84-426E-40DD-AFC4-6F175D3DCCD1}">
              <a14:hiddenFill xmlns:a14="http://schemas.microsoft.com/office/drawing/2010/main" xmlns="">
                <a:blipFill dpi="0" rotWithShape="0">
                  <a:blip r:embed="rId4"/>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三、注意</a:t>
            </a:r>
          </a:p>
        </p:txBody>
      </p:sp>
      <p:sp>
        <p:nvSpPr>
          <p:cNvPr id="15" name="Rectangle 3">
            <a:extLst>
              <a:ext uri="{FF2B5EF4-FFF2-40B4-BE49-F238E27FC236}">
                <a16:creationId xmlns="" xmlns:a16="http://schemas.microsoft.com/office/drawing/2014/main" id="{A30A072D-BC27-4FC3-99C5-A63F08E994C8}"/>
              </a:ext>
            </a:extLst>
          </p:cNvPr>
          <p:cNvSpPr>
            <a:spLocks noChangeArrowheads="1"/>
          </p:cNvSpPr>
          <p:nvPr/>
        </p:nvSpPr>
        <p:spPr bwMode="auto">
          <a:xfrm>
            <a:off x="515378" y="1327712"/>
            <a:ext cx="8134233" cy="1477328"/>
          </a:xfrm>
          <a:prstGeom prst="rect">
            <a:avLst/>
          </a:prstGeom>
          <a:solidFill>
            <a:srgbClr val="FFFFFF">
              <a:alpha val="0"/>
            </a:srgb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400" b="1" dirty="0">
                <a:solidFill>
                  <a:prstClr val="black"/>
                </a:solidFill>
                <a:latin typeface="Times New Roman" panose="02020603050405020304" pitchFamily="18" charset="0"/>
                <a:ea typeface="楷体_GB2312" pitchFamily="49" charset="-122"/>
              </a:rPr>
              <a:t>1.   </a:t>
            </a:r>
            <a:r>
              <a:rPr lang="zh-CN" altLang="en-US" sz="2400" b="1" dirty="0">
                <a:solidFill>
                  <a:prstClr val="black"/>
                </a:solidFill>
                <a:latin typeface="Times New Roman" panose="02020603050405020304" pitchFamily="18" charset="0"/>
                <a:ea typeface="楷体_GB2312" pitchFamily="49" charset="-122"/>
              </a:rPr>
              <a:t>第一个触发器</a:t>
            </a:r>
          </a:p>
          <a:p>
            <a:pPr eaLnBrk="1" hangingPunct="1">
              <a:lnSpc>
                <a:spcPct val="125000"/>
              </a:lnSpc>
            </a:pPr>
            <a:r>
              <a:rPr lang="zh-CN" altLang="en-US" sz="2400" b="1" dirty="0">
                <a:solidFill>
                  <a:srgbClr val="000066"/>
                </a:solidFill>
                <a:latin typeface="Times New Roman" panose="02020603050405020304" pitchFamily="18" charset="0"/>
                <a:ea typeface="楷体_GB2312" pitchFamily="49" charset="-122"/>
              </a:rPr>
              <a:t>       </a:t>
            </a:r>
            <a:r>
              <a:rPr lang="zh-CN" altLang="en-US" sz="2400" b="1" dirty="0">
                <a:solidFill>
                  <a:srgbClr val="C00000"/>
                </a:solidFill>
                <a:latin typeface="Times New Roman" panose="02020603050405020304" pitchFamily="18" charset="0"/>
                <a:ea typeface="楷体_GB2312" pitchFamily="49" charset="-122"/>
              </a:rPr>
              <a:t>每一次状态转换必须从输入信号所能触发的第一个触发器开始逐级确定</a:t>
            </a:r>
            <a:endParaRPr lang="zh-CN" altLang="en-US" sz="2400" b="1" dirty="0">
              <a:solidFill>
                <a:prstClr val="black"/>
              </a:solidFill>
              <a:latin typeface="Times New Roman" panose="02020603050405020304" pitchFamily="18" charset="0"/>
              <a:ea typeface="楷体_GB2312" pitchFamily="49" charset="-122"/>
            </a:endParaRPr>
          </a:p>
        </p:txBody>
      </p:sp>
      <p:sp>
        <p:nvSpPr>
          <p:cNvPr id="17" name="Rectangle 5">
            <a:extLst>
              <a:ext uri="{FF2B5EF4-FFF2-40B4-BE49-F238E27FC236}">
                <a16:creationId xmlns="" xmlns:a16="http://schemas.microsoft.com/office/drawing/2014/main" id="{73E7EA01-A789-4489-B878-7BF79FD68571}"/>
              </a:ext>
            </a:extLst>
          </p:cNvPr>
          <p:cNvSpPr>
            <a:spLocks noChangeArrowheads="1"/>
          </p:cNvSpPr>
          <p:nvPr/>
        </p:nvSpPr>
        <p:spPr bwMode="auto">
          <a:xfrm>
            <a:off x="515378" y="5117823"/>
            <a:ext cx="8231580" cy="143494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marL="457200" indent="-457200">
              <a:lnSpc>
                <a:spcPct val="125000"/>
              </a:lnSpc>
              <a:buFontTx/>
              <a:buAutoNum type="arabicPeriod" startAt="3"/>
            </a:pPr>
            <a:r>
              <a:rPr lang="zh-CN" altLang="en-US" sz="2400" b="1" dirty="0">
                <a:solidFill>
                  <a:prstClr val="black"/>
                </a:solidFill>
                <a:latin typeface="Times New Roman" panose="02020603050405020304" pitchFamily="18" charset="0"/>
                <a:ea typeface="楷体_GB2312" pitchFamily="49" charset="-122"/>
              </a:rPr>
              <a:t>时间延迟</a:t>
            </a:r>
            <a:endParaRPr lang="en-US" altLang="zh-CN" sz="2400" b="1" dirty="0">
              <a:solidFill>
                <a:prstClr val="black"/>
              </a:solidFill>
              <a:latin typeface="Times New Roman" panose="02020603050405020304" pitchFamily="18" charset="0"/>
              <a:ea typeface="楷体_GB2312" pitchFamily="49" charset="-122"/>
            </a:endParaRPr>
          </a:p>
          <a:p>
            <a:pPr>
              <a:lnSpc>
                <a:spcPct val="125000"/>
              </a:lnSpc>
            </a:pPr>
            <a:r>
              <a:rPr lang="zh-CN" altLang="en-US" sz="2400" b="1" dirty="0">
                <a:solidFill>
                  <a:prstClr val="black"/>
                </a:solidFill>
                <a:latin typeface="Times New Roman" panose="02020603050405020304" pitchFamily="18" charset="0"/>
                <a:ea typeface="楷体_GB2312" pitchFamily="49" charset="-122"/>
              </a:rPr>
              <a:t>     各个触发器的状态转换存在一定的延迟。只有当全部触发器状态转换完毕，电路才进入新的“稳定”状态，即次态</a:t>
            </a:r>
          </a:p>
        </p:txBody>
      </p:sp>
      <p:sp>
        <p:nvSpPr>
          <p:cNvPr id="18" name="Rectangle 6">
            <a:extLst>
              <a:ext uri="{FF2B5EF4-FFF2-40B4-BE49-F238E27FC236}">
                <a16:creationId xmlns="" xmlns:a16="http://schemas.microsoft.com/office/drawing/2014/main" id="{B26F6380-6B3A-497B-9C05-E2CCE153A894}"/>
              </a:ext>
            </a:extLst>
          </p:cNvPr>
          <p:cNvSpPr>
            <a:spLocks noChangeArrowheads="1"/>
          </p:cNvSpPr>
          <p:nvPr/>
        </p:nvSpPr>
        <p:spPr bwMode="auto">
          <a:xfrm>
            <a:off x="321896" y="2973024"/>
            <a:ext cx="7943799"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en-US" altLang="zh-CN" sz="2400" b="1" dirty="0">
                <a:solidFill>
                  <a:prstClr val="black"/>
                </a:solidFill>
                <a:latin typeface="Times New Roman" panose="02020603050405020304" pitchFamily="18" charset="0"/>
                <a:ea typeface="楷体_GB2312" pitchFamily="49" charset="-122"/>
              </a:rPr>
              <a:t>  2.   </a:t>
            </a:r>
            <a:r>
              <a:rPr lang="zh-CN" altLang="en-US" sz="2400" b="1" dirty="0">
                <a:solidFill>
                  <a:prstClr val="black"/>
                </a:solidFill>
                <a:latin typeface="Times New Roman" panose="02020603050405020304" pitchFamily="18" charset="0"/>
                <a:ea typeface="楷体_GB2312" pitchFamily="49" charset="-122"/>
              </a:rPr>
              <a:t>是否出现</a:t>
            </a:r>
            <a:r>
              <a:rPr lang="zh-CN" altLang="en-US" sz="2400" b="1" dirty="0">
                <a:solidFill>
                  <a:srgbClr val="0000FF"/>
                </a:solidFill>
                <a:latin typeface="Times New Roman" panose="02020603050405020304" pitchFamily="18" charset="0"/>
                <a:ea typeface="楷体_GB2312" pitchFamily="49" charset="-122"/>
              </a:rPr>
              <a:t>触发沿</a:t>
            </a:r>
            <a:endParaRPr lang="en-US" altLang="zh-CN" sz="2400" b="1" dirty="0">
              <a:solidFill>
                <a:srgbClr val="0000FF"/>
              </a:solidFill>
              <a:latin typeface="Times New Roman" panose="02020603050405020304" pitchFamily="18" charset="0"/>
              <a:ea typeface="楷体_GB2312" pitchFamily="49" charset="-122"/>
            </a:endParaRPr>
          </a:p>
          <a:p>
            <a:pPr eaLnBrk="1" hangingPunct="1">
              <a:lnSpc>
                <a:spcPct val="125000"/>
              </a:lnSpc>
            </a:pPr>
            <a:r>
              <a:rPr lang="zh-CN" altLang="en-US" sz="2400" b="1" dirty="0">
                <a:solidFill>
                  <a:prstClr val="black"/>
                </a:solidFill>
                <a:latin typeface="Times New Roman" panose="02020603050405020304" pitchFamily="18" charset="0"/>
                <a:ea typeface="楷体_GB2312" pitchFamily="49" charset="-122"/>
              </a:rPr>
              <a:t>        </a:t>
            </a:r>
            <a:r>
              <a:rPr lang="zh-CN" altLang="en-US" sz="2400" b="1" dirty="0">
                <a:solidFill>
                  <a:srgbClr val="FF0000"/>
                </a:solidFill>
                <a:latin typeface="Times New Roman" panose="02020603050405020304" pitchFamily="18" charset="0"/>
                <a:ea typeface="楷体_GB2312" pitchFamily="49" charset="-122"/>
              </a:rPr>
              <a:t>逐个分析各触发器的时钟信号是否出现触发沿</a:t>
            </a:r>
            <a:r>
              <a:rPr lang="zh-CN" altLang="en-US" sz="2400" b="1" dirty="0">
                <a:solidFill>
                  <a:prstClr val="black"/>
                </a:solidFill>
                <a:latin typeface="Times New Roman" panose="02020603050405020304" pitchFamily="18" charset="0"/>
                <a:ea typeface="楷体_GB2312" pitchFamily="49" charset="-122"/>
              </a:rPr>
              <a:t>：</a:t>
            </a:r>
            <a:endParaRPr lang="en-US" altLang="zh-CN" sz="2400" b="1" dirty="0">
              <a:solidFill>
                <a:prstClr val="black"/>
              </a:solidFill>
              <a:latin typeface="Times New Roman" panose="02020603050405020304" pitchFamily="18" charset="0"/>
              <a:ea typeface="楷体_GB2312" pitchFamily="49" charset="-122"/>
            </a:endParaRPr>
          </a:p>
          <a:p>
            <a:pPr marL="720000" indent="-342900" eaLnBrk="1" hangingPunct="1">
              <a:lnSpc>
                <a:spcPct val="125000"/>
              </a:lnSpc>
              <a:buFont typeface="Wingdings" panose="05000000000000000000" pitchFamily="2" charset="2"/>
              <a:buChar char="Ø"/>
            </a:pPr>
            <a:r>
              <a:rPr lang="zh-CN" altLang="en-US" sz="2400" b="1" dirty="0">
                <a:solidFill>
                  <a:prstClr val="black"/>
                </a:solidFill>
                <a:latin typeface="Times New Roman" panose="02020603050405020304" pitchFamily="18" charset="0"/>
                <a:ea typeface="楷体_GB2312" pitchFamily="49" charset="-122"/>
              </a:rPr>
              <a:t>出现触发沿，求出该触发器的次态</a:t>
            </a:r>
            <a:endParaRPr lang="en-US" altLang="zh-CN" sz="2400" b="1" dirty="0">
              <a:solidFill>
                <a:prstClr val="black"/>
              </a:solidFill>
              <a:latin typeface="Times New Roman" panose="02020603050405020304" pitchFamily="18" charset="0"/>
              <a:ea typeface="楷体_GB2312" pitchFamily="49" charset="-122"/>
            </a:endParaRPr>
          </a:p>
          <a:p>
            <a:pPr marL="720000" indent="-342900" eaLnBrk="1" hangingPunct="1">
              <a:lnSpc>
                <a:spcPct val="125000"/>
              </a:lnSpc>
              <a:buFont typeface="Wingdings" panose="05000000000000000000" pitchFamily="2" charset="2"/>
              <a:buChar char="Ø"/>
            </a:pPr>
            <a:r>
              <a:rPr lang="zh-CN" altLang="en-US" sz="2400" b="1" dirty="0">
                <a:solidFill>
                  <a:prstClr val="black"/>
                </a:solidFill>
                <a:latin typeface="Times New Roman" panose="02020603050405020304" pitchFamily="18" charset="0"/>
                <a:ea typeface="楷体_GB2312" pitchFamily="49" charset="-122"/>
              </a:rPr>
              <a:t>未出现触发沿，记为</a:t>
            </a:r>
            <a:r>
              <a:rPr lang="en-US" altLang="zh-CN" sz="2400" b="1" dirty="0" err="1">
                <a:solidFill>
                  <a:prstClr val="black"/>
                </a:solidFill>
                <a:latin typeface="Times New Roman" panose="02020603050405020304" pitchFamily="18" charset="0"/>
                <a:ea typeface="楷体_GB2312" pitchFamily="49" charset="-122"/>
              </a:rPr>
              <a:t>CP</a:t>
            </a:r>
            <a:r>
              <a:rPr lang="en-US" altLang="zh-CN" sz="2400" b="1" baseline="-25000" dirty="0" err="1">
                <a:solidFill>
                  <a:prstClr val="black"/>
                </a:solidFill>
                <a:latin typeface="Times New Roman" panose="02020603050405020304" pitchFamily="18" charset="0"/>
                <a:ea typeface="楷体_GB2312" pitchFamily="49" charset="-122"/>
              </a:rPr>
              <a:t>n</a:t>
            </a:r>
            <a:r>
              <a:rPr lang="en-US" altLang="zh-CN" sz="2400" b="1" dirty="0">
                <a:solidFill>
                  <a:prstClr val="black"/>
                </a:solidFill>
                <a:latin typeface="Times New Roman" panose="02020603050405020304" pitchFamily="18" charset="0"/>
                <a:ea typeface="楷体_GB2312" pitchFamily="49" charset="-122"/>
              </a:rPr>
              <a:t>=0</a:t>
            </a:r>
            <a:r>
              <a:rPr lang="zh-CN" altLang="en-US" sz="2400" b="1" dirty="0">
                <a:solidFill>
                  <a:prstClr val="black"/>
                </a:solidFill>
                <a:latin typeface="Times New Roman" panose="02020603050405020304" pitchFamily="18" charset="0"/>
                <a:ea typeface="楷体_GB2312" pitchFamily="49" charset="-122"/>
              </a:rPr>
              <a:t>，该触发器保持原有状态</a:t>
            </a:r>
          </a:p>
        </p:txBody>
      </p:sp>
    </p:spTree>
    <p:extLst>
      <p:ext uri="{BB962C8B-B14F-4D97-AF65-F5344CB8AC3E}">
        <p14:creationId xmlns:p14="http://schemas.microsoft.com/office/powerpoint/2010/main" xmlns="" val="235825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trips(downRigh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trips(downRigh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7" grpId="0" animBg="1" autoUpdateAnimBg="0"/>
      <p:bldP spid="1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1" name="Rectangle 2">
            <a:extLst>
              <a:ext uri="{FF2B5EF4-FFF2-40B4-BE49-F238E27FC236}">
                <a16:creationId xmlns="" xmlns:a16="http://schemas.microsoft.com/office/drawing/2014/main" id="{17AF6AA6-F41E-4225-B8A8-F80BDF5629B3}"/>
              </a:ext>
            </a:extLst>
          </p:cNvPr>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GB" altLang="zh-CN">
              <a:solidFill>
                <a:prstClr val="black"/>
              </a:solidFill>
            </a:endParaRPr>
          </a:p>
        </p:txBody>
      </p:sp>
      <p:sp>
        <p:nvSpPr>
          <p:cNvPr id="18" name="Rectangle 4">
            <a:extLst>
              <a:ext uri="{FF2B5EF4-FFF2-40B4-BE49-F238E27FC236}">
                <a16:creationId xmlns="" xmlns:a16="http://schemas.microsoft.com/office/drawing/2014/main" id="{4BAA446E-7A36-4FC7-B27B-3A9EE578C825}"/>
              </a:ext>
            </a:extLst>
          </p:cNvPr>
          <p:cNvSpPr>
            <a:spLocks noChangeArrowheads="1"/>
          </p:cNvSpPr>
          <p:nvPr/>
        </p:nvSpPr>
        <p:spPr bwMode="auto">
          <a:xfrm>
            <a:off x="5936802" y="2268331"/>
            <a:ext cx="1784350" cy="523220"/>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宋体" panose="02010600030101010101" pitchFamily="2" charset="-122"/>
                <a:ea typeface="楷体_GB2312" pitchFamily="49" charset="-122"/>
                <a:cs typeface="Times New Roman" panose="02020603050405020304" pitchFamily="18" charset="0"/>
              </a:rPr>
              <a:t>时钟方程</a:t>
            </a:r>
            <a:endParaRPr lang="zh-CN" altLang="en-US" sz="2800" b="1" dirty="0">
              <a:solidFill>
                <a:srgbClr val="000066"/>
              </a:solidFill>
              <a:ea typeface="楷体_GB2312" pitchFamily="49" charset="-122"/>
              <a:cs typeface="Times New Roman" panose="02020603050405020304" pitchFamily="18" charset="0"/>
            </a:endParaRPr>
          </a:p>
        </p:txBody>
      </p:sp>
      <p:sp>
        <p:nvSpPr>
          <p:cNvPr id="32" name="Text Box 18">
            <a:extLst>
              <a:ext uri="{FF2B5EF4-FFF2-40B4-BE49-F238E27FC236}">
                <a16:creationId xmlns="" xmlns:a16="http://schemas.microsoft.com/office/drawing/2014/main" id="{C9B26732-306D-40B1-8BB9-60AC3F9E4B57}"/>
              </a:ext>
            </a:extLst>
          </p:cNvPr>
          <p:cNvSpPr txBox="1">
            <a:spLocks noChangeArrowheads="1"/>
          </p:cNvSpPr>
          <p:nvPr/>
        </p:nvSpPr>
        <p:spPr bwMode="auto">
          <a:xfrm>
            <a:off x="221190" y="686001"/>
            <a:ext cx="593938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prstClr val="black"/>
                </a:solidFill>
                <a:ea typeface="楷体_GB2312" pitchFamily="49" charset="-122"/>
              </a:rPr>
              <a:t>例</a:t>
            </a:r>
            <a:r>
              <a:rPr lang="en-US" altLang="zh-CN" sz="2800" b="1" dirty="0">
                <a:solidFill>
                  <a:prstClr val="black"/>
                </a:solidFill>
                <a:ea typeface="楷体_GB2312" pitchFamily="49" charset="-122"/>
              </a:rPr>
              <a:t>1</a:t>
            </a:r>
            <a:r>
              <a:rPr lang="zh-CN" altLang="en-US" sz="2800" b="1" dirty="0">
                <a:solidFill>
                  <a:prstClr val="black"/>
                </a:solidFill>
                <a:ea typeface="楷体_GB2312" pitchFamily="49" charset="-122"/>
              </a:rPr>
              <a:t>：分析以下电路的逻辑功能</a:t>
            </a:r>
          </a:p>
        </p:txBody>
      </p:sp>
      <p:sp>
        <p:nvSpPr>
          <p:cNvPr id="2" name="文本框 1">
            <a:extLst>
              <a:ext uri="{FF2B5EF4-FFF2-40B4-BE49-F238E27FC236}">
                <a16:creationId xmlns="" xmlns:a16="http://schemas.microsoft.com/office/drawing/2014/main" id="{0A57E19F-4607-46D8-8434-523E56375D17}"/>
              </a:ext>
            </a:extLst>
          </p:cNvPr>
          <p:cNvSpPr txBox="1"/>
          <p:nvPr/>
        </p:nvSpPr>
        <p:spPr>
          <a:xfrm>
            <a:off x="5841150" y="1600465"/>
            <a:ext cx="2700866"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1. </a:t>
            </a:r>
            <a:r>
              <a:rPr lang="zh-CN" altLang="en-US" sz="2800" b="1" dirty="0">
                <a:solidFill>
                  <a:srgbClr val="0000FF"/>
                </a:solidFill>
                <a:latin typeface="黑体" panose="02010609060101010101" pitchFamily="49" charset="-122"/>
                <a:ea typeface="黑体" panose="02010609060101010101" pitchFamily="49" charset="-122"/>
              </a:rPr>
              <a:t>写方程组</a:t>
            </a:r>
          </a:p>
        </p:txBody>
      </p:sp>
      <p:sp>
        <p:nvSpPr>
          <p:cNvPr id="3" name="文本框 2">
            <a:extLst>
              <a:ext uri="{FF2B5EF4-FFF2-40B4-BE49-F238E27FC236}">
                <a16:creationId xmlns="" xmlns:a16="http://schemas.microsoft.com/office/drawing/2014/main" id="{6A3C6B79-4A39-4CED-9BE2-70367E9B84B8}"/>
              </a:ext>
            </a:extLst>
          </p:cNvPr>
          <p:cNvSpPr txBox="1"/>
          <p:nvPr/>
        </p:nvSpPr>
        <p:spPr>
          <a:xfrm>
            <a:off x="221190" y="4549906"/>
            <a:ext cx="4680284" cy="1569660"/>
          </a:xfrm>
          <a:prstGeom prst="rect">
            <a:avLst/>
          </a:prstGeom>
          <a:noFill/>
        </p:spPr>
        <p:txBody>
          <a:bodyPr wrap="square" rtlCol="0">
            <a:spAutoFit/>
          </a:bodyPr>
          <a:lstStyle/>
          <a:p>
            <a:pPr>
              <a:spcAft>
                <a:spcPts val="1200"/>
              </a:spcAft>
            </a:pPr>
            <a:r>
              <a:rPr lang="zh-CN" altLang="en-US" sz="2800" b="1" dirty="0">
                <a:solidFill>
                  <a:prstClr val="black"/>
                </a:solidFill>
              </a:rPr>
              <a:t>电路基本情况：</a:t>
            </a:r>
            <a:endParaRPr lang="en-US" altLang="zh-CN" sz="2800" b="1" dirty="0">
              <a:solidFill>
                <a:prstClr val="black"/>
              </a:solidFill>
            </a:endParaRPr>
          </a:p>
          <a:p>
            <a:pPr marL="285750" indent="-285750">
              <a:spcAft>
                <a:spcPts val="1200"/>
              </a:spcAft>
              <a:buFont typeface="Arial" panose="020B0604020202020204" pitchFamily="34" charset="0"/>
              <a:buChar char="•"/>
            </a:pPr>
            <a:r>
              <a:rPr lang="zh-CN" altLang="en-US" sz="2400" b="1" dirty="0">
                <a:solidFill>
                  <a:prstClr val="black"/>
                </a:solidFill>
              </a:rPr>
              <a:t>采用两个</a:t>
            </a:r>
            <a:r>
              <a:rPr lang="zh-CN" altLang="en-US" sz="2400" b="1" dirty="0">
                <a:solidFill>
                  <a:srgbClr val="FF0000"/>
                </a:solidFill>
              </a:rPr>
              <a:t>上升沿</a:t>
            </a:r>
            <a:r>
              <a:rPr lang="zh-CN" altLang="en-US" sz="2400" b="1" dirty="0">
                <a:solidFill>
                  <a:prstClr val="black"/>
                </a:solidFill>
              </a:rPr>
              <a:t>触发的</a:t>
            </a:r>
            <a:r>
              <a:rPr lang="en-US" altLang="zh-CN" sz="2400" b="1" dirty="0">
                <a:solidFill>
                  <a:srgbClr val="FF0000"/>
                </a:solidFill>
              </a:rPr>
              <a:t>D</a:t>
            </a:r>
            <a:r>
              <a:rPr lang="zh-CN" altLang="en-US" sz="2400" b="1" dirty="0">
                <a:solidFill>
                  <a:srgbClr val="FF0000"/>
                </a:solidFill>
              </a:rPr>
              <a:t>触发器</a:t>
            </a:r>
            <a:endParaRPr lang="en-US" altLang="zh-CN" sz="2400" b="1" dirty="0">
              <a:solidFill>
                <a:srgbClr val="FF0000"/>
              </a:solidFill>
            </a:endParaRPr>
          </a:p>
          <a:p>
            <a:pPr marL="285750" indent="-285750">
              <a:spcAft>
                <a:spcPts val="1200"/>
              </a:spcAft>
              <a:buFont typeface="Arial" panose="020B0604020202020204" pitchFamily="34" charset="0"/>
              <a:buChar char="•"/>
            </a:pPr>
            <a:r>
              <a:rPr lang="zh-CN" altLang="en-US" sz="2400" b="1" dirty="0">
                <a:solidFill>
                  <a:prstClr val="black"/>
                </a:solidFill>
              </a:rPr>
              <a:t>时钟脉冲信号作为输入信号</a:t>
            </a:r>
          </a:p>
        </p:txBody>
      </p:sp>
      <mc:AlternateContent xmlns:mc="http://schemas.openxmlformats.org/markup-compatibility/2006">
        <mc:Choice xmlns:a14="http://schemas.microsoft.com/office/drawing/2010/main" xmlns="" Requires="a14">
          <p:sp>
            <p:nvSpPr>
              <p:cNvPr id="4" name="矩形 3">
                <a:extLst>
                  <a:ext uri="{FF2B5EF4-FFF2-40B4-BE49-F238E27FC236}">
                    <a16:creationId xmlns:a16="http://schemas.microsoft.com/office/drawing/2014/main" xmlns="" id="{5A578F80-252A-4DFB-8204-DFD592C5B2E7}"/>
                  </a:ext>
                </a:extLst>
              </p:cNvPr>
              <p:cNvSpPr/>
              <p:nvPr/>
            </p:nvSpPr>
            <p:spPr>
              <a:xfrm>
                <a:off x="5880821" y="3029777"/>
                <a:ext cx="1784350" cy="10534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800" i="1">
                              <a:solidFill>
                                <a:prstClr val="black"/>
                              </a:solidFill>
                              <a:latin typeface="Cambria Math" panose="02040503050406030204" pitchFamily="18" charset="0"/>
                            </a:rPr>
                          </m:ctrlPr>
                        </m:dPr>
                        <m:e>
                          <m:m>
                            <m:mPr>
                              <m:plcHide m:val="on"/>
                              <m:mcs>
                                <m:mc>
                                  <m:mcPr>
                                    <m:count m:val="1"/>
                                    <m:mcJc m:val="center"/>
                                  </m:mcPr>
                                </m:mc>
                              </m:mcs>
                              <m:ctrlPr>
                                <a:rPr lang="zh-CN" altLang="en-US" sz="2800" i="1">
                                  <a:solidFill>
                                    <a:prstClr val="black"/>
                                  </a:solidFill>
                                  <a:latin typeface="Cambria Math" panose="02040503050406030204" pitchFamily="18" charset="0"/>
                                </a:rPr>
                              </m:ctrlPr>
                            </m:mPr>
                            <m:mr>
                              <m:e>
                                <m:r>
                                  <a:rPr lang="zh-CN" altLang="en-US" sz="2800" i="1">
                                    <a:solidFill>
                                      <a:prstClr val="black"/>
                                    </a:solidFill>
                                    <a:latin typeface="Cambria Math" panose="02040503050406030204" pitchFamily="18" charset="0"/>
                                  </a:rPr>
                                  <m:t>𝐶</m:t>
                                </m:r>
                                <m:sSub>
                                  <m:sSubPr>
                                    <m:ctrlPr>
                                      <a:rPr lang="zh-CN" altLang="en-US" sz="2800" i="1">
                                        <a:solidFill>
                                          <a:prstClr val="black"/>
                                        </a:solidFill>
                                        <a:latin typeface="Cambria Math" panose="02040503050406030204" pitchFamily="18" charset="0"/>
                                      </a:rPr>
                                    </m:ctrlPr>
                                  </m:sSubPr>
                                  <m:e>
                                    <m:r>
                                      <a:rPr lang="zh-CN" altLang="en-US" sz="2800" i="1">
                                        <a:solidFill>
                                          <a:prstClr val="black"/>
                                        </a:solidFill>
                                        <a:latin typeface="Cambria Math" panose="02040503050406030204" pitchFamily="18" charset="0"/>
                                      </a:rPr>
                                      <m:t>𝑃</m:t>
                                    </m:r>
                                  </m:e>
                                  <m:sub>
                                    <m:r>
                                      <a:rPr lang="zh-CN" altLang="en-US" sz="2800">
                                        <a:solidFill>
                                          <a:prstClr val="black"/>
                                        </a:solidFill>
                                        <a:latin typeface="Cambria Math" panose="02040503050406030204" pitchFamily="18" charset="0"/>
                                      </a:rPr>
                                      <m:t>0</m:t>
                                    </m:r>
                                  </m:sub>
                                </m:sSub>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𝐶𝑃</m:t>
                                </m:r>
                                <m:r>
                                  <a:rPr lang="zh-CN" altLang="en-US" sz="2800" smtClean="0">
                                    <a:solidFill>
                                      <a:srgbClr val="FF0000"/>
                                    </a:solidFill>
                                    <a:latin typeface="Cambria Math" panose="02040503050406030204" pitchFamily="18" charset="0"/>
                                  </a:rPr>
                                  <m:t>↑</m:t>
                                </m:r>
                              </m:e>
                            </m:mr>
                            <m:mr>
                              <m:e>
                                <m:r>
                                  <a:rPr lang="zh-CN" altLang="en-US" sz="2800" i="1">
                                    <a:solidFill>
                                      <a:prstClr val="black"/>
                                    </a:solidFill>
                                    <a:latin typeface="Cambria Math" panose="02040503050406030204" pitchFamily="18" charset="0"/>
                                  </a:rPr>
                                  <m:t>𝐶</m:t>
                                </m:r>
                                <m:sSub>
                                  <m:sSubPr>
                                    <m:ctrlPr>
                                      <a:rPr lang="zh-CN" altLang="en-US" sz="2800" i="1">
                                        <a:solidFill>
                                          <a:prstClr val="black"/>
                                        </a:solidFill>
                                        <a:latin typeface="Cambria Math" panose="02040503050406030204" pitchFamily="18" charset="0"/>
                                      </a:rPr>
                                    </m:ctrlPr>
                                  </m:sSubPr>
                                  <m:e>
                                    <m:r>
                                      <a:rPr lang="zh-CN" altLang="en-US" sz="2800" i="1">
                                        <a:solidFill>
                                          <a:prstClr val="black"/>
                                        </a:solidFill>
                                        <a:latin typeface="Cambria Math" panose="02040503050406030204" pitchFamily="18" charset="0"/>
                                      </a:rPr>
                                      <m:t>𝑃</m:t>
                                    </m:r>
                                  </m:e>
                                  <m:sub>
                                    <m:r>
                                      <a:rPr lang="zh-CN" altLang="en-US" sz="2800">
                                        <a:solidFill>
                                          <a:prstClr val="black"/>
                                        </a:solidFill>
                                        <a:latin typeface="Cambria Math" panose="02040503050406030204" pitchFamily="18" charset="0"/>
                                      </a:rPr>
                                      <m:t>1</m:t>
                                    </m:r>
                                  </m:sub>
                                </m:sSub>
                                <m:r>
                                  <a:rPr lang="zh-CN" altLang="en-US" sz="2800">
                                    <a:solidFill>
                                      <a:prstClr val="black"/>
                                    </a:solidFill>
                                    <a:latin typeface="Cambria Math" panose="02040503050406030204" pitchFamily="18" charset="0"/>
                                  </a:rPr>
                                  <m:t>=</m:t>
                                </m:r>
                                <m:sSub>
                                  <m:sSubPr>
                                    <m:ctrlPr>
                                      <a:rPr lang="zh-CN" altLang="en-US" sz="2800" i="1">
                                        <a:solidFill>
                                          <a:prstClr val="black"/>
                                        </a:solidFill>
                                        <a:latin typeface="Cambria Math" panose="02040503050406030204" pitchFamily="18" charset="0"/>
                                      </a:rPr>
                                    </m:ctrlPr>
                                  </m:sSubPr>
                                  <m:e>
                                    <m:r>
                                      <a:rPr lang="zh-CN" altLang="en-US" sz="2800" i="1">
                                        <a:solidFill>
                                          <a:prstClr val="black"/>
                                        </a:solidFill>
                                        <a:latin typeface="Cambria Math" panose="02040503050406030204" pitchFamily="18" charset="0"/>
                                      </a:rPr>
                                      <m:t>𝑄</m:t>
                                    </m:r>
                                  </m:e>
                                  <m:sub>
                                    <m:r>
                                      <a:rPr lang="zh-CN" altLang="en-US" sz="2800">
                                        <a:solidFill>
                                          <a:prstClr val="black"/>
                                        </a:solidFill>
                                        <a:latin typeface="Cambria Math" panose="02040503050406030204" pitchFamily="18" charset="0"/>
                                      </a:rPr>
                                      <m:t>0</m:t>
                                    </m:r>
                                  </m:sub>
                                </m:sSub>
                                <m:r>
                                  <a:rPr lang="zh-CN" altLang="en-US" sz="2800" smtClean="0">
                                    <a:solidFill>
                                      <a:srgbClr val="FF0000"/>
                                    </a:solidFill>
                                    <a:latin typeface="Cambria Math" panose="02040503050406030204" pitchFamily="18" charset="0"/>
                                  </a:rPr>
                                  <m:t>↑</m:t>
                                </m:r>
                              </m:e>
                            </m:mr>
                          </m:m>
                        </m:e>
                      </m:d>
                    </m:oMath>
                  </m:oMathPara>
                </a14:m>
                <a:endParaRPr lang="zh-CN" altLang="en-US" sz="2800" dirty="0">
                  <a:solidFill>
                    <a:prstClr val="black"/>
                  </a:solidFill>
                </a:endParaRPr>
              </a:p>
            </p:txBody>
          </p:sp>
        </mc:Choice>
        <mc:Fallback>
          <p:sp>
            <p:nvSpPr>
              <p:cNvPr id="4" name="矩形 3">
                <a:extLst>
                  <a:ext uri="{FF2B5EF4-FFF2-40B4-BE49-F238E27FC236}">
                    <a16:creationId xmlns="" xmlns:a14="http://schemas.microsoft.com/office/drawing/2010/main" xmlns:a16="http://schemas.microsoft.com/office/drawing/2014/main" id="{5A578F80-252A-4DFB-8204-DFD592C5B2E7}"/>
                  </a:ext>
                </a:extLst>
              </p:cNvPr>
              <p:cNvSpPr>
                <a:spLocks noRot="1" noChangeAspect="1" noMove="1" noResize="1" noEditPoints="1" noAdjustHandles="1" noChangeArrowheads="1" noChangeShapeType="1" noTextEdit="1"/>
              </p:cNvSpPr>
              <p:nvPr/>
            </p:nvSpPr>
            <p:spPr>
              <a:xfrm>
                <a:off x="5880821" y="3029777"/>
                <a:ext cx="1784350" cy="1053494"/>
              </a:xfrm>
              <a:prstGeom prst="rect">
                <a:avLst/>
              </a:prstGeom>
              <a:blipFill rotWithShape="0">
                <a:blip r:embed="rId4" cstate="print"/>
                <a:stretch>
                  <a:fillRect r="-123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8" name="文本框 7">
                <a:extLst>
                  <a:ext uri="{FF2B5EF4-FFF2-40B4-BE49-F238E27FC236}">
                    <a16:creationId xmlns:a16="http://schemas.microsoft.com/office/drawing/2014/main" xmlns="" id="{ADF01B17-9B2C-4EB0-BE31-5ED2C701049E}"/>
                  </a:ext>
                </a:extLst>
              </p:cNvPr>
              <p:cNvSpPr txBox="1"/>
              <p:nvPr/>
            </p:nvSpPr>
            <p:spPr>
              <a:xfrm>
                <a:off x="5193440" y="4561354"/>
                <a:ext cx="3553493" cy="1815882"/>
              </a:xfrm>
              <a:prstGeom prst="rect">
                <a:avLst/>
              </a:prstGeom>
              <a:noFill/>
              <a:ln w="12700">
                <a:solidFill>
                  <a:schemeClr val="accent1"/>
                </a:solidFill>
              </a:ln>
            </p:spPr>
            <p:txBody>
              <a:bodyPr wrap="square" rtlCol="0">
                <a:spAutoFit/>
              </a:bodyPr>
              <a:lstStyle/>
              <a:p>
                <a:pPr marL="457200" indent="-457200">
                  <a:buFont typeface="Wingdings" panose="05000000000000000000" pitchFamily="2" charset="2"/>
                  <a:buChar char="Ø"/>
                </a:pPr>
                <a:r>
                  <a:rPr lang="zh-CN" altLang="en-US" sz="2800" b="1" dirty="0">
                    <a:solidFill>
                      <a:srgbClr val="C00000"/>
                    </a:solidFill>
                  </a:rPr>
                  <a:t>时钟</a:t>
                </a:r>
                <a:r>
                  <a:rPr lang="en-US" altLang="zh-CN" sz="2800" b="1" dirty="0">
                    <a:solidFill>
                      <a:srgbClr val="C00000"/>
                    </a:solidFill>
                  </a:rPr>
                  <a:t>CP</a:t>
                </a:r>
                <a:r>
                  <a:rPr lang="zh-CN" altLang="en-US" sz="2800" b="1" dirty="0">
                    <a:solidFill>
                      <a:srgbClr val="C00000"/>
                    </a:solidFill>
                  </a:rPr>
                  <a:t>的上升沿触发</a:t>
                </a:r>
                <a:r>
                  <a:rPr lang="en-US" altLang="zh-CN" sz="2800" b="1" dirty="0">
                    <a:solidFill>
                      <a:srgbClr val="C00000"/>
                    </a:solidFill>
                  </a:rPr>
                  <a:t>FF0</a:t>
                </a:r>
              </a:p>
              <a:p>
                <a:pPr marL="457200" indent="-457200">
                  <a:buFont typeface="Wingdings" panose="05000000000000000000" pitchFamily="2" charset="2"/>
                  <a:buChar char="Ø"/>
                </a:pPr>
                <a14:m>
                  <m:oMath xmlns:m="http://schemas.openxmlformats.org/officeDocument/2006/math">
                    <m:sSub>
                      <m:sSubPr>
                        <m:ctrlPr>
                          <a:rPr lang="zh-CN" altLang="en-US" sz="2800" b="1" i="1">
                            <a:solidFill>
                              <a:srgbClr val="C00000"/>
                            </a:solidFill>
                            <a:latin typeface="Cambria Math" panose="02040503050406030204" pitchFamily="18" charset="0"/>
                          </a:rPr>
                        </m:ctrlPr>
                      </m:sSubPr>
                      <m:e>
                        <m:r>
                          <a:rPr lang="zh-CN" altLang="en-US" sz="2800" b="1" i="1" smtClean="0">
                            <a:solidFill>
                              <a:srgbClr val="C00000"/>
                            </a:solidFill>
                            <a:latin typeface="Cambria Math" panose="02040503050406030204" pitchFamily="18" charset="0"/>
                          </a:rPr>
                          <m:t>𝑸</m:t>
                        </m:r>
                      </m:e>
                      <m:sub>
                        <m:r>
                          <a:rPr lang="zh-CN" altLang="en-US" sz="2800" b="1" i="1" smtClean="0">
                            <a:solidFill>
                              <a:srgbClr val="C00000"/>
                            </a:solidFill>
                            <a:latin typeface="Cambria Math" panose="02040503050406030204" pitchFamily="18" charset="0"/>
                          </a:rPr>
                          <m:t>𝟎</m:t>
                        </m:r>
                      </m:sub>
                    </m:sSub>
                  </m:oMath>
                </a14:m>
                <a:r>
                  <a:rPr lang="zh-CN" altLang="en-US" sz="2800" b="1" dirty="0">
                    <a:solidFill>
                      <a:srgbClr val="C00000"/>
                    </a:solidFill>
                  </a:rPr>
                  <a:t>由</a:t>
                </a:r>
                <a:r>
                  <a:rPr lang="en-US" altLang="zh-CN" sz="2800" b="1" dirty="0">
                    <a:solidFill>
                      <a:srgbClr val="C00000"/>
                    </a:solidFill>
                  </a:rPr>
                  <a:t>0</a:t>
                </a:r>
                <a14:m>
                  <m:oMath xmlns:m="http://schemas.openxmlformats.org/officeDocument/2006/math">
                    <m:r>
                      <a:rPr lang="zh-CN" altLang="en-US" sz="2800" b="1" smtClean="0">
                        <a:solidFill>
                          <a:srgbClr val="C00000"/>
                        </a:solidFill>
                        <a:latin typeface="Cambria Math" panose="02040503050406030204" pitchFamily="18" charset="0"/>
                      </a:rPr>
                      <m:t>→</m:t>
                    </m:r>
                  </m:oMath>
                </a14:m>
                <a:r>
                  <a:rPr lang="en-US" altLang="zh-CN" sz="2800" b="1" dirty="0">
                    <a:solidFill>
                      <a:srgbClr val="C00000"/>
                    </a:solidFill>
                  </a:rPr>
                  <a:t>1</a:t>
                </a:r>
                <a:r>
                  <a:rPr lang="zh-CN" altLang="en-US" sz="2800" b="1" dirty="0">
                    <a:solidFill>
                      <a:srgbClr val="C00000"/>
                    </a:solidFill>
                  </a:rPr>
                  <a:t>时触发</a:t>
                </a:r>
                <a:r>
                  <a:rPr lang="en-US" altLang="zh-CN" sz="2800" b="1" dirty="0">
                    <a:solidFill>
                      <a:srgbClr val="C00000"/>
                    </a:solidFill>
                  </a:rPr>
                  <a:t>FF1</a:t>
                </a:r>
                <a:endParaRPr lang="zh-CN" altLang="en-US" sz="2800" b="1" dirty="0">
                  <a:solidFill>
                    <a:srgbClr val="C00000"/>
                  </a:solidFill>
                </a:endParaRPr>
              </a:p>
            </p:txBody>
          </p:sp>
        </mc:Choice>
        <mc:Fallback>
          <p:sp>
            <p:nvSpPr>
              <p:cNvPr id="8" name="文本框 7">
                <a:extLst>
                  <a:ext uri="{FF2B5EF4-FFF2-40B4-BE49-F238E27FC236}">
                    <a16:creationId xmlns="" xmlns:a14="http://schemas.microsoft.com/office/drawing/2010/main" xmlns:a16="http://schemas.microsoft.com/office/drawing/2014/main" id="{ADF01B17-9B2C-4EB0-BE31-5ED2C701049E}"/>
                  </a:ext>
                </a:extLst>
              </p:cNvPr>
              <p:cNvSpPr txBox="1">
                <a:spLocks noRot="1" noChangeAspect="1" noMove="1" noResize="1" noEditPoints="1" noAdjustHandles="1" noChangeArrowheads="1" noChangeShapeType="1" noTextEdit="1"/>
              </p:cNvSpPr>
              <p:nvPr/>
            </p:nvSpPr>
            <p:spPr>
              <a:xfrm>
                <a:off x="5193440" y="4561354"/>
                <a:ext cx="3553493" cy="1815882"/>
              </a:xfrm>
              <a:prstGeom prst="rect">
                <a:avLst/>
              </a:prstGeom>
              <a:blipFill rotWithShape="0">
                <a:blip r:embed="rId5" cstate="print"/>
                <a:stretch>
                  <a:fillRect l="-2906" t="-3333" r="-1538" b="-8333"/>
                </a:stretch>
              </a:blipFill>
              <a:ln w="12700">
                <a:solidFill>
                  <a:schemeClr val="accent1"/>
                </a:solidFill>
              </a:ln>
            </p:spPr>
            <p:txBody>
              <a:bodyPr/>
              <a:lstStyle/>
              <a:p>
                <a:r>
                  <a:rPr lang="zh-CN" altLang="en-US">
                    <a:noFill/>
                  </a:rPr>
                  <a:t> </a:t>
                </a:r>
              </a:p>
            </p:txBody>
          </p:sp>
        </mc:Fallback>
      </mc:AlternateContent>
      <p:sp>
        <p:nvSpPr>
          <p:cNvPr id="12" name="椭圆 11">
            <a:extLst>
              <a:ext uri="{FF2B5EF4-FFF2-40B4-BE49-F238E27FC236}">
                <a16:creationId xmlns="" xmlns:a16="http://schemas.microsoft.com/office/drawing/2014/main" id="{C9B1AE4B-F930-4837-BAAF-D43A5F9ED71A}"/>
              </a:ext>
            </a:extLst>
          </p:cNvPr>
          <p:cNvSpPr/>
          <p:nvPr/>
        </p:nvSpPr>
        <p:spPr>
          <a:xfrm>
            <a:off x="7607970" y="3029777"/>
            <a:ext cx="409074" cy="983639"/>
          </a:xfrm>
          <a:prstGeom prst="ellipse">
            <a:avLst/>
          </a:prstGeom>
          <a:noFill/>
          <a:ln w="412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a:extLst>
              <a:ext uri="{FF2B5EF4-FFF2-40B4-BE49-F238E27FC236}">
                <a16:creationId xmlns="" xmlns:a16="http://schemas.microsoft.com/office/drawing/2014/main" id="{9F4A8D78-A47E-4F75-98BA-53569BA2E9F9}"/>
              </a:ext>
            </a:extLst>
          </p:cNvPr>
          <p:cNvGrpSpPr/>
          <p:nvPr/>
        </p:nvGrpSpPr>
        <p:grpSpPr>
          <a:xfrm>
            <a:off x="118611" y="1279898"/>
            <a:ext cx="5598536" cy="2942500"/>
            <a:chOff x="118611" y="1279898"/>
            <a:chExt cx="5598536" cy="2942500"/>
          </a:xfrm>
        </p:grpSpPr>
        <p:pic>
          <p:nvPicPr>
            <p:cNvPr id="21" name="Picture 5" descr="5-3-12">
              <a:extLst>
                <a:ext uri="{FF2B5EF4-FFF2-40B4-BE49-F238E27FC236}">
                  <a16:creationId xmlns="" xmlns:a16="http://schemas.microsoft.com/office/drawing/2014/main" id="{33EFBA73-D305-4A66-AC1A-9EA909138738}"/>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18611" y="1279898"/>
              <a:ext cx="5587619" cy="2942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文本框 4">
              <a:extLst>
                <a:ext uri="{FF2B5EF4-FFF2-40B4-BE49-F238E27FC236}">
                  <a16:creationId xmlns="" xmlns:a16="http://schemas.microsoft.com/office/drawing/2014/main" id="{D4D6B3C8-0BD4-4763-AD4A-A475DEEF3C02}"/>
                </a:ext>
              </a:extLst>
            </p:cNvPr>
            <p:cNvSpPr txBox="1"/>
            <p:nvPr/>
          </p:nvSpPr>
          <p:spPr>
            <a:xfrm>
              <a:off x="5460665" y="1375384"/>
              <a:ext cx="256482" cy="461665"/>
            </a:xfrm>
            <a:prstGeom prst="rect">
              <a:avLst/>
            </a:prstGeom>
            <a:solidFill>
              <a:schemeClr val="bg1"/>
            </a:solidFill>
          </p:spPr>
          <p:txBody>
            <a:bodyPr wrap="square" rtlCol="0">
              <a:spAutoFit/>
            </a:bodyPr>
            <a:lstStyle/>
            <a:p>
              <a:r>
                <a:rPr lang="en-US" altLang="zh-CN" sz="2400" dirty="0">
                  <a:solidFill>
                    <a:prstClr val="black"/>
                  </a:solidFill>
                </a:rPr>
                <a:t>Z</a:t>
              </a:r>
              <a:endParaRPr lang="zh-CN" altLang="en-US" sz="2400" dirty="0">
                <a:solidFill>
                  <a:prstClr val="black"/>
                </a:solidFill>
              </a:endParaRPr>
            </a:p>
          </p:txBody>
        </p:sp>
      </p:grpSp>
    </p:spTree>
    <p:extLst>
      <p:ext uri="{BB962C8B-B14F-4D97-AF65-F5344CB8AC3E}">
        <p14:creationId xmlns:p14="http://schemas.microsoft.com/office/powerpoint/2010/main" xmlns="" val="216504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strips(downRight)">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ircle(in)">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P spid="3" grpId="0"/>
      <p:bldP spid="4" grpId="0" animBg="1"/>
      <p:bldP spid="8" grpId="0" animBg="1"/>
      <p:bldP spid="12"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11" name="Rectangle 2">
            <a:extLst>
              <a:ext uri="{FF2B5EF4-FFF2-40B4-BE49-F238E27FC236}">
                <a16:creationId xmlns="" xmlns:a16="http://schemas.microsoft.com/office/drawing/2014/main" id="{17AF6AA6-F41E-4225-B8A8-F80BDF5629B3}"/>
              </a:ext>
            </a:extLst>
          </p:cNvPr>
          <p:cNvSpPr>
            <a:spLocks noChangeArrowheads="1"/>
          </p:cNvSpPr>
          <p:nvPr/>
        </p:nvSpPr>
        <p:spPr bwMode="auto">
          <a:xfrm>
            <a:off x="0" y="2505075"/>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en-GB" altLang="zh-CN">
              <a:solidFill>
                <a:prstClr val="black"/>
              </a:solidFill>
            </a:endParaRPr>
          </a:p>
        </p:txBody>
      </p:sp>
      <p:sp>
        <p:nvSpPr>
          <p:cNvPr id="22" name="Rectangle 8">
            <a:extLst>
              <a:ext uri="{FF2B5EF4-FFF2-40B4-BE49-F238E27FC236}">
                <a16:creationId xmlns="" xmlns:a16="http://schemas.microsoft.com/office/drawing/2014/main" id="{B95131C4-162D-4DB1-ACE5-616957F3A1FC}"/>
              </a:ext>
            </a:extLst>
          </p:cNvPr>
          <p:cNvSpPr>
            <a:spLocks noChangeArrowheads="1"/>
          </p:cNvSpPr>
          <p:nvPr/>
        </p:nvSpPr>
        <p:spPr bwMode="auto">
          <a:xfrm>
            <a:off x="5270290" y="3516862"/>
            <a:ext cx="1310841" cy="954107"/>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Times New Roman" panose="02020603050405020304" pitchFamily="18" charset="0"/>
                <a:ea typeface="楷体_GB2312" pitchFamily="49" charset="-122"/>
                <a:cs typeface="Times New Roman" panose="02020603050405020304" pitchFamily="18" charset="0"/>
              </a:rPr>
              <a:t>驱动方程组</a:t>
            </a:r>
            <a:endParaRPr lang="zh-CN" altLang="en-US" sz="2800" b="1" dirty="0">
              <a:solidFill>
                <a:srgbClr val="000066"/>
              </a:solidFill>
              <a:ea typeface="楷体_GB2312" pitchFamily="49" charset="-122"/>
              <a:cs typeface="Times New Roman" panose="02020603050405020304" pitchFamily="18" charset="0"/>
            </a:endParaRPr>
          </a:p>
        </p:txBody>
      </p:sp>
      <p:sp>
        <p:nvSpPr>
          <p:cNvPr id="32" name="Text Box 18">
            <a:extLst>
              <a:ext uri="{FF2B5EF4-FFF2-40B4-BE49-F238E27FC236}">
                <a16:creationId xmlns="" xmlns:a16="http://schemas.microsoft.com/office/drawing/2014/main" id="{C9B26732-306D-40B1-8BB9-60AC3F9E4B57}"/>
              </a:ext>
            </a:extLst>
          </p:cNvPr>
          <p:cNvSpPr txBox="1">
            <a:spLocks noChangeArrowheads="1"/>
          </p:cNvSpPr>
          <p:nvPr/>
        </p:nvSpPr>
        <p:spPr bwMode="auto">
          <a:xfrm>
            <a:off x="221190" y="686001"/>
            <a:ext cx="5939385"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prstClr val="black"/>
                </a:solidFill>
                <a:ea typeface="楷体_GB2312" pitchFamily="49" charset="-122"/>
              </a:rPr>
              <a:t>例</a:t>
            </a:r>
            <a:r>
              <a:rPr lang="en-US" altLang="zh-CN" sz="2800" b="1" dirty="0">
                <a:solidFill>
                  <a:prstClr val="black"/>
                </a:solidFill>
                <a:ea typeface="楷体_GB2312" pitchFamily="49" charset="-122"/>
              </a:rPr>
              <a:t>1</a:t>
            </a:r>
            <a:r>
              <a:rPr lang="zh-CN" altLang="en-US" sz="2800" b="1" dirty="0">
                <a:solidFill>
                  <a:prstClr val="black"/>
                </a:solidFill>
                <a:ea typeface="楷体_GB2312" pitchFamily="49" charset="-122"/>
              </a:rPr>
              <a:t>：分析以下电路的逻辑功能</a:t>
            </a:r>
          </a:p>
        </p:txBody>
      </p:sp>
      <p:sp>
        <p:nvSpPr>
          <p:cNvPr id="2" name="文本框 1">
            <a:extLst>
              <a:ext uri="{FF2B5EF4-FFF2-40B4-BE49-F238E27FC236}">
                <a16:creationId xmlns="" xmlns:a16="http://schemas.microsoft.com/office/drawing/2014/main" id="{0A57E19F-4607-46D8-8434-523E56375D17}"/>
              </a:ext>
            </a:extLst>
          </p:cNvPr>
          <p:cNvSpPr txBox="1"/>
          <p:nvPr/>
        </p:nvSpPr>
        <p:spPr>
          <a:xfrm>
            <a:off x="5368672" y="1200098"/>
            <a:ext cx="2700866"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1. </a:t>
            </a:r>
            <a:r>
              <a:rPr lang="zh-CN" altLang="en-US" sz="2800" b="1" dirty="0">
                <a:solidFill>
                  <a:srgbClr val="0000FF"/>
                </a:solidFill>
                <a:latin typeface="黑体" panose="02010609060101010101" pitchFamily="49" charset="-122"/>
                <a:ea typeface="黑体" panose="02010609060101010101" pitchFamily="49" charset="-122"/>
              </a:rPr>
              <a:t>写方程组</a:t>
            </a:r>
          </a:p>
        </p:txBody>
      </p:sp>
      <p:graphicFrame>
        <p:nvGraphicFramePr>
          <p:cNvPr id="14" name="Object 6">
            <a:extLst>
              <a:ext uri="{FF2B5EF4-FFF2-40B4-BE49-F238E27FC236}">
                <a16:creationId xmlns="" xmlns:a16="http://schemas.microsoft.com/office/drawing/2014/main" id="{660F7FD6-80A4-4F9A-BEFA-C004DC154BBC}"/>
              </a:ext>
            </a:extLst>
          </p:cNvPr>
          <p:cNvGraphicFramePr>
            <a:graphicFrameLocks noChangeAspect="1"/>
          </p:cNvGraphicFramePr>
          <p:nvPr>
            <p:extLst/>
          </p:nvPr>
        </p:nvGraphicFramePr>
        <p:xfrm>
          <a:off x="6660326" y="3162086"/>
          <a:ext cx="1729689" cy="1467453"/>
        </p:xfrm>
        <a:graphic>
          <a:graphicData uri="http://schemas.openxmlformats.org/presentationml/2006/ole">
            <p:oleObj spid="_x0000_s157862" name="Equation" r:id="rId5" imgW="660240" imgH="558720" progId="Equation.DSMT4">
              <p:embed/>
            </p:oleObj>
          </a:graphicData>
        </a:graphic>
      </p:graphicFrame>
      <p:sp>
        <p:nvSpPr>
          <p:cNvPr id="15" name="Rectangle 4">
            <a:extLst>
              <a:ext uri="{FF2B5EF4-FFF2-40B4-BE49-F238E27FC236}">
                <a16:creationId xmlns="" xmlns:a16="http://schemas.microsoft.com/office/drawing/2014/main" id="{D5AC8C82-EAAC-411F-8703-DA0AE829284C}"/>
              </a:ext>
            </a:extLst>
          </p:cNvPr>
          <p:cNvSpPr>
            <a:spLocks noChangeArrowheads="1"/>
          </p:cNvSpPr>
          <p:nvPr/>
        </p:nvSpPr>
        <p:spPr bwMode="auto">
          <a:xfrm>
            <a:off x="221190" y="4577486"/>
            <a:ext cx="1784350" cy="523220"/>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宋体" panose="02010600030101010101" pitchFamily="2" charset="-122"/>
                <a:ea typeface="楷体_GB2312" pitchFamily="49" charset="-122"/>
                <a:cs typeface="Times New Roman" panose="02020603050405020304" pitchFamily="18" charset="0"/>
              </a:rPr>
              <a:t>输出方程</a:t>
            </a:r>
            <a:endParaRPr lang="zh-CN" altLang="en-US" sz="2800" b="1" dirty="0">
              <a:solidFill>
                <a:srgbClr val="000066"/>
              </a:solidFill>
              <a:ea typeface="楷体_GB2312" pitchFamily="49" charset="-122"/>
              <a:cs typeface="Times New Roman" panose="02020603050405020304" pitchFamily="18" charset="0"/>
            </a:endParaRPr>
          </a:p>
        </p:txBody>
      </p:sp>
      <p:graphicFrame>
        <p:nvGraphicFramePr>
          <p:cNvPr id="16" name="Object 4">
            <a:extLst>
              <a:ext uri="{FF2B5EF4-FFF2-40B4-BE49-F238E27FC236}">
                <a16:creationId xmlns="" xmlns:a16="http://schemas.microsoft.com/office/drawing/2014/main" id="{01C2E967-E274-420A-A793-F2FE953BFF44}"/>
              </a:ext>
            </a:extLst>
          </p:cNvPr>
          <p:cNvGraphicFramePr>
            <a:graphicFrameLocks noChangeAspect="1"/>
          </p:cNvGraphicFramePr>
          <p:nvPr>
            <p:extLst/>
          </p:nvPr>
        </p:nvGraphicFramePr>
        <p:xfrm>
          <a:off x="14288" y="5399088"/>
          <a:ext cx="3376612" cy="617537"/>
        </p:xfrm>
        <a:graphic>
          <a:graphicData uri="http://schemas.openxmlformats.org/presentationml/2006/ole">
            <p:oleObj spid="_x0000_s157863" name="Equation" r:id="rId6" imgW="1447560" imgH="266400" progId="Equation.DSMT4">
              <p:embed/>
            </p:oleObj>
          </a:graphicData>
        </a:graphic>
      </p:graphicFrame>
      <p:sp>
        <p:nvSpPr>
          <p:cNvPr id="17" name="Rectangle 12">
            <a:extLst>
              <a:ext uri="{FF2B5EF4-FFF2-40B4-BE49-F238E27FC236}">
                <a16:creationId xmlns="" xmlns:a16="http://schemas.microsoft.com/office/drawing/2014/main" id="{B756D041-23FE-4680-A390-72925F587FE3}"/>
              </a:ext>
            </a:extLst>
          </p:cNvPr>
          <p:cNvSpPr>
            <a:spLocks noChangeArrowheads="1"/>
          </p:cNvSpPr>
          <p:nvPr/>
        </p:nvSpPr>
        <p:spPr bwMode="auto">
          <a:xfrm>
            <a:off x="3537284" y="4834844"/>
            <a:ext cx="2129475" cy="523220"/>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Times New Roman" panose="02020603050405020304" pitchFamily="18" charset="0"/>
                <a:ea typeface="楷体_GB2312" pitchFamily="49" charset="-122"/>
                <a:cs typeface="Times New Roman" panose="02020603050405020304" pitchFamily="18" charset="0"/>
              </a:rPr>
              <a:t>次态</a:t>
            </a:r>
            <a:r>
              <a:rPr lang="zh-CN" altLang="en-US" sz="2800" b="1" dirty="0">
                <a:solidFill>
                  <a:srgbClr val="000066"/>
                </a:solidFill>
                <a:latin typeface="宋体" panose="02010600030101010101" pitchFamily="2" charset="-122"/>
                <a:ea typeface="楷体_GB2312" pitchFamily="49" charset="-122"/>
                <a:cs typeface="Times New Roman" panose="02020603050405020304" pitchFamily="18" charset="0"/>
              </a:rPr>
              <a:t>方程组</a:t>
            </a:r>
            <a:endParaRPr lang="zh-CN" altLang="en-US" sz="2800" b="1" dirty="0">
              <a:solidFill>
                <a:srgbClr val="000066"/>
              </a:solidFill>
              <a:ea typeface="楷体_GB2312" pitchFamily="49" charset="-122"/>
              <a:cs typeface="Times New Roman" panose="02020603050405020304" pitchFamily="18" charset="0"/>
            </a:endParaRPr>
          </a:p>
        </p:txBody>
      </p:sp>
      <p:cxnSp>
        <p:nvCxnSpPr>
          <p:cNvPr id="10" name="直接连接符 9">
            <a:extLst>
              <a:ext uri="{FF2B5EF4-FFF2-40B4-BE49-F238E27FC236}">
                <a16:creationId xmlns="" xmlns:a16="http://schemas.microsoft.com/office/drawing/2014/main" id="{8ABE07D6-DB95-48BA-A273-1A3C8C376384}"/>
              </a:ext>
            </a:extLst>
          </p:cNvPr>
          <p:cNvCxnSpPr>
            <a:cxnSpLocks/>
          </p:cNvCxnSpPr>
          <p:nvPr/>
        </p:nvCxnSpPr>
        <p:spPr>
          <a:xfrm>
            <a:off x="3372853" y="4115381"/>
            <a:ext cx="0" cy="2675021"/>
          </a:xfrm>
          <a:prstGeom prst="line">
            <a:avLst/>
          </a:prstGeom>
          <a:ln w="19050"/>
        </p:spPr>
        <p:style>
          <a:lnRef idx="1">
            <a:schemeClr val="accent1"/>
          </a:lnRef>
          <a:fillRef idx="0">
            <a:schemeClr val="accent1"/>
          </a:fillRef>
          <a:effectRef idx="0">
            <a:schemeClr val="accent1"/>
          </a:effectRef>
          <a:fontRef idx="minor">
            <a:schemeClr val="tx1"/>
          </a:fontRef>
        </p:style>
      </p:cxnSp>
      <p:graphicFrame>
        <p:nvGraphicFramePr>
          <p:cNvPr id="23" name="Object 4">
            <a:extLst>
              <a:ext uri="{FF2B5EF4-FFF2-40B4-BE49-F238E27FC236}">
                <a16:creationId xmlns="" xmlns:a16="http://schemas.microsoft.com/office/drawing/2014/main" id="{ACA22230-5873-4475-ACE6-D391FFB006CE}"/>
              </a:ext>
            </a:extLst>
          </p:cNvPr>
          <p:cNvGraphicFramePr>
            <a:graphicFrameLocks noChangeAspect="1"/>
          </p:cNvGraphicFramePr>
          <p:nvPr>
            <p:extLst/>
          </p:nvPr>
        </p:nvGraphicFramePr>
        <p:xfrm>
          <a:off x="3537285" y="5772903"/>
          <a:ext cx="1831386" cy="699699"/>
        </p:xfrm>
        <a:graphic>
          <a:graphicData uri="http://schemas.openxmlformats.org/presentationml/2006/ole">
            <p:oleObj spid="_x0000_s157864" name="Equation" r:id="rId7" imgW="698400" imgH="266400" progId="Equation.DSMT4">
              <p:embed/>
            </p:oleObj>
          </a:graphicData>
        </a:graphic>
      </p:graphicFrame>
      <p:cxnSp>
        <p:nvCxnSpPr>
          <p:cNvPr id="19" name="直接连接符 18">
            <a:extLst>
              <a:ext uri="{FF2B5EF4-FFF2-40B4-BE49-F238E27FC236}">
                <a16:creationId xmlns="" xmlns:a16="http://schemas.microsoft.com/office/drawing/2014/main" id="{2B32A635-E278-49E7-994B-86CDAF9EFA9D}"/>
              </a:ext>
            </a:extLst>
          </p:cNvPr>
          <p:cNvCxnSpPr>
            <a:cxnSpLocks/>
          </p:cNvCxnSpPr>
          <p:nvPr/>
        </p:nvCxnSpPr>
        <p:spPr>
          <a:xfrm>
            <a:off x="3372853" y="4757065"/>
            <a:ext cx="5731042"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5" name="Rectangle 4">
            <a:extLst>
              <a:ext uri="{FF2B5EF4-FFF2-40B4-BE49-F238E27FC236}">
                <a16:creationId xmlns="" xmlns:a16="http://schemas.microsoft.com/office/drawing/2014/main" id="{4A507E95-969A-4128-8811-B83ABE75A049}"/>
              </a:ext>
            </a:extLst>
          </p:cNvPr>
          <p:cNvSpPr>
            <a:spLocks noChangeArrowheads="1"/>
          </p:cNvSpPr>
          <p:nvPr/>
        </p:nvSpPr>
        <p:spPr bwMode="auto">
          <a:xfrm>
            <a:off x="5270290" y="1842362"/>
            <a:ext cx="958765" cy="954107"/>
          </a:xfrm>
          <a:prstGeom prst="rect">
            <a:avLst/>
          </a:prstGeom>
          <a:noFill/>
          <a:ln w="19050">
            <a:solidFill>
              <a:srgbClr val="CC33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66"/>
                </a:solidFill>
                <a:latin typeface="宋体" panose="02010600030101010101" pitchFamily="2" charset="-122"/>
                <a:ea typeface="楷体_GB2312" pitchFamily="49" charset="-122"/>
                <a:cs typeface="Times New Roman" panose="02020603050405020304" pitchFamily="18" charset="0"/>
              </a:rPr>
              <a:t>时钟方程</a:t>
            </a:r>
            <a:endParaRPr lang="zh-CN" altLang="en-US" sz="2800" b="1" dirty="0">
              <a:solidFill>
                <a:srgbClr val="000066"/>
              </a:solidFill>
              <a:ea typeface="楷体_GB2312" pitchFamily="49" charset="-122"/>
              <a:cs typeface="Times New Roman" panose="02020603050405020304" pitchFamily="18" charset="0"/>
            </a:endParaRPr>
          </a:p>
        </p:txBody>
      </p:sp>
      <mc:AlternateContent xmlns:mc="http://schemas.openxmlformats.org/markup-compatibility/2006">
        <mc:Choice xmlns:a14="http://schemas.microsoft.com/office/drawing/2010/main" xmlns="" Requires="a14">
          <p:sp>
            <p:nvSpPr>
              <p:cNvPr id="26" name="矩形 25">
                <a:extLst>
                  <a:ext uri="{FF2B5EF4-FFF2-40B4-BE49-F238E27FC236}">
                    <a16:creationId xmlns:a16="http://schemas.microsoft.com/office/drawing/2014/main" xmlns="" id="{158900A5-F22D-4C34-92DF-6FA23AA3349C}"/>
                  </a:ext>
                </a:extLst>
              </p:cNvPr>
              <p:cNvSpPr/>
              <p:nvPr/>
            </p:nvSpPr>
            <p:spPr>
              <a:xfrm>
                <a:off x="6445513" y="1810158"/>
                <a:ext cx="1784350" cy="10534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800" i="1">
                              <a:solidFill>
                                <a:prstClr val="black"/>
                              </a:solidFill>
                              <a:latin typeface="Cambria Math" panose="02040503050406030204" pitchFamily="18" charset="0"/>
                            </a:rPr>
                          </m:ctrlPr>
                        </m:dPr>
                        <m:e>
                          <m:m>
                            <m:mPr>
                              <m:plcHide m:val="on"/>
                              <m:mcs>
                                <m:mc>
                                  <m:mcPr>
                                    <m:count m:val="1"/>
                                    <m:mcJc m:val="center"/>
                                  </m:mcPr>
                                </m:mc>
                              </m:mcs>
                              <m:ctrlPr>
                                <a:rPr lang="zh-CN" altLang="en-US" sz="2800" i="1">
                                  <a:solidFill>
                                    <a:prstClr val="black"/>
                                  </a:solidFill>
                                  <a:latin typeface="Cambria Math" panose="02040503050406030204" pitchFamily="18" charset="0"/>
                                </a:rPr>
                              </m:ctrlPr>
                            </m:mPr>
                            <m:mr>
                              <m:e>
                                <m:r>
                                  <a:rPr lang="zh-CN" altLang="en-US" sz="2800" i="1">
                                    <a:solidFill>
                                      <a:prstClr val="black"/>
                                    </a:solidFill>
                                    <a:latin typeface="Cambria Math" panose="02040503050406030204" pitchFamily="18" charset="0"/>
                                  </a:rPr>
                                  <m:t>𝐶</m:t>
                                </m:r>
                                <m:sSub>
                                  <m:sSubPr>
                                    <m:ctrlPr>
                                      <a:rPr lang="zh-CN" altLang="en-US" sz="2800" i="1">
                                        <a:solidFill>
                                          <a:prstClr val="black"/>
                                        </a:solidFill>
                                        <a:latin typeface="Cambria Math" panose="02040503050406030204" pitchFamily="18" charset="0"/>
                                      </a:rPr>
                                    </m:ctrlPr>
                                  </m:sSubPr>
                                  <m:e>
                                    <m:r>
                                      <a:rPr lang="zh-CN" altLang="en-US" sz="2800" i="1">
                                        <a:solidFill>
                                          <a:prstClr val="black"/>
                                        </a:solidFill>
                                        <a:latin typeface="Cambria Math" panose="02040503050406030204" pitchFamily="18" charset="0"/>
                                      </a:rPr>
                                      <m:t>𝑃</m:t>
                                    </m:r>
                                  </m:e>
                                  <m:sub>
                                    <m:r>
                                      <a:rPr lang="zh-CN" altLang="en-US" sz="2800">
                                        <a:solidFill>
                                          <a:prstClr val="black"/>
                                        </a:solidFill>
                                        <a:latin typeface="Cambria Math" panose="02040503050406030204" pitchFamily="18" charset="0"/>
                                      </a:rPr>
                                      <m:t>0</m:t>
                                    </m:r>
                                  </m:sub>
                                </m:sSub>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𝐶𝑃</m:t>
                                </m:r>
                                <m:r>
                                  <a:rPr lang="zh-CN" altLang="en-US" sz="2800">
                                    <a:solidFill>
                                      <a:prstClr val="black"/>
                                    </a:solidFill>
                                    <a:latin typeface="Cambria Math" panose="02040503050406030204" pitchFamily="18" charset="0"/>
                                  </a:rPr>
                                  <m:t>↑</m:t>
                                </m:r>
                              </m:e>
                            </m:mr>
                            <m:mr>
                              <m:e>
                                <m:r>
                                  <a:rPr lang="zh-CN" altLang="en-US" sz="2800" i="1">
                                    <a:solidFill>
                                      <a:prstClr val="black"/>
                                    </a:solidFill>
                                    <a:latin typeface="Cambria Math" panose="02040503050406030204" pitchFamily="18" charset="0"/>
                                  </a:rPr>
                                  <m:t>𝐶</m:t>
                                </m:r>
                                <m:sSub>
                                  <m:sSubPr>
                                    <m:ctrlPr>
                                      <a:rPr lang="zh-CN" altLang="en-US" sz="2800" i="1">
                                        <a:solidFill>
                                          <a:prstClr val="black"/>
                                        </a:solidFill>
                                        <a:latin typeface="Cambria Math" panose="02040503050406030204" pitchFamily="18" charset="0"/>
                                      </a:rPr>
                                    </m:ctrlPr>
                                  </m:sSubPr>
                                  <m:e>
                                    <m:r>
                                      <a:rPr lang="zh-CN" altLang="en-US" sz="2800" i="1">
                                        <a:solidFill>
                                          <a:prstClr val="black"/>
                                        </a:solidFill>
                                        <a:latin typeface="Cambria Math" panose="02040503050406030204" pitchFamily="18" charset="0"/>
                                      </a:rPr>
                                      <m:t>𝑃</m:t>
                                    </m:r>
                                  </m:e>
                                  <m:sub>
                                    <m:r>
                                      <a:rPr lang="zh-CN" altLang="en-US" sz="2800">
                                        <a:solidFill>
                                          <a:prstClr val="black"/>
                                        </a:solidFill>
                                        <a:latin typeface="Cambria Math" panose="02040503050406030204" pitchFamily="18" charset="0"/>
                                      </a:rPr>
                                      <m:t>1</m:t>
                                    </m:r>
                                  </m:sub>
                                </m:sSub>
                                <m:r>
                                  <a:rPr lang="zh-CN" altLang="en-US" sz="2800">
                                    <a:solidFill>
                                      <a:prstClr val="black"/>
                                    </a:solidFill>
                                    <a:latin typeface="Cambria Math" panose="02040503050406030204" pitchFamily="18" charset="0"/>
                                  </a:rPr>
                                  <m:t>=</m:t>
                                </m:r>
                                <m:sSub>
                                  <m:sSubPr>
                                    <m:ctrlPr>
                                      <a:rPr lang="zh-CN" altLang="en-US" sz="2800" i="1">
                                        <a:solidFill>
                                          <a:prstClr val="black"/>
                                        </a:solidFill>
                                        <a:latin typeface="Cambria Math" panose="02040503050406030204" pitchFamily="18" charset="0"/>
                                      </a:rPr>
                                    </m:ctrlPr>
                                  </m:sSubPr>
                                  <m:e>
                                    <m:r>
                                      <a:rPr lang="zh-CN" altLang="en-US" sz="2800" i="1">
                                        <a:solidFill>
                                          <a:prstClr val="black"/>
                                        </a:solidFill>
                                        <a:latin typeface="Cambria Math" panose="02040503050406030204" pitchFamily="18" charset="0"/>
                                      </a:rPr>
                                      <m:t>𝑄</m:t>
                                    </m:r>
                                  </m:e>
                                  <m:sub>
                                    <m:r>
                                      <a:rPr lang="zh-CN" altLang="en-US" sz="2800">
                                        <a:solidFill>
                                          <a:prstClr val="black"/>
                                        </a:solidFill>
                                        <a:latin typeface="Cambria Math" panose="02040503050406030204" pitchFamily="18" charset="0"/>
                                      </a:rPr>
                                      <m:t>0</m:t>
                                    </m:r>
                                  </m:sub>
                                </m:sSub>
                                <m:r>
                                  <a:rPr lang="zh-CN" altLang="en-US" sz="2800">
                                    <a:solidFill>
                                      <a:prstClr val="black"/>
                                    </a:solidFill>
                                    <a:latin typeface="Cambria Math" panose="02040503050406030204" pitchFamily="18" charset="0"/>
                                  </a:rPr>
                                  <m:t>↑</m:t>
                                </m:r>
                              </m:e>
                            </m:mr>
                          </m:m>
                        </m:e>
                      </m:d>
                    </m:oMath>
                  </m:oMathPara>
                </a14:m>
                <a:endParaRPr lang="zh-CN" altLang="en-US" sz="2800" dirty="0">
                  <a:solidFill>
                    <a:prstClr val="black"/>
                  </a:solidFill>
                </a:endParaRPr>
              </a:p>
            </p:txBody>
          </p:sp>
        </mc:Choice>
        <mc:Fallback>
          <p:sp>
            <p:nvSpPr>
              <p:cNvPr id="26" name="矩形 25">
                <a:extLst>
                  <a:ext uri="{FF2B5EF4-FFF2-40B4-BE49-F238E27FC236}">
                    <a16:creationId xmlns="" xmlns:a14="http://schemas.microsoft.com/office/drawing/2010/main" xmlns:a16="http://schemas.microsoft.com/office/drawing/2014/main" id="{158900A5-F22D-4C34-92DF-6FA23AA3349C}"/>
                  </a:ext>
                </a:extLst>
              </p:cNvPr>
              <p:cNvSpPr>
                <a:spLocks noRot="1" noChangeAspect="1" noMove="1" noResize="1" noEditPoints="1" noAdjustHandles="1" noChangeArrowheads="1" noChangeShapeType="1" noTextEdit="1"/>
              </p:cNvSpPr>
              <p:nvPr/>
            </p:nvSpPr>
            <p:spPr>
              <a:xfrm>
                <a:off x="6445513" y="1810158"/>
                <a:ext cx="1784350" cy="1053494"/>
              </a:xfrm>
              <a:prstGeom prst="rect">
                <a:avLst/>
              </a:prstGeom>
              <a:blipFill rotWithShape="0">
                <a:blip r:embed="rId8" cstate="print"/>
                <a:stretch>
                  <a:fillRect r="-12287"/>
                </a:stretch>
              </a:blipFill>
            </p:spPr>
            <p:txBody>
              <a:bodyPr/>
              <a:lstStyle/>
              <a:p>
                <a:r>
                  <a:rPr lang="zh-CN" altLang="en-US">
                    <a:noFill/>
                  </a:rPr>
                  <a:t> </a:t>
                </a:r>
              </a:p>
            </p:txBody>
          </p:sp>
        </mc:Fallback>
      </mc:AlternateContent>
      <p:graphicFrame>
        <p:nvGraphicFramePr>
          <p:cNvPr id="29" name="Object 4">
            <a:extLst>
              <a:ext uri="{FF2B5EF4-FFF2-40B4-BE49-F238E27FC236}">
                <a16:creationId xmlns="" xmlns:a16="http://schemas.microsoft.com/office/drawing/2014/main" id="{F3A76952-968C-40E7-8B29-0AF6FA54583D}"/>
              </a:ext>
            </a:extLst>
          </p:cNvPr>
          <p:cNvGraphicFramePr>
            <a:graphicFrameLocks noChangeAspect="1"/>
          </p:cNvGraphicFramePr>
          <p:nvPr>
            <p:extLst/>
          </p:nvPr>
        </p:nvGraphicFramePr>
        <p:xfrm>
          <a:off x="5666760" y="5237287"/>
          <a:ext cx="3308183" cy="1377019"/>
        </p:xfrm>
        <a:graphic>
          <a:graphicData uri="http://schemas.openxmlformats.org/presentationml/2006/ole">
            <p:oleObj spid="_x0000_s157865" name="Equation" r:id="rId9" imgW="1346040" imgH="558720" progId="Equation.DSMT4">
              <p:embed/>
            </p:oleObj>
          </a:graphicData>
        </a:graphic>
      </p:graphicFrame>
      <p:grpSp>
        <p:nvGrpSpPr>
          <p:cNvPr id="4" name="组合 3">
            <a:extLst>
              <a:ext uri="{FF2B5EF4-FFF2-40B4-BE49-F238E27FC236}">
                <a16:creationId xmlns="" xmlns:a16="http://schemas.microsoft.com/office/drawing/2014/main" id="{1B90F5BB-B4B2-4D3A-89B6-8A55F0795F46}"/>
              </a:ext>
            </a:extLst>
          </p:cNvPr>
          <p:cNvGrpSpPr/>
          <p:nvPr/>
        </p:nvGrpSpPr>
        <p:grpSpPr>
          <a:xfrm>
            <a:off x="221190" y="1406305"/>
            <a:ext cx="4939828" cy="2595631"/>
            <a:chOff x="221190" y="1406305"/>
            <a:chExt cx="4939828" cy="2595631"/>
          </a:xfrm>
        </p:grpSpPr>
        <p:pic>
          <p:nvPicPr>
            <p:cNvPr id="21" name="Picture 5" descr="5-3-12">
              <a:extLst>
                <a:ext uri="{FF2B5EF4-FFF2-40B4-BE49-F238E27FC236}">
                  <a16:creationId xmlns="" xmlns:a16="http://schemas.microsoft.com/office/drawing/2014/main" id="{33EFBA73-D305-4A66-AC1A-9EA909138738}"/>
                </a:ext>
              </a:extLst>
            </p:cNvPr>
            <p:cNvPicPr>
              <a:picLocks noChangeAspect="1" noChangeArrowheads="1"/>
            </p:cNvPicPr>
            <p:nvPr/>
          </p:nvPicPr>
          <p:blipFill>
            <a:blip r:embed="rId10" cstate="print">
              <a:extLst>
                <a:ext uri="{28A0092B-C50C-407E-A947-70E740481C1C}">
                  <a14:useLocalDpi xmlns:a14="http://schemas.microsoft.com/office/drawing/2010/main" xmlns="" val="0"/>
                </a:ext>
              </a:extLst>
            </a:blip>
            <a:srcRect/>
            <a:stretch>
              <a:fillRect/>
            </a:stretch>
          </p:blipFill>
          <p:spPr bwMode="auto">
            <a:xfrm>
              <a:off x="221190" y="1406305"/>
              <a:ext cx="4928937" cy="25956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4" name="文本框 23">
              <a:extLst>
                <a:ext uri="{FF2B5EF4-FFF2-40B4-BE49-F238E27FC236}">
                  <a16:creationId xmlns="" xmlns:a16="http://schemas.microsoft.com/office/drawing/2014/main" id="{8B0485CC-1BDB-48D9-82A3-84779F878B90}"/>
                </a:ext>
              </a:extLst>
            </p:cNvPr>
            <p:cNvSpPr txBox="1"/>
            <p:nvPr/>
          </p:nvSpPr>
          <p:spPr>
            <a:xfrm>
              <a:off x="4904536" y="1465119"/>
              <a:ext cx="256482" cy="461665"/>
            </a:xfrm>
            <a:prstGeom prst="rect">
              <a:avLst/>
            </a:prstGeom>
            <a:solidFill>
              <a:schemeClr val="bg1"/>
            </a:solidFill>
          </p:spPr>
          <p:txBody>
            <a:bodyPr wrap="square" rtlCol="0">
              <a:spAutoFit/>
            </a:bodyPr>
            <a:lstStyle/>
            <a:p>
              <a:r>
                <a:rPr lang="en-US" altLang="zh-CN" sz="2400" dirty="0">
                  <a:solidFill>
                    <a:prstClr val="black"/>
                  </a:solidFill>
                </a:rPr>
                <a:t>Z</a:t>
              </a:r>
              <a:endParaRPr lang="zh-CN" altLang="en-US" sz="2400" dirty="0">
                <a:solidFill>
                  <a:prstClr val="black"/>
                </a:solidFill>
              </a:endParaRPr>
            </a:p>
          </p:txBody>
        </p:sp>
      </p:grpSp>
    </p:spTree>
    <p:extLst>
      <p:ext uri="{BB962C8B-B14F-4D97-AF65-F5344CB8AC3E}">
        <p14:creationId xmlns:p14="http://schemas.microsoft.com/office/powerpoint/2010/main" xmlns="" val="37241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Righ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Righ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边沿触发的触发器</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2" name="Rectangle 4">
            <a:extLst>
              <a:ext uri="{FF2B5EF4-FFF2-40B4-BE49-F238E27FC236}">
                <a16:creationId xmlns:a16="http://schemas.microsoft.com/office/drawing/2014/main" xmlns="" id="{F0732C4D-D779-4A33-BB11-7E0C3E329BEF}"/>
              </a:ext>
            </a:extLst>
          </p:cNvPr>
          <p:cNvSpPr>
            <a:spLocks noChangeArrowheads="1"/>
          </p:cNvSpPr>
          <p:nvPr/>
        </p:nvSpPr>
        <p:spPr bwMode="auto">
          <a:xfrm>
            <a:off x="408928" y="1503364"/>
            <a:ext cx="7883966" cy="30921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indent="0" defTabSz="914400" eaLnBrk="1" fontAlgn="base" hangingPunct="1">
              <a:lnSpc>
                <a:spcPct val="120000"/>
              </a:lnSpc>
              <a:spcBef>
                <a:spcPct val="0"/>
              </a:spcBef>
              <a:spcAft>
                <a:spcPct val="20000"/>
              </a:spcAft>
              <a:buClr>
                <a:srgbClr val="3333CC"/>
              </a:buClr>
              <a:buSzPct val="60000"/>
            </a:pPr>
            <a:r>
              <a:rPr lang="zh-CN" altLang="en-US" sz="3200" b="1" dirty="0">
                <a:solidFill>
                  <a:srgbClr val="0000FF"/>
                </a:solidFill>
                <a:latin typeface="黑体" panose="02010609060101010101" pitchFamily="49" charset="-122"/>
                <a:ea typeface="黑体" panose="02010609060101010101" pitchFamily="49" charset="-122"/>
              </a:rPr>
              <a:t>边沿触发</a:t>
            </a:r>
            <a:r>
              <a:rPr lang="en-US" altLang="zh-CN" sz="3200" b="1" dirty="0">
                <a:solidFill>
                  <a:srgbClr val="0000FF"/>
                </a:solidFill>
                <a:latin typeface="黑体" panose="02010609060101010101" pitchFamily="49" charset="-122"/>
                <a:ea typeface="黑体" panose="02010609060101010101" pitchFamily="49" charset="-122"/>
              </a:rPr>
              <a:t> </a:t>
            </a:r>
          </a:p>
          <a:p>
            <a:pPr defTabSz="914400" eaLnBrk="1" fontAlgn="base" hangingPunct="1">
              <a:lnSpc>
                <a:spcPct val="150000"/>
              </a:lnSpc>
              <a:spcBef>
                <a:spcPct val="0"/>
              </a:spcBef>
              <a:spcAft>
                <a:spcPts val="600"/>
              </a:spcAft>
              <a:buClr>
                <a:srgbClr val="3333CC"/>
              </a:buClr>
              <a:buSzPct val="60000"/>
              <a:buFont typeface="Wingdings" panose="05000000000000000000" pitchFamily="2" charset="2"/>
              <a:buChar char="Ø"/>
            </a:pPr>
            <a:r>
              <a:rPr lang="zh-CN" altLang="en-US" b="1" dirty="0">
                <a:solidFill>
                  <a:srgbClr val="000000"/>
                </a:solidFill>
                <a:latin typeface="Times New Roman" panose="02020603050405020304" pitchFamily="18" charset="0"/>
                <a:ea typeface="楷体_GB2312" pitchFamily="49" charset="-122"/>
              </a:rPr>
              <a:t>只在时钟信号的某一</a:t>
            </a:r>
            <a:r>
              <a:rPr lang="zh-CN" altLang="en-US" b="1" dirty="0">
                <a:solidFill>
                  <a:srgbClr val="FF0000"/>
                </a:solidFill>
                <a:latin typeface="Times New Roman" panose="02020603050405020304" pitchFamily="18" charset="0"/>
                <a:ea typeface="楷体_GB2312" pitchFamily="49" charset="-122"/>
              </a:rPr>
              <a:t>边沿</a:t>
            </a:r>
            <a:r>
              <a:rPr lang="zh-CN" altLang="en-US" b="1" dirty="0">
                <a:solidFill>
                  <a:srgbClr val="000000"/>
                </a:solidFill>
                <a:latin typeface="Times New Roman" panose="02020603050405020304" pitchFamily="18" charset="0"/>
                <a:ea typeface="楷体_GB2312" pitchFamily="49" charset="-122"/>
              </a:rPr>
              <a:t>（</a:t>
            </a:r>
            <a:r>
              <a:rPr lang="en-US" altLang="zh-CN" b="1" dirty="0">
                <a:solidFill>
                  <a:srgbClr val="000000"/>
                </a:solidFill>
                <a:latin typeface="Times New Roman" panose="02020603050405020304" pitchFamily="18" charset="0"/>
                <a:ea typeface="楷体_GB2312" pitchFamily="49" charset="-122"/>
              </a:rPr>
              <a:t>CP↑</a:t>
            </a:r>
            <a:r>
              <a:rPr lang="zh-CN" altLang="en-US" b="1" dirty="0">
                <a:solidFill>
                  <a:srgbClr val="000000"/>
                </a:solidFill>
                <a:latin typeface="Times New Roman" panose="02020603050405020304" pitchFamily="18" charset="0"/>
                <a:ea typeface="楷体_GB2312" pitchFamily="49" charset="-122"/>
              </a:rPr>
              <a:t>或</a:t>
            </a:r>
            <a:r>
              <a:rPr lang="en-US" altLang="zh-CN" b="1" dirty="0">
                <a:solidFill>
                  <a:srgbClr val="000000"/>
                </a:solidFill>
                <a:latin typeface="Times New Roman" panose="02020603050405020304" pitchFamily="18" charset="0"/>
                <a:ea typeface="楷体_GB2312" pitchFamily="49" charset="-122"/>
              </a:rPr>
              <a:t>CP↓</a:t>
            </a:r>
            <a:r>
              <a:rPr lang="zh-CN" altLang="en-US" b="1" dirty="0">
                <a:solidFill>
                  <a:srgbClr val="000000"/>
                </a:solidFill>
                <a:latin typeface="Times New Roman" panose="02020603050405020304" pitchFamily="18" charset="0"/>
                <a:ea typeface="楷体_GB2312" pitchFamily="49" charset="-122"/>
              </a:rPr>
              <a:t>）对输入信号作出响应并引起触发器状态变化</a:t>
            </a:r>
            <a:endParaRPr lang="en-US" altLang="zh-CN" b="1" dirty="0">
              <a:solidFill>
                <a:srgbClr val="000000"/>
              </a:solidFill>
              <a:latin typeface="Times New Roman" panose="02020603050405020304" pitchFamily="18" charset="0"/>
              <a:ea typeface="楷体_GB2312" pitchFamily="49" charset="-122"/>
            </a:endParaRPr>
          </a:p>
          <a:p>
            <a:pPr defTabSz="914400" eaLnBrk="1" fontAlgn="base" hangingPunct="1">
              <a:lnSpc>
                <a:spcPct val="150000"/>
              </a:lnSpc>
              <a:spcBef>
                <a:spcPct val="0"/>
              </a:spcBef>
              <a:buClr>
                <a:srgbClr val="3333CC"/>
              </a:buClr>
              <a:buSzPct val="60000"/>
              <a:buFont typeface="Wingdings" panose="05000000000000000000" pitchFamily="2" charset="2"/>
              <a:buChar char="Ø"/>
            </a:pPr>
            <a:r>
              <a:rPr lang="zh-CN" altLang="en-US" b="1" dirty="0">
                <a:latin typeface="Times New Roman" panose="02020603050405020304" pitchFamily="18" charset="0"/>
                <a:ea typeface="楷体_GB2312" pitchFamily="49" charset="-122"/>
              </a:rPr>
              <a:t>只有时钟</a:t>
            </a:r>
            <a:r>
              <a:rPr lang="zh-CN" altLang="en-US" b="1" dirty="0">
                <a:solidFill>
                  <a:srgbClr val="FF0000"/>
                </a:solidFill>
                <a:latin typeface="Times New Roman" panose="02020603050405020304" pitchFamily="18" charset="0"/>
                <a:ea typeface="楷体_GB2312" pitchFamily="49" charset="-122"/>
              </a:rPr>
              <a:t>有效边沿之前瞬间</a:t>
            </a:r>
            <a:r>
              <a:rPr lang="zh-CN" altLang="en-US" b="1" dirty="0">
                <a:latin typeface="Times New Roman" panose="02020603050405020304" pitchFamily="18" charset="0"/>
                <a:ea typeface="楷体_GB2312" pitchFamily="49" charset="-122"/>
              </a:rPr>
              <a:t>的输入信号才真正有效</a:t>
            </a:r>
            <a:r>
              <a:rPr lang="zh-CN" altLang="en-US" b="1" dirty="0">
                <a:solidFill>
                  <a:srgbClr val="000000"/>
                </a:solidFill>
                <a:latin typeface="Times New Roman" panose="02020603050405020304" pitchFamily="18" charset="0"/>
                <a:ea typeface="楷体_GB2312" pitchFamily="49" charset="-122"/>
              </a:rPr>
              <a:t>，其它时间的输入不影响触发器输出，提高了抗干扰能力 </a:t>
            </a:r>
          </a:p>
          <a:p>
            <a:pPr marL="0" indent="0" defTabSz="914400" eaLnBrk="1" fontAlgn="base" hangingPunct="1">
              <a:lnSpc>
                <a:spcPct val="120000"/>
              </a:lnSpc>
              <a:spcBef>
                <a:spcPct val="0"/>
              </a:spcBef>
              <a:spcAft>
                <a:spcPct val="20000"/>
              </a:spcAft>
              <a:buClr>
                <a:srgbClr val="3333CC"/>
              </a:buClr>
              <a:buSzPct val="60000"/>
            </a:pPr>
            <a:endParaRPr lang="zh-CN" altLang="en-US" b="1" dirty="0">
              <a:solidFill>
                <a:srgbClr val="0000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xmlns="" val="3194335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up)">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graphicFrame>
        <p:nvGraphicFramePr>
          <p:cNvPr id="16" name="Object 4">
            <a:extLst>
              <a:ext uri="{FF2B5EF4-FFF2-40B4-BE49-F238E27FC236}">
                <a16:creationId xmlns="" xmlns:a16="http://schemas.microsoft.com/office/drawing/2014/main" id="{01C2E967-E274-420A-A793-F2FE953BFF44}"/>
              </a:ext>
            </a:extLst>
          </p:cNvPr>
          <p:cNvGraphicFramePr>
            <a:graphicFrameLocks noChangeAspect="1"/>
          </p:cNvGraphicFramePr>
          <p:nvPr>
            <p:extLst/>
          </p:nvPr>
        </p:nvGraphicFramePr>
        <p:xfrm>
          <a:off x="5773738" y="1531938"/>
          <a:ext cx="3079750" cy="563562"/>
        </p:xfrm>
        <a:graphic>
          <a:graphicData uri="http://schemas.openxmlformats.org/presentationml/2006/ole">
            <p:oleObj spid="_x0000_s158804" name="Equation" r:id="rId5" imgW="1447560" imgH="266400" progId="Equation.DSMT4">
              <p:embed/>
            </p:oleObj>
          </a:graphicData>
        </a:graphic>
      </p:graphicFrame>
      <p:graphicFrame>
        <p:nvGraphicFramePr>
          <p:cNvPr id="24" name="Object 4">
            <a:extLst>
              <a:ext uri="{FF2B5EF4-FFF2-40B4-BE49-F238E27FC236}">
                <a16:creationId xmlns="" xmlns:a16="http://schemas.microsoft.com/office/drawing/2014/main" id="{0ADDC8F4-BEE6-4EE8-83B2-9D40D92E3FC8}"/>
              </a:ext>
            </a:extLst>
          </p:cNvPr>
          <p:cNvGraphicFramePr>
            <a:graphicFrameLocks noChangeAspect="1"/>
          </p:cNvGraphicFramePr>
          <p:nvPr>
            <p:extLst/>
          </p:nvPr>
        </p:nvGraphicFramePr>
        <p:xfrm>
          <a:off x="179810" y="1376937"/>
          <a:ext cx="3146425" cy="1309688"/>
        </p:xfrm>
        <a:graphic>
          <a:graphicData uri="http://schemas.openxmlformats.org/presentationml/2006/ole">
            <p:oleObj spid="_x0000_s158805" name="Equation" r:id="rId6" imgW="1346040" imgH="558720" progId="Equation.DSMT4">
              <p:embed/>
            </p:oleObj>
          </a:graphicData>
        </a:graphic>
      </p:graphicFrame>
      <mc:AlternateContent xmlns:mc="http://schemas.openxmlformats.org/markup-compatibility/2006">
        <mc:Choice xmlns:a14="http://schemas.microsoft.com/office/drawing/2010/main" xmlns="" Requires="a14">
          <p:sp>
            <p:nvSpPr>
              <p:cNvPr id="26" name="矩形 25">
                <a:extLst>
                  <a:ext uri="{FF2B5EF4-FFF2-40B4-BE49-F238E27FC236}">
                    <a16:creationId xmlns:a16="http://schemas.microsoft.com/office/drawing/2014/main" xmlns="" id="{158900A5-F22D-4C34-92DF-6FA23AA3349C}"/>
                  </a:ext>
                </a:extLst>
              </p:cNvPr>
              <p:cNvSpPr/>
              <p:nvPr/>
            </p:nvSpPr>
            <p:spPr>
              <a:xfrm>
                <a:off x="3465236" y="1534600"/>
                <a:ext cx="1784350" cy="105349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800" i="1">
                              <a:solidFill>
                                <a:prstClr val="black"/>
                              </a:solidFill>
                              <a:latin typeface="Cambria Math" panose="02040503050406030204" pitchFamily="18" charset="0"/>
                            </a:rPr>
                          </m:ctrlPr>
                        </m:dPr>
                        <m:e>
                          <m:m>
                            <m:mPr>
                              <m:plcHide m:val="on"/>
                              <m:mcs>
                                <m:mc>
                                  <m:mcPr>
                                    <m:count m:val="1"/>
                                    <m:mcJc m:val="center"/>
                                  </m:mcPr>
                                </m:mc>
                              </m:mcs>
                              <m:ctrlPr>
                                <a:rPr lang="zh-CN" altLang="en-US" sz="2800" i="1">
                                  <a:solidFill>
                                    <a:prstClr val="black"/>
                                  </a:solidFill>
                                  <a:latin typeface="Cambria Math" panose="02040503050406030204" pitchFamily="18" charset="0"/>
                                </a:rPr>
                              </m:ctrlPr>
                            </m:mPr>
                            <m:mr>
                              <m:e>
                                <m:r>
                                  <a:rPr lang="zh-CN" altLang="en-US" sz="2800" i="1">
                                    <a:solidFill>
                                      <a:prstClr val="black"/>
                                    </a:solidFill>
                                    <a:latin typeface="Cambria Math" panose="02040503050406030204" pitchFamily="18" charset="0"/>
                                  </a:rPr>
                                  <m:t>𝐶</m:t>
                                </m:r>
                                <m:sSub>
                                  <m:sSubPr>
                                    <m:ctrlPr>
                                      <a:rPr lang="zh-CN" altLang="en-US" sz="2800" i="1">
                                        <a:solidFill>
                                          <a:prstClr val="black"/>
                                        </a:solidFill>
                                        <a:latin typeface="Cambria Math" panose="02040503050406030204" pitchFamily="18" charset="0"/>
                                      </a:rPr>
                                    </m:ctrlPr>
                                  </m:sSubPr>
                                  <m:e>
                                    <m:r>
                                      <a:rPr lang="zh-CN" altLang="en-US" sz="2800" i="1">
                                        <a:solidFill>
                                          <a:prstClr val="black"/>
                                        </a:solidFill>
                                        <a:latin typeface="Cambria Math" panose="02040503050406030204" pitchFamily="18" charset="0"/>
                                      </a:rPr>
                                      <m:t>𝑃</m:t>
                                    </m:r>
                                  </m:e>
                                  <m:sub>
                                    <m:r>
                                      <a:rPr lang="zh-CN" altLang="en-US" sz="2800">
                                        <a:solidFill>
                                          <a:prstClr val="black"/>
                                        </a:solidFill>
                                        <a:latin typeface="Cambria Math" panose="02040503050406030204" pitchFamily="18" charset="0"/>
                                      </a:rPr>
                                      <m:t>0</m:t>
                                    </m:r>
                                  </m:sub>
                                </m:sSub>
                                <m:r>
                                  <a:rPr lang="zh-CN" altLang="en-US" sz="2800">
                                    <a:solidFill>
                                      <a:prstClr val="black"/>
                                    </a:solidFill>
                                    <a:latin typeface="Cambria Math" panose="02040503050406030204" pitchFamily="18" charset="0"/>
                                  </a:rPr>
                                  <m:t>=</m:t>
                                </m:r>
                                <m:r>
                                  <a:rPr lang="zh-CN" altLang="en-US" sz="2800" i="1">
                                    <a:solidFill>
                                      <a:prstClr val="black"/>
                                    </a:solidFill>
                                    <a:latin typeface="Cambria Math" panose="02040503050406030204" pitchFamily="18" charset="0"/>
                                  </a:rPr>
                                  <m:t>𝐶𝑃</m:t>
                                </m:r>
                                <m:r>
                                  <a:rPr lang="zh-CN" altLang="en-US" sz="2800">
                                    <a:solidFill>
                                      <a:prstClr val="black"/>
                                    </a:solidFill>
                                    <a:latin typeface="Cambria Math" panose="02040503050406030204" pitchFamily="18" charset="0"/>
                                  </a:rPr>
                                  <m:t>↑</m:t>
                                </m:r>
                              </m:e>
                            </m:mr>
                            <m:mr>
                              <m:e>
                                <m:r>
                                  <a:rPr lang="zh-CN" altLang="en-US" sz="2800" i="1">
                                    <a:solidFill>
                                      <a:prstClr val="black"/>
                                    </a:solidFill>
                                    <a:latin typeface="Cambria Math" panose="02040503050406030204" pitchFamily="18" charset="0"/>
                                  </a:rPr>
                                  <m:t>𝐶</m:t>
                                </m:r>
                                <m:sSub>
                                  <m:sSubPr>
                                    <m:ctrlPr>
                                      <a:rPr lang="zh-CN" altLang="en-US" sz="2800" i="1">
                                        <a:solidFill>
                                          <a:prstClr val="black"/>
                                        </a:solidFill>
                                        <a:latin typeface="Cambria Math" panose="02040503050406030204" pitchFamily="18" charset="0"/>
                                      </a:rPr>
                                    </m:ctrlPr>
                                  </m:sSubPr>
                                  <m:e>
                                    <m:r>
                                      <a:rPr lang="zh-CN" altLang="en-US" sz="2800" i="1">
                                        <a:solidFill>
                                          <a:prstClr val="black"/>
                                        </a:solidFill>
                                        <a:latin typeface="Cambria Math" panose="02040503050406030204" pitchFamily="18" charset="0"/>
                                      </a:rPr>
                                      <m:t>𝑃</m:t>
                                    </m:r>
                                  </m:e>
                                  <m:sub>
                                    <m:r>
                                      <a:rPr lang="zh-CN" altLang="en-US" sz="2800">
                                        <a:solidFill>
                                          <a:prstClr val="black"/>
                                        </a:solidFill>
                                        <a:latin typeface="Cambria Math" panose="02040503050406030204" pitchFamily="18" charset="0"/>
                                      </a:rPr>
                                      <m:t>1</m:t>
                                    </m:r>
                                  </m:sub>
                                </m:sSub>
                                <m:r>
                                  <a:rPr lang="zh-CN" altLang="en-US" sz="2800">
                                    <a:solidFill>
                                      <a:prstClr val="black"/>
                                    </a:solidFill>
                                    <a:latin typeface="Cambria Math" panose="02040503050406030204" pitchFamily="18" charset="0"/>
                                  </a:rPr>
                                  <m:t>=</m:t>
                                </m:r>
                                <m:sSub>
                                  <m:sSubPr>
                                    <m:ctrlPr>
                                      <a:rPr lang="zh-CN" altLang="en-US" sz="2800" i="1">
                                        <a:solidFill>
                                          <a:prstClr val="black"/>
                                        </a:solidFill>
                                        <a:latin typeface="Cambria Math" panose="02040503050406030204" pitchFamily="18" charset="0"/>
                                      </a:rPr>
                                    </m:ctrlPr>
                                  </m:sSubPr>
                                  <m:e>
                                    <m:r>
                                      <a:rPr lang="zh-CN" altLang="en-US" sz="2800" i="1">
                                        <a:solidFill>
                                          <a:prstClr val="black"/>
                                        </a:solidFill>
                                        <a:latin typeface="Cambria Math" panose="02040503050406030204" pitchFamily="18" charset="0"/>
                                      </a:rPr>
                                      <m:t>𝑄</m:t>
                                    </m:r>
                                  </m:e>
                                  <m:sub>
                                    <m:r>
                                      <a:rPr lang="zh-CN" altLang="en-US" sz="2800">
                                        <a:solidFill>
                                          <a:prstClr val="black"/>
                                        </a:solidFill>
                                        <a:latin typeface="Cambria Math" panose="02040503050406030204" pitchFamily="18" charset="0"/>
                                      </a:rPr>
                                      <m:t>0</m:t>
                                    </m:r>
                                  </m:sub>
                                </m:sSub>
                                <m:r>
                                  <a:rPr lang="zh-CN" altLang="en-US" sz="2800">
                                    <a:solidFill>
                                      <a:prstClr val="black"/>
                                    </a:solidFill>
                                    <a:latin typeface="Cambria Math" panose="02040503050406030204" pitchFamily="18" charset="0"/>
                                  </a:rPr>
                                  <m:t>↑</m:t>
                                </m:r>
                              </m:e>
                            </m:mr>
                          </m:m>
                        </m:e>
                      </m:d>
                    </m:oMath>
                  </m:oMathPara>
                </a14:m>
                <a:endParaRPr lang="zh-CN" altLang="en-US" sz="2800" dirty="0">
                  <a:solidFill>
                    <a:prstClr val="black"/>
                  </a:solidFill>
                </a:endParaRPr>
              </a:p>
            </p:txBody>
          </p:sp>
        </mc:Choice>
        <mc:Fallback>
          <p:sp>
            <p:nvSpPr>
              <p:cNvPr id="26" name="矩形 25">
                <a:extLst>
                  <a:ext uri="{FF2B5EF4-FFF2-40B4-BE49-F238E27FC236}">
                    <a16:creationId xmlns="" xmlns:a14="http://schemas.microsoft.com/office/drawing/2010/main" xmlns:a16="http://schemas.microsoft.com/office/drawing/2014/main" id="{158900A5-F22D-4C34-92DF-6FA23AA3349C}"/>
                  </a:ext>
                </a:extLst>
              </p:cNvPr>
              <p:cNvSpPr>
                <a:spLocks noRot="1" noChangeAspect="1" noMove="1" noResize="1" noEditPoints="1" noAdjustHandles="1" noChangeArrowheads="1" noChangeShapeType="1" noTextEdit="1"/>
              </p:cNvSpPr>
              <p:nvPr/>
            </p:nvSpPr>
            <p:spPr>
              <a:xfrm>
                <a:off x="3465236" y="1534600"/>
                <a:ext cx="1784350" cy="1053494"/>
              </a:xfrm>
              <a:prstGeom prst="rect">
                <a:avLst/>
              </a:prstGeom>
              <a:blipFill rotWithShape="0">
                <a:blip r:embed="rId7" cstate="print"/>
                <a:stretch>
                  <a:fillRect r="-12287"/>
                </a:stretch>
              </a:blipFill>
            </p:spPr>
            <p:txBody>
              <a:bodyPr/>
              <a:lstStyle/>
              <a:p>
                <a:r>
                  <a:rPr lang="zh-CN" altLang="en-US">
                    <a:noFill/>
                  </a:rPr>
                  <a:t> </a:t>
                </a:r>
              </a:p>
            </p:txBody>
          </p:sp>
        </mc:Fallback>
      </mc:AlternateContent>
      <p:sp>
        <p:nvSpPr>
          <p:cNvPr id="20" name="文本框 19">
            <a:extLst>
              <a:ext uri="{FF2B5EF4-FFF2-40B4-BE49-F238E27FC236}">
                <a16:creationId xmlns="" xmlns:a16="http://schemas.microsoft.com/office/drawing/2014/main" id="{1BDFD759-1649-4B78-85B3-A9AD1C26B791}"/>
              </a:ext>
            </a:extLst>
          </p:cNvPr>
          <p:cNvSpPr txBox="1"/>
          <p:nvPr/>
        </p:nvSpPr>
        <p:spPr>
          <a:xfrm>
            <a:off x="221190" y="610839"/>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2.</a:t>
            </a:r>
            <a:r>
              <a:rPr lang="zh-CN" altLang="en-US" sz="2800" b="1" dirty="0">
                <a:solidFill>
                  <a:srgbClr val="0000FF"/>
                </a:solidFill>
                <a:latin typeface="黑体" panose="02010609060101010101" pitchFamily="49" charset="-122"/>
                <a:ea typeface="黑体" panose="02010609060101010101" pitchFamily="49" charset="-122"/>
              </a:rPr>
              <a:t>根据方程组列出状态转移真值表</a:t>
            </a:r>
          </a:p>
        </p:txBody>
      </p:sp>
      <p:cxnSp>
        <p:nvCxnSpPr>
          <p:cNvPr id="4" name="直接连接符 3">
            <a:extLst>
              <a:ext uri="{FF2B5EF4-FFF2-40B4-BE49-F238E27FC236}">
                <a16:creationId xmlns="" xmlns:a16="http://schemas.microsoft.com/office/drawing/2014/main" id="{6435755D-D5B4-4637-A5C1-0589FE7DC892}"/>
              </a:ext>
            </a:extLst>
          </p:cNvPr>
          <p:cNvCxnSpPr>
            <a:cxnSpLocks/>
          </p:cNvCxnSpPr>
          <p:nvPr/>
        </p:nvCxnSpPr>
        <p:spPr>
          <a:xfrm>
            <a:off x="3404241" y="1329117"/>
            <a:ext cx="0" cy="1316802"/>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B29A42EF-6C7A-4DAE-AF2A-706ACFCCC87A}"/>
              </a:ext>
            </a:extLst>
          </p:cNvPr>
          <p:cNvCxnSpPr>
            <a:cxnSpLocks/>
          </p:cNvCxnSpPr>
          <p:nvPr/>
        </p:nvCxnSpPr>
        <p:spPr>
          <a:xfrm>
            <a:off x="5650136" y="1278305"/>
            <a:ext cx="0" cy="1367614"/>
          </a:xfrm>
          <a:prstGeom prst="line">
            <a:avLst/>
          </a:prstGeom>
          <a:ln w="2222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xmlns="" Requires="a14">
          <p:sp>
            <p:nvSpPr>
              <p:cNvPr id="10" name="文本框 9">
                <a:extLst>
                  <a:ext uri="{FF2B5EF4-FFF2-40B4-BE49-F238E27FC236}">
                    <a16:creationId xmlns:a16="http://schemas.microsoft.com/office/drawing/2014/main" xmlns="" id="{63FDC12D-C212-4922-8CEB-30D547927519}"/>
                  </a:ext>
                </a:extLst>
              </p:cNvPr>
              <p:cNvSpPr txBox="1"/>
              <p:nvPr/>
            </p:nvSpPr>
            <p:spPr>
              <a:xfrm>
                <a:off x="456118" y="4021907"/>
                <a:ext cx="8150470" cy="2493247"/>
              </a:xfrm>
              <a:prstGeom prst="rect">
                <a:avLst/>
              </a:prstGeom>
              <a:noFill/>
              <a:ln>
                <a:noFill/>
              </a:ln>
            </p:spPr>
            <p:txBody>
              <a:bodyPr wrap="square" rtlCol="0">
                <a:spAutoFit/>
              </a:bodyPr>
              <a:lstStyle/>
              <a:p>
                <a:pPr>
                  <a:spcAft>
                    <a:spcPts val="1200"/>
                  </a:spcAft>
                </a:pPr>
                <a:r>
                  <a:rPr lang="zh-CN" altLang="en-US" sz="2800" dirty="0">
                    <a:solidFill>
                      <a:srgbClr val="0000FF"/>
                    </a:solidFill>
                    <a:latin typeface="黑体" panose="02010609060101010101" pitchFamily="49" charset="-122"/>
                    <a:ea typeface="黑体" panose="02010609060101010101" pitchFamily="49" charset="-122"/>
                  </a:rPr>
                  <a:t>计算过程：</a:t>
                </a:r>
                <a:endParaRPr lang="en-US" altLang="zh-CN" sz="2800" dirty="0">
                  <a:solidFill>
                    <a:srgbClr val="0000FF"/>
                  </a:solidFill>
                  <a:latin typeface="黑体" panose="02010609060101010101" pitchFamily="49" charset="-122"/>
                  <a:ea typeface="黑体" panose="02010609060101010101" pitchFamily="49" charset="-122"/>
                </a:endParaRPr>
              </a:p>
              <a:p>
                <a:pPr marL="342900" indent="-342900">
                  <a:spcAft>
                    <a:spcPts val="1200"/>
                  </a:spcAft>
                  <a:buFont typeface="Wingdings" panose="05000000000000000000" pitchFamily="2" charset="2"/>
                  <a:buChar char="Ø"/>
                </a:pPr>
                <a:r>
                  <a:rPr lang="zh-CN" altLang="en-US" sz="2400" dirty="0">
                    <a:solidFill>
                      <a:prstClr val="black"/>
                    </a:solidFill>
                    <a:latin typeface="黑体" panose="02010609060101010101" pitchFamily="49" charset="-122"/>
                    <a:ea typeface="黑体" panose="02010609060101010101" pitchFamily="49" charset="-122"/>
                  </a:rPr>
                  <a:t>将一组现态值带入次态方程组，计算出</a:t>
                </a:r>
                <a14:m>
                  <m:oMath xmlns:m="http://schemas.openxmlformats.org/officeDocument/2006/math">
                    <m:sSubSup>
                      <m:sSubSupPr>
                        <m:ctrlPr>
                          <a:rPr lang="zh-CN" altLang="en-US" sz="2400" i="1">
                            <a:solidFill>
                              <a:prstClr val="black"/>
                            </a:solidFill>
                            <a:latin typeface="Cambria Math" panose="02040503050406030204" pitchFamily="18" charset="0"/>
                          </a:rPr>
                        </m:ctrlPr>
                      </m:sSubSupPr>
                      <m:e>
                        <m:r>
                          <a:rPr lang="zh-CN" altLang="en-US" sz="2400" i="1" smtClean="0">
                            <a:solidFill>
                              <a:prstClr val="black"/>
                            </a:solidFill>
                            <a:latin typeface="Cambria Math" panose="02040503050406030204" pitchFamily="18" charset="0"/>
                          </a:rPr>
                          <m:t>𝑄</m:t>
                        </m:r>
                      </m:e>
                      <m:sub>
                        <m:r>
                          <a:rPr lang="zh-CN" altLang="en-US" sz="2400" smtClean="0">
                            <a:solidFill>
                              <a:prstClr val="black"/>
                            </a:solidFill>
                            <a:latin typeface="Cambria Math" panose="02040503050406030204" pitchFamily="18" charset="0"/>
                          </a:rPr>
                          <m:t>0</m:t>
                        </m:r>
                      </m:sub>
                      <m:sup>
                        <m:r>
                          <a:rPr lang="zh-CN" altLang="en-US" sz="2400" i="1" smtClean="0">
                            <a:solidFill>
                              <a:prstClr val="black"/>
                            </a:solidFill>
                            <a:latin typeface="Cambria Math" panose="02040503050406030204" pitchFamily="18" charset="0"/>
                          </a:rPr>
                          <m:t>𝑛</m:t>
                        </m:r>
                        <m:r>
                          <a:rPr lang="zh-CN" altLang="en-US" sz="2400" smtClean="0">
                            <a:solidFill>
                              <a:prstClr val="black"/>
                            </a:solidFill>
                            <a:latin typeface="Cambria Math" panose="02040503050406030204" pitchFamily="18" charset="0"/>
                          </a:rPr>
                          <m:t>+1</m:t>
                        </m:r>
                      </m:sup>
                    </m:sSubSup>
                  </m:oMath>
                </a14:m>
                <a:endParaRPr lang="en-US" altLang="zh-CN" sz="2400" dirty="0">
                  <a:solidFill>
                    <a:prstClr val="black"/>
                  </a:solidFill>
                  <a:latin typeface="黑体" panose="02010609060101010101" pitchFamily="49" charset="-122"/>
                  <a:ea typeface="黑体" panose="02010609060101010101" pitchFamily="49" charset="-122"/>
                </a:endParaRPr>
              </a:p>
              <a:p>
                <a:pPr marL="342900" indent="-342900">
                  <a:spcAft>
                    <a:spcPts val="1200"/>
                  </a:spcAft>
                  <a:buFont typeface="Wingdings" panose="05000000000000000000" pitchFamily="2" charset="2"/>
                  <a:buChar char="Ø"/>
                </a:pPr>
                <a:r>
                  <a:rPr lang="zh-CN" altLang="en-US" sz="2400" dirty="0">
                    <a:solidFill>
                      <a:prstClr val="black"/>
                    </a:solidFill>
                    <a:latin typeface="黑体" panose="02010609060101010101" pitchFamily="49" charset="-122"/>
                    <a:ea typeface="黑体" panose="02010609060101010101" pitchFamily="49" charset="-122"/>
                  </a:rPr>
                  <a:t>根据</a:t>
                </a:r>
                <a14:m>
                  <m:oMath xmlns:m="http://schemas.openxmlformats.org/officeDocument/2006/math">
                    <m:sSubSup>
                      <m:sSubSupPr>
                        <m:ctrlPr>
                          <a:rPr lang="zh-CN" altLang="en-US" sz="2400" i="1">
                            <a:solidFill>
                              <a:prstClr val="black"/>
                            </a:solidFill>
                            <a:latin typeface="Cambria Math" panose="02040503050406030204" pitchFamily="18" charset="0"/>
                          </a:rPr>
                        </m:ctrlPr>
                      </m:sSubSupPr>
                      <m:e>
                        <m:r>
                          <a:rPr lang="zh-CN" altLang="en-US" sz="2400" i="1" smtClean="0">
                            <a:solidFill>
                              <a:prstClr val="black"/>
                            </a:solidFill>
                            <a:latin typeface="Cambria Math" panose="02040503050406030204" pitchFamily="18" charset="0"/>
                          </a:rPr>
                          <m:t>𝑄</m:t>
                        </m:r>
                      </m:e>
                      <m:sub>
                        <m:r>
                          <a:rPr lang="zh-CN" altLang="en-US" sz="2400" smtClean="0">
                            <a:solidFill>
                              <a:prstClr val="black"/>
                            </a:solidFill>
                            <a:latin typeface="Cambria Math" panose="02040503050406030204" pitchFamily="18" charset="0"/>
                          </a:rPr>
                          <m:t>0</m:t>
                        </m:r>
                      </m:sub>
                      <m:sup>
                        <m:r>
                          <a:rPr lang="zh-CN" altLang="en-US" sz="2400" i="1" smtClean="0">
                            <a:solidFill>
                              <a:prstClr val="black"/>
                            </a:solidFill>
                            <a:latin typeface="Cambria Math" panose="02040503050406030204" pitchFamily="18" charset="0"/>
                          </a:rPr>
                          <m:t>𝑛</m:t>
                        </m:r>
                      </m:sup>
                    </m:sSubSup>
                    <m:r>
                      <a:rPr lang="zh-CN" altLang="en-US" sz="2400" smtClean="0">
                        <a:solidFill>
                          <a:prstClr val="black"/>
                        </a:solidFill>
                        <a:latin typeface="Cambria Math" panose="02040503050406030204" pitchFamily="18" charset="0"/>
                      </a:rPr>
                      <m:t>→</m:t>
                    </m:r>
                    <m:sSubSup>
                      <m:sSubSupPr>
                        <m:ctrlPr>
                          <a:rPr lang="zh-CN" altLang="en-US" sz="2400" i="1">
                            <a:solidFill>
                              <a:prstClr val="black"/>
                            </a:solidFill>
                            <a:latin typeface="Cambria Math" panose="02040503050406030204" pitchFamily="18" charset="0"/>
                          </a:rPr>
                        </m:ctrlPr>
                      </m:sSubSupPr>
                      <m:e>
                        <m:r>
                          <a:rPr lang="zh-CN" altLang="en-US" sz="2400" i="1" smtClean="0">
                            <a:solidFill>
                              <a:prstClr val="black"/>
                            </a:solidFill>
                            <a:latin typeface="Cambria Math" panose="02040503050406030204" pitchFamily="18" charset="0"/>
                          </a:rPr>
                          <m:t>𝑄</m:t>
                        </m:r>
                      </m:e>
                      <m:sub>
                        <m:r>
                          <a:rPr lang="zh-CN" altLang="en-US" sz="2400" smtClean="0">
                            <a:solidFill>
                              <a:prstClr val="black"/>
                            </a:solidFill>
                            <a:latin typeface="Cambria Math" panose="02040503050406030204" pitchFamily="18" charset="0"/>
                          </a:rPr>
                          <m:t>0</m:t>
                        </m:r>
                      </m:sub>
                      <m:sup>
                        <m:r>
                          <a:rPr lang="zh-CN" altLang="en-US" sz="2400" i="1" smtClean="0">
                            <a:solidFill>
                              <a:prstClr val="black"/>
                            </a:solidFill>
                            <a:latin typeface="Cambria Math" panose="02040503050406030204" pitchFamily="18" charset="0"/>
                          </a:rPr>
                          <m:t>𝑛</m:t>
                        </m:r>
                        <m:r>
                          <a:rPr lang="zh-CN" altLang="en-US" sz="2400" smtClean="0">
                            <a:solidFill>
                              <a:prstClr val="black"/>
                            </a:solidFill>
                            <a:latin typeface="Cambria Math" panose="02040503050406030204" pitchFamily="18" charset="0"/>
                          </a:rPr>
                          <m:t>+1</m:t>
                        </m:r>
                      </m:sup>
                    </m:sSubSup>
                  </m:oMath>
                </a14:m>
                <a:r>
                  <a:rPr lang="zh-CN" altLang="en-US" sz="2400" dirty="0">
                    <a:solidFill>
                      <a:prstClr val="black"/>
                    </a:solidFill>
                    <a:latin typeface="黑体" panose="02010609060101010101" pitchFamily="49" charset="-122"/>
                    <a:ea typeface="黑体" panose="02010609060101010101" pitchFamily="49" charset="-122"/>
                  </a:rPr>
                  <a:t> 的变化情况，即时钟</a:t>
                </a:r>
                <a:r>
                  <a:rPr lang="en-US" altLang="zh-CN" sz="2400" dirty="0">
                    <a:solidFill>
                      <a:prstClr val="black"/>
                    </a:solidFill>
                    <a:latin typeface="黑体" panose="02010609060101010101" pitchFamily="49" charset="-122"/>
                    <a:ea typeface="黑体" panose="02010609060101010101" pitchFamily="49" charset="-122"/>
                  </a:rPr>
                  <a:t>CP</a:t>
                </a:r>
                <a:r>
                  <a:rPr lang="en-US" altLang="zh-CN" sz="2400" baseline="-25000" dirty="0">
                    <a:solidFill>
                      <a:prstClr val="black"/>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的状态，确定是否计算更新</a:t>
                </a:r>
                <a14:m>
                  <m:oMath xmlns:m="http://schemas.openxmlformats.org/officeDocument/2006/math">
                    <m:sSubSup>
                      <m:sSubSupPr>
                        <m:ctrlPr>
                          <a:rPr lang="zh-CN" altLang="en-US" sz="2400" i="1">
                            <a:solidFill>
                              <a:prstClr val="black"/>
                            </a:solidFill>
                            <a:latin typeface="Cambria Math" panose="02040503050406030204" pitchFamily="18" charset="0"/>
                          </a:rPr>
                        </m:ctrlPr>
                      </m:sSubSupPr>
                      <m:e>
                        <m:r>
                          <a:rPr lang="zh-CN" altLang="en-US" sz="2400" i="1" smtClean="0">
                            <a:solidFill>
                              <a:prstClr val="black"/>
                            </a:solidFill>
                            <a:latin typeface="Cambria Math" panose="02040503050406030204" pitchFamily="18" charset="0"/>
                          </a:rPr>
                          <m:t>𝑄</m:t>
                        </m:r>
                      </m:e>
                      <m:sub>
                        <m:r>
                          <a:rPr lang="en-US" altLang="zh-CN" sz="2400" smtClean="0">
                            <a:solidFill>
                              <a:prstClr val="black"/>
                            </a:solidFill>
                            <a:latin typeface="Cambria Math" panose="02040503050406030204" pitchFamily="18" charset="0"/>
                          </a:rPr>
                          <m:t>1</m:t>
                        </m:r>
                      </m:sub>
                      <m:sup>
                        <m:r>
                          <a:rPr lang="zh-CN" altLang="en-US" sz="2400" i="1" smtClean="0">
                            <a:solidFill>
                              <a:prstClr val="black"/>
                            </a:solidFill>
                            <a:latin typeface="Cambria Math" panose="02040503050406030204" pitchFamily="18" charset="0"/>
                          </a:rPr>
                          <m:t>𝑛</m:t>
                        </m:r>
                        <m:r>
                          <a:rPr lang="zh-CN" altLang="en-US" sz="2400" smtClean="0">
                            <a:solidFill>
                              <a:prstClr val="black"/>
                            </a:solidFill>
                            <a:latin typeface="Cambria Math" panose="02040503050406030204" pitchFamily="18" charset="0"/>
                          </a:rPr>
                          <m:t>+1</m:t>
                        </m:r>
                      </m:sup>
                    </m:sSubSup>
                  </m:oMath>
                </a14:m>
                <a:endParaRPr lang="en-US" altLang="zh-CN" sz="2400" dirty="0">
                  <a:solidFill>
                    <a:prstClr val="black"/>
                  </a:solidFill>
                  <a:latin typeface="黑体" panose="02010609060101010101" pitchFamily="49" charset="-122"/>
                  <a:ea typeface="黑体" panose="02010609060101010101" pitchFamily="49" charset="-122"/>
                </a:endParaRPr>
              </a:p>
              <a:p>
                <a:pPr marL="342900" indent="-342900">
                  <a:spcAft>
                    <a:spcPts val="1200"/>
                  </a:spcAft>
                  <a:buFont typeface="Wingdings" panose="05000000000000000000" pitchFamily="2" charset="2"/>
                  <a:buChar char="Ø"/>
                </a:pPr>
                <a:r>
                  <a:rPr lang="zh-CN" altLang="en-US" sz="2400" dirty="0">
                    <a:solidFill>
                      <a:prstClr val="black"/>
                    </a:solidFill>
                    <a:latin typeface="黑体" panose="02010609060101010101" pitchFamily="49" charset="-122"/>
                    <a:ea typeface="黑体" panose="02010609060101010101" pitchFamily="49" charset="-122"/>
                  </a:rPr>
                  <a:t>若</a:t>
                </a:r>
                <a14:m>
                  <m:oMath xmlns:m="http://schemas.openxmlformats.org/officeDocument/2006/math">
                    <m:sSubSup>
                      <m:sSubSupPr>
                        <m:ctrlPr>
                          <a:rPr lang="zh-CN" altLang="en-US" sz="2400" i="1" smtClean="0">
                            <a:solidFill>
                              <a:srgbClr val="FF0000"/>
                            </a:solidFill>
                            <a:latin typeface="Cambria Math" panose="02040503050406030204" pitchFamily="18" charset="0"/>
                          </a:rPr>
                        </m:ctrlPr>
                      </m:sSubSupPr>
                      <m:e>
                        <m:r>
                          <a:rPr lang="zh-CN" altLang="en-US" sz="2400" i="1" smtClean="0">
                            <a:solidFill>
                              <a:srgbClr val="FF0000"/>
                            </a:solidFill>
                            <a:latin typeface="Cambria Math" panose="02040503050406030204" pitchFamily="18" charset="0"/>
                          </a:rPr>
                          <m:t>𝑄</m:t>
                        </m:r>
                      </m:e>
                      <m:sub>
                        <m:r>
                          <a:rPr lang="zh-CN" altLang="en-US" sz="2400" smtClean="0">
                            <a:solidFill>
                              <a:srgbClr val="FF0000"/>
                            </a:solidFill>
                            <a:latin typeface="Cambria Math" panose="02040503050406030204" pitchFamily="18" charset="0"/>
                          </a:rPr>
                          <m:t>0</m:t>
                        </m:r>
                      </m:sub>
                      <m:sup>
                        <m:r>
                          <a:rPr lang="zh-CN" altLang="en-US" sz="2400" i="1" smtClean="0">
                            <a:solidFill>
                              <a:srgbClr val="FF0000"/>
                            </a:solidFill>
                            <a:latin typeface="Cambria Math" panose="02040503050406030204" pitchFamily="18" charset="0"/>
                          </a:rPr>
                          <m:t>𝑛</m:t>
                        </m:r>
                      </m:sup>
                    </m:sSubSup>
                    <m:r>
                      <a:rPr lang="zh-CN" altLang="en-US" sz="2400" smtClean="0">
                        <a:solidFill>
                          <a:srgbClr val="FF0000"/>
                        </a:solidFill>
                        <a:latin typeface="Cambria Math" panose="02040503050406030204" pitchFamily="18" charset="0"/>
                      </a:rPr>
                      <m:t>→</m:t>
                    </m:r>
                    <m:sSubSup>
                      <m:sSubSupPr>
                        <m:ctrlPr>
                          <a:rPr lang="zh-CN" altLang="en-US" sz="2400" i="1">
                            <a:solidFill>
                              <a:srgbClr val="FF0000"/>
                            </a:solidFill>
                            <a:latin typeface="Cambria Math" panose="02040503050406030204" pitchFamily="18" charset="0"/>
                          </a:rPr>
                        </m:ctrlPr>
                      </m:sSubSupPr>
                      <m:e>
                        <m:r>
                          <a:rPr lang="zh-CN" altLang="en-US" sz="2400" i="1" smtClean="0">
                            <a:solidFill>
                              <a:srgbClr val="FF0000"/>
                            </a:solidFill>
                            <a:latin typeface="Cambria Math" panose="02040503050406030204" pitchFamily="18" charset="0"/>
                          </a:rPr>
                          <m:t>𝑄</m:t>
                        </m:r>
                      </m:e>
                      <m:sub>
                        <m:r>
                          <a:rPr lang="zh-CN" altLang="en-US" sz="2400" smtClean="0">
                            <a:solidFill>
                              <a:srgbClr val="FF0000"/>
                            </a:solidFill>
                            <a:latin typeface="Cambria Math" panose="02040503050406030204" pitchFamily="18" charset="0"/>
                          </a:rPr>
                          <m:t>0</m:t>
                        </m:r>
                      </m:sub>
                      <m:sup>
                        <m:r>
                          <a:rPr lang="zh-CN" altLang="en-US" sz="2400" i="1" smtClean="0">
                            <a:solidFill>
                              <a:srgbClr val="FF0000"/>
                            </a:solidFill>
                            <a:latin typeface="Cambria Math" panose="02040503050406030204" pitchFamily="18" charset="0"/>
                          </a:rPr>
                          <m:t>𝑛</m:t>
                        </m:r>
                        <m:r>
                          <a:rPr lang="zh-CN" altLang="en-US" sz="2400" smtClean="0">
                            <a:solidFill>
                              <a:srgbClr val="FF0000"/>
                            </a:solidFill>
                            <a:latin typeface="Cambria Math" panose="02040503050406030204" pitchFamily="18" charset="0"/>
                          </a:rPr>
                          <m:t>+1</m:t>
                        </m:r>
                      </m:sup>
                    </m:sSubSup>
                  </m:oMath>
                </a14:m>
                <a:r>
                  <a:rPr lang="zh-CN" altLang="en-US" sz="2400" dirty="0">
                    <a:solidFill>
                      <a:srgbClr val="FF000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0</a:t>
                </a:r>
                <a14:m>
                  <m:oMath xmlns:m="http://schemas.openxmlformats.org/officeDocument/2006/math">
                    <m:r>
                      <a:rPr lang="zh-CN" altLang="en-US" sz="2400" smtClean="0">
                        <a:solidFill>
                          <a:srgbClr val="FF0000"/>
                        </a:solidFill>
                        <a:latin typeface="Cambria Math" panose="02040503050406030204" pitchFamily="18" charset="0"/>
                      </a:rPr>
                      <m:t>→</m:t>
                    </m:r>
                  </m:oMath>
                </a14:m>
                <a:r>
                  <a:rPr lang="en-US" altLang="zh-CN" sz="2400" dirty="0">
                    <a:solidFill>
                      <a:srgbClr val="FF0000"/>
                    </a:solidFill>
                    <a:latin typeface="黑体" panose="02010609060101010101" pitchFamily="49" charset="-122"/>
                    <a:ea typeface="黑体" panose="02010609060101010101" pitchFamily="49" charset="-122"/>
                  </a:rPr>
                  <a:t>1</a:t>
                </a:r>
                <a:r>
                  <a:rPr lang="zh-CN" altLang="en-US" sz="2400" dirty="0">
                    <a:solidFill>
                      <a:prstClr val="black"/>
                    </a:solidFill>
                    <a:latin typeface="黑体" panose="02010609060101010101" pitchFamily="49" charset="-122"/>
                    <a:ea typeface="黑体" panose="02010609060101010101" pitchFamily="49" charset="-122"/>
                  </a:rPr>
                  <a:t>，则计算</a:t>
                </a:r>
                <a:r>
                  <a:rPr lang="zh-CN" altLang="en-US" sz="2400" dirty="0">
                    <a:solidFill>
                      <a:srgbClr val="FF0000"/>
                    </a:solidFill>
                    <a:latin typeface="黑体" panose="02010609060101010101" pitchFamily="49" charset="-122"/>
                    <a:ea typeface="黑体" panose="02010609060101010101" pitchFamily="49" charset="-122"/>
                  </a:rPr>
                  <a:t>更新</a:t>
                </a:r>
                <a14:m>
                  <m:oMath xmlns:m="http://schemas.openxmlformats.org/officeDocument/2006/math">
                    <m:sSubSup>
                      <m:sSubSupPr>
                        <m:ctrlPr>
                          <a:rPr lang="zh-CN" altLang="en-US" sz="2400" i="1">
                            <a:solidFill>
                              <a:srgbClr val="FF0000"/>
                            </a:solidFill>
                            <a:latin typeface="Cambria Math" panose="02040503050406030204" pitchFamily="18" charset="0"/>
                          </a:rPr>
                        </m:ctrlPr>
                      </m:sSubSupPr>
                      <m:e>
                        <m:r>
                          <a:rPr lang="zh-CN" altLang="en-US" sz="2400" i="1" smtClean="0">
                            <a:solidFill>
                              <a:srgbClr val="FF0000"/>
                            </a:solidFill>
                            <a:latin typeface="Cambria Math" panose="02040503050406030204" pitchFamily="18" charset="0"/>
                          </a:rPr>
                          <m:t>𝑄</m:t>
                        </m:r>
                      </m:e>
                      <m:sub>
                        <m:r>
                          <a:rPr lang="en-US" altLang="zh-CN" sz="2400" smtClean="0">
                            <a:solidFill>
                              <a:srgbClr val="FF0000"/>
                            </a:solidFill>
                            <a:latin typeface="Cambria Math" panose="02040503050406030204" pitchFamily="18" charset="0"/>
                          </a:rPr>
                          <m:t>1</m:t>
                        </m:r>
                      </m:sub>
                      <m:sup>
                        <m:r>
                          <a:rPr lang="zh-CN" altLang="en-US" sz="2400" i="1" smtClean="0">
                            <a:solidFill>
                              <a:srgbClr val="FF0000"/>
                            </a:solidFill>
                            <a:latin typeface="Cambria Math" panose="02040503050406030204" pitchFamily="18" charset="0"/>
                          </a:rPr>
                          <m:t>𝑛</m:t>
                        </m:r>
                        <m:r>
                          <a:rPr lang="zh-CN" altLang="en-US" sz="2400" smtClean="0">
                            <a:solidFill>
                              <a:srgbClr val="FF0000"/>
                            </a:solidFill>
                            <a:latin typeface="Cambria Math" panose="02040503050406030204" pitchFamily="18" charset="0"/>
                          </a:rPr>
                          <m:t>+1</m:t>
                        </m:r>
                      </m:sup>
                    </m:sSubSup>
                  </m:oMath>
                </a14:m>
                <a:r>
                  <a:rPr lang="zh-CN" altLang="en-US" sz="2400" dirty="0">
                    <a:solidFill>
                      <a:prstClr val="black"/>
                    </a:solidFill>
                    <a:latin typeface="黑体" panose="02010609060101010101" pitchFamily="49" charset="-122"/>
                    <a:ea typeface="黑体" panose="02010609060101010101" pitchFamily="49" charset="-122"/>
                  </a:rPr>
                  <a:t>，否则</a:t>
                </a:r>
                <a14:m>
                  <m:oMath xmlns:m="http://schemas.openxmlformats.org/officeDocument/2006/math">
                    <m:sSubSup>
                      <m:sSubSupPr>
                        <m:ctrlPr>
                          <a:rPr lang="zh-CN" altLang="en-US" sz="2400" i="1">
                            <a:solidFill>
                              <a:prstClr val="black"/>
                            </a:solidFill>
                            <a:latin typeface="Cambria Math" panose="02040503050406030204" pitchFamily="18" charset="0"/>
                          </a:rPr>
                        </m:ctrlPr>
                      </m:sSubSupPr>
                      <m:e>
                        <m:r>
                          <a:rPr lang="zh-CN" altLang="en-US" sz="2400" i="1" smtClean="0">
                            <a:solidFill>
                              <a:prstClr val="black"/>
                            </a:solidFill>
                            <a:latin typeface="Cambria Math" panose="02040503050406030204" pitchFamily="18" charset="0"/>
                          </a:rPr>
                          <m:t>𝑄</m:t>
                        </m:r>
                      </m:e>
                      <m:sub>
                        <m:r>
                          <a:rPr lang="en-US" altLang="zh-CN" sz="2400" smtClean="0">
                            <a:solidFill>
                              <a:prstClr val="black"/>
                            </a:solidFill>
                            <a:latin typeface="Cambria Math" panose="02040503050406030204" pitchFamily="18" charset="0"/>
                          </a:rPr>
                          <m:t>1</m:t>
                        </m:r>
                      </m:sub>
                      <m:sup>
                        <m:r>
                          <a:rPr lang="zh-CN" altLang="en-US" sz="2400" i="1" smtClean="0">
                            <a:solidFill>
                              <a:prstClr val="black"/>
                            </a:solidFill>
                            <a:latin typeface="Cambria Math" panose="02040503050406030204" pitchFamily="18" charset="0"/>
                          </a:rPr>
                          <m:t>𝑛</m:t>
                        </m:r>
                        <m:r>
                          <a:rPr lang="zh-CN" altLang="en-US" sz="2400" smtClean="0">
                            <a:solidFill>
                              <a:prstClr val="black"/>
                            </a:solidFill>
                            <a:latin typeface="Cambria Math" panose="02040503050406030204" pitchFamily="18" charset="0"/>
                          </a:rPr>
                          <m:t>+1</m:t>
                        </m:r>
                      </m:sup>
                    </m:sSubSup>
                  </m:oMath>
                </a14:m>
                <a:r>
                  <a:rPr lang="en-US" altLang="zh-CN" sz="2400" dirty="0">
                    <a:solidFill>
                      <a:prstClr val="black"/>
                    </a:solidFill>
                    <a:latin typeface="黑体" panose="02010609060101010101" pitchFamily="49" charset="-122"/>
                    <a:ea typeface="黑体" panose="02010609060101010101" pitchFamily="49" charset="-122"/>
                  </a:rPr>
                  <a:t>=</a:t>
                </a:r>
                <a:r>
                  <a:rPr lang="zh-CN" altLang="en-US" sz="2400" dirty="0">
                    <a:solidFill>
                      <a:prstClr val="black"/>
                    </a:solidFill>
                    <a:latin typeface="黑体" panose="02010609060101010101" pitchFamily="49" charset="-122"/>
                    <a:ea typeface="黑体" panose="02010609060101010101" pitchFamily="49" charset="-122"/>
                  </a:rPr>
                  <a:t> </a:t>
                </a:r>
                <a14:m>
                  <m:oMath xmlns:m="http://schemas.openxmlformats.org/officeDocument/2006/math">
                    <m:sSubSup>
                      <m:sSubSupPr>
                        <m:ctrlPr>
                          <a:rPr lang="zh-CN" altLang="en-US" sz="2400" i="1">
                            <a:solidFill>
                              <a:prstClr val="black"/>
                            </a:solidFill>
                            <a:latin typeface="Cambria Math" panose="02040503050406030204" pitchFamily="18" charset="0"/>
                          </a:rPr>
                        </m:ctrlPr>
                      </m:sSubSupPr>
                      <m:e>
                        <m:r>
                          <a:rPr lang="zh-CN" altLang="en-US" sz="2400" i="1" smtClean="0">
                            <a:solidFill>
                              <a:prstClr val="black"/>
                            </a:solidFill>
                            <a:latin typeface="Cambria Math" panose="02040503050406030204" pitchFamily="18" charset="0"/>
                          </a:rPr>
                          <m:t>𝑄</m:t>
                        </m:r>
                      </m:e>
                      <m:sub>
                        <m:r>
                          <a:rPr lang="en-US" altLang="zh-CN" sz="2400" smtClean="0">
                            <a:solidFill>
                              <a:prstClr val="black"/>
                            </a:solidFill>
                            <a:latin typeface="Cambria Math" panose="02040503050406030204" pitchFamily="18" charset="0"/>
                          </a:rPr>
                          <m:t>1</m:t>
                        </m:r>
                      </m:sub>
                      <m:sup>
                        <m:r>
                          <a:rPr lang="zh-CN" altLang="en-US" sz="2400" i="1" smtClean="0">
                            <a:solidFill>
                              <a:prstClr val="black"/>
                            </a:solidFill>
                            <a:latin typeface="Cambria Math" panose="02040503050406030204" pitchFamily="18" charset="0"/>
                          </a:rPr>
                          <m:t>𝑛</m:t>
                        </m:r>
                      </m:sup>
                    </m:sSubSup>
                  </m:oMath>
                </a14:m>
                <a:endParaRPr lang="zh-CN" altLang="en-US" dirty="0">
                  <a:solidFill>
                    <a:prstClr val="black"/>
                  </a:solidFill>
                  <a:latin typeface="黑体" panose="02010609060101010101" pitchFamily="49" charset="-122"/>
                  <a:ea typeface="黑体" panose="02010609060101010101" pitchFamily="49" charset="-122"/>
                </a:endParaRPr>
              </a:p>
            </p:txBody>
          </p:sp>
        </mc:Choice>
        <mc:Fallback>
          <p:sp>
            <p:nvSpPr>
              <p:cNvPr id="10" name="文本框 9">
                <a:extLst>
                  <a:ext uri="{FF2B5EF4-FFF2-40B4-BE49-F238E27FC236}">
                    <a16:creationId xmlns="" xmlns:a14="http://schemas.microsoft.com/office/drawing/2010/main" xmlns:a16="http://schemas.microsoft.com/office/drawing/2014/main" id="{63FDC12D-C212-4922-8CEB-30D547927519}"/>
                  </a:ext>
                </a:extLst>
              </p:cNvPr>
              <p:cNvSpPr txBox="1">
                <a:spLocks noRot="1" noChangeAspect="1" noMove="1" noResize="1" noEditPoints="1" noAdjustHandles="1" noChangeArrowheads="1" noChangeShapeType="1" noTextEdit="1"/>
              </p:cNvSpPr>
              <p:nvPr/>
            </p:nvSpPr>
            <p:spPr>
              <a:xfrm>
                <a:off x="456118" y="4021907"/>
                <a:ext cx="8150470" cy="2493247"/>
              </a:xfrm>
              <a:prstGeom prst="rect">
                <a:avLst/>
              </a:prstGeom>
              <a:blipFill rotWithShape="0">
                <a:blip r:embed="rId8" cstate="print"/>
                <a:stretch>
                  <a:fillRect l="-1571" t="-2689" b="-4156"/>
                </a:stretch>
              </a:blipFill>
              <a:ln>
                <a:noFill/>
              </a:ln>
            </p:spPr>
            <p:txBody>
              <a:bodyPr/>
              <a:lstStyle/>
              <a:p>
                <a:r>
                  <a:rPr lang="zh-CN" altLang="en-US">
                    <a:noFill/>
                  </a:rPr>
                  <a:t> </a:t>
                </a:r>
              </a:p>
            </p:txBody>
          </p:sp>
        </mc:Fallback>
      </mc:AlternateContent>
      <p:sp>
        <p:nvSpPr>
          <p:cNvPr id="22" name="对话气泡: 矩形 21">
            <a:extLst>
              <a:ext uri="{FF2B5EF4-FFF2-40B4-BE49-F238E27FC236}">
                <a16:creationId xmlns="" xmlns:a16="http://schemas.microsoft.com/office/drawing/2014/main" id="{79602265-89C2-4082-B3AB-EC0F6E783E46}"/>
              </a:ext>
            </a:extLst>
          </p:cNvPr>
          <p:cNvSpPr/>
          <p:nvPr/>
        </p:nvSpPr>
        <p:spPr>
          <a:xfrm>
            <a:off x="1375620" y="2801230"/>
            <a:ext cx="7477860" cy="933291"/>
          </a:xfrm>
          <a:prstGeom prst="wedgeRectCallout">
            <a:avLst>
              <a:gd name="adj1" fmla="val -11833"/>
              <a:gd name="adj2" fmla="val -81438"/>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rgbClr val="FF0000"/>
                </a:solidFill>
              </a:rPr>
              <a:t>Q</a:t>
            </a:r>
            <a:r>
              <a:rPr lang="en-US" altLang="zh-CN" sz="2800" b="1" baseline="-25000" dirty="0">
                <a:solidFill>
                  <a:srgbClr val="FF0000"/>
                </a:solidFill>
              </a:rPr>
              <a:t>0</a:t>
            </a:r>
            <a:r>
              <a:rPr lang="zh-CN" altLang="en-US" sz="2800" b="1" dirty="0">
                <a:solidFill>
                  <a:srgbClr val="FF0000"/>
                </a:solidFill>
              </a:rPr>
              <a:t>是</a:t>
            </a:r>
            <a:r>
              <a:rPr lang="en-US" altLang="zh-CN" sz="2800" b="1" dirty="0">
                <a:solidFill>
                  <a:srgbClr val="FF0000"/>
                </a:solidFill>
              </a:rPr>
              <a:t>FF1</a:t>
            </a:r>
            <a:r>
              <a:rPr lang="zh-CN" altLang="en-US" sz="2800" b="1" dirty="0">
                <a:solidFill>
                  <a:srgbClr val="FF0000"/>
                </a:solidFill>
              </a:rPr>
              <a:t>的时钟信号</a:t>
            </a:r>
            <a:endParaRPr lang="en-US" altLang="zh-CN" sz="2800" b="1" dirty="0">
              <a:solidFill>
                <a:srgbClr val="FF0000"/>
              </a:solidFill>
            </a:endParaRPr>
          </a:p>
          <a:p>
            <a:pPr algn="ctr"/>
            <a:r>
              <a:rPr lang="zh-CN" altLang="en-US" sz="2800" b="1" dirty="0">
                <a:solidFill>
                  <a:srgbClr val="FF0000"/>
                </a:solidFill>
              </a:rPr>
              <a:t>要根据</a:t>
            </a:r>
            <a:r>
              <a:rPr lang="en-US" altLang="zh-CN" sz="2800" b="1" dirty="0">
                <a:solidFill>
                  <a:srgbClr val="FF0000"/>
                </a:solidFill>
              </a:rPr>
              <a:t>Q</a:t>
            </a:r>
            <a:r>
              <a:rPr lang="en-US" altLang="zh-CN" sz="2800" b="1" baseline="-25000" dirty="0">
                <a:solidFill>
                  <a:srgbClr val="FF0000"/>
                </a:solidFill>
              </a:rPr>
              <a:t>0</a:t>
            </a:r>
            <a:r>
              <a:rPr lang="zh-CN" altLang="en-US" sz="2800" b="1" dirty="0">
                <a:solidFill>
                  <a:srgbClr val="FF0000"/>
                </a:solidFill>
              </a:rPr>
              <a:t>的变化情况，确定是否更新</a:t>
            </a:r>
            <a:r>
              <a:rPr lang="en-US" altLang="zh-CN" sz="2800" b="1" dirty="0">
                <a:solidFill>
                  <a:srgbClr val="FF0000"/>
                </a:solidFill>
              </a:rPr>
              <a:t>Q</a:t>
            </a:r>
            <a:r>
              <a:rPr lang="en-US" altLang="zh-CN" sz="2800" b="1" baseline="-25000" dirty="0">
                <a:solidFill>
                  <a:srgbClr val="FF0000"/>
                </a:solidFill>
              </a:rPr>
              <a:t>1</a:t>
            </a:r>
            <a:r>
              <a:rPr lang="zh-CN" altLang="en-US" sz="2800" b="1" dirty="0">
                <a:solidFill>
                  <a:srgbClr val="FF0000"/>
                </a:solidFill>
              </a:rPr>
              <a:t>的次态</a:t>
            </a:r>
          </a:p>
        </p:txBody>
      </p:sp>
    </p:spTree>
    <p:extLst>
      <p:ext uri="{BB962C8B-B14F-4D97-AF65-F5344CB8AC3E}">
        <p14:creationId xmlns:p14="http://schemas.microsoft.com/office/powerpoint/2010/main" xmlns="" val="1096823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graphicFrame>
        <p:nvGraphicFramePr>
          <p:cNvPr id="16" name="Object 4">
            <a:extLst>
              <a:ext uri="{FF2B5EF4-FFF2-40B4-BE49-F238E27FC236}">
                <a16:creationId xmlns="" xmlns:a16="http://schemas.microsoft.com/office/drawing/2014/main" id="{01C2E967-E274-420A-A793-F2FE953BFF44}"/>
              </a:ext>
            </a:extLst>
          </p:cNvPr>
          <p:cNvGraphicFramePr>
            <a:graphicFrameLocks noChangeAspect="1"/>
          </p:cNvGraphicFramePr>
          <p:nvPr>
            <p:extLst/>
          </p:nvPr>
        </p:nvGraphicFramePr>
        <p:xfrm>
          <a:off x="5793353" y="1500624"/>
          <a:ext cx="3079750" cy="563563"/>
        </p:xfrm>
        <a:graphic>
          <a:graphicData uri="http://schemas.openxmlformats.org/presentationml/2006/ole">
            <p:oleObj spid="_x0000_s159828" name="Equation" r:id="rId5" imgW="1447560" imgH="266400" progId="Equation.DSMT4">
              <p:embed/>
            </p:oleObj>
          </a:graphicData>
        </a:graphic>
      </p:graphicFrame>
      <p:graphicFrame>
        <p:nvGraphicFramePr>
          <p:cNvPr id="24" name="Object 4">
            <a:extLst>
              <a:ext uri="{FF2B5EF4-FFF2-40B4-BE49-F238E27FC236}">
                <a16:creationId xmlns="" xmlns:a16="http://schemas.microsoft.com/office/drawing/2014/main" id="{0ADDC8F4-BEE6-4EE8-83B2-9D40D92E3FC8}"/>
              </a:ext>
            </a:extLst>
          </p:cNvPr>
          <p:cNvGraphicFramePr>
            <a:graphicFrameLocks noChangeAspect="1"/>
          </p:cNvGraphicFramePr>
          <p:nvPr>
            <p:extLst/>
          </p:nvPr>
        </p:nvGraphicFramePr>
        <p:xfrm>
          <a:off x="365125" y="1181100"/>
          <a:ext cx="3146425" cy="1309688"/>
        </p:xfrm>
        <a:graphic>
          <a:graphicData uri="http://schemas.openxmlformats.org/presentationml/2006/ole">
            <p:oleObj spid="_x0000_s159829" name="Equation" r:id="rId6" imgW="1346040" imgH="558720" progId="Equation.DSMT4">
              <p:embed/>
            </p:oleObj>
          </a:graphicData>
        </a:graphic>
      </p:graphicFrame>
      <mc:AlternateContent xmlns:mc="http://schemas.openxmlformats.org/markup-compatibility/2006">
        <mc:Choice xmlns:a14="http://schemas.microsoft.com/office/drawing/2010/main" xmlns="" Requires="a14">
          <p:sp>
            <p:nvSpPr>
              <p:cNvPr id="26" name="矩形 25">
                <a:extLst>
                  <a:ext uri="{FF2B5EF4-FFF2-40B4-BE49-F238E27FC236}">
                    <a16:creationId xmlns:a16="http://schemas.microsoft.com/office/drawing/2014/main" xmlns="" id="{158900A5-F22D-4C34-92DF-6FA23AA3349C}"/>
                  </a:ext>
                </a:extLst>
              </p:cNvPr>
              <p:cNvSpPr/>
              <p:nvPr/>
            </p:nvSpPr>
            <p:spPr>
              <a:xfrm>
                <a:off x="3791375" y="1332070"/>
                <a:ext cx="1784350" cy="916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a:solidFill>
                                <a:prstClr val="black"/>
                              </a:solidFill>
                              <a:latin typeface="Cambria Math" panose="02040503050406030204" pitchFamily="18" charset="0"/>
                            </a:rPr>
                          </m:ctrlPr>
                        </m:dPr>
                        <m:e>
                          <m:m>
                            <m:mPr>
                              <m:plcHide m:val="on"/>
                              <m:mcs>
                                <m:mc>
                                  <m:mcPr>
                                    <m:count m:val="1"/>
                                    <m:mcJc m:val="center"/>
                                  </m:mcPr>
                                </m:mc>
                              </m:mcs>
                              <m:ctrlPr>
                                <a:rPr lang="zh-CN" altLang="en-US" sz="2400" i="1">
                                  <a:solidFill>
                                    <a:prstClr val="black"/>
                                  </a:solidFill>
                                  <a:latin typeface="Cambria Math" panose="02040503050406030204" pitchFamily="18" charset="0"/>
                                </a:rPr>
                              </m:ctrlPr>
                            </m:mPr>
                            <m:mr>
                              <m:e>
                                <m:r>
                                  <a:rPr lang="zh-CN" altLang="en-US" sz="2400" i="1">
                                    <a:solidFill>
                                      <a:prstClr val="black"/>
                                    </a:solidFill>
                                    <a:latin typeface="Cambria Math" panose="02040503050406030204" pitchFamily="18" charset="0"/>
                                  </a:rPr>
                                  <m:t>𝐶</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𝑃</m:t>
                                    </m:r>
                                  </m:e>
                                  <m:sub>
                                    <m:r>
                                      <a:rPr lang="zh-CN" altLang="en-US" sz="2400">
                                        <a:solidFill>
                                          <a:prstClr val="black"/>
                                        </a:solidFill>
                                        <a:latin typeface="Cambria Math" panose="02040503050406030204" pitchFamily="18" charset="0"/>
                                      </a:rPr>
                                      <m:t>0</m:t>
                                    </m:r>
                                  </m:sub>
                                </m:sSub>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𝐶𝑃</m:t>
                                </m:r>
                                <m:r>
                                  <a:rPr lang="zh-CN" altLang="en-US" sz="2400">
                                    <a:solidFill>
                                      <a:prstClr val="black"/>
                                    </a:solidFill>
                                    <a:latin typeface="Cambria Math" panose="02040503050406030204" pitchFamily="18" charset="0"/>
                                  </a:rPr>
                                  <m:t>↑</m:t>
                                </m:r>
                              </m:e>
                            </m:mr>
                            <m:mr>
                              <m:e>
                                <m:r>
                                  <a:rPr lang="zh-CN" altLang="en-US" sz="2400" i="1">
                                    <a:solidFill>
                                      <a:prstClr val="black"/>
                                    </a:solidFill>
                                    <a:latin typeface="Cambria Math" panose="02040503050406030204" pitchFamily="18" charset="0"/>
                                  </a:rPr>
                                  <m:t>𝐶</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𝑃</m:t>
                                    </m:r>
                                  </m:e>
                                  <m:sub>
                                    <m:r>
                                      <a:rPr lang="zh-CN" altLang="en-US" sz="2400">
                                        <a:solidFill>
                                          <a:prstClr val="black"/>
                                        </a:solidFill>
                                        <a:latin typeface="Cambria Math" panose="02040503050406030204" pitchFamily="18" charset="0"/>
                                      </a:rPr>
                                      <m:t>1</m:t>
                                    </m:r>
                                  </m:sub>
                                </m:sSub>
                                <m:r>
                                  <a:rPr lang="zh-CN" altLang="en-US" sz="2400">
                                    <a:solidFill>
                                      <a:prstClr val="black"/>
                                    </a:solidFill>
                                    <a:latin typeface="Cambria Math" panose="02040503050406030204" pitchFamily="18" charset="0"/>
                                  </a:rPr>
                                  <m:t>=</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𝑄</m:t>
                                    </m:r>
                                  </m:e>
                                  <m:sub>
                                    <m:r>
                                      <a:rPr lang="zh-CN" altLang="en-US" sz="2400">
                                        <a:solidFill>
                                          <a:prstClr val="black"/>
                                        </a:solidFill>
                                        <a:latin typeface="Cambria Math" panose="02040503050406030204" pitchFamily="18" charset="0"/>
                                      </a:rPr>
                                      <m:t>0</m:t>
                                    </m:r>
                                  </m:sub>
                                </m:sSub>
                                <m:r>
                                  <a:rPr lang="zh-CN" altLang="en-US" sz="2400">
                                    <a:solidFill>
                                      <a:prstClr val="black"/>
                                    </a:solidFill>
                                    <a:latin typeface="Cambria Math" panose="02040503050406030204" pitchFamily="18" charset="0"/>
                                  </a:rPr>
                                  <m:t>↑</m:t>
                                </m:r>
                              </m:e>
                            </m:mr>
                          </m:m>
                        </m:e>
                      </m:d>
                    </m:oMath>
                  </m:oMathPara>
                </a14:m>
                <a:endParaRPr lang="zh-CN" altLang="en-US" sz="2400" dirty="0">
                  <a:solidFill>
                    <a:prstClr val="black"/>
                  </a:solidFill>
                </a:endParaRPr>
              </a:p>
            </p:txBody>
          </p:sp>
        </mc:Choice>
        <mc:Fallback>
          <p:sp>
            <p:nvSpPr>
              <p:cNvPr id="26" name="矩形 25">
                <a:extLst>
                  <a:ext uri="{FF2B5EF4-FFF2-40B4-BE49-F238E27FC236}">
                    <a16:creationId xmlns="" xmlns:a14="http://schemas.microsoft.com/office/drawing/2010/main" xmlns:a16="http://schemas.microsoft.com/office/drawing/2014/main" id="{158900A5-F22D-4C34-92DF-6FA23AA3349C}"/>
                  </a:ext>
                </a:extLst>
              </p:cNvPr>
              <p:cNvSpPr>
                <a:spLocks noRot="1" noChangeAspect="1" noMove="1" noResize="1" noEditPoints="1" noAdjustHandles="1" noChangeArrowheads="1" noChangeShapeType="1" noTextEdit="1"/>
              </p:cNvSpPr>
              <p:nvPr/>
            </p:nvSpPr>
            <p:spPr>
              <a:xfrm>
                <a:off x="3791375" y="1332070"/>
                <a:ext cx="1784350" cy="916148"/>
              </a:xfrm>
              <a:prstGeom prst="rect">
                <a:avLst/>
              </a:prstGeom>
              <a:blipFill rotWithShape="0">
                <a:blip r:embed="rId7" cstate="print"/>
                <a:stretch>
                  <a:fillRect/>
                </a:stretch>
              </a:blipFill>
            </p:spPr>
            <p:txBody>
              <a:bodyPr/>
              <a:lstStyle/>
              <a:p>
                <a:r>
                  <a:rPr lang="zh-CN" altLang="en-US">
                    <a:noFill/>
                  </a:rPr>
                  <a:t> </a:t>
                </a:r>
              </a:p>
            </p:txBody>
          </p:sp>
        </mc:Fallback>
      </mc:AlternateContent>
      <p:sp>
        <p:nvSpPr>
          <p:cNvPr id="20" name="文本框 19">
            <a:extLst>
              <a:ext uri="{FF2B5EF4-FFF2-40B4-BE49-F238E27FC236}">
                <a16:creationId xmlns="" xmlns:a16="http://schemas.microsoft.com/office/drawing/2014/main" id="{1BDFD759-1649-4B78-85B3-A9AD1C26B791}"/>
              </a:ext>
            </a:extLst>
          </p:cNvPr>
          <p:cNvSpPr txBox="1"/>
          <p:nvPr/>
        </p:nvSpPr>
        <p:spPr>
          <a:xfrm>
            <a:off x="221190" y="610839"/>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2.</a:t>
            </a:r>
            <a:r>
              <a:rPr lang="zh-CN" altLang="en-US" sz="2800" b="1" dirty="0">
                <a:solidFill>
                  <a:srgbClr val="0000FF"/>
                </a:solidFill>
                <a:latin typeface="黑体" panose="02010609060101010101" pitchFamily="49" charset="-122"/>
                <a:ea typeface="黑体" panose="02010609060101010101" pitchFamily="49" charset="-122"/>
              </a:rPr>
              <a:t>根据方程组列出状态转移真值表</a:t>
            </a:r>
          </a:p>
        </p:txBody>
      </p:sp>
      <p:cxnSp>
        <p:nvCxnSpPr>
          <p:cNvPr id="4" name="直接连接符 3">
            <a:extLst>
              <a:ext uri="{FF2B5EF4-FFF2-40B4-BE49-F238E27FC236}">
                <a16:creationId xmlns="" xmlns:a16="http://schemas.microsoft.com/office/drawing/2014/main" id="{6435755D-D5B4-4637-A5C1-0589FE7DC892}"/>
              </a:ext>
            </a:extLst>
          </p:cNvPr>
          <p:cNvCxnSpPr>
            <a:cxnSpLocks/>
          </p:cNvCxnSpPr>
          <p:nvPr/>
        </p:nvCxnSpPr>
        <p:spPr>
          <a:xfrm>
            <a:off x="3616800" y="1024517"/>
            <a:ext cx="0" cy="165469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B29A42EF-6C7A-4DAE-AF2A-706ACFCCC87A}"/>
              </a:ext>
            </a:extLst>
          </p:cNvPr>
          <p:cNvCxnSpPr>
            <a:cxnSpLocks/>
          </p:cNvCxnSpPr>
          <p:nvPr/>
        </p:nvCxnSpPr>
        <p:spPr>
          <a:xfrm>
            <a:off x="5718316" y="987596"/>
            <a:ext cx="0" cy="172853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1" name="Picture 5" descr="B5-3-4">
            <a:extLst>
              <a:ext uri="{FF2B5EF4-FFF2-40B4-BE49-F238E27FC236}">
                <a16:creationId xmlns="" xmlns:a16="http://schemas.microsoft.com/office/drawing/2014/main" id="{0D4EAFCF-51FF-4BE9-B0F2-9F996A15F863}"/>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3719" y="3309255"/>
            <a:ext cx="8976562" cy="34986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弧形 36">
            <a:extLst>
              <a:ext uri="{FF2B5EF4-FFF2-40B4-BE49-F238E27FC236}">
                <a16:creationId xmlns="" xmlns:a16="http://schemas.microsoft.com/office/drawing/2014/main" id="{48681044-08F9-432B-BDE1-912841521196}"/>
              </a:ext>
            </a:extLst>
          </p:cNvPr>
          <p:cNvSpPr/>
          <p:nvPr/>
        </p:nvSpPr>
        <p:spPr>
          <a:xfrm>
            <a:off x="1772646" y="4418928"/>
            <a:ext cx="2193758" cy="513348"/>
          </a:xfrm>
          <a:prstGeom prst="arc">
            <a:avLst>
              <a:gd name="adj1" fmla="val 10841315"/>
              <a:gd name="adj2" fmla="val 2"/>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9" name="箭头: 右 38">
            <a:extLst>
              <a:ext uri="{FF2B5EF4-FFF2-40B4-BE49-F238E27FC236}">
                <a16:creationId xmlns="" xmlns:a16="http://schemas.microsoft.com/office/drawing/2014/main" id="{D319FC7E-F02F-4BBE-868A-51149795EFCE}"/>
              </a:ext>
            </a:extLst>
          </p:cNvPr>
          <p:cNvSpPr/>
          <p:nvPr/>
        </p:nvSpPr>
        <p:spPr>
          <a:xfrm flipV="1">
            <a:off x="4174958" y="4593359"/>
            <a:ext cx="1764631" cy="272546"/>
          </a:xfrm>
          <a:prstGeom prst="rightArrow">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对话气泡: 矩形 39">
            <a:extLst>
              <a:ext uri="{FF2B5EF4-FFF2-40B4-BE49-F238E27FC236}">
                <a16:creationId xmlns="" xmlns:a16="http://schemas.microsoft.com/office/drawing/2014/main" id="{52610D76-16AE-486F-B10D-E22AC2C834BC}"/>
              </a:ext>
            </a:extLst>
          </p:cNvPr>
          <p:cNvSpPr/>
          <p:nvPr/>
        </p:nvSpPr>
        <p:spPr>
          <a:xfrm>
            <a:off x="3673637" y="2472831"/>
            <a:ext cx="2193757" cy="854563"/>
          </a:xfrm>
          <a:prstGeom prst="wedgeRectCallout">
            <a:avLst>
              <a:gd name="adj1" fmla="val 58752"/>
              <a:gd name="adj2" fmla="val 21745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b="1" dirty="0">
                <a:solidFill>
                  <a:srgbClr val="C00000"/>
                </a:solidFill>
                <a:latin typeface="黑体" panose="02010609060101010101" pitchFamily="49" charset="-122"/>
                <a:ea typeface="黑体" panose="02010609060101010101" pitchFamily="49" charset="-122"/>
              </a:rPr>
              <a:t>Q</a:t>
            </a:r>
            <a:r>
              <a:rPr lang="en-US" altLang="zh-CN" sz="2400" b="1" baseline="-25000" dirty="0">
                <a:solidFill>
                  <a:srgbClr val="C00000"/>
                </a:solidFill>
                <a:latin typeface="黑体" panose="02010609060101010101" pitchFamily="49" charset="-122"/>
                <a:ea typeface="黑体" panose="02010609060101010101" pitchFamily="49" charset="-122"/>
              </a:rPr>
              <a:t>0</a:t>
            </a:r>
            <a:r>
              <a:rPr lang="zh-CN" altLang="en-US" sz="2400" b="1" dirty="0">
                <a:solidFill>
                  <a:srgbClr val="C00000"/>
                </a:solidFill>
                <a:latin typeface="黑体" panose="02010609060101010101" pitchFamily="49" charset="-122"/>
                <a:ea typeface="黑体" panose="02010609060101010101" pitchFamily="49" charset="-122"/>
              </a:rPr>
              <a:t>由</a:t>
            </a:r>
            <a:r>
              <a:rPr lang="en-US" altLang="zh-CN" sz="2400" b="1" dirty="0">
                <a:solidFill>
                  <a:srgbClr val="C00000"/>
                </a:solidFill>
                <a:latin typeface="黑体" panose="02010609060101010101" pitchFamily="49" charset="-122"/>
                <a:ea typeface="黑体" panose="02010609060101010101" pitchFamily="49" charset="-122"/>
              </a:rPr>
              <a:t>0</a:t>
            </a:r>
            <a:r>
              <a:rPr lang="zh-CN" altLang="en-US" sz="2400" b="1" dirty="0">
                <a:solidFill>
                  <a:srgbClr val="C00000"/>
                </a:solidFill>
                <a:latin typeface="黑体" panose="02010609060101010101" pitchFamily="49" charset="-122"/>
                <a:ea typeface="黑体" panose="02010609060101010101" pitchFamily="49" charset="-122"/>
              </a:rPr>
              <a:t>变为</a:t>
            </a:r>
            <a:r>
              <a:rPr lang="en-US" altLang="zh-CN" sz="2400" b="1" dirty="0">
                <a:solidFill>
                  <a:srgbClr val="C00000"/>
                </a:solidFill>
                <a:latin typeface="黑体" panose="02010609060101010101" pitchFamily="49" charset="-122"/>
                <a:ea typeface="黑体" panose="02010609060101010101" pitchFamily="49" charset="-122"/>
              </a:rPr>
              <a:t>1</a:t>
            </a:r>
            <a:r>
              <a:rPr lang="zh-CN" altLang="en-US" sz="2400" b="1" dirty="0">
                <a:solidFill>
                  <a:srgbClr val="C00000"/>
                </a:solidFill>
                <a:latin typeface="黑体" panose="02010609060101010101" pitchFamily="49" charset="-122"/>
                <a:ea typeface="黑体" panose="02010609060101010101" pitchFamily="49" charset="-122"/>
              </a:rPr>
              <a:t>，就是</a:t>
            </a:r>
            <a:r>
              <a:rPr lang="en-US" altLang="zh-CN" sz="2400" b="1" dirty="0">
                <a:solidFill>
                  <a:srgbClr val="C00000"/>
                </a:solidFill>
                <a:latin typeface="黑体" panose="02010609060101010101" pitchFamily="49" charset="-122"/>
                <a:ea typeface="黑体" panose="02010609060101010101" pitchFamily="49" charset="-122"/>
              </a:rPr>
              <a:t>CP</a:t>
            </a:r>
            <a:r>
              <a:rPr lang="en-US" altLang="zh-CN" sz="2400" b="1" baseline="-25000" dirty="0">
                <a:solidFill>
                  <a:srgbClr val="C00000"/>
                </a:solidFill>
                <a:latin typeface="黑体" panose="02010609060101010101" pitchFamily="49" charset="-122"/>
                <a:ea typeface="黑体" panose="02010609060101010101" pitchFamily="49" charset="-122"/>
              </a:rPr>
              <a:t>1</a:t>
            </a:r>
            <a:r>
              <a:rPr lang="zh-CN" altLang="en-US" sz="2400" b="1" dirty="0">
                <a:solidFill>
                  <a:srgbClr val="C00000"/>
                </a:solidFill>
                <a:latin typeface="黑体" panose="02010609060101010101" pitchFamily="49" charset="-122"/>
                <a:ea typeface="黑体" panose="02010609060101010101" pitchFamily="49" charset="-122"/>
              </a:rPr>
              <a:t>上升沿</a:t>
            </a:r>
          </a:p>
        </p:txBody>
      </p:sp>
      <p:cxnSp>
        <p:nvCxnSpPr>
          <p:cNvPr id="42" name="直接箭头连接符 41">
            <a:extLst>
              <a:ext uri="{FF2B5EF4-FFF2-40B4-BE49-F238E27FC236}">
                <a16:creationId xmlns="" xmlns:a16="http://schemas.microsoft.com/office/drawing/2014/main" id="{F0DC512B-2B57-45F5-A131-2CD294C5C6DC}"/>
              </a:ext>
            </a:extLst>
          </p:cNvPr>
          <p:cNvCxnSpPr>
            <a:cxnSpLocks/>
          </p:cNvCxnSpPr>
          <p:nvPr/>
        </p:nvCxnSpPr>
        <p:spPr>
          <a:xfrm flipV="1">
            <a:off x="6120062" y="4675602"/>
            <a:ext cx="0" cy="30547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椭圆 45">
            <a:extLst>
              <a:ext uri="{FF2B5EF4-FFF2-40B4-BE49-F238E27FC236}">
                <a16:creationId xmlns="" xmlns:a16="http://schemas.microsoft.com/office/drawing/2014/main" id="{2FF660E4-6D78-4F05-B51C-743331E5B022}"/>
              </a:ext>
            </a:extLst>
          </p:cNvPr>
          <p:cNvSpPr/>
          <p:nvPr/>
        </p:nvSpPr>
        <p:spPr>
          <a:xfrm>
            <a:off x="6898109" y="4531895"/>
            <a:ext cx="1664341" cy="513347"/>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对话气泡: 矩形 46">
            <a:extLst>
              <a:ext uri="{FF2B5EF4-FFF2-40B4-BE49-F238E27FC236}">
                <a16:creationId xmlns="" xmlns:a16="http://schemas.microsoft.com/office/drawing/2014/main" id="{2E4B09BB-0C09-4F57-AA0F-66994231A9DF}"/>
              </a:ext>
            </a:extLst>
          </p:cNvPr>
          <p:cNvSpPr/>
          <p:nvPr/>
        </p:nvSpPr>
        <p:spPr>
          <a:xfrm>
            <a:off x="6619092" y="2563307"/>
            <a:ext cx="2287807" cy="745948"/>
          </a:xfrm>
          <a:prstGeom prst="wedgeRectCallout">
            <a:avLst>
              <a:gd name="adj1" fmla="val 5714"/>
              <a:gd name="adj2" fmla="val 21572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b="1" dirty="0">
                <a:solidFill>
                  <a:srgbClr val="C00000"/>
                </a:solidFill>
              </a:rPr>
              <a:t>CP</a:t>
            </a:r>
            <a:r>
              <a:rPr lang="en-US" altLang="zh-CN" sz="2400" b="1" baseline="-25000" dirty="0">
                <a:solidFill>
                  <a:srgbClr val="C00000"/>
                </a:solidFill>
              </a:rPr>
              <a:t>0</a:t>
            </a:r>
            <a:r>
              <a:rPr lang="zh-CN" altLang="en-US" sz="2400" b="1" dirty="0">
                <a:solidFill>
                  <a:srgbClr val="C00000"/>
                </a:solidFill>
              </a:rPr>
              <a:t>的上升沿就是</a:t>
            </a:r>
            <a:r>
              <a:rPr lang="en-US" altLang="zh-CN" sz="2400" b="1" dirty="0">
                <a:solidFill>
                  <a:srgbClr val="C00000"/>
                </a:solidFill>
              </a:rPr>
              <a:t>CP</a:t>
            </a:r>
            <a:r>
              <a:rPr lang="zh-CN" altLang="en-US" sz="2400" b="1" dirty="0">
                <a:solidFill>
                  <a:srgbClr val="C00000"/>
                </a:solidFill>
              </a:rPr>
              <a:t>的上升沿</a:t>
            </a:r>
          </a:p>
        </p:txBody>
      </p:sp>
      <p:sp>
        <p:nvSpPr>
          <p:cNvPr id="49" name="弧形 48">
            <a:extLst>
              <a:ext uri="{FF2B5EF4-FFF2-40B4-BE49-F238E27FC236}">
                <a16:creationId xmlns="" xmlns:a16="http://schemas.microsoft.com/office/drawing/2014/main" id="{73A8B2CA-B6C2-4BF4-9FB9-0A107D028F22}"/>
              </a:ext>
            </a:extLst>
          </p:cNvPr>
          <p:cNvSpPr/>
          <p:nvPr/>
        </p:nvSpPr>
        <p:spPr>
          <a:xfrm flipV="1">
            <a:off x="717583" y="4743727"/>
            <a:ext cx="2141575" cy="314865"/>
          </a:xfrm>
          <a:prstGeom prst="arc">
            <a:avLst>
              <a:gd name="adj1" fmla="val 10851748"/>
              <a:gd name="adj2" fmla="val 0"/>
            </a:avLst>
          </a:prstGeom>
          <a:ln w="38100">
            <a:solidFill>
              <a:srgbClr val="0000FF"/>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50" name="文本框 49">
            <a:extLst>
              <a:ext uri="{FF2B5EF4-FFF2-40B4-BE49-F238E27FC236}">
                <a16:creationId xmlns="" xmlns:a16="http://schemas.microsoft.com/office/drawing/2014/main" id="{D0C37205-5BCC-451A-828C-F41DC8F28CB4}"/>
              </a:ext>
            </a:extLst>
          </p:cNvPr>
          <p:cNvSpPr txBox="1"/>
          <p:nvPr/>
        </p:nvSpPr>
        <p:spPr>
          <a:xfrm>
            <a:off x="1104896" y="4857750"/>
            <a:ext cx="1155027" cy="461665"/>
          </a:xfrm>
          <a:prstGeom prst="rect">
            <a:avLst/>
          </a:prstGeom>
          <a:noFill/>
        </p:spPr>
        <p:txBody>
          <a:bodyPr wrap="square" rtlCol="0">
            <a:spAutoFit/>
          </a:bodyPr>
          <a:lstStyle/>
          <a:p>
            <a:r>
              <a:rPr lang="zh-CN" altLang="en-US" sz="2400" b="1" dirty="0">
                <a:solidFill>
                  <a:srgbClr val="FF33CC"/>
                </a:solidFill>
                <a:latin typeface="黑体" panose="02010609060101010101" pitchFamily="49" charset="-122"/>
                <a:ea typeface="黑体" panose="02010609060101010101" pitchFamily="49" charset="-122"/>
              </a:rPr>
              <a:t>更新</a:t>
            </a:r>
          </a:p>
        </p:txBody>
      </p:sp>
    </p:spTree>
    <p:extLst>
      <p:ext uri="{BB962C8B-B14F-4D97-AF65-F5344CB8AC3E}">
        <p14:creationId xmlns:p14="http://schemas.microsoft.com/office/powerpoint/2010/main" xmlns="" val="88680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circle(in)">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left)">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down)">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0"/>
                                        </p:tgtEl>
                                        <p:attrNameLst>
                                          <p:attrName>style.visibility</p:attrName>
                                        </p:attrNameLst>
                                      </p:cBhvr>
                                      <p:to>
                                        <p:strVal val="visible"/>
                                      </p:to>
                                    </p:set>
                                    <p:animEffect transition="in" filter="fade">
                                      <p:cBhvr>
                                        <p:cTn id="4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6" grpId="0" animBg="1"/>
      <p:bldP spid="47" grpId="0" animBg="1"/>
      <p:bldP spid="49" grpId="0" animBg="1"/>
      <p:bldP spid="50"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graphicFrame>
        <p:nvGraphicFramePr>
          <p:cNvPr id="16" name="Object 4">
            <a:extLst>
              <a:ext uri="{FF2B5EF4-FFF2-40B4-BE49-F238E27FC236}">
                <a16:creationId xmlns="" xmlns:a16="http://schemas.microsoft.com/office/drawing/2014/main" id="{01C2E967-E274-420A-A793-F2FE953BFF44}"/>
              </a:ext>
            </a:extLst>
          </p:cNvPr>
          <p:cNvGraphicFramePr>
            <a:graphicFrameLocks noChangeAspect="1"/>
          </p:cNvGraphicFramePr>
          <p:nvPr/>
        </p:nvGraphicFramePr>
        <p:xfrm>
          <a:off x="5793353" y="1500624"/>
          <a:ext cx="3079750" cy="563563"/>
        </p:xfrm>
        <a:graphic>
          <a:graphicData uri="http://schemas.openxmlformats.org/presentationml/2006/ole">
            <p:oleObj spid="_x0000_s160852" name="Equation" r:id="rId5" imgW="1447560" imgH="266400" progId="Equation.DSMT4">
              <p:embed/>
            </p:oleObj>
          </a:graphicData>
        </a:graphic>
      </p:graphicFrame>
      <p:graphicFrame>
        <p:nvGraphicFramePr>
          <p:cNvPr id="24" name="Object 4">
            <a:extLst>
              <a:ext uri="{FF2B5EF4-FFF2-40B4-BE49-F238E27FC236}">
                <a16:creationId xmlns="" xmlns:a16="http://schemas.microsoft.com/office/drawing/2014/main" id="{0ADDC8F4-BEE6-4EE8-83B2-9D40D92E3FC8}"/>
              </a:ext>
            </a:extLst>
          </p:cNvPr>
          <p:cNvGraphicFramePr>
            <a:graphicFrameLocks noChangeAspect="1"/>
          </p:cNvGraphicFramePr>
          <p:nvPr/>
        </p:nvGraphicFramePr>
        <p:xfrm>
          <a:off x="365125" y="1181100"/>
          <a:ext cx="3146425" cy="1309688"/>
        </p:xfrm>
        <a:graphic>
          <a:graphicData uri="http://schemas.openxmlformats.org/presentationml/2006/ole">
            <p:oleObj spid="_x0000_s160853" name="Equation" r:id="rId6" imgW="1346040" imgH="558720" progId="Equation.DSMT4">
              <p:embed/>
            </p:oleObj>
          </a:graphicData>
        </a:graphic>
      </p:graphicFrame>
      <mc:AlternateContent xmlns:mc="http://schemas.openxmlformats.org/markup-compatibility/2006">
        <mc:Choice xmlns:a14="http://schemas.microsoft.com/office/drawing/2010/main" xmlns="" Requires="a14">
          <p:sp>
            <p:nvSpPr>
              <p:cNvPr id="26" name="矩形 25">
                <a:extLst>
                  <a:ext uri="{FF2B5EF4-FFF2-40B4-BE49-F238E27FC236}">
                    <a16:creationId xmlns:a16="http://schemas.microsoft.com/office/drawing/2014/main" xmlns="" id="{158900A5-F22D-4C34-92DF-6FA23AA3349C}"/>
                  </a:ext>
                </a:extLst>
              </p:cNvPr>
              <p:cNvSpPr/>
              <p:nvPr/>
            </p:nvSpPr>
            <p:spPr>
              <a:xfrm>
                <a:off x="3791375" y="1332070"/>
                <a:ext cx="1784350" cy="91614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a:solidFill>
                                <a:prstClr val="black"/>
                              </a:solidFill>
                              <a:latin typeface="Cambria Math" panose="02040503050406030204" pitchFamily="18" charset="0"/>
                            </a:rPr>
                          </m:ctrlPr>
                        </m:dPr>
                        <m:e>
                          <m:m>
                            <m:mPr>
                              <m:plcHide m:val="on"/>
                              <m:mcs>
                                <m:mc>
                                  <m:mcPr>
                                    <m:count m:val="1"/>
                                    <m:mcJc m:val="center"/>
                                  </m:mcPr>
                                </m:mc>
                              </m:mcs>
                              <m:ctrlPr>
                                <a:rPr lang="zh-CN" altLang="en-US" sz="2400" i="1">
                                  <a:solidFill>
                                    <a:prstClr val="black"/>
                                  </a:solidFill>
                                  <a:latin typeface="Cambria Math" panose="02040503050406030204" pitchFamily="18" charset="0"/>
                                </a:rPr>
                              </m:ctrlPr>
                            </m:mPr>
                            <m:mr>
                              <m:e>
                                <m:r>
                                  <a:rPr lang="zh-CN" altLang="en-US" sz="2400" i="1">
                                    <a:solidFill>
                                      <a:prstClr val="black"/>
                                    </a:solidFill>
                                    <a:latin typeface="Cambria Math" panose="02040503050406030204" pitchFamily="18" charset="0"/>
                                  </a:rPr>
                                  <m:t>𝐶</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𝑃</m:t>
                                    </m:r>
                                  </m:e>
                                  <m:sub>
                                    <m:r>
                                      <a:rPr lang="zh-CN" altLang="en-US" sz="2400">
                                        <a:solidFill>
                                          <a:prstClr val="black"/>
                                        </a:solidFill>
                                        <a:latin typeface="Cambria Math" panose="02040503050406030204" pitchFamily="18" charset="0"/>
                                      </a:rPr>
                                      <m:t>0</m:t>
                                    </m:r>
                                  </m:sub>
                                </m:sSub>
                                <m:r>
                                  <a:rPr lang="zh-CN" altLang="en-US" sz="2400">
                                    <a:solidFill>
                                      <a:prstClr val="black"/>
                                    </a:solidFill>
                                    <a:latin typeface="Cambria Math" panose="02040503050406030204" pitchFamily="18" charset="0"/>
                                  </a:rPr>
                                  <m:t>=</m:t>
                                </m:r>
                                <m:r>
                                  <a:rPr lang="zh-CN" altLang="en-US" sz="2400" i="1">
                                    <a:solidFill>
                                      <a:prstClr val="black"/>
                                    </a:solidFill>
                                    <a:latin typeface="Cambria Math" panose="02040503050406030204" pitchFamily="18" charset="0"/>
                                  </a:rPr>
                                  <m:t>𝐶𝑃</m:t>
                                </m:r>
                                <m:r>
                                  <a:rPr lang="zh-CN" altLang="en-US" sz="2400">
                                    <a:solidFill>
                                      <a:prstClr val="black"/>
                                    </a:solidFill>
                                    <a:latin typeface="Cambria Math" panose="02040503050406030204" pitchFamily="18" charset="0"/>
                                  </a:rPr>
                                  <m:t>↑</m:t>
                                </m:r>
                              </m:e>
                            </m:mr>
                            <m:mr>
                              <m:e>
                                <m:r>
                                  <a:rPr lang="zh-CN" altLang="en-US" sz="2400" i="1">
                                    <a:solidFill>
                                      <a:prstClr val="black"/>
                                    </a:solidFill>
                                    <a:latin typeface="Cambria Math" panose="02040503050406030204" pitchFamily="18" charset="0"/>
                                  </a:rPr>
                                  <m:t>𝐶</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𝑃</m:t>
                                    </m:r>
                                  </m:e>
                                  <m:sub>
                                    <m:r>
                                      <a:rPr lang="zh-CN" altLang="en-US" sz="2400">
                                        <a:solidFill>
                                          <a:prstClr val="black"/>
                                        </a:solidFill>
                                        <a:latin typeface="Cambria Math" panose="02040503050406030204" pitchFamily="18" charset="0"/>
                                      </a:rPr>
                                      <m:t>1</m:t>
                                    </m:r>
                                  </m:sub>
                                </m:sSub>
                                <m:r>
                                  <a:rPr lang="zh-CN" altLang="en-US" sz="2400">
                                    <a:solidFill>
                                      <a:prstClr val="black"/>
                                    </a:solidFill>
                                    <a:latin typeface="Cambria Math" panose="02040503050406030204" pitchFamily="18" charset="0"/>
                                  </a:rPr>
                                  <m:t>=</m:t>
                                </m:r>
                                <m:sSub>
                                  <m:sSubPr>
                                    <m:ctrlPr>
                                      <a:rPr lang="zh-CN" altLang="en-US" sz="2400" i="1">
                                        <a:solidFill>
                                          <a:prstClr val="black"/>
                                        </a:solidFill>
                                        <a:latin typeface="Cambria Math" panose="02040503050406030204" pitchFamily="18" charset="0"/>
                                      </a:rPr>
                                    </m:ctrlPr>
                                  </m:sSubPr>
                                  <m:e>
                                    <m:r>
                                      <a:rPr lang="zh-CN" altLang="en-US" sz="2400" i="1">
                                        <a:solidFill>
                                          <a:prstClr val="black"/>
                                        </a:solidFill>
                                        <a:latin typeface="Cambria Math" panose="02040503050406030204" pitchFamily="18" charset="0"/>
                                      </a:rPr>
                                      <m:t>𝑄</m:t>
                                    </m:r>
                                  </m:e>
                                  <m:sub>
                                    <m:r>
                                      <a:rPr lang="zh-CN" altLang="en-US" sz="2400">
                                        <a:solidFill>
                                          <a:prstClr val="black"/>
                                        </a:solidFill>
                                        <a:latin typeface="Cambria Math" panose="02040503050406030204" pitchFamily="18" charset="0"/>
                                      </a:rPr>
                                      <m:t>0</m:t>
                                    </m:r>
                                  </m:sub>
                                </m:sSub>
                                <m:r>
                                  <a:rPr lang="zh-CN" altLang="en-US" sz="2400">
                                    <a:solidFill>
                                      <a:prstClr val="black"/>
                                    </a:solidFill>
                                    <a:latin typeface="Cambria Math" panose="02040503050406030204" pitchFamily="18" charset="0"/>
                                  </a:rPr>
                                  <m:t>↑</m:t>
                                </m:r>
                              </m:e>
                            </m:mr>
                          </m:m>
                        </m:e>
                      </m:d>
                    </m:oMath>
                  </m:oMathPara>
                </a14:m>
                <a:endParaRPr lang="zh-CN" altLang="en-US" sz="2400" dirty="0">
                  <a:solidFill>
                    <a:prstClr val="black"/>
                  </a:solidFill>
                </a:endParaRPr>
              </a:p>
            </p:txBody>
          </p:sp>
        </mc:Choice>
        <mc:Fallback>
          <p:sp>
            <p:nvSpPr>
              <p:cNvPr id="26" name="矩形 25">
                <a:extLst>
                  <a:ext uri="{FF2B5EF4-FFF2-40B4-BE49-F238E27FC236}">
                    <a16:creationId xmlns="" xmlns:a14="http://schemas.microsoft.com/office/drawing/2010/main" xmlns:a16="http://schemas.microsoft.com/office/drawing/2014/main" id="{158900A5-F22D-4C34-92DF-6FA23AA3349C}"/>
                  </a:ext>
                </a:extLst>
              </p:cNvPr>
              <p:cNvSpPr>
                <a:spLocks noRot="1" noChangeAspect="1" noMove="1" noResize="1" noEditPoints="1" noAdjustHandles="1" noChangeArrowheads="1" noChangeShapeType="1" noTextEdit="1"/>
              </p:cNvSpPr>
              <p:nvPr/>
            </p:nvSpPr>
            <p:spPr>
              <a:xfrm>
                <a:off x="3791375" y="1332070"/>
                <a:ext cx="1784350" cy="916148"/>
              </a:xfrm>
              <a:prstGeom prst="rect">
                <a:avLst/>
              </a:prstGeom>
              <a:blipFill rotWithShape="0">
                <a:blip r:embed="rId7" cstate="print"/>
                <a:stretch>
                  <a:fillRect/>
                </a:stretch>
              </a:blipFill>
            </p:spPr>
            <p:txBody>
              <a:bodyPr/>
              <a:lstStyle/>
              <a:p>
                <a:r>
                  <a:rPr lang="zh-CN" altLang="en-US">
                    <a:noFill/>
                  </a:rPr>
                  <a:t> </a:t>
                </a:r>
              </a:p>
            </p:txBody>
          </p:sp>
        </mc:Fallback>
      </mc:AlternateContent>
      <p:sp>
        <p:nvSpPr>
          <p:cNvPr id="20" name="文本框 19">
            <a:extLst>
              <a:ext uri="{FF2B5EF4-FFF2-40B4-BE49-F238E27FC236}">
                <a16:creationId xmlns="" xmlns:a16="http://schemas.microsoft.com/office/drawing/2014/main" id="{1BDFD759-1649-4B78-85B3-A9AD1C26B791}"/>
              </a:ext>
            </a:extLst>
          </p:cNvPr>
          <p:cNvSpPr txBox="1"/>
          <p:nvPr/>
        </p:nvSpPr>
        <p:spPr>
          <a:xfrm>
            <a:off x="221190" y="610839"/>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2.</a:t>
            </a:r>
            <a:r>
              <a:rPr lang="zh-CN" altLang="en-US" sz="2800" b="1" dirty="0">
                <a:solidFill>
                  <a:srgbClr val="0000FF"/>
                </a:solidFill>
                <a:latin typeface="黑体" panose="02010609060101010101" pitchFamily="49" charset="-122"/>
                <a:ea typeface="黑体" panose="02010609060101010101" pitchFamily="49" charset="-122"/>
              </a:rPr>
              <a:t>根据方程组列出状态转移真值表</a:t>
            </a:r>
          </a:p>
        </p:txBody>
      </p:sp>
      <p:cxnSp>
        <p:nvCxnSpPr>
          <p:cNvPr id="4" name="直接连接符 3">
            <a:extLst>
              <a:ext uri="{FF2B5EF4-FFF2-40B4-BE49-F238E27FC236}">
                <a16:creationId xmlns="" xmlns:a16="http://schemas.microsoft.com/office/drawing/2014/main" id="{6435755D-D5B4-4637-A5C1-0589FE7DC892}"/>
              </a:ext>
            </a:extLst>
          </p:cNvPr>
          <p:cNvCxnSpPr>
            <a:cxnSpLocks/>
          </p:cNvCxnSpPr>
          <p:nvPr/>
        </p:nvCxnSpPr>
        <p:spPr>
          <a:xfrm>
            <a:off x="3616800" y="1024517"/>
            <a:ext cx="0" cy="1654693"/>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 xmlns:a16="http://schemas.microsoft.com/office/drawing/2014/main" id="{B29A42EF-6C7A-4DAE-AF2A-706ACFCCC87A}"/>
              </a:ext>
            </a:extLst>
          </p:cNvPr>
          <p:cNvCxnSpPr>
            <a:cxnSpLocks/>
          </p:cNvCxnSpPr>
          <p:nvPr/>
        </p:nvCxnSpPr>
        <p:spPr>
          <a:xfrm>
            <a:off x="5718316" y="987596"/>
            <a:ext cx="0" cy="1728537"/>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1" name="Picture 5" descr="B5-3-4">
            <a:extLst>
              <a:ext uri="{FF2B5EF4-FFF2-40B4-BE49-F238E27FC236}">
                <a16:creationId xmlns="" xmlns:a16="http://schemas.microsoft.com/office/drawing/2014/main" id="{0D4EAFCF-51FF-4BE9-B0F2-9F996A15F863}"/>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3719" y="3309255"/>
            <a:ext cx="8976562" cy="34986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7" name="弧形 36">
            <a:extLst>
              <a:ext uri="{FF2B5EF4-FFF2-40B4-BE49-F238E27FC236}">
                <a16:creationId xmlns="" xmlns:a16="http://schemas.microsoft.com/office/drawing/2014/main" id="{48681044-08F9-432B-BDE1-912841521196}"/>
              </a:ext>
            </a:extLst>
          </p:cNvPr>
          <p:cNvSpPr/>
          <p:nvPr/>
        </p:nvSpPr>
        <p:spPr>
          <a:xfrm>
            <a:off x="1772645" y="4981074"/>
            <a:ext cx="2193758" cy="513348"/>
          </a:xfrm>
          <a:prstGeom prst="arc">
            <a:avLst>
              <a:gd name="adj1" fmla="val 10841315"/>
              <a:gd name="adj2" fmla="val 2"/>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9" name="箭头: 右 38">
            <a:extLst>
              <a:ext uri="{FF2B5EF4-FFF2-40B4-BE49-F238E27FC236}">
                <a16:creationId xmlns="" xmlns:a16="http://schemas.microsoft.com/office/drawing/2014/main" id="{D319FC7E-F02F-4BBE-868A-51149795EFCE}"/>
              </a:ext>
            </a:extLst>
          </p:cNvPr>
          <p:cNvSpPr/>
          <p:nvPr/>
        </p:nvSpPr>
        <p:spPr>
          <a:xfrm flipV="1">
            <a:off x="4102763" y="5182907"/>
            <a:ext cx="1764631" cy="272546"/>
          </a:xfrm>
          <a:prstGeom prst="rightArrow">
            <a:avLst/>
          </a:prstGeom>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对话气泡: 矩形 39">
            <a:extLst>
              <a:ext uri="{FF2B5EF4-FFF2-40B4-BE49-F238E27FC236}">
                <a16:creationId xmlns="" xmlns:a16="http://schemas.microsoft.com/office/drawing/2014/main" id="{52610D76-16AE-486F-B10D-E22AC2C834BC}"/>
              </a:ext>
            </a:extLst>
          </p:cNvPr>
          <p:cNvSpPr/>
          <p:nvPr/>
        </p:nvSpPr>
        <p:spPr>
          <a:xfrm>
            <a:off x="3673637" y="2472831"/>
            <a:ext cx="2193757" cy="854563"/>
          </a:xfrm>
          <a:prstGeom prst="wedgeRectCallout">
            <a:avLst>
              <a:gd name="adj1" fmla="val 57472"/>
              <a:gd name="adj2" fmla="val 28363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altLang="zh-CN" sz="2400" b="1" dirty="0">
                <a:solidFill>
                  <a:srgbClr val="C00000"/>
                </a:solidFill>
                <a:latin typeface="黑体" panose="02010609060101010101" pitchFamily="49" charset="-122"/>
                <a:ea typeface="黑体" panose="02010609060101010101" pitchFamily="49" charset="-122"/>
              </a:rPr>
              <a:t>Q</a:t>
            </a:r>
            <a:r>
              <a:rPr lang="en-US" altLang="zh-CN" sz="2400" b="1" baseline="-25000" dirty="0">
                <a:solidFill>
                  <a:srgbClr val="C00000"/>
                </a:solidFill>
                <a:latin typeface="黑体" panose="02010609060101010101" pitchFamily="49" charset="-122"/>
                <a:ea typeface="黑体" panose="02010609060101010101" pitchFamily="49" charset="-122"/>
              </a:rPr>
              <a:t>0</a:t>
            </a:r>
            <a:r>
              <a:rPr lang="zh-CN" altLang="en-US" sz="2400" b="1" dirty="0">
                <a:solidFill>
                  <a:srgbClr val="C00000"/>
                </a:solidFill>
                <a:latin typeface="黑体" panose="02010609060101010101" pitchFamily="49" charset="-122"/>
                <a:ea typeface="黑体" panose="02010609060101010101" pitchFamily="49" charset="-122"/>
              </a:rPr>
              <a:t>由</a:t>
            </a:r>
            <a:r>
              <a:rPr lang="en-US" altLang="zh-CN" sz="2400" b="1" dirty="0">
                <a:solidFill>
                  <a:srgbClr val="C00000"/>
                </a:solidFill>
                <a:latin typeface="黑体" panose="02010609060101010101" pitchFamily="49" charset="-122"/>
                <a:ea typeface="黑体" panose="02010609060101010101" pitchFamily="49" charset="-122"/>
              </a:rPr>
              <a:t>1</a:t>
            </a:r>
            <a:r>
              <a:rPr lang="zh-CN" altLang="en-US" sz="2400" b="1" dirty="0">
                <a:solidFill>
                  <a:srgbClr val="C00000"/>
                </a:solidFill>
                <a:latin typeface="黑体" panose="02010609060101010101" pitchFamily="49" charset="-122"/>
                <a:ea typeface="黑体" panose="02010609060101010101" pitchFamily="49" charset="-122"/>
              </a:rPr>
              <a:t>变为</a:t>
            </a:r>
            <a:r>
              <a:rPr lang="en-US" altLang="zh-CN" sz="2400" b="1" dirty="0">
                <a:solidFill>
                  <a:srgbClr val="C00000"/>
                </a:solidFill>
                <a:latin typeface="黑体" panose="02010609060101010101" pitchFamily="49" charset="-122"/>
                <a:ea typeface="黑体" panose="02010609060101010101" pitchFamily="49" charset="-122"/>
              </a:rPr>
              <a:t>0</a:t>
            </a:r>
            <a:r>
              <a:rPr lang="zh-CN" altLang="en-US" sz="2400" b="1" dirty="0">
                <a:solidFill>
                  <a:srgbClr val="C00000"/>
                </a:solidFill>
                <a:latin typeface="黑体" panose="02010609060101010101" pitchFamily="49" charset="-122"/>
                <a:ea typeface="黑体" panose="02010609060101010101" pitchFamily="49" charset="-122"/>
              </a:rPr>
              <a:t>，</a:t>
            </a:r>
            <a:r>
              <a:rPr lang="en-US" altLang="zh-CN" sz="2400" b="1" dirty="0">
                <a:solidFill>
                  <a:srgbClr val="C00000"/>
                </a:solidFill>
                <a:latin typeface="黑体" panose="02010609060101010101" pitchFamily="49" charset="-122"/>
                <a:ea typeface="黑体" panose="02010609060101010101" pitchFamily="49" charset="-122"/>
              </a:rPr>
              <a:t>CP</a:t>
            </a:r>
            <a:r>
              <a:rPr lang="en-US" altLang="zh-CN" sz="2400" b="1" baseline="-25000" dirty="0">
                <a:solidFill>
                  <a:srgbClr val="C00000"/>
                </a:solidFill>
                <a:latin typeface="黑体" panose="02010609060101010101" pitchFamily="49" charset="-122"/>
                <a:ea typeface="黑体" panose="02010609060101010101" pitchFamily="49" charset="-122"/>
              </a:rPr>
              <a:t>1</a:t>
            </a:r>
            <a:r>
              <a:rPr lang="zh-CN" altLang="en-US" sz="2400" b="1" dirty="0">
                <a:solidFill>
                  <a:srgbClr val="C00000"/>
                </a:solidFill>
                <a:latin typeface="黑体" panose="02010609060101010101" pitchFamily="49" charset="-122"/>
                <a:ea typeface="黑体" panose="02010609060101010101" pitchFamily="49" charset="-122"/>
              </a:rPr>
              <a:t>非上升沿</a:t>
            </a:r>
          </a:p>
        </p:txBody>
      </p:sp>
      <p:cxnSp>
        <p:nvCxnSpPr>
          <p:cNvPr id="42" name="直接箭头连接符 41">
            <a:extLst>
              <a:ext uri="{FF2B5EF4-FFF2-40B4-BE49-F238E27FC236}">
                <a16:creationId xmlns="" xmlns:a16="http://schemas.microsoft.com/office/drawing/2014/main" id="{F0DC512B-2B57-45F5-A131-2CD294C5C6DC}"/>
              </a:ext>
            </a:extLst>
          </p:cNvPr>
          <p:cNvCxnSpPr>
            <a:cxnSpLocks/>
          </p:cNvCxnSpPr>
          <p:nvPr/>
        </p:nvCxnSpPr>
        <p:spPr>
          <a:xfrm flipV="1">
            <a:off x="6120062" y="4675602"/>
            <a:ext cx="0" cy="30547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 xmlns:a16="http://schemas.microsoft.com/office/drawing/2014/main" id="{5CB74ABA-685F-4A7F-93F9-2D294E090963}"/>
              </a:ext>
            </a:extLst>
          </p:cNvPr>
          <p:cNvCxnSpPr>
            <a:cxnSpLocks/>
          </p:cNvCxnSpPr>
          <p:nvPr/>
        </p:nvCxnSpPr>
        <p:spPr>
          <a:xfrm flipV="1">
            <a:off x="6128080" y="5758455"/>
            <a:ext cx="0" cy="305472"/>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弧形 48">
            <a:extLst>
              <a:ext uri="{FF2B5EF4-FFF2-40B4-BE49-F238E27FC236}">
                <a16:creationId xmlns="" xmlns:a16="http://schemas.microsoft.com/office/drawing/2014/main" id="{73A8B2CA-B6C2-4BF4-9FB9-0A107D028F22}"/>
              </a:ext>
            </a:extLst>
          </p:cNvPr>
          <p:cNvSpPr/>
          <p:nvPr/>
        </p:nvSpPr>
        <p:spPr>
          <a:xfrm flipV="1">
            <a:off x="717583" y="5321335"/>
            <a:ext cx="2141575" cy="314865"/>
          </a:xfrm>
          <a:prstGeom prst="arc">
            <a:avLst>
              <a:gd name="adj1" fmla="val 10851748"/>
              <a:gd name="adj2" fmla="val 0"/>
            </a:avLst>
          </a:prstGeom>
          <a:ln w="38100">
            <a:solidFill>
              <a:srgbClr val="0000FF"/>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52" name="文本框 51">
            <a:extLst>
              <a:ext uri="{FF2B5EF4-FFF2-40B4-BE49-F238E27FC236}">
                <a16:creationId xmlns="" xmlns:a16="http://schemas.microsoft.com/office/drawing/2014/main" id="{9A3BDA70-7624-48F7-8EC1-A8C2574B58BD}"/>
              </a:ext>
            </a:extLst>
          </p:cNvPr>
          <p:cNvSpPr txBox="1"/>
          <p:nvPr/>
        </p:nvSpPr>
        <p:spPr>
          <a:xfrm>
            <a:off x="1364737" y="5387789"/>
            <a:ext cx="1155027" cy="461665"/>
          </a:xfrm>
          <a:prstGeom prst="rect">
            <a:avLst/>
          </a:prstGeom>
          <a:noFill/>
        </p:spPr>
        <p:txBody>
          <a:bodyPr wrap="square" rtlCol="0">
            <a:spAutoFit/>
          </a:bodyPr>
          <a:lstStyle/>
          <a:p>
            <a:r>
              <a:rPr lang="zh-CN" altLang="en-US" sz="2400" b="1" dirty="0">
                <a:solidFill>
                  <a:srgbClr val="FF33CC"/>
                </a:solidFill>
                <a:latin typeface="黑体" panose="02010609060101010101" pitchFamily="49" charset="-122"/>
                <a:ea typeface="黑体" panose="02010609060101010101" pitchFamily="49" charset="-122"/>
              </a:rPr>
              <a:t>保持</a:t>
            </a:r>
          </a:p>
        </p:txBody>
      </p:sp>
    </p:spTree>
    <p:extLst>
      <p:ext uri="{BB962C8B-B14F-4D97-AF65-F5344CB8AC3E}">
        <p14:creationId xmlns:p14="http://schemas.microsoft.com/office/powerpoint/2010/main" xmlns="" val="401135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left)">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0" grpId="0" animBg="1"/>
      <p:bldP spid="49" grpId="0" animBg="1"/>
      <p:bldP spid="52"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20" name="文本框 19">
            <a:extLst>
              <a:ext uri="{FF2B5EF4-FFF2-40B4-BE49-F238E27FC236}">
                <a16:creationId xmlns="" xmlns:a16="http://schemas.microsoft.com/office/drawing/2014/main" id="{1BDFD759-1649-4B78-85B3-A9AD1C26B791}"/>
              </a:ext>
            </a:extLst>
          </p:cNvPr>
          <p:cNvSpPr txBox="1"/>
          <p:nvPr/>
        </p:nvSpPr>
        <p:spPr>
          <a:xfrm>
            <a:off x="221190" y="610839"/>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3.</a:t>
            </a:r>
            <a:r>
              <a:rPr lang="zh-CN" altLang="en-US" sz="2800" b="1" dirty="0">
                <a:solidFill>
                  <a:srgbClr val="0000FF"/>
                </a:solidFill>
                <a:latin typeface="黑体" panose="02010609060101010101" pitchFamily="49" charset="-122"/>
                <a:ea typeface="黑体" panose="02010609060101010101" pitchFamily="49" charset="-122"/>
              </a:rPr>
              <a:t>根据状态转移真值表画出状态转移图</a:t>
            </a:r>
          </a:p>
        </p:txBody>
      </p:sp>
      <p:pic>
        <p:nvPicPr>
          <p:cNvPr id="31" name="Picture 5" descr="B5-3-4">
            <a:extLst>
              <a:ext uri="{FF2B5EF4-FFF2-40B4-BE49-F238E27FC236}">
                <a16:creationId xmlns="" xmlns:a16="http://schemas.microsoft.com/office/drawing/2014/main" id="{0D4EAFCF-51FF-4BE9-B0F2-9F996A15F863}"/>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090862" y="1433798"/>
            <a:ext cx="7133767" cy="27804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5" descr="5-3-13">
            <a:extLst>
              <a:ext uri="{FF2B5EF4-FFF2-40B4-BE49-F238E27FC236}">
                <a16:creationId xmlns="" xmlns:a16="http://schemas.microsoft.com/office/drawing/2014/main" id="{5B1A88EE-A69B-4E4D-A39B-7F907986276D}"/>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73204" y="4538067"/>
            <a:ext cx="7844762" cy="15162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8446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20" name="文本框 19">
            <a:extLst>
              <a:ext uri="{FF2B5EF4-FFF2-40B4-BE49-F238E27FC236}">
                <a16:creationId xmlns="" xmlns:a16="http://schemas.microsoft.com/office/drawing/2014/main" id="{1BDFD759-1649-4B78-85B3-A9AD1C26B791}"/>
              </a:ext>
            </a:extLst>
          </p:cNvPr>
          <p:cNvSpPr txBox="1"/>
          <p:nvPr/>
        </p:nvSpPr>
        <p:spPr>
          <a:xfrm>
            <a:off x="221190" y="610839"/>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4.</a:t>
            </a:r>
            <a:r>
              <a:rPr lang="zh-CN" altLang="en-US" sz="2800" b="1" dirty="0">
                <a:solidFill>
                  <a:srgbClr val="0000FF"/>
                </a:solidFill>
                <a:latin typeface="黑体" panose="02010609060101010101" pitchFamily="49" charset="-122"/>
                <a:ea typeface="黑体" panose="02010609060101010101" pitchFamily="49" charset="-122"/>
              </a:rPr>
              <a:t> 画出系统时序图</a:t>
            </a:r>
          </a:p>
        </p:txBody>
      </p:sp>
      <p:pic>
        <p:nvPicPr>
          <p:cNvPr id="31" name="Picture 5" descr="B5-3-4">
            <a:extLst>
              <a:ext uri="{FF2B5EF4-FFF2-40B4-BE49-F238E27FC236}">
                <a16:creationId xmlns="" xmlns:a16="http://schemas.microsoft.com/office/drawing/2014/main" id="{0D4EAFCF-51FF-4BE9-B0F2-9F996A15F863}"/>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1346126" y="1183682"/>
            <a:ext cx="6543450" cy="25503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5" descr="5-3-14">
            <a:extLst>
              <a:ext uri="{FF2B5EF4-FFF2-40B4-BE49-F238E27FC236}">
                <a16:creationId xmlns="" xmlns:a16="http://schemas.microsoft.com/office/drawing/2014/main" id="{21C6DDE7-AEF3-4614-8B97-04841089F9A2}"/>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1123604" y="3805264"/>
            <a:ext cx="6920857" cy="23756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3" name="直接箭头连接符 2">
            <a:extLst>
              <a:ext uri="{FF2B5EF4-FFF2-40B4-BE49-F238E27FC236}">
                <a16:creationId xmlns="" xmlns:a16="http://schemas.microsoft.com/office/drawing/2014/main" id="{938EA943-8B77-4A9B-8135-1547C693048F}"/>
              </a:ext>
            </a:extLst>
          </p:cNvPr>
          <p:cNvCxnSpPr/>
          <p:nvPr/>
        </p:nvCxnSpPr>
        <p:spPr>
          <a:xfrm flipV="1">
            <a:off x="1973179" y="3866982"/>
            <a:ext cx="0" cy="38818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 xmlns:a16="http://schemas.microsoft.com/office/drawing/2014/main" id="{3E15BB66-A490-47C6-812D-B37A8C13B14A}"/>
              </a:ext>
            </a:extLst>
          </p:cNvPr>
          <p:cNvSpPr txBox="1"/>
          <p:nvPr/>
        </p:nvSpPr>
        <p:spPr>
          <a:xfrm>
            <a:off x="1636295" y="4379495"/>
            <a:ext cx="248652" cy="523220"/>
          </a:xfrm>
          <a:prstGeom prst="rect">
            <a:avLst/>
          </a:prstGeom>
          <a:noFill/>
        </p:spPr>
        <p:txBody>
          <a:bodyPr wrap="square" rtlCol="0">
            <a:spAutoFit/>
          </a:bodyPr>
          <a:lstStyle/>
          <a:p>
            <a:r>
              <a:rPr lang="en-US" altLang="zh-CN" sz="2800" dirty="0">
                <a:solidFill>
                  <a:srgbClr val="FF0000"/>
                </a:solidFill>
              </a:rPr>
              <a:t>0</a:t>
            </a:r>
            <a:endParaRPr lang="zh-CN" altLang="en-US" sz="2800" dirty="0">
              <a:solidFill>
                <a:srgbClr val="FF0000"/>
              </a:solidFill>
            </a:endParaRPr>
          </a:p>
        </p:txBody>
      </p:sp>
      <p:sp>
        <p:nvSpPr>
          <p:cNvPr id="14" name="文本框 13">
            <a:extLst>
              <a:ext uri="{FF2B5EF4-FFF2-40B4-BE49-F238E27FC236}">
                <a16:creationId xmlns="" xmlns:a16="http://schemas.microsoft.com/office/drawing/2014/main" id="{BC9E05FE-23E2-4DBB-B567-3E5E7C82CFA3}"/>
              </a:ext>
            </a:extLst>
          </p:cNvPr>
          <p:cNvSpPr txBox="1"/>
          <p:nvPr/>
        </p:nvSpPr>
        <p:spPr>
          <a:xfrm>
            <a:off x="1636295" y="4977063"/>
            <a:ext cx="248652" cy="523220"/>
          </a:xfrm>
          <a:prstGeom prst="rect">
            <a:avLst/>
          </a:prstGeom>
          <a:noFill/>
        </p:spPr>
        <p:txBody>
          <a:bodyPr wrap="square" rtlCol="0">
            <a:spAutoFit/>
          </a:bodyPr>
          <a:lstStyle/>
          <a:p>
            <a:r>
              <a:rPr lang="en-US" altLang="zh-CN" sz="2800" dirty="0">
                <a:solidFill>
                  <a:srgbClr val="FF0000"/>
                </a:solidFill>
              </a:rPr>
              <a:t>0</a:t>
            </a:r>
            <a:endParaRPr lang="zh-CN" altLang="en-US" sz="2800" dirty="0">
              <a:solidFill>
                <a:srgbClr val="FF0000"/>
              </a:solidFill>
            </a:endParaRPr>
          </a:p>
        </p:txBody>
      </p:sp>
      <p:sp>
        <p:nvSpPr>
          <p:cNvPr id="15" name="文本框 14">
            <a:extLst>
              <a:ext uri="{FF2B5EF4-FFF2-40B4-BE49-F238E27FC236}">
                <a16:creationId xmlns="" xmlns:a16="http://schemas.microsoft.com/office/drawing/2014/main" id="{D5FE4C11-1CFC-4E4D-912C-679D1C3C279E}"/>
              </a:ext>
            </a:extLst>
          </p:cNvPr>
          <p:cNvSpPr txBox="1"/>
          <p:nvPr/>
        </p:nvSpPr>
        <p:spPr>
          <a:xfrm>
            <a:off x="2273312" y="4373623"/>
            <a:ext cx="248652" cy="523220"/>
          </a:xfrm>
          <a:prstGeom prst="rect">
            <a:avLst/>
          </a:prstGeom>
          <a:noFill/>
        </p:spPr>
        <p:txBody>
          <a:bodyPr wrap="square" rtlCol="0">
            <a:spAutoFit/>
          </a:bodyPr>
          <a:lstStyle/>
          <a:p>
            <a:r>
              <a:rPr lang="en-US" altLang="zh-CN" sz="2800" dirty="0">
                <a:solidFill>
                  <a:srgbClr val="FF0000"/>
                </a:solidFill>
              </a:rPr>
              <a:t>1</a:t>
            </a:r>
            <a:endParaRPr lang="zh-CN" altLang="en-US" sz="2800" dirty="0">
              <a:solidFill>
                <a:srgbClr val="FF0000"/>
              </a:solidFill>
            </a:endParaRPr>
          </a:p>
        </p:txBody>
      </p:sp>
      <p:sp>
        <p:nvSpPr>
          <p:cNvPr id="16" name="文本框 15">
            <a:extLst>
              <a:ext uri="{FF2B5EF4-FFF2-40B4-BE49-F238E27FC236}">
                <a16:creationId xmlns="" xmlns:a16="http://schemas.microsoft.com/office/drawing/2014/main" id="{B1B894DB-E6B5-4A85-A471-E609B171637A}"/>
              </a:ext>
            </a:extLst>
          </p:cNvPr>
          <p:cNvSpPr txBox="1"/>
          <p:nvPr/>
        </p:nvSpPr>
        <p:spPr>
          <a:xfrm>
            <a:off x="2273312" y="4971191"/>
            <a:ext cx="248652" cy="523220"/>
          </a:xfrm>
          <a:prstGeom prst="rect">
            <a:avLst/>
          </a:prstGeom>
          <a:noFill/>
        </p:spPr>
        <p:txBody>
          <a:bodyPr wrap="square" rtlCol="0">
            <a:spAutoFit/>
          </a:bodyPr>
          <a:lstStyle/>
          <a:p>
            <a:r>
              <a:rPr lang="en-US" altLang="zh-CN" sz="2800" dirty="0">
                <a:solidFill>
                  <a:srgbClr val="FF0000"/>
                </a:solidFill>
              </a:rPr>
              <a:t>1</a:t>
            </a:r>
            <a:endParaRPr lang="zh-CN" altLang="en-US" sz="2800" dirty="0">
              <a:solidFill>
                <a:srgbClr val="FF0000"/>
              </a:solidFill>
            </a:endParaRPr>
          </a:p>
        </p:txBody>
      </p:sp>
      <p:cxnSp>
        <p:nvCxnSpPr>
          <p:cNvPr id="17" name="直接箭头连接符 16">
            <a:extLst>
              <a:ext uri="{FF2B5EF4-FFF2-40B4-BE49-F238E27FC236}">
                <a16:creationId xmlns="" xmlns:a16="http://schemas.microsoft.com/office/drawing/2014/main" id="{16D95964-8938-40D9-93B3-DF1091391295}"/>
              </a:ext>
            </a:extLst>
          </p:cNvPr>
          <p:cNvCxnSpPr/>
          <p:nvPr/>
        </p:nvCxnSpPr>
        <p:spPr>
          <a:xfrm flipV="1">
            <a:off x="2983832" y="3866982"/>
            <a:ext cx="0" cy="38818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 xmlns:a16="http://schemas.microsoft.com/office/drawing/2014/main" id="{C62829CB-6954-4DC3-AFF9-36C303E6F74A}"/>
              </a:ext>
            </a:extLst>
          </p:cNvPr>
          <p:cNvSpPr txBox="1"/>
          <p:nvPr/>
        </p:nvSpPr>
        <p:spPr>
          <a:xfrm>
            <a:off x="3163649" y="4405707"/>
            <a:ext cx="248652" cy="523220"/>
          </a:xfrm>
          <a:prstGeom prst="rect">
            <a:avLst/>
          </a:prstGeom>
          <a:noFill/>
        </p:spPr>
        <p:txBody>
          <a:bodyPr wrap="square" rtlCol="0">
            <a:spAutoFit/>
          </a:bodyPr>
          <a:lstStyle/>
          <a:p>
            <a:r>
              <a:rPr lang="en-US" altLang="zh-CN" sz="2800" dirty="0">
                <a:solidFill>
                  <a:srgbClr val="FF0000"/>
                </a:solidFill>
              </a:rPr>
              <a:t>0</a:t>
            </a:r>
            <a:endParaRPr lang="zh-CN" altLang="en-US" sz="2800" dirty="0">
              <a:solidFill>
                <a:srgbClr val="FF0000"/>
              </a:solidFill>
            </a:endParaRPr>
          </a:p>
        </p:txBody>
      </p:sp>
      <p:sp>
        <p:nvSpPr>
          <p:cNvPr id="19" name="文本框 18">
            <a:extLst>
              <a:ext uri="{FF2B5EF4-FFF2-40B4-BE49-F238E27FC236}">
                <a16:creationId xmlns="" xmlns:a16="http://schemas.microsoft.com/office/drawing/2014/main" id="{25A339B8-4DD5-4ADC-9B32-21DA61E96E0E}"/>
              </a:ext>
            </a:extLst>
          </p:cNvPr>
          <p:cNvSpPr txBox="1"/>
          <p:nvPr/>
        </p:nvSpPr>
        <p:spPr>
          <a:xfrm>
            <a:off x="3163649" y="5003275"/>
            <a:ext cx="248652" cy="523220"/>
          </a:xfrm>
          <a:prstGeom prst="rect">
            <a:avLst/>
          </a:prstGeom>
          <a:noFill/>
        </p:spPr>
        <p:txBody>
          <a:bodyPr wrap="square" rtlCol="0">
            <a:spAutoFit/>
          </a:bodyPr>
          <a:lstStyle/>
          <a:p>
            <a:r>
              <a:rPr lang="en-US" altLang="zh-CN" sz="2800" dirty="0">
                <a:solidFill>
                  <a:srgbClr val="FF0000"/>
                </a:solidFill>
              </a:rPr>
              <a:t>1</a:t>
            </a:r>
            <a:endParaRPr lang="zh-CN" altLang="en-US" sz="2800" dirty="0">
              <a:solidFill>
                <a:srgbClr val="FF0000"/>
              </a:solidFill>
            </a:endParaRPr>
          </a:p>
        </p:txBody>
      </p:sp>
      <p:cxnSp>
        <p:nvCxnSpPr>
          <p:cNvPr id="21" name="直接箭头连接符 20">
            <a:extLst>
              <a:ext uri="{FF2B5EF4-FFF2-40B4-BE49-F238E27FC236}">
                <a16:creationId xmlns="" xmlns:a16="http://schemas.microsoft.com/office/drawing/2014/main" id="{649D97EF-30E3-419E-B2CF-400C3E96FAB2}"/>
              </a:ext>
            </a:extLst>
          </p:cNvPr>
          <p:cNvCxnSpPr/>
          <p:nvPr/>
        </p:nvCxnSpPr>
        <p:spPr>
          <a:xfrm flipV="1">
            <a:off x="3990486" y="3866994"/>
            <a:ext cx="0" cy="38818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 xmlns:a16="http://schemas.microsoft.com/office/drawing/2014/main" id="{5532D396-FC82-4EDD-B414-48711FB1B1EE}"/>
              </a:ext>
            </a:extLst>
          </p:cNvPr>
          <p:cNvSpPr txBox="1"/>
          <p:nvPr/>
        </p:nvSpPr>
        <p:spPr>
          <a:xfrm>
            <a:off x="4170303" y="4405719"/>
            <a:ext cx="248652" cy="523220"/>
          </a:xfrm>
          <a:prstGeom prst="rect">
            <a:avLst/>
          </a:prstGeom>
          <a:noFill/>
        </p:spPr>
        <p:txBody>
          <a:bodyPr wrap="square" rtlCol="0">
            <a:spAutoFit/>
          </a:bodyPr>
          <a:lstStyle/>
          <a:p>
            <a:r>
              <a:rPr lang="en-US" altLang="zh-CN" sz="2800" dirty="0">
                <a:solidFill>
                  <a:srgbClr val="FF0000"/>
                </a:solidFill>
              </a:rPr>
              <a:t>1</a:t>
            </a:r>
            <a:endParaRPr lang="zh-CN" altLang="en-US" sz="2800" dirty="0">
              <a:solidFill>
                <a:srgbClr val="FF0000"/>
              </a:solidFill>
            </a:endParaRPr>
          </a:p>
        </p:txBody>
      </p:sp>
      <p:sp>
        <p:nvSpPr>
          <p:cNvPr id="24" name="文本框 23">
            <a:extLst>
              <a:ext uri="{FF2B5EF4-FFF2-40B4-BE49-F238E27FC236}">
                <a16:creationId xmlns="" xmlns:a16="http://schemas.microsoft.com/office/drawing/2014/main" id="{28B7A90E-8E4D-439B-A69B-65B2CF8C4A23}"/>
              </a:ext>
            </a:extLst>
          </p:cNvPr>
          <p:cNvSpPr txBox="1"/>
          <p:nvPr/>
        </p:nvSpPr>
        <p:spPr>
          <a:xfrm>
            <a:off x="4170303" y="5003287"/>
            <a:ext cx="248652" cy="523220"/>
          </a:xfrm>
          <a:prstGeom prst="rect">
            <a:avLst/>
          </a:prstGeom>
          <a:noFill/>
        </p:spPr>
        <p:txBody>
          <a:bodyPr wrap="square" rtlCol="0">
            <a:spAutoFit/>
          </a:bodyPr>
          <a:lstStyle/>
          <a:p>
            <a:r>
              <a:rPr lang="en-US" altLang="zh-CN" sz="2800" dirty="0">
                <a:solidFill>
                  <a:srgbClr val="FF0000"/>
                </a:solidFill>
              </a:rPr>
              <a:t>0</a:t>
            </a:r>
            <a:endParaRPr lang="zh-CN" altLang="en-US" sz="2800" dirty="0">
              <a:solidFill>
                <a:srgbClr val="FF0000"/>
              </a:solidFill>
            </a:endParaRPr>
          </a:p>
        </p:txBody>
      </p:sp>
      <p:cxnSp>
        <p:nvCxnSpPr>
          <p:cNvPr id="25" name="直接箭头连接符 24">
            <a:extLst>
              <a:ext uri="{FF2B5EF4-FFF2-40B4-BE49-F238E27FC236}">
                <a16:creationId xmlns="" xmlns:a16="http://schemas.microsoft.com/office/drawing/2014/main" id="{550493EF-8B58-4FF0-B5B8-45A2A8D28E46}"/>
              </a:ext>
            </a:extLst>
          </p:cNvPr>
          <p:cNvCxnSpPr/>
          <p:nvPr/>
        </p:nvCxnSpPr>
        <p:spPr>
          <a:xfrm flipV="1">
            <a:off x="5003135" y="3866982"/>
            <a:ext cx="0" cy="38818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 xmlns:a16="http://schemas.microsoft.com/office/drawing/2014/main" id="{70F98155-7BBA-4E84-B032-F8B766E85A83}"/>
              </a:ext>
            </a:extLst>
          </p:cNvPr>
          <p:cNvSpPr txBox="1"/>
          <p:nvPr/>
        </p:nvSpPr>
        <p:spPr>
          <a:xfrm>
            <a:off x="5182952" y="4405707"/>
            <a:ext cx="248652" cy="523220"/>
          </a:xfrm>
          <a:prstGeom prst="rect">
            <a:avLst/>
          </a:prstGeom>
          <a:noFill/>
        </p:spPr>
        <p:txBody>
          <a:bodyPr wrap="square" rtlCol="0">
            <a:spAutoFit/>
          </a:bodyPr>
          <a:lstStyle/>
          <a:p>
            <a:r>
              <a:rPr lang="en-US" altLang="zh-CN" sz="2800" dirty="0">
                <a:solidFill>
                  <a:srgbClr val="FF0000"/>
                </a:solidFill>
              </a:rPr>
              <a:t>0</a:t>
            </a:r>
            <a:endParaRPr lang="zh-CN" altLang="en-US" sz="2800" dirty="0">
              <a:solidFill>
                <a:srgbClr val="FF0000"/>
              </a:solidFill>
            </a:endParaRPr>
          </a:p>
        </p:txBody>
      </p:sp>
      <p:sp>
        <p:nvSpPr>
          <p:cNvPr id="27" name="文本框 26">
            <a:extLst>
              <a:ext uri="{FF2B5EF4-FFF2-40B4-BE49-F238E27FC236}">
                <a16:creationId xmlns="" xmlns:a16="http://schemas.microsoft.com/office/drawing/2014/main" id="{FEBD8DC1-BACC-4EFD-AC67-B79572E0B11D}"/>
              </a:ext>
            </a:extLst>
          </p:cNvPr>
          <p:cNvSpPr txBox="1"/>
          <p:nvPr/>
        </p:nvSpPr>
        <p:spPr>
          <a:xfrm>
            <a:off x="5182952" y="5003275"/>
            <a:ext cx="248652" cy="523220"/>
          </a:xfrm>
          <a:prstGeom prst="rect">
            <a:avLst/>
          </a:prstGeom>
          <a:noFill/>
        </p:spPr>
        <p:txBody>
          <a:bodyPr wrap="square" rtlCol="0">
            <a:spAutoFit/>
          </a:bodyPr>
          <a:lstStyle/>
          <a:p>
            <a:r>
              <a:rPr lang="en-US" altLang="zh-CN" sz="2800" dirty="0">
                <a:solidFill>
                  <a:srgbClr val="FF0000"/>
                </a:solidFill>
              </a:rPr>
              <a:t>0</a:t>
            </a:r>
            <a:endParaRPr lang="zh-CN" altLang="en-US" sz="2800" dirty="0">
              <a:solidFill>
                <a:srgbClr val="FF0000"/>
              </a:solidFill>
            </a:endParaRPr>
          </a:p>
        </p:txBody>
      </p:sp>
      <p:cxnSp>
        <p:nvCxnSpPr>
          <p:cNvPr id="28" name="直接箭头连接符 27">
            <a:extLst>
              <a:ext uri="{FF2B5EF4-FFF2-40B4-BE49-F238E27FC236}">
                <a16:creationId xmlns="" xmlns:a16="http://schemas.microsoft.com/office/drawing/2014/main" id="{3B27E807-31B9-4AB8-8C5A-D4ACC9569F53}"/>
              </a:ext>
            </a:extLst>
          </p:cNvPr>
          <p:cNvCxnSpPr/>
          <p:nvPr/>
        </p:nvCxnSpPr>
        <p:spPr>
          <a:xfrm flipV="1">
            <a:off x="6009789" y="3866982"/>
            <a:ext cx="0" cy="38818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 xmlns:a16="http://schemas.microsoft.com/office/drawing/2014/main" id="{EA911325-42E9-41BF-8CFF-0CAEEA37E424}"/>
              </a:ext>
            </a:extLst>
          </p:cNvPr>
          <p:cNvSpPr txBox="1"/>
          <p:nvPr/>
        </p:nvSpPr>
        <p:spPr>
          <a:xfrm>
            <a:off x="6189606" y="4405707"/>
            <a:ext cx="248652" cy="523220"/>
          </a:xfrm>
          <a:prstGeom prst="rect">
            <a:avLst/>
          </a:prstGeom>
          <a:noFill/>
        </p:spPr>
        <p:txBody>
          <a:bodyPr wrap="square" rtlCol="0">
            <a:spAutoFit/>
          </a:bodyPr>
          <a:lstStyle/>
          <a:p>
            <a:r>
              <a:rPr lang="en-US" altLang="zh-CN" sz="2800" dirty="0">
                <a:solidFill>
                  <a:srgbClr val="FF0000"/>
                </a:solidFill>
              </a:rPr>
              <a:t>1</a:t>
            </a:r>
            <a:endParaRPr lang="zh-CN" altLang="en-US" sz="2800" dirty="0">
              <a:solidFill>
                <a:srgbClr val="FF0000"/>
              </a:solidFill>
            </a:endParaRPr>
          </a:p>
        </p:txBody>
      </p:sp>
      <p:sp>
        <p:nvSpPr>
          <p:cNvPr id="30" name="文本框 29">
            <a:extLst>
              <a:ext uri="{FF2B5EF4-FFF2-40B4-BE49-F238E27FC236}">
                <a16:creationId xmlns="" xmlns:a16="http://schemas.microsoft.com/office/drawing/2014/main" id="{90F173A6-A6AA-43B1-A266-9626090E4A73}"/>
              </a:ext>
            </a:extLst>
          </p:cNvPr>
          <p:cNvSpPr txBox="1"/>
          <p:nvPr/>
        </p:nvSpPr>
        <p:spPr>
          <a:xfrm>
            <a:off x="6189606" y="5003275"/>
            <a:ext cx="248652" cy="523220"/>
          </a:xfrm>
          <a:prstGeom prst="rect">
            <a:avLst/>
          </a:prstGeom>
          <a:noFill/>
        </p:spPr>
        <p:txBody>
          <a:bodyPr wrap="square" rtlCol="0">
            <a:spAutoFit/>
          </a:bodyPr>
          <a:lstStyle/>
          <a:p>
            <a:r>
              <a:rPr lang="en-US" altLang="zh-CN" sz="2800" dirty="0">
                <a:solidFill>
                  <a:srgbClr val="FF0000"/>
                </a:solidFill>
              </a:rPr>
              <a:t>1</a:t>
            </a:r>
            <a:endParaRPr lang="zh-CN" altLang="en-US" sz="2800" dirty="0">
              <a:solidFill>
                <a:srgbClr val="FF0000"/>
              </a:solidFill>
            </a:endParaRPr>
          </a:p>
        </p:txBody>
      </p:sp>
    </p:spTree>
    <p:extLst>
      <p:ext uri="{BB962C8B-B14F-4D97-AF65-F5344CB8AC3E}">
        <p14:creationId xmlns:p14="http://schemas.microsoft.com/office/powerpoint/2010/main" xmlns="" val="367493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500"/>
                                        <p:tgtEl>
                                          <p:spTgt spid="2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fade">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0"/>
                                        </p:tgtEl>
                                        <p:attrNameLst>
                                          <p:attrName>style.visibility</p:attrName>
                                        </p:attrNameLst>
                                      </p:cBhvr>
                                      <p:to>
                                        <p:strVal val="visible"/>
                                      </p:to>
                                    </p:set>
                                    <p:animEffect transition="in" filter="fade">
                                      <p:cBhvr>
                                        <p:cTn id="72" dur="500"/>
                                        <p:tgtEl>
                                          <p:spTgt spid="3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9"/>
                                        </p:tgtEl>
                                        <p:attrNameLst>
                                          <p:attrName>style.visibility</p:attrName>
                                        </p:attrNameLst>
                                      </p:cBhvr>
                                      <p:to>
                                        <p:strVal val="visible"/>
                                      </p:to>
                                    </p:set>
                                    <p:animEffect transition="in" filter="fade">
                                      <p:cBhvr>
                                        <p:cTn id="7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5" grpId="0"/>
      <p:bldP spid="16" grpId="0"/>
      <p:bldP spid="18" grpId="0"/>
      <p:bldP spid="19" grpId="0"/>
      <p:bldP spid="22" grpId="0"/>
      <p:bldP spid="24" grpId="0"/>
      <p:bldP spid="26" grpId="0"/>
      <p:bldP spid="27" grpId="0"/>
      <p:bldP spid="29" grpId="0"/>
      <p:bldP spid="30"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en-US" altLang="zh-CN" sz="3200" b="1" dirty="0">
                <a:solidFill>
                  <a:srgbClr val="4472C4">
                    <a:lumMod val="75000"/>
                  </a:srgbClr>
                </a:solidFill>
                <a:latin typeface="微软雅黑" pitchFamily="34" charset="-122"/>
                <a:ea typeface="微软雅黑" pitchFamily="34" charset="-122"/>
              </a:rPr>
              <a:t>5.3.2 </a:t>
            </a:r>
            <a:r>
              <a:rPr lang="zh-CN" altLang="en-US" sz="3200" b="1" dirty="0">
                <a:solidFill>
                  <a:srgbClr val="4472C4">
                    <a:lumMod val="75000"/>
                  </a:srgbClr>
                </a:solidFill>
                <a:latin typeface="微软雅黑" pitchFamily="34" charset="-122"/>
                <a:ea typeface="微软雅黑" pitchFamily="34" charset="-122"/>
              </a:rPr>
              <a:t>异步时序逻辑电路分析</a:t>
            </a: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20" name="文本框 19">
            <a:extLst>
              <a:ext uri="{FF2B5EF4-FFF2-40B4-BE49-F238E27FC236}">
                <a16:creationId xmlns="" xmlns:a16="http://schemas.microsoft.com/office/drawing/2014/main" id="{1BDFD759-1649-4B78-85B3-A9AD1C26B791}"/>
              </a:ext>
            </a:extLst>
          </p:cNvPr>
          <p:cNvSpPr txBox="1"/>
          <p:nvPr/>
        </p:nvSpPr>
        <p:spPr>
          <a:xfrm>
            <a:off x="221190" y="610839"/>
            <a:ext cx="6604000" cy="523220"/>
          </a:xfrm>
          <a:prstGeom prst="rect">
            <a:avLst/>
          </a:prstGeom>
          <a:noFill/>
        </p:spPr>
        <p:txBody>
          <a:bodyPr wrap="square" rtlCol="0">
            <a:spAutoFit/>
          </a:bodyPr>
          <a:lstStyle/>
          <a:p>
            <a:r>
              <a:rPr lang="en-US" altLang="zh-CN" sz="2800" b="1" dirty="0">
                <a:solidFill>
                  <a:srgbClr val="0000FF"/>
                </a:solidFill>
                <a:latin typeface="黑体" panose="02010609060101010101" pitchFamily="49" charset="-122"/>
                <a:ea typeface="黑体" panose="02010609060101010101" pitchFamily="49" charset="-122"/>
              </a:rPr>
              <a:t>5.</a:t>
            </a:r>
            <a:r>
              <a:rPr lang="zh-CN" altLang="en-US" sz="2800" b="1" dirty="0">
                <a:solidFill>
                  <a:srgbClr val="0000FF"/>
                </a:solidFill>
                <a:latin typeface="黑体" panose="02010609060101010101" pitchFamily="49" charset="-122"/>
                <a:ea typeface="黑体" panose="02010609060101010101" pitchFamily="49" charset="-122"/>
              </a:rPr>
              <a:t> 逻辑功能分析</a:t>
            </a:r>
          </a:p>
        </p:txBody>
      </p:sp>
      <p:pic>
        <p:nvPicPr>
          <p:cNvPr id="23" name="Picture 5" descr="5-3-13">
            <a:extLst>
              <a:ext uri="{FF2B5EF4-FFF2-40B4-BE49-F238E27FC236}">
                <a16:creationId xmlns="" xmlns:a16="http://schemas.microsoft.com/office/drawing/2014/main" id="{5B1A88EE-A69B-4E4D-A39B-7F907986276D}"/>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60004" y="1782570"/>
            <a:ext cx="8515932" cy="16459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mc:AlternateContent xmlns:mc="http://schemas.openxmlformats.org/markup-compatibility/2006">
        <mc:Choice xmlns:a14="http://schemas.microsoft.com/office/drawing/2010/main" xmlns="" Requires="a14">
          <p:sp>
            <p:nvSpPr>
              <p:cNvPr id="2" name="矩形 1">
                <a:extLst>
                  <a:ext uri="{FF2B5EF4-FFF2-40B4-BE49-F238E27FC236}">
                    <a16:creationId xmlns:a16="http://schemas.microsoft.com/office/drawing/2014/main" xmlns="" id="{974BEF6C-FB90-4214-8C07-E29C840164BC}"/>
                  </a:ext>
                </a:extLst>
              </p:cNvPr>
              <p:cNvSpPr/>
              <p:nvPr/>
            </p:nvSpPr>
            <p:spPr>
              <a:xfrm>
                <a:off x="573204" y="3927720"/>
                <a:ext cx="8089533" cy="2123658"/>
              </a:xfrm>
              <a:prstGeom prst="rect">
                <a:avLst/>
              </a:prstGeom>
            </p:spPr>
            <p:txBody>
              <a:bodyPr wrap="square">
                <a:spAutoFit/>
              </a:bodyPr>
              <a:lstStyle/>
              <a:p>
                <a:pPr marL="457200" indent="-457200">
                  <a:spcAft>
                    <a:spcPts val="1200"/>
                  </a:spcAft>
                  <a:buFont typeface="Wingdings" panose="05000000000000000000" pitchFamily="2" charset="2"/>
                  <a:buChar char="Ø"/>
                </a:pPr>
                <a:r>
                  <a:rPr lang="zh-CN" altLang="en-US" sz="2800" b="1" dirty="0">
                    <a:solidFill>
                      <a:srgbClr val="170A8E"/>
                    </a:solidFill>
                    <a:latin typeface="黑体" panose="02010609060101010101" pitchFamily="49" charset="-122"/>
                    <a:ea typeface="黑体" panose="02010609060101010101" pitchFamily="49" charset="-122"/>
                  </a:rPr>
                  <a:t>该电路共有四个状态，在时钟脉冲作用下，按照减</a:t>
                </a:r>
                <a:r>
                  <a:rPr lang="en-US" altLang="zh-CN" sz="2800" b="1" dirty="0">
                    <a:solidFill>
                      <a:srgbClr val="170A8E"/>
                    </a:solidFill>
                    <a:latin typeface="黑体" panose="02010609060101010101" pitchFamily="49" charset="-122"/>
                    <a:ea typeface="黑体" panose="02010609060101010101" pitchFamily="49" charset="-122"/>
                  </a:rPr>
                  <a:t>1</a:t>
                </a:r>
                <a:r>
                  <a:rPr lang="zh-CN" altLang="en-US" sz="2800" b="1" dirty="0">
                    <a:solidFill>
                      <a:srgbClr val="170A8E"/>
                    </a:solidFill>
                    <a:latin typeface="黑体" panose="02010609060101010101" pitchFamily="49" charset="-122"/>
                    <a:ea typeface="黑体" panose="02010609060101010101" pitchFamily="49" charset="-122"/>
                  </a:rPr>
                  <a:t>规律循环变化： </a:t>
                </a:r>
                <a:r>
                  <a:rPr lang="en-US" altLang="zh-CN" sz="2800" b="1" dirty="0">
                    <a:solidFill>
                      <a:srgbClr val="FF0000"/>
                    </a:solidFill>
                    <a:latin typeface="黑体" panose="02010609060101010101" pitchFamily="49" charset="-122"/>
                    <a:ea typeface="黑体" panose="02010609060101010101" pitchFamily="49" charset="-122"/>
                  </a:rPr>
                  <a:t>00</a:t>
                </a:r>
                <a14:m>
                  <m:oMath xmlns:m="http://schemas.openxmlformats.org/officeDocument/2006/math">
                    <m:r>
                      <a:rPr lang="zh-CN" altLang="en-US" sz="2800" b="1">
                        <a:solidFill>
                          <a:srgbClr val="FF0000"/>
                        </a:solidFill>
                        <a:latin typeface="Cambria Math" panose="02040503050406030204" pitchFamily="18" charset="0"/>
                      </a:rPr>
                      <m:t>→</m:t>
                    </m:r>
                  </m:oMath>
                </a14:m>
                <a:r>
                  <a:rPr lang="en-US" altLang="zh-CN" sz="2800" b="1" dirty="0">
                    <a:solidFill>
                      <a:srgbClr val="FF0000"/>
                    </a:solidFill>
                    <a:latin typeface="黑体" panose="02010609060101010101" pitchFamily="49" charset="-122"/>
                    <a:ea typeface="黑体" panose="02010609060101010101" pitchFamily="49" charset="-122"/>
                  </a:rPr>
                  <a:t>11</a:t>
                </a:r>
                <a14:m>
                  <m:oMath xmlns:m="http://schemas.openxmlformats.org/officeDocument/2006/math">
                    <m:r>
                      <a:rPr lang="zh-CN" altLang="en-US" sz="2800" b="1">
                        <a:solidFill>
                          <a:srgbClr val="FF0000"/>
                        </a:solidFill>
                        <a:latin typeface="Cambria Math" panose="02040503050406030204" pitchFamily="18" charset="0"/>
                      </a:rPr>
                      <m:t>→</m:t>
                    </m:r>
                  </m:oMath>
                </a14:m>
                <a:r>
                  <a:rPr lang="en-US" altLang="zh-CN" sz="2800" b="1" dirty="0">
                    <a:solidFill>
                      <a:srgbClr val="FF0000"/>
                    </a:solidFill>
                    <a:latin typeface="黑体" panose="02010609060101010101" pitchFamily="49" charset="-122"/>
                    <a:ea typeface="黑体" panose="02010609060101010101" pitchFamily="49" charset="-122"/>
                  </a:rPr>
                  <a:t>10</a:t>
                </a:r>
                <a14:m>
                  <m:oMath xmlns:m="http://schemas.openxmlformats.org/officeDocument/2006/math">
                    <m:r>
                      <a:rPr lang="zh-CN" altLang="en-US" sz="2800" b="1">
                        <a:solidFill>
                          <a:srgbClr val="FF0000"/>
                        </a:solidFill>
                        <a:latin typeface="Cambria Math" panose="02040503050406030204" pitchFamily="18" charset="0"/>
                      </a:rPr>
                      <m:t>→</m:t>
                    </m:r>
                  </m:oMath>
                </a14:m>
                <a:r>
                  <a:rPr lang="en-US" altLang="zh-CN" sz="2800" b="1" dirty="0">
                    <a:solidFill>
                      <a:srgbClr val="FF0000"/>
                    </a:solidFill>
                    <a:latin typeface="黑体" panose="02010609060101010101" pitchFamily="49" charset="-122"/>
                    <a:ea typeface="黑体" panose="02010609060101010101" pitchFamily="49" charset="-122"/>
                  </a:rPr>
                  <a:t>01</a:t>
                </a:r>
                <a14:m>
                  <m:oMath xmlns:m="http://schemas.openxmlformats.org/officeDocument/2006/math">
                    <m:r>
                      <a:rPr lang="zh-CN" altLang="en-US" sz="2800" b="1">
                        <a:solidFill>
                          <a:srgbClr val="FF0000"/>
                        </a:solidFill>
                        <a:latin typeface="Cambria Math" panose="02040503050406030204" pitchFamily="18" charset="0"/>
                      </a:rPr>
                      <m:t>→</m:t>
                    </m:r>
                  </m:oMath>
                </a14:m>
                <a:r>
                  <a:rPr lang="en-US" altLang="zh-CN" sz="2800" b="1" dirty="0">
                    <a:solidFill>
                      <a:srgbClr val="FF0000"/>
                    </a:solidFill>
                    <a:latin typeface="黑体" panose="02010609060101010101" pitchFamily="49" charset="-122"/>
                    <a:ea typeface="黑体" panose="02010609060101010101" pitchFamily="49" charset="-122"/>
                  </a:rPr>
                  <a:t>00</a:t>
                </a:r>
                <a:endParaRPr lang="en-US" altLang="zh-CN" sz="2800" b="1" dirty="0">
                  <a:solidFill>
                    <a:srgbClr val="170A8E"/>
                  </a:solidFill>
                  <a:latin typeface="黑体" panose="02010609060101010101" pitchFamily="49" charset="-122"/>
                  <a:ea typeface="黑体" panose="02010609060101010101" pitchFamily="49" charset="-122"/>
                </a:endParaRPr>
              </a:p>
              <a:p>
                <a:pPr marL="457200" indent="-457200">
                  <a:spcAft>
                    <a:spcPts val="1200"/>
                  </a:spcAft>
                  <a:buFont typeface="Wingdings" panose="05000000000000000000" pitchFamily="2" charset="2"/>
                  <a:buChar char="Ø"/>
                </a:pPr>
                <a:r>
                  <a:rPr lang="zh-CN" altLang="en-US" sz="2800" b="1" dirty="0">
                    <a:solidFill>
                      <a:srgbClr val="170A8E"/>
                    </a:solidFill>
                    <a:latin typeface="黑体" panose="02010609060101010101" pitchFamily="49" charset="-122"/>
                    <a:ea typeface="黑体" panose="02010609060101010101" pitchFamily="49" charset="-122"/>
                  </a:rPr>
                  <a:t>是一个四进制减法计数器</a:t>
                </a:r>
                <a:endParaRPr lang="en-US" altLang="zh-CN" sz="2800" b="1" dirty="0">
                  <a:solidFill>
                    <a:srgbClr val="170A8E"/>
                  </a:solidFill>
                  <a:latin typeface="黑体" panose="02010609060101010101" pitchFamily="49" charset="-122"/>
                  <a:ea typeface="黑体" panose="02010609060101010101" pitchFamily="49" charset="-122"/>
                </a:endParaRPr>
              </a:p>
              <a:p>
                <a:pPr marL="457200" indent="-457200">
                  <a:spcAft>
                    <a:spcPts val="1200"/>
                  </a:spcAft>
                  <a:buFont typeface="Wingdings" panose="05000000000000000000" pitchFamily="2" charset="2"/>
                  <a:buChar char="Ø"/>
                </a:pPr>
                <a:r>
                  <a:rPr lang="en-US" altLang="zh-CN" sz="2800" b="1" i="1" dirty="0">
                    <a:solidFill>
                      <a:srgbClr val="170A8E"/>
                    </a:solidFill>
                    <a:latin typeface="黑体" panose="02010609060101010101" pitchFamily="49" charset="-122"/>
                    <a:ea typeface="黑体" panose="02010609060101010101" pitchFamily="49" charset="-122"/>
                  </a:rPr>
                  <a:t>Z </a:t>
                </a:r>
                <a:r>
                  <a:rPr lang="zh-CN" altLang="en-US" sz="2800" b="1" dirty="0">
                    <a:solidFill>
                      <a:srgbClr val="170A8E"/>
                    </a:solidFill>
                    <a:latin typeface="黑体" panose="02010609060101010101" pitchFamily="49" charset="-122"/>
                    <a:ea typeface="黑体" panose="02010609060101010101" pitchFamily="49" charset="-122"/>
                  </a:rPr>
                  <a:t>是</a:t>
                </a:r>
                <a:r>
                  <a:rPr lang="zh-CN" altLang="en-US" sz="2800" b="1" dirty="0">
                    <a:solidFill>
                      <a:srgbClr val="FF0000"/>
                    </a:solidFill>
                    <a:latin typeface="黑体" panose="02010609060101010101" pitchFamily="49" charset="-122"/>
                    <a:ea typeface="黑体" panose="02010609060101010101" pitchFamily="49" charset="-122"/>
                  </a:rPr>
                  <a:t>借位</a:t>
                </a:r>
                <a:r>
                  <a:rPr lang="zh-CN" altLang="en-US" sz="2800" b="1" dirty="0">
                    <a:solidFill>
                      <a:srgbClr val="170A8E"/>
                    </a:solidFill>
                    <a:latin typeface="黑体" panose="02010609060101010101" pitchFamily="49" charset="-122"/>
                    <a:ea typeface="黑体" panose="02010609060101010101" pitchFamily="49" charset="-122"/>
                  </a:rPr>
                  <a:t>信号</a:t>
                </a:r>
              </a:p>
            </p:txBody>
          </p:sp>
        </mc:Choice>
        <mc:Fallback>
          <p:sp>
            <p:nvSpPr>
              <p:cNvPr id="2" name="矩形 1">
                <a:extLst>
                  <a:ext uri="{FF2B5EF4-FFF2-40B4-BE49-F238E27FC236}">
                    <a16:creationId xmlns="" xmlns:a14="http://schemas.microsoft.com/office/drawing/2010/main" xmlns:a16="http://schemas.microsoft.com/office/drawing/2014/main" id="{974BEF6C-FB90-4214-8C07-E29C840164BC}"/>
                  </a:ext>
                </a:extLst>
              </p:cNvPr>
              <p:cNvSpPr>
                <a:spLocks noRot="1" noChangeAspect="1" noMove="1" noResize="1" noEditPoints="1" noAdjustHandles="1" noChangeArrowheads="1" noChangeShapeType="1" noTextEdit="1"/>
              </p:cNvSpPr>
              <p:nvPr/>
            </p:nvSpPr>
            <p:spPr>
              <a:xfrm>
                <a:off x="573204" y="3927720"/>
                <a:ext cx="8089533" cy="2123658"/>
              </a:xfrm>
              <a:prstGeom prst="rect">
                <a:avLst/>
              </a:prstGeom>
              <a:blipFill rotWithShape="0">
                <a:blip r:embed="rId5" cstate="print"/>
                <a:stretch>
                  <a:fillRect l="-1281" t="-2865" b="-68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17628044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zh-CN" altLang="en-US" sz="3200" b="1" dirty="0" smtClean="0">
                <a:solidFill>
                  <a:srgbClr val="4472C4">
                    <a:lumMod val="75000"/>
                  </a:srgbClr>
                </a:solidFill>
                <a:latin typeface="微软雅黑" pitchFamily="34" charset="-122"/>
                <a:ea typeface="微软雅黑" pitchFamily="34" charset="-122"/>
              </a:rPr>
              <a:t>作业</a:t>
            </a:r>
            <a:endParaRPr lang="zh-CN" altLang="en-US" sz="3200" b="1" dirty="0">
              <a:solidFill>
                <a:srgbClr val="4472C4">
                  <a:lumMod val="75000"/>
                </a:srgbClr>
              </a:solidFill>
              <a:latin typeface="微软雅黑" pitchFamily="34" charset="-122"/>
              <a:ea typeface="微软雅黑" pitchFamily="34" charset="-122"/>
            </a:endParaRP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3" name="文本框 2"/>
          <p:cNvSpPr txBox="1"/>
          <p:nvPr/>
        </p:nvSpPr>
        <p:spPr>
          <a:xfrm>
            <a:off x="218756" y="704395"/>
            <a:ext cx="2340689" cy="400110"/>
          </a:xfrm>
          <a:prstGeom prst="rect">
            <a:avLst/>
          </a:prstGeom>
          <a:noFill/>
        </p:spPr>
        <p:txBody>
          <a:bodyPr wrap="square" rtlCol="0">
            <a:spAutoFit/>
          </a:bodyPr>
          <a:lstStyle/>
          <a:p>
            <a:r>
              <a:rPr lang="zh-CN" altLang="en-US" sz="2000" b="1" dirty="0" smtClean="0"/>
              <a:t>第</a:t>
            </a:r>
            <a:r>
              <a:rPr lang="en-US" altLang="zh-CN" sz="2000" b="1" dirty="0" smtClean="0"/>
              <a:t>5</a:t>
            </a:r>
            <a:r>
              <a:rPr lang="zh-CN" altLang="en-US" sz="2000" b="1" dirty="0" smtClean="0"/>
              <a:t>章习题</a:t>
            </a:r>
            <a:endParaRPr lang="zh-CN" altLang="en-US" sz="2000" b="1" dirty="0"/>
          </a:p>
        </p:txBody>
      </p:sp>
      <p:pic>
        <p:nvPicPr>
          <p:cNvPr id="4" name="图片 3"/>
          <p:cNvPicPr>
            <a:picLocks noChangeAspect="1"/>
          </p:cNvPicPr>
          <p:nvPr/>
        </p:nvPicPr>
        <p:blipFill>
          <a:blip r:embed="rId4" cstate="print"/>
          <a:stretch>
            <a:fillRect/>
          </a:stretch>
        </p:blipFill>
        <p:spPr>
          <a:xfrm>
            <a:off x="761271" y="1200098"/>
            <a:ext cx="7026441" cy="2839284"/>
          </a:xfrm>
          <a:prstGeom prst="rect">
            <a:avLst/>
          </a:prstGeom>
        </p:spPr>
      </p:pic>
      <p:pic>
        <p:nvPicPr>
          <p:cNvPr id="5" name="图片 4"/>
          <p:cNvPicPr>
            <a:picLocks noChangeAspect="1"/>
          </p:cNvPicPr>
          <p:nvPr/>
        </p:nvPicPr>
        <p:blipFill>
          <a:blip r:embed="rId5" cstate="print"/>
          <a:stretch>
            <a:fillRect/>
          </a:stretch>
        </p:blipFill>
        <p:spPr>
          <a:xfrm>
            <a:off x="761271" y="4212646"/>
            <a:ext cx="6871036" cy="2336517"/>
          </a:xfrm>
          <a:prstGeom prst="rect">
            <a:avLst/>
          </a:prstGeom>
        </p:spPr>
      </p:pic>
    </p:spTree>
    <p:extLst>
      <p:ext uri="{BB962C8B-B14F-4D97-AF65-F5344CB8AC3E}">
        <p14:creationId xmlns:p14="http://schemas.microsoft.com/office/powerpoint/2010/main" xmlns="" val="392143757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0685" y="50071"/>
            <a:ext cx="6182082" cy="584775"/>
          </a:xfrm>
          <a:prstGeom prst="rect">
            <a:avLst/>
          </a:prstGeom>
          <a:noFill/>
        </p:spPr>
        <p:txBody>
          <a:bodyPr wrap="square" rtlCol="0">
            <a:spAutoFit/>
          </a:bodyPr>
          <a:lstStyle/>
          <a:p>
            <a:pPr>
              <a:defRPr/>
            </a:pPr>
            <a:r>
              <a:rPr lang="zh-CN" altLang="en-US" sz="3200" b="1" dirty="0" smtClean="0">
                <a:solidFill>
                  <a:srgbClr val="4472C4">
                    <a:lumMod val="75000"/>
                  </a:srgbClr>
                </a:solidFill>
                <a:latin typeface="微软雅黑" pitchFamily="34" charset="-122"/>
                <a:ea typeface="微软雅黑" pitchFamily="34" charset="-122"/>
              </a:rPr>
              <a:t>作业</a:t>
            </a:r>
            <a:endParaRPr lang="zh-CN" altLang="en-US" sz="3200" b="1" dirty="0">
              <a:solidFill>
                <a:srgbClr val="4472C4">
                  <a:lumMod val="75000"/>
                </a:srgbClr>
              </a:solidFill>
              <a:latin typeface="微软雅黑" pitchFamily="34" charset="-122"/>
              <a:ea typeface="微软雅黑" pitchFamily="34" charset="-122"/>
            </a:endParaRPr>
          </a:p>
        </p:txBody>
      </p:sp>
      <p:pic>
        <p:nvPicPr>
          <p:cNvPr id="9" name="图片 8">
            <a:extLst>
              <a:ext uri="{FF2B5EF4-FFF2-40B4-BE49-F238E27FC236}">
                <a16:creationId xmlns="" xmlns:a16="http://schemas.microsoft.com/office/drawing/2014/main"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3" name="文本框 2"/>
          <p:cNvSpPr txBox="1"/>
          <p:nvPr/>
        </p:nvSpPr>
        <p:spPr>
          <a:xfrm>
            <a:off x="218756" y="704395"/>
            <a:ext cx="2340689" cy="400110"/>
          </a:xfrm>
          <a:prstGeom prst="rect">
            <a:avLst/>
          </a:prstGeom>
          <a:noFill/>
        </p:spPr>
        <p:txBody>
          <a:bodyPr wrap="square" rtlCol="0">
            <a:spAutoFit/>
          </a:bodyPr>
          <a:lstStyle/>
          <a:p>
            <a:r>
              <a:rPr lang="zh-CN" altLang="en-US" sz="2000" b="1" dirty="0" smtClean="0"/>
              <a:t>第</a:t>
            </a:r>
            <a:r>
              <a:rPr lang="en-US" altLang="zh-CN" sz="2000" b="1" dirty="0" smtClean="0"/>
              <a:t>5</a:t>
            </a:r>
            <a:r>
              <a:rPr lang="zh-CN" altLang="en-US" sz="2000" b="1" dirty="0" smtClean="0"/>
              <a:t>章习题</a:t>
            </a:r>
            <a:endParaRPr lang="zh-CN" altLang="en-US" sz="2000" b="1" dirty="0"/>
          </a:p>
        </p:txBody>
      </p:sp>
      <p:pic>
        <p:nvPicPr>
          <p:cNvPr id="2" name="图片 1"/>
          <p:cNvPicPr>
            <a:picLocks noChangeAspect="1"/>
          </p:cNvPicPr>
          <p:nvPr/>
        </p:nvPicPr>
        <p:blipFill>
          <a:blip r:embed="rId4" cstate="print"/>
          <a:stretch>
            <a:fillRect/>
          </a:stretch>
        </p:blipFill>
        <p:spPr>
          <a:xfrm>
            <a:off x="402511" y="1926751"/>
            <a:ext cx="8334603" cy="2731064"/>
          </a:xfrm>
          <a:prstGeom prst="rect">
            <a:avLst/>
          </a:prstGeom>
        </p:spPr>
      </p:pic>
    </p:spTree>
    <p:extLst>
      <p:ext uri="{BB962C8B-B14F-4D97-AF65-F5344CB8AC3E}">
        <p14:creationId xmlns:p14="http://schemas.microsoft.com/office/powerpoint/2010/main" xmlns="" val="29746434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7" name="矩形 26"/>
          <p:cNvSpPr/>
          <p:nvPr/>
        </p:nvSpPr>
        <p:spPr>
          <a:xfrm>
            <a:off x="6640592" y="4194740"/>
            <a:ext cx="581352" cy="353943"/>
          </a:xfrm>
          <a:prstGeom prst="rect">
            <a:avLst/>
          </a:prstGeom>
        </p:spPr>
        <p:txBody>
          <a:bodyPr wrap="square">
            <a:spAutoFit/>
          </a:bodyPr>
          <a:lstStyle/>
          <a:p>
            <a:pPr>
              <a:defRPr/>
            </a:pPr>
            <a:r>
              <a:rPr lang="en-US" altLang="zh-CN" sz="100" kern="0" dirty="0">
                <a:solidFill>
                  <a:prstClr val="white"/>
                </a:solidFill>
              </a:rPr>
              <a:t>PPT</a:t>
            </a:r>
            <a:r>
              <a:rPr lang="zh-CN" altLang="en-US" sz="100" kern="0" dirty="0">
                <a:solidFill>
                  <a:prstClr val="white"/>
                </a:solidFill>
              </a:rPr>
              <a:t>模板下载：</a:t>
            </a:r>
            <a:r>
              <a:rPr lang="en-US" altLang="zh-CN" sz="100" kern="0" dirty="0">
                <a:solidFill>
                  <a:prstClr val="white"/>
                </a:solidFill>
              </a:rPr>
              <a:t>www.1ppt.com/moban/     </a:t>
            </a:r>
            <a:r>
              <a:rPr lang="zh-CN" altLang="en-US" sz="100" kern="0" dirty="0">
                <a:solidFill>
                  <a:prstClr val="white"/>
                </a:solidFill>
              </a:rPr>
              <a:t>行业</a:t>
            </a:r>
            <a:r>
              <a:rPr lang="en-US" altLang="zh-CN" sz="100" kern="0" dirty="0">
                <a:solidFill>
                  <a:prstClr val="white"/>
                </a:solidFill>
              </a:rPr>
              <a:t>PPT</a:t>
            </a:r>
            <a:r>
              <a:rPr lang="zh-CN" altLang="en-US" sz="100" kern="0" dirty="0">
                <a:solidFill>
                  <a:prstClr val="white"/>
                </a:solidFill>
              </a:rPr>
              <a:t>模板：</a:t>
            </a:r>
            <a:r>
              <a:rPr lang="en-US" altLang="zh-CN" sz="100" kern="0" dirty="0">
                <a:solidFill>
                  <a:prstClr val="white"/>
                </a:solidFill>
              </a:rPr>
              <a:t>www.1ppt.com/hangye/ </a:t>
            </a:r>
          </a:p>
          <a:p>
            <a:pPr>
              <a:defRPr/>
            </a:pPr>
            <a:r>
              <a:rPr lang="zh-CN" altLang="en-US" sz="100" kern="0" dirty="0">
                <a:solidFill>
                  <a:prstClr val="white"/>
                </a:solidFill>
              </a:rPr>
              <a:t>节日</a:t>
            </a:r>
            <a:r>
              <a:rPr lang="en-US" altLang="zh-CN" sz="100" kern="0" dirty="0">
                <a:solidFill>
                  <a:prstClr val="white"/>
                </a:solidFill>
              </a:rPr>
              <a:t>PPT</a:t>
            </a:r>
            <a:r>
              <a:rPr lang="zh-CN" altLang="en-US" sz="100" kern="0" dirty="0">
                <a:solidFill>
                  <a:prstClr val="white"/>
                </a:solidFill>
              </a:rPr>
              <a:t>模板：</a:t>
            </a:r>
            <a:r>
              <a:rPr lang="en-US" altLang="zh-CN" sz="100" kern="0" dirty="0">
                <a:solidFill>
                  <a:prstClr val="white"/>
                </a:solidFill>
              </a:rPr>
              <a:t>www.1ppt.com/jieri/           PPT</a:t>
            </a:r>
            <a:r>
              <a:rPr lang="zh-CN" altLang="en-US" sz="100" kern="0" dirty="0">
                <a:solidFill>
                  <a:prstClr val="white"/>
                </a:solidFill>
              </a:rPr>
              <a:t>素材下载：</a:t>
            </a:r>
            <a:r>
              <a:rPr lang="en-US" altLang="zh-CN" sz="100" kern="0" dirty="0">
                <a:solidFill>
                  <a:prstClr val="white"/>
                </a:solidFill>
              </a:rPr>
              <a:t>www.1ppt.com/sucai/</a:t>
            </a:r>
          </a:p>
          <a:p>
            <a:pPr>
              <a:defRPr/>
            </a:pPr>
            <a:r>
              <a:rPr lang="en-US" altLang="zh-CN" sz="100" kern="0" dirty="0">
                <a:solidFill>
                  <a:prstClr val="white"/>
                </a:solidFill>
              </a:rPr>
              <a:t>PPT</a:t>
            </a:r>
            <a:r>
              <a:rPr lang="zh-CN" altLang="en-US" sz="100" kern="0" dirty="0">
                <a:solidFill>
                  <a:prstClr val="white"/>
                </a:solidFill>
              </a:rPr>
              <a:t>背景图片：</a:t>
            </a:r>
            <a:r>
              <a:rPr lang="en-US" altLang="zh-CN" sz="100" kern="0" dirty="0">
                <a:solidFill>
                  <a:prstClr val="white"/>
                </a:solidFill>
              </a:rPr>
              <a:t>www.1ppt.com/beijing/      PPT</a:t>
            </a:r>
            <a:r>
              <a:rPr lang="zh-CN" altLang="en-US" sz="100" kern="0" dirty="0">
                <a:solidFill>
                  <a:prstClr val="white"/>
                </a:solidFill>
              </a:rPr>
              <a:t>图表下载：</a:t>
            </a:r>
            <a:r>
              <a:rPr lang="en-US" altLang="zh-CN" sz="100" kern="0" dirty="0">
                <a:solidFill>
                  <a:prstClr val="white"/>
                </a:solidFill>
              </a:rPr>
              <a:t>www.1ppt.com/tubiao/      </a:t>
            </a:r>
          </a:p>
          <a:p>
            <a:pPr>
              <a:defRPr/>
            </a:pPr>
            <a:r>
              <a:rPr lang="zh-CN" altLang="en-US" sz="100" kern="0" dirty="0">
                <a:solidFill>
                  <a:prstClr val="white"/>
                </a:solidFill>
              </a:rPr>
              <a:t>优秀</a:t>
            </a:r>
            <a:r>
              <a:rPr lang="en-US" altLang="zh-CN" sz="100" kern="0" dirty="0">
                <a:solidFill>
                  <a:prstClr val="white"/>
                </a:solidFill>
              </a:rPr>
              <a:t>PPT</a:t>
            </a:r>
            <a:r>
              <a:rPr lang="zh-CN" altLang="en-US" sz="100" kern="0" dirty="0">
                <a:solidFill>
                  <a:prstClr val="white"/>
                </a:solidFill>
              </a:rPr>
              <a:t>下载：</a:t>
            </a:r>
            <a:r>
              <a:rPr lang="en-US" altLang="zh-CN" sz="100" kern="0" dirty="0">
                <a:solidFill>
                  <a:prstClr val="white"/>
                </a:solidFill>
              </a:rPr>
              <a:t>www.1ppt.com/xiazai/        PPT</a:t>
            </a:r>
            <a:r>
              <a:rPr lang="zh-CN" altLang="en-US" sz="100" kern="0" dirty="0">
                <a:solidFill>
                  <a:prstClr val="white"/>
                </a:solidFill>
              </a:rPr>
              <a:t>教程： </a:t>
            </a:r>
            <a:r>
              <a:rPr lang="en-US" altLang="zh-CN" sz="100" kern="0" dirty="0">
                <a:solidFill>
                  <a:prstClr val="white"/>
                </a:solidFill>
              </a:rPr>
              <a:t>www.1ppt.com/powerpoint/      </a:t>
            </a:r>
          </a:p>
          <a:p>
            <a:pPr>
              <a:defRPr/>
            </a:pPr>
            <a:r>
              <a:rPr lang="en-US" altLang="zh-CN" sz="100" kern="0" dirty="0">
                <a:solidFill>
                  <a:prstClr val="white"/>
                </a:solidFill>
              </a:rPr>
              <a:t>Word</a:t>
            </a:r>
            <a:r>
              <a:rPr lang="zh-CN" altLang="en-US" sz="100" kern="0" dirty="0">
                <a:solidFill>
                  <a:prstClr val="white"/>
                </a:solidFill>
              </a:rPr>
              <a:t>教程： </a:t>
            </a:r>
            <a:r>
              <a:rPr lang="en-US" altLang="zh-CN" sz="100" kern="0" dirty="0">
                <a:solidFill>
                  <a:prstClr val="white"/>
                </a:solidFill>
              </a:rPr>
              <a:t>www.1ppt.com/word/              Excel</a:t>
            </a:r>
            <a:r>
              <a:rPr lang="zh-CN" altLang="en-US" sz="100" kern="0" dirty="0">
                <a:solidFill>
                  <a:prstClr val="white"/>
                </a:solidFill>
              </a:rPr>
              <a:t>教程：</a:t>
            </a:r>
            <a:r>
              <a:rPr lang="en-US" altLang="zh-CN" sz="100" kern="0" dirty="0">
                <a:solidFill>
                  <a:prstClr val="white"/>
                </a:solidFill>
              </a:rPr>
              <a:t>www.1ppt.com/excel/  </a:t>
            </a:r>
          </a:p>
          <a:p>
            <a:pPr>
              <a:defRPr/>
            </a:pPr>
            <a:r>
              <a:rPr lang="zh-CN" altLang="en-US" sz="100" kern="0" dirty="0">
                <a:solidFill>
                  <a:prstClr val="white"/>
                </a:solidFill>
              </a:rPr>
              <a:t>资料下载：</a:t>
            </a:r>
            <a:r>
              <a:rPr lang="en-US" altLang="zh-CN" sz="100" kern="0" dirty="0">
                <a:solidFill>
                  <a:prstClr val="white"/>
                </a:solidFill>
              </a:rPr>
              <a:t>www.1ppt.com/ziliao/                PPT</a:t>
            </a:r>
            <a:r>
              <a:rPr lang="zh-CN" altLang="en-US" sz="100" kern="0" dirty="0">
                <a:solidFill>
                  <a:prstClr val="white"/>
                </a:solidFill>
              </a:rPr>
              <a:t>课件下载：</a:t>
            </a:r>
            <a:r>
              <a:rPr lang="en-US" altLang="zh-CN" sz="100" kern="0" dirty="0">
                <a:solidFill>
                  <a:prstClr val="white"/>
                </a:solidFill>
              </a:rPr>
              <a:t>www.1ppt.com/kejian/ </a:t>
            </a:r>
          </a:p>
          <a:p>
            <a:pPr>
              <a:defRPr/>
            </a:pPr>
            <a:r>
              <a:rPr lang="zh-CN" altLang="en-US" sz="100" kern="0" dirty="0">
                <a:solidFill>
                  <a:prstClr val="white"/>
                </a:solidFill>
              </a:rPr>
              <a:t>范文下载：</a:t>
            </a:r>
            <a:r>
              <a:rPr lang="en-US" altLang="zh-CN" sz="100" kern="0" dirty="0">
                <a:solidFill>
                  <a:prstClr val="white"/>
                </a:solidFill>
              </a:rPr>
              <a:t>www.1ppt.com/fanwen/             </a:t>
            </a:r>
            <a:r>
              <a:rPr lang="zh-CN" altLang="en-US" sz="100" kern="0" dirty="0">
                <a:solidFill>
                  <a:prstClr val="white"/>
                </a:solidFill>
              </a:rPr>
              <a:t>试卷下载：</a:t>
            </a:r>
            <a:r>
              <a:rPr lang="en-US" altLang="zh-CN" sz="100" kern="0" dirty="0">
                <a:solidFill>
                  <a:prstClr val="white"/>
                </a:solidFill>
              </a:rPr>
              <a:t>www.1ppt.com/shiti/  </a:t>
            </a:r>
          </a:p>
          <a:p>
            <a:pPr>
              <a:defRPr/>
            </a:pPr>
            <a:r>
              <a:rPr lang="zh-CN" altLang="en-US" sz="100" kern="0" dirty="0">
                <a:solidFill>
                  <a:prstClr val="white"/>
                </a:solidFill>
              </a:rPr>
              <a:t>教案下载：</a:t>
            </a:r>
            <a:r>
              <a:rPr lang="en-US" altLang="zh-CN" sz="100" kern="0" dirty="0">
                <a:solidFill>
                  <a:prstClr val="white"/>
                </a:solidFill>
              </a:rPr>
              <a:t>www.1ppt.com/jiaoan/        </a:t>
            </a:r>
          </a:p>
          <a:p>
            <a:pPr>
              <a:defRPr/>
            </a:pPr>
            <a:r>
              <a:rPr lang="zh-CN" altLang="en-US" sz="100" kern="0" dirty="0">
                <a:solidFill>
                  <a:prstClr val="white"/>
                </a:solidFill>
              </a:rPr>
              <a:t>字体下载：</a:t>
            </a:r>
            <a:r>
              <a:rPr lang="en-US" altLang="zh-CN" sz="100" kern="0" dirty="0">
                <a:solidFill>
                  <a:prstClr val="white"/>
                </a:solidFill>
              </a:rPr>
              <a:t>www.1ppt.com/ziti/</a:t>
            </a:r>
          </a:p>
          <a:p>
            <a:pPr>
              <a:defRPr/>
            </a:pPr>
            <a:r>
              <a:rPr lang="en-US" altLang="zh-CN" sz="100" kern="0" dirty="0">
                <a:solidFill>
                  <a:prstClr val="white"/>
                </a:solidFill>
              </a:rPr>
              <a:t> </a:t>
            </a:r>
            <a:endParaRPr lang="zh-CN" altLang="en-US" sz="100" kern="0" dirty="0">
              <a:solidFill>
                <a:prstClr val="white"/>
              </a:solidFill>
            </a:endParaRPr>
          </a:p>
        </p:txBody>
      </p:sp>
      <p:sp>
        <p:nvSpPr>
          <p:cNvPr id="4" name="淘宝网chenying0907出品 3"/>
          <p:cNvSpPr/>
          <p:nvPr/>
        </p:nvSpPr>
        <p:spPr>
          <a:xfrm>
            <a:off x="0" y="2836881"/>
            <a:ext cx="233314" cy="190892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淘宝网chenying0907出品 4"/>
          <p:cNvSpPr/>
          <p:nvPr/>
        </p:nvSpPr>
        <p:spPr>
          <a:xfrm>
            <a:off x="5791596" y="2836881"/>
            <a:ext cx="233314" cy="190892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淘宝网chenying0907出品 7"/>
          <p:cNvSpPr/>
          <p:nvPr/>
        </p:nvSpPr>
        <p:spPr>
          <a:xfrm>
            <a:off x="6046708" y="3246665"/>
            <a:ext cx="289874" cy="1485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0" name="直接连接符 9"/>
          <p:cNvCxnSpPr/>
          <p:nvPr/>
        </p:nvCxnSpPr>
        <p:spPr>
          <a:xfrm>
            <a:off x="6024911" y="4745807"/>
            <a:ext cx="3119093" cy="0"/>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淘宝网chenying0907出品 10"/>
          <p:cNvSpPr/>
          <p:nvPr/>
        </p:nvSpPr>
        <p:spPr>
          <a:xfrm>
            <a:off x="6350719" y="3300665"/>
            <a:ext cx="289874" cy="1431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2" name="淘宝网chenying0907出品 11"/>
          <p:cNvSpPr/>
          <p:nvPr/>
        </p:nvSpPr>
        <p:spPr>
          <a:xfrm>
            <a:off x="6676531" y="3300665"/>
            <a:ext cx="289874" cy="1431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淘宝网chenying0907出品 12"/>
          <p:cNvSpPr/>
          <p:nvPr/>
        </p:nvSpPr>
        <p:spPr>
          <a:xfrm>
            <a:off x="6980542" y="3327665"/>
            <a:ext cx="289874" cy="1404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flip="none" rotWithShape="1">
            <a:gsLst>
              <a:gs pos="0">
                <a:schemeClr val="bg1">
                  <a:lumMod val="85000"/>
                </a:schemeClr>
              </a:gs>
              <a:gs pos="46000">
                <a:schemeClr val="bg1">
                  <a:lumMod val="75000"/>
                </a:schemeClr>
              </a:gs>
              <a:gs pos="100000">
                <a:schemeClr val="bg1">
                  <a:lumMod val="50000"/>
                </a:schemeClr>
              </a:gs>
            </a:gsLst>
            <a:path path="circle">
              <a:fillToRect l="50000" t="130000" r="50000" b="-30000"/>
            </a:path>
            <a:tileRect/>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淘宝网chenying0907出品 13"/>
          <p:cNvSpPr/>
          <p:nvPr/>
        </p:nvSpPr>
        <p:spPr>
          <a:xfrm>
            <a:off x="7284553" y="3354665"/>
            <a:ext cx="289874" cy="1377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淘宝网chenying0907出品 14"/>
          <p:cNvSpPr/>
          <p:nvPr/>
        </p:nvSpPr>
        <p:spPr>
          <a:xfrm>
            <a:off x="7601500" y="3381665"/>
            <a:ext cx="289874" cy="1350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淘宝网chenying0907出品 15"/>
          <p:cNvSpPr/>
          <p:nvPr/>
        </p:nvSpPr>
        <p:spPr>
          <a:xfrm rot="20959521">
            <a:off x="8008894" y="3420032"/>
            <a:ext cx="289874" cy="129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淘宝网chenying0907出品 16"/>
          <p:cNvSpPr/>
          <p:nvPr/>
        </p:nvSpPr>
        <p:spPr>
          <a:xfrm rot="19779136">
            <a:off x="8519314" y="3451229"/>
            <a:ext cx="289874" cy="1296000"/>
          </a:xfrm>
          <a:custGeom>
            <a:avLst/>
            <a:gdLst>
              <a:gd name="connsiteX0" fmla="*/ 177538 w 386499"/>
              <a:gd name="connsiteY0" fmla="*/ 0 h 1395167"/>
              <a:gd name="connsiteX1" fmla="*/ 208961 w 386499"/>
              <a:gd name="connsiteY1" fmla="*/ 0 h 1395167"/>
              <a:gd name="connsiteX2" fmla="*/ 386499 w 386499"/>
              <a:gd name="connsiteY2" fmla="*/ 177538 h 1395167"/>
              <a:gd name="connsiteX3" fmla="*/ 386499 w 386499"/>
              <a:gd name="connsiteY3" fmla="*/ 1395167 h 1395167"/>
              <a:gd name="connsiteX4" fmla="*/ 0 w 386499"/>
              <a:gd name="connsiteY4" fmla="*/ 1395167 h 1395167"/>
              <a:gd name="connsiteX5" fmla="*/ 0 w 386499"/>
              <a:gd name="connsiteY5" fmla="*/ 177538 h 1395167"/>
              <a:gd name="connsiteX6" fmla="*/ 177538 w 386499"/>
              <a:gd name="connsiteY6" fmla="*/ 0 h 1395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6499" h="1395167">
                <a:moveTo>
                  <a:pt x="177538" y="0"/>
                </a:moveTo>
                <a:lnTo>
                  <a:pt x="208961" y="0"/>
                </a:lnTo>
                <a:cubicBezTo>
                  <a:pt x="307013" y="0"/>
                  <a:pt x="386499" y="79486"/>
                  <a:pt x="386499" y="177538"/>
                </a:cubicBezTo>
                <a:lnTo>
                  <a:pt x="386499" y="1395167"/>
                </a:lnTo>
                <a:lnTo>
                  <a:pt x="0" y="1395167"/>
                </a:lnTo>
                <a:lnTo>
                  <a:pt x="0" y="177538"/>
                </a:lnTo>
                <a:cubicBezTo>
                  <a:pt x="0" y="79486"/>
                  <a:pt x="79486" y="0"/>
                  <a:pt x="177538" y="0"/>
                </a:cubicBezTo>
                <a:close/>
              </a:path>
            </a:pathLst>
          </a:custGeom>
          <a:gradFill>
            <a:gsLst>
              <a:gs pos="0">
                <a:schemeClr val="bg1">
                  <a:lumMod val="85000"/>
                </a:schemeClr>
              </a:gs>
              <a:gs pos="46000">
                <a:schemeClr val="bg1">
                  <a:lumMod val="75000"/>
                </a:schemeClr>
              </a:gs>
              <a:gs pos="100000">
                <a:schemeClr val="bg1">
                  <a:lumMod val="50000"/>
                </a:schemeClr>
              </a:gs>
            </a:gsLst>
            <a:path path="circle">
              <a:fillToRect l="50000" t="130000" r="50000" b="-30000"/>
            </a:path>
          </a:gradFill>
          <a:ln w="508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8" name="直接连接符 17"/>
          <p:cNvCxnSpPr/>
          <p:nvPr/>
        </p:nvCxnSpPr>
        <p:spPr>
          <a:xfrm>
            <a:off x="233316" y="4745807"/>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33316" y="2851019"/>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3315" y="4195517"/>
            <a:ext cx="5558279" cy="0"/>
          </a:xfrm>
          <a:prstGeom prst="line">
            <a:avLst/>
          </a:prstGeom>
          <a:ln w="15875">
            <a:solidFill>
              <a:schemeClr val="accent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2" name="淘宝网chenying0907出品 21"/>
          <p:cNvSpPr txBox="1"/>
          <p:nvPr/>
        </p:nvSpPr>
        <p:spPr>
          <a:xfrm>
            <a:off x="1550958" y="3076801"/>
            <a:ext cx="2882747" cy="923330"/>
          </a:xfrm>
          <a:prstGeom prst="rect">
            <a:avLst/>
          </a:prstGeom>
          <a:noFill/>
        </p:spPr>
        <p:txBody>
          <a:bodyPr wrap="square" rtlCol="0">
            <a:spAutoFit/>
          </a:bodyPr>
          <a:lstStyle/>
          <a:p>
            <a:r>
              <a:rPr lang="zh-CN" altLang="en-US" sz="5400" b="1" dirty="0">
                <a:solidFill>
                  <a:schemeClr val="accent1">
                    <a:lumMod val="50000"/>
                  </a:schemeClr>
                </a:solidFill>
                <a:latin typeface="微软雅黑" pitchFamily="34" charset="-122"/>
                <a:ea typeface="微软雅黑" pitchFamily="34" charset="-122"/>
              </a:rPr>
              <a:t>谢谢！</a:t>
            </a:r>
          </a:p>
        </p:txBody>
      </p:sp>
      <p:sp>
        <p:nvSpPr>
          <p:cNvPr id="23" name="淘宝网chenying0907出品 22"/>
          <p:cNvSpPr txBox="1"/>
          <p:nvPr/>
        </p:nvSpPr>
        <p:spPr>
          <a:xfrm>
            <a:off x="651868" y="4297539"/>
            <a:ext cx="1824086" cy="369332"/>
          </a:xfrm>
          <a:prstGeom prst="rect">
            <a:avLst/>
          </a:prstGeom>
          <a:noFill/>
        </p:spPr>
        <p:txBody>
          <a:bodyPr wrap="square" rtlCol="0">
            <a:spAutoFit/>
          </a:bodyPr>
          <a:lstStyle/>
          <a:p>
            <a:r>
              <a:rPr lang="en-US" altLang="zh-CN" b="1" dirty="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24" name="淘宝网chenying0907出品 23"/>
          <p:cNvSpPr txBox="1"/>
          <p:nvPr/>
        </p:nvSpPr>
        <p:spPr>
          <a:xfrm>
            <a:off x="2871046" y="4297540"/>
            <a:ext cx="2712050" cy="369332"/>
          </a:xfrm>
          <a:prstGeom prst="rect">
            <a:avLst/>
          </a:prstGeom>
          <a:noFill/>
        </p:spPr>
        <p:txBody>
          <a:bodyPr wrap="square" rtlCol="0">
            <a:spAutoFit/>
          </a:bodyPr>
          <a:lstStyle/>
          <a:p>
            <a:r>
              <a:rPr lang="en-US" altLang="zh-CN" b="1" dirty="0" smtClean="0">
                <a:latin typeface="微软雅黑" pitchFamily="34" charset="-122"/>
                <a:ea typeface="微软雅黑" pitchFamily="34" charset="-122"/>
              </a:rPr>
              <a:t>2021.4.30.</a:t>
            </a:r>
            <a:endParaRPr lang="zh-CN" altLang="en-US" b="1" dirty="0">
              <a:latin typeface="微软雅黑" pitchFamily="34" charset="-122"/>
              <a:ea typeface="微软雅黑" pitchFamily="34" charset="-122"/>
            </a:endParaRPr>
          </a:p>
        </p:txBody>
      </p:sp>
      <p:sp>
        <p:nvSpPr>
          <p:cNvPr id="26" name="淘宝网chenying0907出品 25"/>
          <p:cNvSpPr txBox="1"/>
          <p:nvPr/>
        </p:nvSpPr>
        <p:spPr>
          <a:xfrm>
            <a:off x="920435" y="265888"/>
            <a:ext cx="2085680" cy="646331"/>
          </a:xfrm>
          <a:prstGeom prst="rect">
            <a:avLst/>
          </a:prstGeom>
          <a:noFill/>
        </p:spPr>
        <p:txBody>
          <a:bodyPr wrap="square" rtlCol="0">
            <a:spAutoFit/>
          </a:bodyPr>
          <a:lstStyle/>
          <a:p>
            <a:pPr algn="ctr"/>
            <a:r>
              <a:rPr lang="zh-CN" altLang="en-US" b="1" dirty="0">
                <a:latin typeface="华文行楷" pitchFamily="2" charset="-122"/>
                <a:ea typeface="华文行楷" pitchFamily="2" charset="-122"/>
              </a:rPr>
              <a:t>武汉大学</a:t>
            </a:r>
            <a:endParaRPr lang="en-US" altLang="zh-CN" b="1" dirty="0">
              <a:latin typeface="华文行楷" pitchFamily="2" charset="-122"/>
              <a:ea typeface="华文行楷" pitchFamily="2" charset="-122"/>
            </a:endParaRPr>
          </a:p>
          <a:p>
            <a:r>
              <a:rPr lang="en-US" altLang="zh-CN" b="1" dirty="0">
                <a:latin typeface="华文行楷" pitchFamily="2" charset="-122"/>
                <a:ea typeface="华文行楷" pitchFamily="2" charset="-122"/>
              </a:rPr>
              <a:t>    Wuhan University</a:t>
            </a:r>
            <a:endParaRPr lang="zh-CN" altLang="en-US" b="1" dirty="0">
              <a:latin typeface="华文行楷" pitchFamily="2" charset="-122"/>
              <a:ea typeface="华文行楷" pitchFamily="2" charset="-122"/>
            </a:endParaRPr>
          </a:p>
        </p:txBody>
      </p:sp>
      <p:pic>
        <p:nvPicPr>
          <p:cNvPr id="29" name="图片 28">
            <a:extLst>
              <a:ext uri="{FF2B5EF4-FFF2-40B4-BE49-F238E27FC236}">
                <a16:creationId xmlns:a16="http://schemas.microsoft.com/office/drawing/2014/main" xmlns="" id="{BEECB36B-F7A9-4774-8B70-28201D5D2E6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0" y="0"/>
            <a:ext cx="920433" cy="92043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边沿触发的触发器</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21" name="Text Box 46" descr="花束">
            <a:extLst>
              <a:ext uri="{FF2B5EF4-FFF2-40B4-BE49-F238E27FC236}">
                <a16:creationId xmlns:a16="http://schemas.microsoft.com/office/drawing/2014/main" xmlns="" id="{3EEA946C-2D2D-49E1-8DAE-D80D2334A73A}"/>
              </a:ext>
            </a:extLst>
          </p:cNvPr>
          <p:cNvSpPr txBox="1">
            <a:spLocks noChangeArrowheads="1"/>
          </p:cNvSpPr>
          <p:nvPr/>
        </p:nvSpPr>
        <p:spPr bwMode="auto">
          <a:xfrm>
            <a:off x="192570" y="603621"/>
            <a:ext cx="3189397" cy="525401"/>
          </a:xfrm>
          <a:prstGeom prst="rect">
            <a:avLst/>
          </a:prstGeom>
          <a:noFill/>
          <a:ln>
            <a:noFill/>
          </a:ln>
          <a:effectLst/>
          <a:extLst>
            <a:ext uri="{909E8E84-426E-40DD-AFC4-6F175D3DCCD1}">
              <a14:hiddenFill xmlns:a14="http://schemas.microsoft.com/office/drawing/2010/main" xmlns="">
                <a:blipFill dpi="0" rotWithShape="0">
                  <a:blip r:embed="rId4"/>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边沿</a:t>
            </a:r>
            <a:r>
              <a:rPr kumimoji="1" lang="en-US" altLang="zh-CN" sz="2800" b="1" dirty="0">
                <a:solidFill>
                  <a:srgbClr val="0000FF"/>
                </a:solidFill>
                <a:latin typeface="Times New Roman" panose="02020603050405020304" pitchFamily="18" charset="0"/>
                <a:ea typeface="长城楷体" pitchFamily="1" charset="-122"/>
              </a:rPr>
              <a:t>D</a:t>
            </a:r>
            <a:r>
              <a:rPr kumimoji="1" lang="zh-CN" altLang="en-US" sz="2800" b="1" dirty="0">
                <a:solidFill>
                  <a:srgbClr val="0000FF"/>
                </a:solidFill>
                <a:latin typeface="Times New Roman" panose="02020603050405020304" pitchFamily="18" charset="0"/>
                <a:ea typeface="长城楷体" pitchFamily="1" charset="-122"/>
              </a:rPr>
              <a:t>触发器</a:t>
            </a:r>
          </a:p>
        </p:txBody>
      </p:sp>
      <p:sp>
        <p:nvSpPr>
          <p:cNvPr id="329" name="Rectangle 4">
            <a:extLst>
              <a:ext uri="{FF2B5EF4-FFF2-40B4-BE49-F238E27FC236}">
                <a16:creationId xmlns:a16="http://schemas.microsoft.com/office/drawing/2014/main" xmlns="" id="{A6F82B26-0617-48FF-BFB3-283F3A744273}"/>
              </a:ext>
            </a:extLst>
          </p:cNvPr>
          <p:cNvSpPr>
            <a:spLocks noChangeArrowheads="1"/>
          </p:cNvSpPr>
          <p:nvPr/>
        </p:nvSpPr>
        <p:spPr bwMode="auto">
          <a:xfrm>
            <a:off x="3723159" y="603621"/>
            <a:ext cx="22247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zh-CN" sz="2800" b="1" dirty="0">
                <a:solidFill>
                  <a:srgbClr val="800000"/>
                </a:solidFill>
                <a:effectLst>
                  <a:outerShdw blurRad="38100" dist="38100" dir="2700000" algn="tl">
                    <a:srgbClr val="C0C0C0"/>
                  </a:outerShdw>
                </a:effectLst>
                <a:latin typeface="Times New Roman" panose="02020603050405020304" pitchFamily="18" charset="0"/>
                <a:sym typeface="Arial" panose="020B0604020202020204" pitchFamily="34" charset="0"/>
              </a:rPr>
              <a:t>1.  </a:t>
            </a:r>
            <a:r>
              <a:rPr lang="zh-CN" altLang="en-US" sz="2800" b="1" dirty="0">
                <a:solidFill>
                  <a:srgbClr val="800000"/>
                </a:solidFill>
                <a:effectLst>
                  <a:outerShdw blurRad="38100" dist="38100" dir="2700000" algn="tl">
                    <a:srgbClr val="C0C0C0"/>
                  </a:outerShdw>
                </a:effectLst>
                <a:latin typeface="Times New Roman" panose="02020603050405020304" pitchFamily="18" charset="0"/>
                <a:sym typeface="Arial" panose="020B0604020202020204" pitchFamily="34" charset="0"/>
              </a:rPr>
              <a:t>基本结构</a:t>
            </a:r>
            <a:endParaRPr lang="zh-CN" altLang="en-US" sz="3200" b="1" dirty="0">
              <a:solidFill>
                <a:schemeClr val="tx2"/>
              </a:solidFill>
              <a:latin typeface="Tahoma" panose="020B0604030504040204" pitchFamily="34" charset="0"/>
            </a:endParaRPr>
          </a:p>
        </p:txBody>
      </p:sp>
      <p:grpSp>
        <p:nvGrpSpPr>
          <p:cNvPr id="168" name="Group 155">
            <a:extLst>
              <a:ext uri="{FF2B5EF4-FFF2-40B4-BE49-F238E27FC236}">
                <a16:creationId xmlns:a16="http://schemas.microsoft.com/office/drawing/2014/main" xmlns="" id="{855975D6-CDF0-4AEE-8E9A-D568E8E5B282}"/>
              </a:ext>
            </a:extLst>
          </p:cNvPr>
          <p:cNvGrpSpPr>
            <a:grpSpLocks/>
          </p:cNvGrpSpPr>
          <p:nvPr/>
        </p:nvGrpSpPr>
        <p:grpSpPr bwMode="auto">
          <a:xfrm>
            <a:off x="4708398" y="2132877"/>
            <a:ext cx="3822311" cy="2329096"/>
            <a:chOff x="4218" y="2448"/>
            <a:chExt cx="1403" cy="822"/>
          </a:xfrm>
        </p:grpSpPr>
        <p:sp>
          <p:nvSpPr>
            <p:cNvPr id="169" name="Rectangle 156">
              <a:extLst>
                <a:ext uri="{FF2B5EF4-FFF2-40B4-BE49-F238E27FC236}">
                  <a16:creationId xmlns:a16="http://schemas.microsoft.com/office/drawing/2014/main" xmlns="" id="{B5ABFC10-220B-4F34-B01F-5E0A0F2F42E9}"/>
                </a:ext>
              </a:extLst>
            </p:cNvPr>
            <p:cNvSpPr>
              <a:spLocks noChangeArrowheads="1"/>
            </p:cNvSpPr>
            <p:nvPr/>
          </p:nvSpPr>
          <p:spPr bwMode="auto">
            <a:xfrm>
              <a:off x="4735" y="2448"/>
              <a:ext cx="466" cy="822"/>
            </a:xfrm>
            <a:prstGeom prst="rect">
              <a:avLst/>
            </a:prstGeom>
            <a:solidFill>
              <a:srgbClr val="FFFFFF"/>
            </a:solidFill>
            <a:ln w="28575">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0" name="Line 157">
              <a:extLst>
                <a:ext uri="{FF2B5EF4-FFF2-40B4-BE49-F238E27FC236}">
                  <a16:creationId xmlns:a16="http://schemas.microsoft.com/office/drawing/2014/main" xmlns="" id="{EA187A99-248E-423D-8A34-08EE70CA6618}"/>
                </a:ext>
              </a:extLst>
            </p:cNvPr>
            <p:cNvSpPr>
              <a:spLocks noChangeShapeType="1"/>
            </p:cNvSpPr>
            <p:nvPr/>
          </p:nvSpPr>
          <p:spPr bwMode="auto">
            <a:xfrm>
              <a:off x="5193" y="2640"/>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1" name="Line 158">
              <a:extLst>
                <a:ext uri="{FF2B5EF4-FFF2-40B4-BE49-F238E27FC236}">
                  <a16:creationId xmlns:a16="http://schemas.microsoft.com/office/drawing/2014/main" xmlns="" id="{A9AD439C-A8B7-4C2F-8C5E-1B87EDA9626B}"/>
                </a:ext>
              </a:extLst>
            </p:cNvPr>
            <p:cNvSpPr>
              <a:spLocks noChangeShapeType="1"/>
            </p:cNvSpPr>
            <p:nvPr/>
          </p:nvSpPr>
          <p:spPr bwMode="auto">
            <a:xfrm>
              <a:off x="5232" y="3081"/>
              <a:ext cx="240"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Oval 159">
              <a:extLst>
                <a:ext uri="{FF2B5EF4-FFF2-40B4-BE49-F238E27FC236}">
                  <a16:creationId xmlns:a16="http://schemas.microsoft.com/office/drawing/2014/main" xmlns="" id="{BC4E4409-9D3C-4622-B728-84A9F549D42A}"/>
                </a:ext>
              </a:extLst>
            </p:cNvPr>
            <p:cNvSpPr>
              <a:spLocks noChangeArrowheads="1"/>
            </p:cNvSpPr>
            <p:nvPr/>
          </p:nvSpPr>
          <p:spPr bwMode="auto">
            <a:xfrm>
              <a:off x="5209" y="3037"/>
              <a:ext cx="81" cy="81"/>
            </a:xfrm>
            <a:prstGeom prst="ellipse">
              <a:avLst/>
            </a:prstGeom>
            <a:solidFill>
              <a:srgbClr val="FFFFFF"/>
            </a:solidFill>
            <a:ln w="28575">
              <a:solidFill>
                <a:srgbClr val="3333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3" name="Text Box 160">
              <a:extLst>
                <a:ext uri="{FF2B5EF4-FFF2-40B4-BE49-F238E27FC236}">
                  <a16:creationId xmlns:a16="http://schemas.microsoft.com/office/drawing/2014/main" xmlns="" id="{FE31A692-A7D3-4990-B4C8-E16B1F41D1ED}"/>
                </a:ext>
              </a:extLst>
            </p:cNvPr>
            <p:cNvSpPr txBox="1">
              <a:spLocks noChangeArrowheads="1"/>
            </p:cNvSpPr>
            <p:nvPr/>
          </p:nvSpPr>
          <p:spPr bwMode="auto">
            <a:xfrm>
              <a:off x="5519" y="2547"/>
              <a:ext cx="82"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Q</a:t>
              </a:r>
            </a:p>
          </p:txBody>
        </p:sp>
        <p:sp>
          <p:nvSpPr>
            <p:cNvPr id="174" name="Text Box 161">
              <a:extLst>
                <a:ext uri="{FF2B5EF4-FFF2-40B4-BE49-F238E27FC236}">
                  <a16:creationId xmlns:a16="http://schemas.microsoft.com/office/drawing/2014/main" xmlns="" id="{32EE1E4E-806C-45BD-9CC9-3B7E91B7ABE6}"/>
                </a:ext>
              </a:extLst>
            </p:cNvPr>
            <p:cNvSpPr txBox="1">
              <a:spLocks noChangeArrowheads="1"/>
            </p:cNvSpPr>
            <p:nvPr/>
          </p:nvSpPr>
          <p:spPr bwMode="auto">
            <a:xfrm>
              <a:off x="5454" y="3037"/>
              <a:ext cx="167"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 Q</a:t>
              </a:r>
            </a:p>
          </p:txBody>
        </p:sp>
        <p:sp>
          <p:nvSpPr>
            <p:cNvPr id="175" name="Line 162">
              <a:extLst>
                <a:ext uri="{FF2B5EF4-FFF2-40B4-BE49-F238E27FC236}">
                  <a16:creationId xmlns:a16="http://schemas.microsoft.com/office/drawing/2014/main" xmlns="" id="{AA58CC60-3BF0-4528-A2E6-36FE3D40B38F}"/>
                </a:ext>
              </a:extLst>
            </p:cNvPr>
            <p:cNvSpPr>
              <a:spLocks noChangeShapeType="1"/>
            </p:cNvSpPr>
            <p:nvPr/>
          </p:nvSpPr>
          <p:spPr bwMode="auto">
            <a:xfrm>
              <a:off x="4374" y="2610"/>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6" name="Line 163">
              <a:extLst>
                <a:ext uri="{FF2B5EF4-FFF2-40B4-BE49-F238E27FC236}">
                  <a16:creationId xmlns:a16="http://schemas.microsoft.com/office/drawing/2014/main" xmlns="" id="{EA3946C2-6B9C-4029-BDF0-6002A6521A76}"/>
                </a:ext>
              </a:extLst>
            </p:cNvPr>
            <p:cNvSpPr>
              <a:spLocks noChangeShapeType="1"/>
            </p:cNvSpPr>
            <p:nvPr/>
          </p:nvSpPr>
          <p:spPr bwMode="auto">
            <a:xfrm>
              <a:off x="4377" y="3138"/>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7" name="Line 164">
              <a:extLst>
                <a:ext uri="{FF2B5EF4-FFF2-40B4-BE49-F238E27FC236}">
                  <a16:creationId xmlns:a16="http://schemas.microsoft.com/office/drawing/2014/main" xmlns="" id="{1B1FA3A3-BD28-4591-B598-BE0FC4CD892D}"/>
                </a:ext>
              </a:extLst>
            </p:cNvPr>
            <p:cNvSpPr>
              <a:spLocks noChangeShapeType="1"/>
            </p:cNvSpPr>
            <p:nvPr/>
          </p:nvSpPr>
          <p:spPr bwMode="auto">
            <a:xfrm>
              <a:off x="4455" y="2772"/>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8" name="Line 165">
              <a:extLst>
                <a:ext uri="{FF2B5EF4-FFF2-40B4-BE49-F238E27FC236}">
                  <a16:creationId xmlns:a16="http://schemas.microsoft.com/office/drawing/2014/main" xmlns="" id="{ABDA5527-8C9F-4B90-AEDE-C8F27E263B6A}"/>
                </a:ext>
              </a:extLst>
            </p:cNvPr>
            <p:cNvSpPr>
              <a:spLocks noChangeShapeType="1"/>
            </p:cNvSpPr>
            <p:nvPr/>
          </p:nvSpPr>
          <p:spPr bwMode="auto">
            <a:xfrm>
              <a:off x="4464" y="2946"/>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9" name="Text Box 166">
              <a:extLst>
                <a:ext uri="{FF2B5EF4-FFF2-40B4-BE49-F238E27FC236}">
                  <a16:creationId xmlns:a16="http://schemas.microsoft.com/office/drawing/2014/main" xmlns="" id="{E9B86FEF-95C8-41E7-8175-8790BA16CA27}"/>
                </a:ext>
              </a:extLst>
            </p:cNvPr>
            <p:cNvSpPr txBox="1">
              <a:spLocks noChangeArrowheads="1"/>
            </p:cNvSpPr>
            <p:nvPr/>
          </p:nvSpPr>
          <p:spPr bwMode="auto">
            <a:xfrm>
              <a:off x="4218" y="3071"/>
              <a:ext cx="129"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dirty="0">
                  <a:ln>
                    <a:noFill/>
                  </a:ln>
                  <a:solidFill>
                    <a:srgbClr val="3333CC"/>
                  </a:solidFill>
                  <a:effectLst/>
                  <a:uLnTx/>
                  <a:uFillTx/>
                  <a:latin typeface="Times New Roman" panose="02020603050405020304" pitchFamily="18" charset="0"/>
                  <a:ea typeface="宋体" panose="02010600030101010101" pitchFamily="2" charset="-122"/>
                </a:rPr>
                <a:t>D</a:t>
              </a:r>
              <a:endPar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80" name="Text Box 167">
              <a:extLst>
                <a:ext uri="{FF2B5EF4-FFF2-40B4-BE49-F238E27FC236}">
                  <a16:creationId xmlns:a16="http://schemas.microsoft.com/office/drawing/2014/main" xmlns="" id="{7FD17E47-A037-4627-8D5A-1AA881DB747D}"/>
                </a:ext>
              </a:extLst>
            </p:cNvPr>
            <p:cNvSpPr txBox="1">
              <a:spLocks noChangeArrowheads="1"/>
            </p:cNvSpPr>
            <p:nvPr/>
          </p:nvSpPr>
          <p:spPr bwMode="auto">
            <a:xfrm>
              <a:off x="4224" y="2518"/>
              <a:ext cx="117"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S</a:t>
              </a:r>
              <a:r>
                <a:rPr kumimoji="1" lang="en-US" altLang="zh-CN" sz="2400" b="1" i="0" u="none" strike="noStrike" kern="0" cap="none" spc="0" normalizeH="0" baseline="-25000" noProof="0" dirty="0">
                  <a:ln>
                    <a:noFill/>
                  </a:ln>
                  <a:solidFill>
                    <a:srgbClr val="3333CC"/>
                  </a:solidFill>
                  <a:effectLst/>
                  <a:uLnTx/>
                  <a:uFillTx/>
                  <a:latin typeface="Times New Roman" panose="02020603050405020304" pitchFamily="18" charset="0"/>
                  <a:ea typeface="宋体" panose="02010600030101010101" pitchFamily="2" charset="-122"/>
                </a:rPr>
                <a:t>D</a:t>
              </a:r>
              <a:endPar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81" name="Text Box 168">
              <a:extLst>
                <a:ext uri="{FF2B5EF4-FFF2-40B4-BE49-F238E27FC236}">
                  <a16:creationId xmlns:a16="http://schemas.microsoft.com/office/drawing/2014/main" xmlns="" id="{A86CEB51-372E-49FA-8F1A-3657DDE96CCB}"/>
                </a:ext>
              </a:extLst>
            </p:cNvPr>
            <p:cNvSpPr txBox="1">
              <a:spLocks noChangeArrowheads="1"/>
            </p:cNvSpPr>
            <p:nvPr/>
          </p:nvSpPr>
          <p:spPr bwMode="auto">
            <a:xfrm>
              <a:off x="4344" y="2708"/>
              <a:ext cx="82"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D</a:t>
              </a:r>
            </a:p>
          </p:txBody>
        </p:sp>
        <p:sp>
          <p:nvSpPr>
            <p:cNvPr id="182" name="Text Box 169">
              <a:extLst>
                <a:ext uri="{FF2B5EF4-FFF2-40B4-BE49-F238E27FC236}">
                  <a16:creationId xmlns:a16="http://schemas.microsoft.com/office/drawing/2014/main" xmlns="" id="{56BD0B75-ACB3-4F63-A154-A0EE1BA10690}"/>
                </a:ext>
              </a:extLst>
            </p:cNvPr>
            <p:cNvSpPr txBox="1">
              <a:spLocks noChangeArrowheads="1"/>
            </p:cNvSpPr>
            <p:nvPr/>
          </p:nvSpPr>
          <p:spPr bwMode="auto">
            <a:xfrm>
              <a:off x="4296" y="2880"/>
              <a:ext cx="144"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CP</a:t>
              </a:r>
            </a:p>
          </p:txBody>
        </p:sp>
        <p:sp>
          <p:nvSpPr>
            <p:cNvPr id="183" name="Text Box 170">
              <a:extLst>
                <a:ext uri="{FF2B5EF4-FFF2-40B4-BE49-F238E27FC236}">
                  <a16:creationId xmlns:a16="http://schemas.microsoft.com/office/drawing/2014/main" xmlns="" id="{FDA28670-72EB-40D1-941D-07F557861A15}"/>
                </a:ext>
              </a:extLst>
            </p:cNvPr>
            <p:cNvSpPr txBox="1">
              <a:spLocks noChangeArrowheads="1"/>
            </p:cNvSpPr>
            <p:nvPr/>
          </p:nvSpPr>
          <p:spPr bwMode="auto">
            <a:xfrm>
              <a:off x="4752" y="2534"/>
              <a:ext cx="93"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S</a:t>
              </a:r>
            </a:p>
          </p:txBody>
        </p:sp>
        <p:sp>
          <p:nvSpPr>
            <p:cNvPr id="184" name="Text Box 171">
              <a:extLst>
                <a:ext uri="{FF2B5EF4-FFF2-40B4-BE49-F238E27FC236}">
                  <a16:creationId xmlns:a16="http://schemas.microsoft.com/office/drawing/2014/main" xmlns="" id="{8C4A5418-5437-4293-84C9-18108E6CEC46}"/>
                </a:ext>
              </a:extLst>
            </p:cNvPr>
            <p:cNvSpPr txBox="1">
              <a:spLocks noChangeArrowheads="1"/>
            </p:cNvSpPr>
            <p:nvPr/>
          </p:nvSpPr>
          <p:spPr bwMode="auto">
            <a:xfrm>
              <a:off x="4753" y="3065"/>
              <a:ext cx="82"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R</a:t>
              </a:r>
            </a:p>
          </p:txBody>
        </p:sp>
        <p:sp>
          <p:nvSpPr>
            <p:cNvPr id="185" name="Text Box 172">
              <a:extLst>
                <a:ext uri="{FF2B5EF4-FFF2-40B4-BE49-F238E27FC236}">
                  <a16:creationId xmlns:a16="http://schemas.microsoft.com/office/drawing/2014/main" xmlns="" id="{8618B6DD-D771-494B-9049-8668C53F20DA}"/>
                </a:ext>
              </a:extLst>
            </p:cNvPr>
            <p:cNvSpPr txBox="1">
              <a:spLocks noChangeArrowheads="1"/>
            </p:cNvSpPr>
            <p:nvPr/>
          </p:nvSpPr>
          <p:spPr bwMode="auto">
            <a:xfrm>
              <a:off x="4746" y="2707"/>
              <a:ext cx="138"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1D</a:t>
              </a:r>
              <a:endParaRPr kumimoji="1"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86" name="Text Box 173">
              <a:extLst>
                <a:ext uri="{FF2B5EF4-FFF2-40B4-BE49-F238E27FC236}">
                  <a16:creationId xmlns:a16="http://schemas.microsoft.com/office/drawing/2014/main" xmlns="" id="{9F22FC45-529C-4A9A-842F-163227041114}"/>
                </a:ext>
              </a:extLst>
            </p:cNvPr>
            <p:cNvSpPr txBox="1">
              <a:spLocks noChangeArrowheads="1"/>
            </p:cNvSpPr>
            <p:nvPr/>
          </p:nvSpPr>
          <p:spPr bwMode="auto">
            <a:xfrm>
              <a:off x="4845" y="2887"/>
              <a:ext cx="138"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C1</a:t>
              </a:r>
            </a:p>
          </p:txBody>
        </p:sp>
        <p:sp>
          <p:nvSpPr>
            <p:cNvPr id="187" name="Freeform 174">
              <a:extLst>
                <a:ext uri="{FF2B5EF4-FFF2-40B4-BE49-F238E27FC236}">
                  <a16:creationId xmlns:a16="http://schemas.microsoft.com/office/drawing/2014/main" xmlns="" id="{B087A62B-D426-4AD5-93D0-3E4363846521}"/>
                </a:ext>
              </a:extLst>
            </p:cNvPr>
            <p:cNvSpPr>
              <a:spLocks/>
            </p:cNvSpPr>
            <p:nvPr/>
          </p:nvSpPr>
          <p:spPr bwMode="auto">
            <a:xfrm>
              <a:off x="4748" y="2910"/>
              <a:ext cx="66" cy="76"/>
            </a:xfrm>
            <a:custGeom>
              <a:avLst/>
              <a:gdLst>
                <a:gd name="T0" fmla="*/ 0 w 48"/>
                <a:gd name="T1" fmla="*/ 0 h 76"/>
                <a:gd name="T2" fmla="*/ 48 w 48"/>
                <a:gd name="T3" fmla="*/ 28 h 76"/>
                <a:gd name="T4" fmla="*/ 0 w 48"/>
                <a:gd name="T5" fmla="*/ 76 h 76"/>
              </a:gdLst>
              <a:ahLst/>
              <a:cxnLst>
                <a:cxn ang="0">
                  <a:pos x="T0" y="T1"/>
                </a:cxn>
                <a:cxn ang="0">
                  <a:pos x="T2" y="T3"/>
                </a:cxn>
                <a:cxn ang="0">
                  <a:pos x="T4" y="T5"/>
                </a:cxn>
              </a:cxnLst>
              <a:rect l="0" t="0" r="r" b="b"/>
              <a:pathLst>
                <a:path w="48" h="76">
                  <a:moveTo>
                    <a:pt x="0" y="0"/>
                  </a:moveTo>
                  <a:lnTo>
                    <a:pt x="48" y="28"/>
                  </a:lnTo>
                  <a:lnTo>
                    <a:pt x="0" y="76"/>
                  </a:lnTo>
                </a:path>
              </a:pathLst>
            </a:custGeom>
            <a:solidFill>
              <a:srgbClr val="FFFFFF"/>
            </a:solidFill>
            <a:ln w="34925" cmpd="sng">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8" name="Oval 175">
              <a:extLst>
                <a:ext uri="{FF2B5EF4-FFF2-40B4-BE49-F238E27FC236}">
                  <a16:creationId xmlns:a16="http://schemas.microsoft.com/office/drawing/2014/main" xmlns="" id="{9F5B6687-B4AD-459D-8757-FA36F4E2C793}"/>
                </a:ext>
              </a:extLst>
            </p:cNvPr>
            <p:cNvSpPr>
              <a:spLocks noChangeArrowheads="1"/>
            </p:cNvSpPr>
            <p:nvPr/>
          </p:nvSpPr>
          <p:spPr bwMode="auto">
            <a:xfrm>
              <a:off x="4642" y="2565"/>
              <a:ext cx="81" cy="81"/>
            </a:xfrm>
            <a:prstGeom prst="ellipse">
              <a:avLst/>
            </a:prstGeom>
            <a:solidFill>
              <a:srgbClr val="FFFFFF"/>
            </a:solidFill>
            <a:ln w="28575">
              <a:solidFill>
                <a:srgbClr val="3333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9" name="Oval 176">
              <a:extLst>
                <a:ext uri="{FF2B5EF4-FFF2-40B4-BE49-F238E27FC236}">
                  <a16:creationId xmlns:a16="http://schemas.microsoft.com/office/drawing/2014/main" xmlns="" id="{402E6100-B176-4A27-AD72-32376DEE68FC}"/>
                </a:ext>
              </a:extLst>
            </p:cNvPr>
            <p:cNvSpPr>
              <a:spLocks noChangeArrowheads="1"/>
            </p:cNvSpPr>
            <p:nvPr/>
          </p:nvSpPr>
          <p:spPr bwMode="auto">
            <a:xfrm>
              <a:off x="4642" y="3090"/>
              <a:ext cx="81" cy="81"/>
            </a:xfrm>
            <a:prstGeom prst="ellipse">
              <a:avLst/>
            </a:prstGeom>
            <a:solidFill>
              <a:srgbClr val="FFFFFF"/>
            </a:solidFill>
            <a:ln w="28575">
              <a:solidFill>
                <a:srgbClr val="3333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cxnSp>
        <p:nvCxnSpPr>
          <p:cNvPr id="3" name="直接连接符 2">
            <a:extLst>
              <a:ext uri="{FF2B5EF4-FFF2-40B4-BE49-F238E27FC236}">
                <a16:creationId xmlns:a16="http://schemas.microsoft.com/office/drawing/2014/main" xmlns="" id="{C7F83EC6-3275-4D20-B130-33F1FEB9AA30}"/>
              </a:ext>
            </a:extLst>
          </p:cNvPr>
          <p:cNvCxnSpPr>
            <a:cxnSpLocks/>
          </p:cNvCxnSpPr>
          <p:nvPr/>
        </p:nvCxnSpPr>
        <p:spPr>
          <a:xfrm>
            <a:off x="4724744" y="2376554"/>
            <a:ext cx="279249"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xmlns="" id="{6A71FF5A-2FD4-4E44-A30D-8B0B4F68C4E1}"/>
              </a:ext>
            </a:extLst>
          </p:cNvPr>
          <p:cNvCxnSpPr>
            <a:cxnSpLocks/>
          </p:cNvCxnSpPr>
          <p:nvPr/>
        </p:nvCxnSpPr>
        <p:spPr>
          <a:xfrm>
            <a:off x="4747409" y="3951952"/>
            <a:ext cx="273421"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xmlns="" id="{32A53A99-0B32-47B0-B398-3C642552170F}"/>
              </a:ext>
            </a:extLst>
          </p:cNvPr>
          <p:cNvSpPr txBox="1"/>
          <p:nvPr/>
        </p:nvSpPr>
        <p:spPr>
          <a:xfrm>
            <a:off x="243155" y="1752746"/>
            <a:ext cx="2106766" cy="523220"/>
          </a:xfrm>
          <a:prstGeom prst="rect">
            <a:avLst/>
          </a:prstGeom>
          <a:noFill/>
        </p:spPr>
        <p:txBody>
          <a:bodyPr wrap="square" rtlCol="0">
            <a:spAutoFit/>
          </a:bodyPr>
          <a:lstStyle/>
          <a:p>
            <a:r>
              <a:rPr lang="zh-CN" altLang="en-US" sz="2800" b="1" dirty="0"/>
              <a:t>异步输入端</a:t>
            </a:r>
            <a:r>
              <a:rPr lang="en-US" altLang="zh-CN" sz="2800" b="1" dirty="0"/>
              <a:t>:</a:t>
            </a:r>
            <a:endParaRPr lang="zh-CN" altLang="en-US" sz="2800" b="1" dirty="0"/>
          </a:p>
        </p:txBody>
      </p:sp>
      <mc:AlternateContent xmlns:mc="http://schemas.openxmlformats.org/markup-compatibility/2006">
        <mc:Choice xmlns:a14="http://schemas.microsoft.com/office/drawing/2010/main" xmlns="" Requires="a14">
          <p:sp>
            <p:nvSpPr>
              <p:cNvPr id="12" name="矩形 11">
                <a:extLst>
                  <a:ext uri="{FF2B5EF4-FFF2-40B4-BE49-F238E27FC236}">
                    <a16:creationId xmlns="" xmlns:a16="http://schemas.microsoft.com/office/drawing/2014/main" id="{19260D1D-26DB-4D81-856D-DF97EA023EFF}"/>
                  </a:ext>
                </a:extLst>
              </p:cNvPr>
              <p:cNvSpPr/>
              <p:nvPr/>
            </p:nvSpPr>
            <p:spPr>
              <a:xfrm>
                <a:off x="2260811" y="1756018"/>
                <a:ext cx="657552" cy="524118"/>
              </a:xfrm>
              <a:prstGeom prst="rect">
                <a:avLst/>
              </a:prstGeom>
            </p:spPr>
            <p:txBody>
              <a:bodyPr wrap="none">
                <a:spAutoFit/>
              </a:bodyPr>
              <a:lstStyle/>
              <a:p>
                <a14:m>
                  <m:oMath xmlns:m="http://schemas.openxmlformats.org/officeDocument/2006/math">
                    <m:acc>
                      <m:accPr>
                        <m:chr m:val="̅"/>
                        <m:ctrlPr>
                          <a:rPr lang="zh-CN" altLang="en-US" sz="2800" b="1" i="1" smtClean="0">
                            <a:latin typeface="Cambria Math" panose="02040503050406030204" pitchFamily="18" charset="0"/>
                          </a:rPr>
                        </m:ctrlPr>
                      </m:accPr>
                      <m:e>
                        <m:r>
                          <a:rPr lang="en-US" altLang="zh-CN" sz="2800" b="1" i="1" smtClean="0">
                            <a:latin typeface="Cambria Math" panose="02040503050406030204" pitchFamily="18" charset="0"/>
                          </a:rPr>
                          <m:t>𝑺</m:t>
                        </m:r>
                        <m:r>
                          <a:rPr lang="en-US" altLang="zh-CN" sz="2800" b="1" i="1" baseline="-25000" smtClean="0">
                            <a:latin typeface="Cambria Math" panose="02040503050406030204" pitchFamily="18" charset="0"/>
                          </a:rPr>
                          <m:t>𝑫</m:t>
                        </m:r>
                      </m:e>
                    </m:acc>
                  </m:oMath>
                </a14:m>
                <a:r>
                  <a:rPr lang="en-US" altLang="zh-CN" sz="2800" dirty="0"/>
                  <a:t>,</a:t>
                </a:r>
                <a:endParaRPr lang="zh-CN" altLang="en-US" sz="2800" dirty="0"/>
              </a:p>
            </p:txBody>
          </p:sp>
        </mc:Choice>
        <mc:Fallback>
          <p:sp>
            <p:nvSpPr>
              <p:cNvPr id="12" name="矩形 11">
                <a:extLst>
                  <a:ext uri="{FF2B5EF4-FFF2-40B4-BE49-F238E27FC236}">
                    <a16:creationId xmlns:a16="http://schemas.microsoft.com/office/drawing/2014/main" xmlns="" xmlns:a14="http://schemas.microsoft.com/office/drawing/2010/main" id="{19260D1D-26DB-4D81-856D-DF97EA023EFF}"/>
                  </a:ext>
                </a:extLst>
              </p:cNvPr>
              <p:cNvSpPr>
                <a:spLocks noRot="1" noChangeAspect="1" noMove="1" noResize="1" noEditPoints="1" noAdjustHandles="1" noChangeArrowheads="1" noChangeShapeType="1" noTextEdit="1"/>
              </p:cNvSpPr>
              <p:nvPr/>
            </p:nvSpPr>
            <p:spPr>
              <a:xfrm>
                <a:off x="2260811" y="1756018"/>
                <a:ext cx="657552" cy="524118"/>
              </a:xfrm>
              <a:prstGeom prst="rect">
                <a:avLst/>
              </a:prstGeom>
              <a:blipFill>
                <a:blip r:embed="rId5" cstate="print"/>
                <a:stretch>
                  <a:fillRect t="-10465" r="-16667" b="-325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00" name="矩形 199">
                <a:extLst>
                  <a:ext uri="{FF2B5EF4-FFF2-40B4-BE49-F238E27FC236}">
                    <a16:creationId xmlns="" xmlns:a16="http://schemas.microsoft.com/office/drawing/2014/main" id="{00748C4F-D43E-4BAE-9F35-39011DA65DC8}"/>
                  </a:ext>
                </a:extLst>
              </p:cNvPr>
              <p:cNvSpPr/>
              <p:nvPr/>
            </p:nvSpPr>
            <p:spPr>
              <a:xfrm>
                <a:off x="2849626" y="1756916"/>
                <a:ext cx="69602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800" b="1" i="1" smtClean="0">
                              <a:latin typeface="Cambria Math" panose="02040503050406030204" pitchFamily="18" charset="0"/>
                            </a:rPr>
                          </m:ctrlPr>
                        </m:accPr>
                        <m:e>
                          <m:r>
                            <a:rPr lang="en-US" altLang="zh-CN" sz="2800" b="1" i="1" smtClean="0">
                              <a:latin typeface="Cambria Math" panose="02040503050406030204" pitchFamily="18" charset="0"/>
                            </a:rPr>
                            <m:t>𝑹</m:t>
                          </m:r>
                          <m:r>
                            <a:rPr lang="en-US" altLang="zh-CN" sz="2800" b="1" i="1" baseline="-25000" smtClean="0">
                              <a:latin typeface="Cambria Math" panose="02040503050406030204" pitchFamily="18" charset="0"/>
                            </a:rPr>
                            <m:t>𝑫</m:t>
                          </m:r>
                        </m:e>
                      </m:acc>
                    </m:oMath>
                  </m:oMathPara>
                </a14:m>
                <a:endParaRPr lang="zh-CN" altLang="en-US" sz="2800" dirty="0"/>
              </a:p>
            </p:txBody>
          </p:sp>
        </mc:Choice>
        <mc:Fallback>
          <p:sp>
            <p:nvSpPr>
              <p:cNvPr id="200" name="矩形 199">
                <a:extLst>
                  <a:ext uri="{FF2B5EF4-FFF2-40B4-BE49-F238E27FC236}">
                    <a16:creationId xmlns:a16="http://schemas.microsoft.com/office/drawing/2014/main" xmlns="" xmlns:a14="http://schemas.microsoft.com/office/drawing/2010/main" id="{00748C4F-D43E-4BAE-9F35-39011DA65DC8}"/>
                  </a:ext>
                </a:extLst>
              </p:cNvPr>
              <p:cNvSpPr>
                <a:spLocks noRot="1" noChangeAspect="1" noMove="1" noResize="1" noEditPoints="1" noAdjustHandles="1" noChangeArrowheads="1" noChangeShapeType="1" noTextEdit="1"/>
              </p:cNvSpPr>
              <p:nvPr/>
            </p:nvSpPr>
            <p:spPr>
              <a:xfrm>
                <a:off x="2849626" y="1756916"/>
                <a:ext cx="696023" cy="523220"/>
              </a:xfrm>
              <a:prstGeom prst="rect">
                <a:avLst/>
              </a:prstGeom>
              <a:blipFill>
                <a:blip r:embed="rId6" cstate="print"/>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xmlns="" id="{4528A2FA-5B73-4313-8A82-4AEF66F8D98B}"/>
              </a:ext>
            </a:extLst>
          </p:cNvPr>
          <p:cNvSpPr txBox="1"/>
          <p:nvPr/>
        </p:nvSpPr>
        <p:spPr>
          <a:xfrm>
            <a:off x="531790" y="2421641"/>
            <a:ext cx="3417860" cy="830997"/>
          </a:xfrm>
          <a:prstGeom prst="rect">
            <a:avLst/>
          </a:prstGeom>
          <a:noFill/>
        </p:spPr>
        <p:txBody>
          <a:bodyPr wrap="square" rtlCol="0">
            <a:spAutoFit/>
          </a:bodyPr>
          <a:lstStyle/>
          <a:p>
            <a:r>
              <a:rPr lang="zh-CN" altLang="en-US" sz="2400" b="1" dirty="0">
                <a:solidFill>
                  <a:srgbClr val="FF0000"/>
                </a:solidFill>
              </a:rPr>
              <a:t>异步输入端对电路的作用与时钟信号无关</a:t>
            </a:r>
          </a:p>
        </p:txBody>
      </p:sp>
      <mc:AlternateContent xmlns:mc="http://schemas.openxmlformats.org/markup-compatibility/2006">
        <mc:Choice xmlns:a14="http://schemas.microsoft.com/office/drawing/2010/main" xmlns="" Requires="a14">
          <p:sp>
            <p:nvSpPr>
              <p:cNvPr id="202" name="矩形 201">
                <a:extLst>
                  <a:ext uri="{FF2B5EF4-FFF2-40B4-BE49-F238E27FC236}">
                    <a16:creationId xmlns="" xmlns:a16="http://schemas.microsoft.com/office/drawing/2014/main" id="{CDFB18AC-A3C2-4EF8-A39F-588EFF3484A7}"/>
                  </a:ext>
                </a:extLst>
              </p:cNvPr>
              <p:cNvSpPr/>
              <p:nvPr/>
            </p:nvSpPr>
            <p:spPr>
              <a:xfrm>
                <a:off x="289612" y="3382216"/>
                <a:ext cx="3738227" cy="955903"/>
              </a:xfrm>
              <a:prstGeom prst="rect">
                <a:avLst/>
              </a:prstGeom>
            </p:spPr>
            <p:txBody>
              <a:bodyPr wrap="square">
                <a:spAutoFit/>
              </a:bodyPr>
              <a:lstStyle/>
              <a:p>
                <a:pPr marL="457200" indent="-457200">
                  <a:buFont typeface="Wingdings" panose="05000000000000000000" pitchFamily="2" charset="2"/>
                  <a:buChar char="Ø"/>
                </a:pPr>
                <a:r>
                  <a:rPr lang="zh-CN" altLang="en-US" sz="2800" b="1" dirty="0"/>
                  <a:t>当</a:t>
                </a:r>
                <a14:m>
                  <m:oMath xmlns:m="http://schemas.openxmlformats.org/officeDocument/2006/math">
                    <m:acc>
                      <m:accPr>
                        <m:chr m:val="̅"/>
                        <m:ctrlPr>
                          <a:rPr lang="zh-CN" altLang="en-US"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𝑺</m:t>
                        </m:r>
                        <m:r>
                          <a:rPr lang="en-US" altLang="zh-CN" sz="2800" b="1" i="1" baseline="-25000" smtClean="0">
                            <a:solidFill>
                              <a:srgbClr val="0000FF"/>
                            </a:solidFill>
                            <a:latin typeface="Cambria Math" panose="02040503050406030204" pitchFamily="18" charset="0"/>
                          </a:rPr>
                          <m:t>𝑫</m:t>
                        </m:r>
                      </m:e>
                    </m:acc>
                    <m:r>
                      <a:rPr lang="en-US" altLang="zh-CN" sz="2800" b="1" i="1" smtClean="0">
                        <a:solidFill>
                          <a:srgbClr val="0000FF"/>
                        </a:solidFill>
                        <a:latin typeface="Cambria Math" panose="02040503050406030204" pitchFamily="18" charset="0"/>
                      </a:rPr>
                      <m:t>=</m:t>
                    </m:r>
                  </m:oMath>
                </a14:m>
                <a:r>
                  <a:rPr lang="en-US" altLang="zh-CN" sz="2800" dirty="0">
                    <a:solidFill>
                      <a:srgbClr val="0000FF"/>
                    </a:solidFill>
                  </a:rPr>
                  <a:t>1</a:t>
                </a:r>
                <a:r>
                  <a:rPr lang="zh-CN" altLang="en-US" sz="2800" dirty="0">
                    <a:solidFill>
                      <a:srgbClr val="0000FF"/>
                    </a:solidFill>
                  </a:rPr>
                  <a:t>，</a:t>
                </a:r>
                <a:r>
                  <a:rPr lang="zh-CN" altLang="en-US" sz="2800" b="1" dirty="0">
                    <a:solidFill>
                      <a:srgbClr val="0000FF"/>
                    </a:solidFill>
                  </a:rPr>
                  <a:t> </a:t>
                </a:r>
                <a14:m>
                  <m:oMath xmlns:m="http://schemas.openxmlformats.org/officeDocument/2006/math">
                    <m:acc>
                      <m:accPr>
                        <m:chr m:val="̅"/>
                        <m:ctrlPr>
                          <a:rPr lang="zh-CN" altLang="en-US" sz="2800" b="1" i="1">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𝑹</m:t>
                        </m:r>
                        <m:r>
                          <a:rPr lang="en-US" altLang="zh-CN" sz="2800" b="1" i="1" baseline="-25000">
                            <a:solidFill>
                              <a:srgbClr val="0000FF"/>
                            </a:solidFill>
                            <a:latin typeface="Cambria Math" panose="02040503050406030204" pitchFamily="18" charset="0"/>
                          </a:rPr>
                          <m:t>𝑫</m:t>
                        </m:r>
                      </m:e>
                    </m:acc>
                    <m:r>
                      <a:rPr lang="en-US" altLang="zh-CN" sz="2800" b="1" i="1">
                        <a:solidFill>
                          <a:srgbClr val="0000FF"/>
                        </a:solidFill>
                        <a:latin typeface="Cambria Math" panose="02040503050406030204" pitchFamily="18" charset="0"/>
                      </a:rPr>
                      <m:t>=</m:t>
                    </m:r>
                  </m:oMath>
                </a14:m>
                <a:r>
                  <a:rPr lang="en-US" altLang="zh-CN" sz="2800" dirty="0">
                    <a:solidFill>
                      <a:srgbClr val="0000FF"/>
                    </a:solidFill>
                  </a:rPr>
                  <a:t>0</a:t>
                </a:r>
                <a:r>
                  <a:rPr lang="zh-CN" altLang="en-US" sz="2800" dirty="0"/>
                  <a:t>时</a:t>
                </a:r>
                <a:r>
                  <a:rPr lang="en-US" altLang="zh-CN" sz="2800" dirty="0"/>
                  <a:t>,</a:t>
                </a:r>
                <a:r>
                  <a:rPr lang="zh-CN" altLang="en-US" sz="2800" b="1" dirty="0"/>
                  <a:t> </a:t>
                </a:r>
                <a14:m>
                  <m:oMath xmlns:m="http://schemas.openxmlformats.org/officeDocument/2006/math">
                    <m:r>
                      <a:rPr lang="en-US" altLang="zh-CN" sz="2800" b="1" i="0" smtClean="0">
                        <a:solidFill>
                          <a:srgbClr val="0000FF"/>
                        </a:solidFill>
                        <a:latin typeface="Cambria Math" panose="02040503050406030204" pitchFamily="18" charset="0"/>
                      </a:rPr>
                      <m:t>𝐐</m:t>
                    </m:r>
                    <m:r>
                      <a:rPr lang="en-US" altLang="zh-CN" sz="2800" b="1" i="1">
                        <a:solidFill>
                          <a:srgbClr val="0000FF"/>
                        </a:solidFill>
                        <a:latin typeface="Cambria Math" panose="02040503050406030204" pitchFamily="18" charset="0"/>
                      </a:rPr>
                      <m:t>=</m:t>
                    </m:r>
                  </m:oMath>
                </a14:m>
                <a:r>
                  <a:rPr lang="en-US" altLang="zh-CN" sz="2800" dirty="0">
                    <a:solidFill>
                      <a:srgbClr val="0000FF"/>
                    </a:solidFill>
                  </a:rPr>
                  <a:t>0</a:t>
                </a:r>
                <a:r>
                  <a:rPr lang="zh-CN" altLang="en-US" sz="2800" dirty="0"/>
                  <a:t>，</a:t>
                </a:r>
                <a:r>
                  <a:rPr lang="zh-CN" altLang="en-US" sz="2800" b="1" dirty="0"/>
                  <a:t> </a:t>
                </a:r>
                <a14:m>
                  <m:oMath xmlns:m="http://schemas.openxmlformats.org/officeDocument/2006/math">
                    <m:acc>
                      <m:accPr>
                        <m:chr m:val="̅"/>
                        <m:ctrlPr>
                          <a:rPr lang="zh-CN" altLang="en-US" sz="2800" b="1" i="1">
                            <a:latin typeface="Cambria Math" panose="02040503050406030204" pitchFamily="18" charset="0"/>
                          </a:rPr>
                        </m:ctrlPr>
                      </m:accPr>
                      <m:e>
                        <m:r>
                          <a:rPr lang="en-US" altLang="zh-CN" sz="2800" b="1" i="1" smtClean="0">
                            <a:latin typeface="Cambria Math" panose="02040503050406030204" pitchFamily="18" charset="0"/>
                          </a:rPr>
                          <m:t>𝑸</m:t>
                        </m:r>
                      </m:e>
                    </m:acc>
                    <m:r>
                      <a:rPr lang="en-US" altLang="zh-CN" sz="2800" b="1" i="1">
                        <a:latin typeface="Cambria Math" panose="02040503050406030204" pitchFamily="18" charset="0"/>
                      </a:rPr>
                      <m:t>=</m:t>
                    </m:r>
                    <m:r>
                      <a:rPr lang="en-US" altLang="zh-CN" sz="2800" b="1" i="1" smtClean="0">
                        <a:latin typeface="Cambria Math" panose="02040503050406030204" pitchFamily="18" charset="0"/>
                      </a:rPr>
                      <m:t>𝟏</m:t>
                    </m:r>
                  </m:oMath>
                </a14:m>
                <a:endParaRPr lang="zh-CN" altLang="en-US" sz="2800" dirty="0"/>
              </a:p>
            </p:txBody>
          </p:sp>
        </mc:Choice>
        <mc:Fallback>
          <p:sp>
            <p:nvSpPr>
              <p:cNvPr id="202" name="矩形 201">
                <a:extLst>
                  <a:ext uri="{FF2B5EF4-FFF2-40B4-BE49-F238E27FC236}">
                    <a16:creationId xmlns:a16="http://schemas.microsoft.com/office/drawing/2014/main" xmlns="" xmlns:a14="http://schemas.microsoft.com/office/drawing/2010/main" id="{CDFB18AC-A3C2-4EF8-A39F-588EFF3484A7}"/>
                  </a:ext>
                </a:extLst>
              </p:cNvPr>
              <p:cNvSpPr>
                <a:spLocks noRot="1" noChangeAspect="1" noMove="1" noResize="1" noEditPoints="1" noAdjustHandles="1" noChangeArrowheads="1" noChangeShapeType="1" noTextEdit="1"/>
              </p:cNvSpPr>
              <p:nvPr/>
            </p:nvSpPr>
            <p:spPr>
              <a:xfrm>
                <a:off x="289612" y="3382216"/>
                <a:ext cx="3738227" cy="955903"/>
              </a:xfrm>
              <a:prstGeom prst="rect">
                <a:avLst/>
              </a:prstGeom>
              <a:blipFill>
                <a:blip r:embed="rId7" cstate="print"/>
                <a:stretch>
                  <a:fillRect l="-2936" t="-7006" r="-5546" b="-17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04" name="矩形 203">
                <a:extLst>
                  <a:ext uri="{FF2B5EF4-FFF2-40B4-BE49-F238E27FC236}">
                    <a16:creationId xmlns="" xmlns:a16="http://schemas.microsoft.com/office/drawing/2014/main" id="{9D7E0012-DB6E-4093-BD5F-96C4BC593FF2}"/>
                  </a:ext>
                </a:extLst>
              </p:cNvPr>
              <p:cNvSpPr/>
              <p:nvPr/>
            </p:nvSpPr>
            <p:spPr>
              <a:xfrm>
                <a:off x="289612" y="4645897"/>
                <a:ext cx="3738227" cy="955903"/>
              </a:xfrm>
              <a:prstGeom prst="rect">
                <a:avLst/>
              </a:prstGeom>
            </p:spPr>
            <p:txBody>
              <a:bodyPr wrap="square">
                <a:spAutoFit/>
              </a:bodyPr>
              <a:lstStyle/>
              <a:p>
                <a:pPr marL="457200" indent="-457200">
                  <a:buFont typeface="Wingdings" panose="05000000000000000000" pitchFamily="2" charset="2"/>
                  <a:buChar char="Ø"/>
                </a:pPr>
                <a:r>
                  <a:rPr lang="zh-CN" altLang="en-US" sz="2800" b="1" dirty="0"/>
                  <a:t>当</a:t>
                </a:r>
                <a14:m>
                  <m:oMath xmlns:m="http://schemas.openxmlformats.org/officeDocument/2006/math">
                    <m:acc>
                      <m:accPr>
                        <m:chr m:val="̅"/>
                        <m:ctrlPr>
                          <a:rPr lang="zh-CN" altLang="en-US" sz="2800" b="1" i="1" smtClean="0">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𝑺</m:t>
                        </m:r>
                        <m:r>
                          <a:rPr lang="en-US" altLang="zh-CN" sz="2800" b="1" i="1" baseline="-25000" smtClean="0">
                            <a:solidFill>
                              <a:srgbClr val="0000FF"/>
                            </a:solidFill>
                            <a:latin typeface="Cambria Math" panose="02040503050406030204" pitchFamily="18" charset="0"/>
                          </a:rPr>
                          <m:t>𝑫</m:t>
                        </m:r>
                      </m:e>
                    </m:acc>
                    <m:r>
                      <a:rPr lang="en-US" altLang="zh-CN" sz="2800" b="1" i="1" smtClean="0">
                        <a:solidFill>
                          <a:srgbClr val="0000FF"/>
                        </a:solidFill>
                        <a:latin typeface="Cambria Math" panose="02040503050406030204" pitchFamily="18" charset="0"/>
                      </a:rPr>
                      <m:t>=</m:t>
                    </m:r>
                  </m:oMath>
                </a14:m>
                <a:r>
                  <a:rPr lang="en-US" altLang="zh-CN" sz="2800" dirty="0">
                    <a:solidFill>
                      <a:srgbClr val="0000FF"/>
                    </a:solidFill>
                  </a:rPr>
                  <a:t>0</a:t>
                </a:r>
                <a:r>
                  <a:rPr lang="zh-CN" altLang="en-US" sz="2800" dirty="0">
                    <a:solidFill>
                      <a:srgbClr val="0000FF"/>
                    </a:solidFill>
                  </a:rPr>
                  <a:t>，</a:t>
                </a:r>
                <a:r>
                  <a:rPr lang="zh-CN" altLang="en-US" sz="2800" b="1" dirty="0">
                    <a:solidFill>
                      <a:srgbClr val="0000FF"/>
                    </a:solidFill>
                  </a:rPr>
                  <a:t> </a:t>
                </a:r>
                <a14:m>
                  <m:oMath xmlns:m="http://schemas.openxmlformats.org/officeDocument/2006/math">
                    <m:acc>
                      <m:accPr>
                        <m:chr m:val="̅"/>
                        <m:ctrlPr>
                          <a:rPr lang="zh-CN" altLang="en-US" sz="2800" b="1" i="1">
                            <a:solidFill>
                              <a:srgbClr val="0000FF"/>
                            </a:solidFill>
                            <a:latin typeface="Cambria Math" panose="02040503050406030204" pitchFamily="18" charset="0"/>
                          </a:rPr>
                        </m:ctrlPr>
                      </m:accPr>
                      <m:e>
                        <m:r>
                          <a:rPr lang="en-US" altLang="zh-CN" sz="2800" b="1" i="1" smtClean="0">
                            <a:solidFill>
                              <a:srgbClr val="0000FF"/>
                            </a:solidFill>
                            <a:latin typeface="Cambria Math" panose="02040503050406030204" pitchFamily="18" charset="0"/>
                          </a:rPr>
                          <m:t>𝑹</m:t>
                        </m:r>
                        <m:r>
                          <a:rPr lang="en-US" altLang="zh-CN" sz="2800" b="1" i="1" baseline="-25000">
                            <a:solidFill>
                              <a:srgbClr val="0000FF"/>
                            </a:solidFill>
                            <a:latin typeface="Cambria Math" panose="02040503050406030204" pitchFamily="18" charset="0"/>
                          </a:rPr>
                          <m:t>𝑫</m:t>
                        </m:r>
                      </m:e>
                    </m:acc>
                    <m:r>
                      <a:rPr lang="en-US" altLang="zh-CN" sz="2800" b="1" i="1">
                        <a:solidFill>
                          <a:srgbClr val="0000FF"/>
                        </a:solidFill>
                        <a:latin typeface="Cambria Math" panose="02040503050406030204" pitchFamily="18" charset="0"/>
                      </a:rPr>
                      <m:t>=</m:t>
                    </m:r>
                  </m:oMath>
                </a14:m>
                <a:r>
                  <a:rPr lang="en-US" altLang="zh-CN" sz="2800" dirty="0">
                    <a:solidFill>
                      <a:srgbClr val="0000FF"/>
                    </a:solidFill>
                  </a:rPr>
                  <a:t>1</a:t>
                </a:r>
                <a:r>
                  <a:rPr lang="zh-CN" altLang="en-US" sz="2800" dirty="0"/>
                  <a:t>时</a:t>
                </a:r>
                <a:r>
                  <a:rPr lang="en-US" altLang="zh-CN" sz="2800" dirty="0"/>
                  <a:t>,</a:t>
                </a:r>
                <a:r>
                  <a:rPr lang="zh-CN" altLang="en-US" sz="2800" b="1" dirty="0"/>
                  <a:t> </a:t>
                </a:r>
                <a14:m>
                  <m:oMath xmlns:m="http://schemas.openxmlformats.org/officeDocument/2006/math">
                    <m:r>
                      <a:rPr lang="en-US" altLang="zh-CN" sz="2800" b="1" i="0" smtClean="0">
                        <a:solidFill>
                          <a:srgbClr val="0000FF"/>
                        </a:solidFill>
                        <a:latin typeface="Cambria Math" panose="02040503050406030204" pitchFamily="18" charset="0"/>
                      </a:rPr>
                      <m:t>𝐐</m:t>
                    </m:r>
                    <m:r>
                      <a:rPr lang="en-US" altLang="zh-CN" sz="2800" b="1" i="1">
                        <a:solidFill>
                          <a:srgbClr val="0000FF"/>
                        </a:solidFill>
                        <a:latin typeface="Cambria Math" panose="02040503050406030204" pitchFamily="18" charset="0"/>
                      </a:rPr>
                      <m:t>=</m:t>
                    </m:r>
                  </m:oMath>
                </a14:m>
                <a:r>
                  <a:rPr lang="en-US" altLang="zh-CN" sz="2800" dirty="0">
                    <a:solidFill>
                      <a:srgbClr val="0000FF"/>
                    </a:solidFill>
                  </a:rPr>
                  <a:t>1</a:t>
                </a:r>
                <a:r>
                  <a:rPr lang="zh-CN" altLang="en-US" sz="2800" dirty="0"/>
                  <a:t>，</a:t>
                </a:r>
                <a:r>
                  <a:rPr lang="zh-CN" altLang="en-US" sz="2800" b="1" dirty="0"/>
                  <a:t> </a:t>
                </a:r>
                <a14:m>
                  <m:oMath xmlns:m="http://schemas.openxmlformats.org/officeDocument/2006/math">
                    <m:acc>
                      <m:accPr>
                        <m:chr m:val="̅"/>
                        <m:ctrlPr>
                          <a:rPr lang="zh-CN" altLang="en-US" sz="2800" b="1" i="1">
                            <a:latin typeface="Cambria Math" panose="02040503050406030204" pitchFamily="18" charset="0"/>
                          </a:rPr>
                        </m:ctrlPr>
                      </m:accPr>
                      <m:e>
                        <m:r>
                          <a:rPr lang="en-US" altLang="zh-CN" sz="2800" b="1" i="1" smtClean="0">
                            <a:latin typeface="Cambria Math" panose="02040503050406030204" pitchFamily="18" charset="0"/>
                          </a:rPr>
                          <m:t>𝑸</m:t>
                        </m:r>
                      </m:e>
                    </m:acc>
                    <m:r>
                      <a:rPr lang="en-US" altLang="zh-CN" sz="2800" b="1" i="1">
                        <a:latin typeface="Cambria Math" panose="02040503050406030204" pitchFamily="18" charset="0"/>
                      </a:rPr>
                      <m:t>=</m:t>
                    </m:r>
                    <m:r>
                      <a:rPr lang="en-US" altLang="zh-CN" sz="2800" b="1" i="1" smtClean="0">
                        <a:latin typeface="Cambria Math" panose="02040503050406030204" pitchFamily="18" charset="0"/>
                      </a:rPr>
                      <m:t>𝟎</m:t>
                    </m:r>
                  </m:oMath>
                </a14:m>
                <a:endParaRPr lang="zh-CN" altLang="en-US" sz="2800" dirty="0"/>
              </a:p>
            </p:txBody>
          </p:sp>
        </mc:Choice>
        <mc:Fallback>
          <p:sp>
            <p:nvSpPr>
              <p:cNvPr id="204" name="矩形 203">
                <a:extLst>
                  <a:ext uri="{FF2B5EF4-FFF2-40B4-BE49-F238E27FC236}">
                    <a16:creationId xmlns:a16="http://schemas.microsoft.com/office/drawing/2014/main" xmlns="" xmlns:a14="http://schemas.microsoft.com/office/drawing/2010/main" id="{9D7E0012-DB6E-4093-BD5F-96C4BC593FF2}"/>
                  </a:ext>
                </a:extLst>
              </p:cNvPr>
              <p:cNvSpPr>
                <a:spLocks noRot="1" noChangeAspect="1" noMove="1" noResize="1" noEditPoints="1" noAdjustHandles="1" noChangeArrowheads="1" noChangeShapeType="1" noTextEdit="1"/>
              </p:cNvSpPr>
              <p:nvPr/>
            </p:nvSpPr>
            <p:spPr>
              <a:xfrm>
                <a:off x="289612" y="4645897"/>
                <a:ext cx="3738227" cy="955903"/>
              </a:xfrm>
              <a:prstGeom prst="rect">
                <a:avLst/>
              </a:prstGeom>
              <a:blipFill>
                <a:blip r:embed="rId8" cstate="print"/>
                <a:stretch>
                  <a:fillRect l="-2936" t="-6369" r="-5546" b="-1719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xmlns="" Requires="a14">
          <p:sp>
            <p:nvSpPr>
              <p:cNvPr id="205" name="矩形 204">
                <a:extLst>
                  <a:ext uri="{FF2B5EF4-FFF2-40B4-BE49-F238E27FC236}">
                    <a16:creationId xmlns="" xmlns:a16="http://schemas.microsoft.com/office/drawing/2014/main" id="{42E56B78-7D09-408F-AE26-31B235590EE4}"/>
                  </a:ext>
                </a:extLst>
              </p:cNvPr>
              <p:cNvSpPr/>
              <p:nvPr/>
            </p:nvSpPr>
            <p:spPr>
              <a:xfrm>
                <a:off x="243155" y="5717072"/>
                <a:ext cx="7925373" cy="955005"/>
              </a:xfrm>
              <a:prstGeom prst="rect">
                <a:avLst/>
              </a:prstGeom>
            </p:spPr>
            <p:txBody>
              <a:bodyPr wrap="square">
                <a:spAutoFit/>
              </a:bodyPr>
              <a:lstStyle/>
              <a:p>
                <a:pPr marL="457200" indent="-457200">
                  <a:buFont typeface="Wingdings" panose="05000000000000000000" pitchFamily="2" charset="2"/>
                  <a:buChar char="Ø"/>
                </a:pPr>
                <a:r>
                  <a:rPr lang="zh-CN" altLang="en-US" sz="2800" b="1" dirty="0"/>
                  <a:t>当</a:t>
                </a:r>
                <a14:m>
                  <m:oMath xmlns:m="http://schemas.openxmlformats.org/officeDocument/2006/math">
                    <m:acc>
                      <m:accPr>
                        <m:chr m:val="̅"/>
                        <m:ctrlPr>
                          <a:rPr lang="zh-CN" altLang="en-US" sz="2800" b="1" i="1" smtClean="0">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𝑺</m:t>
                        </m:r>
                        <m:r>
                          <a:rPr lang="en-US" altLang="zh-CN" sz="2800" b="1" i="1" baseline="-25000" smtClean="0">
                            <a:solidFill>
                              <a:srgbClr val="FF0000"/>
                            </a:solidFill>
                            <a:latin typeface="Cambria Math" panose="02040503050406030204" pitchFamily="18" charset="0"/>
                          </a:rPr>
                          <m:t>𝑫</m:t>
                        </m:r>
                      </m:e>
                    </m:acc>
                    <m:r>
                      <a:rPr lang="en-US" altLang="zh-CN" sz="2800" b="1" i="1" smtClean="0">
                        <a:solidFill>
                          <a:srgbClr val="FF0000"/>
                        </a:solidFill>
                        <a:latin typeface="Cambria Math" panose="02040503050406030204" pitchFamily="18" charset="0"/>
                      </a:rPr>
                      <m:t>=</m:t>
                    </m:r>
                  </m:oMath>
                </a14:m>
                <a:r>
                  <a:rPr lang="en-US" altLang="zh-CN" sz="2800" dirty="0">
                    <a:solidFill>
                      <a:srgbClr val="FF0000"/>
                    </a:solidFill>
                  </a:rPr>
                  <a:t>1</a:t>
                </a:r>
                <a:r>
                  <a:rPr lang="zh-CN" altLang="en-US" sz="2800" dirty="0">
                    <a:solidFill>
                      <a:srgbClr val="FF0000"/>
                    </a:solidFill>
                  </a:rPr>
                  <a:t>，</a:t>
                </a:r>
                <a:r>
                  <a:rPr lang="zh-CN" altLang="en-US" sz="2800" b="1" dirty="0">
                    <a:solidFill>
                      <a:srgbClr val="FF0000"/>
                    </a:solidFill>
                  </a:rPr>
                  <a:t> </a:t>
                </a:r>
                <a14:m>
                  <m:oMath xmlns:m="http://schemas.openxmlformats.org/officeDocument/2006/math">
                    <m:acc>
                      <m:accPr>
                        <m:chr m:val="̅"/>
                        <m:ctrlPr>
                          <a:rPr lang="zh-CN" altLang="en-US" sz="2800" b="1" i="1">
                            <a:solidFill>
                              <a:srgbClr val="FF0000"/>
                            </a:solidFill>
                            <a:latin typeface="Cambria Math" panose="02040503050406030204" pitchFamily="18" charset="0"/>
                          </a:rPr>
                        </m:ctrlPr>
                      </m:accPr>
                      <m:e>
                        <m:r>
                          <a:rPr lang="en-US" altLang="zh-CN" sz="2800" b="1" i="1" smtClean="0">
                            <a:solidFill>
                              <a:srgbClr val="FF0000"/>
                            </a:solidFill>
                            <a:latin typeface="Cambria Math" panose="02040503050406030204" pitchFamily="18" charset="0"/>
                          </a:rPr>
                          <m:t>𝑹</m:t>
                        </m:r>
                        <m:r>
                          <a:rPr lang="en-US" altLang="zh-CN" sz="2800" b="1" i="1" baseline="-25000">
                            <a:solidFill>
                              <a:srgbClr val="FF0000"/>
                            </a:solidFill>
                            <a:latin typeface="Cambria Math" panose="02040503050406030204" pitchFamily="18" charset="0"/>
                          </a:rPr>
                          <m:t>𝑫</m:t>
                        </m:r>
                      </m:e>
                    </m:acc>
                    <m:r>
                      <a:rPr lang="en-US" altLang="zh-CN" sz="2800" b="1" i="1">
                        <a:solidFill>
                          <a:srgbClr val="FF0000"/>
                        </a:solidFill>
                        <a:latin typeface="Cambria Math" panose="02040503050406030204" pitchFamily="18" charset="0"/>
                      </a:rPr>
                      <m:t>=</m:t>
                    </m:r>
                  </m:oMath>
                </a14:m>
                <a:r>
                  <a:rPr lang="en-US" altLang="zh-CN" sz="2800" dirty="0">
                    <a:solidFill>
                      <a:srgbClr val="FF0000"/>
                    </a:solidFill>
                  </a:rPr>
                  <a:t>1</a:t>
                </a:r>
                <a:r>
                  <a:rPr lang="zh-CN" altLang="en-US" sz="2800" dirty="0"/>
                  <a:t>时</a:t>
                </a:r>
                <a:r>
                  <a:rPr lang="en-US" altLang="zh-CN" sz="2800" dirty="0"/>
                  <a:t>,</a:t>
                </a:r>
                <a:r>
                  <a:rPr lang="zh-CN" altLang="en-US" sz="2800" b="1" dirty="0"/>
                  <a:t> 触发器状态变化受</a:t>
                </a:r>
                <a:r>
                  <a:rPr lang="zh-CN" altLang="en-US" sz="2800" b="1" dirty="0" smtClean="0"/>
                  <a:t>输入信号</a:t>
                </a:r>
                <a:r>
                  <a:rPr lang="en-US" altLang="zh-CN" sz="2800" b="1" dirty="0" smtClean="0"/>
                  <a:t>D</a:t>
                </a:r>
                <a:r>
                  <a:rPr lang="zh-CN" altLang="en-US" sz="2800" b="1" dirty="0" smtClean="0"/>
                  <a:t>和</a:t>
                </a:r>
                <a:r>
                  <a:rPr lang="zh-CN" altLang="en-US" sz="2800" b="1" dirty="0"/>
                  <a:t>时钟信号</a:t>
                </a:r>
                <a:r>
                  <a:rPr lang="en-US" altLang="zh-CN" sz="2800" b="1" dirty="0"/>
                  <a:t>CP</a:t>
                </a:r>
                <a:r>
                  <a:rPr lang="zh-CN" altLang="en-US" sz="2800" b="1" dirty="0"/>
                  <a:t>的控制</a:t>
                </a:r>
                <a:endParaRPr lang="zh-CN" altLang="en-US" sz="2800" dirty="0"/>
              </a:p>
            </p:txBody>
          </p:sp>
        </mc:Choice>
        <mc:Fallback>
          <p:sp>
            <p:nvSpPr>
              <p:cNvPr id="205" name="矩形 204">
                <a:extLst>
                  <a:ext uri="{FF2B5EF4-FFF2-40B4-BE49-F238E27FC236}">
                    <a16:creationId xmlns:a14="http://schemas.microsoft.com/office/drawing/2010/main" xmlns:a16="http://schemas.microsoft.com/office/drawing/2014/main" xmlns="" id="{42E56B78-7D09-408F-AE26-31B235590EE4}"/>
                  </a:ext>
                </a:extLst>
              </p:cNvPr>
              <p:cNvSpPr>
                <a:spLocks noRot="1" noChangeAspect="1" noMove="1" noResize="1" noEditPoints="1" noAdjustHandles="1" noChangeArrowheads="1" noChangeShapeType="1" noTextEdit="1"/>
              </p:cNvSpPr>
              <p:nvPr/>
            </p:nvSpPr>
            <p:spPr>
              <a:xfrm>
                <a:off x="243155" y="5717072"/>
                <a:ext cx="7925373" cy="955005"/>
              </a:xfrm>
              <a:prstGeom prst="rect">
                <a:avLst/>
              </a:prstGeom>
              <a:blipFill rotWithShape="0">
                <a:blip r:embed="rId9" cstate="print"/>
                <a:stretch>
                  <a:fillRect l="-1385" t="-7006" b="-17197"/>
                </a:stretch>
              </a:blipFill>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xmlns="" id="{4F27AADA-EF1F-40E2-B90C-85442C8B2B94}"/>
              </a:ext>
            </a:extLst>
          </p:cNvPr>
          <p:cNvSpPr/>
          <p:nvPr/>
        </p:nvSpPr>
        <p:spPr>
          <a:xfrm>
            <a:off x="5947862" y="4597860"/>
            <a:ext cx="1620957" cy="523220"/>
          </a:xfrm>
          <a:prstGeom prst="rect">
            <a:avLst/>
          </a:prstGeom>
        </p:spPr>
        <p:txBody>
          <a:bodyPr wrap="none">
            <a:spAutoFit/>
          </a:bodyPr>
          <a:lstStyle/>
          <a:p>
            <a:r>
              <a:rPr lang="zh-CN" altLang="en-US" sz="2800" b="1" dirty="0">
                <a:effectLst>
                  <a:outerShdw blurRad="38100" dist="38100" dir="2700000" algn="tl">
                    <a:srgbClr val="C0C0C0"/>
                  </a:outerShdw>
                </a:effectLst>
                <a:latin typeface="Times New Roman" panose="02020603050405020304" pitchFamily="18" charset="0"/>
                <a:sym typeface="Arial" panose="020B0604020202020204" pitchFamily="34" charset="0"/>
              </a:rPr>
              <a:t>逻辑符号</a:t>
            </a:r>
            <a:endParaRPr lang="zh-CN" altLang="en-US" sz="2800" dirty="0"/>
          </a:p>
        </p:txBody>
      </p:sp>
    </p:spTree>
    <p:extLst>
      <p:ext uri="{BB962C8B-B14F-4D97-AF65-F5344CB8AC3E}">
        <p14:creationId xmlns:p14="http://schemas.microsoft.com/office/powerpoint/2010/main" xmlns="" val="134710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500"/>
                                        <p:tgtEl>
                                          <p:spTgt spid="2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2"/>
                                        </p:tgtEl>
                                        <p:attrNameLst>
                                          <p:attrName>style.visibility</p:attrName>
                                        </p:attrNameLst>
                                      </p:cBhvr>
                                      <p:to>
                                        <p:strVal val="visible"/>
                                      </p:to>
                                    </p:set>
                                    <p:animEffect transition="in" filter="fade">
                                      <p:cBhvr>
                                        <p:cTn id="23" dur="500"/>
                                        <p:tgtEl>
                                          <p:spTgt spid="20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4"/>
                                        </p:tgtEl>
                                        <p:attrNameLst>
                                          <p:attrName>style.visibility</p:attrName>
                                        </p:attrNameLst>
                                      </p:cBhvr>
                                      <p:to>
                                        <p:strVal val="visible"/>
                                      </p:to>
                                    </p:set>
                                    <p:animEffect transition="in" filter="fade">
                                      <p:cBhvr>
                                        <p:cTn id="28" dur="500"/>
                                        <p:tgtEl>
                                          <p:spTgt spid="20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05"/>
                                        </p:tgtEl>
                                        <p:attrNameLst>
                                          <p:attrName>style.visibility</p:attrName>
                                        </p:attrNameLst>
                                      </p:cBhvr>
                                      <p:to>
                                        <p:strVal val="visible"/>
                                      </p:to>
                                    </p:set>
                                    <p:animEffect transition="in" filter="fade">
                                      <p:cBhvr>
                                        <p:cTn id="33"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200" grpId="0" animBg="1"/>
      <p:bldP spid="13" grpId="0"/>
      <p:bldP spid="202" grpId="0" animBg="1"/>
      <p:bldP spid="204" grpId="0" animBg="1"/>
      <p:bldP spid="205"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边沿触发的触发器</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21" name="Text Box 46" descr="花束">
            <a:extLst>
              <a:ext uri="{FF2B5EF4-FFF2-40B4-BE49-F238E27FC236}">
                <a16:creationId xmlns:a16="http://schemas.microsoft.com/office/drawing/2014/main" xmlns="" id="{3EEA946C-2D2D-49E1-8DAE-D80D2334A73A}"/>
              </a:ext>
            </a:extLst>
          </p:cNvPr>
          <p:cNvSpPr txBox="1">
            <a:spLocks noChangeArrowheads="1"/>
          </p:cNvSpPr>
          <p:nvPr/>
        </p:nvSpPr>
        <p:spPr bwMode="auto">
          <a:xfrm>
            <a:off x="192570" y="603621"/>
            <a:ext cx="3189397" cy="525401"/>
          </a:xfrm>
          <a:prstGeom prst="rect">
            <a:avLst/>
          </a:prstGeom>
          <a:noFill/>
          <a:ln>
            <a:noFill/>
          </a:ln>
          <a:effectLst/>
          <a:extLst>
            <a:ext uri="{909E8E84-426E-40DD-AFC4-6F175D3DCCD1}">
              <a14:hiddenFill xmlns:a14="http://schemas.microsoft.com/office/drawing/2010/main" xmlns="">
                <a:blipFill dpi="0" rotWithShape="0">
                  <a:blip r:embed="rId4"/>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边沿</a:t>
            </a:r>
            <a:r>
              <a:rPr kumimoji="1" lang="en-US" altLang="zh-CN" sz="2800" b="1" dirty="0">
                <a:solidFill>
                  <a:srgbClr val="0000FF"/>
                </a:solidFill>
                <a:latin typeface="Times New Roman" panose="02020603050405020304" pitchFamily="18" charset="0"/>
                <a:ea typeface="长城楷体" pitchFamily="1" charset="-122"/>
              </a:rPr>
              <a:t>D</a:t>
            </a:r>
            <a:r>
              <a:rPr kumimoji="1" lang="zh-CN" altLang="en-US" sz="2800" b="1" dirty="0">
                <a:solidFill>
                  <a:srgbClr val="0000FF"/>
                </a:solidFill>
                <a:latin typeface="Times New Roman" panose="02020603050405020304" pitchFamily="18" charset="0"/>
                <a:ea typeface="长城楷体" pitchFamily="1" charset="-122"/>
              </a:rPr>
              <a:t>触发器</a:t>
            </a:r>
          </a:p>
        </p:txBody>
      </p:sp>
      <p:sp>
        <p:nvSpPr>
          <p:cNvPr id="329" name="Rectangle 4">
            <a:extLst>
              <a:ext uri="{FF2B5EF4-FFF2-40B4-BE49-F238E27FC236}">
                <a16:creationId xmlns:a16="http://schemas.microsoft.com/office/drawing/2014/main" xmlns="" id="{A6F82B26-0617-48FF-BFB3-283F3A744273}"/>
              </a:ext>
            </a:extLst>
          </p:cNvPr>
          <p:cNvSpPr>
            <a:spLocks noChangeArrowheads="1"/>
          </p:cNvSpPr>
          <p:nvPr/>
        </p:nvSpPr>
        <p:spPr bwMode="auto">
          <a:xfrm>
            <a:off x="3723159" y="603621"/>
            <a:ext cx="22247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zh-CN" sz="2800" b="1" dirty="0">
                <a:solidFill>
                  <a:srgbClr val="800000"/>
                </a:solidFill>
                <a:effectLst>
                  <a:outerShdw blurRad="38100" dist="38100" dir="2700000" algn="tl">
                    <a:srgbClr val="C0C0C0"/>
                  </a:outerShdw>
                </a:effectLst>
                <a:latin typeface="Times New Roman" panose="02020603050405020304" pitchFamily="18" charset="0"/>
                <a:sym typeface="Arial" panose="020B0604020202020204" pitchFamily="34" charset="0"/>
              </a:rPr>
              <a:t>1.  </a:t>
            </a:r>
            <a:r>
              <a:rPr lang="zh-CN" altLang="en-US" sz="2800" b="1" dirty="0">
                <a:solidFill>
                  <a:srgbClr val="800000"/>
                </a:solidFill>
                <a:effectLst>
                  <a:outerShdw blurRad="38100" dist="38100" dir="2700000" algn="tl">
                    <a:srgbClr val="C0C0C0"/>
                  </a:outerShdw>
                </a:effectLst>
                <a:latin typeface="Times New Roman" panose="02020603050405020304" pitchFamily="18" charset="0"/>
                <a:sym typeface="Arial" panose="020B0604020202020204" pitchFamily="34" charset="0"/>
              </a:rPr>
              <a:t>基本结构</a:t>
            </a:r>
            <a:endParaRPr lang="zh-CN" altLang="en-US" sz="3200" b="1" dirty="0">
              <a:solidFill>
                <a:schemeClr val="tx2"/>
              </a:solidFill>
              <a:latin typeface="Tahoma" panose="020B0604030504040204" pitchFamily="34" charset="0"/>
            </a:endParaRPr>
          </a:p>
        </p:txBody>
      </p:sp>
      <p:grpSp>
        <p:nvGrpSpPr>
          <p:cNvPr id="168" name="Group 155">
            <a:extLst>
              <a:ext uri="{FF2B5EF4-FFF2-40B4-BE49-F238E27FC236}">
                <a16:creationId xmlns:a16="http://schemas.microsoft.com/office/drawing/2014/main" xmlns="" id="{855975D6-CDF0-4AEE-8E9A-D568E8E5B282}"/>
              </a:ext>
            </a:extLst>
          </p:cNvPr>
          <p:cNvGrpSpPr>
            <a:grpSpLocks/>
          </p:cNvGrpSpPr>
          <p:nvPr/>
        </p:nvGrpSpPr>
        <p:grpSpPr bwMode="auto">
          <a:xfrm>
            <a:off x="3855065" y="1599113"/>
            <a:ext cx="3822311" cy="2329096"/>
            <a:chOff x="4218" y="2448"/>
            <a:chExt cx="1403" cy="822"/>
          </a:xfrm>
        </p:grpSpPr>
        <p:sp>
          <p:nvSpPr>
            <p:cNvPr id="169" name="Rectangle 156">
              <a:extLst>
                <a:ext uri="{FF2B5EF4-FFF2-40B4-BE49-F238E27FC236}">
                  <a16:creationId xmlns:a16="http://schemas.microsoft.com/office/drawing/2014/main" xmlns="" id="{B5ABFC10-220B-4F34-B01F-5E0A0F2F42E9}"/>
                </a:ext>
              </a:extLst>
            </p:cNvPr>
            <p:cNvSpPr>
              <a:spLocks noChangeArrowheads="1"/>
            </p:cNvSpPr>
            <p:nvPr/>
          </p:nvSpPr>
          <p:spPr bwMode="auto">
            <a:xfrm>
              <a:off x="4735" y="2448"/>
              <a:ext cx="466" cy="822"/>
            </a:xfrm>
            <a:prstGeom prst="rect">
              <a:avLst/>
            </a:prstGeom>
            <a:solidFill>
              <a:srgbClr val="FFFFFF"/>
            </a:solidFill>
            <a:ln w="28575">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0" name="Line 157">
              <a:extLst>
                <a:ext uri="{FF2B5EF4-FFF2-40B4-BE49-F238E27FC236}">
                  <a16:creationId xmlns:a16="http://schemas.microsoft.com/office/drawing/2014/main" xmlns="" id="{EA187A99-248E-423D-8A34-08EE70CA6618}"/>
                </a:ext>
              </a:extLst>
            </p:cNvPr>
            <p:cNvSpPr>
              <a:spLocks noChangeShapeType="1"/>
            </p:cNvSpPr>
            <p:nvPr/>
          </p:nvSpPr>
          <p:spPr bwMode="auto">
            <a:xfrm>
              <a:off x="5193" y="2640"/>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1" name="Line 158">
              <a:extLst>
                <a:ext uri="{FF2B5EF4-FFF2-40B4-BE49-F238E27FC236}">
                  <a16:creationId xmlns:a16="http://schemas.microsoft.com/office/drawing/2014/main" xmlns="" id="{A9AD439C-A8B7-4C2F-8C5E-1B87EDA9626B}"/>
                </a:ext>
              </a:extLst>
            </p:cNvPr>
            <p:cNvSpPr>
              <a:spLocks noChangeShapeType="1"/>
            </p:cNvSpPr>
            <p:nvPr/>
          </p:nvSpPr>
          <p:spPr bwMode="auto">
            <a:xfrm>
              <a:off x="5232" y="3081"/>
              <a:ext cx="240"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Oval 159">
              <a:extLst>
                <a:ext uri="{FF2B5EF4-FFF2-40B4-BE49-F238E27FC236}">
                  <a16:creationId xmlns:a16="http://schemas.microsoft.com/office/drawing/2014/main" xmlns="" id="{BC4E4409-9D3C-4622-B728-84A9F549D42A}"/>
                </a:ext>
              </a:extLst>
            </p:cNvPr>
            <p:cNvSpPr>
              <a:spLocks noChangeArrowheads="1"/>
            </p:cNvSpPr>
            <p:nvPr/>
          </p:nvSpPr>
          <p:spPr bwMode="auto">
            <a:xfrm>
              <a:off x="5209" y="3037"/>
              <a:ext cx="81" cy="81"/>
            </a:xfrm>
            <a:prstGeom prst="ellipse">
              <a:avLst/>
            </a:prstGeom>
            <a:solidFill>
              <a:srgbClr val="FFFFFF"/>
            </a:solidFill>
            <a:ln w="28575">
              <a:solidFill>
                <a:srgbClr val="3333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3" name="Text Box 160">
              <a:extLst>
                <a:ext uri="{FF2B5EF4-FFF2-40B4-BE49-F238E27FC236}">
                  <a16:creationId xmlns:a16="http://schemas.microsoft.com/office/drawing/2014/main" xmlns="" id="{FE31A692-A7D3-4990-B4C8-E16B1F41D1ED}"/>
                </a:ext>
              </a:extLst>
            </p:cNvPr>
            <p:cNvSpPr txBox="1">
              <a:spLocks noChangeArrowheads="1"/>
            </p:cNvSpPr>
            <p:nvPr/>
          </p:nvSpPr>
          <p:spPr bwMode="auto">
            <a:xfrm>
              <a:off x="5519" y="2547"/>
              <a:ext cx="82"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Q</a:t>
              </a:r>
            </a:p>
          </p:txBody>
        </p:sp>
        <p:sp>
          <p:nvSpPr>
            <p:cNvPr id="174" name="Text Box 161">
              <a:extLst>
                <a:ext uri="{FF2B5EF4-FFF2-40B4-BE49-F238E27FC236}">
                  <a16:creationId xmlns:a16="http://schemas.microsoft.com/office/drawing/2014/main" xmlns="" id="{32EE1E4E-806C-45BD-9CC9-3B7E91B7ABE6}"/>
                </a:ext>
              </a:extLst>
            </p:cNvPr>
            <p:cNvSpPr txBox="1">
              <a:spLocks noChangeArrowheads="1"/>
            </p:cNvSpPr>
            <p:nvPr/>
          </p:nvSpPr>
          <p:spPr bwMode="auto">
            <a:xfrm>
              <a:off x="5454" y="3037"/>
              <a:ext cx="167"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 Q</a:t>
              </a:r>
            </a:p>
          </p:txBody>
        </p:sp>
        <p:sp>
          <p:nvSpPr>
            <p:cNvPr id="175" name="Line 162">
              <a:extLst>
                <a:ext uri="{FF2B5EF4-FFF2-40B4-BE49-F238E27FC236}">
                  <a16:creationId xmlns:a16="http://schemas.microsoft.com/office/drawing/2014/main" xmlns="" id="{AA58CC60-3BF0-4528-A2E6-36FE3D40B38F}"/>
                </a:ext>
              </a:extLst>
            </p:cNvPr>
            <p:cNvSpPr>
              <a:spLocks noChangeShapeType="1"/>
            </p:cNvSpPr>
            <p:nvPr/>
          </p:nvSpPr>
          <p:spPr bwMode="auto">
            <a:xfrm>
              <a:off x="4374" y="2610"/>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6" name="Line 163">
              <a:extLst>
                <a:ext uri="{FF2B5EF4-FFF2-40B4-BE49-F238E27FC236}">
                  <a16:creationId xmlns:a16="http://schemas.microsoft.com/office/drawing/2014/main" xmlns="" id="{EA3946C2-6B9C-4029-BDF0-6002A6521A76}"/>
                </a:ext>
              </a:extLst>
            </p:cNvPr>
            <p:cNvSpPr>
              <a:spLocks noChangeShapeType="1"/>
            </p:cNvSpPr>
            <p:nvPr/>
          </p:nvSpPr>
          <p:spPr bwMode="auto">
            <a:xfrm>
              <a:off x="4377" y="3138"/>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7" name="Line 164">
              <a:extLst>
                <a:ext uri="{FF2B5EF4-FFF2-40B4-BE49-F238E27FC236}">
                  <a16:creationId xmlns:a16="http://schemas.microsoft.com/office/drawing/2014/main" xmlns="" id="{1B1FA3A3-BD28-4591-B598-BE0FC4CD892D}"/>
                </a:ext>
              </a:extLst>
            </p:cNvPr>
            <p:cNvSpPr>
              <a:spLocks noChangeShapeType="1"/>
            </p:cNvSpPr>
            <p:nvPr/>
          </p:nvSpPr>
          <p:spPr bwMode="auto">
            <a:xfrm>
              <a:off x="4455" y="2772"/>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8" name="Line 165">
              <a:extLst>
                <a:ext uri="{FF2B5EF4-FFF2-40B4-BE49-F238E27FC236}">
                  <a16:creationId xmlns:a16="http://schemas.microsoft.com/office/drawing/2014/main" xmlns="" id="{ABDA5527-8C9F-4B90-AEDE-C8F27E263B6A}"/>
                </a:ext>
              </a:extLst>
            </p:cNvPr>
            <p:cNvSpPr>
              <a:spLocks noChangeShapeType="1"/>
            </p:cNvSpPr>
            <p:nvPr/>
          </p:nvSpPr>
          <p:spPr bwMode="auto">
            <a:xfrm>
              <a:off x="4464" y="2946"/>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9" name="Text Box 166">
              <a:extLst>
                <a:ext uri="{FF2B5EF4-FFF2-40B4-BE49-F238E27FC236}">
                  <a16:creationId xmlns:a16="http://schemas.microsoft.com/office/drawing/2014/main" xmlns="" id="{E9B86FEF-95C8-41E7-8175-8790BA16CA27}"/>
                </a:ext>
              </a:extLst>
            </p:cNvPr>
            <p:cNvSpPr txBox="1">
              <a:spLocks noChangeArrowheads="1"/>
            </p:cNvSpPr>
            <p:nvPr/>
          </p:nvSpPr>
          <p:spPr bwMode="auto">
            <a:xfrm>
              <a:off x="4218" y="3071"/>
              <a:ext cx="129"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dirty="0">
                  <a:ln>
                    <a:noFill/>
                  </a:ln>
                  <a:solidFill>
                    <a:srgbClr val="3333CC"/>
                  </a:solidFill>
                  <a:effectLst/>
                  <a:uLnTx/>
                  <a:uFillTx/>
                  <a:latin typeface="Times New Roman" panose="02020603050405020304" pitchFamily="18" charset="0"/>
                  <a:ea typeface="宋体" panose="02010600030101010101" pitchFamily="2" charset="-122"/>
                </a:rPr>
                <a:t>D</a:t>
              </a:r>
              <a:endPar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80" name="Text Box 167">
              <a:extLst>
                <a:ext uri="{FF2B5EF4-FFF2-40B4-BE49-F238E27FC236}">
                  <a16:creationId xmlns:a16="http://schemas.microsoft.com/office/drawing/2014/main" xmlns="" id="{7FD17E47-A037-4627-8D5A-1AA881DB747D}"/>
                </a:ext>
              </a:extLst>
            </p:cNvPr>
            <p:cNvSpPr txBox="1">
              <a:spLocks noChangeArrowheads="1"/>
            </p:cNvSpPr>
            <p:nvPr/>
          </p:nvSpPr>
          <p:spPr bwMode="auto">
            <a:xfrm>
              <a:off x="4224" y="2518"/>
              <a:ext cx="117"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S</a:t>
              </a:r>
              <a:r>
                <a:rPr kumimoji="1" lang="en-US" altLang="zh-CN" sz="2400" b="1" i="0" u="none" strike="noStrike" kern="0" cap="none" spc="0" normalizeH="0" baseline="-25000" noProof="0" dirty="0">
                  <a:ln>
                    <a:noFill/>
                  </a:ln>
                  <a:solidFill>
                    <a:srgbClr val="3333CC"/>
                  </a:solidFill>
                  <a:effectLst/>
                  <a:uLnTx/>
                  <a:uFillTx/>
                  <a:latin typeface="Times New Roman" panose="02020603050405020304" pitchFamily="18" charset="0"/>
                  <a:ea typeface="宋体" panose="02010600030101010101" pitchFamily="2" charset="-122"/>
                </a:rPr>
                <a:t>D</a:t>
              </a:r>
              <a:endPar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81" name="Text Box 168">
              <a:extLst>
                <a:ext uri="{FF2B5EF4-FFF2-40B4-BE49-F238E27FC236}">
                  <a16:creationId xmlns:a16="http://schemas.microsoft.com/office/drawing/2014/main" xmlns="" id="{A86CEB51-372E-49FA-8F1A-3657DDE96CCB}"/>
                </a:ext>
              </a:extLst>
            </p:cNvPr>
            <p:cNvSpPr txBox="1">
              <a:spLocks noChangeArrowheads="1"/>
            </p:cNvSpPr>
            <p:nvPr/>
          </p:nvSpPr>
          <p:spPr bwMode="auto">
            <a:xfrm>
              <a:off x="4344" y="2708"/>
              <a:ext cx="82"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D</a:t>
              </a:r>
            </a:p>
          </p:txBody>
        </p:sp>
        <p:sp>
          <p:nvSpPr>
            <p:cNvPr id="182" name="Text Box 169">
              <a:extLst>
                <a:ext uri="{FF2B5EF4-FFF2-40B4-BE49-F238E27FC236}">
                  <a16:creationId xmlns:a16="http://schemas.microsoft.com/office/drawing/2014/main" xmlns="" id="{56BD0B75-ACB3-4F63-A154-A0EE1BA10690}"/>
                </a:ext>
              </a:extLst>
            </p:cNvPr>
            <p:cNvSpPr txBox="1">
              <a:spLocks noChangeArrowheads="1"/>
            </p:cNvSpPr>
            <p:nvPr/>
          </p:nvSpPr>
          <p:spPr bwMode="auto">
            <a:xfrm>
              <a:off x="4296" y="2880"/>
              <a:ext cx="144"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CP</a:t>
              </a:r>
            </a:p>
          </p:txBody>
        </p:sp>
        <p:sp>
          <p:nvSpPr>
            <p:cNvPr id="183" name="Text Box 170">
              <a:extLst>
                <a:ext uri="{FF2B5EF4-FFF2-40B4-BE49-F238E27FC236}">
                  <a16:creationId xmlns:a16="http://schemas.microsoft.com/office/drawing/2014/main" xmlns="" id="{FDA28670-72EB-40D1-941D-07F557861A15}"/>
                </a:ext>
              </a:extLst>
            </p:cNvPr>
            <p:cNvSpPr txBox="1">
              <a:spLocks noChangeArrowheads="1"/>
            </p:cNvSpPr>
            <p:nvPr/>
          </p:nvSpPr>
          <p:spPr bwMode="auto">
            <a:xfrm>
              <a:off x="4752" y="2534"/>
              <a:ext cx="93"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S</a:t>
              </a:r>
            </a:p>
          </p:txBody>
        </p:sp>
        <p:sp>
          <p:nvSpPr>
            <p:cNvPr id="184" name="Text Box 171">
              <a:extLst>
                <a:ext uri="{FF2B5EF4-FFF2-40B4-BE49-F238E27FC236}">
                  <a16:creationId xmlns:a16="http://schemas.microsoft.com/office/drawing/2014/main" xmlns="" id="{8C4A5418-5437-4293-84C9-18108E6CEC46}"/>
                </a:ext>
              </a:extLst>
            </p:cNvPr>
            <p:cNvSpPr txBox="1">
              <a:spLocks noChangeArrowheads="1"/>
            </p:cNvSpPr>
            <p:nvPr/>
          </p:nvSpPr>
          <p:spPr bwMode="auto">
            <a:xfrm>
              <a:off x="4753" y="3065"/>
              <a:ext cx="82"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R</a:t>
              </a:r>
            </a:p>
          </p:txBody>
        </p:sp>
        <p:sp>
          <p:nvSpPr>
            <p:cNvPr id="185" name="Text Box 172">
              <a:extLst>
                <a:ext uri="{FF2B5EF4-FFF2-40B4-BE49-F238E27FC236}">
                  <a16:creationId xmlns:a16="http://schemas.microsoft.com/office/drawing/2014/main" xmlns="" id="{8618B6DD-D771-494B-9049-8668C53F20DA}"/>
                </a:ext>
              </a:extLst>
            </p:cNvPr>
            <p:cNvSpPr txBox="1">
              <a:spLocks noChangeArrowheads="1"/>
            </p:cNvSpPr>
            <p:nvPr/>
          </p:nvSpPr>
          <p:spPr bwMode="auto">
            <a:xfrm>
              <a:off x="4746" y="2707"/>
              <a:ext cx="138"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1D</a:t>
              </a:r>
              <a:endParaRPr kumimoji="1"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86" name="Text Box 173">
              <a:extLst>
                <a:ext uri="{FF2B5EF4-FFF2-40B4-BE49-F238E27FC236}">
                  <a16:creationId xmlns:a16="http://schemas.microsoft.com/office/drawing/2014/main" xmlns="" id="{9F22FC45-529C-4A9A-842F-163227041114}"/>
                </a:ext>
              </a:extLst>
            </p:cNvPr>
            <p:cNvSpPr txBox="1">
              <a:spLocks noChangeArrowheads="1"/>
            </p:cNvSpPr>
            <p:nvPr/>
          </p:nvSpPr>
          <p:spPr bwMode="auto">
            <a:xfrm>
              <a:off x="4845" y="2887"/>
              <a:ext cx="138"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C1</a:t>
              </a:r>
            </a:p>
          </p:txBody>
        </p:sp>
        <p:sp>
          <p:nvSpPr>
            <p:cNvPr id="187" name="Freeform 174">
              <a:extLst>
                <a:ext uri="{FF2B5EF4-FFF2-40B4-BE49-F238E27FC236}">
                  <a16:creationId xmlns:a16="http://schemas.microsoft.com/office/drawing/2014/main" xmlns="" id="{B087A62B-D426-4AD5-93D0-3E4363846521}"/>
                </a:ext>
              </a:extLst>
            </p:cNvPr>
            <p:cNvSpPr>
              <a:spLocks/>
            </p:cNvSpPr>
            <p:nvPr/>
          </p:nvSpPr>
          <p:spPr bwMode="auto">
            <a:xfrm>
              <a:off x="4748" y="2910"/>
              <a:ext cx="66" cy="76"/>
            </a:xfrm>
            <a:custGeom>
              <a:avLst/>
              <a:gdLst>
                <a:gd name="T0" fmla="*/ 0 w 48"/>
                <a:gd name="T1" fmla="*/ 0 h 76"/>
                <a:gd name="T2" fmla="*/ 48 w 48"/>
                <a:gd name="T3" fmla="*/ 28 h 76"/>
                <a:gd name="T4" fmla="*/ 0 w 48"/>
                <a:gd name="T5" fmla="*/ 76 h 76"/>
              </a:gdLst>
              <a:ahLst/>
              <a:cxnLst>
                <a:cxn ang="0">
                  <a:pos x="T0" y="T1"/>
                </a:cxn>
                <a:cxn ang="0">
                  <a:pos x="T2" y="T3"/>
                </a:cxn>
                <a:cxn ang="0">
                  <a:pos x="T4" y="T5"/>
                </a:cxn>
              </a:cxnLst>
              <a:rect l="0" t="0" r="r" b="b"/>
              <a:pathLst>
                <a:path w="48" h="76">
                  <a:moveTo>
                    <a:pt x="0" y="0"/>
                  </a:moveTo>
                  <a:lnTo>
                    <a:pt x="48" y="28"/>
                  </a:lnTo>
                  <a:lnTo>
                    <a:pt x="0" y="76"/>
                  </a:lnTo>
                </a:path>
              </a:pathLst>
            </a:custGeom>
            <a:solidFill>
              <a:srgbClr val="FFFFFF"/>
            </a:solidFill>
            <a:ln w="34925" cmpd="sng">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8" name="Oval 175">
              <a:extLst>
                <a:ext uri="{FF2B5EF4-FFF2-40B4-BE49-F238E27FC236}">
                  <a16:creationId xmlns:a16="http://schemas.microsoft.com/office/drawing/2014/main" xmlns="" id="{9F5B6687-B4AD-459D-8757-FA36F4E2C793}"/>
                </a:ext>
              </a:extLst>
            </p:cNvPr>
            <p:cNvSpPr>
              <a:spLocks noChangeArrowheads="1"/>
            </p:cNvSpPr>
            <p:nvPr/>
          </p:nvSpPr>
          <p:spPr bwMode="auto">
            <a:xfrm>
              <a:off x="4642" y="2565"/>
              <a:ext cx="81" cy="81"/>
            </a:xfrm>
            <a:prstGeom prst="ellipse">
              <a:avLst/>
            </a:prstGeom>
            <a:solidFill>
              <a:srgbClr val="FFFFFF"/>
            </a:solidFill>
            <a:ln w="28575">
              <a:solidFill>
                <a:srgbClr val="3333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9" name="Oval 176">
              <a:extLst>
                <a:ext uri="{FF2B5EF4-FFF2-40B4-BE49-F238E27FC236}">
                  <a16:creationId xmlns:a16="http://schemas.microsoft.com/office/drawing/2014/main" xmlns="" id="{402E6100-B176-4A27-AD72-32376DEE68FC}"/>
                </a:ext>
              </a:extLst>
            </p:cNvPr>
            <p:cNvSpPr>
              <a:spLocks noChangeArrowheads="1"/>
            </p:cNvSpPr>
            <p:nvPr/>
          </p:nvSpPr>
          <p:spPr bwMode="auto">
            <a:xfrm>
              <a:off x="4642" y="3090"/>
              <a:ext cx="81" cy="81"/>
            </a:xfrm>
            <a:prstGeom prst="ellipse">
              <a:avLst/>
            </a:prstGeom>
            <a:solidFill>
              <a:srgbClr val="FFFFFF"/>
            </a:solidFill>
            <a:ln w="28575">
              <a:solidFill>
                <a:srgbClr val="3333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cxnSp>
        <p:nvCxnSpPr>
          <p:cNvPr id="3" name="直接连接符 2">
            <a:extLst>
              <a:ext uri="{FF2B5EF4-FFF2-40B4-BE49-F238E27FC236}">
                <a16:creationId xmlns:a16="http://schemas.microsoft.com/office/drawing/2014/main" xmlns="" id="{C7F83EC6-3275-4D20-B130-33F1FEB9AA30}"/>
              </a:ext>
            </a:extLst>
          </p:cNvPr>
          <p:cNvCxnSpPr>
            <a:cxnSpLocks/>
          </p:cNvCxnSpPr>
          <p:nvPr/>
        </p:nvCxnSpPr>
        <p:spPr>
          <a:xfrm>
            <a:off x="3871411" y="1842790"/>
            <a:ext cx="279249"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xmlns="" id="{6A71FF5A-2FD4-4E44-A30D-8B0B4F68C4E1}"/>
              </a:ext>
            </a:extLst>
          </p:cNvPr>
          <p:cNvCxnSpPr>
            <a:cxnSpLocks/>
          </p:cNvCxnSpPr>
          <p:nvPr/>
        </p:nvCxnSpPr>
        <p:spPr>
          <a:xfrm>
            <a:off x="3894076" y="3418188"/>
            <a:ext cx="273421"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4F27AADA-EF1F-40E2-B90C-85442C8B2B94}"/>
              </a:ext>
            </a:extLst>
          </p:cNvPr>
          <p:cNvSpPr/>
          <p:nvPr/>
        </p:nvSpPr>
        <p:spPr>
          <a:xfrm>
            <a:off x="5094529" y="4064096"/>
            <a:ext cx="1620957" cy="523220"/>
          </a:xfrm>
          <a:prstGeom prst="rect">
            <a:avLst/>
          </a:prstGeom>
        </p:spPr>
        <p:txBody>
          <a:bodyPr wrap="none">
            <a:spAutoFit/>
          </a:bodyPr>
          <a:lstStyle/>
          <a:p>
            <a:r>
              <a:rPr lang="zh-CN" altLang="en-US" sz="2800" b="1" dirty="0">
                <a:effectLst>
                  <a:outerShdw blurRad="38100" dist="38100" dir="2700000" algn="tl">
                    <a:srgbClr val="C0C0C0"/>
                  </a:outerShdw>
                </a:effectLst>
                <a:latin typeface="Times New Roman" panose="02020603050405020304" pitchFamily="18" charset="0"/>
                <a:sym typeface="Arial" panose="020B0604020202020204" pitchFamily="34" charset="0"/>
              </a:rPr>
              <a:t>逻辑符号</a:t>
            </a:r>
            <a:endParaRPr lang="zh-CN" altLang="en-US" sz="2800" dirty="0"/>
          </a:p>
        </p:txBody>
      </p:sp>
      <p:sp>
        <p:nvSpPr>
          <p:cNvPr id="2" name="对话气泡: 矩形 1">
            <a:extLst>
              <a:ext uri="{FF2B5EF4-FFF2-40B4-BE49-F238E27FC236}">
                <a16:creationId xmlns:a16="http://schemas.microsoft.com/office/drawing/2014/main" xmlns="" id="{B2AF1956-68F1-4FB8-A26D-4237D7DC4FF0}"/>
              </a:ext>
            </a:extLst>
          </p:cNvPr>
          <p:cNvSpPr/>
          <p:nvPr/>
        </p:nvSpPr>
        <p:spPr>
          <a:xfrm>
            <a:off x="551265" y="1783352"/>
            <a:ext cx="2639844" cy="2763270"/>
          </a:xfrm>
          <a:prstGeom prst="wedgeRectCallout">
            <a:avLst>
              <a:gd name="adj1" fmla="val 127657"/>
              <a:gd name="adj2" fmla="val -802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zh-CN" altLang="en-US" sz="2400" b="1" dirty="0">
                <a:solidFill>
                  <a:srgbClr val="7030A0"/>
                </a:solidFill>
                <a:latin typeface="黑体" panose="02010609060101010101" pitchFamily="49" charset="-122"/>
                <a:ea typeface="黑体" panose="02010609060101010101" pitchFamily="49" charset="-122"/>
              </a:rPr>
              <a:t>“</a:t>
            </a:r>
            <a:r>
              <a:rPr lang="en-US" altLang="zh-CN" sz="2400" b="1" dirty="0">
                <a:solidFill>
                  <a:srgbClr val="FF0000"/>
                </a:solidFill>
                <a:latin typeface="黑体" panose="02010609060101010101" pitchFamily="49" charset="-122"/>
                <a:ea typeface="黑体" panose="02010609060101010101" pitchFamily="49" charset="-122"/>
              </a:rPr>
              <a:t>&gt;</a:t>
            </a:r>
            <a:r>
              <a:rPr lang="zh-CN" altLang="en-US" sz="2400" b="1" dirty="0">
                <a:solidFill>
                  <a:srgbClr val="7030A0"/>
                </a:solidFill>
                <a:latin typeface="黑体" panose="02010609060101010101" pitchFamily="49" charset="-122"/>
                <a:ea typeface="黑体" panose="02010609060101010101" pitchFamily="49" charset="-122"/>
              </a:rPr>
              <a:t>”表示边沿触发</a:t>
            </a:r>
            <a:endParaRPr lang="en-US" altLang="zh-CN" sz="2400" b="1" dirty="0">
              <a:solidFill>
                <a:srgbClr val="7030A0"/>
              </a:solidFill>
              <a:latin typeface="黑体" panose="02010609060101010101" pitchFamily="49" charset="-122"/>
              <a:ea typeface="黑体" panose="02010609060101010101" pitchFamily="49" charset="-122"/>
            </a:endParaRPr>
          </a:p>
          <a:p>
            <a:pPr marL="285750" indent="-285750" algn="just">
              <a:buFont typeface="Wingdings" panose="05000000000000000000" pitchFamily="2" charset="2"/>
              <a:buChar char="Ø"/>
            </a:pPr>
            <a:r>
              <a:rPr lang="en-US" altLang="zh-CN" sz="2400" b="1" dirty="0">
                <a:solidFill>
                  <a:srgbClr val="7030A0"/>
                </a:solidFill>
                <a:latin typeface="黑体" panose="02010609060101010101" pitchFamily="49" charset="-122"/>
                <a:ea typeface="黑体" panose="02010609060101010101" pitchFamily="49" charset="-122"/>
              </a:rPr>
              <a:t>CP</a:t>
            </a:r>
            <a:r>
              <a:rPr lang="zh-CN" altLang="en-US" sz="2400" b="1" dirty="0">
                <a:solidFill>
                  <a:srgbClr val="7030A0"/>
                </a:solidFill>
                <a:latin typeface="黑体" panose="02010609060101010101" pitchFamily="49" charset="-122"/>
                <a:ea typeface="黑体" panose="02010609060101010101" pitchFamily="49" charset="-122"/>
              </a:rPr>
              <a:t>线顶端没有小圆圈表示“</a:t>
            </a:r>
            <a:r>
              <a:rPr lang="zh-CN" altLang="en-US" sz="2400" b="1" dirty="0">
                <a:solidFill>
                  <a:srgbClr val="FF0000"/>
                </a:solidFill>
                <a:latin typeface="黑体" panose="02010609060101010101" pitchFamily="49" charset="-122"/>
                <a:ea typeface="黑体" panose="02010609060101010101" pitchFamily="49" charset="-122"/>
              </a:rPr>
              <a:t>上升沿触发</a:t>
            </a:r>
            <a:r>
              <a:rPr lang="zh-CN" altLang="en-US" sz="2400" b="1" dirty="0">
                <a:solidFill>
                  <a:srgbClr val="7030A0"/>
                </a:solidFill>
                <a:latin typeface="黑体" panose="02010609060101010101" pitchFamily="49" charset="-122"/>
                <a:ea typeface="黑体" panose="02010609060101010101" pitchFamily="49" charset="-122"/>
              </a:rPr>
              <a:t>”</a:t>
            </a:r>
          </a:p>
        </p:txBody>
      </p:sp>
      <mc:AlternateContent xmlns:mc="http://schemas.openxmlformats.org/markup-compatibility/2006">
        <mc:Choice xmlns:a14="http://schemas.microsoft.com/office/drawing/2010/main" xmlns="" Requires="a14">
          <p:sp>
            <p:nvSpPr>
              <p:cNvPr id="5" name="矩形 4">
                <a:extLst>
                  <a:ext uri="{FF2B5EF4-FFF2-40B4-BE49-F238E27FC236}">
                    <a16:creationId xmlns="" xmlns:a16="http://schemas.microsoft.com/office/drawing/2014/main" id="{ABEE1B73-0E8E-4EFE-AB45-9EBC7FC2EF6C}"/>
                  </a:ext>
                </a:extLst>
              </p:cNvPr>
              <p:cNvSpPr/>
              <p:nvPr/>
            </p:nvSpPr>
            <p:spPr>
              <a:xfrm>
                <a:off x="2319516" y="5819518"/>
                <a:ext cx="3383038"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3200" i="1">
                              <a:latin typeface="Cambria Math" panose="02040503050406030204" pitchFamily="18" charset="0"/>
                            </a:rPr>
                          </m:ctrlPr>
                        </m:sSupPr>
                        <m:e>
                          <m:r>
                            <a:rPr lang="zh-CN" altLang="en-US" sz="3200" i="1">
                              <a:latin typeface="Cambria Math" panose="02040503050406030204" pitchFamily="18" charset="0"/>
                            </a:rPr>
                            <m:t>𝑄</m:t>
                          </m:r>
                        </m:e>
                        <m:sup>
                          <m:r>
                            <a:rPr lang="zh-CN" altLang="en-US" sz="3200" i="1">
                              <a:latin typeface="Cambria Math" panose="02040503050406030204" pitchFamily="18" charset="0"/>
                            </a:rPr>
                            <m:t>𝑛</m:t>
                          </m:r>
                          <m:r>
                            <a:rPr lang="zh-CN" altLang="en-US" sz="3200" i="0">
                              <a:latin typeface="Cambria Math" panose="02040503050406030204" pitchFamily="18" charset="0"/>
                            </a:rPr>
                            <m:t>+1</m:t>
                          </m:r>
                        </m:sup>
                      </m:sSup>
                      <m:r>
                        <a:rPr lang="zh-CN" altLang="en-US" sz="3200" i="0">
                          <a:latin typeface="Cambria Math" panose="02040503050406030204" pitchFamily="18" charset="0"/>
                        </a:rPr>
                        <m:t>=</m:t>
                      </m:r>
                      <m:r>
                        <a:rPr lang="zh-CN" altLang="en-US" sz="3200" i="1">
                          <a:latin typeface="Cambria Math" panose="02040503050406030204" pitchFamily="18" charset="0"/>
                        </a:rPr>
                        <m:t>𝐷</m:t>
                      </m:r>
                    </m:oMath>
                  </m:oMathPara>
                </a14:m>
                <a:endParaRPr lang="zh-CN" altLang="en-US" sz="3200" dirty="0"/>
              </a:p>
            </p:txBody>
          </p:sp>
        </mc:Choice>
        <mc:Fallback>
          <p:sp>
            <p:nvSpPr>
              <p:cNvPr id="5" name="矩形 4">
                <a:extLst>
                  <a:ext uri="{FF2B5EF4-FFF2-40B4-BE49-F238E27FC236}">
                    <a16:creationId xmlns:a16="http://schemas.microsoft.com/office/drawing/2014/main" xmlns="" xmlns:a14="http://schemas.microsoft.com/office/drawing/2010/main" id="{ABEE1B73-0E8E-4EFE-AB45-9EBC7FC2EF6C}"/>
                  </a:ext>
                </a:extLst>
              </p:cNvPr>
              <p:cNvSpPr>
                <a:spLocks noRot="1" noChangeAspect="1" noMove="1" noResize="1" noEditPoints="1" noAdjustHandles="1" noChangeArrowheads="1" noChangeShapeType="1" noTextEdit="1"/>
              </p:cNvSpPr>
              <p:nvPr/>
            </p:nvSpPr>
            <p:spPr>
              <a:xfrm>
                <a:off x="2319516" y="5819518"/>
                <a:ext cx="3383038" cy="584775"/>
              </a:xfrm>
              <a:prstGeom prst="rect">
                <a:avLst/>
              </a:prstGeom>
              <a:blipFill>
                <a:blip r:embed="rId5" cstate="print"/>
                <a:stretch>
                  <a:fillRect/>
                </a:stretch>
              </a:blipFill>
            </p:spPr>
            <p:txBody>
              <a:bodyPr/>
              <a:lstStyle/>
              <a:p>
                <a:r>
                  <a:rPr lang="zh-CN" altLang="en-US">
                    <a:noFill/>
                  </a:rPr>
                  <a:t> </a:t>
                </a:r>
              </a:p>
            </p:txBody>
          </p:sp>
        </mc:Fallback>
      </mc:AlternateContent>
      <p:sp>
        <p:nvSpPr>
          <p:cNvPr id="34" name="Rectangle 4">
            <a:extLst>
              <a:ext uri="{FF2B5EF4-FFF2-40B4-BE49-F238E27FC236}">
                <a16:creationId xmlns:a16="http://schemas.microsoft.com/office/drawing/2014/main" xmlns="" id="{FA487379-8388-4C8D-9AC2-0B23EF347A7B}"/>
              </a:ext>
            </a:extLst>
          </p:cNvPr>
          <p:cNvSpPr>
            <a:spLocks noChangeArrowheads="1"/>
          </p:cNvSpPr>
          <p:nvPr/>
        </p:nvSpPr>
        <p:spPr bwMode="auto">
          <a:xfrm>
            <a:off x="452566" y="5236143"/>
            <a:ext cx="22247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zh-CN" sz="2800" b="1" dirty="0">
                <a:solidFill>
                  <a:srgbClr val="800000"/>
                </a:solidFill>
                <a:effectLst>
                  <a:outerShdw blurRad="38100" dist="38100" dir="2700000" algn="tl">
                    <a:srgbClr val="C0C0C0"/>
                  </a:outerShdw>
                </a:effectLst>
                <a:latin typeface="Times New Roman" panose="02020603050405020304" pitchFamily="18" charset="0"/>
                <a:sym typeface="Arial" panose="020B0604020202020204" pitchFamily="34" charset="0"/>
              </a:rPr>
              <a:t>2.  </a:t>
            </a:r>
            <a:r>
              <a:rPr lang="zh-CN" altLang="en-US" sz="2800" b="1" dirty="0">
                <a:solidFill>
                  <a:srgbClr val="800000"/>
                </a:solidFill>
                <a:effectLst>
                  <a:outerShdw blurRad="38100" dist="38100" dir="2700000" algn="tl">
                    <a:srgbClr val="C0C0C0"/>
                  </a:outerShdw>
                </a:effectLst>
                <a:latin typeface="Times New Roman" panose="02020603050405020304" pitchFamily="18" charset="0"/>
                <a:sym typeface="Arial" panose="020B0604020202020204" pitchFamily="34" charset="0"/>
              </a:rPr>
              <a:t>状态方程</a:t>
            </a:r>
            <a:endParaRPr lang="zh-CN" altLang="en-US" sz="3200" b="1" dirty="0">
              <a:solidFill>
                <a:schemeClr val="tx2"/>
              </a:solidFill>
              <a:latin typeface="Tahoma" panose="020B0604030504040204" pitchFamily="34" charset="0"/>
            </a:endParaRPr>
          </a:p>
        </p:txBody>
      </p:sp>
    </p:spTree>
    <p:extLst>
      <p:ext uri="{BB962C8B-B14F-4D97-AF65-F5344CB8AC3E}">
        <p14:creationId xmlns:p14="http://schemas.microsoft.com/office/powerpoint/2010/main" xmlns="" val="115379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500"/>
                                        <p:tgtEl>
                                          <p:spTgt spid="3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边沿触发的触发器</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4" cstate="print"/>
          <a:stretch>
            <a:fillRect/>
          </a:stretch>
        </p:blipFill>
        <p:spPr>
          <a:xfrm>
            <a:off x="0" y="0"/>
            <a:ext cx="1435167" cy="615323"/>
          </a:xfrm>
          <a:prstGeom prst="rect">
            <a:avLst/>
          </a:prstGeom>
        </p:spPr>
      </p:pic>
      <p:sp>
        <p:nvSpPr>
          <p:cNvPr id="121" name="Text Box 46" descr="花束">
            <a:extLst>
              <a:ext uri="{FF2B5EF4-FFF2-40B4-BE49-F238E27FC236}">
                <a16:creationId xmlns:a16="http://schemas.microsoft.com/office/drawing/2014/main" xmlns="" id="{3EEA946C-2D2D-49E1-8DAE-D80D2334A73A}"/>
              </a:ext>
            </a:extLst>
          </p:cNvPr>
          <p:cNvSpPr txBox="1">
            <a:spLocks noChangeArrowheads="1"/>
          </p:cNvSpPr>
          <p:nvPr/>
        </p:nvSpPr>
        <p:spPr bwMode="auto">
          <a:xfrm>
            <a:off x="192570" y="603621"/>
            <a:ext cx="3189397" cy="525401"/>
          </a:xfrm>
          <a:prstGeom prst="rect">
            <a:avLst/>
          </a:prstGeom>
          <a:noFill/>
          <a:ln>
            <a:noFill/>
          </a:ln>
          <a:effectLst/>
          <a:extLst>
            <a:ext uri="{909E8E84-426E-40DD-AFC4-6F175D3DCCD1}">
              <a14:hiddenFill xmlns:a14="http://schemas.microsoft.com/office/drawing/2010/main" xmlns="">
                <a:blipFill dpi="0" rotWithShape="0">
                  <a:blip r:embed="rId5"/>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边沿</a:t>
            </a:r>
            <a:r>
              <a:rPr kumimoji="1" lang="en-US" altLang="zh-CN" sz="2800" b="1" dirty="0">
                <a:solidFill>
                  <a:srgbClr val="0000FF"/>
                </a:solidFill>
                <a:latin typeface="Times New Roman" panose="02020603050405020304" pitchFamily="18" charset="0"/>
                <a:ea typeface="长城楷体" pitchFamily="1" charset="-122"/>
              </a:rPr>
              <a:t>D</a:t>
            </a:r>
            <a:r>
              <a:rPr kumimoji="1" lang="zh-CN" altLang="en-US" sz="2800" b="1" dirty="0">
                <a:solidFill>
                  <a:srgbClr val="0000FF"/>
                </a:solidFill>
                <a:latin typeface="Times New Roman" panose="02020603050405020304" pitchFamily="18" charset="0"/>
                <a:ea typeface="长城楷体" pitchFamily="1" charset="-122"/>
              </a:rPr>
              <a:t>触发器</a:t>
            </a:r>
          </a:p>
        </p:txBody>
      </p:sp>
      <p:sp>
        <p:nvSpPr>
          <p:cNvPr id="329" name="Rectangle 4">
            <a:extLst>
              <a:ext uri="{FF2B5EF4-FFF2-40B4-BE49-F238E27FC236}">
                <a16:creationId xmlns:a16="http://schemas.microsoft.com/office/drawing/2014/main" xmlns="" id="{A6F82B26-0617-48FF-BFB3-283F3A744273}"/>
              </a:ext>
            </a:extLst>
          </p:cNvPr>
          <p:cNvSpPr>
            <a:spLocks noChangeArrowheads="1"/>
          </p:cNvSpPr>
          <p:nvPr/>
        </p:nvSpPr>
        <p:spPr bwMode="auto">
          <a:xfrm>
            <a:off x="3723159" y="603621"/>
            <a:ext cx="22247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zh-CN" sz="2800" b="1" dirty="0">
                <a:solidFill>
                  <a:srgbClr val="800000"/>
                </a:solidFill>
                <a:effectLst>
                  <a:outerShdw blurRad="38100" dist="38100" dir="2700000" algn="tl">
                    <a:srgbClr val="C0C0C0"/>
                  </a:outerShdw>
                </a:effectLst>
                <a:latin typeface="Times New Roman" panose="02020603050405020304" pitchFamily="18" charset="0"/>
                <a:sym typeface="Arial" panose="020B0604020202020204" pitchFamily="34" charset="0"/>
              </a:rPr>
              <a:t>3.  </a:t>
            </a:r>
            <a:r>
              <a:rPr lang="zh-CN" altLang="en-US" sz="2800" b="1" dirty="0">
                <a:solidFill>
                  <a:srgbClr val="800000"/>
                </a:solidFill>
                <a:effectLst>
                  <a:outerShdw blurRad="38100" dist="38100" dir="2700000" algn="tl">
                    <a:srgbClr val="C0C0C0"/>
                  </a:outerShdw>
                </a:effectLst>
                <a:latin typeface="Times New Roman" panose="02020603050405020304" pitchFamily="18" charset="0"/>
                <a:sym typeface="Arial" panose="020B0604020202020204" pitchFamily="34" charset="0"/>
              </a:rPr>
              <a:t>功能表</a:t>
            </a:r>
            <a:endParaRPr lang="zh-CN" altLang="en-US" sz="3200" b="1" dirty="0">
              <a:solidFill>
                <a:schemeClr val="tx2"/>
              </a:solidFill>
              <a:latin typeface="Tahoma" panose="020B0604030504040204" pitchFamily="34" charset="0"/>
            </a:endParaRPr>
          </a:p>
        </p:txBody>
      </p:sp>
      <p:grpSp>
        <p:nvGrpSpPr>
          <p:cNvPr id="168" name="Group 155">
            <a:extLst>
              <a:ext uri="{FF2B5EF4-FFF2-40B4-BE49-F238E27FC236}">
                <a16:creationId xmlns:a16="http://schemas.microsoft.com/office/drawing/2014/main" xmlns="" id="{855975D6-CDF0-4AEE-8E9A-D568E8E5B282}"/>
              </a:ext>
            </a:extLst>
          </p:cNvPr>
          <p:cNvGrpSpPr>
            <a:grpSpLocks/>
          </p:cNvGrpSpPr>
          <p:nvPr/>
        </p:nvGrpSpPr>
        <p:grpSpPr bwMode="auto">
          <a:xfrm>
            <a:off x="245514" y="2175600"/>
            <a:ext cx="3822311" cy="2329096"/>
            <a:chOff x="4218" y="2448"/>
            <a:chExt cx="1403" cy="822"/>
          </a:xfrm>
        </p:grpSpPr>
        <p:sp>
          <p:nvSpPr>
            <p:cNvPr id="169" name="Rectangle 156">
              <a:extLst>
                <a:ext uri="{FF2B5EF4-FFF2-40B4-BE49-F238E27FC236}">
                  <a16:creationId xmlns:a16="http://schemas.microsoft.com/office/drawing/2014/main" xmlns="" id="{B5ABFC10-220B-4F34-B01F-5E0A0F2F42E9}"/>
                </a:ext>
              </a:extLst>
            </p:cNvPr>
            <p:cNvSpPr>
              <a:spLocks noChangeArrowheads="1"/>
            </p:cNvSpPr>
            <p:nvPr/>
          </p:nvSpPr>
          <p:spPr bwMode="auto">
            <a:xfrm>
              <a:off x="4735" y="2448"/>
              <a:ext cx="466" cy="822"/>
            </a:xfrm>
            <a:prstGeom prst="rect">
              <a:avLst/>
            </a:prstGeom>
            <a:solidFill>
              <a:srgbClr val="FFFFFF"/>
            </a:solidFill>
            <a:ln w="28575">
              <a:solidFill>
                <a:srgbClr val="3333CC"/>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0" name="Line 157">
              <a:extLst>
                <a:ext uri="{FF2B5EF4-FFF2-40B4-BE49-F238E27FC236}">
                  <a16:creationId xmlns:a16="http://schemas.microsoft.com/office/drawing/2014/main" xmlns="" id="{EA187A99-248E-423D-8A34-08EE70CA6618}"/>
                </a:ext>
              </a:extLst>
            </p:cNvPr>
            <p:cNvSpPr>
              <a:spLocks noChangeShapeType="1"/>
            </p:cNvSpPr>
            <p:nvPr/>
          </p:nvSpPr>
          <p:spPr bwMode="auto">
            <a:xfrm>
              <a:off x="5193" y="2640"/>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1" name="Line 158">
              <a:extLst>
                <a:ext uri="{FF2B5EF4-FFF2-40B4-BE49-F238E27FC236}">
                  <a16:creationId xmlns:a16="http://schemas.microsoft.com/office/drawing/2014/main" xmlns="" id="{A9AD439C-A8B7-4C2F-8C5E-1B87EDA9626B}"/>
                </a:ext>
              </a:extLst>
            </p:cNvPr>
            <p:cNvSpPr>
              <a:spLocks noChangeShapeType="1"/>
            </p:cNvSpPr>
            <p:nvPr/>
          </p:nvSpPr>
          <p:spPr bwMode="auto">
            <a:xfrm>
              <a:off x="5232" y="3081"/>
              <a:ext cx="240"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2" name="Oval 159">
              <a:extLst>
                <a:ext uri="{FF2B5EF4-FFF2-40B4-BE49-F238E27FC236}">
                  <a16:creationId xmlns:a16="http://schemas.microsoft.com/office/drawing/2014/main" xmlns="" id="{BC4E4409-9D3C-4622-B728-84A9F549D42A}"/>
                </a:ext>
              </a:extLst>
            </p:cNvPr>
            <p:cNvSpPr>
              <a:spLocks noChangeArrowheads="1"/>
            </p:cNvSpPr>
            <p:nvPr/>
          </p:nvSpPr>
          <p:spPr bwMode="auto">
            <a:xfrm>
              <a:off x="5209" y="3037"/>
              <a:ext cx="81" cy="81"/>
            </a:xfrm>
            <a:prstGeom prst="ellipse">
              <a:avLst/>
            </a:prstGeom>
            <a:solidFill>
              <a:srgbClr val="FFFFFF"/>
            </a:solidFill>
            <a:ln w="28575">
              <a:solidFill>
                <a:srgbClr val="3333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3" name="Text Box 160">
              <a:extLst>
                <a:ext uri="{FF2B5EF4-FFF2-40B4-BE49-F238E27FC236}">
                  <a16:creationId xmlns:a16="http://schemas.microsoft.com/office/drawing/2014/main" xmlns="" id="{FE31A692-A7D3-4990-B4C8-E16B1F41D1ED}"/>
                </a:ext>
              </a:extLst>
            </p:cNvPr>
            <p:cNvSpPr txBox="1">
              <a:spLocks noChangeArrowheads="1"/>
            </p:cNvSpPr>
            <p:nvPr/>
          </p:nvSpPr>
          <p:spPr bwMode="auto">
            <a:xfrm>
              <a:off x="5519" y="2547"/>
              <a:ext cx="82"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Q</a:t>
              </a:r>
            </a:p>
          </p:txBody>
        </p:sp>
        <p:sp>
          <p:nvSpPr>
            <p:cNvPr id="174" name="Text Box 161">
              <a:extLst>
                <a:ext uri="{FF2B5EF4-FFF2-40B4-BE49-F238E27FC236}">
                  <a16:creationId xmlns:a16="http://schemas.microsoft.com/office/drawing/2014/main" xmlns="" id="{32EE1E4E-806C-45BD-9CC9-3B7E91B7ABE6}"/>
                </a:ext>
              </a:extLst>
            </p:cNvPr>
            <p:cNvSpPr txBox="1">
              <a:spLocks noChangeArrowheads="1"/>
            </p:cNvSpPr>
            <p:nvPr/>
          </p:nvSpPr>
          <p:spPr bwMode="auto">
            <a:xfrm>
              <a:off x="5454" y="3037"/>
              <a:ext cx="167"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 Q</a:t>
              </a:r>
            </a:p>
          </p:txBody>
        </p:sp>
        <p:sp>
          <p:nvSpPr>
            <p:cNvPr id="175" name="Line 162">
              <a:extLst>
                <a:ext uri="{FF2B5EF4-FFF2-40B4-BE49-F238E27FC236}">
                  <a16:creationId xmlns:a16="http://schemas.microsoft.com/office/drawing/2014/main" xmlns="" id="{AA58CC60-3BF0-4528-A2E6-36FE3D40B38F}"/>
                </a:ext>
              </a:extLst>
            </p:cNvPr>
            <p:cNvSpPr>
              <a:spLocks noChangeShapeType="1"/>
            </p:cNvSpPr>
            <p:nvPr/>
          </p:nvSpPr>
          <p:spPr bwMode="auto">
            <a:xfrm>
              <a:off x="4374" y="2610"/>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6" name="Line 163">
              <a:extLst>
                <a:ext uri="{FF2B5EF4-FFF2-40B4-BE49-F238E27FC236}">
                  <a16:creationId xmlns:a16="http://schemas.microsoft.com/office/drawing/2014/main" xmlns="" id="{EA3946C2-6B9C-4029-BDF0-6002A6521A76}"/>
                </a:ext>
              </a:extLst>
            </p:cNvPr>
            <p:cNvSpPr>
              <a:spLocks noChangeShapeType="1"/>
            </p:cNvSpPr>
            <p:nvPr/>
          </p:nvSpPr>
          <p:spPr bwMode="auto">
            <a:xfrm>
              <a:off x="4377" y="3138"/>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7" name="Line 164">
              <a:extLst>
                <a:ext uri="{FF2B5EF4-FFF2-40B4-BE49-F238E27FC236}">
                  <a16:creationId xmlns:a16="http://schemas.microsoft.com/office/drawing/2014/main" xmlns="" id="{1B1FA3A3-BD28-4591-B598-BE0FC4CD892D}"/>
                </a:ext>
              </a:extLst>
            </p:cNvPr>
            <p:cNvSpPr>
              <a:spLocks noChangeShapeType="1"/>
            </p:cNvSpPr>
            <p:nvPr/>
          </p:nvSpPr>
          <p:spPr bwMode="auto">
            <a:xfrm>
              <a:off x="4455" y="2772"/>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8" name="Line 165">
              <a:extLst>
                <a:ext uri="{FF2B5EF4-FFF2-40B4-BE49-F238E27FC236}">
                  <a16:creationId xmlns:a16="http://schemas.microsoft.com/office/drawing/2014/main" xmlns="" id="{ABDA5527-8C9F-4B90-AEDE-C8F27E263B6A}"/>
                </a:ext>
              </a:extLst>
            </p:cNvPr>
            <p:cNvSpPr>
              <a:spLocks noChangeShapeType="1"/>
            </p:cNvSpPr>
            <p:nvPr/>
          </p:nvSpPr>
          <p:spPr bwMode="auto">
            <a:xfrm>
              <a:off x="4464" y="2946"/>
              <a:ext cx="279" cy="0"/>
            </a:xfrm>
            <a:prstGeom prst="line">
              <a:avLst/>
            </a:prstGeom>
            <a:noFill/>
            <a:ln w="28575">
              <a:solidFill>
                <a:srgbClr val="3333CC"/>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79" name="Text Box 166">
              <a:extLst>
                <a:ext uri="{FF2B5EF4-FFF2-40B4-BE49-F238E27FC236}">
                  <a16:creationId xmlns:a16="http://schemas.microsoft.com/office/drawing/2014/main" xmlns="" id="{E9B86FEF-95C8-41E7-8175-8790BA16CA27}"/>
                </a:ext>
              </a:extLst>
            </p:cNvPr>
            <p:cNvSpPr txBox="1">
              <a:spLocks noChangeArrowheads="1"/>
            </p:cNvSpPr>
            <p:nvPr/>
          </p:nvSpPr>
          <p:spPr bwMode="auto">
            <a:xfrm>
              <a:off x="4218" y="3071"/>
              <a:ext cx="129"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R</a:t>
              </a:r>
              <a:r>
                <a:rPr kumimoji="1" lang="en-US" altLang="zh-CN" sz="2400" b="1" i="0" u="none" strike="noStrike" kern="0" cap="none" spc="0" normalizeH="0" baseline="-25000" noProof="0" dirty="0">
                  <a:ln>
                    <a:noFill/>
                  </a:ln>
                  <a:solidFill>
                    <a:srgbClr val="3333CC"/>
                  </a:solidFill>
                  <a:effectLst/>
                  <a:uLnTx/>
                  <a:uFillTx/>
                  <a:latin typeface="Times New Roman" panose="02020603050405020304" pitchFamily="18" charset="0"/>
                  <a:ea typeface="宋体" panose="02010600030101010101" pitchFamily="2" charset="-122"/>
                </a:rPr>
                <a:t>D</a:t>
              </a:r>
              <a:endPar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80" name="Text Box 167">
              <a:extLst>
                <a:ext uri="{FF2B5EF4-FFF2-40B4-BE49-F238E27FC236}">
                  <a16:creationId xmlns:a16="http://schemas.microsoft.com/office/drawing/2014/main" xmlns="" id="{7FD17E47-A037-4627-8D5A-1AA881DB747D}"/>
                </a:ext>
              </a:extLst>
            </p:cNvPr>
            <p:cNvSpPr txBox="1">
              <a:spLocks noChangeArrowheads="1"/>
            </p:cNvSpPr>
            <p:nvPr/>
          </p:nvSpPr>
          <p:spPr bwMode="auto">
            <a:xfrm>
              <a:off x="4224" y="2518"/>
              <a:ext cx="117"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S</a:t>
              </a:r>
              <a:r>
                <a:rPr kumimoji="1" lang="en-US" altLang="zh-CN" sz="2400" b="1" i="0" u="none" strike="noStrike" kern="0" cap="none" spc="0" normalizeH="0" baseline="-25000" noProof="0" dirty="0">
                  <a:ln>
                    <a:noFill/>
                  </a:ln>
                  <a:solidFill>
                    <a:srgbClr val="3333CC"/>
                  </a:solidFill>
                  <a:effectLst/>
                  <a:uLnTx/>
                  <a:uFillTx/>
                  <a:latin typeface="Times New Roman" panose="02020603050405020304" pitchFamily="18" charset="0"/>
                  <a:ea typeface="宋体" panose="02010600030101010101" pitchFamily="2" charset="-122"/>
                </a:rPr>
                <a:t>D</a:t>
              </a:r>
              <a:endPar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81" name="Text Box 168">
              <a:extLst>
                <a:ext uri="{FF2B5EF4-FFF2-40B4-BE49-F238E27FC236}">
                  <a16:creationId xmlns:a16="http://schemas.microsoft.com/office/drawing/2014/main" xmlns="" id="{A86CEB51-372E-49FA-8F1A-3657DDE96CCB}"/>
                </a:ext>
              </a:extLst>
            </p:cNvPr>
            <p:cNvSpPr txBox="1">
              <a:spLocks noChangeArrowheads="1"/>
            </p:cNvSpPr>
            <p:nvPr/>
          </p:nvSpPr>
          <p:spPr bwMode="auto">
            <a:xfrm>
              <a:off x="4344" y="2708"/>
              <a:ext cx="82"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D</a:t>
              </a:r>
            </a:p>
          </p:txBody>
        </p:sp>
        <p:sp>
          <p:nvSpPr>
            <p:cNvPr id="182" name="Text Box 169">
              <a:extLst>
                <a:ext uri="{FF2B5EF4-FFF2-40B4-BE49-F238E27FC236}">
                  <a16:creationId xmlns:a16="http://schemas.microsoft.com/office/drawing/2014/main" xmlns="" id="{56BD0B75-ACB3-4F63-A154-A0EE1BA10690}"/>
                </a:ext>
              </a:extLst>
            </p:cNvPr>
            <p:cNvSpPr txBox="1">
              <a:spLocks noChangeArrowheads="1"/>
            </p:cNvSpPr>
            <p:nvPr/>
          </p:nvSpPr>
          <p:spPr bwMode="auto">
            <a:xfrm>
              <a:off x="4296" y="2880"/>
              <a:ext cx="144"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CP</a:t>
              </a:r>
            </a:p>
          </p:txBody>
        </p:sp>
        <p:sp>
          <p:nvSpPr>
            <p:cNvPr id="183" name="Text Box 170">
              <a:extLst>
                <a:ext uri="{FF2B5EF4-FFF2-40B4-BE49-F238E27FC236}">
                  <a16:creationId xmlns:a16="http://schemas.microsoft.com/office/drawing/2014/main" xmlns="" id="{FDA28670-72EB-40D1-941D-07F557861A15}"/>
                </a:ext>
              </a:extLst>
            </p:cNvPr>
            <p:cNvSpPr txBox="1">
              <a:spLocks noChangeArrowheads="1"/>
            </p:cNvSpPr>
            <p:nvPr/>
          </p:nvSpPr>
          <p:spPr bwMode="auto">
            <a:xfrm>
              <a:off x="4752" y="2534"/>
              <a:ext cx="93"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S</a:t>
              </a:r>
            </a:p>
          </p:txBody>
        </p:sp>
        <p:sp>
          <p:nvSpPr>
            <p:cNvPr id="184" name="Text Box 171">
              <a:extLst>
                <a:ext uri="{FF2B5EF4-FFF2-40B4-BE49-F238E27FC236}">
                  <a16:creationId xmlns:a16="http://schemas.microsoft.com/office/drawing/2014/main" xmlns="" id="{8C4A5418-5437-4293-84C9-18108E6CEC46}"/>
                </a:ext>
              </a:extLst>
            </p:cNvPr>
            <p:cNvSpPr txBox="1">
              <a:spLocks noChangeArrowheads="1"/>
            </p:cNvSpPr>
            <p:nvPr/>
          </p:nvSpPr>
          <p:spPr bwMode="auto">
            <a:xfrm>
              <a:off x="4753" y="3065"/>
              <a:ext cx="82"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R</a:t>
              </a:r>
            </a:p>
          </p:txBody>
        </p:sp>
        <p:sp>
          <p:nvSpPr>
            <p:cNvPr id="185" name="Text Box 172">
              <a:extLst>
                <a:ext uri="{FF2B5EF4-FFF2-40B4-BE49-F238E27FC236}">
                  <a16:creationId xmlns:a16="http://schemas.microsoft.com/office/drawing/2014/main" xmlns="" id="{8618B6DD-D771-494B-9049-8668C53F20DA}"/>
                </a:ext>
              </a:extLst>
            </p:cNvPr>
            <p:cNvSpPr txBox="1">
              <a:spLocks noChangeArrowheads="1"/>
            </p:cNvSpPr>
            <p:nvPr/>
          </p:nvSpPr>
          <p:spPr bwMode="auto">
            <a:xfrm>
              <a:off x="4746" y="2707"/>
              <a:ext cx="138"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1D</a:t>
              </a:r>
              <a:endParaRPr kumimoji="1" lang="en-US" altLang="zh-CN" sz="20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endParaRPr>
            </a:p>
          </p:txBody>
        </p:sp>
        <p:sp>
          <p:nvSpPr>
            <p:cNvPr id="186" name="Text Box 173">
              <a:extLst>
                <a:ext uri="{FF2B5EF4-FFF2-40B4-BE49-F238E27FC236}">
                  <a16:creationId xmlns:a16="http://schemas.microsoft.com/office/drawing/2014/main" xmlns="" id="{9F22FC45-529C-4A9A-842F-163227041114}"/>
                </a:ext>
              </a:extLst>
            </p:cNvPr>
            <p:cNvSpPr txBox="1">
              <a:spLocks noChangeArrowheads="1"/>
            </p:cNvSpPr>
            <p:nvPr/>
          </p:nvSpPr>
          <p:spPr bwMode="auto">
            <a:xfrm>
              <a:off x="4845" y="2887"/>
              <a:ext cx="138" cy="1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0" tIns="0" rIns="0" bIns="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dirty="0">
                  <a:ln>
                    <a:noFill/>
                  </a:ln>
                  <a:solidFill>
                    <a:srgbClr val="3333CC"/>
                  </a:solidFill>
                  <a:effectLst/>
                  <a:uLnTx/>
                  <a:uFillTx/>
                  <a:latin typeface="Times New Roman" panose="02020603050405020304" pitchFamily="18" charset="0"/>
                  <a:ea typeface="宋体" panose="02010600030101010101" pitchFamily="2" charset="-122"/>
                </a:rPr>
                <a:t>C1</a:t>
              </a:r>
            </a:p>
          </p:txBody>
        </p:sp>
        <p:sp>
          <p:nvSpPr>
            <p:cNvPr id="187" name="Freeform 174">
              <a:extLst>
                <a:ext uri="{FF2B5EF4-FFF2-40B4-BE49-F238E27FC236}">
                  <a16:creationId xmlns:a16="http://schemas.microsoft.com/office/drawing/2014/main" xmlns="" id="{B087A62B-D426-4AD5-93D0-3E4363846521}"/>
                </a:ext>
              </a:extLst>
            </p:cNvPr>
            <p:cNvSpPr>
              <a:spLocks/>
            </p:cNvSpPr>
            <p:nvPr/>
          </p:nvSpPr>
          <p:spPr bwMode="auto">
            <a:xfrm>
              <a:off x="4748" y="2910"/>
              <a:ext cx="66" cy="76"/>
            </a:xfrm>
            <a:custGeom>
              <a:avLst/>
              <a:gdLst>
                <a:gd name="T0" fmla="*/ 0 w 48"/>
                <a:gd name="T1" fmla="*/ 0 h 76"/>
                <a:gd name="T2" fmla="*/ 48 w 48"/>
                <a:gd name="T3" fmla="*/ 28 h 76"/>
                <a:gd name="T4" fmla="*/ 0 w 48"/>
                <a:gd name="T5" fmla="*/ 76 h 76"/>
              </a:gdLst>
              <a:ahLst/>
              <a:cxnLst>
                <a:cxn ang="0">
                  <a:pos x="T0" y="T1"/>
                </a:cxn>
                <a:cxn ang="0">
                  <a:pos x="T2" y="T3"/>
                </a:cxn>
                <a:cxn ang="0">
                  <a:pos x="T4" y="T5"/>
                </a:cxn>
              </a:cxnLst>
              <a:rect l="0" t="0" r="r" b="b"/>
              <a:pathLst>
                <a:path w="48" h="76">
                  <a:moveTo>
                    <a:pt x="0" y="0"/>
                  </a:moveTo>
                  <a:lnTo>
                    <a:pt x="48" y="28"/>
                  </a:lnTo>
                  <a:lnTo>
                    <a:pt x="0" y="76"/>
                  </a:lnTo>
                </a:path>
              </a:pathLst>
            </a:custGeom>
            <a:solidFill>
              <a:srgbClr val="FFFFFF"/>
            </a:solidFill>
            <a:ln w="34925" cmpd="sng">
              <a:solidFill>
                <a:srgbClr val="FF0000"/>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8" name="Oval 175">
              <a:extLst>
                <a:ext uri="{FF2B5EF4-FFF2-40B4-BE49-F238E27FC236}">
                  <a16:creationId xmlns:a16="http://schemas.microsoft.com/office/drawing/2014/main" xmlns="" id="{9F5B6687-B4AD-459D-8757-FA36F4E2C793}"/>
                </a:ext>
              </a:extLst>
            </p:cNvPr>
            <p:cNvSpPr>
              <a:spLocks noChangeArrowheads="1"/>
            </p:cNvSpPr>
            <p:nvPr/>
          </p:nvSpPr>
          <p:spPr bwMode="auto">
            <a:xfrm>
              <a:off x="4642" y="2565"/>
              <a:ext cx="81" cy="81"/>
            </a:xfrm>
            <a:prstGeom prst="ellipse">
              <a:avLst/>
            </a:prstGeom>
            <a:solidFill>
              <a:srgbClr val="FFFFFF"/>
            </a:solidFill>
            <a:ln w="28575">
              <a:solidFill>
                <a:srgbClr val="3333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89" name="Oval 176">
              <a:extLst>
                <a:ext uri="{FF2B5EF4-FFF2-40B4-BE49-F238E27FC236}">
                  <a16:creationId xmlns:a16="http://schemas.microsoft.com/office/drawing/2014/main" xmlns="" id="{402E6100-B176-4A27-AD72-32376DEE68FC}"/>
                </a:ext>
              </a:extLst>
            </p:cNvPr>
            <p:cNvSpPr>
              <a:spLocks noChangeArrowheads="1"/>
            </p:cNvSpPr>
            <p:nvPr/>
          </p:nvSpPr>
          <p:spPr bwMode="auto">
            <a:xfrm>
              <a:off x="4642" y="3090"/>
              <a:ext cx="81" cy="81"/>
            </a:xfrm>
            <a:prstGeom prst="ellipse">
              <a:avLst/>
            </a:prstGeom>
            <a:solidFill>
              <a:srgbClr val="FFFFFF"/>
            </a:solidFill>
            <a:ln w="28575">
              <a:solidFill>
                <a:srgbClr val="3333CC"/>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cxnSp>
        <p:nvCxnSpPr>
          <p:cNvPr id="3" name="直接连接符 2">
            <a:extLst>
              <a:ext uri="{FF2B5EF4-FFF2-40B4-BE49-F238E27FC236}">
                <a16:creationId xmlns:a16="http://schemas.microsoft.com/office/drawing/2014/main" xmlns="" id="{C7F83EC6-3275-4D20-B130-33F1FEB9AA30}"/>
              </a:ext>
            </a:extLst>
          </p:cNvPr>
          <p:cNvCxnSpPr>
            <a:cxnSpLocks/>
          </p:cNvCxnSpPr>
          <p:nvPr/>
        </p:nvCxnSpPr>
        <p:spPr>
          <a:xfrm>
            <a:off x="261860" y="2379181"/>
            <a:ext cx="279249"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xmlns="" id="{6A71FF5A-2FD4-4E44-A30D-8B0B4F68C4E1}"/>
              </a:ext>
            </a:extLst>
          </p:cNvPr>
          <p:cNvCxnSpPr>
            <a:cxnSpLocks/>
          </p:cNvCxnSpPr>
          <p:nvPr/>
        </p:nvCxnSpPr>
        <p:spPr>
          <a:xfrm>
            <a:off x="184595" y="3974768"/>
            <a:ext cx="273421" cy="0"/>
          </a:xfrm>
          <a:prstGeom prst="line">
            <a:avLst/>
          </a:prstGeom>
          <a:ln w="2540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xmlns="" id="{4F27AADA-EF1F-40E2-B90C-85442C8B2B94}"/>
              </a:ext>
            </a:extLst>
          </p:cNvPr>
          <p:cNvSpPr/>
          <p:nvPr/>
        </p:nvSpPr>
        <p:spPr>
          <a:xfrm>
            <a:off x="1484978" y="4640583"/>
            <a:ext cx="1620957" cy="523220"/>
          </a:xfrm>
          <a:prstGeom prst="rect">
            <a:avLst/>
          </a:prstGeom>
        </p:spPr>
        <p:txBody>
          <a:bodyPr wrap="none">
            <a:spAutoFit/>
          </a:bodyPr>
          <a:lstStyle/>
          <a:p>
            <a:r>
              <a:rPr lang="zh-CN" altLang="en-US" sz="2800" b="1" dirty="0">
                <a:effectLst>
                  <a:outerShdw blurRad="38100" dist="38100" dir="2700000" algn="tl">
                    <a:srgbClr val="C0C0C0"/>
                  </a:outerShdw>
                </a:effectLst>
                <a:latin typeface="Times New Roman" panose="02020603050405020304" pitchFamily="18" charset="0"/>
                <a:sym typeface="Arial" panose="020B0604020202020204" pitchFamily="34" charset="0"/>
              </a:rPr>
              <a:t>逻辑符号</a:t>
            </a:r>
            <a:endParaRPr lang="zh-CN" altLang="en-US" sz="2800" dirty="0"/>
          </a:p>
        </p:txBody>
      </p:sp>
      <p:grpSp>
        <p:nvGrpSpPr>
          <p:cNvPr id="80" name="Group 5">
            <a:extLst>
              <a:ext uri="{FF2B5EF4-FFF2-40B4-BE49-F238E27FC236}">
                <a16:creationId xmlns:a16="http://schemas.microsoft.com/office/drawing/2014/main" xmlns="" id="{C7F75B72-34D7-4D4D-A6CC-41DB0BAB81D2}"/>
              </a:ext>
            </a:extLst>
          </p:cNvPr>
          <p:cNvGrpSpPr>
            <a:grpSpLocks/>
          </p:cNvGrpSpPr>
          <p:nvPr/>
        </p:nvGrpSpPr>
        <p:grpSpPr bwMode="auto">
          <a:xfrm>
            <a:off x="4757094" y="1680391"/>
            <a:ext cx="3024823" cy="2375535"/>
            <a:chOff x="0" y="0"/>
            <a:chExt cx="4763" cy="3741"/>
          </a:xfrm>
        </p:grpSpPr>
        <p:grpSp>
          <p:nvGrpSpPr>
            <p:cNvPr id="81" name="Group 6">
              <a:extLst>
                <a:ext uri="{FF2B5EF4-FFF2-40B4-BE49-F238E27FC236}">
                  <a16:creationId xmlns:a16="http://schemas.microsoft.com/office/drawing/2014/main" xmlns="" id="{00F6175E-EDF5-4AA1-A481-9437FE771FCE}"/>
                </a:ext>
              </a:extLst>
            </p:cNvPr>
            <p:cNvGrpSpPr>
              <a:grpSpLocks/>
            </p:cNvGrpSpPr>
            <p:nvPr/>
          </p:nvGrpSpPr>
          <p:grpSpPr bwMode="auto">
            <a:xfrm>
              <a:off x="223" y="111"/>
              <a:ext cx="4540" cy="3516"/>
              <a:chOff x="0" y="0"/>
              <a:chExt cx="1816" cy="1406"/>
            </a:xfrm>
          </p:grpSpPr>
          <p:sp>
            <p:nvSpPr>
              <p:cNvPr id="83" name="Rectangle 7">
                <a:extLst>
                  <a:ext uri="{FF2B5EF4-FFF2-40B4-BE49-F238E27FC236}">
                    <a16:creationId xmlns:a16="http://schemas.microsoft.com/office/drawing/2014/main" xmlns="" id="{195BB7C3-E7D3-4201-9B91-9AB3748C57BF}"/>
                  </a:ext>
                </a:extLst>
              </p:cNvPr>
              <p:cNvSpPr>
                <a:spLocks noChangeArrowheads="1"/>
              </p:cNvSpPr>
              <p:nvPr/>
            </p:nvSpPr>
            <p:spPr bwMode="auto">
              <a:xfrm>
                <a:off x="1318" y="1066"/>
                <a:ext cx="439"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a:t>
                </a:r>
              </a:p>
            </p:txBody>
          </p:sp>
          <p:sp>
            <p:nvSpPr>
              <p:cNvPr id="84" name="Rectangle 8">
                <a:extLst>
                  <a:ext uri="{FF2B5EF4-FFF2-40B4-BE49-F238E27FC236}">
                    <a16:creationId xmlns:a16="http://schemas.microsoft.com/office/drawing/2014/main" xmlns="" id="{0B76CA7B-D164-4B0E-95CB-74D5E2DBCF85}"/>
                  </a:ext>
                </a:extLst>
              </p:cNvPr>
              <p:cNvSpPr>
                <a:spLocks noChangeArrowheads="1"/>
              </p:cNvSpPr>
              <p:nvPr/>
            </p:nvSpPr>
            <p:spPr bwMode="auto">
              <a:xfrm>
                <a:off x="879" y="1066"/>
                <a:ext cx="439"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X</a:t>
                </a:r>
              </a:p>
            </p:txBody>
          </p:sp>
          <p:sp>
            <p:nvSpPr>
              <p:cNvPr id="85" name="Rectangle 9">
                <a:extLst>
                  <a:ext uri="{FF2B5EF4-FFF2-40B4-BE49-F238E27FC236}">
                    <a16:creationId xmlns:a16="http://schemas.microsoft.com/office/drawing/2014/main" xmlns="" id="{7FED4D52-5A0A-4BA5-8B0C-46DD760F0DCF}"/>
                  </a:ext>
                </a:extLst>
              </p:cNvPr>
              <p:cNvSpPr>
                <a:spLocks noChangeArrowheads="1"/>
              </p:cNvSpPr>
              <p:nvPr/>
            </p:nvSpPr>
            <p:spPr bwMode="auto">
              <a:xfrm>
                <a:off x="439" y="1066"/>
                <a:ext cx="440"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1</a:t>
                </a:r>
              </a:p>
            </p:txBody>
          </p:sp>
          <p:sp>
            <p:nvSpPr>
              <p:cNvPr id="86" name="Rectangle 10">
                <a:extLst>
                  <a:ext uri="{FF2B5EF4-FFF2-40B4-BE49-F238E27FC236}">
                    <a16:creationId xmlns:a16="http://schemas.microsoft.com/office/drawing/2014/main" xmlns="" id="{E4407BC6-AAF8-4D25-8F77-01B8591D16AE}"/>
                  </a:ext>
                </a:extLst>
              </p:cNvPr>
              <p:cNvSpPr>
                <a:spLocks noChangeArrowheads="1"/>
              </p:cNvSpPr>
              <p:nvPr/>
            </p:nvSpPr>
            <p:spPr bwMode="auto">
              <a:xfrm>
                <a:off x="0" y="1066"/>
                <a:ext cx="439"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Rectangle 11">
                <a:extLst>
                  <a:ext uri="{FF2B5EF4-FFF2-40B4-BE49-F238E27FC236}">
                    <a16:creationId xmlns:a16="http://schemas.microsoft.com/office/drawing/2014/main" xmlns="" id="{73D4C58F-FABE-425B-82A5-DC6D73763D2D}"/>
                  </a:ext>
                </a:extLst>
              </p:cNvPr>
              <p:cNvSpPr>
                <a:spLocks noChangeArrowheads="1"/>
              </p:cNvSpPr>
              <p:nvPr/>
            </p:nvSpPr>
            <p:spPr bwMode="auto">
              <a:xfrm>
                <a:off x="1318" y="726"/>
                <a:ext cx="439"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p>
            </p:txBody>
          </p:sp>
          <p:sp>
            <p:nvSpPr>
              <p:cNvPr id="88" name="Rectangle 12">
                <a:extLst>
                  <a:ext uri="{FF2B5EF4-FFF2-40B4-BE49-F238E27FC236}">
                    <a16:creationId xmlns:a16="http://schemas.microsoft.com/office/drawing/2014/main" xmlns="" id="{8809D91F-1030-4A5B-B2BE-5AF7751A81DC}"/>
                  </a:ext>
                </a:extLst>
              </p:cNvPr>
              <p:cNvSpPr>
                <a:spLocks noChangeArrowheads="1"/>
              </p:cNvSpPr>
              <p:nvPr/>
            </p:nvSpPr>
            <p:spPr bwMode="auto">
              <a:xfrm>
                <a:off x="879" y="726"/>
                <a:ext cx="439"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X</a:t>
                </a:r>
              </a:p>
            </p:txBody>
          </p:sp>
          <p:sp>
            <p:nvSpPr>
              <p:cNvPr id="89" name="Rectangle 13">
                <a:extLst>
                  <a:ext uri="{FF2B5EF4-FFF2-40B4-BE49-F238E27FC236}">
                    <a16:creationId xmlns:a16="http://schemas.microsoft.com/office/drawing/2014/main" xmlns="" id="{B344E959-CE2B-450C-9384-C4006E788727}"/>
                  </a:ext>
                </a:extLst>
              </p:cNvPr>
              <p:cNvSpPr>
                <a:spLocks noChangeArrowheads="1"/>
              </p:cNvSpPr>
              <p:nvPr/>
            </p:nvSpPr>
            <p:spPr bwMode="auto">
              <a:xfrm>
                <a:off x="439" y="726"/>
                <a:ext cx="440"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a:t>
                </a:r>
              </a:p>
            </p:txBody>
          </p:sp>
          <p:sp>
            <p:nvSpPr>
              <p:cNvPr id="90" name="Rectangle 14">
                <a:extLst>
                  <a:ext uri="{FF2B5EF4-FFF2-40B4-BE49-F238E27FC236}">
                    <a16:creationId xmlns:a16="http://schemas.microsoft.com/office/drawing/2014/main" xmlns="" id="{5C68E6BB-9A10-449E-86A2-416F9124FE3F}"/>
                  </a:ext>
                </a:extLst>
              </p:cNvPr>
              <p:cNvSpPr>
                <a:spLocks noChangeArrowheads="1"/>
              </p:cNvSpPr>
              <p:nvPr/>
            </p:nvSpPr>
            <p:spPr bwMode="auto">
              <a:xfrm>
                <a:off x="0" y="726"/>
                <a:ext cx="439"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1" name="Rectangle 15">
                <a:extLst>
                  <a:ext uri="{FF2B5EF4-FFF2-40B4-BE49-F238E27FC236}">
                    <a16:creationId xmlns:a16="http://schemas.microsoft.com/office/drawing/2014/main" xmlns="" id="{8376EC78-43ED-4439-B2F6-6C829D64DEA3}"/>
                  </a:ext>
                </a:extLst>
              </p:cNvPr>
              <p:cNvSpPr>
                <a:spLocks noChangeArrowheads="1"/>
              </p:cNvSpPr>
              <p:nvPr/>
            </p:nvSpPr>
            <p:spPr bwMode="auto">
              <a:xfrm>
                <a:off x="1318" y="386"/>
                <a:ext cx="439"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zh-CN" altLang="zh-CN" sz="24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2" name="Rectangle 16">
                <a:extLst>
                  <a:ext uri="{FF2B5EF4-FFF2-40B4-BE49-F238E27FC236}">
                    <a16:creationId xmlns:a16="http://schemas.microsoft.com/office/drawing/2014/main" xmlns="" id="{7EB4B710-8257-4078-B21F-7B268C5E634A}"/>
                  </a:ext>
                </a:extLst>
              </p:cNvPr>
              <p:cNvSpPr>
                <a:spLocks noChangeArrowheads="1"/>
              </p:cNvSpPr>
              <p:nvPr/>
            </p:nvSpPr>
            <p:spPr bwMode="auto">
              <a:xfrm>
                <a:off x="879" y="386"/>
                <a:ext cx="439"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X</a:t>
                </a:r>
              </a:p>
            </p:txBody>
          </p:sp>
          <p:sp>
            <p:nvSpPr>
              <p:cNvPr id="93" name="Rectangle 17">
                <a:extLst>
                  <a:ext uri="{FF2B5EF4-FFF2-40B4-BE49-F238E27FC236}">
                    <a16:creationId xmlns:a16="http://schemas.microsoft.com/office/drawing/2014/main" xmlns="" id="{413339AC-1C5D-40F6-A24E-4743660AA89C}"/>
                  </a:ext>
                </a:extLst>
              </p:cNvPr>
              <p:cNvSpPr>
                <a:spLocks noChangeArrowheads="1"/>
              </p:cNvSpPr>
              <p:nvPr/>
            </p:nvSpPr>
            <p:spPr bwMode="auto">
              <a:xfrm>
                <a:off x="439" y="386"/>
                <a:ext cx="440"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X</a:t>
                </a:r>
              </a:p>
            </p:txBody>
          </p:sp>
          <p:sp>
            <p:nvSpPr>
              <p:cNvPr id="94" name="Rectangle 18">
                <a:extLst>
                  <a:ext uri="{FF2B5EF4-FFF2-40B4-BE49-F238E27FC236}">
                    <a16:creationId xmlns:a16="http://schemas.microsoft.com/office/drawing/2014/main" xmlns="" id="{E50B239A-BDDD-42AA-AB02-7F4600F12F55}"/>
                  </a:ext>
                </a:extLst>
              </p:cNvPr>
              <p:cNvSpPr>
                <a:spLocks noChangeArrowheads="1"/>
              </p:cNvSpPr>
              <p:nvPr/>
            </p:nvSpPr>
            <p:spPr bwMode="auto">
              <a:xfrm>
                <a:off x="0" y="386"/>
                <a:ext cx="439" cy="340"/>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r>
                  <a:rPr kumimoji="0" lang="en-US" altLang="zh-CN" sz="24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0,1</a:t>
                </a:r>
              </a:p>
            </p:txBody>
          </p:sp>
          <p:sp>
            <p:nvSpPr>
              <p:cNvPr id="95" name="Rectangle 19">
                <a:extLst>
                  <a:ext uri="{FF2B5EF4-FFF2-40B4-BE49-F238E27FC236}">
                    <a16:creationId xmlns:a16="http://schemas.microsoft.com/office/drawing/2014/main" xmlns="" id="{0586A777-9D40-4DE9-B712-5492E2F10186}"/>
                  </a:ext>
                </a:extLst>
              </p:cNvPr>
              <p:cNvSpPr>
                <a:spLocks noChangeArrowheads="1"/>
              </p:cNvSpPr>
              <p:nvPr/>
            </p:nvSpPr>
            <p:spPr bwMode="auto">
              <a:xfrm>
                <a:off x="1318" y="0"/>
                <a:ext cx="439" cy="386"/>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zh-CN"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6" name="Rectangle 20">
                <a:extLst>
                  <a:ext uri="{FF2B5EF4-FFF2-40B4-BE49-F238E27FC236}">
                    <a16:creationId xmlns:a16="http://schemas.microsoft.com/office/drawing/2014/main" xmlns="" id="{5BD4448F-C856-4ECA-8775-DE4A695CE74D}"/>
                  </a:ext>
                </a:extLst>
              </p:cNvPr>
              <p:cNvSpPr>
                <a:spLocks noChangeArrowheads="1"/>
              </p:cNvSpPr>
              <p:nvPr/>
            </p:nvSpPr>
            <p:spPr bwMode="auto">
              <a:xfrm>
                <a:off x="879" y="0"/>
                <a:ext cx="439" cy="386"/>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zh-CN"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7" name="Rectangle 21">
                <a:extLst>
                  <a:ext uri="{FF2B5EF4-FFF2-40B4-BE49-F238E27FC236}">
                    <a16:creationId xmlns:a16="http://schemas.microsoft.com/office/drawing/2014/main" xmlns="" id="{44842049-3434-4F58-9118-2AD26D1B488A}"/>
                  </a:ext>
                </a:extLst>
              </p:cNvPr>
              <p:cNvSpPr>
                <a:spLocks noChangeArrowheads="1"/>
              </p:cNvSpPr>
              <p:nvPr/>
            </p:nvSpPr>
            <p:spPr bwMode="auto">
              <a:xfrm>
                <a:off x="439" y="0"/>
                <a:ext cx="440" cy="386"/>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zh-CN"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8" name="Rectangle 22">
                <a:extLst>
                  <a:ext uri="{FF2B5EF4-FFF2-40B4-BE49-F238E27FC236}">
                    <a16:creationId xmlns:a16="http://schemas.microsoft.com/office/drawing/2014/main" xmlns="" id="{584923BC-8971-4BBD-B48B-777F61893263}"/>
                  </a:ext>
                </a:extLst>
              </p:cNvPr>
              <p:cNvSpPr>
                <a:spLocks noChangeArrowheads="1"/>
              </p:cNvSpPr>
              <p:nvPr/>
            </p:nvSpPr>
            <p:spPr bwMode="auto">
              <a:xfrm>
                <a:off x="0" y="0"/>
                <a:ext cx="439" cy="386"/>
              </a:xfrm>
              <a:prstGeom prst="rect">
                <a:avLst/>
              </a:prstGeom>
              <a:noFill/>
              <a:ln>
                <a:noFill/>
              </a:ln>
              <a:effectLst/>
              <a:extLst>
                <a:ext uri="{909E8E84-426E-40DD-AFC4-6F175D3DCCD1}">
                  <a14:hiddenFill xmlns:a14="http://schemas.microsoft.com/office/drawing/2010/main" xmlns="">
                    <a:solidFill>
                      <a:schemeClr val="tx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base" latinLnBrk="0" hangingPunct="1">
                  <a:lnSpc>
                    <a:spcPct val="100000"/>
                  </a:lnSpc>
                  <a:spcBef>
                    <a:spcPct val="20000"/>
                  </a:spcBef>
                  <a:spcAft>
                    <a:spcPct val="0"/>
                  </a:spcAft>
                  <a:buClrTx/>
                  <a:buSzTx/>
                  <a:buFontTx/>
                  <a:buNone/>
                  <a:tabLst/>
                  <a:defRPr/>
                </a:pPr>
                <a:endParaRPr kumimoji="0" lang="zh-CN" altLang="zh-CN" sz="2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9" name="Line 23">
                <a:extLst>
                  <a:ext uri="{FF2B5EF4-FFF2-40B4-BE49-F238E27FC236}">
                    <a16:creationId xmlns:a16="http://schemas.microsoft.com/office/drawing/2014/main" xmlns="" id="{C7E8854D-17A6-40C2-8583-C0B674337987}"/>
                  </a:ext>
                </a:extLst>
              </p:cNvPr>
              <p:cNvSpPr>
                <a:spLocks noChangeShapeType="1"/>
              </p:cNvSpPr>
              <p:nvPr/>
            </p:nvSpPr>
            <p:spPr bwMode="auto">
              <a:xfrm>
                <a:off x="0" y="0"/>
                <a:ext cx="1757"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0" name="Line 24">
                <a:extLst>
                  <a:ext uri="{FF2B5EF4-FFF2-40B4-BE49-F238E27FC236}">
                    <a16:creationId xmlns:a16="http://schemas.microsoft.com/office/drawing/2014/main" xmlns="" id="{BC4B5E91-E889-4C19-BAD7-10BC106AA532}"/>
                  </a:ext>
                </a:extLst>
              </p:cNvPr>
              <p:cNvSpPr>
                <a:spLocks noChangeShapeType="1"/>
              </p:cNvSpPr>
              <p:nvPr/>
            </p:nvSpPr>
            <p:spPr bwMode="auto">
              <a:xfrm>
                <a:off x="0" y="386"/>
                <a:ext cx="1757"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1" name="Line 25">
                <a:extLst>
                  <a:ext uri="{FF2B5EF4-FFF2-40B4-BE49-F238E27FC236}">
                    <a16:creationId xmlns:a16="http://schemas.microsoft.com/office/drawing/2014/main" xmlns="" id="{B604FC3F-6171-4145-A9E8-985B04AFA5B6}"/>
                  </a:ext>
                </a:extLst>
              </p:cNvPr>
              <p:cNvSpPr>
                <a:spLocks noChangeShapeType="1"/>
              </p:cNvSpPr>
              <p:nvPr/>
            </p:nvSpPr>
            <p:spPr bwMode="auto">
              <a:xfrm>
                <a:off x="0" y="726"/>
                <a:ext cx="1757"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2" name="Line 26">
                <a:extLst>
                  <a:ext uri="{FF2B5EF4-FFF2-40B4-BE49-F238E27FC236}">
                    <a16:creationId xmlns:a16="http://schemas.microsoft.com/office/drawing/2014/main" xmlns="" id="{DD072E5C-1E51-4970-A46F-AFFA6EDD4FF6}"/>
                  </a:ext>
                </a:extLst>
              </p:cNvPr>
              <p:cNvSpPr>
                <a:spLocks noChangeShapeType="1"/>
              </p:cNvSpPr>
              <p:nvPr/>
            </p:nvSpPr>
            <p:spPr bwMode="auto">
              <a:xfrm>
                <a:off x="0" y="1066"/>
                <a:ext cx="1757"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3" name="Line 27">
                <a:extLst>
                  <a:ext uri="{FF2B5EF4-FFF2-40B4-BE49-F238E27FC236}">
                    <a16:creationId xmlns:a16="http://schemas.microsoft.com/office/drawing/2014/main" xmlns="" id="{DBC65725-C09E-4E3A-AE2E-F9786B9E58D8}"/>
                  </a:ext>
                </a:extLst>
              </p:cNvPr>
              <p:cNvSpPr>
                <a:spLocks noChangeShapeType="1"/>
              </p:cNvSpPr>
              <p:nvPr/>
            </p:nvSpPr>
            <p:spPr bwMode="auto">
              <a:xfrm>
                <a:off x="0" y="1406"/>
                <a:ext cx="1757" cy="0"/>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4" name="Line 28">
                <a:extLst>
                  <a:ext uri="{FF2B5EF4-FFF2-40B4-BE49-F238E27FC236}">
                    <a16:creationId xmlns:a16="http://schemas.microsoft.com/office/drawing/2014/main" xmlns="" id="{9A621458-419C-43CC-BFE1-D18B5969A85B}"/>
                  </a:ext>
                </a:extLst>
              </p:cNvPr>
              <p:cNvSpPr>
                <a:spLocks noChangeShapeType="1"/>
              </p:cNvSpPr>
              <p:nvPr/>
            </p:nvSpPr>
            <p:spPr bwMode="auto">
              <a:xfrm>
                <a:off x="0" y="0"/>
                <a:ext cx="0" cy="386"/>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5" name="Line 29">
                <a:extLst>
                  <a:ext uri="{FF2B5EF4-FFF2-40B4-BE49-F238E27FC236}">
                    <a16:creationId xmlns:a16="http://schemas.microsoft.com/office/drawing/2014/main" xmlns="" id="{06A555F9-B158-46B3-BCA3-6D361B7072C8}"/>
                  </a:ext>
                </a:extLst>
              </p:cNvPr>
              <p:cNvSpPr>
                <a:spLocks noChangeShapeType="1"/>
              </p:cNvSpPr>
              <p:nvPr/>
            </p:nvSpPr>
            <p:spPr bwMode="auto">
              <a:xfrm>
                <a:off x="439" y="0"/>
                <a:ext cx="0" cy="1406"/>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6" name="Line 30">
                <a:extLst>
                  <a:ext uri="{FF2B5EF4-FFF2-40B4-BE49-F238E27FC236}">
                    <a16:creationId xmlns:a16="http://schemas.microsoft.com/office/drawing/2014/main" xmlns="" id="{40409605-76A2-419A-81FF-A51E75842058}"/>
                  </a:ext>
                </a:extLst>
              </p:cNvPr>
              <p:cNvSpPr>
                <a:spLocks noChangeShapeType="1"/>
              </p:cNvSpPr>
              <p:nvPr/>
            </p:nvSpPr>
            <p:spPr bwMode="auto">
              <a:xfrm>
                <a:off x="879" y="0"/>
                <a:ext cx="0" cy="1406"/>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7" name="Line 31">
                <a:extLst>
                  <a:ext uri="{FF2B5EF4-FFF2-40B4-BE49-F238E27FC236}">
                    <a16:creationId xmlns:a16="http://schemas.microsoft.com/office/drawing/2014/main" xmlns="" id="{00645B56-1F82-4D39-807D-88E18841C2B1}"/>
                  </a:ext>
                </a:extLst>
              </p:cNvPr>
              <p:cNvSpPr>
                <a:spLocks noChangeShapeType="1"/>
              </p:cNvSpPr>
              <p:nvPr/>
            </p:nvSpPr>
            <p:spPr bwMode="auto">
              <a:xfrm>
                <a:off x="1318" y="0"/>
                <a:ext cx="0" cy="1406"/>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8" name="Line 32">
                <a:extLst>
                  <a:ext uri="{FF2B5EF4-FFF2-40B4-BE49-F238E27FC236}">
                    <a16:creationId xmlns:a16="http://schemas.microsoft.com/office/drawing/2014/main" xmlns="" id="{A080A04C-DDF1-40DC-ACAA-86F316C6155A}"/>
                  </a:ext>
                </a:extLst>
              </p:cNvPr>
              <p:cNvSpPr>
                <a:spLocks noChangeShapeType="1"/>
              </p:cNvSpPr>
              <p:nvPr/>
            </p:nvSpPr>
            <p:spPr bwMode="auto">
              <a:xfrm>
                <a:off x="1757" y="0"/>
                <a:ext cx="0" cy="386"/>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09" name="Line 33">
                <a:extLst>
                  <a:ext uri="{FF2B5EF4-FFF2-40B4-BE49-F238E27FC236}">
                    <a16:creationId xmlns:a16="http://schemas.microsoft.com/office/drawing/2014/main" xmlns="" id="{60E519C7-FE30-45A5-8D8A-D5BDC747DAEE}"/>
                  </a:ext>
                </a:extLst>
              </p:cNvPr>
              <p:cNvSpPr>
                <a:spLocks noChangeShapeType="1"/>
              </p:cNvSpPr>
              <p:nvPr/>
            </p:nvSpPr>
            <p:spPr bwMode="auto">
              <a:xfrm>
                <a:off x="0" y="386"/>
                <a:ext cx="0" cy="34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10" name="Line 34">
                <a:extLst>
                  <a:ext uri="{FF2B5EF4-FFF2-40B4-BE49-F238E27FC236}">
                    <a16:creationId xmlns:a16="http://schemas.microsoft.com/office/drawing/2014/main" xmlns="" id="{7B4DD5EB-D913-47C4-B550-4FFA8C078569}"/>
                  </a:ext>
                </a:extLst>
              </p:cNvPr>
              <p:cNvSpPr>
                <a:spLocks noChangeShapeType="1"/>
              </p:cNvSpPr>
              <p:nvPr/>
            </p:nvSpPr>
            <p:spPr bwMode="auto">
              <a:xfrm>
                <a:off x="1757" y="386"/>
                <a:ext cx="0" cy="34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11" name="Line 35">
                <a:extLst>
                  <a:ext uri="{FF2B5EF4-FFF2-40B4-BE49-F238E27FC236}">
                    <a16:creationId xmlns:a16="http://schemas.microsoft.com/office/drawing/2014/main" xmlns="" id="{3BEA6181-B056-4C8A-80F5-0DD9F7B66BAD}"/>
                  </a:ext>
                </a:extLst>
              </p:cNvPr>
              <p:cNvSpPr>
                <a:spLocks noChangeShapeType="1"/>
              </p:cNvSpPr>
              <p:nvPr/>
            </p:nvSpPr>
            <p:spPr bwMode="auto">
              <a:xfrm>
                <a:off x="0" y="726"/>
                <a:ext cx="0" cy="34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12" name="Line 36">
                <a:extLst>
                  <a:ext uri="{FF2B5EF4-FFF2-40B4-BE49-F238E27FC236}">
                    <a16:creationId xmlns:a16="http://schemas.microsoft.com/office/drawing/2014/main" xmlns="" id="{17E761BD-7D23-4B4A-9580-903D0A3EF014}"/>
                  </a:ext>
                </a:extLst>
              </p:cNvPr>
              <p:cNvSpPr>
                <a:spLocks noChangeShapeType="1"/>
              </p:cNvSpPr>
              <p:nvPr/>
            </p:nvSpPr>
            <p:spPr bwMode="auto">
              <a:xfrm>
                <a:off x="1757" y="726"/>
                <a:ext cx="0" cy="34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13" name="Line 37">
                <a:extLst>
                  <a:ext uri="{FF2B5EF4-FFF2-40B4-BE49-F238E27FC236}">
                    <a16:creationId xmlns:a16="http://schemas.microsoft.com/office/drawing/2014/main" xmlns="" id="{E025ED61-1749-44EB-B694-2FB5EEB793BF}"/>
                  </a:ext>
                </a:extLst>
              </p:cNvPr>
              <p:cNvSpPr>
                <a:spLocks noChangeShapeType="1"/>
              </p:cNvSpPr>
              <p:nvPr/>
            </p:nvSpPr>
            <p:spPr bwMode="auto">
              <a:xfrm>
                <a:off x="0" y="1066"/>
                <a:ext cx="0" cy="34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14" name="Line 38">
                <a:extLst>
                  <a:ext uri="{FF2B5EF4-FFF2-40B4-BE49-F238E27FC236}">
                    <a16:creationId xmlns:a16="http://schemas.microsoft.com/office/drawing/2014/main" xmlns="" id="{2C1F35ED-0538-4EA1-86FC-893666CBE0F7}"/>
                  </a:ext>
                </a:extLst>
              </p:cNvPr>
              <p:cNvSpPr>
                <a:spLocks noChangeShapeType="1"/>
              </p:cNvSpPr>
              <p:nvPr/>
            </p:nvSpPr>
            <p:spPr bwMode="auto">
              <a:xfrm>
                <a:off x="1757" y="1066"/>
                <a:ext cx="0" cy="340"/>
              </a:xfrm>
              <a:prstGeom prst="line">
                <a:avLst/>
              </a:prstGeom>
              <a:noFill/>
              <a:ln>
                <a:noFill/>
              </a:ln>
              <a:effectLst/>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graphicFrame>
            <p:nvGraphicFramePr>
              <p:cNvPr id="115" name="Object 39">
                <a:extLst>
                  <a:ext uri="{FF2B5EF4-FFF2-40B4-BE49-F238E27FC236}">
                    <a16:creationId xmlns:a16="http://schemas.microsoft.com/office/drawing/2014/main" xmlns="" id="{4AD91304-7C58-474B-9785-0E42C7BA772B}"/>
                  </a:ext>
                </a:extLst>
              </p:cNvPr>
              <p:cNvGraphicFramePr>
                <a:graphicFrameLocks noChangeAspect="1"/>
              </p:cNvGraphicFramePr>
              <p:nvPr>
                <p:extLst>
                  <p:ext uri="{D42A27DB-BD31-4B8C-83A1-F6EECF244321}">
                    <p14:modId xmlns:p14="http://schemas.microsoft.com/office/powerpoint/2010/main" xmlns="" val="389400024"/>
                  </p:ext>
                </p:extLst>
              </p:nvPr>
            </p:nvGraphicFramePr>
            <p:xfrm>
              <a:off x="24" y="62"/>
              <a:ext cx="1792" cy="250"/>
            </p:xfrm>
            <a:graphic>
              <a:graphicData uri="http://schemas.openxmlformats.org/presentationml/2006/ole">
                <p:oleObj spid="_x0000_s124336" name="Equation" r:id="rId6" imgW="1079280" imgH="228600" progId="Equation.DSMT4">
                  <p:embed/>
                </p:oleObj>
              </a:graphicData>
            </a:graphic>
          </p:graphicFrame>
          <p:graphicFrame>
            <p:nvGraphicFramePr>
              <p:cNvPr id="116" name="Object 40">
                <a:extLst>
                  <a:ext uri="{FF2B5EF4-FFF2-40B4-BE49-F238E27FC236}">
                    <a16:creationId xmlns:a16="http://schemas.microsoft.com/office/drawing/2014/main" xmlns="" id="{A923AFB8-0DC3-4714-9585-22E59CC01E55}"/>
                  </a:ext>
                </a:extLst>
              </p:cNvPr>
              <p:cNvGraphicFramePr>
                <a:graphicFrameLocks noChangeAspect="1"/>
              </p:cNvGraphicFramePr>
              <p:nvPr>
                <p:extLst>
                  <p:ext uri="{D42A27DB-BD31-4B8C-83A1-F6EECF244321}">
                    <p14:modId xmlns:p14="http://schemas.microsoft.com/office/powerpoint/2010/main" xmlns="" val="3209274070"/>
                  </p:ext>
                </p:extLst>
              </p:nvPr>
            </p:nvGraphicFramePr>
            <p:xfrm>
              <a:off x="1412" y="444"/>
              <a:ext cx="296" cy="214"/>
            </p:xfrm>
            <a:graphic>
              <a:graphicData uri="http://schemas.openxmlformats.org/presentationml/2006/ole">
                <p:oleObj spid="_x0000_s124337" name="Equation" r:id="rId7" imgW="203040" imgH="228600" progId="Equation.DSMT4">
                  <p:embed/>
                </p:oleObj>
              </a:graphicData>
            </a:graphic>
          </p:graphicFrame>
          <p:sp>
            <p:nvSpPr>
              <p:cNvPr id="117" name="Line 41">
                <a:extLst>
                  <a:ext uri="{FF2B5EF4-FFF2-40B4-BE49-F238E27FC236}">
                    <a16:creationId xmlns:a16="http://schemas.microsoft.com/office/drawing/2014/main" xmlns="" id="{37011E26-0775-462B-80AA-C995BBEBF85B}"/>
                  </a:ext>
                </a:extLst>
              </p:cNvPr>
              <p:cNvSpPr>
                <a:spLocks noChangeShapeType="1"/>
              </p:cNvSpPr>
              <p:nvPr/>
            </p:nvSpPr>
            <p:spPr bwMode="auto">
              <a:xfrm>
                <a:off x="0" y="968"/>
                <a:ext cx="164"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18" name="Line 42">
                <a:extLst>
                  <a:ext uri="{FF2B5EF4-FFF2-40B4-BE49-F238E27FC236}">
                    <a16:creationId xmlns:a16="http://schemas.microsoft.com/office/drawing/2014/main" xmlns="" id="{DC4C51D3-DE03-427B-9937-8524652B76BF}"/>
                  </a:ext>
                </a:extLst>
              </p:cNvPr>
              <p:cNvSpPr>
                <a:spLocks noChangeShapeType="1"/>
              </p:cNvSpPr>
              <p:nvPr/>
            </p:nvSpPr>
            <p:spPr bwMode="auto">
              <a:xfrm>
                <a:off x="153" y="752"/>
                <a:ext cx="164"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19" name="Line 43">
                <a:extLst>
                  <a:ext uri="{FF2B5EF4-FFF2-40B4-BE49-F238E27FC236}">
                    <a16:creationId xmlns:a16="http://schemas.microsoft.com/office/drawing/2014/main" xmlns="" id="{B4C41539-4593-40AD-8478-9206EF1EFDF9}"/>
                  </a:ext>
                </a:extLst>
              </p:cNvPr>
              <p:cNvSpPr>
                <a:spLocks noChangeShapeType="1"/>
              </p:cNvSpPr>
              <p:nvPr/>
            </p:nvSpPr>
            <p:spPr bwMode="auto">
              <a:xfrm flipV="1">
                <a:off x="153" y="752"/>
                <a:ext cx="0" cy="21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20" name="Line 44">
                <a:extLst>
                  <a:ext uri="{FF2B5EF4-FFF2-40B4-BE49-F238E27FC236}">
                    <a16:creationId xmlns:a16="http://schemas.microsoft.com/office/drawing/2014/main" xmlns="" id="{3F059444-68CC-4222-9A83-DACA5BCFBFD1}"/>
                  </a:ext>
                </a:extLst>
              </p:cNvPr>
              <p:cNvSpPr>
                <a:spLocks noChangeShapeType="1"/>
              </p:cNvSpPr>
              <p:nvPr/>
            </p:nvSpPr>
            <p:spPr bwMode="auto">
              <a:xfrm>
                <a:off x="0" y="1344"/>
                <a:ext cx="164"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22" name="Line 45">
                <a:extLst>
                  <a:ext uri="{FF2B5EF4-FFF2-40B4-BE49-F238E27FC236}">
                    <a16:creationId xmlns:a16="http://schemas.microsoft.com/office/drawing/2014/main" xmlns="" id="{AA6116BD-E18A-4774-9FB2-57271336FAB0}"/>
                  </a:ext>
                </a:extLst>
              </p:cNvPr>
              <p:cNvSpPr>
                <a:spLocks noChangeShapeType="1"/>
              </p:cNvSpPr>
              <p:nvPr/>
            </p:nvSpPr>
            <p:spPr bwMode="auto">
              <a:xfrm>
                <a:off x="153" y="1129"/>
                <a:ext cx="164"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123" name="Line 46">
                <a:extLst>
                  <a:ext uri="{FF2B5EF4-FFF2-40B4-BE49-F238E27FC236}">
                    <a16:creationId xmlns:a16="http://schemas.microsoft.com/office/drawing/2014/main" xmlns="" id="{BA377768-5349-4826-8AF9-BB67B158D040}"/>
                  </a:ext>
                </a:extLst>
              </p:cNvPr>
              <p:cNvSpPr>
                <a:spLocks noChangeShapeType="1"/>
              </p:cNvSpPr>
              <p:nvPr/>
            </p:nvSpPr>
            <p:spPr bwMode="auto">
              <a:xfrm flipV="1">
                <a:off x="153" y="1129"/>
                <a:ext cx="0" cy="21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grpSp>
        <p:sp>
          <p:nvSpPr>
            <p:cNvPr id="82" name="Rectangle 47">
              <a:extLst>
                <a:ext uri="{FF2B5EF4-FFF2-40B4-BE49-F238E27FC236}">
                  <a16:creationId xmlns:a16="http://schemas.microsoft.com/office/drawing/2014/main" xmlns="" id="{3C4E4305-7967-4456-8AE7-64A7E7DB511C}"/>
                </a:ext>
              </a:extLst>
            </p:cNvPr>
            <p:cNvSpPr>
              <a:spLocks noChangeArrowheads="1"/>
            </p:cNvSpPr>
            <p:nvPr/>
          </p:nvSpPr>
          <p:spPr bwMode="auto">
            <a:xfrm>
              <a:off x="0" y="0"/>
              <a:ext cx="4763" cy="3741"/>
            </a:xfrm>
            <a:prstGeom prst="rect">
              <a:avLst/>
            </a:prstGeom>
            <a:noFill/>
            <a:ln w="57150" cmpd="thinThick">
              <a:solidFill>
                <a:srgbClr val="FF99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grpSp>
      <p:sp>
        <p:nvSpPr>
          <p:cNvPr id="124" name="Rectangle 49">
            <a:extLst>
              <a:ext uri="{FF2B5EF4-FFF2-40B4-BE49-F238E27FC236}">
                <a16:creationId xmlns:a16="http://schemas.microsoft.com/office/drawing/2014/main" xmlns="" id="{EDA52006-4201-4345-8934-27AD0BC4F007}"/>
              </a:ext>
            </a:extLst>
          </p:cNvPr>
          <p:cNvSpPr>
            <a:spLocks noChangeArrowheads="1"/>
          </p:cNvSpPr>
          <p:nvPr/>
        </p:nvSpPr>
        <p:spPr bwMode="auto">
          <a:xfrm>
            <a:off x="3884816" y="5300272"/>
            <a:ext cx="5043054" cy="954107"/>
          </a:xfrm>
          <a:prstGeom prst="rect">
            <a:avLst/>
          </a:prstGeom>
          <a:solidFill>
            <a:schemeClr val="accent1">
              <a:lumMod val="40000"/>
              <a:lumOff val="60000"/>
            </a:schemeClr>
          </a:solidFill>
          <a:ln>
            <a:noFill/>
          </a:ln>
          <a:effectLst/>
        </p:spPr>
        <p:txBody>
          <a:bodyPr wrap="square" anchor="ct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触发器的状态仅仅取决于</a:t>
            </a:r>
            <a:r>
              <a:rPr kumimoji="0" lang="en-US" altLang="zh-CN" sz="2800" b="1" i="1"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CP</a:t>
            </a: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信号</a:t>
            </a:r>
            <a:r>
              <a:rPr kumimoji="0" lang="zh-CN" altLang="en-US" sz="2800" b="1" i="0" u="none" strike="noStrike" kern="0" cap="none" spc="0" normalizeH="0" baseline="0" noProof="0" dirty="0">
                <a:ln>
                  <a:noFill/>
                </a:ln>
                <a:solidFill>
                  <a:srgbClr val="CC0000"/>
                </a:solidFill>
                <a:effectLst/>
                <a:uLnTx/>
                <a:uFillTx/>
                <a:latin typeface="Arial" panose="020B0604020202020204" pitchFamily="34" charset="0"/>
                <a:ea typeface="楷体_GB2312" pitchFamily="49" charset="-122"/>
              </a:rPr>
              <a:t>上升沿到达前瞬间</a:t>
            </a: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的</a:t>
            </a:r>
            <a:r>
              <a:rPr kumimoji="0" lang="en-US" altLang="zh-CN" sz="2800" b="1" i="1"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D</a:t>
            </a: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信号</a:t>
            </a:r>
            <a:r>
              <a:rPr kumimoji="0" lang="zh-CN" altLang="en-US" sz="2800" b="1" i="0" u="none" strike="noStrike" kern="0" cap="none" spc="0" normalizeH="0" baseline="0" noProof="0" dirty="0">
                <a:ln>
                  <a:noFill/>
                </a:ln>
                <a:solidFill>
                  <a:srgbClr val="000066"/>
                </a:solidFill>
                <a:effectLst/>
                <a:uLnTx/>
                <a:uFillTx/>
                <a:latin typeface="Arial" panose="020B0604020202020204" pitchFamily="34" charset="0"/>
                <a:ea typeface="楷体_GB2312" pitchFamily="49" charset="-122"/>
              </a:rPr>
              <a:t> </a:t>
            </a:r>
          </a:p>
        </p:txBody>
      </p:sp>
      <p:sp>
        <p:nvSpPr>
          <p:cNvPr id="125" name="AutoShape 64">
            <a:extLst>
              <a:ext uri="{FF2B5EF4-FFF2-40B4-BE49-F238E27FC236}">
                <a16:creationId xmlns:a16="http://schemas.microsoft.com/office/drawing/2014/main" xmlns="" id="{F727E43E-3DB7-4EA4-BEB6-DAD36F24BDEC}"/>
              </a:ext>
            </a:extLst>
          </p:cNvPr>
          <p:cNvSpPr>
            <a:spLocks noChangeArrowheads="1"/>
          </p:cNvSpPr>
          <p:nvPr/>
        </p:nvSpPr>
        <p:spPr bwMode="auto">
          <a:xfrm>
            <a:off x="5117457" y="4272779"/>
            <a:ext cx="3384550" cy="719137"/>
          </a:xfrm>
          <a:prstGeom prst="wedgeRoundRectCallout">
            <a:avLst>
              <a:gd name="adj1" fmla="val -48750"/>
              <a:gd name="adj2" fmla="val -213255"/>
              <a:gd name="adj3" fmla="val 16667"/>
            </a:avLst>
          </a:prstGeom>
          <a:solidFill>
            <a:schemeClr val="accent2">
              <a:lumMod val="20000"/>
              <a:lumOff val="80000"/>
              <a:alpha val="98822"/>
            </a:schemeClr>
          </a:solidFill>
          <a:ln w="19050">
            <a:solidFill>
              <a:srgbClr val="FF0066"/>
            </a:solidFill>
            <a:miter lim="800000"/>
            <a:headEnd/>
            <a:tailEnd/>
          </a:ln>
          <a:effectLst/>
        </p:spPr>
        <p:txBody>
          <a:bodyPr wrap="none" anchor="ct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表示C</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P</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的</a:t>
            </a:r>
            <a:r>
              <a:rPr kumimoji="0" lang="zh-CN" altLang="en-US" sz="2400" b="1" i="0" u="none" strike="noStrike" kern="0" cap="none" spc="0" normalizeH="0" baseline="0" noProof="0" dirty="0">
                <a:ln>
                  <a:noFill/>
                </a:ln>
                <a:solidFill>
                  <a:srgbClr val="FF0000"/>
                </a:solidFill>
                <a:effectLst/>
                <a:uLnTx/>
                <a:uFillTx/>
                <a:latin typeface="Arial" panose="020B0604020202020204" pitchFamily="34" charset="0"/>
                <a:ea typeface="楷体_GB2312" pitchFamily="49" charset="-122"/>
              </a:rPr>
              <a:t>上升沿</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触发</a:t>
            </a:r>
          </a:p>
        </p:txBody>
      </p:sp>
    </p:spTree>
    <p:extLst>
      <p:ext uri="{BB962C8B-B14F-4D97-AF65-F5344CB8AC3E}">
        <p14:creationId xmlns:p14="http://schemas.microsoft.com/office/powerpoint/2010/main" xmlns="" val="114828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fade">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边沿触发的触发器</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21" name="Text Box 46" descr="花束">
            <a:extLst>
              <a:ext uri="{FF2B5EF4-FFF2-40B4-BE49-F238E27FC236}">
                <a16:creationId xmlns:a16="http://schemas.microsoft.com/office/drawing/2014/main" xmlns="" id="{3EEA946C-2D2D-49E1-8DAE-D80D2334A73A}"/>
              </a:ext>
            </a:extLst>
          </p:cNvPr>
          <p:cNvSpPr txBox="1">
            <a:spLocks noChangeArrowheads="1"/>
          </p:cNvSpPr>
          <p:nvPr/>
        </p:nvSpPr>
        <p:spPr bwMode="auto">
          <a:xfrm>
            <a:off x="192570" y="603621"/>
            <a:ext cx="3189397" cy="525401"/>
          </a:xfrm>
          <a:prstGeom prst="rect">
            <a:avLst/>
          </a:prstGeom>
          <a:noFill/>
          <a:ln>
            <a:noFill/>
          </a:ln>
          <a:effectLst/>
          <a:extLst>
            <a:ext uri="{909E8E84-426E-40DD-AFC4-6F175D3DCCD1}">
              <a14:hiddenFill xmlns:a14="http://schemas.microsoft.com/office/drawing/2010/main" xmlns="">
                <a:blipFill dpi="0" rotWithShape="0">
                  <a:blip r:embed="rId4"/>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边沿</a:t>
            </a:r>
            <a:r>
              <a:rPr kumimoji="1" lang="en-US" altLang="zh-CN" sz="2800" b="1" dirty="0">
                <a:solidFill>
                  <a:srgbClr val="0000FF"/>
                </a:solidFill>
                <a:latin typeface="Times New Roman" panose="02020603050405020304" pitchFamily="18" charset="0"/>
                <a:ea typeface="长城楷体" pitchFamily="1" charset="-122"/>
              </a:rPr>
              <a:t>D</a:t>
            </a:r>
            <a:r>
              <a:rPr kumimoji="1" lang="zh-CN" altLang="en-US" sz="2800" b="1" dirty="0">
                <a:solidFill>
                  <a:srgbClr val="0000FF"/>
                </a:solidFill>
                <a:latin typeface="Times New Roman" panose="02020603050405020304" pitchFamily="18" charset="0"/>
                <a:ea typeface="长城楷体" pitchFamily="1" charset="-122"/>
              </a:rPr>
              <a:t>触发器</a:t>
            </a:r>
          </a:p>
        </p:txBody>
      </p:sp>
      <p:sp>
        <p:nvSpPr>
          <p:cNvPr id="329" name="Rectangle 4">
            <a:extLst>
              <a:ext uri="{FF2B5EF4-FFF2-40B4-BE49-F238E27FC236}">
                <a16:creationId xmlns:a16="http://schemas.microsoft.com/office/drawing/2014/main" xmlns="" id="{A6F82B26-0617-48FF-BFB3-283F3A744273}"/>
              </a:ext>
            </a:extLst>
          </p:cNvPr>
          <p:cNvSpPr>
            <a:spLocks noChangeArrowheads="1"/>
          </p:cNvSpPr>
          <p:nvPr/>
        </p:nvSpPr>
        <p:spPr bwMode="auto">
          <a:xfrm>
            <a:off x="3997341" y="609684"/>
            <a:ext cx="222470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p>
            <a:r>
              <a:rPr lang="en-US" altLang="zh-CN" sz="2800" b="1" dirty="0">
                <a:solidFill>
                  <a:srgbClr val="800000"/>
                </a:solidFill>
                <a:effectLst>
                  <a:outerShdw blurRad="38100" dist="38100" dir="2700000" algn="tl">
                    <a:srgbClr val="C0C0C0"/>
                  </a:outerShdw>
                </a:effectLst>
                <a:latin typeface="Times New Roman" panose="02020603050405020304" pitchFamily="18" charset="0"/>
                <a:sym typeface="Arial" panose="020B0604020202020204" pitchFamily="34" charset="0"/>
              </a:rPr>
              <a:t>4.  </a:t>
            </a:r>
            <a:r>
              <a:rPr lang="zh-CN" altLang="en-US" sz="2800" b="1" dirty="0">
                <a:solidFill>
                  <a:srgbClr val="800000"/>
                </a:solidFill>
                <a:effectLst>
                  <a:outerShdw blurRad="38100" dist="38100" dir="2700000" algn="tl">
                    <a:srgbClr val="C0C0C0"/>
                  </a:outerShdw>
                </a:effectLst>
                <a:latin typeface="Times New Roman" panose="02020603050405020304" pitchFamily="18" charset="0"/>
                <a:sym typeface="Arial" panose="020B0604020202020204" pitchFamily="34" charset="0"/>
              </a:rPr>
              <a:t>波形图</a:t>
            </a:r>
            <a:endParaRPr lang="zh-CN" altLang="en-US" sz="3200" b="1" dirty="0">
              <a:solidFill>
                <a:schemeClr val="tx2"/>
              </a:solidFill>
              <a:latin typeface="Tahoma" panose="020B0604030504040204" pitchFamily="34" charset="0"/>
            </a:endParaRPr>
          </a:p>
        </p:txBody>
      </p:sp>
      <p:sp>
        <p:nvSpPr>
          <p:cNvPr id="215" name="Rectangle 5">
            <a:extLst>
              <a:ext uri="{FF2B5EF4-FFF2-40B4-BE49-F238E27FC236}">
                <a16:creationId xmlns:a16="http://schemas.microsoft.com/office/drawing/2014/main" xmlns="" id="{82DA969B-E6FB-45A5-B024-FC99AF1E85C4}"/>
              </a:ext>
            </a:extLst>
          </p:cNvPr>
          <p:cNvSpPr>
            <a:spLocks noChangeArrowheads="1"/>
          </p:cNvSpPr>
          <p:nvPr/>
        </p:nvSpPr>
        <p:spPr bwMode="auto">
          <a:xfrm>
            <a:off x="412750" y="1408113"/>
            <a:ext cx="8678863"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defTabSz="914400" fontAlgn="base">
              <a:spcBef>
                <a:spcPct val="0"/>
              </a:spcBef>
              <a:spcAft>
                <a:spcPct val="0"/>
              </a:spcAft>
            </a:pPr>
            <a:r>
              <a:rPr lang="zh-CN" altLang="en-US" sz="2800" b="1" dirty="0">
                <a:solidFill>
                  <a:srgbClr val="000000"/>
                </a:solidFill>
                <a:latin typeface="黑体" panose="02010609060101010101" pitchFamily="49" charset="-122"/>
                <a:ea typeface="黑体" panose="02010609060101010101" pitchFamily="49" charset="-122"/>
              </a:rPr>
              <a:t>设触发器</a:t>
            </a:r>
            <a:r>
              <a:rPr lang="zh-CN" altLang="en-US" sz="2800" b="1" dirty="0">
                <a:solidFill>
                  <a:srgbClr val="0000FF"/>
                </a:solidFill>
                <a:latin typeface="黑体" panose="02010609060101010101" pitchFamily="49" charset="-122"/>
                <a:ea typeface="黑体" panose="02010609060101010101" pitchFamily="49" charset="-122"/>
              </a:rPr>
              <a:t>初态为</a:t>
            </a:r>
            <a:r>
              <a:rPr lang="zh-CN" altLang="en-US" sz="2800" b="1" baseline="-25000" dirty="0">
                <a:solidFill>
                  <a:srgbClr val="0000FF"/>
                </a:solidFill>
                <a:latin typeface="黑体" panose="02010609060101010101" pitchFamily="49" charset="-122"/>
                <a:ea typeface="黑体" panose="02010609060101010101" pitchFamily="49" charset="-122"/>
              </a:rPr>
              <a:t> </a:t>
            </a:r>
            <a:r>
              <a:rPr lang="en-US" altLang="zh-CN" sz="2800" b="1" dirty="0">
                <a:solidFill>
                  <a:srgbClr val="0000FF"/>
                </a:solidFill>
                <a:latin typeface="黑体" panose="02010609060101010101" pitchFamily="49" charset="-122"/>
                <a:ea typeface="黑体" panose="02010609060101010101" pitchFamily="49" charset="-122"/>
              </a:rPr>
              <a:t>0</a:t>
            </a:r>
            <a:r>
              <a:rPr lang="zh-CN" altLang="en-US" sz="2800" b="1" dirty="0">
                <a:solidFill>
                  <a:srgbClr val="000000"/>
                </a:solidFill>
                <a:latin typeface="黑体" panose="02010609060101010101" pitchFamily="49" charset="-122"/>
                <a:ea typeface="黑体" panose="02010609060101010101" pitchFamily="49" charset="-122"/>
              </a:rPr>
              <a:t>，试对应输入波形画出</a:t>
            </a:r>
            <a:r>
              <a:rPr lang="zh-CN" altLang="en-US" sz="2800" b="1" baseline="-25000" dirty="0">
                <a:solidFill>
                  <a:srgbClr val="000000"/>
                </a:solidFill>
                <a:latin typeface="黑体" panose="02010609060101010101" pitchFamily="49" charset="-122"/>
                <a:ea typeface="黑体" panose="02010609060101010101" pitchFamily="49" charset="-122"/>
              </a:rPr>
              <a:t> </a:t>
            </a:r>
            <a:r>
              <a:rPr lang="en-US" altLang="zh-CN" sz="2800" b="1" i="1" dirty="0">
                <a:solidFill>
                  <a:srgbClr val="000000"/>
                </a:solidFill>
                <a:latin typeface="黑体" panose="02010609060101010101" pitchFamily="49" charset="-122"/>
                <a:ea typeface="黑体" panose="02010609060101010101" pitchFamily="49" charset="-122"/>
              </a:rPr>
              <a:t>Q</a:t>
            </a:r>
            <a:r>
              <a:rPr lang="en-US" altLang="zh-CN" sz="2800" b="1" baseline="-25000" dirty="0">
                <a:solidFill>
                  <a:srgbClr val="000000"/>
                </a:solidFill>
                <a:latin typeface="黑体" panose="02010609060101010101" pitchFamily="49" charset="-122"/>
                <a:ea typeface="黑体" panose="02010609060101010101" pitchFamily="49" charset="-122"/>
              </a:rPr>
              <a:t> </a:t>
            </a:r>
            <a:r>
              <a:rPr lang="zh-CN" altLang="en-US" sz="2800" b="1" dirty="0">
                <a:solidFill>
                  <a:srgbClr val="000000"/>
                </a:solidFill>
                <a:latin typeface="黑体" panose="02010609060101010101" pitchFamily="49" charset="-122"/>
                <a:ea typeface="黑体" panose="02010609060101010101" pitchFamily="49" charset="-122"/>
              </a:rPr>
              <a:t>的波形。</a:t>
            </a:r>
            <a:endParaRPr lang="zh-CN" altLang="en-US" sz="2800" b="1" dirty="0">
              <a:solidFill>
                <a:srgbClr val="FF3300"/>
              </a:solidFill>
              <a:latin typeface="黑体" panose="02010609060101010101" pitchFamily="49" charset="-122"/>
              <a:ea typeface="黑体" panose="02010609060101010101" pitchFamily="49" charset="-122"/>
            </a:endParaRPr>
          </a:p>
        </p:txBody>
      </p:sp>
      <p:grpSp>
        <p:nvGrpSpPr>
          <p:cNvPr id="229" name="Group 19">
            <a:extLst>
              <a:ext uri="{FF2B5EF4-FFF2-40B4-BE49-F238E27FC236}">
                <a16:creationId xmlns:a16="http://schemas.microsoft.com/office/drawing/2014/main" xmlns="" id="{8DADCDAB-4EB3-4A4A-9A33-5B99F8F91A91}"/>
              </a:ext>
            </a:extLst>
          </p:cNvPr>
          <p:cNvGrpSpPr>
            <a:grpSpLocks/>
          </p:cNvGrpSpPr>
          <p:nvPr/>
        </p:nvGrpSpPr>
        <p:grpSpPr bwMode="auto">
          <a:xfrm>
            <a:off x="2836597" y="2175630"/>
            <a:ext cx="3857625" cy="1593850"/>
            <a:chOff x="-1" y="0"/>
            <a:chExt cx="2430" cy="1004"/>
          </a:xfrm>
        </p:grpSpPr>
        <p:sp>
          <p:nvSpPr>
            <p:cNvPr id="230" name="Line 20">
              <a:extLst>
                <a:ext uri="{FF2B5EF4-FFF2-40B4-BE49-F238E27FC236}">
                  <a16:creationId xmlns:a16="http://schemas.microsoft.com/office/drawing/2014/main" xmlns="" id="{20B87FB8-65E8-4DC3-88ED-A3B4E1534C0E}"/>
                </a:ext>
              </a:extLst>
            </p:cNvPr>
            <p:cNvSpPr>
              <a:spLocks noChangeShapeType="1"/>
            </p:cNvSpPr>
            <p:nvPr/>
          </p:nvSpPr>
          <p:spPr bwMode="auto">
            <a:xfrm flipH="1" flipV="1">
              <a:off x="839" y="992"/>
              <a:ext cx="462"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1" name="Line 21">
              <a:extLst>
                <a:ext uri="{FF2B5EF4-FFF2-40B4-BE49-F238E27FC236}">
                  <a16:creationId xmlns:a16="http://schemas.microsoft.com/office/drawing/2014/main" xmlns="" id="{4303EEC0-6A9E-4E29-B9E5-71D7DBD9EC13}"/>
                </a:ext>
              </a:extLst>
            </p:cNvPr>
            <p:cNvSpPr>
              <a:spLocks noChangeShapeType="1"/>
            </p:cNvSpPr>
            <p:nvPr/>
          </p:nvSpPr>
          <p:spPr bwMode="auto">
            <a:xfrm flipH="1">
              <a:off x="1295" y="563"/>
              <a:ext cx="0" cy="43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2" name="Line 22">
              <a:extLst>
                <a:ext uri="{FF2B5EF4-FFF2-40B4-BE49-F238E27FC236}">
                  <a16:creationId xmlns:a16="http://schemas.microsoft.com/office/drawing/2014/main" xmlns="" id="{AA10574B-3D11-4C8A-9F79-4A0DFB9F5801}"/>
                </a:ext>
              </a:extLst>
            </p:cNvPr>
            <p:cNvSpPr>
              <a:spLocks noChangeShapeType="1"/>
            </p:cNvSpPr>
            <p:nvPr/>
          </p:nvSpPr>
          <p:spPr bwMode="auto">
            <a:xfrm flipH="1">
              <a:off x="851" y="560"/>
              <a:ext cx="0" cy="43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3" name="Line 23">
              <a:extLst>
                <a:ext uri="{FF2B5EF4-FFF2-40B4-BE49-F238E27FC236}">
                  <a16:creationId xmlns:a16="http://schemas.microsoft.com/office/drawing/2014/main" xmlns="" id="{587D463A-A106-4B4F-8AB4-104800DFA3AA}"/>
                </a:ext>
              </a:extLst>
            </p:cNvPr>
            <p:cNvSpPr>
              <a:spLocks noChangeShapeType="1"/>
            </p:cNvSpPr>
            <p:nvPr/>
          </p:nvSpPr>
          <p:spPr bwMode="auto">
            <a:xfrm flipH="1" flipV="1">
              <a:off x="1901" y="572"/>
              <a:ext cx="528"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4" name="Line 24">
              <a:extLst>
                <a:ext uri="{FF2B5EF4-FFF2-40B4-BE49-F238E27FC236}">
                  <a16:creationId xmlns:a16="http://schemas.microsoft.com/office/drawing/2014/main" xmlns="" id="{1B39542A-F965-42E2-B409-686F7EE60701}"/>
                </a:ext>
              </a:extLst>
            </p:cNvPr>
            <p:cNvSpPr>
              <a:spLocks noChangeShapeType="1"/>
            </p:cNvSpPr>
            <p:nvPr/>
          </p:nvSpPr>
          <p:spPr bwMode="auto">
            <a:xfrm flipH="1" flipV="1">
              <a:off x="1559" y="992"/>
              <a:ext cx="348"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5" name="Line 25">
              <a:extLst>
                <a:ext uri="{FF2B5EF4-FFF2-40B4-BE49-F238E27FC236}">
                  <a16:creationId xmlns:a16="http://schemas.microsoft.com/office/drawing/2014/main" xmlns="" id="{EF6CB23C-FD77-4B8E-BB52-3B4AFC3896FD}"/>
                </a:ext>
              </a:extLst>
            </p:cNvPr>
            <p:cNvSpPr>
              <a:spLocks noChangeShapeType="1"/>
            </p:cNvSpPr>
            <p:nvPr/>
          </p:nvSpPr>
          <p:spPr bwMode="auto">
            <a:xfrm flipH="1">
              <a:off x="1913" y="572"/>
              <a:ext cx="0" cy="43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6" name="Line 26">
              <a:extLst>
                <a:ext uri="{FF2B5EF4-FFF2-40B4-BE49-F238E27FC236}">
                  <a16:creationId xmlns:a16="http://schemas.microsoft.com/office/drawing/2014/main" xmlns="" id="{0AAE2494-39E5-4593-BBEB-62C73E262B37}"/>
                </a:ext>
              </a:extLst>
            </p:cNvPr>
            <p:cNvSpPr>
              <a:spLocks noChangeShapeType="1"/>
            </p:cNvSpPr>
            <p:nvPr/>
          </p:nvSpPr>
          <p:spPr bwMode="auto">
            <a:xfrm flipH="1">
              <a:off x="1568" y="572"/>
              <a:ext cx="0" cy="43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7" name="Line 27">
              <a:extLst>
                <a:ext uri="{FF2B5EF4-FFF2-40B4-BE49-F238E27FC236}">
                  <a16:creationId xmlns:a16="http://schemas.microsoft.com/office/drawing/2014/main" xmlns="" id="{CA970049-28E6-4A77-A909-7519914B9313}"/>
                </a:ext>
              </a:extLst>
            </p:cNvPr>
            <p:cNvSpPr>
              <a:spLocks noChangeShapeType="1"/>
            </p:cNvSpPr>
            <p:nvPr/>
          </p:nvSpPr>
          <p:spPr bwMode="auto">
            <a:xfrm flipH="1" flipV="1">
              <a:off x="1289" y="572"/>
              <a:ext cx="291"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8" name="Line 28">
              <a:extLst>
                <a:ext uri="{FF2B5EF4-FFF2-40B4-BE49-F238E27FC236}">
                  <a16:creationId xmlns:a16="http://schemas.microsoft.com/office/drawing/2014/main" xmlns="" id="{5645B394-9DD0-4A21-A561-E97183D92186}"/>
                </a:ext>
              </a:extLst>
            </p:cNvPr>
            <p:cNvSpPr>
              <a:spLocks noChangeShapeType="1"/>
            </p:cNvSpPr>
            <p:nvPr/>
          </p:nvSpPr>
          <p:spPr bwMode="auto">
            <a:xfrm flipH="1" flipV="1">
              <a:off x="272" y="572"/>
              <a:ext cx="579"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39" name="Line 29">
              <a:extLst>
                <a:ext uri="{FF2B5EF4-FFF2-40B4-BE49-F238E27FC236}">
                  <a16:creationId xmlns:a16="http://schemas.microsoft.com/office/drawing/2014/main" xmlns="" id="{FF701996-9249-491B-95D9-08AF27FB1581}"/>
                </a:ext>
              </a:extLst>
            </p:cNvPr>
            <p:cNvSpPr>
              <a:spLocks noChangeShapeType="1"/>
            </p:cNvSpPr>
            <p:nvPr/>
          </p:nvSpPr>
          <p:spPr bwMode="auto">
            <a:xfrm flipH="1">
              <a:off x="2119" y="432"/>
              <a:ext cx="309"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0" name="Line 30">
              <a:extLst>
                <a:ext uri="{FF2B5EF4-FFF2-40B4-BE49-F238E27FC236}">
                  <a16:creationId xmlns:a16="http://schemas.microsoft.com/office/drawing/2014/main" xmlns="" id="{63182958-8CCF-4E3C-8BD5-8BB4334E4BD1}"/>
                </a:ext>
              </a:extLst>
            </p:cNvPr>
            <p:cNvSpPr>
              <a:spLocks noChangeShapeType="1"/>
            </p:cNvSpPr>
            <p:nvPr/>
          </p:nvSpPr>
          <p:spPr bwMode="auto">
            <a:xfrm flipH="1">
              <a:off x="1901" y="6"/>
              <a:ext cx="240"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1" name="Line 31">
              <a:extLst>
                <a:ext uri="{FF2B5EF4-FFF2-40B4-BE49-F238E27FC236}">
                  <a16:creationId xmlns:a16="http://schemas.microsoft.com/office/drawing/2014/main" xmlns="" id="{C1801295-6E2C-4E7C-9A80-BE3397D95BD0}"/>
                </a:ext>
              </a:extLst>
            </p:cNvPr>
            <p:cNvSpPr>
              <a:spLocks noChangeShapeType="1"/>
            </p:cNvSpPr>
            <p:nvPr/>
          </p:nvSpPr>
          <p:spPr bwMode="auto">
            <a:xfrm flipH="1" flipV="1">
              <a:off x="2129" y="0"/>
              <a:ext cx="0" cy="43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2" name="Line 32">
              <a:extLst>
                <a:ext uri="{FF2B5EF4-FFF2-40B4-BE49-F238E27FC236}">
                  <a16:creationId xmlns:a16="http://schemas.microsoft.com/office/drawing/2014/main" xmlns="" id="{FE559F0E-76A4-4B1B-9815-C0E369311640}"/>
                </a:ext>
              </a:extLst>
            </p:cNvPr>
            <p:cNvSpPr>
              <a:spLocks noChangeShapeType="1"/>
            </p:cNvSpPr>
            <p:nvPr/>
          </p:nvSpPr>
          <p:spPr bwMode="auto">
            <a:xfrm flipH="1">
              <a:off x="1196" y="432"/>
              <a:ext cx="240"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3" name="Line 33">
              <a:extLst>
                <a:ext uri="{FF2B5EF4-FFF2-40B4-BE49-F238E27FC236}">
                  <a16:creationId xmlns:a16="http://schemas.microsoft.com/office/drawing/2014/main" xmlns="" id="{4C1C23A3-B6E7-4403-95CD-6ABA179B4CD4}"/>
                </a:ext>
              </a:extLst>
            </p:cNvPr>
            <p:cNvSpPr>
              <a:spLocks noChangeShapeType="1"/>
            </p:cNvSpPr>
            <p:nvPr/>
          </p:nvSpPr>
          <p:spPr bwMode="auto">
            <a:xfrm flipH="1">
              <a:off x="968" y="3"/>
              <a:ext cx="240"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4" name="Line 34">
              <a:extLst>
                <a:ext uri="{FF2B5EF4-FFF2-40B4-BE49-F238E27FC236}">
                  <a16:creationId xmlns:a16="http://schemas.microsoft.com/office/drawing/2014/main" xmlns="" id="{B48BBFB6-F10B-4999-AA91-E413E3B461BD}"/>
                </a:ext>
              </a:extLst>
            </p:cNvPr>
            <p:cNvSpPr>
              <a:spLocks noChangeShapeType="1"/>
            </p:cNvSpPr>
            <p:nvPr/>
          </p:nvSpPr>
          <p:spPr bwMode="auto">
            <a:xfrm flipH="1" flipV="1">
              <a:off x="1196" y="12"/>
              <a:ext cx="0" cy="43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5" name="Line 35">
              <a:extLst>
                <a:ext uri="{FF2B5EF4-FFF2-40B4-BE49-F238E27FC236}">
                  <a16:creationId xmlns:a16="http://schemas.microsoft.com/office/drawing/2014/main" xmlns="" id="{56B2E705-CDBE-4ACB-AF85-B5ABBB308EDA}"/>
                </a:ext>
              </a:extLst>
            </p:cNvPr>
            <p:cNvSpPr>
              <a:spLocks noChangeShapeType="1"/>
            </p:cNvSpPr>
            <p:nvPr/>
          </p:nvSpPr>
          <p:spPr bwMode="auto">
            <a:xfrm>
              <a:off x="1436" y="432"/>
              <a:ext cx="240"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6" name="Line 36">
              <a:extLst>
                <a:ext uri="{FF2B5EF4-FFF2-40B4-BE49-F238E27FC236}">
                  <a16:creationId xmlns:a16="http://schemas.microsoft.com/office/drawing/2014/main" xmlns="" id="{4CBE0B09-0A0E-456F-97E3-0BDDC0D6DC00}"/>
                </a:ext>
              </a:extLst>
            </p:cNvPr>
            <p:cNvSpPr>
              <a:spLocks noChangeShapeType="1"/>
            </p:cNvSpPr>
            <p:nvPr/>
          </p:nvSpPr>
          <p:spPr bwMode="auto">
            <a:xfrm>
              <a:off x="1661" y="6"/>
              <a:ext cx="240"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7" name="Line 37">
              <a:extLst>
                <a:ext uri="{FF2B5EF4-FFF2-40B4-BE49-F238E27FC236}">
                  <a16:creationId xmlns:a16="http://schemas.microsoft.com/office/drawing/2014/main" xmlns="" id="{283A853F-CF92-4893-A684-C0B9B1A82366}"/>
                </a:ext>
              </a:extLst>
            </p:cNvPr>
            <p:cNvSpPr>
              <a:spLocks noChangeShapeType="1"/>
            </p:cNvSpPr>
            <p:nvPr/>
          </p:nvSpPr>
          <p:spPr bwMode="auto">
            <a:xfrm flipV="1">
              <a:off x="1673" y="12"/>
              <a:ext cx="0" cy="43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8" name="Line 38">
              <a:extLst>
                <a:ext uri="{FF2B5EF4-FFF2-40B4-BE49-F238E27FC236}">
                  <a16:creationId xmlns:a16="http://schemas.microsoft.com/office/drawing/2014/main" xmlns="" id="{D6E5FCEF-9135-4A55-BAB9-0E9B444A2A51}"/>
                </a:ext>
              </a:extLst>
            </p:cNvPr>
            <p:cNvSpPr>
              <a:spLocks noChangeShapeType="1"/>
            </p:cNvSpPr>
            <p:nvPr/>
          </p:nvSpPr>
          <p:spPr bwMode="auto">
            <a:xfrm>
              <a:off x="512" y="432"/>
              <a:ext cx="240"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49" name="Line 39">
              <a:extLst>
                <a:ext uri="{FF2B5EF4-FFF2-40B4-BE49-F238E27FC236}">
                  <a16:creationId xmlns:a16="http://schemas.microsoft.com/office/drawing/2014/main" xmlns="" id="{ABF6AB86-BA21-48E2-80D5-9976A063786E}"/>
                </a:ext>
              </a:extLst>
            </p:cNvPr>
            <p:cNvSpPr>
              <a:spLocks noChangeShapeType="1"/>
            </p:cNvSpPr>
            <p:nvPr/>
          </p:nvSpPr>
          <p:spPr bwMode="auto">
            <a:xfrm>
              <a:off x="728" y="3"/>
              <a:ext cx="240"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50" name="Line 40">
              <a:extLst>
                <a:ext uri="{FF2B5EF4-FFF2-40B4-BE49-F238E27FC236}">
                  <a16:creationId xmlns:a16="http://schemas.microsoft.com/office/drawing/2014/main" xmlns="" id="{BF11FBF5-B2C4-4036-81B6-22AFB1FBFEA7}"/>
                </a:ext>
              </a:extLst>
            </p:cNvPr>
            <p:cNvSpPr>
              <a:spLocks noChangeShapeType="1"/>
            </p:cNvSpPr>
            <p:nvPr/>
          </p:nvSpPr>
          <p:spPr bwMode="auto">
            <a:xfrm flipV="1">
              <a:off x="740" y="9"/>
              <a:ext cx="0" cy="432"/>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51" name="Line 41">
              <a:extLst>
                <a:ext uri="{FF2B5EF4-FFF2-40B4-BE49-F238E27FC236}">
                  <a16:creationId xmlns:a16="http://schemas.microsoft.com/office/drawing/2014/main" xmlns="" id="{E8141834-5D75-4C40-A75D-C308FD5BF185}"/>
                </a:ext>
              </a:extLst>
            </p:cNvPr>
            <p:cNvSpPr>
              <a:spLocks noChangeShapeType="1"/>
            </p:cNvSpPr>
            <p:nvPr/>
          </p:nvSpPr>
          <p:spPr bwMode="auto">
            <a:xfrm flipH="1">
              <a:off x="272" y="432"/>
              <a:ext cx="288"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52" name="Rectangle 42">
              <a:extLst>
                <a:ext uri="{FF2B5EF4-FFF2-40B4-BE49-F238E27FC236}">
                  <a16:creationId xmlns:a16="http://schemas.microsoft.com/office/drawing/2014/main" xmlns="" id="{8D466A9D-7BAD-4B93-A852-1E9EBDCCD446}"/>
                </a:ext>
              </a:extLst>
            </p:cNvPr>
            <p:cNvSpPr>
              <a:spLocks noChangeArrowheads="1"/>
            </p:cNvSpPr>
            <p:nvPr/>
          </p:nvSpPr>
          <p:spPr bwMode="auto">
            <a:xfrm>
              <a:off x="56" y="639"/>
              <a:ext cx="255"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endPar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53" name="Rectangle 43">
              <a:extLst>
                <a:ext uri="{FF2B5EF4-FFF2-40B4-BE49-F238E27FC236}">
                  <a16:creationId xmlns:a16="http://schemas.microsoft.com/office/drawing/2014/main" xmlns="" id="{2E4E31A5-1056-47C2-AA0D-0D39172BA3FE}"/>
                </a:ext>
              </a:extLst>
            </p:cNvPr>
            <p:cNvSpPr>
              <a:spLocks noChangeArrowheads="1"/>
            </p:cNvSpPr>
            <p:nvPr/>
          </p:nvSpPr>
          <p:spPr bwMode="auto">
            <a:xfrm>
              <a:off x="-1" y="65"/>
              <a:ext cx="364"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zh-CN" altLang="en-US"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a:t>
              </a:r>
              <a:r>
                <a:rPr kumimoji="0" lang="en-US" altLang="zh-CN" sz="2400" b="1" i="1"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a:t>
              </a:r>
              <a:endParaRPr kumimoji="0" lang="zh-CN" altLang="en-US" sz="2400" b="1" i="1" u="none" strike="noStrike" kern="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54" name="Group 44">
            <a:extLst>
              <a:ext uri="{FF2B5EF4-FFF2-40B4-BE49-F238E27FC236}">
                <a16:creationId xmlns:a16="http://schemas.microsoft.com/office/drawing/2014/main" xmlns="" id="{3E3ECCDC-B929-4576-A715-448E05E37FFE}"/>
              </a:ext>
            </a:extLst>
          </p:cNvPr>
          <p:cNvGrpSpPr>
            <a:grpSpLocks/>
          </p:cNvGrpSpPr>
          <p:nvPr/>
        </p:nvGrpSpPr>
        <p:grpSpPr bwMode="auto">
          <a:xfrm>
            <a:off x="2866760" y="4152068"/>
            <a:ext cx="1160462" cy="547687"/>
            <a:chOff x="0" y="0"/>
            <a:chExt cx="731" cy="345"/>
          </a:xfrm>
        </p:grpSpPr>
        <p:sp>
          <p:nvSpPr>
            <p:cNvPr id="255" name="Line 45">
              <a:extLst>
                <a:ext uri="{FF2B5EF4-FFF2-40B4-BE49-F238E27FC236}">
                  <a16:creationId xmlns:a16="http://schemas.microsoft.com/office/drawing/2014/main" xmlns="" id="{7B4812E3-B68A-4685-8BF7-4916FAE85929}"/>
                </a:ext>
              </a:extLst>
            </p:cNvPr>
            <p:cNvSpPr>
              <a:spLocks noChangeShapeType="1"/>
            </p:cNvSpPr>
            <p:nvPr/>
          </p:nvSpPr>
          <p:spPr bwMode="auto">
            <a:xfrm flipH="1">
              <a:off x="254" y="345"/>
              <a:ext cx="477" cy="0"/>
            </a:xfrm>
            <a:prstGeom prst="line">
              <a:avLst/>
            </a:prstGeom>
            <a:noFill/>
            <a:ln w="381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56" name="Rectangle 46">
              <a:extLst>
                <a:ext uri="{FF2B5EF4-FFF2-40B4-BE49-F238E27FC236}">
                  <a16:creationId xmlns:a16="http://schemas.microsoft.com/office/drawing/2014/main" xmlns="" id="{4BFA9F77-C677-4C0D-A080-AAF65E2FBB10}"/>
                </a:ext>
              </a:extLst>
            </p:cNvPr>
            <p:cNvSpPr>
              <a:spLocks noChangeArrowheads="1"/>
            </p:cNvSpPr>
            <p:nvPr/>
          </p:nvSpPr>
          <p:spPr bwMode="auto">
            <a:xfrm>
              <a:off x="0" y="0"/>
              <a:ext cx="319"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0" lang="zh-CN" altLang="en-US"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r>
                <a:rPr kumimoji="0" lang="zh-CN" altLang="en-US"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 </a:t>
              </a:r>
            </a:p>
          </p:txBody>
        </p:sp>
      </p:grpSp>
      <p:grpSp>
        <p:nvGrpSpPr>
          <p:cNvPr id="257" name="Group 47">
            <a:extLst>
              <a:ext uri="{FF2B5EF4-FFF2-40B4-BE49-F238E27FC236}">
                <a16:creationId xmlns:a16="http://schemas.microsoft.com/office/drawing/2014/main" xmlns="" id="{9B2D8C00-4FC9-4257-93BA-083C67E8CCD4}"/>
              </a:ext>
            </a:extLst>
          </p:cNvPr>
          <p:cNvGrpSpPr>
            <a:grpSpLocks/>
          </p:cNvGrpSpPr>
          <p:nvPr/>
        </p:nvGrpSpPr>
        <p:grpSpPr bwMode="auto">
          <a:xfrm>
            <a:off x="5500422" y="4033005"/>
            <a:ext cx="1214438" cy="685800"/>
            <a:chOff x="0" y="0"/>
            <a:chExt cx="477" cy="432"/>
          </a:xfrm>
        </p:grpSpPr>
        <p:sp>
          <p:nvSpPr>
            <p:cNvPr id="258" name="Line 48">
              <a:extLst>
                <a:ext uri="{FF2B5EF4-FFF2-40B4-BE49-F238E27FC236}">
                  <a16:creationId xmlns:a16="http://schemas.microsoft.com/office/drawing/2014/main" xmlns="" id="{B0146217-B893-4ADA-AF24-8A88D93FCDF0}"/>
                </a:ext>
              </a:extLst>
            </p:cNvPr>
            <p:cNvSpPr>
              <a:spLocks noChangeShapeType="1"/>
            </p:cNvSpPr>
            <p:nvPr/>
          </p:nvSpPr>
          <p:spPr bwMode="auto">
            <a:xfrm flipH="1">
              <a:off x="0" y="423"/>
              <a:ext cx="477" cy="0"/>
            </a:xfrm>
            <a:prstGeom prst="line">
              <a:avLst/>
            </a:prstGeom>
            <a:noFill/>
            <a:ln w="3810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楷体_GB2312" pitchFamily="49" charset="-122"/>
              </a:endParaRPr>
            </a:p>
          </p:txBody>
        </p:sp>
        <p:sp>
          <p:nvSpPr>
            <p:cNvPr id="259" name="Line 49">
              <a:extLst>
                <a:ext uri="{FF2B5EF4-FFF2-40B4-BE49-F238E27FC236}">
                  <a16:creationId xmlns:a16="http://schemas.microsoft.com/office/drawing/2014/main" xmlns="" id="{E10CC6BC-42D9-431A-A681-1676E644B524}"/>
                </a:ext>
              </a:extLst>
            </p:cNvPr>
            <p:cNvSpPr>
              <a:spLocks noChangeShapeType="1"/>
            </p:cNvSpPr>
            <p:nvPr/>
          </p:nvSpPr>
          <p:spPr bwMode="auto">
            <a:xfrm flipH="1" flipV="1">
              <a:off x="6" y="0"/>
              <a:ext cx="0" cy="432"/>
            </a:xfrm>
            <a:prstGeom prst="line">
              <a:avLst/>
            </a:prstGeom>
            <a:noFill/>
            <a:ln w="38100">
              <a:solidFill>
                <a:srgbClr val="FF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楷体_GB2312" pitchFamily="49" charset="-122"/>
              </a:endParaRPr>
            </a:p>
          </p:txBody>
        </p:sp>
      </p:grpSp>
      <p:grpSp>
        <p:nvGrpSpPr>
          <p:cNvPr id="260" name="Group 50">
            <a:extLst>
              <a:ext uri="{FF2B5EF4-FFF2-40B4-BE49-F238E27FC236}">
                <a16:creationId xmlns:a16="http://schemas.microsoft.com/office/drawing/2014/main" xmlns="" id="{5D18F5B7-975E-4745-8762-560CD805708A}"/>
              </a:ext>
            </a:extLst>
          </p:cNvPr>
          <p:cNvGrpSpPr>
            <a:grpSpLocks/>
          </p:cNvGrpSpPr>
          <p:nvPr/>
        </p:nvGrpSpPr>
        <p:grpSpPr bwMode="auto">
          <a:xfrm>
            <a:off x="3989122" y="4033005"/>
            <a:ext cx="1524000" cy="685800"/>
            <a:chOff x="0" y="0"/>
            <a:chExt cx="960" cy="432"/>
          </a:xfrm>
        </p:grpSpPr>
        <p:sp>
          <p:nvSpPr>
            <p:cNvPr id="261" name="Line 51">
              <a:extLst>
                <a:ext uri="{FF2B5EF4-FFF2-40B4-BE49-F238E27FC236}">
                  <a16:creationId xmlns:a16="http://schemas.microsoft.com/office/drawing/2014/main" xmlns="" id="{05AFB758-1182-45B6-B352-D49F734167E8}"/>
                </a:ext>
              </a:extLst>
            </p:cNvPr>
            <p:cNvSpPr>
              <a:spLocks noChangeShapeType="1"/>
            </p:cNvSpPr>
            <p:nvPr/>
          </p:nvSpPr>
          <p:spPr bwMode="auto">
            <a:xfrm flipH="1">
              <a:off x="0" y="0"/>
              <a:ext cx="960" cy="0"/>
            </a:xfrm>
            <a:prstGeom prst="line">
              <a:avLst/>
            </a:prstGeom>
            <a:noFill/>
            <a:ln w="381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楷体_GB2312" pitchFamily="49" charset="-122"/>
              </a:endParaRPr>
            </a:p>
          </p:txBody>
        </p:sp>
        <p:sp>
          <p:nvSpPr>
            <p:cNvPr id="262" name="Line 52">
              <a:extLst>
                <a:ext uri="{FF2B5EF4-FFF2-40B4-BE49-F238E27FC236}">
                  <a16:creationId xmlns:a16="http://schemas.microsoft.com/office/drawing/2014/main" xmlns="" id="{6DF6FDE0-37B2-45A8-A79A-11581FE110D4}"/>
                </a:ext>
              </a:extLst>
            </p:cNvPr>
            <p:cNvSpPr>
              <a:spLocks noChangeShapeType="1"/>
            </p:cNvSpPr>
            <p:nvPr/>
          </p:nvSpPr>
          <p:spPr bwMode="auto">
            <a:xfrm flipH="1" flipV="1">
              <a:off x="12" y="0"/>
              <a:ext cx="0" cy="432"/>
            </a:xfrm>
            <a:prstGeom prst="line">
              <a:avLst/>
            </a:prstGeom>
            <a:noFill/>
            <a:ln w="3810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楷体_GB2312" pitchFamily="49" charset="-122"/>
              </a:endParaRPr>
            </a:p>
          </p:txBody>
        </p:sp>
      </p:grpSp>
      <p:grpSp>
        <p:nvGrpSpPr>
          <p:cNvPr id="268" name="Group 58">
            <a:extLst>
              <a:ext uri="{FF2B5EF4-FFF2-40B4-BE49-F238E27FC236}">
                <a16:creationId xmlns:a16="http://schemas.microsoft.com/office/drawing/2014/main" xmlns="" id="{C3CD44FD-54A0-4E9E-A136-FECAE7677DC4}"/>
              </a:ext>
            </a:extLst>
          </p:cNvPr>
          <p:cNvGrpSpPr>
            <a:grpSpLocks/>
          </p:cNvGrpSpPr>
          <p:nvPr/>
        </p:nvGrpSpPr>
        <p:grpSpPr bwMode="auto">
          <a:xfrm>
            <a:off x="4009760" y="2408993"/>
            <a:ext cx="1485900" cy="2344737"/>
            <a:chOff x="0" y="0"/>
            <a:chExt cx="936" cy="2043"/>
          </a:xfrm>
        </p:grpSpPr>
        <p:sp>
          <p:nvSpPr>
            <p:cNvPr id="269" name="Line 59">
              <a:extLst>
                <a:ext uri="{FF2B5EF4-FFF2-40B4-BE49-F238E27FC236}">
                  <a16:creationId xmlns:a16="http://schemas.microsoft.com/office/drawing/2014/main" xmlns="" id="{460F28B6-A489-40D9-9B08-EADE89795D7A}"/>
                </a:ext>
              </a:extLst>
            </p:cNvPr>
            <p:cNvSpPr>
              <a:spLocks noChangeShapeType="1"/>
            </p:cNvSpPr>
            <p:nvPr/>
          </p:nvSpPr>
          <p:spPr bwMode="auto">
            <a:xfrm>
              <a:off x="0" y="297"/>
              <a:ext cx="0" cy="1730"/>
            </a:xfrm>
            <a:prstGeom prst="line">
              <a:avLst/>
            </a:prstGeom>
            <a:noFill/>
            <a:ln w="19050">
              <a:solidFill>
                <a:srgbClr val="000000"/>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70" name="Line 60">
              <a:extLst>
                <a:ext uri="{FF2B5EF4-FFF2-40B4-BE49-F238E27FC236}">
                  <a16:creationId xmlns:a16="http://schemas.microsoft.com/office/drawing/2014/main" xmlns="" id="{614F2FDB-6D1D-4143-84AD-DD757A0A4451}"/>
                </a:ext>
              </a:extLst>
            </p:cNvPr>
            <p:cNvSpPr>
              <a:spLocks noChangeShapeType="1"/>
            </p:cNvSpPr>
            <p:nvPr/>
          </p:nvSpPr>
          <p:spPr bwMode="auto">
            <a:xfrm>
              <a:off x="936" y="289"/>
              <a:ext cx="0" cy="1754"/>
            </a:xfrm>
            <a:prstGeom prst="line">
              <a:avLst/>
            </a:prstGeom>
            <a:noFill/>
            <a:ln w="19050">
              <a:solidFill>
                <a:srgbClr val="000000"/>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71" name="Line 61">
              <a:extLst>
                <a:ext uri="{FF2B5EF4-FFF2-40B4-BE49-F238E27FC236}">
                  <a16:creationId xmlns:a16="http://schemas.microsoft.com/office/drawing/2014/main" xmlns="" id="{5E6A09FB-4833-4CD8-B555-CEAF5C7F4B74}"/>
                </a:ext>
              </a:extLst>
            </p:cNvPr>
            <p:cNvSpPr>
              <a:spLocks noChangeShapeType="1"/>
            </p:cNvSpPr>
            <p:nvPr/>
          </p:nvSpPr>
          <p:spPr bwMode="auto">
            <a:xfrm flipV="1">
              <a:off x="3" y="0"/>
              <a:ext cx="0" cy="131"/>
            </a:xfrm>
            <a:prstGeom prst="line">
              <a:avLst/>
            </a:prstGeom>
            <a:noFill/>
            <a:ln w="38100">
              <a:solidFill>
                <a:srgbClr val="00000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sp>
          <p:nvSpPr>
            <p:cNvPr id="272" name="Line 62">
              <a:extLst>
                <a:ext uri="{FF2B5EF4-FFF2-40B4-BE49-F238E27FC236}">
                  <a16:creationId xmlns:a16="http://schemas.microsoft.com/office/drawing/2014/main" xmlns="" id="{BF333720-AFCA-4C60-9D14-BB329615DE5D}"/>
                </a:ext>
              </a:extLst>
            </p:cNvPr>
            <p:cNvSpPr>
              <a:spLocks noChangeShapeType="1"/>
            </p:cNvSpPr>
            <p:nvPr/>
          </p:nvSpPr>
          <p:spPr bwMode="auto">
            <a:xfrm flipV="1">
              <a:off x="933" y="8"/>
              <a:ext cx="0" cy="131"/>
            </a:xfrm>
            <a:prstGeom prst="line">
              <a:avLst/>
            </a:prstGeom>
            <a:noFill/>
            <a:ln w="38100">
              <a:solidFill>
                <a:srgbClr val="000000"/>
              </a:solidFill>
              <a:round/>
              <a:headEnd/>
              <a:tailEnd type="arrow"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楷体_GB2312" pitchFamily="49" charset="-122"/>
              </a:endParaRPr>
            </a:p>
          </p:txBody>
        </p:sp>
      </p:grpSp>
      <p:sp>
        <p:nvSpPr>
          <p:cNvPr id="273" name="Rectangle 63">
            <a:extLst>
              <a:ext uri="{FF2B5EF4-FFF2-40B4-BE49-F238E27FC236}">
                <a16:creationId xmlns:a16="http://schemas.microsoft.com/office/drawing/2014/main" xmlns="" id="{4949031A-E27D-42E9-BCEB-52CACEB26A43}"/>
              </a:ext>
            </a:extLst>
          </p:cNvPr>
          <p:cNvSpPr>
            <a:spLocks noChangeArrowheads="1"/>
          </p:cNvSpPr>
          <p:nvPr/>
        </p:nvSpPr>
        <p:spPr bwMode="auto">
          <a:xfrm>
            <a:off x="3628760" y="3096380"/>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defTabSz="914400" fontAlgn="base">
              <a:spcBef>
                <a:spcPct val="50000"/>
              </a:spcBef>
              <a:spcAft>
                <a:spcPct val="0"/>
              </a:spcAft>
            </a:pPr>
            <a:r>
              <a:rPr lang="en-US" altLang="zh-CN" sz="2400" b="1">
                <a:solidFill>
                  <a:srgbClr val="0000FF"/>
                </a:solidFill>
                <a:latin typeface="Times New Roman" panose="02020603050405020304" pitchFamily="18" charset="0"/>
                <a:ea typeface="宋体" panose="02010600030101010101" pitchFamily="2" charset="-122"/>
              </a:rPr>
              <a:t>1</a:t>
            </a:r>
          </a:p>
        </p:txBody>
      </p:sp>
      <p:sp>
        <p:nvSpPr>
          <p:cNvPr id="274" name="Rectangle 64">
            <a:extLst>
              <a:ext uri="{FF2B5EF4-FFF2-40B4-BE49-F238E27FC236}">
                <a16:creationId xmlns:a16="http://schemas.microsoft.com/office/drawing/2014/main" xmlns="" id="{306D49BF-E570-46AA-80F8-E8D43C5E6C3A}"/>
              </a:ext>
            </a:extLst>
          </p:cNvPr>
          <p:cNvSpPr>
            <a:spLocks noChangeArrowheads="1"/>
          </p:cNvSpPr>
          <p:nvPr/>
        </p:nvSpPr>
        <p:spPr bwMode="auto">
          <a:xfrm>
            <a:off x="5254360" y="3185280"/>
            <a:ext cx="33655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r" defTabSz="914400" fontAlgn="base">
              <a:spcBef>
                <a:spcPct val="50000"/>
              </a:spcBef>
              <a:spcAft>
                <a:spcPct val="0"/>
              </a:spcAft>
            </a:pPr>
            <a:r>
              <a:rPr lang="en-US" altLang="zh-CN" sz="2400" b="1">
                <a:solidFill>
                  <a:srgbClr val="0000FF"/>
                </a:solidFill>
                <a:latin typeface="Times New Roman" panose="02020603050405020304" pitchFamily="18" charset="0"/>
                <a:ea typeface="宋体" panose="02010600030101010101" pitchFamily="2" charset="-122"/>
              </a:rPr>
              <a:t>0</a:t>
            </a:r>
          </a:p>
        </p:txBody>
      </p:sp>
      <p:sp>
        <p:nvSpPr>
          <p:cNvPr id="275" name="Line 65">
            <a:extLst>
              <a:ext uri="{FF2B5EF4-FFF2-40B4-BE49-F238E27FC236}">
                <a16:creationId xmlns:a16="http://schemas.microsoft.com/office/drawing/2014/main" xmlns="" id="{2480525A-59B8-45EF-A176-A1B983836083}"/>
              </a:ext>
            </a:extLst>
          </p:cNvPr>
          <p:cNvSpPr>
            <a:spLocks noChangeShapeType="1"/>
          </p:cNvSpPr>
          <p:nvPr/>
        </p:nvSpPr>
        <p:spPr bwMode="auto">
          <a:xfrm>
            <a:off x="4007543" y="2850317"/>
            <a:ext cx="0" cy="1800225"/>
          </a:xfrm>
          <a:prstGeom prst="line">
            <a:avLst/>
          </a:prstGeom>
          <a:noFill/>
          <a:ln w="25400">
            <a:solidFill>
              <a:srgbClr val="FF0000"/>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楷体_GB2312" pitchFamily="49" charset="-122"/>
            </a:endParaRPr>
          </a:p>
        </p:txBody>
      </p:sp>
      <p:sp>
        <p:nvSpPr>
          <p:cNvPr id="276" name="Line 66">
            <a:extLst>
              <a:ext uri="{FF2B5EF4-FFF2-40B4-BE49-F238E27FC236}">
                <a16:creationId xmlns:a16="http://schemas.microsoft.com/office/drawing/2014/main" xmlns="" id="{9D11965B-2D87-4B11-8B1E-50A2E7308D12}"/>
              </a:ext>
            </a:extLst>
          </p:cNvPr>
          <p:cNvSpPr>
            <a:spLocks noChangeShapeType="1"/>
          </p:cNvSpPr>
          <p:nvPr/>
        </p:nvSpPr>
        <p:spPr bwMode="auto">
          <a:xfrm>
            <a:off x="5500422" y="2809043"/>
            <a:ext cx="1588" cy="1800225"/>
          </a:xfrm>
          <a:prstGeom prst="line">
            <a:avLst/>
          </a:prstGeom>
          <a:noFill/>
          <a:ln w="25400">
            <a:solidFill>
              <a:srgbClr val="FF0000"/>
            </a:solidFill>
            <a:prstDash val="lg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defTabSz="914400" eaLnBrk="0" fontAlgn="base" hangingPunct="0">
              <a:spcBef>
                <a:spcPct val="0"/>
              </a:spcBef>
              <a:spcAft>
                <a:spcPct val="0"/>
              </a:spcAft>
            </a:pPr>
            <a:endParaRPr lang="zh-CN" altLang="en-US">
              <a:solidFill>
                <a:srgbClr val="000000"/>
              </a:solidFill>
              <a:latin typeface="Arial" panose="020B0604020202020204" pitchFamily="34" charset="0"/>
              <a:ea typeface="楷体_GB2312" pitchFamily="49" charset="-122"/>
            </a:endParaRPr>
          </a:p>
        </p:txBody>
      </p:sp>
      <p:sp>
        <p:nvSpPr>
          <p:cNvPr id="277" name="AutoShape 67">
            <a:extLst>
              <a:ext uri="{FF2B5EF4-FFF2-40B4-BE49-F238E27FC236}">
                <a16:creationId xmlns:a16="http://schemas.microsoft.com/office/drawing/2014/main" xmlns="" id="{8D0A1C97-3C16-4D78-8469-507D34FF4661}"/>
              </a:ext>
            </a:extLst>
          </p:cNvPr>
          <p:cNvSpPr>
            <a:spLocks noChangeArrowheads="1"/>
          </p:cNvSpPr>
          <p:nvPr/>
        </p:nvSpPr>
        <p:spPr bwMode="auto">
          <a:xfrm>
            <a:off x="1085586" y="4312405"/>
            <a:ext cx="1512887" cy="406400"/>
          </a:xfrm>
          <a:prstGeom prst="wedgeRectCallout">
            <a:avLst>
              <a:gd name="adj1" fmla="val 102932"/>
              <a:gd name="adj2" fmla="val 51021"/>
            </a:avLst>
          </a:prstGeom>
          <a:solidFill>
            <a:srgbClr val="FFFF66"/>
          </a:solid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72000" tIns="0" rIns="72000" bIns="0"/>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初始状态</a:t>
            </a:r>
          </a:p>
        </p:txBody>
      </p:sp>
      <p:sp>
        <p:nvSpPr>
          <p:cNvPr id="278" name="Rectangle 68">
            <a:extLst>
              <a:ext uri="{FF2B5EF4-FFF2-40B4-BE49-F238E27FC236}">
                <a16:creationId xmlns:a16="http://schemas.microsoft.com/office/drawing/2014/main" xmlns="" id="{DB23B6A7-148F-4F29-9F9E-2C3C63F4B3E1}"/>
              </a:ext>
            </a:extLst>
          </p:cNvPr>
          <p:cNvSpPr>
            <a:spLocks noChangeArrowheads="1"/>
          </p:cNvSpPr>
          <p:nvPr/>
        </p:nvSpPr>
        <p:spPr bwMode="auto">
          <a:xfrm>
            <a:off x="107950" y="5013325"/>
            <a:ext cx="8928100" cy="1554163"/>
          </a:xfrm>
          <a:prstGeom prst="rect">
            <a:avLst/>
          </a:prstGeom>
          <a:noFill/>
          <a:ln>
            <a:noFill/>
          </a:ln>
          <a:effec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defTabSz="914400" fontAlgn="base">
              <a:lnSpc>
                <a:spcPct val="120000"/>
              </a:lnSpc>
              <a:spcBef>
                <a:spcPct val="50000"/>
              </a:spcBef>
              <a:spcAft>
                <a:spcPct val="0"/>
              </a:spcAft>
            </a:pPr>
            <a:r>
              <a:rPr lang="zh-CN" altLang="en-US" sz="2400" b="1" dirty="0">
                <a:solidFill>
                  <a:srgbClr val="000000"/>
                </a:solidFill>
                <a:latin typeface="黑体" panose="02010609060101010101" pitchFamily="49" charset="-122"/>
                <a:ea typeface="黑体" panose="02010609060101010101" pitchFamily="49" charset="-122"/>
              </a:rPr>
              <a:t>注意：</a:t>
            </a:r>
          </a:p>
          <a:p>
            <a:pPr algn="just" defTabSz="914400" fontAlgn="base">
              <a:lnSpc>
                <a:spcPct val="120000"/>
              </a:lnSpc>
              <a:spcBef>
                <a:spcPct val="20000"/>
              </a:spcBef>
              <a:spcAft>
                <a:spcPct val="0"/>
              </a:spcAft>
            </a:pPr>
            <a:r>
              <a:rPr lang="zh-CN" altLang="en-US" sz="2400" b="1" dirty="0">
                <a:solidFill>
                  <a:srgbClr val="000000"/>
                </a:solidFill>
                <a:latin typeface="黑体" panose="02010609060101010101" pitchFamily="49" charset="-122"/>
                <a:ea typeface="黑体" panose="02010609060101010101" pitchFamily="49" charset="-122"/>
              </a:rPr>
              <a:t>（1）触发器的翻转发生在C</a:t>
            </a:r>
            <a:r>
              <a:rPr lang="en-US" altLang="zh-CN" sz="2400" b="1" dirty="0">
                <a:solidFill>
                  <a:srgbClr val="000000"/>
                </a:solidFill>
                <a:latin typeface="黑体" panose="02010609060101010101" pitchFamily="49" charset="-122"/>
                <a:ea typeface="黑体" panose="02010609060101010101" pitchFamily="49" charset="-122"/>
              </a:rPr>
              <a:t>P</a:t>
            </a:r>
            <a:r>
              <a:rPr lang="zh-CN" altLang="en-US" sz="2400" b="1" dirty="0">
                <a:solidFill>
                  <a:srgbClr val="000000"/>
                </a:solidFill>
                <a:latin typeface="黑体" panose="02010609060101010101" pitchFamily="49" charset="-122"/>
                <a:ea typeface="黑体" panose="02010609060101010101" pitchFamily="49" charset="-122"/>
              </a:rPr>
              <a:t>的</a:t>
            </a:r>
            <a:r>
              <a:rPr lang="zh-CN" altLang="en-US" sz="2400" b="1" dirty="0">
                <a:solidFill>
                  <a:srgbClr val="CC0000"/>
                </a:solidFill>
                <a:latin typeface="黑体" panose="02010609060101010101" pitchFamily="49" charset="-122"/>
                <a:ea typeface="黑体" panose="02010609060101010101" pitchFamily="49" charset="-122"/>
              </a:rPr>
              <a:t>上升</a:t>
            </a:r>
            <a:r>
              <a:rPr lang="zh-CN" altLang="en-US" sz="2400" b="1" dirty="0">
                <a:solidFill>
                  <a:srgbClr val="000000"/>
                </a:solidFill>
                <a:latin typeface="黑体" panose="02010609060101010101" pitchFamily="49" charset="-122"/>
                <a:ea typeface="黑体" panose="02010609060101010101" pitchFamily="49" charset="-122"/>
              </a:rPr>
              <a:t>沿</a:t>
            </a:r>
          </a:p>
          <a:p>
            <a:pPr algn="just" defTabSz="914400" fontAlgn="base">
              <a:lnSpc>
                <a:spcPct val="120000"/>
              </a:lnSpc>
              <a:spcBef>
                <a:spcPct val="20000"/>
              </a:spcBef>
              <a:spcAft>
                <a:spcPct val="0"/>
              </a:spcAft>
            </a:pPr>
            <a:r>
              <a:rPr lang="zh-CN" altLang="en-US" sz="2400" b="1" dirty="0">
                <a:solidFill>
                  <a:srgbClr val="000000"/>
                </a:solidFill>
                <a:latin typeface="黑体" panose="02010609060101010101" pitchFamily="49" charset="-122"/>
                <a:ea typeface="黑体" panose="02010609060101010101" pitchFamily="49" charset="-122"/>
              </a:rPr>
              <a:t>（2）判断触发器次态的依据是C</a:t>
            </a:r>
            <a:r>
              <a:rPr lang="en-US" altLang="zh-CN" sz="2400" b="1" dirty="0">
                <a:solidFill>
                  <a:srgbClr val="000000"/>
                </a:solidFill>
                <a:latin typeface="黑体" panose="02010609060101010101" pitchFamily="49" charset="-122"/>
                <a:ea typeface="黑体" panose="02010609060101010101" pitchFamily="49" charset="-122"/>
              </a:rPr>
              <a:t>P</a:t>
            </a:r>
            <a:r>
              <a:rPr lang="zh-CN" altLang="en-US" sz="2400" b="1" dirty="0">
                <a:solidFill>
                  <a:srgbClr val="CC0000"/>
                </a:solidFill>
                <a:latin typeface="黑体" panose="02010609060101010101" pitchFamily="49" charset="-122"/>
                <a:ea typeface="黑体" panose="02010609060101010101" pitchFamily="49" charset="-122"/>
              </a:rPr>
              <a:t>上升沿前一瞬间</a:t>
            </a:r>
            <a:r>
              <a:rPr lang="zh-CN" altLang="en-US" sz="2400" b="1" dirty="0">
                <a:solidFill>
                  <a:srgbClr val="000000"/>
                </a:solidFill>
                <a:latin typeface="黑体" panose="02010609060101010101" pitchFamily="49" charset="-122"/>
                <a:ea typeface="黑体" panose="02010609060101010101" pitchFamily="49" charset="-122"/>
              </a:rPr>
              <a:t>输入端的状态</a:t>
            </a:r>
          </a:p>
        </p:txBody>
      </p:sp>
    </p:spTree>
    <p:extLst>
      <p:ext uri="{BB962C8B-B14F-4D97-AF65-F5344CB8AC3E}">
        <p14:creationId xmlns:p14="http://schemas.microsoft.com/office/powerpoint/2010/main" xmlns="" val="2755495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wipe(left)">
                                      <p:cBhvr>
                                        <p:cTn id="7" dur="500"/>
                                        <p:tgtEl>
                                          <p:spTgt spid="2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7"/>
                                        </p:tgtEl>
                                        <p:attrNameLst>
                                          <p:attrName>style.visibility</p:attrName>
                                        </p:attrNameLst>
                                      </p:cBhvr>
                                      <p:to>
                                        <p:strVal val="visible"/>
                                      </p:to>
                                    </p:set>
                                    <p:animEffect transition="in" filter="wipe(left)">
                                      <p:cBhvr>
                                        <p:cTn id="12" dur="500"/>
                                        <p:tgtEl>
                                          <p:spTgt spid="2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68"/>
                                        </p:tgtEl>
                                        <p:attrNameLst>
                                          <p:attrName>style.visibility</p:attrName>
                                        </p:attrNameLst>
                                      </p:cBhvr>
                                      <p:to>
                                        <p:strVal val="visible"/>
                                      </p:to>
                                    </p:set>
                                    <p:animEffect transition="in" filter="wipe(up)">
                                      <p:cBhvr>
                                        <p:cTn id="17" dur="500"/>
                                        <p:tgtEl>
                                          <p:spTgt spid="2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75"/>
                                        </p:tgtEl>
                                        <p:attrNameLst>
                                          <p:attrName>style.visibility</p:attrName>
                                        </p:attrNameLst>
                                      </p:cBhvr>
                                      <p:to>
                                        <p:strVal val="visible"/>
                                      </p:to>
                                    </p:set>
                                    <p:animEffect transition="in" filter="wipe(up)">
                                      <p:cBhvr>
                                        <p:cTn id="22" dur="500"/>
                                        <p:tgtEl>
                                          <p:spTgt spid="275"/>
                                        </p:tgtEl>
                                      </p:cBhvr>
                                    </p:animEffect>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273"/>
                                        </p:tgtEl>
                                        <p:attrNameLst>
                                          <p:attrName>style.visibility</p:attrName>
                                        </p:attrNameLst>
                                      </p:cBhvr>
                                      <p:to>
                                        <p:strVal val="visible"/>
                                      </p:to>
                                    </p:set>
                                    <p:animEffect transition="in" filter="dissolve">
                                      <p:cBhvr>
                                        <p:cTn id="26" dur="500"/>
                                        <p:tgtEl>
                                          <p:spTgt spid="27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60"/>
                                        </p:tgtEl>
                                        <p:attrNameLst>
                                          <p:attrName>style.visibility</p:attrName>
                                        </p:attrNameLst>
                                      </p:cBhvr>
                                      <p:to>
                                        <p:strVal val="visible"/>
                                      </p:to>
                                    </p:set>
                                    <p:animEffect transition="in" filter="wipe(left)">
                                      <p:cBhvr>
                                        <p:cTn id="31" dur="500"/>
                                        <p:tgtEl>
                                          <p:spTgt spid="26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276"/>
                                        </p:tgtEl>
                                        <p:attrNameLst>
                                          <p:attrName>style.visibility</p:attrName>
                                        </p:attrNameLst>
                                      </p:cBhvr>
                                      <p:to>
                                        <p:strVal val="visible"/>
                                      </p:to>
                                    </p:set>
                                    <p:animEffect transition="in" filter="wipe(up)">
                                      <p:cBhvr>
                                        <p:cTn id="36" dur="500"/>
                                        <p:tgtEl>
                                          <p:spTgt spid="276"/>
                                        </p:tgtEl>
                                      </p:cBhvr>
                                    </p:animEffect>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274"/>
                                        </p:tgtEl>
                                        <p:attrNameLst>
                                          <p:attrName>style.visibility</p:attrName>
                                        </p:attrNameLst>
                                      </p:cBhvr>
                                      <p:to>
                                        <p:strVal val="visible"/>
                                      </p:to>
                                    </p:set>
                                    <p:animEffect transition="in" filter="dissolve">
                                      <p:cBhvr>
                                        <p:cTn id="40" dur="500"/>
                                        <p:tgtEl>
                                          <p:spTgt spid="2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257"/>
                                        </p:tgtEl>
                                        <p:attrNameLst>
                                          <p:attrName>style.visibility</p:attrName>
                                        </p:attrNameLst>
                                      </p:cBhvr>
                                      <p:to>
                                        <p:strVal val="visible"/>
                                      </p:to>
                                    </p:set>
                                    <p:animEffect transition="in" filter="wipe(left)">
                                      <p:cBhvr>
                                        <p:cTn id="45" dur="500"/>
                                        <p:tgtEl>
                                          <p:spTgt spid="25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8"/>
                                        </p:tgtEl>
                                        <p:attrNameLst>
                                          <p:attrName>style.visibility</p:attrName>
                                        </p:attrNameLst>
                                      </p:cBhvr>
                                      <p:to>
                                        <p:strVal val="visible"/>
                                      </p:to>
                                    </p:set>
                                    <p:animEffect transition="in" filter="wipe(left)">
                                      <p:cBhvr>
                                        <p:cTn id="50" dur="500"/>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 grpId="0" autoUpdateAnimBg="0"/>
      <p:bldP spid="274" grpId="0" autoUpdateAnimBg="0"/>
      <p:bldP spid="277" grpId="0" bldLvl="0" animBg="1" autoUpdateAnimBg="0"/>
      <p:bldP spid="278" grpId="0" bldLvl="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6" name="直接连接符 5"/>
          <p:cNvCxnSpPr/>
          <p:nvPr/>
        </p:nvCxnSpPr>
        <p:spPr>
          <a:xfrm>
            <a:off x="1346126" y="615323"/>
            <a:ext cx="76946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淘宝网chenying0907出品 6"/>
          <p:cNvSpPr txBox="1"/>
          <p:nvPr/>
        </p:nvSpPr>
        <p:spPr>
          <a:xfrm>
            <a:off x="1564918" y="50071"/>
            <a:ext cx="4811819" cy="584775"/>
          </a:xfrm>
          <a:prstGeom prst="rect">
            <a:avLst/>
          </a:prstGeom>
          <a:noFill/>
        </p:spPr>
        <p:txBody>
          <a:bodyPr wrap="square" rtlCol="0">
            <a:spAutoFit/>
          </a:bodyPr>
          <a:lstStyle/>
          <a:p>
            <a:pPr>
              <a:defRPr/>
            </a:pPr>
            <a:r>
              <a:rPr lang="zh-CN" altLang="en-US" sz="3200" b="1" dirty="0">
                <a:solidFill>
                  <a:srgbClr val="4472C4">
                    <a:lumMod val="75000"/>
                  </a:srgbClr>
                </a:solidFill>
                <a:latin typeface="微软雅黑" pitchFamily="34" charset="-122"/>
                <a:ea typeface="微软雅黑" pitchFamily="34" charset="-122"/>
              </a:rPr>
              <a:t>边沿触发的触发器</a:t>
            </a:r>
          </a:p>
        </p:txBody>
      </p:sp>
      <p:pic>
        <p:nvPicPr>
          <p:cNvPr id="9" name="图片 8">
            <a:extLst>
              <a:ext uri="{FF2B5EF4-FFF2-40B4-BE49-F238E27FC236}">
                <a16:creationId xmlns:a16="http://schemas.microsoft.com/office/drawing/2014/main" xmlns="" id="{9B21D5AE-6A95-47CB-80B0-67B076832042}"/>
              </a:ext>
            </a:extLst>
          </p:cNvPr>
          <p:cNvPicPr>
            <a:picLocks noChangeAspect="1"/>
          </p:cNvPicPr>
          <p:nvPr/>
        </p:nvPicPr>
        <p:blipFill>
          <a:blip r:embed="rId3" cstate="print"/>
          <a:stretch>
            <a:fillRect/>
          </a:stretch>
        </p:blipFill>
        <p:spPr>
          <a:xfrm>
            <a:off x="0" y="0"/>
            <a:ext cx="1435167" cy="615323"/>
          </a:xfrm>
          <a:prstGeom prst="rect">
            <a:avLst/>
          </a:prstGeom>
        </p:spPr>
      </p:pic>
      <p:sp>
        <p:nvSpPr>
          <p:cNvPr id="121" name="Text Box 46" descr="花束">
            <a:extLst>
              <a:ext uri="{FF2B5EF4-FFF2-40B4-BE49-F238E27FC236}">
                <a16:creationId xmlns:a16="http://schemas.microsoft.com/office/drawing/2014/main" xmlns="" id="{3EEA946C-2D2D-49E1-8DAE-D80D2334A73A}"/>
              </a:ext>
            </a:extLst>
          </p:cNvPr>
          <p:cNvSpPr txBox="1">
            <a:spLocks noChangeArrowheads="1"/>
          </p:cNvSpPr>
          <p:nvPr/>
        </p:nvSpPr>
        <p:spPr bwMode="auto">
          <a:xfrm>
            <a:off x="192570" y="603621"/>
            <a:ext cx="5258829" cy="525401"/>
          </a:xfrm>
          <a:prstGeom prst="rect">
            <a:avLst/>
          </a:prstGeom>
          <a:noFill/>
          <a:ln>
            <a:noFill/>
          </a:ln>
          <a:effectLst/>
          <a:extLst>
            <a:ext uri="{909E8E84-426E-40DD-AFC4-6F175D3DCCD1}">
              <a14:hiddenFill xmlns:a14="http://schemas.microsoft.com/office/drawing/2010/main" xmlns="">
                <a:blipFill dpi="0" rotWithShape="0">
                  <a:blip r:embed="rId4"/>
                  <a:srcRect/>
                  <a:tile tx="0" ty="0" sx="100000" sy="100000" flip="none" algn="tl"/>
                </a:blipFill>
              </a14:hiddenFill>
            </a:ext>
            <a:ext uri="{91240B29-F687-4F45-9708-019B960494DF}">
              <a14:hiddenLine xmlns:a14="http://schemas.microsoft.com/office/drawing/2010/main" xmlns="" w="381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lIns="90000" tIns="46800" rIns="90000" bIns="46800">
            <a:spAutoFit/>
          </a:bodyPr>
          <a:lstStyle/>
          <a:p>
            <a:pPr defTabSz="914400" fontAlgn="base">
              <a:spcBef>
                <a:spcPct val="50000"/>
              </a:spcBef>
              <a:spcAft>
                <a:spcPct val="0"/>
              </a:spcAft>
            </a:pPr>
            <a:r>
              <a:rPr kumimoji="1" lang="zh-CN" altLang="en-US" sz="2800" b="1" dirty="0">
                <a:solidFill>
                  <a:srgbClr val="0000FF"/>
                </a:solidFill>
                <a:latin typeface="Times New Roman" panose="02020603050405020304" pitchFamily="18" charset="0"/>
                <a:ea typeface="长城楷体" pitchFamily="1" charset="-122"/>
              </a:rPr>
              <a:t>边沿触发方式的动作特点</a:t>
            </a:r>
          </a:p>
        </p:txBody>
      </p:sp>
      <p:sp>
        <p:nvSpPr>
          <p:cNvPr id="59" name="Text Box 5">
            <a:extLst>
              <a:ext uri="{FF2B5EF4-FFF2-40B4-BE49-F238E27FC236}">
                <a16:creationId xmlns:a16="http://schemas.microsoft.com/office/drawing/2014/main" xmlns="" id="{54B27FD6-7B91-423C-A088-3B22B155B184}"/>
              </a:ext>
            </a:extLst>
          </p:cNvPr>
          <p:cNvSpPr txBox="1">
            <a:spLocks noChangeArrowheads="1"/>
          </p:cNvSpPr>
          <p:nvPr/>
        </p:nvSpPr>
        <p:spPr bwMode="auto">
          <a:xfrm>
            <a:off x="649212" y="1411288"/>
            <a:ext cx="7991475" cy="9699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342900" marR="0" lvl="0" indent="-342900" defTabSz="914400" eaLnBrk="1" fontAlgn="base" latinLnBrk="0" hangingPunct="1">
              <a:lnSpc>
                <a:spcPct val="120000"/>
              </a:lnSpc>
              <a:spcBef>
                <a:spcPct val="50000"/>
              </a:spcBef>
              <a:spcAft>
                <a:spcPct val="0"/>
              </a:spcAft>
              <a:buClrTx/>
              <a:buSzTx/>
              <a:buFont typeface="Wingdings" panose="05000000000000000000" pitchFamily="2" charset="2"/>
              <a:buChar char="Ø"/>
              <a:tabLst/>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触发器的次态变化（翻转）</a:t>
            </a:r>
            <a:r>
              <a:rPr kumimoji="0" lang="zh-CN" altLang="en-US" sz="2400" b="1" i="0" u="none" strike="noStrike" kern="0" cap="none" spc="0" normalizeH="0" baseline="0" noProof="0" dirty="0">
                <a:ln>
                  <a:noFill/>
                </a:ln>
                <a:solidFill>
                  <a:srgbClr val="CC0000"/>
                </a:solidFill>
                <a:effectLst/>
                <a:uLnTx/>
                <a:uFillTx/>
                <a:latin typeface="Arial" panose="020B0604020202020204" pitchFamily="34" charset="0"/>
                <a:ea typeface="楷体_GB2312" pitchFamily="49" charset="-122"/>
              </a:rPr>
              <a:t>只发生</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在C</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P</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的上升沿或下降沿</a:t>
            </a:r>
            <a:endPar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endParaRPr>
          </a:p>
        </p:txBody>
      </p:sp>
      <p:sp>
        <p:nvSpPr>
          <p:cNvPr id="60" name="Text Box 6">
            <a:extLst>
              <a:ext uri="{FF2B5EF4-FFF2-40B4-BE49-F238E27FC236}">
                <a16:creationId xmlns:a16="http://schemas.microsoft.com/office/drawing/2014/main" xmlns="" id="{13EA0B7A-6605-438A-A420-147FADCADC14}"/>
              </a:ext>
            </a:extLst>
          </p:cNvPr>
          <p:cNvSpPr txBox="1">
            <a:spLocks noChangeArrowheads="1"/>
          </p:cNvSpPr>
          <p:nvPr/>
        </p:nvSpPr>
        <p:spPr bwMode="auto">
          <a:xfrm>
            <a:off x="649212" y="2460625"/>
            <a:ext cx="7991475" cy="968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342900" marR="0" lvl="0" indent="-342900" defTabSz="914400" eaLnBrk="1" fontAlgn="base" latinLnBrk="0" hangingPunct="1">
              <a:lnSpc>
                <a:spcPct val="120000"/>
              </a:lnSpc>
              <a:spcBef>
                <a:spcPct val="50000"/>
              </a:spcBef>
              <a:spcAft>
                <a:spcPct val="0"/>
              </a:spcAft>
              <a:buClrTx/>
              <a:buSzTx/>
              <a:buFont typeface="Wingdings" panose="05000000000000000000" pitchFamily="2" charset="2"/>
              <a:buChar char="Ø"/>
              <a:tabLst/>
              <a:defRPr/>
            </a:pP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触发器的次态仅取决于C</a:t>
            </a:r>
            <a:r>
              <a:rPr kumimoji="0" lang="en-US" altLang="zh-CN"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P</a:t>
            </a:r>
            <a:r>
              <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的上升沿或下降沿到达时输入的逻辑状态，而</a:t>
            </a:r>
            <a:r>
              <a:rPr kumimoji="0" lang="zh-CN" altLang="en-US" sz="2400" b="1" i="0" u="none" strike="noStrike" kern="0" cap="none" spc="0" normalizeH="0" baseline="0" noProof="0" dirty="0">
                <a:ln>
                  <a:noFill/>
                </a:ln>
                <a:solidFill>
                  <a:srgbClr val="CC0000"/>
                </a:solidFill>
                <a:effectLst/>
                <a:uLnTx/>
                <a:uFillTx/>
                <a:latin typeface="Arial" panose="020B0604020202020204" pitchFamily="34" charset="0"/>
                <a:ea typeface="楷体_GB2312" pitchFamily="49" charset="-122"/>
              </a:rPr>
              <a:t>与此前、后的状态无关</a:t>
            </a:r>
            <a:endParaRPr kumimoji="0" lang="zh-CN" altLang="en-US" sz="24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endParaRPr>
          </a:p>
        </p:txBody>
      </p:sp>
      <p:sp>
        <p:nvSpPr>
          <p:cNvPr id="61" name="Text Box 7">
            <a:extLst>
              <a:ext uri="{FF2B5EF4-FFF2-40B4-BE49-F238E27FC236}">
                <a16:creationId xmlns:a16="http://schemas.microsoft.com/office/drawing/2014/main" xmlns="" id="{989DE8B7-9761-4817-BEBD-867514178B8B}"/>
              </a:ext>
            </a:extLst>
          </p:cNvPr>
          <p:cNvSpPr txBox="1">
            <a:spLocks noChangeArrowheads="1"/>
          </p:cNvSpPr>
          <p:nvPr/>
        </p:nvSpPr>
        <p:spPr bwMode="auto">
          <a:xfrm>
            <a:off x="1496656" y="5591023"/>
            <a:ext cx="6551612" cy="603250"/>
          </a:xfrm>
          <a:prstGeom prst="rect">
            <a:avLst/>
          </a:prstGeom>
          <a:solidFill>
            <a:srgbClr val="FFFF66"/>
          </a:solid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marL="0" marR="0" lvl="0" indent="0" defTabSz="914400" eaLnBrk="1" fontAlgn="base" latinLnBrk="0" hangingPunct="1">
              <a:lnSpc>
                <a:spcPct val="120000"/>
              </a:lnSpc>
              <a:spcBef>
                <a:spcPct val="50000"/>
              </a:spcBef>
              <a:spcAft>
                <a:spcPct val="0"/>
              </a:spcAft>
              <a:buClrTx/>
              <a:buSzTx/>
              <a:buFontTx/>
              <a:buNone/>
              <a:tabLst/>
              <a:defRPr/>
            </a:pPr>
            <a:r>
              <a:rPr kumimoji="0" lang="zh-CN" altLang="en-US" sz="2800" b="1" i="0" u="none" strike="noStrike" kern="0" cap="none" spc="0" normalizeH="0" baseline="0" noProof="0" dirty="0">
                <a:ln>
                  <a:noFill/>
                </a:ln>
                <a:solidFill>
                  <a:srgbClr val="000000"/>
                </a:solidFill>
                <a:effectLst/>
                <a:uLnTx/>
                <a:uFillTx/>
                <a:latin typeface="Arial" panose="020B0604020202020204" pitchFamily="34" charset="0"/>
                <a:ea typeface="楷体_GB2312" pitchFamily="49" charset="-122"/>
              </a:rPr>
              <a:t> 具有较强的抗干扰能力，可靠性高。</a:t>
            </a:r>
          </a:p>
        </p:txBody>
      </p:sp>
      <p:sp>
        <p:nvSpPr>
          <p:cNvPr id="62" name="Text Box 8">
            <a:extLst>
              <a:ext uri="{FF2B5EF4-FFF2-40B4-BE49-F238E27FC236}">
                <a16:creationId xmlns:a16="http://schemas.microsoft.com/office/drawing/2014/main" xmlns="" id="{F5234E8D-2376-4AA0-B1D6-0352D4C55A92}"/>
              </a:ext>
            </a:extLst>
          </p:cNvPr>
          <p:cNvSpPr txBox="1">
            <a:spLocks noChangeArrowheads="1"/>
          </p:cNvSpPr>
          <p:nvPr/>
        </p:nvSpPr>
        <p:spPr bwMode="auto">
          <a:xfrm>
            <a:off x="703775" y="3845630"/>
            <a:ext cx="7736449" cy="1366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a:spAutoFit/>
          </a:bodyPr>
          <a:lstStyle>
            <a:lvl1pPr>
              <a:defRPr>
                <a:solidFill>
                  <a:schemeClr val="tx1"/>
                </a:solidFill>
                <a:latin typeface="Arial" panose="020B0604020202020204" pitchFamily="34" charset="0"/>
                <a:ea typeface="楷体_GB2312" pitchFamily="49" charset="-122"/>
              </a:defRPr>
            </a:lvl1pPr>
            <a:lvl2pPr marL="742950" indent="-285750">
              <a:defRPr>
                <a:solidFill>
                  <a:schemeClr val="tx1"/>
                </a:solidFill>
                <a:latin typeface="Arial" panose="020B0604020202020204" pitchFamily="34" charset="0"/>
                <a:ea typeface="楷体_GB2312" pitchFamily="49" charset="-122"/>
              </a:defRPr>
            </a:lvl2pPr>
            <a:lvl3pPr marL="1143000" indent="-228600">
              <a:defRPr>
                <a:solidFill>
                  <a:schemeClr val="tx1"/>
                </a:solidFill>
                <a:latin typeface="Arial" panose="020B0604020202020204" pitchFamily="34" charset="0"/>
                <a:ea typeface="楷体_GB2312" pitchFamily="49" charset="-122"/>
              </a:defRPr>
            </a:lvl3pPr>
            <a:lvl4pPr marL="1600200" indent="-228600">
              <a:defRPr>
                <a:solidFill>
                  <a:schemeClr val="tx1"/>
                </a:solidFill>
                <a:latin typeface="Arial" panose="020B0604020202020204" pitchFamily="34" charset="0"/>
                <a:ea typeface="楷体_GB2312" pitchFamily="49" charset="-122"/>
              </a:defRPr>
            </a:lvl4pPr>
            <a:lvl5pPr marL="2057400" indent="-228600">
              <a:defRPr>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pPr algn="just" defTabSz="914400" eaLnBrk="0" fontAlgn="base" hangingPunct="0">
              <a:lnSpc>
                <a:spcPct val="115000"/>
              </a:lnSpc>
              <a:spcBef>
                <a:spcPct val="0"/>
              </a:spcBef>
              <a:spcAft>
                <a:spcPct val="0"/>
              </a:spcAft>
            </a:pPr>
            <a:r>
              <a:rPr lang="zh-CN" altLang="en-US" sz="2400" b="1" dirty="0">
                <a:solidFill>
                  <a:srgbClr val="333399"/>
                </a:solidFill>
                <a:latin typeface="黑体" panose="02010609060101010101" pitchFamily="49" charset="-122"/>
                <a:ea typeface="黑体" panose="02010609060101010101" pitchFamily="49" charset="-122"/>
              </a:rPr>
              <a:t>边沿触发器只有</a:t>
            </a:r>
            <a:r>
              <a:rPr lang="en-US" altLang="zh-CN" sz="2400" b="1" dirty="0">
                <a:solidFill>
                  <a:srgbClr val="333399"/>
                </a:solidFill>
                <a:latin typeface="黑体" panose="02010609060101010101" pitchFamily="49" charset="-122"/>
                <a:ea typeface="黑体" panose="02010609060101010101" pitchFamily="49" charset="-122"/>
              </a:rPr>
              <a:t>在</a:t>
            </a:r>
            <a:r>
              <a:rPr lang="zh-CN" altLang="en-US" sz="2400" b="1" dirty="0">
                <a:solidFill>
                  <a:srgbClr val="333399"/>
                </a:solidFill>
                <a:latin typeface="黑体" panose="02010609060101010101" pitchFamily="49" charset="-122"/>
                <a:ea typeface="黑体" panose="02010609060101010101" pitchFamily="49" charset="-122"/>
              </a:rPr>
              <a:t>C</a:t>
            </a:r>
            <a:r>
              <a:rPr lang="en-US" altLang="zh-CN" sz="2400" b="1" dirty="0">
                <a:solidFill>
                  <a:srgbClr val="333399"/>
                </a:solidFill>
                <a:latin typeface="黑体" panose="02010609060101010101" pitchFamily="49" charset="-122"/>
                <a:ea typeface="黑体" panose="02010609060101010101" pitchFamily="49" charset="-122"/>
              </a:rPr>
              <a:t>P</a:t>
            </a:r>
            <a:r>
              <a:rPr lang="zh-CN" altLang="en-US" sz="2400" b="1" dirty="0">
                <a:solidFill>
                  <a:srgbClr val="333399"/>
                </a:solidFill>
                <a:latin typeface="黑体" panose="02010609060101010101" pitchFamily="49" charset="-122"/>
                <a:ea typeface="黑体" panose="02010609060101010101" pitchFamily="49" charset="-122"/>
              </a:rPr>
              <a:t>的</a:t>
            </a:r>
            <a:r>
              <a:rPr lang="zh-CN" altLang="en-US" sz="2400" b="1" dirty="0">
                <a:solidFill>
                  <a:srgbClr val="FF0000"/>
                </a:solidFill>
                <a:latin typeface="黑体" panose="02010609060101010101" pitchFamily="49" charset="-122"/>
                <a:ea typeface="黑体" panose="02010609060101010101" pitchFamily="49" charset="-122"/>
              </a:rPr>
              <a:t>上升沿</a:t>
            </a:r>
            <a:r>
              <a:rPr lang="zh-CN" altLang="en-US" sz="2400" b="1" dirty="0">
                <a:solidFill>
                  <a:srgbClr val="333399"/>
                </a:solidFill>
                <a:latin typeface="黑体" panose="02010609060101010101" pitchFamily="49" charset="-122"/>
                <a:ea typeface="黑体" panose="02010609060101010101" pitchFamily="49" charset="-122"/>
              </a:rPr>
              <a:t>或</a:t>
            </a:r>
            <a:r>
              <a:rPr lang="zh-CN" altLang="en-US" sz="2400" b="1" dirty="0">
                <a:solidFill>
                  <a:srgbClr val="FF0000"/>
                </a:solidFill>
                <a:latin typeface="黑体" panose="02010609060101010101" pitchFamily="49" charset="-122"/>
                <a:ea typeface="黑体" panose="02010609060101010101" pitchFamily="49" charset="-122"/>
              </a:rPr>
              <a:t>下降沿</a:t>
            </a:r>
            <a:r>
              <a:rPr lang="zh-CN" altLang="en-US" sz="2400" b="1" dirty="0">
                <a:solidFill>
                  <a:srgbClr val="333399"/>
                </a:solidFill>
                <a:latin typeface="黑体" panose="02010609060101010101" pitchFamily="49" charset="-122"/>
                <a:ea typeface="黑体" panose="02010609060101010101" pitchFamily="49" charset="-122"/>
              </a:rPr>
              <a:t>瞬间</a:t>
            </a:r>
            <a:r>
              <a:rPr lang="zh-CN" altLang="en-US" sz="2400" b="1" dirty="0" smtClean="0">
                <a:solidFill>
                  <a:srgbClr val="333399"/>
                </a:solidFill>
                <a:latin typeface="黑体" panose="02010609060101010101" pitchFamily="49" charset="-122"/>
                <a:ea typeface="黑体" panose="02010609060101010101" pitchFamily="49" charset="-122"/>
              </a:rPr>
              <a:t>才能接收控制</a:t>
            </a:r>
            <a:r>
              <a:rPr lang="zh-CN" altLang="en-US" sz="2400" b="1" dirty="0">
                <a:solidFill>
                  <a:srgbClr val="333399"/>
                </a:solidFill>
                <a:latin typeface="黑体" panose="02010609060101010101" pitchFamily="49" charset="-122"/>
                <a:ea typeface="黑体" panose="02010609060101010101" pitchFamily="49" charset="-122"/>
              </a:rPr>
              <a:t>输入信号，改变状态，因此在一个时钟脉冲下，触发器最多只能翻转一次，从根本上杜绝了“空翻”的现象 </a:t>
            </a:r>
          </a:p>
        </p:txBody>
      </p:sp>
    </p:spTree>
    <p:extLst>
      <p:ext uri="{BB962C8B-B14F-4D97-AF65-F5344CB8AC3E}">
        <p14:creationId xmlns:p14="http://schemas.microsoft.com/office/powerpoint/2010/main" xmlns="" val="233194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left)">
                                      <p:cBhvr>
                                        <p:cTn id="22"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bldLvl="0" animBg="1" autoUpdateAnimBg="0"/>
      <p:bldP spid="62"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3"/>
</p:tagLst>
</file>

<file path=ppt/tags/tag10.xml><?xml version="1.0" encoding="utf-8"?>
<p:tagLst xmlns:a="http://schemas.openxmlformats.org/drawingml/2006/main" xmlns:r="http://schemas.openxmlformats.org/officeDocument/2006/relationships" xmlns:p="http://schemas.openxmlformats.org/presentationml/2006/main">
  <p:tag name="PA" val="v3.0.1"/>
</p:tagLst>
</file>

<file path=ppt/tags/tag11.xml><?xml version="1.0" encoding="utf-8"?>
<p:tagLst xmlns:a="http://schemas.openxmlformats.org/drawingml/2006/main" xmlns:r="http://schemas.openxmlformats.org/officeDocument/2006/relationships" xmlns:p="http://schemas.openxmlformats.org/presentationml/2006/main">
  <p:tag name="PA" val="v3.0.1"/>
</p:tagLst>
</file>

<file path=ppt/tags/tag12.xml><?xml version="1.0" encoding="utf-8"?>
<p:tagLst xmlns:a="http://schemas.openxmlformats.org/drawingml/2006/main" xmlns:r="http://schemas.openxmlformats.org/officeDocument/2006/relationships" xmlns:p="http://schemas.openxmlformats.org/presentationml/2006/main">
  <p:tag name="PA" val="v3.0.1"/>
</p:tagLst>
</file>

<file path=ppt/tags/tag13.xml><?xml version="1.0" encoding="utf-8"?>
<p:tagLst xmlns:a="http://schemas.openxmlformats.org/drawingml/2006/main" xmlns:r="http://schemas.openxmlformats.org/officeDocument/2006/relationships" xmlns:p="http://schemas.openxmlformats.org/presentationml/2006/main">
  <p:tag name="PA" val="v3.0.1"/>
</p:tagLst>
</file>

<file path=ppt/tags/tag14.xml><?xml version="1.0" encoding="utf-8"?>
<p:tagLst xmlns:a="http://schemas.openxmlformats.org/drawingml/2006/main" xmlns:r="http://schemas.openxmlformats.org/officeDocument/2006/relationships" xmlns:p="http://schemas.openxmlformats.org/presentationml/2006/main">
  <p:tag name="PA" val="v3.0.1"/>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3.0.1"/>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18.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67654</TotalTime>
  <Words>1888</Words>
  <Application>Microsoft Office PowerPoint</Application>
  <PresentationFormat>全屏显示(4:3)</PresentationFormat>
  <Paragraphs>503</Paragraphs>
  <Slides>48</Slides>
  <Notes>48</Notes>
  <HiddenSlides>0</HiddenSlides>
  <MMClips>0</MMClips>
  <ScaleCrop>false</ScaleCrop>
  <HeadingPairs>
    <vt:vector size="6" baseType="variant">
      <vt:variant>
        <vt:lpstr>主题</vt:lpstr>
      </vt:variant>
      <vt:variant>
        <vt:i4>1</vt:i4>
      </vt:variant>
      <vt:variant>
        <vt:lpstr>嵌入 OLE 服务器</vt:lpstr>
      </vt:variant>
      <vt:variant>
        <vt:i4>4</vt:i4>
      </vt:variant>
      <vt:variant>
        <vt:lpstr>幻灯片标题</vt:lpstr>
      </vt:variant>
      <vt:variant>
        <vt:i4>48</vt:i4>
      </vt:variant>
    </vt:vector>
  </HeadingPairs>
  <TitlesOfParts>
    <vt:vector size="53" baseType="lpstr">
      <vt:lpstr>第一PPT，www.1ppt.com</vt:lpstr>
      <vt:lpstr>Equation</vt:lpstr>
      <vt:lpstr>公式</vt:lpstr>
      <vt:lpstr>Document</vt:lpstr>
      <vt:lpstr>BMP 图象</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公开课开题报告</dc:title>
  <dc:creator>第一PPT模板网-WWW.1PPT.COM</dc:creator>
  <cp:keywords>第一PPT模板网-WWW.1PPT.COM</cp:keywords>
  <cp:lastModifiedBy>Lenovo</cp:lastModifiedBy>
  <cp:revision>2707</cp:revision>
  <dcterms:created xsi:type="dcterms:W3CDTF">2016-04-09T13:02:00Z</dcterms:created>
  <dcterms:modified xsi:type="dcterms:W3CDTF">2022-02-17T10:01:13Z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